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4" r:id="rId3"/>
    <p:sldId id="258" r:id="rId4"/>
    <p:sldId id="259" r:id="rId5"/>
    <p:sldId id="262" r:id="rId6"/>
    <p:sldId id="261" r:id="rId7"/>
    <p:sldId id="260" r:id="rId8"/>
    <p:sldId id="263" r:id="rId9"/>
    <p:sldId id="266" r:id="rId10"/>
    <p:sldId id="265" r:id="rId11"/>
    <p:sldId id="267" r:id="rId12"/>
    <p:sldId id="276" r:id="rId13"/>
    <p:sldId id="268" r:id="rId14"/>
    <p:sldId id="278" r:id="rId15"/>
    <p:sldId id="269" r:id="rId16"/>
    <p:sldId id="279" r:id="rId17"/>
    <p:sldId id="270" r:id="rId18"/>
    <p:sldId id="280" r:id="rId19"/>
    <p:sldId id="277" r:id="rId20"/>
    <p:sldId id="281" r:id="rId21"/>
    <p:sldId id="287" r:id="rId22"/>
    <p:sldId id="282" r:id="rId23"/>
    <p:sldId id="289" r:id="rId24"/>
    <p:sldId id="283" r:id="rId25"/>
    <p:sldId id="272" r:id="rId26"/>
    <p:sldId id="284" r:id="rId27"/>
    <p:sldId id="271" r:id="rId28"/>
    <p:sldId id="285" r:id="rId29"/>
    <p:sldId id="273" r:id="rId30"/>
    <p:sldId id="286" r:id="rId31"/>
    <p:sldId id="274" r:id="rId32"/>
    <p:sldId id="288" r:id="rId33"/>
    <p:sldId id="275" r:id="rId34"/>
    <p:sldId id="290" r:id="rId35"/>
    <p:sldId id="308" r:id="rId36"/>
    <p:sldId id="298" r:id="rId37"/>
    <p:sldId id="297" r:id="rId38"/>
    <p:sldId id="299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FFFFC5"/>
    <a:srgbClr val="FFFFD1"/>
    <a:srgbClr val="736B41"/>
    <a:srgbClr val="D3CAA9"/>
    <a:srgbClr val="E4DECA"/>
    <a:srgbClr val="786F44"/>
    <a:srgbClr val="F3F1C9"/>
    <a:srgbClr val="EDF3C9"/>
    <a:srgbClr val="F2F0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43A-8A7D-419F-B0B8-2EA38CDB4747}" type="datetimeFigureOut">
              <a:rPr lang="el-GR" smtClean="0"/>
              <a:pPr/>
              <a:t>15/12/2011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1979-E463-4629-A223-ECCA8C68DB2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A1979-E463-4629-A223-ECCA8C68DB2F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623C-83B1-4A76-9D4F-41E6730C446C}" type="datetimeFigureOut">
              <a:rPr lang="el-GR" smtClean="0"/>
              <a:pPr/>
              <a:t>15/12/2011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056D-C333-4C66-8CFD-0A291EFF45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erence-global.com/loi/cr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s\Documents\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" y="-4145"/>
            <a:ext cx="9138477" cy="6862145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429256" y="4143380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Ν. Καστάνη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980103" y="5056898"/>
            <a:ext cx="24673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εβραϊκή μετάφραση των </a:t>
            </a:r>
          </a:p>
          <a:p>
            <a:r>
              <a:rPr lang="el-GR" sz="14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Στοιχείων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του Ευκλείδη, 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από τον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Mose ibn </a:t>
            </a:r>
            <a:endParaRPr lang="el-GR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Tibb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n,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(Κρήτη, γύρω στο 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1375)</a:t>
            </a:r>
            <a:endParaRPr lang="el-GR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335865" y="5143512"/>
            <a:ext cx="2440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τουρκική μετάφραση των</a:t>
            </a:r>
          </a:p>
          <a:p>
            <a:r>
              <a:rPr lang="el-GR" sz="14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Στοιχείων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του Ευκλείδη,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από τον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Hüseyin Rifki 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Tamani 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και τον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Selim </a:t>
            </a:r>
            <a:endParaRPr lang="el-GR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Efendi,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α’ μισό 19</a:t>
            </a:r>
            <a:r>
              <a:rPr lang="el-GR" sz="1400" b="1" baseline="30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ου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αιώνα)</a:t>
            </a:r>
            <a:endParaRPr lang="el-GR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80450" y="5188407"/>
            <a:ext cx="23920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νεοελληνική έκδοση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των </a:t>
            </a:r>
            <a:r>
              <a:rPr lang="el-GR" sz="14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Στοιχείων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του 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Ευκλείδη, με επιμέλεια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του Ε. Σταμάτη, (Αθήνα, </a:t>
            </a:r>
          </a:p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1952)</a:t>
            </a:r>
            <a:endParaRPr lang="el-GR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159992" y="285728"/>
            <a:ext cx="691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Mistral" pitchFamily="66" charset="0"/>
              </a:rPr>
              <a:t>Η διαπολιτισμική ακτινοβολία του Ευκλείδη</a:t>
            </a:r>
            <a:endParaRPr lang="el-GR" sz="36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8194" name="Picture 2" descr="C:\Documents and Settings\nikos\My Documents\2012_βοηθητικές φωτογραφίες\Image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71545"/>
            <a:ext cx="2418187" cy="405600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195" name="Picture 3" descr="C:\Documents and Settings\nikos\My Documents\2012_βοηθητικές φωτογραφίες\Image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6940" y="1071546"/>
            <a:ext cx="2185192" cy="40719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196" name="Picture 4" descr="C:\Documents and Settings\nikos\My Documents\2012_βοηθητικές φωτογραφίες\Image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029604"/>
            <a:ext cx="2643206" cy="400368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000364" y="1423088"/>
            <a:ext cx="5636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Την περίοδο μετάβασης στον 20</a:t>
            </a:r>
            <a:r>
              <a:rPr lang="el-GR" sz="1600" b="1" baseline="30000" dirty="0" smtClean="0">
                <a:latin typeface="Comic Sans MS" pitchFamily="66" charset="0"/>
              </a:rPr>
              <a:t>ο</a:t>
            </a:r>
            <a:r>
              <a:rPr lang="el-GR" sz="1600" b="1" dirty="0" smtClean="0">
                <a:latin typeface="Comic Sans MS" pitchFamily="66" charset="0"/>
              </a:rPr>
              <a:t> αιώνα, όλες οι </a:t>
            </a:r>
          </a:p>
          <a:p>
            <a:r>
              <a:rPr lang="el-GR" sz="1600" b="1" dirty="0" smtClean="0">
                <a:latin typeface="Comic Sans MS" pitchFamily="66" charset="0"/>
              </a:rPr>
              <a:t>κοινωνικές συνιστώσες της Θεσσαλονίκης ήταν σε </a:t>
            </a:r>
          </a:p>
          <a:p>
            <a:r>
              <a:rPr lang="el-GR" sz="1600" b="1" dirty="0" smtClean="0">
                <a:latin typeface="Comic Sans MS" pitchFamily="66" charset="0"/>
              </a:rPr>
              <a:t>μια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δυναμική</a:t>
            </a:r>
            <a:r>
              <a:rPr lang="el-GR" sz="1600" b="1" dirty="0" smtClean="0">
                <a:latin typeface="Comic Sans MS" pitchFamily="66" charset="0"/>
              </a:rPr>
              <a:t> κατάσταση.</a:t>
            </a:r>
          </a:p>
          <a:p>
            <a:endParaRPr lang="el-GR" sz="1000" b="1" dirty="0" smtClean="0">
              <a:latin typeface="Comic Sans MS" pitchFamily="66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14678" y="357166"/>
            <a:ext cx="3190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Ο </a:t>
            </a:r>
            <a:r>
              <a:rPr lang="en-US" sz="4400" b="1" dirty="0" smtClean="0">
                <a:solidFill>
                  <a:srgbClr val="C00000"/>
                </a:solidFill>
                <a:latin typeface="Mistral" pitchFamily="66" charset="0"/>
              </a:rPr>
              <a:t>Rapha</a:t>
            </a:r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ë</a:t>
            </a:r>
            <a:r>
              <a:rPr lang="en-US" sz="4400" b="1" dirty="0" smtClean="0">
                <a:solidFill>
                  <a:srgbClr val="C00000"/>
                </a:solidFill>
                <a:latin typeface="Mistral" pitchFamily="66" charset="0"/>
              </a:rPr>
              <a:t>l Salem</a:t>
            </a:r>
            <a:endParaRPr lang="el-GR" sz="44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143768" y="598832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Οι γονείς του</a:t>
            </a:r>
            <a:endParaRPr lang="el-GR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000364" y="2714620"/>
            <a:ext cx="39290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Τότε, το 1898, γεννήθηκε στη Θεσσαλονίκη ο Ραφαέλ Σαλέμ [</a:t>
            </a:r>
            <a:r>
              <a:rPr lang="en-US" sz="1600" b="1" dirty="0" smtClean="0">
                <a:latin typeface="Comic Sans MS" pitchFamily="66" charset="0"/>
              </a:rPr>
              <a:t>Rapha</a:t>
            </a:r>
            <a:r>
              <a:rPr lang="el-GR" sz="1600" b="1" dirty="0" smtClean="0">
                <a:latin typeface="Comic Sans MS" pitchFamily="66" charset="0"/>
              </a:rPr>
              <a:t>ë</a:t>
            </a:r>
            <a:r>
              <a:rPr lang="en-US" sz="1600" b="1" dirty="0" smtClean="0">
                <a:latin typeface="Comic Sans MS" pitchFamily="66" charset="0"/>
              </a:rPr>
              <a:t>l Salem</a:t>
            </a:r>
            <a:r>
              <a:rPr lang="el-GR" sz="1600" b="1" dirty="0" smtClean="0">
                <a:latin typeface="Comic Sans MS" pitchFamily="66" charset="0"/>
              </a:rPr>
              <a:t>].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endParaRPr lang="el-GR" sz="1600" b="1" dirty="0" smtClean="0">
              <a:latin typeface="Comic Sans MS" pitchFamily="66" charset="0"/>
            </a:endParaRPr>
          </a:p>
          <a:p>
            <a:endParaRPr lang="el-GR" sz="1600" b="1" dirty="0" smtClean="0">
              <a:latin typeface="Comic Sans MS" pitchFamily="66" charset="0"/>
            </a:endParaRPr>
          </a:p>
          <a:p>
            <a:r>
              <a:rPr lang="el-GR" sz="1600" b="1" dirty="0" smtClean="0">
                <a:latin typeface="Comic Sans MS" pitchFamily="66" charset="0"/>
              </a:rPr>
              <a:t>Πατέρας του ήταν ο διακεκριμένος δικηγόρος της Θεσσαλονίκης, με εξειδίκευση στο Διεθνές Δίκαιο, Εμμανουέλ Σαλέμ (1859-1940), γιου του ραβίνου Ραφαέλ Σαλέμ. </a:t>
            </a:r>
          </a:p>
          <a:p>
            <a:r>
              <a:rPr lang="el-GR" sz="1600" b="1" dirty="0" smtClean="0">
                <a:latin typeface="Comic Sans MS" pitchFamily="66" charset="0"/>
              </a:rPr>
              <a:t>Μητέρα του ήταν η Φορτουνέ [</a:t>
            </a:r>
            <a:r>
              <a:rPr lang="en-US" sz="1600" b="1" dirty="0" smtClean="0">
                <a:latin typeface="Comic Sans MS" pitchFamily="66" charset="0"/>
              </a:rPr>
              <a:t>Fortunee] (1877-1936) </a:t>
            </a:r>
            <a:r>
              <a:rPr lang="el-GR" sz="1600" b="1" dirty="0" smtClean="0">
                <a:latin typeface="Comic Sans MS" pitchFamily="66" charset="0"/>
              </a:rPr>
              <a:t>το γένος </a:t>
            </a:r>
            <a:r>
              <a:rPr lang="en-US" sz="1600" b="1" dirty="0" smtClean="0">
                <a:latin typeface="Comic Sans MS" pitchFamily="66" charset="0"/>
              </a:rPr>
              <a:t>Levi</a:t>
            </a:r>
            <a:r>
              <a:rPr lang="el-GR" sz="1600" b="1" dirty="0" smtClean="0">
                <a:latin typeface="Comic Sans MS" pitchFamily="66" charset="0"/>
              </a:rPr>
              <a:t>, πιθανόν κόρης του Σααδή Λεβή.</a:t>
            </a:r>
          </a:p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928662" y="4665135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Rapha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ë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 Salem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(1898-1963)</a:t>
            </a:r>
            <a:endParaRPr lang="el-G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C:\Documents and Settings\nikos\My Documents\2012_βοηθητικές φωτογραφίες\Image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22482"/>
            <a:ext cx="2152634" cy="254952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Documents and Settings\nikos\My Documents\2012_βοηθητικές φωτογραφίες\Image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500306"/>
            <a:ext cx="1394181" cy="1631948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C:\Documents and Settings\nikos\My Documents\2012_βοηθητικές φωτογραφίες\Image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1050" y="4214818"/>
            <a:ext cx="1368602" cy="1733562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93440" y="285728"/>
            <a:ext cx="8962802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42844" y="1285860"/>
          <a:ext cx="8858311" cy="4276325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65473"/>
                <a:gridCol w="1265473"/>
                <a:gridCol w="1265473"/>
                <a:gridCol w="1265473"/>
                <a:gridCol w="1265473"/>
                <a:gridCol w="1265473"/>
                <a:gridCol w="1265473"/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5318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1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rgbClr val="786F44"/>
                          </a:solidFill>
                          <a:latin typeface="Comic Sans MS" pitchFamily="66" charset="0"/>
                        </a:rPr>
                        <a:t>Πρωτοχρονιά</a:t>
                      </a:r>
                      <a:endParaRPr lang="el-GR" sz="1000" b="1" dirty="0">
                        <a:solidFill>
                          <a:srgbClr val="786F44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5318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Των Φώτων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5318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5318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5318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5318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3214678" y="428604"/>
            <a:ext cx="2872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Γενάρης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28596" y="3929066"/>
            <a:ext cx="342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έπαυλη της οικογένειας Σαλέμ στη </a:t>
            </a:r>
          </a:p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Θεσσαλονίκη. Ένα διατηρητέο αρχοντικό, στην οδό Βασ. Όλγας</a:t>
            </a:r>
            <a:endParaRPr lang="el-GR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40614" y="705882"/>
            <a:ext cx="47404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1907, η οικογένεια του Ε. Σαλέμ </a:t>
            </a:r>
          </a:p>
          <a:p>
            <a:r>
              <a:rPr lang="el-GR" sz="1600" b="1" dirty="0" smtClean="0">
                <a:latin typeface="Comic Sans MS" pitchFamily="66" charset="0"/>
              </a:rPr>
              <a:t>εγκαταστάθηκε στη νεόκτιστη έπαυλή της </a:t>
            </a:r>
          </a:p>
          <a:p>
            <a:r>
              <a:rPr lang="el-GR" sz="1600" b="1" dirty="0" smtClean="0">
                <a:latin typeface="Comic Sans MS" pitchFamily="66" charset="0"/>
              </a:rPr>
              <a:t>στη λεωφόρο των Εξοχών [σήμερα, </a:t>
            </a:r>
          </a:p>
          <a:p>
            <a:r>
              <a:rPr lang="el-GR" sz="1600" b="1" dirty="0" smtClean="0">
                <a:latin typeface="Comic Sans MS" pitchFamily="66" charset="0"/>
              </a:rPr>
              <a:t>Βασ. Όλγας 20]. Σ’ αυτό το οίκημα πέρασε </a:t>
            </a:r>
          </a:p>
          <a:p>
            <a:r>
              <a:rPr lang="el-GR" sz="1600" b="1" dirty="0" smtClean="0">
                <a:latin typeface="Comic Sans MS" pitchFamily="66" charset="0"/>
              </a:rPr>
              <a:t>τα πρώτα μαθητικά του χρόνια ο Ραφαέλ. </a:t>
            </a:r>
          </a:p>
          <a:p>
            <a:r>
              <a:rPr lang="el-GR" sz="1600" b="1" dirty="0" smtClean="0">
                <a:latin typeface="Comic Sans MS" pitchFamily="66" charset="0"/>
              </a:rPr>
              <a:t>Τη δευτεροβάθμια εκπαίδευση του την </a:t>
            </a:r>
          </a:p>
          <a:p>
            <a:r>
              <a:rPr lang="el-GR" sz="1600" b="1" dirty="0" smtClean="0">
                <a:latin typeface="Comic Sans MS" pitchFamily="66" charset="0"/>
              </a:rPr>
              <a:t>άρχισε στο ιταλικό γυμνάσιο της πόλης και την</a:t>
            </a:r>
          </a:p>
          <a:p>
            <a:r>
              <a:rPr lang="el-GR" sz="1600" b="1" dirty="0" smtClean="0">
                <a:latin typeface="Comic Sans MS" pitchFamily="66" charset="0"/>
              </a:rPr>
              <a:t>ολοκλήρωσε, μετά την αποχώρηση της </a:t>
            </a:r>
          </a:p>
          <a:p>
            <a:r>
              <a:rPr lang="el-GR" sz="1600" b="1" dirty="0" smtClean="0">
                <a:latin typeface="Comic Sans MS" pitchFamily="66" charset="0"/>
              </a:rPr>
              <a:t>οικογένειάς του από τη Θεσσαλονίκη,</a:t>
            </a:r>
          </a:p>
          <a:p>
            <a:r>
              <a:rPr lang="el-GR" sz="1600" b="1" dirty="0" smtClean="0">
                <a:latin typeface="Comic Sans MS" pitchFamily="66" charset="0"/>
              </a:rPr>
              <a:t>το 1914, στο Λύκειο </a:t>
            </a:r>
            <a:r>
              <a:rPr lang="en-US" sz="1600" b="1" dirty="0" smtClean="0">
                <a:latin typeface="Comic Sans MS" pitchFamily="66" charset="0"/>
              </a:rPr>
              <a:t>Condorcet </a:t>
            </a:r>
            <a:r>
              <a:rPr lang="el-GR" sz="1600" b="1" dirty="0" smtClean="0">
                <a:latin typeface="Comic Sans MS" pitchFamily="66" charset="0"/>
              </a:rPr>
              <a:t>του</a:t>
            </a:r>
          </a:p>
          <a:p>
            <a:r>
              <a:rPr lang="el-GR" sz="1600" b="1" dirty="0" smtClean="0">
                <a:latin typeface="Comic Sans MS" pitchFamily="66" charset="0"/>
              </a:rPr>
              <a:t>Παρισιού. </a:t>
            </a:r>
          </a:p>
          <a:p>
            <a:r>
              <a:rPr lang="el-GR" sz="1600" b="1" dirty="0" smtClean="0">
                <a:latin typeface="Comic Sans MS" pitchFamily="66" charset="0"/>
              </a:rPr>
              <a:t>Το 1919, ο Ραφαέλ πήρε ένα δίπλωμα από τη </a:t>
            </a:r>
          </a:p>
          <a:p>
            <a:r>
              <a:rPr lang="el-GR" sz="1600" b="1" dirty="0" smtClean="0">
                <a:latin typeface="Comic Sans MS" pitchFamily="66" charset="0"/>
              </a:rPr>
              <a:t>Νομική Σχολή της γαλλικής πρωτεύουσας. </a:t>
            </a:r>
          </a:p>
          <a:p>
            <a:r>
              <a:rPr lang="el-GR" sz="1600" b="1" dirty="0" smtClean="0">
                <a:latin typeface="Comic Sans MS" pitchFamily="66" charset="0"/>
              </a:rPr>
              <a:t>Παράλληλα, παρακολουθούσε μαθήματα </a:t>
            </a:r>
          </a:p>
          <a:p>
            <a:r>
              <a:rPr lang="el-GR" sz="1600" b="1" dirty="0" smtClean="0">
                <a:latin typeface="Comic Sans MS" pitchFamily="66" charset="0"/>
              </a:rPr>
              <a:t>Τεχνικής Μηχανικής και Μαθηματικών στη</a:t>
            </a:r>
          </a:p>
          <a:p>
            <a:r>
              <a:rPr lang="el-GR" sz="1600" b="1" dirty="0" smtClean="0">
                <a:latin typeface="Comic Sans MS" pitchFamily="66" charset="0"/>
              </a:rPr>
              <a:t>Κεντρική Σχολή των Τεχνών και Βιοτεχνών </a:t>
            </a:r>
          </a:p>
          <a:p>
            <a:r>
              <a:rPr lang="el-GR" sz="1600" b="1" dirty="0" smtClean="0">
                <a:latin typeface="Comic Sans MS" pitchFamily="66" charset="0"/>
              </a:rPr>
              <a:t>[</a:t>
            </a:r>
            <a:r>
              <a:rPr lang="en-US" sz="1600" b="1" dirty="0" smtClean="0">
                <a:latin typeface="Comic Sans MS" pitchFamily="66" charset="0"/>
              </a:rPr>
              <a:t>École Centrale</a:t>
            </a:r>
            <a:r>
              <a:rPr lang="fr-FR" sz="1600" dirty="0" smtClean="0"/>
              <a:t> </a:t>
            </a:r>
            <a:r>
              <a:rPr lang="fr-FR" sz="1600" b="1" dirty="0" smtClean="0">
                <a:latin typeface="Comic Sans MS" pitchFamily="66" charset="0"/>
              </a:rPr>
              <a:t>des Arts et Manufactures</a:t>
            </a:r>
            <a:r>
              <a:rPr lang="en-US" sz="1600" b="1" dirty="0" smtClean="0">
                <a:latin typeface="Comic Sans MS" pitchFamily="66" charset="0"/>
              </a:rPr>
              <a:t>], </a:t>
            </a:r>
            <a:endParaRPr lang="el-GR" sz="1600" b="1" dirty="0" smtClean="0">
              <a:latin typeface="Comic Sans MS" pitchFamily="66" charset="0"/>
            </a:endParaRPr>
          </a:p>
          <a:p>
            <a:r>
              <a:rPr lang="el-GR" sz="1600" b="1" dirty="0" smtClean="0">
                <a:latin typeface="Comic Sans MS" pitchFamily="66" charset="0"/>
              </a:rPr>
              <a:t>απ’ όπου πήρε το δίπλωμα του μηχανικού το</a:t>
            </a:r>
          </a:p>
          <a:p>
            <a:r>
              <a:rPr lang="el-GR" sz="1600" b="1" dirty="0" smtClean="0">
                <a:latin typeface="Comic Sans MS" pitchFamily="66" charset="0"/>
              </a:rPr>
              <a:t>1921.</a:t>
            </a:r>
          </a:p>
          <a:p>
            <a:r>
              <a:rPr lang="el-GR" sz="1600" b="1" dirty="0" smtClean="0">
                <a:latin typeface="Comic Sans MS" pitchFamily="66" charset="0"/>
              </a:rPr>
              <a:t>Την περίοδο 1921-1938 εργάστηκε στο</a:t>
            </a:r>
          </a:p>
          <a:p>
            <a:r>
              <a:rPr lang="el-GR" sz="1600" b="1" dirty="0" smtClean="0">
                <a:latin typeface="Comic Sans MS" pitchFamily="66" charset="0"/>
              </a:rPr>
              <a:t>τμήμα διοίκησης της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Τράπεζας: </a:t>
            </a:r>
            <a:r>
              <a:rPr lang="en-US" sz="1600" b="1" dirty="0" smtClean="0">
                <a:latin typeface="Comic Sans MS" pitchFamily="66" charset="0"/>
              </a:rPr>
              <a:t>Banque de </a:t>
            </a:r>
            <a:endParaRPr lang="el-GR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Paris et des Pays-Bas.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10242" name="Picture 2" descr="C:\Documents and Settings\nikos\My Documents\2012_βοηθητικές φωτογραφίες\Image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536956" cy="2640145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28595" y="1877567"/>
          <a:ext cx="8358245" cy="3480261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194035"/>
                <a:gridCol w="1163420"/>
                <a:gridCol w="1143008"/>
                <a:gridCol w="1214446"/>
                <a:gridCol w="1285884"/>
                <a:gridCol w="1163417"/>
                <a:gridCol w="1194035"/>
              </a:tblGrid>
              <a:tr h="561811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8369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58369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58369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58369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58369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Καθαρή Δευτέρα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143240" y="785794"/>
            <a:ext cx="3357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Φλεβάρης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55966" y="2934974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Jacques Salomon Hadamard</a:t>
            </a:r>
            <a:endParaRPr lang="el-GR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(1865-1963)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716367" y="785794"/>
            <a:ext cx="63562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Με την ενθάρρυνση και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την υποστήριξη του </a:t>
            </a:r>
          </a:p>
          <a:p>
            <a:r>
              <a:rPr lang="el-GR" sz="1600" b="1" dirty="0" smtClean="0">
                <a:latin typeface="Comic Sans MS" pitchFamily="66" charset="0"/>
              </a:rPr>
              <a:t>διακεκριμένου εβραίου μαθηματικού, </a:t>
            </a:r>
            <a:r>
              <a:rPr lang="en-US" sz="1600" b="1" dirty="0" smtClean="0">
                <a:latin typeface="Comic Sans MS" pitchFamily="66" charset="0"/>
              </a:rPr>
              <a:t>J. Hadamard, </a:t>
            </a:r>
            <a:r>
              <a:rPr lang="el-GR" sz="1600" b="1" dirty="0" smtClean="0">
                <a:latin typeface="Comic Sans MS" pitchFamily="66" charset="0"/>
              </a:rPr>
              <a:t>ο Ραφαέλ άρχισε να ασχολείται, πάρεργα, με ερευνητικά προβλήματα των σειρών </a:t>
            </a:r>
            <a:r>
              <a:rPr lang="en-US" sz="1600" b="1" dirty="0" smtClean="0">
                <a:latin typeface="Comic Sans MS" pitchFamily="66" charset="0"/>
              </a:rPr>
              <a:t>Fourier</a:t>
            </a:r>
            <a:r>
              <a:rPr lang="el-GR" sz="1600" b="1" dirty="0" smtClean="0">
                <a:latin typeface="Comic Sans MS" pitchFamily="66" charset="0"/>
              </a:rPr>
              <a:t>. Και το 1928</a:t>
            </a:r>
            <a:r>
              <a:rPr lang="en-US" sz="1600" b="1" dirty="0" smtClean="0">
                <a:latin typeface="Comic Sans MS" pitchFamily="66" charset="0"/>
              </a:rPr>
              <a:t>,</a:t>
            </a:r>
            <a:r>
              <a:rPr lang="el-GR" sz="1600" b="1" dirty="0" smtClean="0">
                <a:latin typeface="Comic Sans MS" pitchFamily="66" charset="0"/>
              </a:rPr>
              <a:t> δημοσίευσε την πρώτη του εργασία στα </a:t>
            </a:r>
            <a:r>
              <a:rPr lang="el-GR" sz="1600" b="1" i="1" dirty="0" smtClean="0">
                <a:latin typeface="Comic Sans MS" pitchFamily="66" charset="0"/>
              </a:rPr>
              <a:t>Πρακτικά της Γαλλικής Ακαδημίας Επιστημών</a:t>
            </a:r>
            <a:r>
              <a:rPr lang="el-GR" sz="1600" b="1" dirty="0" smtClean="0">
                <a:latin typeface="Comic Sans MS" pitchFamily="66" charset="0"/>
              </a:rPr>
              <a:t>, με εισήγηση του </a:t>
            </a:r>
            <a:r>
              <a:rPr lang="en-US" sz="1600" b="1" dirty="0" smtClean="0">
                <a:latin typeface="Comic Sans MS" pitchFamily="66" charset="0"/>
              </a:rPr>
              <a:t>Hadamard</a:t>
            </a:r>
            <a:r>
              <a:rPr lang="el-GR" sz="1600" b="1" dirty="0" smtClean="0">
                <a:latin typeface="Comic Sans MS" pitchFamily="66" charset="0"/>
              </a:rPr>
              <a:t>.</a:t>
            </a:r>
            <a:endParaRPr lang="en-US" sz="1600" b="1" dirty="0" smtClean="0">
              <a:latin typeface="Comic Sans MS" pitchFamily="66" charset="0"/>
            </a:endParaRPr>
          </a:p>
          <a:p>
            <a:r>
              <a:rPr lang="el-GR" sz="1600" b="1" dirty="0" smtClean="0">
                <a:latin typeface="Comic Sans MS" pitchFamily="66" charset="0"/>
              </a:rPr>
              <a:t>Αυτή η παράπλευρη ερευνητική του δραστηριότητα </a:t>
            </a:r>
          </a:p>
          <a:p>
            <a:r>
              <a:rPr lang="el-GR" sz="1600" b="1" dirty="0" smtClean="0">
                <a:latin typeface="Comic Sans MS" pitchFamily="66" charset="0"/>
              </a:rPr>
              <a:t>διατηρήθηκε, μ’ έναν αργό ρυθμό, μέχρι το 1937. Από </a:t>
            </a:r>
          </a:p>
          <a:p>
            <a:r>
              <a:rPr lang="el-GR" sz="1600" b="1" dirty="0" smtClean="0">
                <a:latin typeface="Comic Sans MS" pitchFamily="66" charset="0"/>
              </a:rPr>
              <a:t>τη χρονιά αυτή και μετά</a:t>
            </a:r>
            <a:r>
              <a:rPr lang="en-US" sz="1600" b="1" dirty="0" smtClean="0">
                <a:latin typeface="Comic Sans MS" pitchFamily="66" charset="0"/>
              </a:rPr>
              <a:t>,</a:t>
            </a:r>
            <a:r>
              <a:rPr lang="el-GR" sz="1600" b="1" dirty="0" smtClean="0">
                <a:latin typeface="Comic Sans MS" pitchFamily="66" charset="0"/>
              </a:rPr>
              <a:t> αναπτύχθηκαν οι σχετικές </a:t>
            </a:r>
          </a:p>
          <a:p>
            <a:r>
              <a:rPr lang="el-GR" sz="1600" b="1" dirty="0" smtClean="0">
                <a:latin typeface="Comic Sans MS" pitchFamily="66" charset="0"/>
              </a:rPr>
              <a:t>προσπάθειές του, δημοσιεύοντας αρκετές εργασίες του.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7000892" y="5643578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Antoni Zygmund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(1900-1992)</a:t>
            </a:r>
            <a:endParaRPr lang="el-G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714612" y="3429000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Καταλυτικό ρόλο, στην ερευνητική του αυτή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ώθηση, έπαιξε η επίδραση του </a:t>
            </a:r>
            <a:r>
              <a:rPr lang="en-US" sz="1600" b="1" dirty="0" smtClean="0">
                <a:latin typeface="Comic Sans MS" pitchFamily="66" charset="0"/>
              </a:rPr>
              <a:t>Antoni Zygmund</a:t>
            </a:r>
            <a:r>
              <a:rPr lang="el-GR" sz="1600" b="1" dirty="0" smtClean="0">
                <a:latin typeface="Comic Sans MS" pitchFamily="66" charset="0"/>
              </a:rPr>
              <a:t>,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που ήταν ένας από τους σημαντικότερους ερευνητές στις σειρές </a:t>
            </a:r>
            <a:r>
              <a:rPr lang="en-US" sz="1600" b="1" dirty="0" smtClean="0">
                <a:latin typeface="Comic Sans MS" pitchFamily="66" charset="0"/>
              </a:rPr>
              <a:t>Fourier.</a:t>
            </a:r>
          </a:p>
          <a:p>
            <a:r>
              <a:rPr lang="el-GR" sz="1600" b="1" dirty="0" smtClean="0">
                <a:latin typeface="Comic Sans MS" pitchFamily="66" charset="0"/>
              </a:rPr>
              <a:t>Στο πλαίσιο αυτής της δυναμικής, ολοκλήρωσε τη διδακτορική του διατριβή, το 1940, με επιβλέποντα και εισηγητή τον </a:t>
            </a:r>
            <a:r>
              <a:rPr lang="en-US" sz="1600" b="1" dirty="0" smtClean="0">
                <a:latin typeface="Comic Sans MS" pitchFamily="66" charset="0"/>
              </a:rPr>
              <a:t>Arnaud Denjoy</a:t>
            </a:r>
            <a:r>
              <a:rPr lang="el-GR" sz="1600" b="1" dirty="0" smtClean="0">
                <a:latin typeface="Comic Sans MS" pitchFamily="66" charset="0"/>
              </a:rPr>
              <a:t>. </a:t>
            </a:r>
          </a:p>
          <a:p>
            <a:endParaRPr lang="el-GR" b="1" dirty="0" smtClean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928662" y="5715016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Arnaud Denjoy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(1884-1974)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Documents and Settings\nikos\My Documents\2012_βοηθητικές φωτογραφίες\Image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1741887" cy="210026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Documents and Settings\nikos\My Documents\2012_βοηθητικές φωτογραφίες\Image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00438"/>
            <a:ext cx="1714500" cy="208280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C:\Documents and Settings\nikos\My Documents\2012_βοηθητικές φωτογραφίες\Image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1736830" cy="2132008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79191" y="1877567"/>
          <a:ext cx="8429687" cy="3694576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1"/>
                <a:gridCol w="1131180"/>
                <a:gridCol w="1214446"/>
                <a:gridCol w="1214446"/>
                <a:gridCol w="1256892"/>
                <a:gridCol w="1204241"/>
                <a:gridCol w="1204241"/>
              </a:tblGrid>
              <a:tr h="56779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25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25</a:t>
                      </a:r>
                      <a:r>
                        <a:rPr lang="el-GR" sz="1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η</a:t>
                      </a:r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Μαρτίου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214678" y="714356"/>
            <a:ext cx="2741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Μάρτης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571604" y="200024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Από το Μ.Ι.Τ.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00100" y="4000504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Πανεπιστήμιο της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Caen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714480" y="6154661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Σορβόννη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461698" y="296400"/>
            <a:ext cx="53081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Η επιστημονική του αυτή ανέλιξη δεν ήταν</a:t>
            </a:r>
          </a:p>
          <a:p>
            <a:r>
              <a:rPr lang="el-GR" sz="1600" b="1" dirty="0" smtClean="0">
                <a:latin typeface="Comic Sans MS" pitchFamily="66" charset="0"/>
              </a:rPr>
              <a:t>ανεξάρτητη από τον επαγγελματικό και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τον </a:t>
            </a:r>
          </a:p>
          <a:p>
            <a:r>
              <a:rPr lang="el-GR" sz="1600" b="1" dirty="0" smtClean="0">
                <a:latin typeface="Comic Sans MS" pitchFamily="66" charset="0"/>
              </a:rPr>
              <a:t>κοινωνικό του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αναπροσανατολισμό</a:t>
            </a:r>
            <a:r>
              <a:rPr lang="el-GR" sz="1600" b="1" dirty="0" smtClean="0">
                <a:latin typeface="Comic Sans MS" pitchFamily="66" charset="0"/>
              </a:rPr>
              <a:t>. Ένα </a:t>
            </a:r>
          </a:p>
          <a:p>
            <a:r>
              <a:rPr lang="el-GR" sz="1600" b="1" dirty="0" smtClean="0">
                <a:latin typeface="Comic Sans MS" pitchFamily="66" charset="0"/>
              </a:rPr>
              <a:t>επακόλουθο της τρομαχτικής εκείνης περιόδου, όπου η επιβίωση στο πλαίσιο της ναζιστικής θηριωδίας κατορθώνονταν, μόνο, με τη μεγιστοποίηση των δυνατοτήτων αναπροσαρμογής.</a:t>
            </a:r>
          </a:p>
          <a:p>
            <a:endParaRPr lang="el-GR" sz="1600" b="1" dirty="0" smtClean="0">
              <a:latin typeface="Comic Sans MS" pitchFamily="66" charset="0"/>
            </a:endParaRPr>
          </a:p>
          <a:p>
            <a:r>
              <a:rPr lang="el-GR" sz="1600" b="1" dirty="0" smtClean="0">
                <a:latin typeface="Comic Sans MS" pitchFamily="66" charset="0"/>
              </a:rPr>
              <a:t>Έτσι, ο Ραφαέλ Σαλέμ μεταμορφώθηκε από </a:t>
            </a:r>
          </a:p>
          <a:p>
            <a:r>
              <a:rPr lang="el-GR" sz="1600" b="1" dirty="0" smtClean="0">
                <a:latin typeface="Comic Sans MS" pitchFamily="66" charset="0"/>
              </a:rPr>
              <a:t>υψηλόβαθμο τραπεζικό στέλεχος της Γαλλικής </a:t>
            </a:r>
          </a:p>
          <a:p>
            <a:r>
              <a:rPr lang="el-GR" sz="1600" b="1" dirty="0" smtClean="0">
                <a:latin typeface="Comic Sans MS" pitchFamily="66" charset="0"/>
              </a:rPr>
              <a:t>κοινωνίας σε πανεπιστημιακό δάσκαλο της </a:t>
            </a:r>
          </a:p>
          <a:p>
            <a:r>
              <a:rPr lang="el-GR" sz="1600" b="1" dirty="0" smtClean="0">
                <a:latin typeface="Comic Sans MS" pitchFamily="66" charset="0"/>
              </a:rPr>
              <a:t>Αμερικανικής εκπαίδευσης. Το 1941, προσλήφθηκε ως λέκτορας των Μαθηματικών στο Τεχνολογικό Κέντρο της Μασαχουσέτης (</a:t>
            </a:r>
            <a:r>
              <a:rPr lang="en-US" sz="1600" b="1" dirty="0" smtClean="0">
                <a:latin typeface="Comic Sans MS" pitchFamily="66" charset="0"/>
              </a:rPr>
              <a:t>M</a:t>
            </a:r>
            <a:r>
              <a:rPr lang="el-GR" sz="1600" b="1" dirty="0" smtClean="0">
                <a:latin typeface="Comic Sans MS" pitchFamily="66" charset="0"/>
              </a:rPr>
              <a:t>.</a:t>
            </a:r>
            <a:r>
              <a:rPr lang="en-US" sz="1600" b="1" dirty="0" smtClean="0">
                <a:latin typeface="Comic Sans MS" pitchFamily="66" charset="0"/>
              </a:rPr>
              <a:t>I</a:t>
            </a:r>
            <a:r>
              <a:rPr lang="el-GR" sz="1600" b="1" dirty="0" smtClean="0">
                <a:latin typeface="Comic Sans MS" pitchFamily="66" charset="0"/>
              </a:rPr>
              <a:t>.</a:t>
            </a:r>
            <a:r>
              <a:rPr lang="en-US" sz="1600" b="1" dirty="0" smtClean="0">
                <a:latin typeface="Comic Sans MS" pitchFamily="66" charset="0"/>
              </a:rPr>
              <a:t>T</a:t>
            </a:r>
            <a:r>
              <a:rPr lang="el-GR" sz="1600" b="1" dirty="0" smtClean="0">
                <a:latin typeface="Comic Sans MS" pitchFamily="66" charset="0"/>
              </a:rPr>
              <a:t>.</a:t>
            </a:r>
            <a:r>
              <a:rPr lang="en-US" sz="1600" b="1" dirty="0" smtClean="0">
                <a:latin typeface="Comic Sans MS" pitchFamily="66" charset="0"/>
              </a:rPr>
              <a:t>).</a:t>
            </a:r>
            <a:r>
              <a:rPr lang="el-GR" sz="1600" b="1" dirty="0" smtClean="0">
                <a:latin typeface="Comic Sans MS" pitchFamily="66" charset="0"/>
              </a:rPr>
              <a:t> Κι απ’ εδώ και πέρα, η ερευνητική και η ακαδημαϊκή του εξέλιξη ήταν ραγδαία. Το 1945 έγινε καθηγητής στο </a:t>
            </a:r>
            <a:r>
              <a:rPr lang="en-US" sz="1600" b="1" dirty="0" smtClean="0">
                <a:latin typeface="Comic Sans MS" pitchFamily="66" charset="0"/>
              </a:rPr>
              <a:t>M</a:t>
            </a:r>
            <a:r>
              <a:rPr lang="el-GR" sz="1600" b="1" dirty="0" smtClean="0">
                <a:latin typeface="Comic Sans MS" pitchFamily="66" charset="0"/>
              </a:rPr>
              <a:t>.</a:t>
            </a:r>
            <a:r>
              <a:rPr lang="en-US" sz="1600" b="1" dirty="0" smtClean="0">
                <a:latin typeface="Comic Sans MS" pitchFamily="66" charset="0"/>
              </a:rPr>
              <a:t>I</a:t>
            </a:r>
            <a:r>
              <a:rPr lang="el-GR" sz="1600" b="1" dirty="0" smtClean="0">
                <a:latin typeface="Comic Sans MS" pitchFamily="66" charset="0"/>
              </a:rPr>
              <a:t>.</a:t>
            </a:r>
            <a:r>
              <a:rPr lang="en-US" sz="1600" b="1" dirty="0" smtClean="0">
                <a:latin typeface="Comic Sans MS" pitchFamily="66" charset="0"/>
              </a:rPr>
              <a:t>T</a:t>
            </a:r>
            <a:r>
              <a:rPr lang="el-GR" sz="1600" b="1" dirty="0" smtClean="0">
                <a:latin typeface="Comic Sans MS" pitchFamily="66" charset="0"/>
              </a:rPr>
              <a:t>. </a:t>
            </a:r>
          </a:p>
          <a:p>
            <a:r>
              <a:rPr lang="el-GR" sz="1600" b="1" dirty="0" smtClean="0">
                <a:latin typeface="Comic Sans MS" pitchFamily="66" charset="0"/>
              </a:rPr>
              <a:t>Το 1950 μεταπήδησε ως καθηγητής στο πανεπιστήμιο της </a:t>
            </a:r>
            <a:r>
              <a:rPr lang="en-US" sz="1600" b="1" dirty="0" smtClean="0">
                <a:latin typeface="Comic Sans MS" pitchFamily="66" charset="0"/>
              </a:rPr>
              <a:t>Caen </a:t>
            </a:r>
            <a:r>
              <a:rPr lang="el-GR" sz="1600" b="1" dirty="0" smtClean="0">
                <a:latin typeface="Comic Sans MS" pitchFamily="66" charset="0"/>
              </a:rPr>
              <a:t>και το</a:t>
            </a:r>
            <a:r>
              <a:rPr lang="en-US" sz="1600" b="1" dirty="0" smtClean="0">
                <a:latin typeface="Comic Sans MS" pitchFamily="66" charset="0"/>
              </a:rPr>
              <a:t> 1955</a:t>
            </a:r>
            <a:r>
              <a:rPr lang="el-GR" sz="1600" b="1" dirty="0" smtClean="0">
                <a:latin typeface="Comic Sans MS" pitchFamily="66" charset="0"/>
              </a:rPr>
              <a:t>, ως καθηγητής στη Σορβόννη.</a:t>
            </a:r>
          </a:p>
          <a:p>
            <a:r>
              <a:rPr lang="el-GR" sz="1600" b="1" dirty="0" smtClean="0">
                <a:latin typeface="Comic Sans MS" pitchFamily="66" charset="0"/>
              </a:rPr>
              <a:t> </a:t>
            </a:r>
          </a:p>
          <a:p>
            <a:r>
              <a:rPr lang="el-GR" sz="1600" b="1" dirty="0" smtClean="0">
                <a:latin typeface="Comic Sans MS" pitchFamily="66" charset="0"/>
              </a:rPr>
              <a:t>Το μαθηματικό έργο που άφησε, μέχρι το 1963, </a:t>
            </a:r>
          </a:p>
          <a:p>
            <a:r>
              <a:rPr lang="el-GR" sz="1600" b="1" dirty="0" smtClean="0">
                <a:latin typeface="Comic Sans MS" pitchFamily="66" charset="0"/>
              </a:rPr>
              <a:t>είναι αξιόλογο. 650 σελίδες αριθμούν τα άπαντα του. Και είναι μια παρακαταθήκη για τους ειδικούς στις σειρές </a:t>
            </a:r>
            <a:r>
              <a:rPr lang="en-US" sz="1600" b="1" dirty="0" smtClean="0">
                <a:latin typeface="Comic Sans MS" pitchFamily="66" charset="0"/>
              </a:rPr>
              <a:t>Fourier</a:t>
            </a:r>
            <a:r>
              <a:rPr lang="el-GR" sz="1600" b="1" dirty="0" smtClean="0">
                <a:latin typeface="Comic Sans MS" pitchFamily="66" charset="0"/>
              </a:rPr>
              <a:t>,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η οποία μαζί με το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βραβείο Σαλέμ</a:t>
            </a:r>
            <a:r>
              <a:rPr lang="el-GR" sz="1600" b="1" dirty="0" smtClean="0">
                <a:latin typeface="Comic Sans MS" pitchFamily="66" charset="0"/>
              </a:rPr>
              <a:t>, που καθιερώθηκε προς τιμή του, διατηρούν ανεξίτηλη την μνήμη του στις νεότερες γενιές. 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12290" name="Picture 2" descr="C:\Documents and Settings\nikos\My Documents\2012_βοηθητικές φωτογραφίες\Image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655" y="571480"/>
            <a:ext cx="2438017" cy="1410889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Documents and Settings\nikos\My Documents\2012_βοηθητικές φωτογραφίες\Image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357431"/>
            <a:ext cx="2612401" cy="1643074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C:\Documents and Settings\nikos\My Documents\2012_βοηθητικές φωτογραφίες\Image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728" y="4364213"/>
            <a:ext cx="2571768" cy="1719059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95548" y="1214422"/>
          <a:ext cx="8429680" cy="432030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0"/>
                <a:gridCol w="1114824"/>
                <a:gridCol w="1214446"/>
                <a:gridCol w="1214446"/>
                <a:gridCol w="1273244"/>
                <a:gridCol w="1204240"/>
                <a:gridCol w="1204240"/>
              </a:tblGrid>
              <a:tr h="56593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15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Πάσχα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286116" y="357166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Απρίλης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868" y="428604"/>
            <a:ext cx="2464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Ο </a:t>
            </a:r>
            <a:r>
              <a:rPr lang="en-US" sz="4400" b="1" dirty="0" smtClean="0">
                <a:solidFill>
                  <a:srgbClr val="C00000"/>
                </a:solidFill>
                <a:latin typeface="Mistral" pitchFamily="66" charset="0"/>
              </a:rPr>
              <a:t>Cahit Arf </a:t>
            </a:r>
            <a:endParaRPr lang="el-GR" sz="4400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09925" y="3753153"/>
            <a:ext cx="121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Cahit Arf 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(1910-19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97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488" y="1643050"/>
            <a:ext cx="619913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1910, γεννήθηκε στη Θεσσαλονίκη ο Τσαχίτ Αρφ </a:t>
            </a:r>
          </a:p>
          <a:p>
            <a:r>
              <a:rPr lang="en-US" sz="1600" b="1" dirty="0" smtClean="0">
                <a:latin typeface="Comic Sans MS" pitchFamily="66" charset="0"/>
              </a:rPr>
              <a:t>[Cahit Arf]. </a:t>
            </a:r>
            <a:r>
              <a:rPr lang="el-GR" sz="1600" b="1" dirty="0" smtClean="0">
                <a:latin typeface="Comic Sans MS" pitchFamily="66" charset="0"/>
              </a:rPr>
              <a:t>Την περίοδο εκείνη, η επανάσταση των </a:t>
            </a:r>
          </a:p>
          <a:p>
            <a:r>
              <a:rPr lang="el-GR" sz="1600" b="1" dirty="0" smtClean="0">
                <a:latin typeface="Comic Sans MS" pitchFamily="66" charset="0"/>
              </a:rPr>
              <a:t>νεοτούρκων και οι πολιτικές ζυμώσεις των διαφορετικών</a:t>
            </a:r>
          </a:p>
          <a:p>
            <a:r>
              <a:rPr lang="el-GR" sz="1600" b="1" dirty="0" smtClean="0">
                <a:latin typeface="Comic Sans MS" pitchFamily="66" charset="0"/>
              </a:rPr>
              <a:t>εθνικο-θρησκευτικών κοινοτήτων της Θεσσαλονίκης </a:t>
            </a:r>
          </a:p>
          <a:p>
            <a:r>
              <a:rPr lang="el-GR" sz="1600" b="1" dirty="0" smtClean="0">
                <a:latin typeface="Comic Sans MS" pitchFamily="66" charset="0"/>
              </a:rPr>
              <a:t>δημιουργούσαν ένα εκρηκτικό μείγμα, που τροφοδοτούσε </a:t>
            </a:r>
          </a:p>
          <a:p>
            <a:r>
              <a:rPr lang="el-GR" sz="1600" b="1" dirty="0" smtClean="0">
                <a:latin typeface="Comic Sans MS" pitchFamily="66" charset="0"/>
              </a:rPr>
              <a:t>καθεστωτικές ανακατατάξεις. Σ’ αυτή την ατμόσφαιρα, ο </a:t>
            </a:r>
          </a:p>
          <a:p>
            <a:r>
              <a:rPr lang="el-GR" sz="1600" b="1" dirty="0" smtClean="0">
                <a:latin typeface="Comic Sans MS" pitchFamily="66" charset="0"/>
              </a:rPr>
              <a:t>Τσαχίτ μόλις έκανε τα πρώτα του βήματα και πριν προλάβει </a:t>
            </a:r>
          </a:p>
          <a:p>
            <a:r>
              <a:rPr lang="el-GR" sz="1600" b="1" dirty="0" smtClean="0">
                <a:latin typeface="Comic Sans MS" pitchFamily="66" charset="0"/>
              </a:rPr>
              <a:t>να παίξει στη γειτονιά του, η πόλη περιήλθε στην ελληνική </a:t>
            </a:r>
          </a:p>
          <a:p>
            <a:r>
              <a:rPr lang="el-GR" sz="1600" b="1" dirty="0" smtClean="0">
                <a:latin typeface="Comic Sans MS" pitchFamily="66" charset="0"/>
              </a:rPr>
              <a:t>επικράτεια, τον Οκτώβριο του 1912. Η οικογένειά του, </a:t>
            </a:r>
          </a:p>
          <a:p>
            <a:r>
              <a:rPr lang="el-GR" sz="1600" b="1" dirty="0" smtClean="0">
                <a:latin typeface="Comic Sans MS" pitchFamily="66" charset="0"/>
              </a:rPr>
              <a:t>χωρίς καμία καθυστέρηση, έφυγε και μετεγκαταστάθηκε, </a:t>
            </a:r>
          </a:p>
          <a:p>
            <a:r>
              <a:rPr lang="el-GR" sz="1600" b="1" dirty="0" smtClean="0">
                <a:latin typeface="Comic Sans MS" pitchFamily="66" charset="0"/>
              </a:rPr>
              <a:t>προσωρινά, στην Κωνσταντινούπολη. Πιθανότατα, ο πατέρας </a:t>
            </a:r>
          </a:p>
          <a:p>
            <a:r>
              <a:rPr lang="el-GR" sz="1600" b="1" dirty="0" smtClean="0">
                <a:latin typeface="Comic Sans MS" pitchFamily="66" charset="0"/>
              </a:rPr>
              <a:t>και οι συγγενείς του να περιλαμβάνονταν στην πιο επισφαλή </a:t>
            </a:r>
          </a:p>
          <a:p>
            <a:r>
              <a:rPr lang="el-GR" sz="1600" b="1" dirty="0" smtClean="0">
                <a:latin typeface="Comic Sans MS" pitchFamily="66" charset="0"/>
              </a:rPr>
              <a:t>ομάδα του οθωμανικού πληθυσμού της πόλης, μετά το </a:t>
            </a:r>
          </a:p>
          <a:p>
            <a:r>
              <a:rPr lang="el-GR" sz="1600" b="1" dirty="0" smtClean="0">
                <a:latin typeface="Comic Sans MS" pitchFamily="66" charset="0"/>
              </a:rPr>
              <a:t>1912.</a:t>
            </a:r>
          </a:p>
          <a:p>
            <a:r>
              <a:rPr lang="el-GR" sz="1600" b="1" dirty="0" smtClean="0">
                <a:latin typeface="Comic Sans MS" pitchFamily="66" charset="0"/>
              </a:rPr>
              <a:t>Η σχολική του εκπαίδευση άρχισε το 1917 στην </a:t>
            </a:r>
          </a:p>
          <a:p>
            <a:r>
              <a:rPr lang="el-GR" sz="1600" b="1" dirty="0" smtClean="0">
                <a:latin typeface="Comic Sans MS" pitchFamily="66" charset="0"/>
              </a:rPr>
              <a:t>Κωνσταντινούπολη, όπου ο πατέρας του ήταν διευθυντής ενός</a:t>
            </a:r>
          </a:p>
          <a:p>
            <a:r>
              <a:rPr lang="el-GR" sz="1600" b="1" dirty="0" smtClean="0">
                <a:latin typeface="Comic Sans MS" pitchFamily="66" charset="0"/>
              </a:rPr>
              <a:t>ταχυδρομικού υποκαταστήματός της.  </a:t>
            </a:r>
            <a:endParaRPr lang="el-GR" sz="1600" dirty="0"/>
          </a:p>
        </p:txBody>
      </p:sp>
      <p:sp>
        <p:nvSpPr>
          <p:cNvPr id="10" name="9 - TextBox"/>
          <p:cNvSpPr txBox="1"/>
          <p:nvPr/>
        </p:nvSpPr>
        <p:spPr>
          <a:xfrm>
            <a:off x="928662" y="5929330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Θεσσαλονίκη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στις αρχές 19</a:t>
            </a:r>
            <a:r>
              <a:rPr lang="el-GR" sz="1200" b="1" baseline="30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ου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αιώνα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Documents and Settings\nikos\My Documents\2012_βοηθητικές φωτογραφίες\Image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11766"/>
            <a:ext cx="1857388" cy="223948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5" name="Picture 3" descr="C:\Documents and Settings\nikos\My Documents\2012_βοηθητικές φωτογραφίες\Image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404727"/>
            <a:ext cx="1928826" cy="1453165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214414" y="928670"/>
            <a:ext cx="7301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Το 2012 συμπληρώνονται εκατό χρόνια από την </a:t>
            </a:r>
          </a:p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απελευθέρωση της Θεσσαλονίκης. Το γεγονός αυτό, δημιουργεί μια παρότρυνση για ιστορικές απεικονίσεις των συμπεριφορών και της ανέλιξης των κατοίκων της πόλης. Μια τέτοια περίπτωση είναι και η ανάδειξη κάποιων προσωπικοτήτων, με καταγωγή τη Θεσσαλονίκη.  </a:t>
            </a:r>
          </a:p>
          <a:p>
            <a:endParaRPr lang="el-GR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Στο χώρο των επιστημόνων, τέτοιου είδους ενδιαφέροντα δεν είναι συνηθισμένα. Κατά κανόνα, οι διακεκριμένοι </a:t>
            </a:r>
          </a:p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επιστήμονες κατανοούνται ως προικισμένα άτομα, </a:t>
            </a:r>
          </a:p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ανεξάρτητα από τις κοινωνικές καταστάσεις κι ανεπηρέαστα από συλλογικές συνθήκες ή δυνατότητες. Οπότε, έχει</a:t>
            </a:r>
          </a:p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νόημα ο εντοπισμός και η παρουσίαση αξιοσημείωτων </a:t>
            </a:r>
          </a:p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μαθηματικών που γεννήθηκαν στην </a:t>
            </a:r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πολυπολιτισμική</a:t>
            </a:r>
          </a:p>
          <a:p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Θεσσαλονίκη, τις πρώτες δεκαετίες του 20</a:t>
            </a:r>
            <a:r>
              <a:rPr lang="el-GR" sz="2000" b="1" baseline="30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ου</a:t>
            </a:r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αιώνα;</a:t>
            </a:r>
          </a:p>
          <a:p>
            <a:endParaRPr lang="el-GR" sz="2000" dirty="0" smtClean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95548" y="1877566"/>
          <a:ext cx="8429680" cy="3694572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0"/>
                <a:gridCol w="1186262"/>
                <a:gridCol w="1214446"/>
                <a:gridCol w="1143008"/>
                <a:gridCol w="1273244"/>
                <a:gridCol w="1204240"/>
                <a:gridCol w="1204240"/>
              </a:tblGrid>
              <a:tr h="56593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421696" y="714356"/>
            <a:ext cx="2364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Μάης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176177" y="3175954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Cahit Arf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1926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928662" y="5572140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Λύκειο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St. Louis,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στο Παρίσι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143240" y="874455"/>
            <a:ext cx="52277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Όταν η οικογένεια του </a:t>
            </a:r>
            <a:r>
              <a:rPr lang="el-GR" sz="1600" dirty="0" smtClean="0"/>
              <a:t> </a:t>
            </a:r>
            <a:r>
              <a:rPr lang="el-GR" sz="1600" b="1" dirty="0" smtClean="0">
                <a:latin typeface="Comic Sans MS" pitchFamily="66" charset="0"/>
              </a:rPr>
              <a:t>εγκαταστάθηκε, μόνιμα, </a:t>
            </a:r>
          </a:p>
          <a:p>
            <a:r>
              <a:rPr lang="el-GR" sz="1600" b="1" dirty="0" smtClean="0">
                <a:latin typeface="Comic Sans MS" pitchFamily="66" charset="0"/>
              </a:rPr>
              <a:t>στη Σμύρνη </a:t>
            </a:r>
            <a:r>
              <a:rPr lang="en-US" sz="1600" b="1" dirty="0" smtClean="0">
                <a:latin typeface="Comic Sans MS" pitchFamily="66" charset="0"/>
              </a:rPr>
              <a:t>[Izmir]</a:t>
            </a:r>
            <a:r>
              <a:rPr lang="el-GR" sz="1600" b="1" dirty="0" smtClean="0">
                <a:latin typeface="Comic Sans MS" pitchFamily="66" charset="0"/>
              </a:rPr>
              <a:t>, γύρω στο 1925, ο Τσαχίτ</a:t>
            </a:r>
          </a:p>
          <a:p>
            <a:r>
              <a:rPr lang="el-GR" sz="1600" b="1" dirty="0" smtClean="0">
                <a:latin typeface="Comic Sans MS" pitchFamily="66" charset="0"/>
              </a:rPr>
              <a:t>ήταν στη μέση της δευτεροβάθμιας εκπαίδευσης του.</a:t>
            </a:r>
          </a:p>
          <a:p>
            <a:r>
              <a:rPr lang="el-GR" sz="1600" b="1" dirty="0" smtClean="0">
                <a:latin typeface="Comic Sans MS" pitchFamily="66" charset="0"/>
              </a:rPr>
              <a:t>Τότε, έδειξε ιδιαίτερες ικανότητες στη λύση </a:t>
            </a:r>
          </a:p>
          <a:p>
            <a:r>
              <a:rPr lang="el-GR" sz="1600" b="1" dirty="0" smtClean="0">
                <a:latin typeface="Comic Sans MS" pitchFamily="66" charset="0"/>
              </a:rPr>
              <a:t>προβλημάτων της Ευκλείδειας Γεωμετρίας κι άρχισε</a:t>
            </a:r>
          </a:p>
          <a:p>
            <a:r>
              <a:rPr lang="el-GR" sz="1600" b="1" dirty="0" smtClean="0">
                <a:latin typeface="Comic Sans MS" pitchFamily="66" charset="0"/>
              </a:rPr>
              <a:t>να διαφαίνεται η κλίση του στα Μαθηματικά. Την</a:t>
            </a:r>
          </a:p>
          <a:p>
            <a:r>
              <a:rPr lang="el-GR" sz="1600" b="1" dirty="0" smtClean="0">
                <a:latin typeface="Comic Sans MS" pitchFamily="66" charset="0"/>
              </a:rPr>
              <a:t>περίοδο εκείνη, διαμορφώθηκε μια ευνοϊκή </a:t>
            </a:r>
          </a:p>
          <a:p>
            <a:r>
              <a:rPr lang="el-GR" sz="1600" b="1" dirty="0" smtClean="0">
                <a:latin typeface="Comic Sans MS" pitchFamily="66" charset="0"/>
              </a:rPr>
              <a:t>οικονομική συγκυρία στους γονείς του και </a:t>
            </a:r>
          </a:p>
          <a:p>
            <a:r>
              <a:rPr lang="el-GR" sz="1600" b="1" dirty="0" smtClean="0">
                <a:latin typeface="Comic Sans MS" pitchFamily="66" charset="0"/>
              </a:rPr>
              <a:t>στάλθηκε στο Παρίσι, όπου τελείωσε το </a:t>
            </a:r>
          </a:p>
          <a:p>
            <a:r>
              <a:rPr lang="el-GR" sz="1600" b="1" dirty="0" smtClean="0">
                <a:latin typeface="Comic Sans MS" pitchFamily="66" charset="0"/>
              </a:rPr>
              <a:t>Λύκειο </a:t>
            </a:r>
            <a:r>
              <a:rPr lang="en-US" sz="1600" b="1" dirty="0" smtClean="0">
                <a:latin typeface="Comic Sans MS" pitchFamily="66" charset="0"/>
              </a:rPr>
              <a:t>St. Louis.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000892" y="5978734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École Normale </a:t>
            </a:r>
            <a:endParaRPr lang="el-GR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Supérieure</a:t>
            </a:r>
            <a:endParaRPr lang="el-G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143240" y="3571876"/>
            <a:ext cx="335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Συνέχισε τις σπουδές του, με υποτροφία του Τουρκικού Υπουργείου Παιδείας, στην </a:t>
            </a:r>
            <a:r>
              <a:rPr lang="en-US" sz="1600" b="1" dirty="0" smtClean="0">
                <a:latin typeface="Comic Sans MS" pitchFamily="66" charset="0"/>
              </a:rPr>
              <a:t>École Normale Supérieure</a:t>
            </a:r>
            <a:r>
              <a:rPr lang="el-GR" sz="1600" b="1" dirty="0" smtClean="0">
                <a:latin typeface="Comic Sans MS" pitchFamily="66" charset="0"/>
              </a:rPr>
              <a:t> κι αποφοίτησε ως μηχανικός.</a:t>
            </a:r>
          </a:p>
          <a:p>
            <a:r>
              <a:rPr lang="el-GR" sz="1600" b="1" dirty="0" smtClean="0">
                <a:latin typeface="Comic Sans MS" pitchFamily="66" charset="0"/>
              </a:rPr>
              <a:t>Επέστρεψε στην πατρίδα του,</a:t>
            </a:r>
          </a:p>
          <a:p>
            <a:r>
              <a:rPr lang="el-GR" sz="1600" b="1" dirty="0" smtClean="0">
                <a:latin typeface="Comic Sans MS" pitchFamily="66" charset="0"/>
              </a:rPr>
              <a:t>όπου διορίστηκε ως δάσκαλος</a:t>
            </a:r>
          </a:p>
          <a:p>
            <a:r>
              <a:rPr lang="el-GR" sz="1600" b="1" dirty="0" smtClean="0">
                <a:latin typeface="Comic Sans MS" pitchFamily="66" charset="0"/>
              </a:rPr>
              <a:t>των Μαθηματικών στο Λύκειο</a:t>
            </a:r>
          </a:p>
          <a:p>
            <a:r>
              <a:rPr lang="en-US" sz="1600" b="1" dirty="0" smtClean="0">
                <a:latin typeface="Comic Sans MS" pitchFamily="66" charset="0"/>
              </a:rPr>
              <a:t>Galatasaray</a:t>
            </a:r>
            <a:r>
              <a:rPr lang="el-GR" sz="1600" b="1" dirty="0" smtClean="0">
                <a:latin typeface="Comic Sans MS" pitchFamily="66" charset="0"/>
              </a:rPr>
              <a:t>, στην Κωνσταντινούπολη</a:t>
            </a:r>
            <a:r>
              <a:rPr lang="en-US" sz="1600" b="1" dirty="0" smtClean="0">
                <a:latin typeface="Comic Sans MS" pitchFamily="66" charset="0"/>
              </a:rPr>
              <a:t> [Istanbul]</a:t>
            </a:r>
            <a:r>
              <a:rPr lang="el-GR" sz="1600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4338" name="Picture 2" descr="C:\Documents and Settings\nikos\My Documents\2012_βοηθητικές φωτογραφίες\Image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72" y="759587"/>
            <a:ext cx="1831464" cy="2312223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C:\Documents and Settings\nikos\My Documents\2012_βοηθητικές φωτογραφίες\Image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78" y="3786190"/>
            <a:ext cx="2584682" cy="1732215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C:\Documents and Settings\nikos\My Documents\2012_βοηθητικές φωτογραφίες\Image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29000"/>
            <a:ext cx="1839781" cy="2444754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90208" y="1877567"/>
          <a:ext cx="8429687" cy="3694576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1"/>
                <a:gridCol w="1120163"/>
                <a:gridCol w="1214446"/>
                <a:gridCol w="1214446"/>
                <a:gridCol w="1267909"/>
                <a:gridCol w="1204241"/>
                <a:gridCol w="1204241"/>
              </a:tblGrid>
              <a:tr h="56779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Αγ. Πνεύματος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356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286461" y="714356"/>
            <a:ext cx="253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Ιούνης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142976" y="2000240"/>
            <a:ext cx="1928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Λύκειο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Galatasaray</a:t>
            </a:r>
            <a:endParaRPr lang="el-G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922063" y="4071942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είσοδος στο Πανεπιστήμιο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της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Istanbul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84249" y="6143644"/>
            <a:ext cx="2464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Πανεπιστήμιο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του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Göttingen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786182" y="428604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Παράλληλα με τα διδακτικά του καθήκοντα, στο Λύκειο </a:t>
            </a:r>
            <a:r>
              <a:rPr lang="en-US" sz="1600" b="1" dirty="0" smtClean="0">
                <a:latin typeface="Comic Sans MS" pitchFamily="66" charset="0"/>
              </a:rPr>
              <a:t>Galataseray</a:t>
            </a:r>
            <a:r>
              <a:rPr lang="el-GR" sz="1600" b="1" dirty="0" smtClean="0">
                <a:latin typeface="Comic Sans MS" pitchFamily="66" charset="0"/>
              </a:rPr>
              <a:t>,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άρχισε να ενδιαφέρεται και</a:t>
            </a:r>
          </a:p>
          <a:p>
            <a:r>
              <a:rPr lang="el-GR" sz="1600" b="1" dirty="0" smtClean="0">
                <a:latin typeface="Comic Sans MS" pitchFamily="66" charset="0"/>
              </a:rPr>
              <a:t>για τα πανεπιστημιακά Μαθηματικά. Έτσι, το 1933, συνδέθηκε με το Τμήμα Μαθηματικών του Πανεπιστημίου της </a:t>
            </a:r>
            <a:r>
              <a:rPr lang="en-US" sz="1600" b="1" dirty="0" smtClean="0">
                <a:latin typeface="Comic Sans MS" pitchFamily="66" charset="0"/>
              </a:rPr>
              <a:t>Istanbul.</a:t>
            </a:r>
            <a:r>
              <a:rPr lang="el-GR" sz="1600" b="1" dirty="0" smtClean="0">
                <a:latin typeface="Comic Sans MS" pitchFamily="66" charset="0"/>
              </a:rPr>
              <a:t> Το γεγονός αυτό, του άνοιξε έναν νέο ορίζοντα, αυτόν της έρευνας στα Μαθηματικά.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786182" y="2285992"/>
            <a:ext cx="500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1937, πήγε στο Πανεπιστήμιο του </a:t>
            </a:r>
            <a:r>
              <a:rPr lang="en-US" sz="1600" b="1" dirty="0" smtClean="0">
                <a:latin typeface="Comic Sans MS" pitchFamily="66" charset="0"/>
              </a:rPr>
              <a:t>Göttingen </a:t>
            </a:r>
            <a:r>
              <a:rPr lang="el-GR" sz="1600" b="1" dirty="0" smtClean="0">
                <a:latin typeface="Comic Sans MS" pitchFamily="66" charset="0"/>
              </a:rPr>
              <a:t>της Γερμανίας και σ’ ενάμιση χρόνο ολοκλήρωσε τη διατριβή του στην Αλγεβρική Θεωρία Αριθμών, με την υποστήριξη του </a:t>
            </a:r>
            <a:r>
              <a:rPr lang="en-US" sz="1600" b="1" dirty="0" smtClean="0">
                <a:latin typeface="Comic Sans MS" pitchFamily="66" charset="0"/>
              </a:rPr>
              <a:t>Helmut Hasse</a:t>
            </a:r>
            <a:r>
              <a:rPr lang="el-GR" sz="1600" b="1" dirty="0" smtClean="0">
                <a:latin typeface="Comic Sans MS" pitchFamily="66" charset="0"/>
              </a:rPr>
              <a:t>.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775165" y="3429000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Επέστρεψε στο Τμήμα Μαθηματικών του Πανεπιστημίου της Κωνσταντινούπολης και το 1943 έγινε τακτικός καθηγητής.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7358082" y="5357826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Helmut Hasse </a:t>
            </a:r>
            <a:endParaRPr lang="el-GR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(1898-1979)</a:t>
            </a:r>
            <a:endParaRPr lang="el-G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714744" y="4572008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1963 μεταπήδησε στο </a:t>
            </a:r>
            <a:r>
              <a:rPr lang="en-US" sz="1600" b="1" dirty="0" smtClean="0">
                <a:latin typeface="Comic Sans MS" pitchFamily="66" charset="0"/>
              </a:rPr>
              <a:t>Robert College</a:t>
            </a:r>
            <a:r>
              <a:rPr lang="el-GR" sz="1600" b="1" dirty="0" smtClean="0">
                <a:latin typeface="Comic Sans MS" pitchFamily="66" charset="0"/>
              </a:rPr>
              <a:t> της Κωνσταντινούπολης και το 1964 έγινε δεκτός στο Κέντρο Προχωρημένων Σπουδών του </a:t>
            </a:r>
            <a:r>
              <a:rPr lang="en-US" sz="1600" b="1" dirty="0" smtClean="0">
                <a:latin typeface="Comic Sans MS" pitchFamily="66" charset="0"/>
              </a:rPr>
              <a:t>Princeton</a:t>
            </a:r>
            <a:r>
              <a:rPr lang="el-GR" sz="1600" b="1" dirty="0" smtClean="0">
                <a:latin typeface="Comic Sans MS" pitchFamily="66" charset="0"/>
              </a:rPr>
              <a:t>. Στη συνέχεια </a:t>
            </a:r>
          </a:p>
          <a:p>
            <a:r>
              <a:rPr lang="el-GR" sz="1600" b="1" dirty="0" smtClean="0">
                <a:latin typeface="Comic Sans MS" pitchFamily="66" charset="0"/>
              </a:rPr>
              <a:t>επισκέφτηκε το Πανεπιστήμιο της Καλιφόρνιας. 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15362" name="Picture 2" descr="C:\Documents and Settings\nikos\My Documents\2012_βοηθητικές φωτογραφίες\Image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8362"/>
            <a:ext cx="2786082" cy="1550558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 descr="C:\Documents and Settings\nikos\My Documents\2012_βοηθητικές φωτογραφίες\Image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96" y="2315488"/>
            <a:ext cx="2638224" cy="1739904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C:\Documents and Settings\nikos\My Documents\2012_βοηθητικές φωτογραφίες\Image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415262"/>
            <a:ext cx="1500198" cy="187112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5" name="Picture 5" descr="C:\Documents and Settings\nikos\My Documents\2012_βοηθητικές φωτογραφίες\Image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842" y="4565426"/>
            <a:ext cx="2845464" cy="155383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428599" y="1285860"/>
          <a:ext cx="8358245" cy="4236763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194035"/>
                <a:gridCol w="1163416"/>
                <a:gridCol w="1143008"/>
                <a:gridCol w="1214446"/>
                <a:gridCol w="1255270"/>
                <a:gridCol w="1194035"/>
                <a:gridCol w="1194035"/>
              </a:tblGrid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362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1362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1362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1362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1362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13629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3357554" y="379200"/>
            <a:ext cx="2521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Ιούλης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857224" y="5896293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διατριβή του Αρφ στο τεύχος 181 (1940) του</a:t>
            </a:r>
          </a:p>
          <a:p>
            <a:pPr algn="ctr"/>
            <a:r>
              <a:rPr lang="de-DE" sz="12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hlinkClick r:id="rId3"/>
              </a:rPr>
              <a:t>Journal für die reine und angewandte Mathematik</a:t>
            </a:r>
            <a:r>
              <a:rPr lang="el-GR" sz="1200" b="1" i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285852" y="3038773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 Αρφ στην εθνοσοσιαλιστική Γερμανία,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όταν άρχιζε ο Β΄ Παγκόσμιος Πόλεμος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186874" y="428604"/>
            <a:ext cx="35285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1967 εντάχθηκε στο </a:t>
            </a:r>
          </a:p>
          <a:p>
            <a:r>
              <a:rPr lang="el-GR" sz="1600" b="1" dirty="0" smtClean="0">
                <a:latin typeface="Comic Sans MS" pitchFamily="66" charset="0"/>
              </a:rPr>
              <a:t>Πολυτεχνείο της Μέσης Ανατολής </a:t>
            </a:r>
          </a:p>
          <a:p>
            <a:r>
              <a:rPr lang="el-GR" sz="1600" b="1" dirty="0" smtClean="0">
                <a:latin typeface="Comic Sans MS" pitchFamily="66" charset="0"/>
              </a:rPr>
              <a:t>στην Άγκυρα, όπου παρέμεινε </a:t>
            </a:r>
          </a:p>
          <a:p>
            <a:r>
              <a:rPr lang="el-GR" sz="1600" b="1" dirty="0" smtClean="0">
                <a:latin typeface="Comic Sans MS" pitchFamily="66" charset="0"/>
              </a:rPr>
              <a:t>μέχρι την συνταξιοδότησή του, </a:t>
            </a:r>
          </a:p>
          <a:p>
            <a:r>
              <a:rPr lang="el-GR" sz="1600" b="1" dirty="0" smtClean="0">
                <a:latin typeface="Comic Sans MS" pitchFamily="66" charset="0"/>
              </a:rPr>
              <a:t>το 1980.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176555" y="1928802"/>
            <a:ext cx="35349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Έπαιξε σημαντικό ρόλο, το 1971, </a:t>
            </a:r>
          </a:p>
          <a:p>
            <a:r>
              <a:rPr lang="el-GR" sz="1600" b="1" dirty="0" smtClean="0">
                <a:latin typeface="Comic Sans MS" pitchFamily="66" charset="0"/>
              </a:rPr>
              <a:t>στη δημιουργία του Επιστημονικού </a:t>
            </a:r>
          </a:p>
          <a:p>
            <a:r>
              <a:rPr lang="el-GR" sz="1600" b="1" dirty="0" smtClean="0">
                <a:latin typeface="Comic Sans MS" pitchFamily="66" charset="0"/>
              </a:rPr>
              <a:t>και Τεχνολογικού Συμβουλίου της </a:t>
            </a:r>
          </a:p>
          <a:p>
            <a:r>
              <a:rPr lang="el-GR" sz="1600" b="1" dirty="0" smtClean="0">
                <a:latin typeface="Comic Sans MS" pitchFamily="66" charset="0"/>
              </a:rPr>
              <a:t>Τουρκίας και στο διάστημα </a:t>
            </a:r>
          </a:p>
          <a:p>
            <a:r>
              <a:rPr lang="el-GR" sz="1600" b="1" dirty="0" smtClean="0">
                <a:latin typeface="Comic Sans MS" pitchFamily="66" charset="0"/>
              </a:rPr>
              <a:t>1985-1989 ήταν πρόεδρος </a:t>
            </a:r>
          </a:p>
          <a:p>
            <a:r>
              <a:rPr lang="el-GR" sz="1600" b="1" dirty="0" smtClean="0">
                <a:latin typeface="Comic Sans MS" pitchFamily="66" charset="0"/>
              </a:rPr>
              <a:t>της Τουρκικής Μαθηματικής </a:t>
            </a:r>
          </a:p>
          <a:p>
            <a:r>
              <a:rPr lang="el-GR" sz="1600" b="1" dirty="0" smtClean="0">
                <a:latin typeface="Comic Sans MS" pitchFamily="66" charset="0"/>
              </a:rPr>
              <a:t>Εταιρείας.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5143504" y="3929066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2009 κυκλοφόρησαν </a:t>
            </a:r>
          </a:p>
          <a:p>
            <a:r>
              <a:rPr lang="el-GR" sz="1600" b="1" dirty="0" smtClean="0">
                <a:latin typeface="Comic Sans MS" pitchFamily="66" charset="0"/>
              </a:rPr>
              <a:t>Τουρκικά χαρτονομίσματα και </a:t>
            </a:r>
          </a:p>
          <a:p>
            <a:r>
              <a:rPr lang="el-GR" sz="1600" b="1" dirty="0" smtClean="0">
                <a:latin typeface="Comic Sans MS" pitchFamily="66" charset="0"/>
              </a:rPr>
              <a:t>κέρματα με την εικόνα του.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16386" name="Picture 2" descr="C:\Documents and Settings\nikos\My Documents\2012_βοηθητικές φωτογραφίες\Image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92531"/>
            <a:ext cx="3362364" cy="2507841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 descr="C:\Documents and Settings\nikos\My Documents\2012_βοηθητικές φωτογραφίες\Image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06506"/>
            <a:ext cx="4113222" cy="215138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6388" name="Picture 4" descr="C:\Documents and Settings\nikos\My Documents\2012_βοηθητικές φωτογραφίες\Image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847517"/>
            <a:ext cx="2928958" cy="13675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84531" y="1806129"/>
          <a:ext cx="8429680" cy="3741366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0"/>
                <a:gridCol w="1125841"/>
                <a:gridCol w="1214446"/>
                <a:gridCol w="1214446"/>
                <a:gridCol w="1262227"/>
                <a:gridCol w="1204240"/>
                <a:gridCol w="1204240"/>
              </a:tblGrid>
              <a:tr h="57573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3767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3767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3767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Κοίμηση</a:t>
                      </a:r>
                      <a:r>
                        <a:rPr lang="el-GR" sz="1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της</a:t>
                      </a:r>
                      <a:r>
                        <a:rPr lang="el-GR" sz="1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Θεοτόκου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3767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3767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000364" y="587857"/>
            <a:ext cx="3219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Αύγουστος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775331" y="428604"/>
            <a:ext cx="5511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Ο Ερμής-Ανδρέας Ηλιόπουλος</a:t>
            </a:r>
            <a:endParaRPr lang="el-GR" sz="44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5720" y="3929066"/>
            <a:ext cx="2071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Ερμής-Ανδρέας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Ηλιόπουλος (1919-1988)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57488" y="1428736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1919, γεννήθηκε στη Θεσσαλονίκη ο Ερμής-Ανδρέας Ηλιόπουλος.</a:t>
            </a:r>
          </a:p>
          <a:p>
            <a:r>
              <a:rPr lang="el-GR" sz="1600" b="1" dirty="0" smtClean="0">
                <a:latin typeface="Comic Sans MS" pitchFamily="66" charset="0"/>
              </a:rPr>
              <a:t>Ο πατέρας του ήταν πολιτικός μηχανικός.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852152" y="228034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Για αρκετά χρόνια έζησε στην περιοχή του Κυβερνείου [τώρα, Λαογραφικού Μουσείου], δηλ. στην αρχή της οδού Ορέστου, δίπλα στη Βασ. Όλγας.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17410" name="Picture 2" descr="C:\Documents and Settings\nikos\My Documents\2012_βοηθητικές φωτογραφίες\Image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49"/>
            <a:ext cx="1071570" cy="2234337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Documents and Settings\nikos\My Documents\2012_βοηθητικές φωτογραφίες\Image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6420" y="3429000"/>
            <a:ext cx="5837546" cy="2836682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79191" y="1877567"/>
          <a:ext cx="8429687" cy="362313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1"/>
                <a:gridCol w="1153214"/>
                <a:gridCol w="1214446"/>
                <a:gridCol w="1143008"/>
                <a:gridCol w="1306296"/>
                <a:gridCol w="1204241"/>
                <a:gridCol w="1204241"/>
              </a:tblGrid>
              <a:tr h="576809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857488" y="714356"/>
            <a:ext cx="3478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Σεπτέμβρης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396105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1938, πέρασε στο Τμήμα Μαθηματικών του Πανεπιστημίου Θεσσαλονίκης, από το οποίο αποφοίτησε το 1942, με άριστα.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39219" y="2928934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 Ηλιόπουλος,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πρωτοετής φοιτητής</a:t>
            </a:r>
            <a:endParaRPr lang="el-GR" sz="1200" b="1" dirty="0">
              <a:latin typeface="Comic Sans MS" pitchFamily="66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42910" y="5929330"/>
            <a:ext cx="3429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Πανεπιστήμιο Θεσσαλονίκης, προπολεμικά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57718" y="14064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Μετά τα δεινά του Β΄ Παγκοσμίου Πολέμου και της πολιτικής αστάθειας στην Ελλάδα, το 1952, κέρδισε μια υποτροφία από την Καναδική κυβέρνηση για μεταπτυχιακές σπουδές. Έτσι έκανε το μεταπτυχιακό του στο Πανεπιστήμιο </a:t>
            </a:r>
            <a:r>
              <a:rPr lang="en-US" sz="1600" b="1" dirty="0" smtClean="0">
                <a:latin typeface="Comic Sans MS" pitchFamily="66" charset="0"/>
              </a:rPr>
              <a:t>McGill</a:t>
            </a:r>
            <a:r>
              <a:rPr lang="el-GR" sz="1600" b="1" dirty="0" smtClean="0">
                <a:latin typeface="Comic Sans MS" pitchFamily="66" charset="0"/>
              </a:rPr>
              <a:t> του </a:t>
            </a:r>
            <a:r>
              <a:rPr lang="en-US" sz="1600" b="1" dirty="0" smtClean="0">
                <a:latin typeface="Comic Sans MS" pitchFamily="66" charset="0"/>
              </a:rPr>
              <a:t>Montreal</a:t>
            </a:r>
            <a:r>
              <a:rPr lang="el-GR" sz="1600" b="1" dirty="0" smtClean="0">
                <a:latin typeface="Comic Sans MS" pitchFamily="66" charset="0"/>
              </a:rPr>
              <a:t> και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τ</a:t>
            </a:r>
            <a:r>
              <a:rPr lang="en-US" sz="1600" b="1" dirty="0" smtClean="0">
                <a:latin typeface="Comic Sans MS" pitchFamily="66" charset="0"/>
              </a:rPr>
              <a:t>o 1954</a:t>
            </a:r>
            <a:r>
              <a:rPr lang="el-GR" sz="1600" b="1" dirty="0" smtClean="0">
                <a:latin typeface="Comic Sans MS" pitchFamily="66" charset="0"/>
              </a:rPr>
              <a:t>,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συνέχισε για διδακτορικό δίπλωμα στο Πανεπιστήμιο του Τορόντο.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5643570" y="6165678"/>
            <a:ext cx="2337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Πανεπιστήμιο του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Toronto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2" descr="C:\Documents and Settings\nikos\My Documents\2012_βοηθητικές φωτογραφίες\Image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8"/>
            <a:ext cx="1857388" cy="222301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 descr="C:\Documents and Settings\nikos\My Documents\2012_βοηθητικές φωτογραφίες\Image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63984"/>
            <a:ext cx="3400778" cy="2093908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06419" y="3643314"/>
            <a:ext cx="3666109" cy="245430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472664" y="5006317"/>
            <a:ext cx="2428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Rapha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ë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Salem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(1898-1963)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61886" y="4995300"/>
            <a:ext cx="1903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Cahit Arf (1910–1997)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357950" y="495656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Ερμής-Ανδρέας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Ηλιόπουλος (1919-1988)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571604" y="571480"/>
            <a:ext cx="6341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latin typeface="Mistral" pitchFamily="66" charset="0"/>
              </a:rPr>
              <a:t>Οι τρεις αξιοσημείωτοι μαθηματικοί </a:t>
            </a:r>
            <a:endParaRPr lang="el-GR" sz="40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1028" name="Picture 4" descr="C:\Documents and Settings\nikos\My Documents\2012_βοηθητικές φωτογραφίες\Imag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5"/>
            <a:ext cx="2371819" cy="3025469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nikos\My Documents\2012_βοηθητικές φωτογραφίες\Imag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85926"/>
            <a:ext cx="2613248" cy="3000396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Documents and Settings\nikos\My Documents\2012_βοηθητικές φωτογραφίες\Imag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3" y="1734382"/>
            <a:ext cx="2428893" cy="3013058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79191" y="1877566"/>
          <a:ext cx="8429687" cy="3694572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1"/>
                <a:gridCol w="1153214"/>
                <a:gridCol w="1214446"/>
                <a:gridCol w="1143008"/>
                <a:gridCol w="1306296"/>
                <a:gridCol w="1204241"/>
                <a:gridCol w="1204241"/>
              </a:tblGrid>
              <a:tr h="56593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28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28</a:t>
                      </a:r>
                      <a:r>
                        <a:rPr lang="el-GR" sz="1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η</a:t>
                      </a:r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 Οκτωβρίου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72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005700" y="714356"/>
            <a:ext cx="3228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Οκτώβρης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429156" y="7857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</a:t>
            </a:r>
            <a:r>
              <a:rPr lang="en-US" sz="1600" b="1" dirty="0" smtClean="0">
                <a:latin typeface="Comic Sans MS" pitchFamily="66" charset="0"/>
              </a:rPr>
              <a:t> 1956 </a:t>
            </a:r>
            <a:r>
              <a:rPr lang="el-GR" sz="1600" b="1" dirty="0" smtClean="0">
                <a:latin typeface="Comic Sans MS" pitchFamily="66" charset="0"/>
              </a:rPr>
              <a:t>πήρε το διδακτορικό του δίπλωμα στην επιστημονική περιοχή των Διαφορίσιμων Πολλαπλοτήτων, που σχετίζονται με το γεωμετρικό υπόβαθρο της Θεωρίας της Σχετικότητας.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29156" y="22145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Η ακαδημαϊκή του καριέρα άρχισε, το 1957, στο Πανεπιστημίου </a:t>
            </a:r>
            <a:r>
              <a:rPr lang="en-US" sz="1600" b="1" dirty="0" smtClean="0">
                <a:latin typeface="Comic Sans MS" pitchFamily="66" charset="0"/>
              </a:rPr>
              <a:t>Windsor </a:t>
            </a:r>
            <a:r>
              <a:rPr lang="el-GR" sz="1600" b="1" dirty="0" smtClean="0">
                <a:latin typeface="Comic Sans MS" pitchFamily="66" charset="0"/>
              </a:rPr>
              <a:t>του Καναδά, όπου έγινε δεκτός ως επίκουρος καθηγητής.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572642" y="6000768"/>
            <a:ext cx="2214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Πανεπιστημίου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Windsor </a:t>
            </a:r>
            <a:endParaRPr lang="el-G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714348" y="6039169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Δημοσίευση του Ηλιόπουλου στο </a:t>
            </a:r>
            <a:r>
              <a:rPr lang="el-GR" sz="12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Δελτίο της Ελληνικής Μαθηματικής Εταιρείας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1965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Documents and Settings\nikos\My Documents\2012_βοηθητικές φωτογραφίες\Image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844" y="529538"/>
            <a:ext cx="3657600" cy="5486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459" name="Picture 3" descr="C:\Documents and Settings\nikos\My Documents\2012_βοηθητικές φωτογραφίες\Image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55608"/>
            <a:ext cx="3571900" cy="2690324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79191" y="1877567"/>
          <a:ext cx="8429687" cy="362313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1"/>
                <a:gridCol w="1153214"/>
                <a:gridCol w="1214446"/>
                <a:gridCol w="1143008"/>
                <a:gridCol w="1306296"/>
                <a:gridCol w="1204241"/>
                <a:gridCol w="1204241"/>
              </a:tblGrid>
              <a:tr h="576809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25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071802" y="714356"/>
            <a:ext cx="3114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Νοέμβρης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214842" y="8572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Το 1965 έγινε τακτικός καθηγητής στο Πανεπιστήμιο </a:t>
            </a:r>
            <a:r>
              <a:rPr lang="en-US" sz="1600" b="1" dirty="0" smtClean="0">
                <a:latin typeface="Comic Sans MS" pitchFamily="66" charset="0"/>
              </a:rPr>
              <a:t>Windsor</a:t>
            </a:r>
            <a:r>
              <a:rPr lang="el-GR" sz="1600" b="1" dirty="0" smtClean="0">
                <a:latin typeface="Comic Sans MS" pitchFamily="66" charset="0"/>
              </a:rPr>
              <a:t> του Καναδά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l-GR" sz="1600" b="1" dirty="0" smtClean="0">
                <a:latin typeface="Comic Sans MS" pitchFamily="66" charset="0"/>
              </a:rPr>
              <a:t>και το 1967 εκλέχτηκε τακτικός καθηγητής στο Τμήμα Μαθηματικών του Α.Π.Θ.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71472" y="564357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Φυσικομαθηματική Σχολή Α.Π.Θ.,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1967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72000" y="578645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Οι καθηγητές του Τμήματος Μαθηματικών Α.Π.Θ.,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γύρω στο 1970. Ο Ηλιόπουλος είναι ο δεύτερος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από τα αριστερά.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236844" y="2071678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Συνταξιοδοτήθηκε το 1986.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20482" name="Picture 2" descr="C:\Documents and Settings\nikos\My Documents\2012_βοηθητικές φωτογραφίες\Image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558691" cy="484871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C:\Documents and Settings\nikos\My Documents\2012_βοηθητικές φωτογραφίες\Image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643181"/>
            <a:ext cx="4357718" cy="3125599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79191" y="1285860"/>
          <a:ext cx="8429687" cy="4232399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204241"/>
                <a:gridCol w="1153214"/>
                <a:gridCol w="1214446"/>
                <a:gridCol w="1143008"/>
                <a:gridCol w="1306296"/>
                <a:gridCol w="1204241"/>
                <a:gridCol w="1204241"/>
              </a:tblGrid>
              <a:tr h="576809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Δευτέρα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Τρίτη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Τετάρτη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Πέμπτη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omic Sans MS" pitchFamily="66" charset="0"/>
                        </a:rPr>
                        <a:t>Παρασκευή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Σάββατο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 pitchFamily="66" charset="0"/>
                        </a:rPr>
                        <a:t>Κυριακή</a:t>
                      </a:r>
                      <a:endParaRPr lang="el-G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9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13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15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16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19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20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22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23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24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25</a:t>
                      </a:r>
                    </a:p>
                    <a:p>
                      <a:pPr algn="r"/>
                      <a:r>
                        <a:rPr lang="el-G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Χριστούγεννα</a:t>
                      </a:r>
                      <a:endParaRPr lang="el-GR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26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27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28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29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  <a:latin typeface="Mistral" pitchFamily="66" charset="0"/>
                        </a:rPr>
                        <a:t>30</a:t>
                      </a:r>
                      <a:endParaRPr lang="el-GR" b="1" dirty="0">
                        <a:solidFill>
                          <a:srgbClr val="0070C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  <a:tr h="60926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Mistral" pitchFamily="66" charset="0"/>
                        </a:rPr>
                        <a:t>31</a:t>
                      </a:r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rgbClr val="C00000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2928926" y="357166"/>
            <a:ext cx="3374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latin typeface="Mistral" pitchFamily="66" charset="0"/>
              </a:rPr>
              <a:t>Δεκέμβρης 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 pitchFamily="66" charset="0"/>
              </a:rPr>
              <a:t>2012</a:t>
            </a:r>
            <a:endParaRPr lang="el-GR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351447" y="395567"/>
            <a:ext cx="664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Από τη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μαθηματική κληρονομιά του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R. Salem</a:t>
            </a:r>
            <a:endParaRPr lang="el-G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C:\Documents and Settings\nikos\My Documents\2012_βοηθητικές φωτογραφίες\Image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870517" cy="4754572"/>
          </a:xfrm>
          <a:prstGeom prst="rect">
            <a:avLst/>
          </a:prstGeom>
          <a:noFill/>
        </p:spPr>
      </p:pic>
      <p:pic>
        <p:nvPicPr>
          <p:cNvPr id="21507" name="Picture 3" descr="C:\Documents and Settings\nikos\My Documents\2012_βοηθητικές φωτογραφίες\Image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666" y="3071810"/>
            <a:ext cx="1805408" cy="1484312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C:\Documents and Settings\nikos\My Documents\2012_βοηθητικές φωτογραφίες\Image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270008"/>
            <a:ext cx="2825908" cy="480219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500166" y="406570"/>
            <a:ext cx="6425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Από τη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μαθηματική κληρονομιά του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C. Arf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l-GR" sz="2400" dirty="0"/>
          </a:p>
        </p:txBody>
      </p:sp>
      <p:pic>
        <p:nvPicPr>
          <p:cNvPr id="22530" name="Picture 2" descr="C:\Documents and Settings\nikos\My Documents\2012_βοηθητικές φωτογραφίες\Image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42995"/>
            <a:ext cx="3724275" cy="53435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2531" name="Picture 3" descr="C:\Documents and Settings\nikos\My Documents\2012_βοηθητικές φωτογραφίες\Image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500306"/>
            <a:ext cx="3301949" cy="278584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714348" y="428604"/>
            <a:ext cx="8063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Από τη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μαθηματική κληρονομιά του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Ε.-Α. Ηλιόπουλου </a:t>
            </a:r>
            <a:endParaRPr lang="el-GR" sz="2400" dirty="0"/>
          </a:p>
        </p:txBody>
      </p:sp>
      <p:pic>
        <p:nvPicPr>
          <p:cNvPr id="23554" name="Picture 2" descr="C:\Documents and Settings\nikos\My Documents\2012_βοηθητικές φωτογραφίες\Image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340" y="1226868"/>
            <a:ext cx="3253445" cy="464503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3555" name="Picture 3" descr="C:\Documents and Settings\nikos\My Documents\2012_βοηθητικές φωτογραφίες\Image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214422"/>
            <a:ext cx="3214709" cy="467769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3556" name="Picture 4" descr="C:\Documents and Settings\nikos\My Documents\2012_βοηθητικές φωτογραφίες\Image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9016" y="3211536"/>
            <a:ext cx="1370009" cy="1631922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4578" name="Picture 2" descr="C:\Documents and Settings\nikos\My Documents\2012_βοηθητικές φωτογραφίες\Image6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857364"/>
            <a:ext cx="2882900" cy="2895600"/>
          </a:xfrm>
          <a:prstGeom prst="rect">
            <a:avLst/>
          </a:prstGeom>
          <a:solidFill>
            <a:srgbClr val="FFFFDD"/>
          </a:solidFill>
          <a:ln w="19050"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214414" y="444957"/>
            <a:ext cx="6960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latin typeface="Mistral" pitchFamily="66" charset="0"/>
              </a:rPr>
              <a:t>Η Θεσσαλονίκη: Σταυροδρόμι Πολιτισμών</a:t>
            </a:r>
            <a:endParaRPr lang="el-GR" sz="40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78657" y="5313758"/>
            <a:ext cx="7380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“</a:t>
            </a:r>
            <a:r>
              <a:rPr lang="el-GR" b="1" dirty="0" smtClean="0">
                <a:latin typeface="Comic Sans MS" pitchFamily="66" charset="0"/>
              </a:rPr>
              <a:t>Χριστιανοί</a:t>
            </a:r>
            <a:r>
              <a:rPr lang="el-GR" dirty="0" smtClean="0">
                <a:latin typeface="Comic Sans MS" pitchFamily="66" charset="0"/>
              </a:rPr>
              <a:t>, </a:t>
            </a:r>
            <a:r>
              <a:rPr lang="el-GR" b="1" dirty="0" smtClean="0">
                <a:latin typeface="Comic Sans MS" pitchFamily="66" charset="0"/>
              </a:rPr>
              <a:t>Μουσουλμάνοι</a:t>
            </a:r>
            <a:r>
              <a:rPr lang="el-GR" dirty="0" smtClean="0">
                <a:latin typeface="Comic Sans MS" pitchFamily="66" charset="0"/>
              </a:rPr>
              <a:t> και </a:t>
            </a:r>
            <a:r>
              <a:rPr lang="el-GR" b="1" dirty="0" smtClean="0">
                <a:latin typeface="Comic Sans MS" pitchFamily="66" charset="0"/>
              </a:rPr>
              <a:t>Εβραίοι</a:t>
            </a:r>
            <a:r>
              <a:rPr lang="el-GR" dirty="0" smtClean="0">
                <a:latin typeface="Comic Sans MS" pitchFamily="66" charset="0"/>
              </a:rPr>
              <a:t> είναι έξαλλοι που θα πάρω τα </a:t>
            </a:r>
          </a:p>
          <a:p>
            <a:r>
              <a:rPr lang="el-GR" dirty="0">
                <a:latin typeface="Comic Sans MS" pitchFamily="66" charset="0"/>
              </a:rPr>
              <a:t>α</a:t>
            </a:r>
            <a:r>
              <a:rPr lang="el-GR" dirty="0" smtClean="0">
                <a:latin typeface="Comic Sans MS" pitchFamily="66" charset="0"/>
              </a:rPr>
              <a:t>γάλματα (τις </a:t>
            </a:r>
            <a:r>
              <a:rPr lang="el-GR" i="1" dirty="0" smtClean="0">
                <a:latin typeface="Comic Sans MS" pitchFamily="66" charset="0"/>
              </a:rPr>
              <a:t>Μαγεμένες</a:t>
            </a:r>
            <a:r>
              <a:rPr lang="el-GR" dirty="0" smtClean="0">
                <a:latin typeface="Comic Sans MS" pitchFamily="66" charset="0"/>
              </a:rPr>
              <a:t>)…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el-GR" dirty="0" smtClean="0">
                <a:latin typeface="Comic Sans MS" pitchFamily="66" charset="0"/>
              </a:rPr>
              <a:t>, επισήμανε ο </a:t>
            </a:r>
            <a:r>
              <a:rPr lang="en-US" dirty="0" smtClean="0">
                <a:latin typeface="Comic Sans MS" pitchFamily="66" charset="0"/>
              </a:rPr>
              <a:t>Emmanuel </a:t>
            </a:r>
            <a:r>
              <a:rPr lang="en-US" dirty="0">
                <a:latin typeface="Comic Sans MS" pitchFamily="66" charset="0"/>
              </a:rPr>
              <a:t>Miller</a:t>
            </a:r>
            <a:r>
              <a:rPr lang="el-GR" dirty="0" smtClean="0">
                <a:latin typeface="Comic Sans MS" pitchFamily="66" charset="0"/>
              </a:rPr>
              <a:t> στο </a:t>
            </a:r>
          </a:p>
          <a:p>
            <a:r>
              <a:rPr lang="el-GR" dirty="0" smtClean="0">
                <a:latin typeface="Comic Sans MS" pitchFamily="66" charset="0"/>
              </a:rPr>
              <a:t>Σουλτάνο, το Γενάρη του 1864.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Picture 2" descr="C:\Documents and Settings\nikos\My Documents\2012_βοηθητικές φωτογραφίες\Imag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84" y="1214422"/>
            <a:ext cx="5997588" cy="4019856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929322" y="3253087"/>
            <a:ext cx="207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Γύρω στο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1900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72066" y="5681979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Γύρω στο 1960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65832" y="433940"/>
            <a:ext cx="6149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Mistral" pitchFamily="66" charset="0"/>
              </a:rPr>
              <a:t>Ένα σημείο αναφοράς της Θεσσαλονίκης</a:t>
            </a:r>
            <a:endParaRPr lang="el-GR" sz="36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3074" name="Picture 2" descr="C:\Documents and Settings\nikos\My Documents\2012_βοηθητικές φωτογραφίες\Imag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5567374" cy="2608201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nikos\My Documents\2012_βοηθητικές φωτογραφίες\Imag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20884"/>
            <a:ext cx="3571900" cy="2265636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785786" y="4977482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οικογένεια του </a:t>
            </a:r>
          </a:p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Μουχαρέμ Μπέη</a:t>
            </a:r>
            <a:endParaRPr lang="el-GR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14744" y="4977482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o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ικογένεια του </a:t>
            </a:r>
          </a:p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Ιακώβ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πενβενίστε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698442" y="4906044"/>
            <a:ext cx="186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οικογένεια του</a:t>
            </a:r>
          </a:p>
          <a:p>
            <a:pPr algn="ctr"/>
            <a:r>
              <a:rPr lang="el-G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Δημήτριου Κ. Ζάννα</a:t>
            </a:r>
            <a:endParaRPr lang="el-GR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286337" y="285728"/>
            <a:ext cx="6681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Mistral" pitchFamily="66" charset="0"/>
              </a:rPr>
              <a:t>Πολιτισμικές εκφάνσεις στη Θεσσαλονίκη, </a:t>
            </a:r>
          </a:p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Mistral" pitchFamily="66" charset="0"/>
              </a:rPr>
              <a:t>γύρω στο 1900</a:t>
            </a:r>
            <a:endParaRPr lang="el-GR" sz="36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4098" name="Picture 2" descr="C:\Documents and Settings\nikos\My Documents\2012_βοηθητικές φωτογραφίες\Imag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2214227" cy="3003558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nikos\My Documents\2012_βοηθητικές φωτογραφίες\Image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3211" y="1897935"/>
            <a:ext cx="3474739" cy="2816949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nikos\My Documents\2012_βοηθητικές φωτογραφίες\Image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857364"/>
            <a:ext cx="2110680" cy="286860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956377" y="5796351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 Μεχμέτ Καπαντζή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και η έπαυλή του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786182" y="5770101"/>
            <a:ext cx="14141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 Σαρλ Αλλατίνη</a:t>
            </a:r>
          </a:p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και η έπαυλή του</a:t>
            </a:r>
          </a:p>
          <a:p>
            <a:endParaRPr lang="el-GR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215074" y="5786454"/>
            <a:ext cx="24128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 Περικλής Χατζηλαζάρου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και η έπαυλή του</a:t>
            </a:r>
          </a:p>
          <a:p>
            <a:endParaRPr lang="el-GR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57224" y="285728"/>
            <a:ext cx="7622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Mistral" pitchFamily="66" charset="0"/>
              </a:rPr>
              <a:t>Σημαντικοί οικονομικοί παράγοντες της Θεσσαλονίκης,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Mistral" pitchFamily="66" charset="0"/>
              </a:rPr>
              <a:t>στις αρχές του 20</a:t>
            </a:r>
            <a:r>
              <a:rPr lang="el-GR" sz="3200" b="1" baseline="30000" dirty="0" smtClean="0">
                <a:solidFill>
                  <a:srgbClr val="C00000"/>
                </a:solidFill>
                <a:latin typeface="Mistral" pitchFamily="66" charset="0"/>
              </a:rPr>
              <a:t>ου</a:t>
            </a:r>
            <a:r>
              <a:rPr lang="el-GR" sz="3200" b="1" dirty="0" smtClean="0">
                <a:solidFill>
                  <a:srgbClr val="C00000"/>
                </a:solidFill>
                <a:latin typeface="Mistral" pitchFamily="66" charset="0"/>
              </a:rPr>
              <a:t> αιώνα</a:t>
            </a:r>
            <a:endParaRPr lang="el-GR" sz="32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5122" name="Picture 2" descr="C:\Documents and Settings\nikos\My Documents\2012_βοηθητικές φωτογραφίες\Imag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1808195" cy="233520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Documents and Settings\nikos\My Documents\2012_βοηθητικές φωτογραφίες\Image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72" y="3927197"/>
            <a:ext cx="2346330" cy="1716381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Documents and Settings\nikos\My Documents\2012_βοηθητικές φωτογραφίες\Image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6506" y="1357298"/>
            <a:ext cx="1682750" cy="237490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C:\Documents and Settings\nikos\My Documents\2012_βοηθητικές φωτογραφίες\Image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5330" y="3929066"/>
            <a:ext cx="2411116" cy="1674039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C:\Documents and Settings\nikos\My Documents\2012_βοηθητικές φωτογραφίες\Image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357298"/>
            <a:ext cx="1597015" cy="235676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C:\Documents and Settings\nikos\My Documents\2012_βοηθητικές φωτογραφίες\Image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3929066"/>
            <a:ext cx="2499120" cy="1714512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1214414" y="186575"/>
            <a:ext cx="2502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latin typeface="Mistral" pitchFamily="66" charset="0"/>
              </a:rPr>
              <a:t>Η παιδεία της</a:t>
            </a:r>
            <a:endParaRPr lang="el-GR" sz="40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142998" y="3211297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Η Οθωμανική Σχολή Δημόσιας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Διοίκησης [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Mektebi Idadiye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],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γύρω στο 1900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21582" y="5774312"/>
            <a:ext cx="32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Το Αριστοτέλειο Πανεπιστήμιο,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γύρω στο 1970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C:\Documents and Settings\nikos\My Documents\2012_βοηθητικές φωτογραφίες\Image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41664"/>
            <a:ext cx="3717930" cy="213014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Documents and Settings\nikos\My Documents\2012_βοηθητικές φωτογραφίες\Image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05"/>
            <a:ext cx="3214710" cy="285004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Documents and Settings\nikos\My Documents\2012_βοηθητικές φωτογραφίες\Image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894" y="4047801"/>
            <a:ext cx="3069850" cy="1524339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Documents and Settings\nikos\My Documents\2012_βοηθητικές φωτογραφίες\Image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5140" y="3429000"/>
            <a:ext cx="4425950" cy="287020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313090" y="285728"/>
            <a:ext cx="8572560" cy="62151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35" y="5643578"/>
            <a:ext cx="6697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589314" y="4335660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Οθωμανική εμπορική σχολή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Τατζαρέτ Μεκτεμπή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524267" y="4368711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Εβραϊκή εμπορική σχολή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Γκατένιο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28596" y="4319307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Ελληνογαλλική εμπορική σχολή </a:t>
            </a:r>
          </a:p>
          <a:p>
            <a:pPr algn="ctr"/>
            <a:r>
              <a:rPr lang="el-GR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Αθανασίου Κωνσταντινίδη</a:t>
            </a:r>
            <a:endParaRPr lang="el-GR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69433" y="50004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Mistral" pitchFamily="66" charset="0"/>
              </a:rPr>
              <a:t>Εμπορικές σχολές στη Θεσσαλονίκη,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Mistral" pitchFamily="66" charset="0"/>
              </a:rPr>
              <a:t>μια εκπαιδευτική τάση στις αρχές του 20</a:t>
            </a:r>
            <a:r>
              <a:rPr lang="el-GR" sz="3200" b="1" baseline="30000" dirty="0" smtClean="0">
                <a:solidFill>
                  <a:srgbClr val="C00000"/>
                </a:solidFill>
                <a:latin typeface="Mistral" pitchFamily="66" charset="0"/>
              </a:rPr>
              <a:t>ου</a:t>
            </a:r>
            <a:r>
              <a:rPr lang="el-GR" sz="3200" b="1" dirty="0" smtClean="0">
                <a:solidFill>
                  <a:srgbClr val="C00000"/>
                </a:solidFill>
                <a:latin typeface="Mistral" pitchFamily="66" charset="0"/>
              </a:rPr>
              <a:t> αιώνα</a:t>
            </a:r>
            <a:endParaRPr lang="el-GR" sz="32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7170" name="Picture 2" descr="C:\Documents and Settings\nikos\My Documents\2012_βοηθητικές φωτογραφίες\Image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2733681" cy="1714504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Documents and Settings\nikos\My Documents\2012_βοηθητικές φωτογραφίες\Image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962" y="2428868"/>
            <a:ext cx="2662732" cy="173077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Documents and Settings\nikos\My Documents\2012_βοηθητικές φωτογραφίες\Image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3036" y="2428868"/>
            <a:ext cx="2320930" cy="1742991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11066</TotalTime>
  <Words>2255</Words>
  <Application>Microsoft Office PowerPoint</Application>
  <PresentationFormat>Προβολή στην οθόνη (4:3)</PresentationFormat>
  <Paragraphs>706</Paragraphs>
  <Slides>38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Nikos</dc:creator>
  <cp:lastModifiedBy>Nikos</cp:lastModifiedBy>
  <cp:revision>849</cp:revision>
  <dcterms:created xsi:type="dcterms:W3CDTF">2011-08-26T15:21:22Z</dcterms:created>
  <dcterms:modified xsi:type="dcterms:W3CDTF">2011-12-15T19:44:42Z</dcterms:modified>
</cp:coreProperties>
</file>