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575" r:id="rId2"/>
    <p:sldId id="381" r:id="rId3"/>
    <p:sldId id="389" r:id="rId4"/>
    <p:sldId id="394" r:id="rId5"/>
    <p:sldId id="496" r:id="rId6"/>
    <p:sldId id="609" r:id="rId7"/>
    <p:sldId id="613" r:id="rId8"/>
    <p:sldId id="610" r:id="rId9"/>
    <p:sldId id="614" r:id="rId10"/>
    <p:sldId id="500" r:id="rId11"/>
    <p:sldId id="502" r:id="rId12"/>
    <p:sldId id="576" r:id="rId13"/>
    <p:sldId id="577" r:id="rId14"/>
    <p:sldId id="578" r:id="rId15"/>
    <p:sldId id="580" r:id="rId16"/>
    <p:sldId id="607" r:id="rId17"/>
    <p:sldId id="615" r:id="rId18"/>
    <p:sldId id="600" r:id="rId19"/>
    <p:sldId id="601" r:id="rId20"/>
    <p:sldId id="506" r:id="rId21"/>
    <p:sldId id="508" r:id="rId22"/>
    <p:sldId id="509" r:id="rId23"/>
    <p:sldId id="535" r:id="rId24"/>
    <p:sldId id="510" r:id="rId25"/>
    <p:sldId id="511" r:id="rId26"/>
    <p:sldId id="592" r:id="rId27"/>
    <p:sldId id="593" r:id="rId28"/>
    <p:sldId id="594" r:id="rId29"/>
    <p:sldId id="595" r:id="rId30"/>
    <p:sldId id="596" r:id="rId31"/>
    <p:sldId id="599" r:id="rId32"/>
    <p:sldId id="616" r:id="rId33"/>
    <p:sldId id="617" r:id="rId34"/>
    <p:sldId id="618" r:id="rId35"/>
    <p:sldId id="598" r:id="rId36"/>
    <p:sldId id="620" r:id="rId37"/>
    <p:sldId id="621" r:id="rId38"/>
    <p:sldId id="622" r:id="rId39"/>
    <p:sldId id="623" r:id="rId40"/>
    <p:sldId id="529" r:id="rId41"/>
    <p:sldId id="530" r:id="rId42"/>
    <p:sldId id="531" r:id="rId43"/>
    <p:sldId id="532" r:id="rId44"/>
    <p:sldId id="533" r:id="rId45"/>
    <p:sldId id="602" r:id="rId46"/>
    <p:sldId id="603" r:id="rId47"/>
    <p:sldId id="604" r:id="rId48"/>
    <p:sldId id="608" r:id="rId49"/>
    <p:sldId id="543" r:id="rId50"/>
    <p:sldId id="544" r:id="rId51"/>
    <p:sldId id="545" r:id="rId52"/>
    <p:sldId id="583" r:id="rId53"/>
    <p:sldId id="584" r:id="rId54"/>
    <p:sldId id="619" r:id="rId55"/>
    <p:sldId id="586" r:id="rId56"/>
    <p:sldId id="590" r:id="rId57"/>
    <p:sldId id="591" r:id="rId58"/>
    <p:sldId id="605" r:id="rId59"/>
    <p:sldId id="606" r:id="rId60"/>
  </p:sldIdLst>
  <p:sldSz cx="9144000" cy="6858000" type="screen4x3"/>
  <p:notesSz cx="9939338" cy="6805613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00FF"/>
    <a:srgbClr val="33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200" y="-7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83.wmf"/><Relationship Id="rId1" Type="http://schemas.openxmlformats.org/officeDocument/2006/relationships/image" Target="../media/image82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wmf"/><Relationship Id="rId1" Type="http://schemas.openxmlformats.org/officeDocument/2006/relationships/image" Target="../media/image89.wmf"/><Relationship Id="rId6" Type="http://schemas.openxmlformats.org/officeDocument/2006/relationships/image" Target="../media/image94.wmf"/><Relationship Id="rId5" Type="http://schemas.openxmlformats.org/officeDocument/2006/relationships/image" Target="../media/image93.wmf"/><Relationship Id="rId4" Type="http://schemas.openxmlformats.org/officeDocument/2006/relationships/image" Target="../media/image92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Relationship Id="rId4" Type="http://schemas.openxmlformats.org/officeDocument/2006/relationships/image" Target="../media/image98.wmf"/></Relationships>
</file>

<file path=ppt/drawings/_rels/vmlDrawing1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wmf"/><Relationship Id="rId13" Type="http://schemas.openxmlformats.org/officeDocument/2006/relationships/image" Target="../media/image111.png"/><Relationship Id="rId3" Type="http://schemas.openxmlformats.org/officeDocument/2006/relationships/image" Target="../media/image101.wmf"/><Relationship Id="rId7" Type="http://schemas.openxmlformats.org/officeDocument/2006/relationships/image" Target="../media/image105.wmf"/><Relationship Id="rId12" Type="http://schemas.openxmlformats.org/officeDocument/2006/relationships/image" Target="../media/image110.wmf"/><Relationship Id="rId2" Type="http://schemas.openxmlformats.org/officeDocument/2006/relationships/image" Target="../media/image100.wmf"/><Relationship Id="rId1" Type="http://schemas.openxmlformats.org/officeDocument/2006/relationships/image" Target="../media/image99.wmf"/><Relationship Id="rId6" Type="http://schemas.openxmlformats.org/officeDocument/2006/relationships/image" Target="../media/image104.wmf"/><Relationship Id="rId11" Type="http://schemas.openxmlformats.org/officeDocument/2006/relationships/image" Target="../media/image109.wmf"/><Relationship Id="rId5" Type="http://schemas.openxmlformats.org/officeDocument/2006/relationships/image" Target="../media/image103.wmf"/><Relationship Id="rId10" Type="http://schemas.openxmlformats.org/officeDocument/2006/relationships/image" Target="../media/image108.wmf"/><Relationship Id="rId4" Type="http://schemas.openxmlformats.org/officeDocument/2006/relationships/image" Target="../media/image102.wmf"/><Relationship Id="rId9" Type="http://schemas.openxmlformats.org/officeDocument/2006/relationships/image" Target="../media/image107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2" Type="http://schemas.openxmlformats.org/officeDocument/2006/relationships/image" Target="../media/image115.wmf"/><Relationship Id="rId1" Type="http://schemas.openxmlformats.org/officeDocument/2006/relationships/image" Target="../media/image114.wmf"/><Relationship Id="rId6" Type="http://schemas.openxmlformats.org/officeDocument/2006/relationships/image" Target="../media/image119.wmf"/><Relationship Id="rId5" Type="http://schemas.openxmlformats.org/officeDocument/2006/relationships/image" Target="../media/image118.wmf"/><Relationship Id="rId4" Type="http://schemas.openxmlformats.org/officeDocument/2006/relationships/image" Target="../media/image117.wmf"/></Relationships>
</file>

<file path=ppt/drawings/_rels/vmlDrawing15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wmf"/><Relationship Id="rId3" Type="http://schemas.openxmlformats.org/officeDocument/2006/relationships/image" Target="../media/image124.wmf"/><Relationship Id="rId7" Type="http://schemas.openxmlformats.org/officeDocument/2006/relationships/image" Target="../media/image128.wmf"/><Relationship Id="rId2" Type="http://schemas.openxmlformats.org/officeDocument/2006/relationships/image" Target="../media/image123.wmf"/><Relationship Id="rId1" Type="http://schemas.openxmlformats.org/officeDocument/2006/relationships/image" Target="../media/image122.wmf"/><Relationship Id="rId6" Type="http://schemas.openxmlformats.org/officeDocument/2006/relationships/image" Target="../media/image127.wmf"/><Relationship Id="rId5" Type="http://schemas.openxmlformats.org/officeDocument/2006/relationships/image" Target="../media/image126.wmf"/><Relationship Id="rId4" Type="http://schemas.openxmlformats.org/officeDocument/2006/relationships/image" Target="../media/image125.wmf"/><Relationship Id="rId9" Type="http://schemas.openxmlformats.org/officeDocument/2006/relationships/image" Target="../media/image130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wmf"/><Relationship Id="rId7" Type="http://schemas.openxmlformats.org/officeDocument/2006/relationships/image" Target="../media/image138.wmf"/><Relationship Id="rId2" Type="http://schemas.openxmlformats.org/officeDocument/2006/relationships/image" Target="../media/image133.wmf"/><Relationship Id="rId1" Type="http://schemas.openxmlformats.org/officeDocument/2006/relationships/image" Target="../media/image132.wmf"/><Relationship Id="rId6" Type="http://schemas.openxmlformats.org/officeDocument/2006/relationships/image" Target="../media/image137.wmf"/><Relationship Id="rId5" Type="http://schemas.openxmlformats.org/officeDocument/2006/relationships/image" Target="../media/image136.wmf"/><Relationship Id="rId4" Type="http://schemas.openxmlformats.org/officeDocument/2006/relationships/image" Target="../media/image135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wmf"/><Relationship Id="rId2" Type="http://schemas.openxmlformats.org/officeDocument/2006/relationships/image" Target="../media/image143.wmf"/><Relationship Id="rId1" Type="http://schemas.openxmlformats.org/officeDocument/2006/relationships/image" Target="../media/image142.wmf"/><Relationship Id="rId4" Type="http://schemas.openxmlformats.org/officeDocument/2006/relationships/image" Target="../media/image145.wmf"/></Relationships>
</file>

<file path=ppt/drawings/_rels/vmlDrawing18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wmf"/><Relationship Id="rId3" Type="http://schemas.openxmlformats.org/officeDocument/2006/relationships/image" Target="../media/image148.wmf"/><Relationship Id="rId7" Type="http://schemas.openxmlformats.org/officeDocument/2006/relationships/image" Target="../media/image152.wmf"/><Relationship Id="rId2" Type="http://schemas.openxmlformats.org/officeDocument/2006/relationships/image" Target="../media/image147.wmf"/><Relationship Id="rId1" Type="http://schemas.openxmlformats.org/officeDocument/2006/relationships/image" Target="../media/image146.wmf"/><Relationship Id="rId6" Type="http://schemas.openxmlformats.org/officeDocument/2006/relationships/image" Target="../media/image151.wmf"/><Relationship Id="rId5" Type="http://schemas.openxmlformats.org/officeDocument/2006/relationships/image" Target="../media/image150.wmf"/><Relationship Id="rId4" Type="http://schemas.openxmlformats.org/officeDocument/2006/relationships/image" Target="../media/image149.wmf"/></Relationships>
</file>

<file path=ppt/drawings/_rels/vmlDrawing19.v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wmf"/><Relationship Id="rId3" Type="http://schemas.openxmlformats.org/officeDocument/2006/relationships/image" Target="../media/image160.wmf"/><Relationship Id="rId7" Type="http://schemas.openxmlformats.org/officeDocument/2006/relationships/image" Target="../media/image164.wmf"/><Relationship Id="rId2" Type="http://schemas.openxmlformats.org/officeDocument/2006/relationships/image" Target="../media/image159.wmf"/><Relationship Id="rId1" Type="http://schemas.openxmlformats.org/officeDocument/2006/relationships/image" Target="../media/image158.wmf"/><Relationship Id="rId6" Type="http://schemas.openxmlformats.org/officeDocument/2006/relationships/image" Target="../media/image163.wmf"/><Relationship Id="rId5" Type="http://schemas.openxmlformats.org/officeDocument/2006/relationships/image" Target="../media/image162.wmf"/><Relationship Id="rId4" Type="http://schemas.openxmlformats.org/officeDocument/2006/relationships/image" Target="../media/image161.wmf"/><Relationship Id="rId9" Type="http://schemas.openxmlformats.org/officeDocument/2006/relationships/image" Target="../media/image16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wmf"/><Relationship Id="rId2" Type="http://schemas.openxmlformats.org/officeDocument/2006/relationships/image" Target="../media/image168.wmf"/><Relationship Id="rId1" Type="http://schemas.openxmlformats.org/officeDocument/2006/relationships/image" Target="../media/image167.wmf"/><Relationship Id="rId4" Type="http://schemas.openxmlformats.org/officeDocument/2006/relationships/image" Target="../media/image170.wmf"/></Relationships>
</file>

<file path=ppt/drawings/_rels/vmlDrawing2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wmf"/><Relationship Id="rId3" Type="http://schemas.openxmlformats.org/officeDocument/2006/relationships/image" Target="../media/image173.wmf"/><Relationship Id="rId7" Type="http://schemas.openxmlformats.org/officeDocument/2006/relationships/image" Target="../media/image177.wmf"/><Relationship Id="rId2" Type="http://schemas.openxmlformats.org/officeDocument/2006/relationships/image" Target="../media/image172.wmf"/><Relationship Id="rId1" Type="http://schemas.openxmlformats.org/officeDocument/2006/relationships/image" Target="../media/image171.wmf"/><Relationship Id="rId6" Type="http://schemas.openxmlformats.org/officeDocument/2006/relationships/image" Target="../media/image176.wmf"/><Relationship Id="rId5" Type="http://schemas.openxmlformats.org/officeDocument/2006/relationships/image" Target="../media/image175.wmf"/><Relationship Id="rId4" Type="http://schemas.openxmlformats.org/officeDocument/2006/relationships/image" Target="../media/image174.wmf"/></Relationships>
</file>

<file path=ppt/drawings/_rels/vmlDrawing2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wmf"/><Relationship Id="rId3" Type="http://schemas.openxmlformats.org/officeDocument/2006/relationships/image" Target="../media/image181.wmf"/><Relationship Id="rId7" Type="http://schemas.openxmlformats.org/officeDocument/2006/relationships/image" Target="../media/image185.wmf"/><Relationship Id="rId12" Type="http://schemas.openxmlformats.org/officeDocument/2006/relationships/image" Target="../media/image190.wmf"/><Relationship Id="rId2" Type="http://schemas.openxmlformats.org/officeDocument/2006/relationships/image" Target="../media/image180.wmf"/><Relationship Id="rId1" Type="http://schemas.openxmlformats.org/officeDocument/2006/relationships/image" Target="../media/image179.wmf"/><Relationship Id="rId6" Type="http://schemas.openxmlformats.org/officeDocument/2006/relationships/image" Target="../media/image184.wmf"/><Relationship Id="rId11" Type="http://schemas.openxmlformats.org/officeDocument/2006/relationships/image" Target="../media/image189.wmf"/><Relationship Id="rId5" Type="http://schemas.openxmlformats.org/officeDocument/2006/relationships/image" Target="../media/image183.wmf"/><Relationship Id="rId10" Type="http://schemas.openxmlformats.org/officeDocument/2006/relationships/image" Target="../media/image188.wmf"/><Relationship Id="rId4" Type="http://schemas.openxmlformats.org/officeDocument/2006/relationships/image" Target="../media/image182.wmf"/><Relationship Id="rId9" Type="http://schemas.openxmlformats.org/officeDocument/2006/relationships/image" Target="../media/image187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wmf"/><Relationship Id="rId7" Type="http://schemas.openxmlformats.org/officeDocument/2006/relationships/image" Target="../media/image197.wmf"/><Relationship Id="rId2" Type="http://schemas.openxmlformats.org/officeDocument/2006/relationships/image" Target="../media/image192.wmf"/><Relationship Id="rId1" Type="http://schemas.openxmlformats.org/officeDocument/2006/relationships/image" Target="../media/image191.wmf"/><Relationship Id="rId6" Type="http://schemas.openxmlformats.org/officeDocument/2006/relationships/image" Target="../media/image196.wmf"/><Relationship Id="rId5" Type="http://schemas.openxmlformats.org/officeDocument/2006/relationships/image" Target="../media/image195.wmf"/><Relationship Id="rId4" Type="http://schemas.openxmlformats.org/officeDocument/2006/relationships/image" Target="../media/image194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wmf"/><Relationship Id="rId7" Type="http://schemas.openxmlformats.org/officeDocument/2006/relationships/image" Target="../media/image206.wmf"/><Relationship Id="rId2" Type="http://schemas.openxmlformats.org/officeDocument/2006/relationships/image" Target="../media/image201.wmf"/><Relationship Id="rId1" Type="http://schemas.openxmlformats.org/officeDocument/2006/relationships/image" Target="../media/image200.wmf"/><Relationship Id="rId6" Type="http://schemas.openxmlformats.org/officeDocument/2006/relationships/image" Target="../media/image205.png"/><Relationship Id="rId5" Type="http://schemas.openxmlformats.org/officeDocument/2006/relationships/image" Target="../media/image204.wmf"/><Relationship Id="rId4" Type="http://schemas.openxmlformats.org/officeDocument/2006/relationships/image" Target="../media/image203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wmf"/><Relationship Id="rId2" Type="http://schemas.openxmlformats.org/officeDocument/2006/relationships/image" Target="../media/image210.wmf"/><Relationship Id="rId1" Type="http://schemas.openxmlformats.org/officeDocument/2006/relationships/image" Target="../media/image209.wmf"/><Relationship Id="rId6" Type="http://schemas.openxmlformats.org/officeDocument/2006/relationships/image" Target="../media/image214.wmf"/><Relationship Id="rId5" Type="http://schemas.openxmlformats.org/officeDocument/2006/relationships/image" Target="../media/image213.wmf"/><Relationship Id="rId4" Type="http://schemas.openxmlformats.org/officeDocument/2006/relationships/image" Target="../media/image212.w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wmf"/><Relationship Id="rId1" Type="http://schemas.openxmlformats.org/officeDocument/2006/relationships/image" Target="../media/image223.wmf"/></Relationships>
</file>

<file path=ppt/drawings/_rels/vmlDrawing27.v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wmf"/><Relationship Id="rId3" Type="http://schemas.openxmlformats.org/officeDocument/2006/relationships/image" Target="../media/image233.wmf"/><Relationship Id="rId7" Type="http://schemas.openxmlformats.org/officeDocument/2006/relationships/image" Target="../media/image237.wmf"/><Relationship Id="rId2" Type="http://schemas.openxmlformats.org/officeDocument/2006/relationships/image" Target="../media/image232.wmf"/><Relationship Id="rId1" Type="http://schemas.openxmlformats.org/officeDocument/2006/relationships/image" Target="../media/image231.wmf"/><Relationship Id="rId6" Type="http://schemas.openxmlformats.org/officeDocument/2006/relationships/image" Target="../media/image236.wmf"/><Relationship Id="rId5" Type="http://schemas.openxmlformats.org/officeDocument/2006/relationships/image" Target="../media/image235.wmf"/><Relationship Id="rId4" Type="http://schemas.openxmlformats.org/officeDocument/2006/relationships/image" Target="../media/image234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wmf"/><Relationship Id="rId2" Type="http://schemas.openxmlformats.org/officeDocument/2006/relationships/image" Target="../media/image237.wmf"/><Relationship Id="rId1" Type="http://schemas.openxmlformats.org/officeDocument/2006/relationships/image" Target="../media/image235.wmf"/><Relationship Id="rId6" Type="http://schemas.openxmlformats.org/officeDocument/2006/relationships/image" Target="../media/image238.wmf"/><Relationship Id="rId5" Type="http://schemas.openxmlformats.org/officeDocument/2006/relationships/image" Target="../media/image247.wmf"/><Relationship Id="rId4" Type="http://schemas.openxmlformats.org/officeDocument/2006/relationships/image" Target="../media/image246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wmf"/><Relationship Id="rId2" Type="http://schemas.openxmlformats.org/officeDocument/2006/relationships/image" Target="../media/image237.wmf"/><Relationship Id="rId1" Type="http://schemas.openxmlformats.org/officeDocument/2006/relationships/image" Target="../media/image23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4" Type="http://schemas.openxmlformats.org/officeDocument/2006/relationships/image" Target="../media/image32.w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wmf"/><Relationship Id="rId2" Type="http://schemas.openxmlformats.org/officeDocument/2006/relationships/image" Target="../media/image260.wmf"/><Relationship Id="rId1" Type="http://schemas.openxmlformats.org/officeDocument/2006/relationships/image" Target="../media/image259.wmf"/><Relationship Id="rId5" Type="http://schemas.openxmlformats.org/officeDocument/2006/relationships/image" Target="../media/image263.wmf"/><Relationship Id="rId4" Type="http://schemas.openxmlformats.org/officeDocument/2006/relationships/image" Target="../media/image262.w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wmf"/><Relationship Id="rId2" Type="http://schemas.openxmlformats.org/officeDocument/2006/relationships/image" Target="../media/image269.wmf"/><Relationship Id="rId1" Type="http://schemas.openxmlformats.org/officeDocument/2006/relationships/image" Target="../media/image268.wmf"/><Relationship Id="rId4" Type="http://schemas.openxmlformats.org/officeDocument/2006/relationships/image" Target="../media/image271.w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wmf"/><Relationship Id="rId2" Type="http://schemas.openxmlformats.org/officeDocument/2006/relationships/image" Target="../media/image276.wmf"/><Relationship Id="rId1" Type="http://schemas.openxmlformats.org/officeDocument/2006/relationships/image" Target="../media/image275.wmf"/><Relationship Id="rId5" Type="http://schemas.openxmlformats.org/officeDocument/2006/relationships/image" Target="../media/image279.wmf"/><Relationship Id="rId4" Type="http://schemas.openxmlformats.org/officeDocument/2006/relationships/image" Target="../media/image278.wmf"/></Relationships>
</file>

<file path=ppt/drawings/_rels/vmlDrawing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wmf"/><Relationship Id="rId2" Type="http://schemas.openxmlformats.org/officeDocument/2006/relationships/image" Target="../media/image281.wmf"/><Relationship Id="rId1" Type="http://schemas.openxmlformats.org/officeDocument/2006/relationships/image" Target="../media/image280.wmf"/><Relationship Id="rId6" Type="http://schemas.openxmlformats.org/officeDocument/2006/relationships/image" Target="../media/image285.wmf"/><Relationship Id="rId5" Type="http://schemas.openxmlformats.org/officeDocument/2006/relationships/image" Target="../media/image284.wmf"/><Relationship Id="rId4" Type="http://schemas.openxmlformats.org/officeDocument/2006/relationships/image" Target="../media/image283.wmf"/></Relationships>
</file>

<file path=ppt/drawings/_rels/vmlDrawing3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wmf"/><Relationship Id="rId7" Type="http://schemas.openxmlformats.org/officeDocument/2006/relationships/image" Target="../media/image280.wmf"/><Relationship Id="rId2" Type="http://schemas.openxmlformats.org/officeDocument/2006/relationships/image" Target="../media/image287.wmf"/><Relationship Id="rId1" Type="http://schemas.openxmlformats.org/officeDocument/2006/relationships/image" Target="../media/image286.wmf"/><Relationship Id="rId6" Type="http://schemas.openxmlformats.org/officeDocument/2006/relationships/image" Target="../media/image291.wmf"/><Relationship Id="rId5" Type="http://schemas.openxmlformats.org/officeDocument/2006/relationships/image" Target="../media/image290.wmf"/><Relationship Id="rId4" Type="http://schemas.openxmlformats.org/officeDocument/2006/relationships/image" Target="../media/image289.wmf"/></Relationships>
</file>

<file path=ppt/drawings/_rels/vmlDrawing35.vml.rels><?xml version="1.0" encoding="UTF-8" standalone="yes"?>
<Relationships xmlns="http://schemas.openxmlformats.org/package/2006/relationships"><Relationship Id="rId8" Type="http://schemas.openxmlformats.org/officeDocument/2006/relationships/image" Target="../media/image302.wmf"/><Relationship Id="rId3" Type="http://schemas.openxmlformats.org/officeDocument/2006/relationships/image" Target="../media/image298.wmf"/><Relationship Id="rId7" Type="http://schemas.openxmlformats.org/officeDocument/2006/relationships/image" Target="../media/image301.wmf"/><Relationship Id="rId2" Type="http://schemas.openxmlformats.org/officeDocument/2006/relationships/image" Target="../media/image297.wmf"/><Relationship Id="rId1" Type="http://schemas.openxmlformats.org/officeDocument/2006/relationships/image" Target="../media/image296.wmf"/><Relationship Id="rId6" Type="http://schemas.openxmlformats.org/officeDocument/2006/relationships/image" Target="../media/image300.wmf"/><Relationship Id="rId11" Type="http://schemas.openxmlformats.org/officeDocument/2006/relationships/image" Target="../media/image305.wmf"/><Relationship Id="rId5" Type="http://schemas.openxmlformats.org/officeDocument/2006/relationships/image" Target="../media/image280.wmf"/><Relationship Id="rId10" Type="http://schemas.openxmlformats.org/officeDocument/2006/relationships/image" Target="../media/image304.wmf"/><Relationship Id="rId4" Type="http://schemas.openxmlformats.org/officeDocument/2006/relationships/image" Target="../media/image299.wmf"/><Relationship Id="rId9" Type="http://schemas.openxmlformats.org/officeDocument/2006/relationships/image" Target="../media/image303.wmf"/></Relationships>
</file>

<file path=ppt/drawings/_rels/vmlDrawing3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wmf"/><Relationship Id="rId2" Type="http://schemas.openxmlformats.org/officeDocument/2006/relationships/image" Target="../media/image307.wmf"/><Relationship Id="rId1" Type="http://schemas.openxmlformats.org/officeDocument/2006/relationships/image" Target="../media/image306.wmf"/></Relationships>
</file>

<file path=ppt/drawings/_rels/vmlDrawing37.vml.rels><?xml version="1.0" encoding="UTF-8" standalone="yes"?>
<Relationships xmlns="http://schemas.openxmlformats.org/package/2006/relationships"><Relationship Id="rId8" Type="http://schemas.openxmlformats.org/officeDocument/2006/relationships/image" Target="../media/image319.wmf"/><Relationship Id="rId3" Type="http://schemas.openxmlformats.org/officeDocument/2006/relationships/image" Target="../media/image314.wmf"/><Relationship Id="rId7" Type="http://schemas.openxmlformats.org/officeDocument/2006/relationships/image" Target="../media/image318.wmf"/><Relationship Id="rId2" Type="http://schemas.openxmlformats.org/officeDocument/2006/relationships/image" Target="../media/image313.wmf"/><Relationship Id="rId1" Type="http://schemas.openxmlformats.org/officeDocument/2006/relationships/image" Target="../media/image312.wmf"/><Relationship Id="rId6" Type="http://schemas.openxmlformats.org/officeDocument/2006/relationships/image" Target="../media/image317.wmf"/><Relationship Id="rId5" Type="http://schemas.openxmlformats.org/officeDocument/2006/relationships/image" Target="../media/image316.wmf"/><Relationship Id="rId4" Type="http://schemas.openxmlformats.org/officeDocument/2006/relationships/image" Target="../media/image315.wmf"/></Relationships>
</file>

<file path=ppt/drawings/_rels/vmlDrawing3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wmf"/><Relationship Id="rId2" Type="http://schemas.openxmlformats.org/officeDocument/2006/relationships/image" Target="../media/image321.wmf"/><Relationship Id="rId1" Type="http://schemas.openxmlformats.org/officeDocument/2006/relationships/image" Target="../media/image320.wmf"/><Relationship Id="rId6" Type="http://schemas.openxmlformats.org/officeDocument/2006/relationships/image" Target="../media/image325.wmf"/><Relationship Id="rId5" Type="http://schemas.openxmlformats.org/officeDocument/2006/relationships/image" Target="../media/image324.wmf"/><Relationship Id="rId4" Type="http://schemas.openxmlformats.org/officeDocument/2006/relationships/image" Target="../media/image323.wmf"/></Relationships>
</file>

<file path=ppt/drawings/_rels/vmlDrawing3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wmf"/><Relationship Id="rId2" Type="http://schemas.openxmlformats.org/officeDocument/2006/relationships/image" Target="../media/image329.wmf"/><Relationship Id="rId1" Type="http://schemas.openxmlformats.org/officeDocument/2006/relationships/image" Target="../media/image328.wmf"/><Relationship Id="rId4" Type="http://schemas.openxmlformats.org/officeDocument/2006/relationships/image" Target="../media/image33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4" Type="http://schemas.openxmlformats.org/officeDocument/2006/relationships/image" Target="../media/image39.wmf"/></Relationships>
</file>

<file path=ppt/drawings/_rels/vmlDrawing4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wmf"/><Relationship Id="rId2" Type="http://schemas.openxmlformats.org/officeDocument/2006/relationships/image" Target="../media/image341.wmf"/><Relationship Id="rId1" Type="http://schemas.openxmlformats.org/officeDocument/2006/relationships/image" Target="../media/image340.wmf"/><Relationship Id="rId6" Type="http://schemas.openxmlformats.org/officeDocument/2006/relationships/image" Target="../media/image345.wmf"/><Relationship Id="rId5" Type="http://schemas.openxmlformats.org/officeDocument/2006/relationships/image" Target="../media/image344.wmf"/><Relationship Id="rId4" Type="http://schemas.openxmlformats.org/officeDocument/2006/relationships/image" Target="../media/image343.wmf"/></Relationships>
</file>

<file path=ppt/drawings/_rels/vmlDrawing4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wmf"/><Relationship Id="rId2" Type="http://schemas.openxmlformats.org/officeDocument/2006/relationships/image" Target="../media/image347.wmf"/><Relationship Id="rId1" Type="http://schemas.openxmlformats.org/officeDocument/2006/relationships/image" Target="../media/image346.wmf"/><Relationship Id="rId6" Type="http://schemas.openxmlformats.org/officeDocument/2006/relationships/image" Target="../media/image351.wmf"/><Relationship Id="rId5" Type="http://schemas.openxmlformats.org/officeDocument/2006/relationships/image" Target="../media/image350.wmf"/><Relationship Id="rId4" Type="http://schemas.openxmlformats.org/officeDocument/2006/relationships/image" Target="../media/image349.wmf"/></Relationships>
</file>

<file path=ppt/drawings/_rels/vmlDrawing4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wmf"/><Relationship Id="rId2" Type="http://schemas.openxmlformats.org/officeDocument/2006/relationships/image" Target="../media/image353.wmf"/><Relationship Id="rId1" Type="http://schemas.openxmlformats.org/officeDocument/2006/relationships/image" Target="../media/image352.wmf"/><Relationship Id="rId4" Type="http://schemas.openxmlformats.org/officeDocument/2006/relationships/image" Target="../media/image355.wmf"/></Relationships>
</file>

<file path=ppt/drawings/_rels/vmlDrawing4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wmf"/><Relationship Id="rId7" Type="http://schemas.openxmlformats.org/officeDocument/2006/relationships/image" Target="../media/image362.wmf"/><Relationship Id="rId2" Type="http://schemas.openxmlformats.org/officeDocument/2006/relationships/image" Target="../media/image357.wmf"/><Relationship Id="rId1" Type="http://schemas.openxmlformats.org/officeDocument/2006/relationships/image" Target="../media/image356.wmf"/><Relationship Id="rId6" Type="http://schemas.openxmlformats.org/officeDocument/2006/relationships/image" Target="../media/image361.wmf"/><Relationship Id="rId5" Type="http://schemas.openxmlformats.org/officeDocument/2006/relationships/image" Target="../media/image360.wmf"/><Relationship Id="rId4" Type="http://schemas.openxmlformats.org/officeDocument/2006/relationships/image" Target="../media/image359.w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3.wmf"/></Relationships>
</file>

<file path=ppt/drawings/_rels/vmlDrawing4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6.wmf"/><Relationship Id="rId1" Type="http://schemas.openxmlformats.org/officeDocument/2006/relationships/image" Target="../media/image365.w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4" Type="http://schemas.openxmlformats.org/officeDocument/2006/relationships/image" Target="../media/image47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image" Target="../media/image59.wmf"/><Relationship Id="rId7" Type="http://schemas.openxmlformats.org/officeDocument/2006/relationships/image" Target="../media/image63.wmf"/><Relationship Id="rId12" Type="http://schemas.openxmlformats.org/officeDocument/2006/relationships/image" Target="../media/image68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6" Type="http://schemas.openxmlformats.org/officeDocument/2006/relationships/image" Target="../media/image62.wmf"/><Relationship Id="rId11" Type="http://schemas.openxmlformats.org/officeDocument/2006/relationships/image" Target="../media/image67.wmf"/><Relationship Id="rId5" Type="http://schemas.openxmlformats.org/officeDocument/2006/relationships/image" Target="../media/image61.wmf"/><Relationship Id="rId10" Type="http://schemas.openxmlformats.org/officeDocument/2006/relationships/image" Target="../media/image66.wmf"/><Relationship Id="rId4" Type="http://schemas.openxmlformats.org/officeDocument/2006/relationships/image" Target="../media/image60.wmf"/><Relationship Id="rId9" Type="http://schemas.openxmlformats.org/officeDocument/2006/relationships/image" Target="../media/image6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Relationship Id="rId4" Type="http://schemas.openxmlformats.org/officeDocument/2006/relationships/image" Target="../media/image7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4306023" cy="340446"/>
          </a:xfrm>
          <a:prstGeom prst="rect">
            <a:avLst/>
          </a:prstGeom>
        </p:spPr>
        <p:txBody>
          <a:bodyPr vert="horz" lIns="93084" tIns="46543" rIns="93084" bIns="46543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30953" y="2"/>
            <a:ext cx="4306023" cy="340446"/>
          </a:xfrm>
          <a:prstGeom prst="rect">
            <a:avLst/>
          </a:prstGeom>
        </p:spPr>
        <p:txBody>
          <a:bodyPr vert="horz" lIns="93084" tIns="46543" rIns="93084" bIns="46543" rtlCol="0"/>
          <a:lstStyle>
            <a:lvl1pPr algn="r">
              <a:defRPr sz="1200"/>
            </a:lvl1pPr>
          </a:lstStyle>
          <a:p>
            <a:fld id="{0FFAFDA7-161B-46B1-AB8F-EEB8A4FFB83A}" type="datetimeFigureOut">
              <a:rPr lang="el-GR" smtClean="0"/>
              <a:pPr/>
              <a:t>26/6/2014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464062"/>
            <a:ext cx="4306023" cy="340446"/>
          </a:xfrm>
          <a:prstGeom prst="rect">
            <a:avLst/>
          </a:prstGeom>
        </p:spPr>
        <p:txBody>
          <a:bodyPr vert="horz" lIns="93084" tIns="46543" rIns="93084" bIns="46543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30953" y="6464062"/>
            <a:ext cx="4306023" cy="340446"/>
          </a:xfrm>
          <a:prstGeom prst="rect">
            <a:avLst/>
          </a:prstGeom>
        </p:spPr>
        <p:txBody>
          <a:bodyPr vert="horz" lIns="93084" tIns="46543" rIns="93084" bIns="46543" rtlCol="0" anchor="b"/>
          <a:lstStyle>
            <a:lvl1pPr algn="r">
              <a:defRPr sz="1200"/>
            </a:lvl1pPr>
          </a:lstStyle>
          <a:p>
            <a:fld id="{80889EE3-7454-46CB-A604-E53483BDECF5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7047" cy="340280"/>
          </a:xfrm>
          <a:prstGeom prst="rect">
            <a:avLst/>
          </a:prstGeom>
        </p:spPr>
        <p:txBody>
          <a:bodyPr vert="horz" lIns="93084" tIns="46543" rIns="93084" bIns="46543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9993" y="1"/>
            <a:ext cx="4307047" cy="340280"/>
          </a:xfrm>
          <a:prstGeom prst="rect">
            <a:avLst/>
          </a:prstGeom>
        </p:spPr>
        <p:txBody>
          <a:bodyPr vert="horz" lIns="93084" tIns="46543" rIns="93084" bIns="46543" rtlCol="0"/>
          <a:lstStyle>
            <a:lvl1pPr algn="r">
              <a:defRPr sz="1200"/>
            </a:lvl1pPr>
          </a:lstStyle>
          <a:p>
            <a:fld id="{8486E7E8-2368-472D-930E-287C841BB2F0}" type="datetimeFigureOut">
              <a:rPr lang="el-GR" smtClean="0"/>
              <a:pPr/>
              <a:t>26/6/2014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7075" y="509588"/>
            <a:ext cx="3405188" cy="2552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084" tIns="46543" rIns="93084" bIns="46543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3935" y="3232667"/>
            <a:ext cx="7951470" cy="3062526"/>
          </a:xfrm>
          <a:prstGeom prst="rect">
            <a:avLst/>
          </a:prstGeom>
        </p:spPr>
        <p:txBody>
          <a:bodyPr vert="horz" lIns="93084" tIns="46543" rIns="93084" bIns="4654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64153"/>
            <a:ext cx="4307047" cy="340280"/>
          </a:xfrm>
          <a:prstGeom prst="rect">
            <a:avLst/>
          </a:prstGeom>
        </p:spPr>
        <p:txBody>
          <a:bodyPr vert="horz" lIns="93084" tIns="46543" rIns="93084" bIns="46543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9993" y="6464153"/>
            <a:ext cx="4307047" cy="340280"/>
          </a:xfrm>
          <a:prstGeom prst="rect">
            <a:avLst/>
          </a:prstGeom>
        </p:spPr>
        <p:txBody>
          <a:bodyPr vert="horz" lIns="93084" tIns="46543" rIns="93084" bIns="46543" rtlCol="0" anchor="b"/>
          <a:lstStyle>
            <a:lvl1pPr algn="r">
              <a:defRPr sz="1200"/>
            </a:lvl1pPr>
          </a:lstStyle>
          <a:p>
            <a:fld id="{99DE477D-2DD5-41F7-92C2-70120FFA7E04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7075" y="509588"/>
            <a:ext cx="3405188" cy="2552700"/>
          </a:xfrm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6176" y="3232696"/>
            <a:ext cx="7286994" cy="3062037"/>
          </a:xfrm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l-GR" smtClean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7CD7CB-E159-47A3-A134-220166B2F2D5}" type="slidenum">
              <a:rPr lang="el-GR" smtClean="0"/>
              <a:pPr>
                <a:defRPr/>
              </a:pPr>
              <a:t>36</a:t>
            </a:fld>
            <a:endParaRPr 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8196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495CE6-5A29-4653-8A06-62510B7DB681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l-G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6532-A50D-4683-A2A3-6BADDE4287AB}" type="datetimeFigureOut">
              <a:rPr lang="el-GR" smtClean="0"/>
              <a:pPr/>
              <a:t>26/6/2014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4B242-135E-429C-8501-27050BD213D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6532-A50D-4683-A2A3-6BADDE4287AB}" type="datetimeFigureOut">
              <a:rPr lang="el-GR" smtClean="0"/>
              <a:pPr/>
              <a:t>26/6/2014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4B242-135E-429C-8501-27050BD213D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6532-A50D-4683-A2A3-6BADDE4287AB}" type="datetimeFigureOut">
              <a:rPr lang="el-GR" smtClean="0"/>
              <a:pPr/>
              <a:t>26/6/2014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4B242-135E-429C-8501-27050BD213D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010400" y="6381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AB2ED04-FF4D-4E83-B6DD-813B411B1E9C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447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343400" y="1447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81000" y="35814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43400" y="35814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DED2592-8866-44B5-BE6D-924FCCE2CCFC}" type="datetime1">
              <a:rPr lang="el-GR"/>
              <a:pPr/>
              <a:t>26/6/2014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239000" y="623728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976F951-B2A0-44F5-B60F-6A9FE9AB703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6532-A50D-4683-A2A3-6BADDE4287AB}" type="datetimeFigureOut">
              <a:rPr lang="el-GR" smtClean="0"/>
              <a:pPr/>
              <a:t>26/6/2014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4B242-135E-429C-8501-27050BD213D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6532-A50D-4683-A2A3-6BADDE4287AB}" type="datetimeFigureOut">
              <a:rPr lang="el-GR" smtClean="0"/>
              <a:pPr/>
              <a:t>26/6/2014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4B242-135E-429C-8501-27050BD213D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6532-A50D-4683-A2A3-6BADDE4287AB}" type="datetimeFigureOut">
              <a:rPr lang="el-GR" smtClean="0"/>
              <a:pPr/>
              <a:t>26/6/2014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4B242-135E-429C-8501-27050BD213D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6532-A50D-4683-A2A3-6BADDE4287AB}" type="datetimeFigureOut">
              <a:rPr lang="el-GR" smtClean="0"/>
              <a:pPr/>
              <a:t>26/6/2014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4B242-135E-429C-8501-27050BD213D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6532-A50D-4683-A2A3-6BADDE4287AB}" type="datetimeFigureOut">
              <a:rPr lang="el-GR" smtClean="0"/>
              <a:pPr/>
              <a:t>26/6/2014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4B242-135E-429C-8501-27050BD213D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6532-A50D-4683-A2A3-6BADDE4287AB}" type="datetimeFigureOut">
              <a:rPr lang="el-GR" smtClean="0"/>
              <a:pPr/>
              <a:t>26/6/2014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4B242-135E-429C-8501-27050BD213D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6532-A50D-4683-A2A3-6BADDE4287AB}" type="datetimeFigureOut">
              <a:rPr lang="el-GR" smtClean="0"/>
              <a:pPr/>
              <a:t>26/6/2014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4B242-135E-429C-8501-27050BD213D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6532-A50D-4683-A2A3-6BADDE4287AB}" type="datetimeFigureOut">
              <a:rPr lang="el-GR" smtClean="0"/>
              <a:pPr/>
              <a:t>26/6/2014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4B242-135E-429C-8501-27050BD213D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A6532-A50D-4683-A2A3-6BADDE4287AB}" type="datetimeFigureOut">
              <a:rPr lang="el-GR" smtClean="0"/>
              <a:pPr/>
              <a:t>26/6/2014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4B242-135E-429C-8501-27050BD213DB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33.jpeg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image" Target="../media/image34.jpe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43.jpeg"/><Relationship Id="rId4" Type="http://schemas.openxmlformats.org/officeDocument/2006/relationships/oleObject" Target="../embeddings/oleObject9.bin"/><Relationship Id="rId9" Type="http://schemas.openxmlformats.org/officeDocument/2006/relationships/image" Target="../media/image42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oleObject" Target="../embeddings/oleObject12.bin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8.jpeg"/><Relationship Id="rId5" Type="http://schemas.openxmlformats.org/officeDocument/2006/relationships/oleObject" Target="../embeddings/oleObject14.bin"/><Relationship Id="rId4" Type="http://schemas.openxmlformats.org/officeDocument/2006/relationships/oleObject" Target="../embeddings/oleObject13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oleObject" Target="../embeddings/oleObject16.bin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oleObject" Target="../embeddings/oleObject17.bin"/><Relationship Id="rId9" Type="http://schemas.openxmlformats.org/officeDocument/2006/relationships/oleObject" Target="../embeddings/oleObject18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oleObject" Target="../embeddings/oleObject25.bin"/><Relationship Id="rId18" Type="http://schemas.openxmlformats.org/officeDocument/2006/relationships/oleObject" Target="../embeddings/oleObject30.bin"/><Relationship Id="rId3" Type="http://schemas.openxmlformats.org/officeDocument/2006/relationships/image" Target="../media/image69.png"/><Relationship Id="rId7" Type="http://schemas.openxmlformats.org/officeDocument/2006/relationships/oleObject" Target="../embeddings/oleObject19.bin"/><Relationship Id="rId12" Type="http://schemas.openxmlformats.org/officeDocument/2006/relationships/oleObject" Target="../embeddings/oleObject24.bin"/><Relationship Id="rId17" Type="http://schemas.openxmlformats.org/officeDocument/2006/relationships/oleObject" Target="../embeddings/oleObject29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28.bin"/><Relationship Id="rId1" Type="http://schemas.openxmlformats.org/officeDocument/2006/relationships/vmlDrawing" Target="../drawings/vmlDrawing7.vml"/><Relationship Id="rId6" Type="http://schemas.openxmlformats.org/officeDocument/2006/relationships/image" Target="../media/image72.jpeg"/><Relationship Id="rId11" Type="http://schemas.openxmlformats.org/officeDocument/2006/relationships/oleObject" Target="../embeddings/oleObject23.bin"/><Relationship Id="rId5" Type="http://schemas.openxmlformats.org/officeDocument/2006/relationships/image" Target="../media/image71.jpeg"/><Relationship Id="rId15" Type="http://schemas.openxmlformats.org/officeDocument/2006/relationships/oleObject" Target="../embeddings/oleObject27.bin"/><Relationship Id="rId10" Type="http://schemas.openxmlformats.org/officeDocument/2006/relationships/oleObject" Target="../embeddings/oleObject22.bin"/><Relationship Id="rId4" Type="http://schemas.openxmlformats.org/officeDocument/2006/relationships/image" Target="../media/image70.png"/><Relationship Id="rId9" Type="http://schemas.openxmlformats.org/officeDocument/2006/relationships/oleObject" Target="../embeddings/oleObject21.bin"/><Relationship Id="rId14" Type="http://schemas.openxmlformats.org/officeDocument/2006/relationships/oleObject" Target="../embeddings/oleObject26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3" Type="http://schemas.openxmlformats.org/officeDocument/2006/relationships/oleObject" Target="../embeddings/oleObject32.bin"/><Relationship Id="rId7" Type="http://schemas.openxmlformats.org/officeDocument/2006/relationships/image" Target="../media/image8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80.emf"/><Relationship Id="rId5" Type="http://schemas.openxmlformats.org/officeDocument/2006/relationships/oleObject" Target="../embeddings/oleObject34.bin"/><Relationship Id="rId4" Type="http://schemas.openxmlformats.org/officeDocument/2006/relationships/oleObject" Target="../embeddings/oleObject33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4.png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5.png"/><Relationship Id="rId5" Type="http://schemas.openxmlformats.org/officeDocument/2006/relationships/oleObject" Target="../embeddings/oleObject37.bin"/><Relationship Id="rId4" Type="http://schemas.openxmlformats.org/officeDocument/2006/relationships/oleObject" Target="../embeddings/oleObject36.bin"/><Relationship Id="rId9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3" Type="http://schemas.openxmlformats.org/officeDocument/2006/relationships/image" Target="../media/image34.jpeg"/><Relationship Id="rId7" Type="http://schemas.openxmlformats.org/officeDocument/2006/relationships/oleObject" Target="../embeddings/oleObject4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40.bin"/><Relationship Id="rId5" Type="http://schemas.openxmlformats.org/officeDocument/2006/relationships/oleObject" Target="../embeddings/oleObject39.bin"/><Relationship Id="rId4" Type="http://schemas.openxmlformats.org/officeDocument/2006/relationships/oleObject" Target="../embeddings/oleObject38.bin"/><Relationship Id="rId9" Type="http://schemas.openxmlformats.org/officeDocument/2006/relationships/oleObject" Target="../embeddings/oleObject43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47.bin"/><Relationship Id="rId5" Type="http://schemas.openxmlformats.org/officeDocument/2006/relationships/oleObject" Target="../embeddings/oleObject46.bin"/><Relationship Id="rId4" Type="http://schemas.openxmlformats.org/officeDocument/2006/relationships/oleObject" Target="../embeddings/oleObject45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1.bin"/><Relationship Id="rId13" Type="http://schemas.openxmlformats.org/officeDocument/2006/relationships/oleObject" Target="../embeddings/oleObject56.bin"/><Relationship Id="rId3" Type="http://schemas.openxmlformats.org/officeDocument/2006/relationships/image" Target="../media/image112.png"/><Relationship Id="rId7" Type="http://schemas.openxmlformats.org/officeDocument/2006/relationships/oleObject" Target="../embeddings/oleObject50.bin"/><Relationship Id="rId12" Type="http://schemas.openxmlformats.org/officeDocument/2006/relationships/oleObject" Target="../embeddings/oleObject55.bin"/><Relationship Id="rId17" Type="http://schemas.openxmlformats.org/officeDocument/2006/relationships/oleObject" Target="../embeddings/oleObject60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59.bin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49.bin"/><Relationship Id="rId11" Type="http://schemas.openxmlformats.org/officeDocument/2006/relationships/oleObject" Target="../embeddings/oleObject54.bin"/><Relationship Id="rId5" Type="http://schemas.openxmlformats.org/officeDocument/2006/relationships/oleObject" Target="../embeddings/oleObject48.bin"/><Relationship Id="rId15" Type="http://schemas.openxmlformats.org/officeDocument/2006/relationships/oleObject" Target="../embeddings/oleObject58.bin"/><Relationship Id="rId10" Type="http://schemas.openxmlformats.org/officeDocument/2006/relationships/oleObject" Target="../embeddings/oleObject53.bin"/><Relationship Id="rId4" Type="http://schemas.openxmlformats.org/officeDocument/2006/relationships/image" Target="../media/image113.png"/><Relationship Id="rId9" Type="http://schemas.openxmlformats.org/officeDocument/2006/relationships/oleObject" Target="../embeddings/oleObject52.bin"/><Relationship Id="rId14" Type="http://schemas.openxmlformats.org/officeDocument/2006/relationships/oleObject" Target="../embeddings/oleObject57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4.bin"/><Relationship Id="rId3" Type="http://schemas.openxmlformats.org/officeDocument/2006/relationships/oleObject" Target="../embeddings/oleObject61.bin"/><Relationship Id="rId7" Type="http://schemas.openxmlformats.org/officeDocument/2006/relationships/oleObject" Target="../embeddings/oleObject6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10" Type="http://schemas.openxmlformats.org/officeDocument/2006/relationships/oleObject" Target="../embeddings/oleObject66.bin"/><Relationship Id="rId4" Type="http://schemas.openxmlformats.org/officeDocument/2006/relationships/oleObject" Target="../embeddings/oleObject62.bin"/><Relationship Id="rId9" Type="http://schemas.openxmlformats.org/officeDocument/2006/relationships/oleObject" Target="../embeddings/oleObject65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1.bin"/><Relationship Id="rId3" Type="http://schemas.openxmlformats.org/officeDocument/2006/relationships/oleObject" Target="../embeddings/oleObject67.bin"/><Relationship Id="rId7" Type="http://schemas.openxmlformats.org/officeDocument/2006/relationships/oleObject" Target="../embeddings/oleObject70.bin"/><Relationship Id="rId12" Type="http://schemas.openxmlformats.org/officeDocument/2006/relationships/oleObject" Target="../embeddings/oleObject7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31.wmf"/><Relationship Id="rId11" Type="http://schemas.openxmlformats.org/officeDocument/2006/relationships/oleObject" Target="../embeddings/oleObject74.bin"/><Relationship Id="rId5" Type="http://schemas.openxmlformats.org/officeDocument/2006/relationships/oleObject" Target="../embeddings/oleObject69.bin"/><Relationship Id="rId10" Type="http://schemas.openxmlformats.org/officeDocument/2006/relationships/oleObject" Target="../embeddings/oleObject73.bin"/><Relationship Id="rId4" Type="http://schemas.openxmlformats.org/officeDocument/2006/relationships/oleObject" Target="../embeddings/oleObject68.bin"/><Relationship Id="rId9" Type="http://schemas.openxmlformats.org/officeDocument/2006/relationships/oleObject" Target="../embeddings/oleObject72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0.bin"/><Relationship Id="rId3" Type="http://schemas.openxmlformats.org/officeDocument/2006/relationships/image" Target="../media/image139.jpeg"/><Relationship Id="rId7" Type="http://schemas.openxmlformats.org/officeDocument/2006/relationships/oleObject" Target="../embeddings/oleObject79.bin"/><Relationship Id="rId12" Type="http://schemas.openxmlformats.org/officeDocument/2006/relationships/oleObject" Target="../embeddings/oleObject8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78.bin"/><Relationship Id="rId11" Type="http://schemas.openxmlformats.org/officeDocument/2006/relationships/image" Target="../media/image141.wmf"/><Relationship Id="rId5" Type="http://schemas.openxmlformats.org/officeDocument/2006/relationships/oleObject" Target="../embeddings/oleObject77.bin"/><Relationship Id="rId10" Type="http://schemas.openxmlformats.org/officeDocument/2006/relationships/image" Target="../media/image140.wmf"/><Relationship Id="rId4" Type="http://schemas.openxmlformats.org/officeDocument/2006/relationships/oleObject" Target="../embeddings/oleObject76.bin"/><Relationship Id="rId9" Type="http://schemas.openxmlformats.org/officeDocument/2006/relationships/oleObject" Target="../embeddings/oleObject8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86.bin"/><Relationship Id="rId5" Type="http://schemas.openxmlformats.org/officeDocument/2006/relationships/oleObject" Target="../embeddings/oleObject85.bin"/><Relationship Id="rId4" Type="http://schemas.openxmlformats.org/officeDocument/2006/relationships/oleObject" Target="../embeddings/oleObject84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13" Type="http://schemas.openxmlformats.org/officeDocument/2006/relationships/oleObject" Target="../embeddings/oleObject93.bin"/><Relationship Id="rId3" Type="http://schemas.openxmlformats.org/officeDocument/2006/relationships/oleObject" Target="../embeddings/oleObject87.bin"/><Relationship Id="rId7" Type="http://schemas.openxmlformats.org/officeDocument/2006/relationships/image" Target="../media/image156.png"/><Relationship Id="rId12" Type="http://schemas.openxmlformats.org/officeDocument/2006/relationships/oleObject" Target="../embeddings/oleObject9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88.bin"/><Relationship Id="rId11" Type="http://schemas.openxmlformats.org/officeDocument/2006/relationships/oleObject" Target="../embeddings/oleObject91.bin"/><Relationship Id="rId5" Type="http://schemas.openxmlformats.org/officeDocument/2006/relationships/image" Target="../media/image155.png"/><Relationship Id="rId10" Type="http://schemas.openxmlformats.org/officeDocument/2006/relationships/oleObject" Target="../embeddings/oleObject90.bin"/><Relationship Id="rId4" Type="http://schemas.openxmlformats.org/officeDocument/2006/relationships/image" Target="../media/image154.png"/><Relationship Id="rId9" Type="http://schemas.openxmlformats.org/officeDocument/2006/relationships/oleObject" Target="../embeddings/oleObject89.bin"/><Relationship Id="rId14" Type="http://schemas.openxmlformats.org/officeDocument/2006/relationships/oleObject" Target="../embeddings/oleObject94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0.bin"/><Relationship Id="rId3" Type="http://schemas.openxmlformats.org/officeDocument/2006/relationships/oleObject" Target="../embeddings/oleObject95.bin"/><Relationship Id="rId7" Type="http://schemas.openxmlformats.org/officeDocument/2006/relationships/oleObject" Target="../embeddings/oleObject9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98.bin"/><Relationship Id="rId11" Type="http://schemas.openxmlformats.org/officeDocument/2006/relationships/oleObject" Target="../embeddings/oleObject103.bin"/><Relationship Id="rId5" Type="http://schemas.openxmlformats.org/officeDocument/2006/relationships/oleObject" Target="../embeddings/oleObject97.bin"/><Relationship Id="rId10" Type="http://schemas.openxmlformats.org/officeDocument/2006/relationships/oleObject" Target="../embeddings/oleObject102.bin"/><Relationship Id="rId4" Type="http://schemas.openxmlformats.org/officeDocument/2006/relationships/oleObject" Target="../embeddings/oleObject96.bin"/><Relationship Id="rId9" Type="http://schemas.openxmlformats.org/officeDocument/2006/relationships/oleObject" Target="../embeddings/oleObject101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107.bin"/><Relationship Id="rId5" Type="http://schemas.openxmlformats.org/officeDocument/2006/relationships/oleObject" Target="../embeddings/oleObject106.bin"/><Relationship Id="rId4" Type="http://schemas.openxmlformats.org/officeDocument/2006/relationships/oleObject" Target="../embeddings/oleObject105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3.bin"/><Relationship Id="rId3" Type="http://schemas.openxmlformats.org/officeDocument/2006/relationships/oleObject" Target="../embeddings/oleObject108.bin"/><Relationship Id="rId7" Type="http://schemas.openxmlformats.org/officeDocument/2006/relationships/oleObject" Target="../embeddings/oleObject1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111.bin"/><Relationship Id="rId5" Type="http://schemas.openxmlformats.org/officeDocument/2006/relationships/oleObject" Target="../embeddings/oleObject110.bin"/><Relationship Id="rId10" Type="http://schemas.openxmlformats.org/officeDocument/2006/relationships/oleObject" Target="../embeddings/oleObject115.bin"/><Relationship Id="rId4" Type="http://schemas.openxmlformats.org/officeDocument/2006/relationships/oleObject" Target="../embeddings/oleObject109.bin"/><Relationship Id="rId9" Type="http://schemas.openxmlformats.org/officeDocument/2006/relationships/oleObject" Target="../embeddings/oleObject114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1.bin"/><Relationship Id="rId13" Type="http://schemas.openxmlformats.org/officeDocument/2006/relationships/oleObject" Target="../embeddings/oleObject126.bin"/><Relationship Id="rId3" Type="http://schemas.openxmlformats.org/officeDocument/2006/relationships/oleObject" Target="../embeddings/oleObject116.bin"/><Relationship Id="rId7" Type="http://schemas.openxmlformats.org/officeDocument/2006/relationships/oleObject" Target="../embeddings/oleObject120.bin"/><Relationship Id="rId12" Type="http://schemas.openxmlformats.org/officeDocument/2006/relationships/oleObject" Target="../embeddings/oleObject1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119.bin"/><Relationship Id="rId11" Type="http://schemas.openxmlformats.org/officeDocument/2006/relationships/oleObject" Target="../embeddings/oleObject124.bin"/><Relationship Id="rId5" Type="http://schemas.openxmlformats.org/officeDocument/2006/relationships/oleObject" Target="../embeddings/oleObject118.bin"/><Relationship Id="rId10" Type="http://schemas.openxmlformats.org/officeDocument/2006/relationships/oleObject" Target="../embeddings/oleObject123.bin"/><Relationship Id="rId4" Type="http://schemas.openxmlformats.org/officeDocument/2006/relationships/oleObject" Target="../embeddings/oleObject117.bin"/><Relationship Id="rId9" Type="http://schemas.openxmlformats.org/officeDocument/2006/relationships/oleObject" Target="../embeddings/oleObject122.bin"/><Relationship Id="rId14" Type="http://schemas.openxmlformats.org/officeDocument/2006/relationships/oleObject" Target="../embeddings/oleObject127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1.bin"/><Relationship Id="rId3" Type="http://schemas.openxmlformats.org/officeDocument/2006/relationships/image" Target="../media/image198.png"/><Relationship Id="rId7" Type="http://schemas.openxmlformats.org/officeDocument/2006/relationships/oleObject" Target="../embeddings/oleObject13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129.bin"/><Relationship Id="rId11" Type="http://schemas.openxmlformats.org/officeDocument/2006/relationships/oleObject" Target="../embeddings/oleObject134.bin"/><Relationship Id="rId5" Type="http://schemas.openxmlformats.org/officeDocument/2006/relationships/oleObject" Target="../embeddings/oleObject128.bin"/><Relationship Id="rId10" Type="http://schemas.openxmlformats.org/officeDocument/2006/relationships/oleObject" Target="../embeddings/oleObject133.bin"/><Relationship Id="rId4" Type="http://schemas.openxmlformats.org/officeDocument/2006/relationships/image" Target="../media/image199.png"/><Relationship Id="rId9" Type="http://schemas.openxmlformats.org/officeDocument/2006/relationships/oleObject" Target="../embeddings/oleObject132.bin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8.bin"/><Relationship Id="rId3" Type="http://schemas.openxmlformats.org/officeDocument/2006/relationships/image" Target="../media/image207.png"/><Relationship Id="rId7" Type="http://schemas.openxmlformats.org/officeDocument/2006/relationships/oleObject" Target="../embeddings/oleObject137.bin"/><Relationship Id="rId12" Type="http://schemas.openxmlformats.org/officeDocument/2006/relationships/oleObject" Target="../embeddings/oleObject14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136.bin"/><Relationship Id="rId11" Type="http://schemas.openxmlformats.org/officeDocument/2006/relationships/oleObject" Target="../embeddings/oleObject141.bin"/><Relationship Id="rId5" Type="http://schemas.openxmlformats.org/officeDocument/2006/relationships/oleObject" Target="../embeddings/oleObject135.bin"/><Relationship Id="rId10" Type="http://schemas.openxmlformats.org/officeDocument/2006/relationships/oleObject" Target="../embeddings/oleObject140.bin"/><Relationship Id="rId4" Type="http://schemas.openxmlformats.org/officeDocument/2006/relationships/image" Target="../media/image208.png"/><Relationship Id="rId9" Type="http://schemas.openxmlformats.org/officeDocument/2006/relationships/oleObject" Target="../embeddings/oleObject139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3" Type="http://schemas.openxmlformats.org/officeDocument/2006/relationships/oleObject" Target="../embeddings/oleObject143.bin"/><Relationship Id="rId7" Type="http://schemas.openxmlformats.org/officeDocument/2006/relationships/oleObject" Target="../embeddings/oleObject14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146.bin"/><Relationship Id="rId11" Type="http://schemas.openxmlformats.org/officeDocument/2006/relationships/oleObject" Target="../embeddings/oleObject148.bin"/><Relationship Id="rId5" Type="http://schemas.openxmlformats.org/officeDocument/2006/relationships/oleObject" Target="../embeddings/oleObject145.bin"/><Relationship Id="rId10" Type="http://schemas.openxmlformats.org/officeDocument/2006/relationships/image" Target="../media/image217.wmf"/><Relationship Id="rId4" Type="http://schemas.openxmlformats.org/officeDocument/2006/relationships/oleObject" Target="../embeddings/oleObject144.bin"/><Relationship Id="rId9" Type="http://schemas.openxmlformats.org/officeDocument/2006/relationships/image" Target="../media/image216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emf"/><Relationship Id="rId2" Type="http://schemas.openxmlformats.org/officeDocument/2006/relationships/image" Target="../media/image21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1.png"/><Relationship Id="rId4" Type="http://schemas.openxmlformats.org/officeDocument/2006/relationships/image" Target="../media/image22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2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227.png"/><Relationship Id="rId11" Type="http://schemas.openxmlformats.org/officeDocument/2006/relationships/oleObject" Target="../embeddings/oleObject150.bin"/><Relationship Id="rId5" Type="http://schemas.openxmlformats.org/officeDocument/2006/relationships/image" Target="../media/image226.png"/><Relationship Id="rId10" Type="http://schemas.openxmlformats.org/officeDocument/2006/relationships/oleObject" Target="../embeddings/oleObject149.bin"/><Relationship Id="rId4" Type="http://schemas.openxmlformats.org/officeDocument/2006/relationships/image" Target="../media/image225.png"/><Relationship Id="rId9" Type="http://schemas.openxmlformats.org/officeDocument/2006/relationships/image" Target="../media/image23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13" Type="http://schemas.openxmlformats.org/officeDocument/2006/relationships/oleObject" Target="../embeddings/oleObject156.bin"/><Relationship Id="rId18" Type="http://schemas.openxmlformats.org/officeDocument/2006/relationships/oleObject" Target="../embeddings/oleObject159.bin"/><Relationship Id="rId3" Type="http://schemas.openxmlformats.org/officeDocument/2006/relationships/oleObject" Target="../embeddings/oleObject151.bin"/><Relationship Id="rId7" Type="http://schemas.openxmlformats.org/officeDocument/2006/relationships/image" Target="../media/image239.gif"/><Relationship Id="rId12" Type="http://schemas.openxmlformats.org/officeDocument/2006/relationships/oleObject" Target="../embeddings/oleObject155.bin"/><Relationship Id="rId17" Type="http://schemas.openxmlformats.org/officeDocument/2006/relationships/image" Target="../media/image24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43.png"/><Relationship Id="rId1" Type="http://schemas.openxmlformats.org/officeDocument/2006/relationships/vmlDrawing" Target="../drawings/vmlDrawing27.vml"/><Relationship Id="rId6" Type="http://schemas.openxmlformats.org/officeDocument/2006/relationships/image" Target="../media/image225.png"/><Relationship Id="rId11" Type="http://schemas.openxmlformats.org/officeDocument/2006/relationships/oleObject" Target="../embeddings/oleObject154.bin"/><Relationship Id="rId5" Type="http://schemas.openxmlformats.org/officeDocument/2006/relationships/oleObject" Target="../embeddings/oleObject153.bin"/><Relationship Id="rId15" Type="http://schemas.openxmlformats.org/officeDocument/2006/relationships/oleObject" Target="../embeddings/oleObject158.bin"/><Relationship Id="rId10" Type="http://schemas.openxmlformats.org/officeDocument/2006/relationships/image" Target="../media/image242.png"/><Relationship Id="rId19" Type="http://schemas.openxmlformats.org/officeDocument/2006/relationships/oleObject" Target="../embeddings/oleObject160.bin"/><Relationship Id="rId4" Type="http://schemas.openxmlformats.org/officeDocument/2006/relationships/oleObject" Target="../embeddings/oleObject152.bin"/><Relationship Id="rId9" Type="http://schemas.openxmlformats.org/officeDocument/2006/relationships/image" Target="../media/image241.png"/><Relationship Id="rId14" Type="http://schemas.openxmlformats.org/officeDocument/2006/relationships/oleObject" Target="../embeddings/oleObject157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13" Type="http://schemas.openxmlformats.org/officeDocument/2006/relationships/image" Target="../media/image252.png"/><Relationship Id="rId3" Type="http://schemas.openxmlformats.org/officeDocument/2006/relationships/image" Target="../media/image225.png"/><Relationship Id="rId7" Type="http://schemas.openxmlformats.org/officeDocument/2006/relationships/oleObject" Target="../embeddings/oleObject162.bin"/><Relationship Id="rId12" Type="http://schemas.openxmlformats.org/officeDocument/2006/relationships/image" Target="../media/image25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161.bin"/><Relationship Id="rId11" Type="http://schemas.openxmlformats.org/officeDocument/2006/relationships/oleObject" Target="../embeddings/oleObject165.bin"/><Relationship Id="rId5" Type="http://schemas.openxmlformats.org/officeDocument/2006/relationships/image" Target="../media/image249.png"/><Relationship Id="rId10" Type="http://schemas.openxmlformats.org/officeDocument/2006/relationships/oleObject" Target="../embeddings/oleObject164.bin"/><Relationship Id="rId4" Type="http://schemas.openxmlformats.org/officeDocument/2006/relationships/image" Target="../media/image248.png"/><Relationship Id="rId9" Type="http://schemas.openxmlformats.org/officeDocument/2006/relationships/oleObject" Target="../embeddings/oleObject163.bin"/><Relationship Id="rId14" Type="http://schemas.openxmlformats.org/officeDocument/2006/relationships/oleObject" Target="../embeddings/oleObject166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png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16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167.bin"/><Relationship Id="rId11" Type="http://schemas.openxmlformats.org/officeDocument/2006/relationships/oleObject" Target="../embeddings/oleObject169.bin"/><Relationship Id="rId5" Type="http://schemas.openxmlformats.org/officeDocument/2006/relationships/image" Target="../media/image225.png"/><Relationship Id="rId10" Type="http://schemas.openxmlformats.org/officeDocument/2006/relationships/image" Target="../media/image256.png"/><Relationship Id="rId4" Type="http://schemas.openxmlformats.org/officeDocument/2006/relationships/image" Target="../media/image253.png"/><Relationship Id="rId9" Type="http://schemas.openxmlformats.org/officeDocument/2006/relationships/image" Target="../media/image2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wmf"/><Relationship Id="rId2" Type="http://schemas.openxmlformats.org/officeDocument/2006/relationships/image" Target="../media/image257.w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4.bin"/><Relationship Id="rId3" Type="http://schemas.openxmlformats.org/officeDocument/2006/relationships/image" Target="../media/image264.png"/><Relationship Id="rId7" Type="http://schemas.openxmlformats.org/officeDocument/2006/relationships/oleObject" Target="../embeddings/oleObject17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172.bin"/><Relationship Id="rId5" Type="http://schemas.openxmlformats.org/officeDocument/2006/relationships/oleObject" Target="../embeddings/oleObject171.bin"/><Relationship Id="rId4" Type="http://schemas.openxmlformats.org/officeDocument/2006/relationships/oleObject" Target="../embeddings/oleObject170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emf"/><Relationship Id="rId2" Type="http://schemas.openxmlformats.org/officeDocument/2006/relationships/image" Target="../media/image265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7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8.bin"/><Relationship Id="rId3" Type="http://schemas.openxmlformats.org/officeDocument/2006/relationships/image" Target="../media/image272.emf"/><Relationship Id="rId7" Type="http://schemas.openxmlformats.org/officeDocument/2006/relationships/oleObject" Target="../embeddings/oleObject17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6" Type="http://schemas.openxmlformats.org/officeDocument/2006/relationships/oleObject" Target="../embeddings/oleObject176.bin"/><Relationship Id="rId5" Type="http://schemas.openxmlformats.org/officeDocument/2006/relationships/oleObject" Target="../embeddings/oleObject175.bin"/><Relationship Id="rId10" Type="http://schemas.openxmlformats.org/officeDocument/2006/relationships/image" Target="../media/image274.png"/><Relationship Id="rId4" Type="http://schemas.openxmlformats.org/officeDocument/2006/relationships/image" Target="../media/image258.wmf"/><Relationship Id="rId9" Type="http://schemas.openxmlformats.org/officeDocument/2006/relationships/image" Target="../media/image273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9.bin"/><Relationship Id="rId7" Type="http://schemas.openxmlformats.org/officeDocument/2006/relationships/oleObject" Target="../embeddings/oleObject18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6" Type="http://schemas.openxmlformats.org/officeDocument/2006/relationships/oleObject" Target="../embeddings/oleObject182.bin"/><Relationship Id="rId5" Type="http://schemas.openxmlformats.org/officeDocument/2006/relationships/oleObject" Target="../embeddings/oleObject181.bin"/><Relationship Id="rId4" Type="http://schemas.openxmlformats.org/officeDocument/2006/relationships/oleObject" Target="../embeddings/oleObject180.bin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9.bin"/><Relationship Id="rId3" Type="http://schemas.openxmlformats.org/officeDocument/2006/relationships/oleObject" Target="../embeddings/oleObject184.bin"/><Relationship Id="rId7" Type="http://schemas.openxmlformats.org/officeDocument/2006/relationships/oleObject" Target="../embeddings/oleObject18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6" Type="http://schemas.openxmlformats.org/officeDocument/2006/relationships/oleObject" Target="../embeddings/oleObject187.bin"/><Relationship Id="rId5" Type="http://schemas.openxmlformats.org/officeDocument/2006/relationships/oleObject" Target="../embeddings/oleObject186.bin"/><Relationship Id="rId4" Type="http://schemas.openxmlformats.org/officeDocument/2006/relationships/oleObject" Target="../embeddings/oleObject185.bin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4.emf"/><Relationship Id="rId13" Type="http://schemas.openxmlformats.org/officeDocument/2006/relationships/oleObject" Target="../embeddings/oleObject196.bin"/><Relationship Id="rId3" Type="http://schemas.openxmlformats.org/officeDocument/2006/relationships/image" Target="../media/image292.emf"/><Relationship Id="rId7" Type="http://schemas.openxmlformats.org/officeDocument/2006/relationships/oleObject" Target="../embeddings/oleObject192.bin"/><Relationship Id="rId12" Type="http://schemas.openxmlformats.org/officeDocument/2006/relationships/oleObject" Target="../embeddings/oleObject19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4.vml"/><Relationship Id="rId6" Type="http://schemas.openxmlformats.org/officeDocument/2006/relationships/oleObject" Target="../embeddings/oleObject191.bin"/><Relationship Id="rId11" Type="http://schemas.openxmlformats.org/officeDocument/2006/relationships/oleObject" Target="../embeddings/oleObject194.bin"/><Relationship Id="rId5" Type="http://schemas.openxmlformats.org/officeDocument/2006/relationships/oleObject" Target="../embeddings/oleObject190.bin"/><Relationship Id="rId10" Type="http://schemas.openxmlformats.org/officeDocument/2006/relationships/oleObject" Target="../embeddings/oleObject193.bin"/><Relationship Id="rId4" Type="http://schemas.openxmlformats.org/officeDocument/2006/relationships/image" Target="../media/image293.png"/><Relationship Id="rId9" Type="http://schemas.openxmlformats.org/officeDocument/2006/relationships/image" Target="../media/image295.e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2.bin"/><Relationship Id="rId13" Type="http://schemas.openxmlformats.org/officeDocument/2006/relationships/oleObject" Target="../embeddings/oleObject207.bin"/><Relationship Id="rId3" Type="http://schemas.openxmlformats.org/officeDocument/2006/relationships/oleObject" Target="../embeddings/oleObject197.bin"/><Relationship Id="rId7" Type="http://schemas.openxmlformats.org/officeDocument/2006/relationships/oleObject" Target="../embeddings/oleObject201.bin"/><Relationship Id="rId12" Type="http://schemas.openxmlformats.org/officeDocument/2006/relationships/oleObject" Target="../embeddings/oleObject20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5.vml"/><Relationship Id="rId6" Type="http://schemas.openxmlformats.org/officeDocument/2006/relationships/oleObject" Target="../embeddings/oleObject200.bin"/><Relationship Id="rId11" Type="http://schemas.openxmlformats.org/officeDocument/2006/relationships/oleObject" Target="../embeddings/oleObject205.bin"/><Relationship Id="rId5" Type="http://schemas.openxmlformats.org/officeDocument/2006/relationships/oleObject" Target="../embeddings/oleObject199.bin"/><Relationship Id="rId10" Type="http://schemas.openxmlformats.org/officeDocument/2006/relationships/oleObject" Target="../embeddings/oleObject204.bin"/><Relationship Id="rId4" Type="http://schemas.openxmlformats.org/officeDocument/2006/relationships/oleObject" Target="../embeddings/oleObject198.bin"/><Relationship Id="rId9" Type="http://schemas.openxmlformats.org/officeDocument/2006/relationships/oleObject" Target="../embeddings/oleObject203.bin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0.bin"/><Relationship Id="rId3" Type="http://schemas.openxmlformats.org/officeDocument/2006/relationships/oleObject" Target="../embeddings/oleObject208.bin"/><Relationship Id="rId7" Type="http://schemas.openxmlformats.org/officeDocument/2006/relationships/oleObject" Target="../embeddings/oleObject20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311.png"/><Relationship Id="rId5" Type="http://schemas.openxmlformats.org/officeDocument/2006/relationships/image" Target="../media/image310.png"/><Relationship Id="rId4" Type="http://schemas.openxmlformats.org/officeDocument/2006/relationships/image" Target="../media/image30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6.bin"/><Relationship Id="rId3" Type="http://schemas.openxmlformats.org/officeDocument/2006/relationships/oleObject" Target="../embeddings/oleObject211.bin"/><Relationship Id="rId7" Type="http://schemas.openxmlformats.org/officeDocument/2006/relationships/oleObject" Target="../embeddings/oleObject2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7.vml"/><Relationship Id="rId6" Type="http://schemas.openxmlformats.org/officeDocument/2006/relationships/oleObject" Target="../embeddings/oleObject214.bin"/><Relationship Id="rId5" Type="http://schemas.openxmlformats.org/officeDocument/2006/relationships/oleObject" Target="../embeddings/oleObject213.bin"/><Relationship Id="rId10" Type="http://schemas.openxmlformats.org/officeDocument/2006/relationships/oleObject" Target="../embeddings/oleObject218.bin"/><Relationship Id="rId4" Type="http://schemas.openxmlformats.org/officeDocument/2006/relationships/oleObject" Target="../embeddings/oleObject212.bin"/><Relationship Id="rId9" Type="http://schemas.openxmlformats.org/officeDocument/2006/relationships/oleObject" Target="../embeddings/oleObject217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7.png"/><Relationship Id="rId3" Type="http://schemas.openxmlformats.org/officeDocument/2006/relationships/oleObject" Target="../embeddings/oleObject219.bin"/><Relationship Id="rId7" Type="http://schemas.openxmlformats.org/officeDocument/2006/relationships/image" Target="../media/image32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8.vml"/><Relationship Id="rId6" Type="http://schemas.openxmlformats.org/officeDocument/2006/relationships/oleObject" Target="../embeddings/oleObject222.bin"/><Relationship Id="rId5" Type="http://schemas.openxmlformats.org/officeDocument/2006/relationships/oleObject" Target="../embeddings/oleObject221.bin"/><Relationship Id="rId10" Type="http://schemas.openxmlformats.org/officeDocument/2006/relationships/oleObject" Target="../embeddings/oleObject224.bin"/><Relationship Id="rId4" Type="http://schemas.openxmlformats.org/officeDocument/2006/relationships/oleObject" Target="../embeddings/oleObject220.bin"/><Relationship Id="rId9" Type="http://schemas.openxmlformats.org/officeDocument/2006/relationships/oleObject" Target="../embeddings/oleObject223.bin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4.png"/><Relationship Id="rId3" Type="http://schemas.openxmlformats.org/officeDocument/2006/relationships/oleObject" Target="../embeddings/oleObject225.bin"/><Relationship Id="rId7" Type="http://schemas.openxmlformats.org/officeDocument/2006/relationships/oleObject" Target="../embeddings/oleObject2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333.png"/><Relationship Id="rId5" Type="http://schemas.openxmlformats.org/officeDocument/2006/relationships/oleObject" Target="../embeddings/oleObject226.bin"/><Relationship Id="rId10" Type="http://schemas.openxmlformats.org/officeDocument/2006/relationships/image" Target="../media/image335.png"/><Relationship Id="rId4" Type="http://schemas.openxmlformats.org/officeDocument/2006/relationships/image" Target="../media/image332.png"/><Relationship Id="rId9" Type="http://schemas.openxmlformats.org/officeDocument/2006/relationships/oleObject" Target="../embeddings/oleObject228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png"/><Relationship Id="rId2" Type="http://schemas.openxmlformats.org/officeDocument/2006/relationships/image" Target="../media/image3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9.png"/><Relationship Id="rId4" Type="http://schemas.openxmlformats.org/officeDocument/2006/relationships/image" Target="../media/image33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4.bin"/><Relationship Id="rId3" Type="http://schemas.openxmlformats.org/officeDocument/2006/relationships/oleObject" Target="../embeddings/oleObject229.bin"/><Relationship Id="rId7" Type="http://schemas.openxmlformats.org/officeDocument/2006/relationships/oleObject" Target="../embeddings/oleObject23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0.vml"/><Relationship Id="rId6" Type="http://schemas.openxmlformats.org/officeDocument/2006/relationships/oleObject" Target="../embeddings/oleObject232.bin"/><Relationship Id="rId5" Type="http://schemas.openxmlformats.org/officeDocument/2006/relationships/oleObject" Target="../embeddings/oleObject231.bin"/><Relationship Id="rId4" Type="http://schemas.openxmlformats.org/officeDocument/2006/relationships/oleObject" Target="../embeddings/oleObject230.bin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0.bin"/><Relationship Id="rId3" Type="http://schemas.openxmlformats.org/officeDocument/2006/relationships/oleObject" Target="../embeddings/oleObject235.bin"/><Relationship Id="rId7" Type="http://schemas.openxmlformats.org/officeDocument/2006/relationships/oleObject" Target="../embeddings/oleObject23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1.vml"/><Relationship Id="rId6" Type="http://schemas.openxmlformats.org/officeDocument/2006/relationships/oleObject" Target="../embeddings/oleObject238.bin"/><Relationship Id="rId5" Type="http://schemas.openxmlformats.org/officeDocument/2006/relationships/oleObject" Target="../embeddings/oleObject237.bin"/><Relationship Id="rId4" Type="http://schemas.openxmlformats.org/officeDocument/2006/relationships/oleObject" Target="../embeddings/oleObject236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2.vml"/><Relationship Id="rId6" Type="http://schemas.openxmlformats.org/officeDocument/2006/relationships/oleObject" Target="../embeddings/oleObject244.bin"/><Relationship Id="rId5" Type="http://schemas.openxmlformats.org/officeDocument/2006/relationships/oleObject" Target="../embeddings/oleObject243.bin"/><Relationship Id="rId4" Type="http://schemas.openxmlformats.org/officeDocument/2006/relationships/oleObject" Target="../embeddings/oleObject242.bin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0.bin"/><Relationship Id="rId3" Type="http://schemas.openxmlformats.org/officeDocument/2006/relationships/oleObject" Target="../embeddings/oleObject245.bin"/><Relationship Id="rId7" Type="http://schemas.openxmlformats.org/officeDocument/2006/relationships/oleObject" Target="../embeddings/oleObject24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3.vml"/><Relationship Id="rId6" Type="http://schemas.openxmlformats.org/officeDocument/2006/relationships/oleObject" Target="../embeddings/oleObject248.bin"/><Relationship Id="rId5" Type="http://schemas.openxmlformats.org/officeDocument/2006/relationships/oleObject" Target="../embeddings/oleObject247.bin"/><Relationship Id="rId4" Type="http://schemas.openxmlformats.org/officeDocument/2006/relationships/oleObject" Target="../embeddings/oleObject246.bin"/><Relationship Id="rId9" Type="http://schemas.openxmlformats.org/officeDocument/2006/relationships/oleObject" Target="../embeddings/oleObject251.bin"/></Relationships>
</file>

<file path=ppt/slides/_rels/slide57.xml.rels><?xml version="1.0" encoding="UTF-8" standalone="yes"?>
<Relationships xmlns="http://schemas.openxmlformats.org/package/2006/relationships"><Relationship Id="rId370" Type="http://schemas.microsoft.com/office/2007/relationships/hdphoto" Target="NULL"/><Relationship Id="rId3" Type="http://schemas.openxmlformats.org/officeDocument/2006/relationships/oleObject" Target="../embeddings/oleObject25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4.vml"/><Relationship Id="rId4" Type="http://schemas.openxmlformats.org/officeDocument/2006/relationships/image" Target="../media/image36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5.vml"/><Relationship Id="rId4" Type="http://schemas.openxmlformats.org/officeDocument/2006/relationships/oleObject" Target="../embeddings/oleObject254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6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0" y="44624"/>
            <a:ext cx="914400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l-GR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GRADIENT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CONTINUUM </a:t>
            </a:r>
            <a:r>
              <a:rPr lang="el-GR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NANO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MECHANICS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[Applications to NCs and UFGs]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>
            <a:spLocks/>
          </p:cNvSpPr>
          <p:nvPr/>
        </p:nvSpPr>
        <p:spPr bwMode="auto">
          <a:xfrm>
            <a:off x="251520" y="1340768"/>
            <a:ext cx="8643966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 typeface="Wingdings" pitchFamily="2" charset="2"/>
              <a:buChar char="q"/>
            </a:pP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Quotation from Richard E. Smalley</a:t>
            </a:r>
            <a:r>
              <a:rPr lang="el-GR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[</a:t>
            </a: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American Scientist 85, 324, 1997</a:t>
            </a:r>
            <a:r>
              <a:rPr lang="el-GR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en-US" sz="20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endParaRPr lang="en-US" sz="8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“The Laws of </a:t>
            </a:r>
            <a:r>
              <a:rPr lang="en-US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Continuum Mechanics 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are amazingly robust for treating even intrinsically discrete objects only a few atoms in diameter”</a:t>
            </a:r>
          </a:p>
          <a:p>
            <a:pPr algn="ctr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251520" y="1988889"/>
            <a:ext cx="8643966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 typeface="Wingdings" pitchFamily="2" charset="2"/>
              <a:buChar char="q"/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l-G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Present</a:t>
            </a:r>
            <a:r>
              <a:rPr lang="el-G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Modification</a:t>
            </a:r>
            <a:r>
              <a:rPr lang="el-G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l-G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Smalley’s</a:t>
            </a:r>
            <a:r>
              <a:rPr lang="el-G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Quotation</a:t>
            </a:r>
            <a:r>
              <a:rPr lang="el-G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l-GR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Gradient</a:t>
            </a:r>
            <a:r>
              <a:rPr lang="el-GR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Continuum</a:t>
            </a:r>
            <a:r>
              <a:rPr lang="el-GR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Mechanics</a:t>
            </a:r>
            <a:endParaRPr lang="en-US" sz="2000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endParaRPr lang="en-US" sz="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>
            <a:spLocks/>
          </p:cNvSpPr>
          <p:nvPr/>
        </p:nvSpPr>
        <p:spPr bwMode="auto">
          <a:xfrm>
            <a:off x="285720" y="3714752"/>
            <a:ext cx="5214942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 typeface="Wingdings" pitchFamily="2" charset="2"/>
              <a:buChar char="q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l-GR" sz="2000" dirty="0" err="1" smtClean="0">
                <a:latin typeface="Times New Roman" pitchFamily="18" charset="0"/>
                <a:cs typeface="Times New Roman" pitchFamily="18" charset="0"/>
              </a:rPr>
              <a:t>Slide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dirty="0" err="1" smtClean="0"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dirty="0" err="1" smtClean="0">
                <a:latin typeface="Times New Roman" pitchFamily="18" charset="0"/>
                <a:cs typeface="Times New Roman" pitchFamily="18" charset="0"/>
              </a:rPr>
              <a:t>Owen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dirty="0" err="1" smtClean="0">
                <a:latin typeface="Times New Roman" pitchFamily="18" charset="0"/>
                <a:cs typeface="Times New Roman" pitchFamily="18" charset="0"/>
              </a:rPr>
              <a:t>Richmond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l-GR" sz="2000" dirty="0" err="1" smtClean="0">
                <a:latin typeface="Times New Roman" pitchFamily="18" charset="0"/>
                <a:cs typeface="Times New Roman" pitchFamily="18" charset="0"/>
              </a:rPr>
              <a:t>Lev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dirty="0" err="1" smtClean="0">
                <a:latin typeface="Times New Roman" pitchFamily="18" charset="0"/>
                <a:cs typeface="Times New Roman" pitchFamily="18" charset="0"/>
              </a:rPr>
              <a:t>Pitaevskii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endParaRPr lang="en-US" sz="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[1990 </a:t>
            </a:r>
            <a:r>
              <a:rPr lang="el-GR" dirty="0" err="1" smtClean="0">
                <a:latin typeface="Times New Roman" pitchFamily="18" charset="0"/>
                <a:cs typeface="Times New Roman" pitchFamily="18" charset="0"/>
              </a:rPr>
              <a:t>Int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l-GR" dirty="0" err="1" smtClean="0">
                <a:latin typeface="Times New Roman" pitchFamily="18" charset="0"/>
                <a:cs typeface="Times New Roman" pitchFamily="18" charset="0"/>
              </a:rPr>
              <a:t>Conf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l-GR" dirty="0" err="1" smtClean="0"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dirty="0" err="1" smtClean="0">
                <a:latin typeface="Times New Roman" pitchFamily="18" charset="0"/>
                <a:cs typeface="Times New Roman" pitchFamily="18" charset="0"/>
              </a:rPr>
              <a:t>Aristotle’s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 2300</a:t>
            </a:r>
            <a:r>
              <a:rPr lang="el-GR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dirty="0" err="1" smtClean="0">
                <a:latin typeface="Times New Roman" pitchFamily="18" charset="0"/>
                <a:cs typeface="Times New Roman" pitchFamily="18" charset="0"/>
              </a:rPr>
              <a:t>Birthday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 –        50 USSR </a:t>
            </a:r>
            <a:r>
              <a:rPr lang="el-GR" dirty="0" err="1" smtClean="0">
                <a:latin typeface="Times New Roman" pitchFamily="18" charset="0"/>
                <a:cs typeface="Times New Roman" pitchFamily="18" charset="0"/>
              </a:rPr>
              <a:t>Participants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dirty="0" err="1" smtClean="0"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dirty="0" err="1" smtClean="0">
                <a:latin typeface="Times New Roman" pitchFamily="18" charset="0"/>
                <a:cs typeface="Times New Roman" pitchFamily="18" charset="0"/>
              </a:rPr>
              <a:t>Philippion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]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Phillip_Alexander"/>
          <p:cNvPicPr>
            <a:picLocks noChangeAspect="1" noChangeArrowheads="1"/>
          </p:cNvPicPr>
          <p:nvPr/>
        </p:nvPicPr>
        <p:blipFill>
          <a:blip r:embed="rId2" cstate="print"/>
          <a:srcRect l="2644" t="13681" r="8690" b="15804"/>
          <a:stretch>
            <a:fillRect/>
          </a:stretch>
        </p:blipFill>
        <p:spPr bwMode="auto">
          <a:xfrm>
            <a:off x="5397122" y="2598534"/>
            <a:ext cx="3746910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Picture 2" descr="2"/>
          <p:cNvPicPr>
            <a:picLocks noChangeAspect="1" noChangeArrowheads="1"/>
          </p:cNvPicPr>
          <p:nvPr/>
        </p:nvPicPr>
        <p:blipFill>
          <a:blip r:embed="rId3" cstate="print">
            <a:lum contrast="36000"/>
          </a:blip>
          <a:srcRect/>
          <a:stretch>
            <a:fillRect/>
          </a:stretch>
        </p:blipFill>
        <p:spPr bwMode="auto">
          <a:xfrm>
            <a:off x="539552" y="2146808"/>
            <a:ext cx="3529037" cy="2089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3716" name="Picture 4" descr="1"/>
          <p:cNvPicPr>
            <a:picLocks noChangeAspect="1" noChangeArrowheads="1"/>
          </p:cNvPicPr>
          <p:nvPr/>
        </p:nvPicPr>
        <p:blipFill>
          <a:blip r:embed="rId4" cstate="print">
            <a:lum contrast="36000"/>
          </a:blip>
          <a:srcRect r="18124"/>
          <a:stretch>
            <a:fillRect/>
          </a:stretch>
        </p:blipFill>
        <p:spPr bwMode="auto">
          <a:xfrm>
            <a:off x="467544" y="975419"/>
            <a:ext cx="1897980" cy="128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3717" name="Text Box 5"/>
          <p:cNvSpPr txBox="1">
            <a:spLocks noChangeArrowheads="1"/>
          </p:cNvSpPr>
          <p:nvPr/>
        </p:nvSpPr>
        <p:spPr bwMode="auto">
          <a:xfrm>
            <a:off x="2267744" y="831403"/>
            <a:ext cx="4465637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50000"/>
              </a:spcBef>
            </a:pPr>
            <a:r>
              <a:rPr lang="en-US" sz="2000" dirty="0">
                <a:latin typeface="Times New Roman" pitchFamily="18" charset="0"/>
              </a:rPr>
              <a:t>“Bulk” Phase, Hall – Petch relation</a:t>
            </a:r>
            <a:br>
              <a:rPr lang="en-US" sz="2000" dirty="0">
                <a:latin typeface="Times New Roman" pitchFamily="18" charset="0"/>
              </a:rPr>
            </a:br>
            <a:endParaRPr lang="en-US" sz="2000" dirty="0">
              <a:latin typeface="Times New Roman" pitchFamily="18" charset="0"/>
            </a:endParaRPr>
          </a:p>
        </p:txBody>
      </p:sp>
      <p:sp>
        <p:nvSpPr>
          <p:cNvPr id="243718" name="Text Box 6"/>
          <p:cNvSpPr txBox="1">
            <a:spLocks noChangeArrowheads="1"/>
          </p:cNvSpPr>
          <p:nvPr/>
        </p:nvSpPr>
        <p:spPr bwMode="auto">
          <a:xfrm>
            <a:off x="2267744" y="1695970"/>
            <a:ext cx="3337024" cy="504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Times New Roman" pitchFamily="18" charset="0"/>
              </a:rPr>
              <a:t>“Boundary” </a:t>
            </a:r>
            <a:r>
              <a:rPr lang="en-US" sz="2000" dirty="0" smtClean="0">
                <a:latin typeface="Times New Roman" pitchFamily="18" charset="0"/>
              </a:rPr>
              <a:t>Phase/Amorphous</a:t>
            </a:r>
          </a:p>
          <a:p>
            <a:pPr>
              <a:spcBef>
                <a:spcPct val="50000"/>
              </a:spcBef>
            </a:pPr>
            <a:r>
              <a:rPr lang="en-US" sz="2000" dirty="0" smtClean="0">
                <a:latin typeface="Times New Roman" pitchFamily="18" charset="0"/>
              </a:rPr>
              <a:t> </a:t>
            </a:r>
            <a:endParaRPr lang="en-US" sz="2000" dirty="0">
              <a:latin typeface="Times New Roman" pitchFamily="18" charset="0"/>
            </a:endParaRPr>
          </a:p>
        </p:txBody>
      </p:sp>
      <p:graphicFrame>
        <p:nvGraphicFramePr>
          <p:cNvPr id="243719" name="Object 7"/>
          <p:cNvGraphicFramePr>
            <a:graphicFrameLocks noChangeAspect="1"/>
          </p:cNvGraphicFramePr>
          <p:nvPr/>
        </p:nvGraphicFramePr>
        <p:xfrm>
          <a:off x="3459163" y="1191914"/>
          <a:ext cx="1974746" cy="465931"/>
        </p:xfrm>
        <a:graphic>
          <a:graphicData uri="http://schemas.openxmlformats.org/presentationml/2006/ole">
            <p:oleObj spid="_x0000_s266242" name="Equation" r:id="rId5" imgW="1041120" imgH="253800" progId="Equation.DSMT4">
              <p:embed/>
            </p:oleObj>
          </a:graphicData>
        </a:graphic>
      </p:graphicFrame>
      <p:graphicFrame>
        <p:nvGraphicFramePr>
          <p:cNvPr id="243720" name="Object 8"/>
          <p:cNvGraphicFramePr>
            <a:graphicFrameLocks noChangeAspect="1"/>
          </p:cNvGraphicFramePr>
          <p:nvPr/>
        </p:nvGraphicFramePr>
        <p:xfrm>
          <a:off x="4355976" y="1984002"/>
          <a:ext cx="431800" cy="396875"/>
        </p:xfrm>
        <a:graphic>
          <a:graphicData uri="http://schemas.openxmlformats.org/presentationml/2006/ole">
            <p:oleObj spid="_x0000_s266243" name="Equation" r:id="rId6" imgW="279360" imgH="228600" progId="Equation.DSMT4">
              <p:embed/>
            </p:oleObj>
          </a:graphicData>
        </a:graphic>
      </p:graphicFrame>
      <p:sp>
        <p:nvSpPr>
          <p:cNvPr id="243721" name="Rectangle 9"/>
          <p:cNvSpPr>
            <a:spLocks noChangeArrowheads="1"/>
          </p:cNvSpPr>
          <p:nvPr/>
        </p:nvSpPr>
        <p:spPr bwMode="auto">
          <a:xfrm>
            <a:off x="6588224" y="640752"/>
            <a:ext cx="2249488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200" i="1" dirty="0">
                <a:solidFill>
                  <a:schemeClr val="tx2"/>
                </a:solidFill>
                <a:latin typeface="Times New Roman" pitchFamily="18" charset="0"/>
              </a:rPr>
              <a:t>- Volume Fraction</a:t>
            </a:r>
            <a:endParaRPr lang="en-US" sz="220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43722" name="Rectangle 10"/>
          <p:cNvSpPr>
            <a:spLocks noChangeArrowheads="1"/>
          </p:cNvSpPr>
          <p:nvPr/>
        </p:nvSpPr>
        <p:spPr bwMode="auto">
          <a:xfrm>
            <a:off x="0" y="2893889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l-GR"/>
          </a:p>
        </p:txBody>
      </p:sp>
      <p:graphicFrame>
        <p:nvGraphicFramePr>
          <p:cNvPr id="243723" name="Object 11"/>
          <p:cNvGraphicFramePr>
            <a:graphicFrameLocks noChangeAspect="1"/>
          </p:cNvGraphicFramePr>
          <p:nvPr/>
        </p:nvGraphicFramePr>
        <p:xfrm>
          <a:off x="6876256" y="1119906"/>
          <a:ext cx="1701800" cy="381000"/>
        </p:xfrm>
        <a:graphic>
          <a:graphicData uri="http://schemas.openxmlformats.org/presentationml/2006/ole">
            <p:oleObj spid="_x0000_s266244" name="Equation" r:id="rId7" imgW="1485720" imgH="330120" progId="Equation.DSMT4">
              <p:embed/>
            </p:oleObj>
          </a:graphicData>
        </a:graphic>
      </p:graphicFrame>
      <p:sp>
        <p:nvSpPr>
          <p:cNvPr id="243724" name="Rectangle 12"/>
          <p:cNvSpPr>
            <a:spLocks noChangeArrowheads="1"/>
          </p:cNvSpPr>
          <p:nvPr/>
        </p:nvSpPr>
        <p:spPr bwMode="auto">
          <a:xfrm>
            <a:off x="6697637" y="1695970"/>
            <a:ext cx="2266950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200" i="1" dirty="0">
                <a:solidFill>
                  <a:schemeClr val="tx2"/>
                </a:solidFill>
                <a:latin typeface="Times New Roman" pitchFamily="18" charset="0"/>
              </a:rPr>
              <a:t>- Rule of Mixtures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43725" name="Rectangle 13"/>
          <p:cNvSpPr>
            <a:spLocks noChangeArrowheads="1"/>
          </p:cNvSpPr>
          <p:nvPr/>
        </p:nvSpPr>
        <p:spPr bwMode="auto">
          <a:xfrm>
            <a:off x="0" y="3065339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l-GR"/>
          </a:p>
        </p:txBody>
      </p:sp>
      <p:graphicFrame>
        <p:nvGraphicFramePr>
          <p:cNvPr id="243726" name="Object 14"/>
          <p:cNvGraphicFramePr>
            <a:graphicFrameLocks noChangeAspect="1"/>
          </p:cNvGraphicFramePr>
          <p:nvPr/>
        </p:nvGraphicFramePr>
        <p:xfrm>
          <a:off x="6438346" y="2132856"/>
          <a:ext cx="2418291" cy="360040"/>
        </p:xfrm>
        <a:graphic>
          <a:graphicData uri="http://schemas.openxmlformats.org/presentationml/2006/ole">
            <p:oleObj spid="_x0000_s266245" name="Equation" r:id="rId8" imgW="1981200" imgH="292100" progId="Equation.DSMT4">
              <p:embed/>
            </p:oleObj>
          </a:graphicData>
        </a:graphic>
      </p:graphicFrame>
      <p:sp>
        <p:nvSpPr>
          <p:cNvPr id="243727" name="Rectangle 15"/>
          <p:cNvSpPr>
            <a:spLocks noChangeArrowheads="1"/>
          </p:cNvSpPr>
          <p:nvPr/>
        </p:nvSpPr>
        <p:spPr bwMode="auto">
          <a:xfrm>
            <a:off x="4932239" y="2636912"/>
            <a:ext cx="381635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buClr>
                <a:schemeClr val="tx1"/>
              </a:buClr>
              <a:buFontTx/>
              <a:buChar char="•"/>
            </a:pPr>
            <a:r>
              <a:rPr lang="en-US" i="1" dirty="0">
                <a:latin typeface="Times New Roman" pitchFamily="18" charset="0"/>
              </a:rPr>
              <a:t>Continuum Model predicts behavior of </a:t>
            </a:r>
            <a:r>
              <a:rPr lang="en-US" i="1" dirty="0" err="1">
                <a:latin typeface="Times New Roman" pitchFamily="18" charset="0"/>
              </a:rPr>
              <a:t>NanoCrystalline</a:t>
            </a:r>
            <a:r>
              <a:rPr lang="en-US" i="1" dirty="0">
                <a:latin typeface="Times New Roman" pitchFamily="18" charset="0"/>
              </a:rPr>
              <a:t> Materials</a:t>
            </a:r>
          </a:p>
        </p:txBody>
      </p:sp>
      <p:sp>
        <p:nvSpPr>
          <p:cNvPr id="243728" name="Rectangle 16"/>
          <p:cNvSpPr>
            <a:spLocks noChangeArrowheads="1"/>
          </p:cNvSpPr>
          <p:nvPr/>
        </p:nvSpPr>
        <p:spPr bwMode="auto">
          <a:xfrm>
            <a:off x="4932040" y="3284984"/>
            <a:ext cx="3673475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buClr>
                <a:schemeClr val="tx1"/>
              </a:buClr>
              <a:buFontTx/>
              <a:buChar char="•"/>
            </a:pPr>
            <a:r>
              <a:rPr lang="en-US" i="1" dirty="0">
                <a:latin typeface="Times New Roman" pitchFamily="18" charset="0"/>
              </a:rPr>
              <a:t>Continuum Model can sort out conflicting Materials Science data</a:t>
            </a:r>
          </a:p>
        </p:txBody>
      </p:sp>
      <p:sp>
        <p:nvSpPr>
          <p:cNvPr id="243730" name="Text Box 18"/>
          <p:cNvSpPr txBox="1">
            <a:spLocks noChangeArrowheads="1"/>
          </p:cNvSpPr>
          <p:nvPr/>
        </p:nvSpPr>
        <p:spPr bwMode="auto">
          <a:xfrm>
            <a:off x="395288" y="477264"/>
            <a:ext cx="8137525" cy="488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US" sz="2600" b="1" i="1" dirty="0" smtClean="0">
                <a:solidFill>
                  <a:srgbClr val="0000CC"/>
                </a:solidFill>
                <a:latin typeface="Times New Roman" pitchFamily="18" charset="0"/>
              </a:rPr>
              <a:t>Continuum  Two-Phase Model</a:t>
            </a:r>
            <a:endParaRPr lang="en-US" sz="2600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339752" y="1984002"/>
            <a:ext cx="27900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</a:rPr>
              <a:t>constant strength  (       )</a:t>
            </a:r>
            <a:endParaRPr lang="el-GR" dirty="0"/>
          </a:p>
        </p:txBody>
      </p:sp>
      <p:grpSp>
        <p:nvGrpSpPr>
          <p:cNvPr id="22" name="Group 16"/>
          <p:cNvGrpSpPr>
            <a:grpSpLocks/>
          </p:cNvGrpSpPr>
          <p:nvPr/>
        </p:nvGrpSpPr>
        <p:grpSpPr bwMode="auto">
          <a:xfrm>
            <a:off x="215453" y="4077072"/>
            <a:ext cx="8605019" cy="2376240"/>
            <a:chOff x="84" y="2512"/>
            <a:chExt cx="5562" cy="1417"/>
          </a:xfrm>
        </p:grpSpPr>
        <p:pic>
          <p:nvPicPr>
            <p:cNvPr id="23" name="Picture 17"/>
            <p:cNvPicPr>
              <a:picLocks noChangeAspect="1" noChangeArrowheads="1"/>
            </p:cNvPicPr>
            <p:nvPr/>
          </p:nvPicPr>
          <p:blipFill>
            <a:blip r:embed="rId9" cstate="print">
              <a:lum bright="-12000" contrast="36000"/>
            </a:blip>
            <a:srcRect b="52083"/>
            <a:stretch>
              <a:fillRect/>
            </a:stretch>
          </p:blipFill>
          <p:spPr bwMode="auto">
            <a:xfrm>
              <a:off x="84" y="2570"/>
              <a:ext cx="2751" cy="1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18"/>
            <p:cNvPicPr>
              <a:picLocks noChangeAspect="1" noChangeArrowheads="1"/>
            </p:cNvPicPr>
            <p:nvPr/>
          </p:nvPicPr>
          <p:blipFill>
            <a:blip r:embed="rId9" cstate="print">
              <a:lum bright="-12000" contrast="36000"/>
            </a:blip>
            <a:srcRect t="49454"/>
            <a:stretch>
              <a:fillRect/>
            </a:stretch>
          </p:blipFill>
          <p:spPr bwMode="auto">
            <a:xfrm>
              <a:off x="2925" y="2512"/>
              <a:ext cx="2721" cy="1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" name="Rectangle 19"/>
          <p:cNvSpPr>
            <a:spLocks noChangeArrowheads="1"/>
          </p:cNvSpPr>
          <p:nvPr/>
        </p:nvSpPr>
        <p:spPr bwMode="auto">
          <a:xfrm>
            <a:off x="1619672" y="6381328"/>
            <a:ext cx="684053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2000" dirty="0">
                <a:latin typeface="Times New Roman" pitchFamily="18" charset="0"/>
              </a:rPr>
              <a:t>(a) &amp; (b): nanocrystalline metals; (c) &amp; (d): </a:t>
            </a:r>
            <a:r>
              <a:rPr lang="en-US" sz="2000" dirty="0" err="1">
                <a:latin typeface="Times New Roman" pitchFamily="18" charset="0"/>
              </a:rPr>
              <a:t>intermetallics</a:t>
            </a:r>
            <a:r>
              <a:rPr lang="en-US" sz="2000" dirty="0">
                <a:latin typeface="Times New Roman" pitchFamily="18" charset="0"/>
              </a:rPr>
              <a:t> 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907704" y="1551954"/>
            <a:ext cx="57606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1783567" y="1686032"/>
            <a:ext cx="484177" cy="153954"/>
          </a:xfrm>
          <a:prstGeom prst="straightConnector1">
            <a:avLst/>
          </a:prstGeom>
          <a:ln w="6350">
            <a:solidFill>
              <a:schemeClr val="tx1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22096" y="6309320"/>
            <a:ext cx="442392" cy="365125"/>
          </a:xfrm>
        </p:spPr>
        <p:txBody>
          <a:bodyPr/>
          <a:lstStyle/>
          <a:p>
            <a:fld id="{F410F77F-EFBC-4C1F-A1DD-05C681084EA8}" type="slidenum">
              <a:rPr lang="el-GR"/>
              <a:pPr/>
              <a:t>10</a:t>
            </a:fld>
            <a:endParaRPr lang="el-GR" dirty="0"/>
          </a:p>
        </p:txBody>
      </p: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1798137" y="73652"/>
            <a:ext cx="5638083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buClr>
                <a:srgbClr val="000080"/>
              </a:buClr>
              <a:buSzPct val="90000"/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Early MTU Simple-Minded Models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287F6-9CB9-4B4D-A877-19496472C32E}" type="slidenum">
              <a:rPr lang="el-GR"/>
              <a:pPr/>
              <a:t>11</a:t>
            </a:fld>
            <a:endParaRPr lang="el-GR"/>
          </a:p>
        </p:txBody>
      </p:sp>
      <p:sp>
        <p:nvSpPr>
          <p:cNvPr id="377858" name="Content Placeholder 2"/>
          <p:cNvSpPr>
            <a:spLocks noGrp="1"/>
          </p:cNvSpPr>
          <p:nvPr>
            <p:ph idx="4294967295"/>
          </p:nvPr>
        </p:nvSpPr>
        <p:spPr>
          <a:xfrm>
            <a:off x="374650" y="116632"/>
            <a:ext cx="8229600" cy="612775"/>
          </a:xfrm>
        </p:spPr>
        <p:txBody>
          <a:bodyPr/>
          <a:lstStyle/>
          <a:p>
            <a:pPr>
              <a:buClr>
                <a:srgbClr val="000080"/>
              </a:buClr>
              <a:buSzPct val="90000"/>
              <a:buFont typeface="Wingdings" pitchFamily="2" charset="2"/>
              <a:buChar char="n"/>
            </a:pPr>
            <a:r>
              <a:rPr lang="en-GB" sz="2800" b="1" dirty="0">
                <a:solidFill>
                  <a:srgbClr val="000080"/>
                </a:solidFill>
                <a:latin typeface="Times New Roman" pitchFamily="18" charset="0"/>
              </a:rPr>
              <a:t>Activation Volume (</a:t>
            </a:r>
            <a:r>
              <a:rPr lang="el-GR" sz="2800" b="1" dirty="0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υ</a:t>
            </a:r>
            <a:r>
              <a:rPr lang="en-US" sz="2800" b="1" dirty="0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l-GR" sz="2800" b="1" dirty="0">
              <a:solidFill>
                <a:srgbClr val="00008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800" dirty="0"/>
          </a:p>
        </p:txBody>
      </p:sp>
      <p:sp>
        <p:nvSpPr>
          <p:cNvPr id="7" name="Title 6"/>
          <p:cNvSpPr>
            <a:spLocks/>
          </p:cNvSpPr>
          <p:nvPr/>
        </p:nvSpPr>
        <p:spPr bwMode="auto">
          <a:xfrm>
            <a:off x="466725" y="632054"/>
            <a:ext cx="8281988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1950" indent="-361950" algn="l">
              <a:spcBef>
                <a:spcPct val="0"/>
              </a:spcBef>
              <a:buSzPct val="80000"/>
              <a:buFont typeface="Times New Roman" pitchFamily="18" charset="0"/>
              <a:buChar char="●"/>
            </a:pPr>
            <a:r>
              <a:rPr lang="en-US" sz="2600" b="1" i="1" dirty="0">
                <a:solidFill>
                  <a:srgbClr val="0000CC"/>
                </a:solidFill>
              </a:rPr>
              <a:t> </a:t>
            </a:r>
            <a:endParaRPr lang="el-GR" sz="2600" dirty="0">
              <a:solidFill>
                <a:srgbClr val="1F497D"/>
              </a:solidFill>
              <a:cs typeface="Times New Roman" pitchFamily="18" charset="0"/>
            </a:endParaRPr>
          </a:p>
        </p:txBody>
      </p:sp>
      <p:graphicFrame>
        <p:nvGraphicFramePr>
          <p:cNvPr id="377886" name="Object 30"/>
          <p:cNvGraphicFramePr>
            <a:graphicFrameLocks noChangeAspect="1"/>
          </p:cNvGraphicFramePr>
          <p:nvPr/>
        </p:nvGraphicFramePr>
        <p:xfrm>
          <a:off x="1403648" y="559847"/>
          <a:ext cx="2592288" cy="739644"/>
        </p:xfrm>
        <a:graphic>
          <a:graphicData uri="http://schemas.openxmlformats.org/presentationml/2006/ole">
            <p:oleObj spid="_x0000_s268290" name="Equation" r:id="rId3" imgW="2019240" imgH="571320" progId="Equation.DSMT4">
              <p:embed/>
            </p:oleObj>
          </a:graphicData>
        </a:graphic>
      </p:graphicFrame>
      <p:graphicFrame>
        <p:nvGraphicFramePr>
          <p:cNvPr id="377887" name="Object 31"/>
          <p:cNvGraphicFramePr>
            <a:graphicFrameLocks noChangeAspect="1"/>
          </p:cNvGraphicFramePr>
          <p:nvPr/>
        </p:nvGraphicFramePr>
        <p:xfrm>
          <a:off x="4644008" y="548680"/>
          <a:ext cx="2664296" cy="861935"/>
        </p:xfrm>
        <a:graphic>
          <a:graphicData uri="http://schemas.openxmlformats.org/presentationml/2006/ole">
            <p:oleObj spid="_x0000_s268291" name="Equation" r:id="rId4" imgW="2019240" imgH="647640" progId="Equation.DSMT4">
              <p:embed/>
            </p:oleObj>
          </a:graphicData>
        </a:graphic>
      </p:graphicFrame>
      <p:grpSp>
        <p:nvGrpSpPr>
          <p:cNvPr id="3" name="Group 53"/>
          <p:cNvGrpSpPr>
            <a:grpSpLocks/>
          </p:cNvGrpSpPr>
          <p:nvPr/>
        </p:nvGrpSpPr>
        <p:grpSpPr bwMode="auto">
          <a:xfrm>
            <a:off x="1259632" y="1340769"/>
            <a:ext cx="6805062" cy="2274903"/>
            <a:chOff x="385" y="2144"/>
            <a:chExt cx="4988" cy="1956"/>
          </a:xfrm>
        </p:grpSpPr>
        <p:pic>
          <p:nvPicPr>
            <p:cNvPr id="377899" name="Picture 43" descr="Fig 19a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2" y="2199"/>
              <a:ext cx="2631" cy="1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7902" name="Picture 46" descr="Fig 18b"/>
            <p:cNvPicPr>
              <a:picLocks noChangeAspect="1" noChangeArrowheads="1"/>
            </p:cNvPicPr>
            <p:nvPr/>
          </p:nvPicPr>
          <p:blipFill>
            <a:blip r:embed="rId6" cstate="print"/>
            <a:srcRect l="6087" b="13118"/>
            <a:stretch>
              <a:fillRect/>
            </a:stretch>
          </p:blipFill>
          <p:spPr bwMode="auto">
            <a:xfrm>
              <a:off x="3288" y="2199"/>
              <a:ext cx="1999" cy="1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7906" name="Text Box 50"/>
            <p:cNvSpPr txBox="1">
              <a:spLocks noChangeArrowheads="1"/>
            </p:cNvSpPr>
            <p:nvPr/>
          </p:nvSpPr>
          <p:spPr bwMode="auto">
            <a:xfrm rot="10800000">
              <a:off x="385" y="2144"/>
              <a:ext cx="250" cy="14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eaVert">
              <a:spAutoFit/>
            </a:bodyPr>
            <a:lstStyle/>
            <a:p>
              <a:pPr marL="342900" indent="-342900"/>
              <a:r>
                <a:rPr lang="en-US" sz="1400" dirty="0"/>
                <a:t>Activation Volume</a:t>
              </a:r>
              <a:endParaRPr lang="el-GR" sz="1400" dirty="0"/>
            </a:p>
          </p:txBody>
        </p:sp>
        <p:sp>
          <p:nvSpPr>
            <p:cNvPr id="377907" name="Text Box 51"/>
            <p:cNvSpPr txBox="1">
              <a:spLocks noChangeArrowheads="1"/>
            </p:cNvSpPr>
            <p:nvPr/>
          </p:nvSpPr>
          <p:spPr bwMode="auto">
            <a:xfrm rot="16200000">
              <a:off x="2141" y="3192"/>
              <a:ext cx="250" cy="14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eaVert">
              <a:spAutoFit/>
            </a:bodyPr>
            <a:lstStyle/>
            <a:p>
              <a:pPr marL="342900" indent="-342900"/>
              <a:r>
                <a:rPr lang="en-US" sz="1400" dirty="0"/>
                <a:t>Grain Size (nm)</a:t>
              </a:r>
              <a:endParaRPr lang="el-GR" sz="1400" dirty="0"/>
            </a:p>
          </p:txBody>
        </p:sp>
        <p:sp>
          <p:nvSpPr>
            <p:cNvPr id="377908" name="Text Box 52"/>
            <p:cNvSpPr txBox="1">
              <a:spLocks noChangeArrowheads="1"/>
            </p:cNvSpPr>
            <p:nvPr/>
          </p:nvSpPr>
          <p:spPr bwMode="auto">
            <a:xfrm rot="16200000">
              <a:off x="4522" y="3249"/>
              <a:ext cx="250" cy="14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eaVert">
              <a:spAutoFit/>
            </a:bodyPr>
            <a:lstStyle/>
            <a:p>
              <a:pPr marL="342900" indent="-342900"/>
              <a:r>
                <a:rPr lang="en-US" sz="1400" dirty="0"/>
                <a:t>Grain Size (nm)</a:t>
              </a:r>
              <a:endParaRPr lang="el-GR" sz="1400" dirty="0"/>
            </a:p>
          </p:txBody>
        </p:sp>
      </p:grpSp>
      <p:sp>
        <p:nvSpPr>
          <p:cNvPr id="17" name="Content Placeholder 2"/>
          <p:cNvSpPr txBox="1">
            <a:spLocks/>
          </p:cNvSpPr>
          <p:nvPr/>
        </p:nvSpPr>
        <p:spPr>
          <a:xfrm>
            <a:off x="539552" y="3501008"/>
            <a:ext cx="8229600" cy="612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80"/>
              </a:buClr>
              <a:buSzPct val="90000"/>
              <a:buFont typeface="Wingdings" pitchFamily="2" charset="2"/>
              <a:buChar char="n"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Pressure – Sensitivity Parameter (</a:t>
            </a:r>
            <a:r>
              <a:rPr kumimoji="0" lang="el-G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α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el-GR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8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Title 6"/>
          <p:cNvSpPr>
            <a:spLocks/>
          </p:cNvSpPr>
          <p:nvPr/>
        </p:nvSpPr>
        <p:spPr bwMode="auto">
          <a:xfrm>
            <a:off x="466725" y="3932982"/>
            <a:ext cx="8281988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1950" indent="-361950" algn="l">
              <a:spcBef>
                <a:spcPct val="0"/>
              </a:spcBef>
              <a:buSzPct val="80000"/>
              <a:buFont typeface="Times New Roman" pitchFamily="18" charset="0"/>
              <a:buChar char="●"/>
            </a:pPr>
            <a:r>
              <a:rPr lang="en-US" sz="2600" b="1" i="1" dirty="0">
                <a:solidFill>
                  <a:srgbClr val="0000CC"/>
                </a:solidFill>
              </a:rPr>
              <a:t> </a:t>
            </a:r>
            <a:endParaRPr lang="el-GR" sz="2600" dirty="0">
              <a:solidFill>
                <a:srgbClr val="1F497D"/>
              </a:solidFill>
              <a:cs typeface="Times New Roman" pitchFamily="18" charset="0"/>
            </a:endParaRPr>
          </a:p>
        </p:txBody>
      </p:sp>
      <p:graphicFrame>
        <p:nvGraphicFramePr>
          <p:cNvPr id="20" name="Object 6"/>
          <p:cNvGraphicFramePr>
            <a:graphicFrameLocks noChangeAspect="1"/>
          </p:cNvGraphicFramePr>
          <p:nvPr/>
        </p:nvGraphicFramePr>
        <p:xfrm>
          <a:off x="1109216" y="3933056"/>
          <a:ext cx="2670696" cy="456220"/>
        </p:xfrm>
        <a:graphic>
          <a:graphicData uri="http://schemas.openxmlformats.org/presentationml/2006/ole">
            <p:oleObj spid="_x0000_s268295" name="Equation" r:id="rId7" imgW="2031840" imgH="342720" progId="Equation.DSMT4">
              <p:embed/>
            </p:oleObj>
          </a:graphicData>
        </a:graphic>
      </p:graphicFrame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0" y="515771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l-GR"/>
          </a:p>
        </p:txBody>
      </p:sp>
      <p:graphicFrame>
        <p:nvGraphicFramePr>
          <p:cNvPr id="268296" name="Object 8"/>
          <p:cNvGraphicFramePr>
            <a:graphicFrameLocks noChangeAspect="1"/>
          </p:cNvGraphicFramePr>
          <p:nvPr/>
        </p:nvGraphicFramePr>
        <p:xfrm>
          <a:off x="4419128" y="3978432"/>
          <a:ext cx="2601144" cy="458680"/>
        </p:xfrm>
        <a:graphic>
          <a:graphicData uri="http://schemas.openxmlformats.org/presentationml/2006/ole">
            <p:oleObj spid="_x0000_s268296" name="Equation" r:id="rId8" imgW="1955520" imgH="342720" progId="Equation.DSMT4">
              <p:embed/>
            </p:oleObj>
          </a:graphicData>
        </a:graphic>
      </p:graphicFrame>
      <p:grpSp>
        <p:nvGrpSpPr>
          <p:cNvPr id="22" name="Group 29"/>
          <p:cNvGrpSpPr>
            <a:grpSpLocks/>
          </p:cNvGrpSpPr>
          <p:nvPr/>
        </p:nvGrpSpPr>
        <p:grpSpPr bwMode="auto">
          <a:xfrm>
            <a:off x="1171423" y="4437112"/>
            <a:ext cx="7072327" cy="2376264"/>
            <a:chOff x="442" y="2195"/>
            <a:chExt cx="4802" cy="1848"/>
          </a:xfrm>
        </p:grpSpPr>
        <p:pic>
          <p:nvPicPr>
            <p:cNvPr id="23" name="Picture 18"/>
            <p:cNvPicPr>
              <a:picLocks noChangeAspect="1" noChangeArrowheads="1"/>
            </p:cNvPicPr>
            <p:nvPr/>
          </p:nvPicPr>
          <p:blipFill>
            <a:blip r:embed="rId9" cstate="print"/>
            <a:srcRect l="6816" t="-879" r="5452" b="8383"/>
            <a:stretch>
              <a:fillRect/>
            </a:stretch>
          </p:blipFill>
          <p:spPr bwMode="auto">
            <a:xfrm>
              <a:off x="657" y="2296"/>
              <a:ext cx="2359" cy="1521"/>
            </a:xfrm>
            <a:prstGeom prst="rect">
              <a:avLst/>
            </a:prstGeom>
            <a:noFill/>
          </p:spPr>
        </p:pic>
        <p:pic>
          <p:nvPicPr>
            <p:cNvPr id="24" name="Picture 16" descr="Fig 19b"/>
            <p:cNvPicPr>
              <a:picLocks noChangeAspect="1" noChangeArrowheads="1"/>
            </p:cNvPicPr>
            <p:nvPr/>
          </p:nvPicPr>
          <p:blipFill>
            <a:blip r:embed="rId10" cstate="print"/>
            <a:srcRect l="5363" b="6497"/>
            <a:stretch>
              <a:fillRect/>
            </a:stretch>
          </p:blipFill>
          <p:spPr bwMode="auto">
            <a:xfrm>
              <a:off x="3259" y="2251"/>
              <a:ext cx="1888" cy="1612"/>
            </a:xfrm>
            <a:prstGeom prst="rect">
              <a:avLst/>
            </a:prstGeom>
            <a:noFill/>
          </p:spPr>
        </p:pic>
        <p:sp>
          <p:nvSpPr>
            <p:cNvPr id="25" name="Text Box 25"/>
            <p:cNvSpPr txBox="1">
              <a:spLocks noChangeArrowheads="1"/>
            </p:cNvSpPr>
            <p:nvPr/>
          </p:nvSpPr>
          <p:spPr bwMode="auto">
            <a:xfrm rot="10800000">
              <a:off x="442" y="2195"/>
              <a:ext cx="272" cy="16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eaVert" wrap="square">
              <a:spAutoFit/>
            </a:bodyPr>
            <a:lstStyle/>
            <a:p>
              <a:pPr marL="342900" indent="-342900"/>
              <a:r>
                <a:rPr lang="en-US" sz="1400" dirty="0"/>
                <a:t>Mohr-Coulomb Coefficient</a:t>
              </a:r>
              <a:endParaRPr lang="el-GR" sz="1400" dirty="0"/>
            </a:p>
          </p:txBody>
        </p:sp>
        <p:sp>
          <p:nvSpPr>
            <p:cNvPr id="26" name="Text Box 26"/>
            <p:cNvSpPr txBox="1">
              <a:spLocks noChangeArrowheads="1"/>
            </p:cNvSpPr>
            <p:nvPr/>
          </p:nvSpPr>
          <p:spPr bwMode="auto">
            <a:xfrm rot="16200000">
              <a:off x="1998" y="3147"/>
              <a:ext cx="250" cy="14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eaVert">
              <a:spAutoFit/>
            </a:bodyPr>
            <a:lstStyle/>
            <a:p>
              <a:pPr marL="342900" indent="-342900"/>
              <a:r>
                <a:rPr lang="en-US" sz="1400" dirty="0"/>
                <a:t>Grain Size (nm)</a:t>
              </a:r>
              <a:endParaRPr lang="el-GR" sz="1400" dirty="0"/>
            </a:p>
          </p:txBody>
        </p:sp>
        <p:sp>
          <p:nvSpPr>
            <p:cNvPr id="27" name="Text Box 27"/>
            <p:cNvSpPr txBox="1">
              <a:spLocks noChangeArrowheads="1"/>
            </p:cNvSpPr>
            <p:nvPr/>
          </p:nvSpPr>
          <p:spPr bwMode="auto">
            <a:xfrm rot="10800000">
              <a:off x="3074" y="2195"/>
              <a:ext cx="272" cy="16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eaVert" wrap="square">
              <a:spAutoFit/>
            </a:bodyPr>
            <a:lstStyle/>
            <a:p>
              <a:pPr marL="342900" indent="-342900"/>
              <a:r>
                <a:rPr lang="en-US" sz="1400" dirty="0"/>
                <a:t>Mohr-Coulomb Coefficient</a:t>
              </a:r>
              <a:endParaRPr lang="el-GR" sz="1400" dirty="0"/>
            </a:p>
          </p:txBody>
        </p:sp>
        <p:sp>
          <p:nvSpPr>
            <p:cNvPr id="28" name="Text Box 28"/>
            <p:cNvSpPr txBox="1">
              <a:spLocks noChangeArrowheads="1"/>
            </p:cNvSpPr>
            <p:nvPr/>
          </p:nvSpPr>
          <p:spPr bwMode="auto">
            <a:xfrm rot="16200000">
              <a:off x="4393" y="3192"/>
              <a:ext cx="250" cy="14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eaVert">
              <a:spAutoFit/>
            </a:bodyPr>
            <a:lstStyle/>
            <a:p>
              <a:pPr marL="342900" indent="-342900"/>
              <a:r>
                <a:rPr lang="en-US" sz="1400" dirty="0"/>
                <a:t>Grain Size (nm)</a:t>
              </a:r>
              <a:endParaRPr lang="el-GR" sz="1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17766"/>
            <a:ext cx="2133600" cy="365125"/>
          </a:xfrm>
        </p:spPr>
        <p:txBody>
          <a:bodyPr/>
          <a:lstStyle/>
          <a:p>
            <a:fld id="{A6E1E8A9-AB1D-48B6-9E36-FD993076610E}" type="slidenum">
              <a:rPr lang="el-GR"/>
              <a:pPr/>
              <a:t>12</a:t>
            </a:fld>
            <a:endParaRPr lang="el-GR"/>
          </a:p>
        </p:txBody>
      </p:sp>
      <p:sp>
        <p:nvSpPr>
          <p:cNvPr id="7" name="Title 6"/>
          <p:cNvSpPr>
            <a:spLocks/>
          </p:cNvSpPr>
          <p:nvPr/>
        </p:nvSpPr>
        <p:spPr bwMode="auto">
          <a:xfrm>
            <a:off x="466725" y="764704"/>
            <a:ext cx="8281988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1950" indent="-361950" algn="l">
              <a:spcBef>
                <a:spcPct val="0"/>
              </a:spcBef>
              <a:buSzPct val="80000"/>
              <a:buFont typeface="Times New Roman" pitchFamily="18" charset="0"/>
              <a:buChar char="●"/>
            </a:pPr>
            <a:r>
              <a:rPr lang="en-US" sz="2600" b="1" i="1" dirty="0">
                <a:solidFill>
                  <a:srgbClr val="0000CC"/>
                </a:solidFill>
              </a:rPr>
              <a:t>H-P Type Behavior </a:t>
            </a:r>
            <a:endParaRPr lang="el-GR" sz="2600" dirty="0">
              <a:solidFill>
                <a:srgbClr val="1F497D"/>
              </a:solidFill>
              <a:cs typeface="Times New Roman" pitchFamily="18" charset="0"/>
            </a:endParaRPr>
          </a:p>
        </p:txBody>
      </p:sp>
      <p:graphicFrame>
        <p:nvGraphicFramePr>
          <p:cNvPr id="379910" name="Object 6"/>
          <p:cNvGraphicFramePr>
            <a:graphicFrameLocks noChangeAspect="1"/>
          </p:cNvGraphicFramePr>
          <p:nvPr/>
        </p:nvGraphicFramePr>
        <p:xfrm>
          <a:off x="2268538" y="1125066"/>
          <a:ext cx="4573587" cy="1085850"/>
        </p:xfrm>
        <a:graphic>
          <a:graphicData uri="http://schemas.openxmlformats.org/presentationml/2006/ole">
            <p:oleObj spid="_x0000_s333826" name="Equation" r:id="rId3" imgW="3174840" imgH="749160" progId="Equation.DSMT4">
              <p:embed/>
            </p:oleObj>
          </a:graphicData>
        </a:graphic>
      </p:graphicFrame>
      <p:graphicFrame>
        <p:nvGraphicFramePr>
          <p:cNvPr id="379911" name="Object 7"/>
          <p:cNvGraphicFramePr>
            <a:graphicFrameLocks noChangeAspect="1"/>
          </p:cNvGraphicFramePr>
          <p:nvPr/>
        </p:nvGraphicFramePr>
        <p:xfrm>
          <a:off x="1692275" y="2282354"/>
          <a:ext cx="5435600" cy="519112"/>
        </p:xfrm>
        <a:graphic>
          <a:graphicData uri="http://schemas.openxmlformats.org/presentationml/2006/ole">
            <p:oleObj spid="_x0000_s333827" name="Equation" r:id="rId4" imgW="3771720" imgH="355320" progId="Equation.DSMT4">
              <p:embed/>
            </p:oleObj>
          </a:graphicData>
        </a:graphic>
      </p:graphicFrame>
      <p:graphicFrame>
        <p:nvGraphicFramePr>
          <p:cNvPr id="379912" name="Object 8"/>
          <p:cNvGraphicFramePr>
            <a:graphicFrameLocks noChangeAspect="1"/>
          </p:cNvGraphicFramePr>
          <p:nvPr/>
        </p:nvGraphicFramePr>
        <p:xfrm>
          <a:off x="1414463" y="5666904"/>
          <a:ext cx="6110287" cy="473075"/>
        </p:xfrm>
        <a:graphic>
          <a:graphicData uri="http://schemas.openxmlformats.org/presentationml/2006/ole">
            <p:oleObj spid="_x0000_s333828" name="Equation" r:id="rId5" imgW="4787640" imgH="368280" progId="Equation.DSMT4">
              <p:embed/>
            </p:oleObj>
          </a:graphicData>
        </a:graphic>
      </p:graphicFrame>
      <p:pic>
        <p:nvPicPr>
          <p:cNvPr id="379922" name="Picture 18" descr="Fig 21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313" y="3003079"/>
            <a:ext cx="4464050" cy="264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923" name="Picture 19" descr="Fig 21b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3800" y="3003079"/>
            <a:ext cx="3240088" cy="268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79924" name="Object 20"/>
          <p:cNvGraphicFramePr>
            <a:graphicFrameLocks noChangeAspect="1"/>
          </p:cNvGraphicFramePr>
          <p:nvPr/>
        </p:nvGraphicFramePr>
        <p:xfrm>
          <a:off x="1404938" y="6151091"/>
          <a:ext cx="5688012" cy="452438"/>
        </p:xfrm>
        <a:graphic>
          <a:graphicData uri="http://schemas.openxmlformats.org/presentationml/2006/ole">
            <p:oleObj spid="_x0000_s333829" name="Equation" r:id="rId8" imgW="4622760" imgH="368280" progId="Equation.DSMT4">
              <p:embed/>
            </p:oleObj>
          </a:graphicData>
        </a:graphic>
      </p:graphicFrame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23850" y="170984"/>
            <a:ext cx="5703741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buClr>
                <a:srgbClr val="000080"/>
              </a:buClr>
              <a:buSzPct val="90000"/>
              <a:buFont typeface="Wingdings" pitchFamily="2" charset="2"/>
              <a:buChar char="n"/>
            </a:pP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3399"/>
                </a:solidFill>
                <a:latin typeface="Times New Roman" pitchFamily="18" charset="0"/>
              </a:rPr>
              <a:t>Extension to stress – strain curves</a:t>
            </a:r>
            <a:endParaRPr lang="en-US" dirty="0">
              <a:solidFill>
                <a:srgbClr val="003399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0EE39-603A-4BF3-A825-02692924A66A}" type="slidenum">
              <a:rPr lang="el-GR">
                <a:solidFill>
                  <a:srgbClr val="000000"/>
                </a:solidFill>
              </a:rPr>
              <a:pPr/>
              <a:t>13</a:t>
            </a:fld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/>
          </p:cNvSpPr>
          <p:nvPr/>
        </p:nvSpPr>
        <p:spPr bwMode="auto">
          <a:xfrm>
            <a:off x="466725" y="404813"/>
            <a:ext cx="8281988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1950" indent="-361950" algn="l">
              <a:spcBef>
                <a:spcPct val="0"/>
              </a:spcBef>
              <a:buSzPct val="80000"/>
              <a:buFont typeface="Times New Roman" pitchFamily="18" charset="0"/>
              <a:buChar char="●"/>
            </a:pPr>
            <a:r>
              <a:rPr lang="en-US" sz="2600" b="1" i="1">
                <a:solidFill>
                  <a:srgbClr val="0000CC"/>
                </a:solidFill>
              </a:rPr>
              <a:t>Strain Rate &amp; Temperature Effects </a:t>
            </a:r>
            <a:endParaRPr lang="el-GR" sz="2600">
              <a:solidFill>
                <a:srgbClr val="1F497D"/>
              </a:solidFill>
              <a:cs typeface="Times New Roman" pitchFamily="18" charset="0"/>
            </a:endParaRPr>
          </a:p>
        </p:txBody>
      </p:sp>
      <p:graphicFrame>
        <p:nvGraphicFramePr>
          <p:cNvPr id="381973" name="Object 21"/>
          <p:cNvGraphicFramePr>
            <a:graphicFrameLocks noChangeAspect="1"/>
          </p:cNvGraphicFramePr>
          <p:nvPr/>
        </p:nvGraphicFramePr>
        <p:xfrm>
          <a:off x="900113" y="908050"/>
          <a:ext cx="2819400" cy="898525"/>
        </p:xfrm>
        <a:graphic>
          <a:graphicData uri="http://schemas.openxmlformats.org/presentationml/2006/ole">
            <p:oleObj spid="_x0000_s334850" name="Equation" r:id="rId3" imgW="2209680" imgH="698400" progId="Equation.DSMT4">
              <p:embed/>
            </p:oleObj>
          </a:graphicData>
        </a:graphic>
      </p:graphicFrame>
      <p:graphicFrame>
        <p:nvGraphicFramePr>
          <p:cNvPr id="381974" name="Object 22"/>
          <p:cNvGraphicFramePr>
            <a:graphicFrameLocks noChangeAspect="1"/>
          </p:cNvGraphicFramePr>
          <p:nvPr/>
        </p:nvGraphicFramePr>
        <p:xfrm>
          <a:off x="4356100" y="996950"/>
          <a:ext cx="4619625" cy="703263"/>
        </p:xfrm>
        <a:graphic>
          <a:graphicData uri="http://schemas.openxmlformats.org/presentationml/2006/ole">
            <p:oleObj spid="_x0000_s334851" name="Equation" r:id="rId4" imgW="3619440" imgH="545760" progId="Equation.DSMT4">
              <p:embed/>
            </p:oleObj>
          </a:graphicData>
        </a:graphic>
      </p:graphicFrame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-63500" y="1844675"/>
            <a:ext cx="7092950" cy="4779963"/>
            <a:chOff x="0" y="1162"/>
            <a:chExt cx="4468" cy="3011"/>
          </a:xfrm>
        </p:grpSpPr>
        <p:pic>
          <p:nvPicPr>
            <p:cNvPr id="381976" name="Picture 24" descr="Fig 23a"/>
            <p:cNvPicPr>
              <a:picLocks noChangeAspect="1" noChangeArrowheads="1"/>
            </p:cNvPicPr>
            <p:nvPr/>
          </p:nvPicPr>
          <p:blipFill>
            <a:blip r:embed="rId5" cstate="print"/>
            <a:srcRect l="9837" b="8369"/>
            <a:stretch>
              <a:fillRect/>
            </a:stretch>
          </p:blipFill>
          <p:spPr bwMode="auto">
            <a:xfrm>
              <a:off x="469" y="1162"/>
              <a:ext cx="1549" cy="1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1979" name="Picture 27" descr="Fig 23b"/>
            <p:cNvPicPr>
              <a:picLocks noChangeAspect="1" noChangeArrowheads="1"/>
            </p:cNvPicPr>
            <p:nvPr/>
          </p:nvPicPr>
          <p:blipFill>
            <a:blip r:embed="rId6" cstate="print"/>
            <a:srcRect l="6998" b="7520"/>
            <a:stretch>
              <a:fillRect/>
            </a:stretch>
          </p:blipFill>
          <p:spPr bwMode="auto">
            <a:xfrm>
              <a:off x="2546" y="1162"/>
              <a:ext cx="1740" cy="1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1983" name="Picture 31" descr="Fig 23a2"/>
            <p:cNvPicPr>
              <a:picLocks noChangeAspect="1" noChangeArrowheads="1"/>
            </p:cNvPicPr>
            <p:nvPr/>
          </p:nvPicPr>
          <p:blipFill>
            <a:blip r:embed="rId7" cstate="print"/>
            <a:srcRect b="8228"/>
            <a:stretch>
              <a:fillRect/>
            </a:stretch>
          </p:blipFill>
          <p:spPr bwMode="auto">
            <a:xfrm>
              <a:off x="204" y="2659"/>
              <a:ext cx="2041" cy="1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1986" name="Picture 34" descr="Fig 23b2"/>
            <p:cNvPicPr>
              <a:picLocks noChangeAspect="1" noChangeArrowheads="1"/>
            </p:cNvPicPr>
            <p:nvPr/>
          </p:nvPicPr>
          <p:blipFill>
            <a:blip r:embed="rId8" cstate="print"/>
            <a:srcRect b="6740"/>
            <a:stretch>
              <a:fillRect/>
            </a:stretch>
          </p:blipFill>
          <p:spPr bwMode="auto">
            <a:xfrm>
              <a:off x="2472" y="2750"/>
              <a:ext cx="1996" cy="1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1989" name="Text Box 37"/>
            <p:cNvSpPr txBox="1">
              <a:spLocks noChangeArrowheads="1"/>
            </p:cNvSpPr>
            <p:nvPr/>
          </p:nvSpPr>
          <p:spPr bwMode="auto">
            <a:xfrm rot="10800000">
              <a:off x="204" y="1162"/>
              <a:ext cx="289" cy="113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eaVert">
              <a:spAutoFit/>
            </a:bodyPr>
            <a:lstStyle/>
            <a:p>
              <a:pPr marL="342900" indent="-342900"/>
              <a:r>
                <a:rPr lang="en-US">
                  <a:solidFill>
                    <a:srgbClr val="000000"/>
                  </a:solidFill>
                </a:rPr>
                <a:t>True Stress (MPa)</a:t>
              </a:r>
              <a:endParaRPr lang="el-GR">
                <a:solidFill>
                  <a:srgbClr val="000000"/>
                </a:solidFill>
              </a:endParaRPr>
            </a:p>
          </p:txBody>
        </p:sp>
        <p:sp>
          <p:nvSpPr>
            <p:cNvPr id="381990" name="Text Box 38"/>
            <p:cNvSpPr txBox="1">
              <a:spLocks noChangeArrowheads="1"/>
            </p:cNvSpPr>
            <p:nvPr/>
          </p:nvSpPr>
          <p:spPr bwMode="auto">
            <a:xfrm rot="10800000">
              <a:off x="2290" y="1207"/>
              <a:ext cx="289" cy="113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eaVert">
              <a:spAutoFit/>
            </a:bodyPr>
            <a:lstStyle/>
            <a:p>
              <a:pPr marL="342900" indent="-342900"/>
              <a:r>
                <a:rPr lang="en-US">
                  <a:solidFill>
                    <a:srgbClr val="000000"/>
                  </a:solidFill>
                </a:rPr>
                <a:t>True Stress (MPa)</a:t>
              </a:r>
              <a:endParaRPr lang="el-GR">
                <a:solidFill>
                  <a:srgbClr val="000000"/>
                </a:solidFill>
              </a:endParaRPr>
            </a:p>
          </p:txBody>
        </p:sp>
        <p:sp>
          <p:nvSpPr>
            <p:cNvPr id="381991" name="Text Box 39"/>
            <p:cNvSpPr txBox="1">
              <a:spLocks noChangeArrowheads="1"/>
            </p:cNvSpPr>
            <p:nvPr/>
          </p:nvSpPr>
          <p:spPr bwMode="auto">
            <a:xfrm rot="10800000">
              <a:off x="0" y="2704"/>
              <a:ext cx="289" cy="113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eaVert">
              <a:spAutoFit/>
            </a:bodyPr>
            <a:lstStyle/>
            <a:p>
              <a:pPr marL="342900" indent="-342900"/>
              <a:r>
                <a:rPr lang="en-US">
                  <a:solidFill>
                    <a:srgbClr val="000000"/>
                  </a:solidFill>
                </a:rPr>
                <a:t>Stress (MPa)</a:t>
              </a:r>
              <a:endParaRPr lang="el-GR">
                <a:solidFill>
                  <a:srgbClr val="000000"/>
                </a:solidFill>
              </a:endParaRPr>
            </a:p>
          </p:txBody>
        </p:sp>
        <p:sp>
          <p:nvSpPr>
            <p:cNvPr id="381993" name="Text Box 41"/>
            <p:cNvSpPr txBox="1">
              <a:spLocks noChangeArrowheads="1"/>
            </p:cNvSpPr>
            <p:nvPr/>
          </p:nvSpPr>
          <p:spPr bwMode="auto">
            <a:xfrm rot="10800000">
              <a:off x="2245" y="2704"/>
              <a:ext cx="289" cy="113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eaVert">
              <a:spAutoFit/>
            </a:bodyPr>
            <a:lstStyle/>
            <a:p>
              <a:pPr marL="342900" indent="-342900"/>
              <a:r>
                <a:rPr lang="en-US">
                  <a:solidFill>
                    <a:srgbClr val="000000"/>
                  </a:solidFill>
                </a:rPr>
                <a:t>Stress (MPa)</a:t>
              </a:r>
              <a:endParaRPr lang="el-GR">
                <a:solidFill>
                  <a:srgbClr val="000000"/>
                </a:solidFill>
              </a:endParaRPr>
            </a:p>
          </p:txBody>
        </p:sp>
        <p:sp>
          <p:nvSpPr>
            <p:cNvPr id="381994" name="Text Box 42"/>
            <p:cNvSpPr txBox="1">
              <a:spLocks noChangeArrowheads="1"/>
            </p:cNvSpPr>
            <p:nvPr/>
          </p:nvSpPr>
          <p:spPr bwMode="auto">
            <a:xfrm rot="16200000">
              <a:off x="1215" y="1919"/>
              <a:ext cx="289" cy="113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eaVert">
              <a:spAutoFit/>
            </a:bodyPr>
            <a:lstStyle/>
            <a:p>
              <a:pPr marL="342900" indent="-342900"/>
              <a:r>
                <a:rPr lang="en-US">
                  <a:solidFill>
                    <a:srgbClr val="000000"/>
                  </a:solidFill>
                </a:rPr>
                <a:t>True Strain</a:t>
              </a:r>
              <a:endParaRPr lang="el-GR">
                <a:solidFill>
                  <a:srgbClr val="000000"/>
                </a:solidFill>
              </a:endParaRPr>
            </a:p>
          </p:txBody>
        </p:sp>
        <p:sp>
          <p:nvSpPr>
            <p:cNvPr id="381995" name="Text Box 43"/>
            <p:cNvSpPr txBox="1">
              <a:spLocks noChangeArrowheads="1"/>
            </p:cNvSpPr>
            <p:nvPr/>
          </p:nvSpPr>
          <p:spPr bwMode="auto">
            <a:xfrm rot="16200000">
              <a:off x="3347" y="1948"/>
              <a:ext cx="289" cy="113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eaVert">
              <a:spAutoFit/>
            </a:bodyPr>
            <a:lstStyle/>
            <a:p>
              <a:pPr marL="342900" indent="-342900"/>
              <a:r>
                <a:rPr lang="en-US">
                  <a:solidFill>
                    <a:srgbClr val="000000"/>
                  </a:solidFill>
                </a:rPr>
                <a:t>True Strain</a:t>
              </a:r>
              <a:endParaRPr lang="el-GR">
                <a:solidFill>
                  <a:srgbClr val="000000"/>
                </a:solidFill>
              </a:endParaRPr>
            </a:p>
          </p:txBody>
        </p:sp>
        <p:sp>
          <p:nvSpPr>
            <p:cNvPr id="381996" name="Text Box 44"/>
            <p:cNvSpPr txBox="1">
              <a:spLocks noChangeArrowheads="1"/>
            </p:cNvSpPr>
            <p:nvPr/>
          </p:nvSpPr>
          <p:spPr bwMode="auto">
            <a:xfrm rot="16200000">
              <a:off x="1125" y="3416"/>
              <a:ext cx="289" cy="113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eaVert">
              <a:spAutoFit/>
            </a:bodyPr>
            <a:lstStyle/>
            <a:p>
              <a:pPr marL="342900" indent="-342900"/>
              <a:r>
                <a:rPr lang="en-US">
                  <a:solidFill>
                    <a:srgbClr val="000000"/>
                  </a:solidFill>
                </a:rPr>
                <a:t>True Plastic Strain</a:t>
              </a:r>
              <a:endParaRPr lang="el-GR">
                <a:solidFill>
                  <a:srgbClr val="000000"/>
                </a:solidFill>
              </a:endParaRPr>
            </a:p>
          </p:txBody>
        </p:sp>
        <p:sp>
          <p:nvSpPr>
            <p:cNvPr id="381997" name="Text Box 45"/>
            <p:cNvSpPr txBox="1">
              <a:spLocks noChangeArrowheads="1"/>
            </p:cNvSpPr>
            <p:nvPr/>
          </p:nvSpPr>
          <p:spPr bwMode="auto">
            <a:xfrm rot="16200000">
              <a:off x="3347" y="3462"/>
              <a:ext cx="289" cy="113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eaVert">
              <a:spAutoFit/>
            </a:bodyPr>
            <a:lstStyle/>
            <a:p>
              <a:pPr marL="342900" indent="-342900"/>
              <a:r>
                <a:rPr lang="en-US">
                  <a:solidFill>
                    <a:srgbClr val="000000"/>
                  </a:solidFill>
                </a:rPr>
                <a:t>Plastic Strain</a:t>
              </a:r>
              <a:endParaRPr lang="el-GR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381998" name="Object 46"/>
          <p:cNvGraphicFramePr>
            <a:graphicFrameLocks noChangeAspect="1"/>
          </p:cNvGraphicFramePr>
          <p:nvPr/>
        </p:nvGraphicFramePr>
        <p:xfrm>
          <a:off x="7054850" y="2262188"/>
          <a:ext cx="2087563" cy="3182937"/>
        </p:xfrm>
        <a:graphic>
          <a:graphicData uri="http://schemas.openxmlformats.org/presentationml/2006/ole">
            <p:oleObj spid="_x0000_s334852" name="Equation" r:id="rId9" imgW="1638000" imgH="247644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Group 490"/>
          <p:cNvGraphicFramePr>
            <a:graphicFrameLocks noGrp="1"/>
          </p:cNvGraphicFramePr>
          <p:nvPr/>
        </p:nvGraphicFramePr>
        <p:xfrm>
          <a:off x="250825" y="5229200"/>
          <a:ext cx="8569325" cy="1440160"/>
        </p:xfrm>
        <a:graphic>
          <a:graphicData uri="http://schemas.openxmlformats.org/drawingml/2006/table">
            <a:tbl>
              <a:tblPr/>
              <a:tblGrid>
                <a:gridCol w="1071563"/>
                <a:gridCol w="1069975"/>
                <a:gridCol w="1071562"/>
                <a:gridCol w="1073150"/>
                <a:gridCol w="1069975"/>
                <a:gridCol w="1071563"/>
                <a:gridCol w="1069975"/>
                <a:gridCol w="1071562"/>
              </a:tblGrid>
              <a:tr h="432247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l-G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l-G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l-G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l-G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l-G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l-G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l-G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l-G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l-G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l-G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l-G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386</a:t>
                      </a:r>
                      <a:r>
                        <a:rPr kumimoji="0" lang="el-G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1634</a:t>
                      </a:r>
                      <a:r>
                        <a:rPr kumimoji="0" lang="el-G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0.045</a:t>
                      </a:r>
                      <a:r>
                        <a:rPr kumimoji="0" lang="el-G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437</a:t>
                      </a:r>
                      <a:r>
                        <a:rPr kumimoji="0" lang="el-G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1207</a:t>
                      </a:r>
                      <a:r>
                        <a:rPr kumimoji="0" lang="el-G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0.016</a:t>
                      </a:r>
                      <a:r>
                        <a:rPr kumimoji="0" lang="el-G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60851</a:t>
                      </a:r>
                      <a:r>
                        <a:rPr kumimoji="0" lang="el-G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216646</a:t>
                      </a:r>
                      <a:r>
                        <a:rPr kumimoji="0" lang="el-G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74904" y="6376243"/>
            <a:ext cx="2133600" cy="365125"/>
          </a:xfrm>
        </p:spPr>
        <p:txBody>
          <a:bodyPr/>
          <a:lstStyle/>
          <a:p>
            <a:fld id="{D832B2C2-8961-440F-B3A5-D0256845E517}" type="slidenum">
              <a:rPr lang="el-GR">
                <a:solidFill>
                  <a:srgbClr val="000000"/>
                </a:solidFill>
              </a:rPr>
              <a:pPr/>
              <a:t>14</a:t>
            </a:fld>
            <a:endParaRPr lang="el-GR" dirty="0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/>
          </p:cNvSpPr>
          <p:nvPr/>
        </p:nvSpPr>
        <p:spPr bwMode="auto">
          <a:xfrm>
            <a:off x="466725" y="-27384"/>
            <a:ext cx="8281988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1950" indent="-361950" algn="l">
              <a:spcBef>
                <a:spcPct val="0"/>
              </a:spcBef>
              <a:buSzPct val="80000"/>
              <a:buFont typeface="Times New Roman" pitchFamily="18" charset="0"/>
              <a:buChar char="●"/>
            </a:pPr>
            <a:r>
              <a:rPr lang="en-US" sz="2600" b="1" i="1" dirty="0">
                <a:solidFill>
                  <a:srgbClr val="0000CC"/>
                </a:solidFill>
              </a:rPr>
              <a:t>Simultaneous Grain Size &amp; Strain Rate Dependence </a:t>
            </a:r>
            <a:endParaRPr lang="el-GR" sz="2600" dirty="0">
              <a:solidFill>
                <a:srgbClr val="1F497D"/>
              </a:solidFill>
              <a:cs typeface="Times New Roman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-36512" y="332830"/>
            <a:ext cx="3241798" cy="2556221"/>
            <a:chOff x="1330202" y="614363"/>
            <a:chExt cx="3241798" cy="2556221"/>
          </a:xfrm>
        </p:grpSpPr>
        <p:sp>
          <p:nvSpPr>
            <p:cNvPr id="382986" name="Text Box 10"/>
            <p:cNvSpPr txBox="1">
              <a:spLocks noChangeArrowheads="1"/>
            </p:cNvSpPr>
            <p:nvPr/>
          </p:nvSpPr>
          <p:spPr bwMode="auto">
            <a:xfrm rot="10800000">
              <a:off x="1330202" y="692696"/>
              <a:ext cx="461665" cy="158420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eaVert" wrap="square">
              <a:spAutoFit/>
            </a:bodyPr>
            <a:lstStyle/>
            <a:p>
              <a:pPr marL="342900" indent="-342900"/>
              <a:r>
                <a:rPr lang="en-US" dirty="0">
                  <a:solidFill>
                    <a:srgbClr val="000000"/>
                  </a:solidFill>
                </a:rPr>
                <a:t>Stress (</a:t>
              </a:r>
              <a:r>
                <a:rPr lang="en-US" dirty="0" err="1">
                  <a:solidFill>
                    <a:srgbClr val="000000"/>
                  </a:solidFill>
                </a:rPr>
                <a:t>MPa</a:t>
              </a:r>
              <a:r>
                <a:rPr lang="en-US" dirty="0">
                  <a:solidFill>
                    <a:srgbClr val="000000"/>
                  </a:solidFill>
                </a:rPr>
                <a:t>)</a:t>
              </a:r>
              <a:endParaRPr lang="el-GR" dirty="0">
                <a:solidFill>
                  <a:srgbClr val="000000"/>
                </a:solidFill>
              </a:endParaRPr>
            </a:p>
          </p:txBody>
        </p:sp>
        <p:sp>
          <p:nvSpPr>
            <p:cNvPr id="382990" name="Text Box 14"/>
            <p:cNvSpPr txBox="1">
              <a:spLocks noChangeArrowheads="1"/>
            </p:cNvSpPr>
            <p:nvPr/>
          </p:nvSpPr>
          <p:spPr bwMode="auto">
            <a:xfrm rot="16200000">
              <a:off x="3027673" y="2525055"/>
              <a:ext cx="461665" cy="8293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eaVert" wrap="square">
              <a:spAutoFit/>
            </a:bodyPr>
            <a:lstStyle/>
            <a:p>
              <a:pPr marL="342900" indent="-342900"/>
              <a:r>
                <a:rPr lang="en-US" dirty="0">
                  <a:solidFill>
                    <a:srgbClr val="000000"/>
                  </a:solidFill>
                </a:rPr>
                <a:t>Strain</a:t>
              </a:r>
              <a:endParaRPr lang="el-GR" dirty="0">
                <a:solidFill>
                  <a:srgbClr val="000000"/>
                </a:solidFill>
              </a:endParaRPr>
            </a:p>
          </p:txBody>
        </p:sp>
        <p:pic>
          <p:nvPicPr>
            <p:cNvPr id="382995" name="Picture 19" descr="fig"/>
            <p:cNvPicPr>
              <a:picLocks noChangeAspect="1" noChangeArrowheads="1"/>
            </p:cNvPicPr>
            <p:nvPr/>
          </p:nvPicPr>
          <p:blipFill>
            <a:blip r:embed="rId3" cstate="print"/>
            <a:srcRect l="8102" b="6763"/>
            <a:stretch>
              <a:fillRect/>
            </a:stretch>
          </p:blipFill>
          <p:spPr bwMode="auto">
            <a:xfrm>
              <a:off x="1773784" y="614363"/>
              <a:ext cx="2798216" cy="22385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Group 19"/>
          <p:cNvGrpSpPr/>
          <p:nvPr/>
        </p:nvGrpSpPr>
        <p:grpSpPr>
          <a:xfrm>
            <a:off x="35496" y="2780928"/>
            <a:ext cx="3241724" cy="2475259"/>
            <a:chOff x="5146626" y="695326"/>
            <a:chExt cx="3241724" cy="2475259"/>
          </a:xfrm>
        </p:grpSpPr>
        <p:sp>
          <p:nvSpPr>
            <p:cNvPr id="382987" name="Text Box 11"/>
            <p:cNvSpPr txBox="1">
              <a:spLocks noChangeArrowheads="1"/>
            </p:cNvSpPr>
            <p:nvPr/>
          </p:nvSpPr>
          <p:spPr bwMode="auto">
            <a:xfrm rot="10800000">
              <a:off x="5146626" y="908719"/>
              <a:ext cx="461665" cy="144016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eaVert" wrap="square">
              <a:spAutoFit/>
            </a:bodyPr>
            <a:lstStyle/>
            <a:p>
              <a:pPr marL="342900" indent="-342900"/>
              <a:r>
                <a:rPr lang="en-US" dirty="0">
                  <a:solidFill>
                    <a:srgbClr val="000000"/>
                  </a:solidFill>
                </a:rPr>
                <a:t>Stress (</a:t>
              </a:r>
              <a:r>
                <a:rPr lang="en-US" dirty="0" err="1">
                  <a:solidFill>
                    <a:srgbClr val="000000"/>
                  </a:solidFill>
                </a:rPr>
                <a:t>MPa</a:t>
              </a:r>
              <a:r>
                <a:rPr lang="en-US" dirty="0">
                  <a:solidFill>
                    <a:srgbClr val="000000"/>
                  </a:solidFill>
                </a:rPr>
                <a:t>)</a:t>
              </a:r>
              <a:endParaRPr lang="el-GR" dirty="0">
                <a:solidFill>
                  <a:srgbClr val="000000"/>
                </a:solidFill>
              </a:endParaRPr>
            </a:p>
          </p:txBody>
        </p:sp>
        <p:sp>
          <p:nvSpPr>
            <p:cNvPr id="382991" name="Text Box 15"/>
            <p:cNvSpPr txBox="1">
              <a:spLocks noChangeArrowheads="1"/>
            </p:cNvSpPr>
            <p:nvPr/>
          </p:nvSpPr>
          <p:spPr bwMode="auto">
            <a:xfrm rot="16200000">
              <a:off x="6861447" y="2435697"/>
              <a:ext cx="461665" cy="10081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eaVert" wrap="square">
              <a:spAutoFit/>
            </a:bodyPr>
            <a:lstStyle/>
            <a:p>
              <a:pPr marL="342900" indent="-342900"/>
              <a:r>
                <a:rPr lang="en-US" dirty="0">
                  <a:solidFill>
                    <a:srgbClr val="000000"/>
                  </a:solidFill>
                </a:rPr>
                <a:t>Strain</a:t>
              </a:r>
              <a:endParaRPr lang="el-GR" dirty="0">
                <a:solidFill>
                  <a:srgbClr val="000000"/>
                </a:solidFill>
              </a:endParaRPr>
            </a:p>
          </p:txBody>
        </p:sp>
        <p:pic>
          <p:nvPicPr>
            <p:cNvPr id="382996" name="Picture 20" descr="fig"/>
            <p:cNvPicPr>
              <a:picLocks noChangeAspect="1" noChangeArrowheads="1"/>
            </p:cNvPicPr>
            <p:nvPr/>
          </p:nvPicPr>
          <p:blipFill>
            <a:blip r:embed="rId4" cstate="print"/>
            <a:srcRect l="10355" b="9273"/>
            <a:stretch>
              <a:fillRect/>
            </a:stretch>
          </p:blipFill>
          <p:spPr bwMode="auto">
            <a:xfrm>
              <a:off x="5508104" y="695326"/>
              <a:ext cx="2880246" cy="2170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2" name="Group 51"/>
          <p:cNvGrpSpPr/>
          <p:nvPr/>
        </p:nvGrpSpPr>
        <p:grpSpPr>
          <a:xfrm>
            <a:off x="5976664" y="344397"/>
            <a:ext cx="2987824" cy="2364523"/>
            <a:chOff x="6156176" y="344397"/>
            <a:chExt cx="2987824" cy="2364523"/>
          </a:xfrm>
        </p:grpSpPr>
        <p:sp>
          <p:nvSpPr>
            <p:cNvPr id="382988" name="Text Box 12"/>
            <p:cNvSpPr txBox="1">
              <a:spLocks noChangeArrowheads="1"/>
            </p:cNvSpPr>
            <p:nvPr/>
          </p:nvSpPr>
          <p:spPr bwMode="auto">
            <a:xfrm rot="10800000">
              <a:off x="6156176" y="652810"/>
              <a:ext cx="461665" cy="13399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eaVert" wrap="square">
              <a:spAutoFit/>
            </a:bodyPr>
            <a:lstStyle/>
            <a:p>
              <a:pPr marL="342900" indent="-342900"/>
              <a:r>
                <a:rPr lang="en-US" dirty="0">
                  <a:solidFill>
                    <a:srgbClr val="000000"/>
                  </a:solidFill>
                </a:rPr>
                <a:t>Stress (</a:t>
              </a:r>
              <a:r>
                <a:rPr lang="en-US" dirty="0" err="1">
                  <a:solidFill>
                    <a:srgbClr val="000000"/>
                  </a:solidFill>
                </a:rPr>
                <a:t>MPa</a:t>
              </a:r>
              <a:r>
                <a:rPr lang="en-US" dirty="0">
                  <a:solidFill>
                    <a:srgbClr val="000000"/>
                  </a:solidFill>
                </a:rPr>
                <a:t>)</a:t>
              </a:r>
              <a:endParaRPr lang="el-GR" dirty="0">
                <a:solidFill>
                  <a:srgbClr val="000000"/>
                </a:solidFill>
              </a:endParaRPr>
            </a:p>
          </p:txBody>
        </p:sp>
        <p:sp>
          <p:nvSpPr>
            <p:cNvPr id="382992" name="Text Box 16"/>
            <p:cNvSpPr txBox="1">
              <a:spLocks noChangeArrowheads="1"/>
            </p:cNvSpPr>
            <p:nvPr/>
          </p:nvSpPr>
          <p:spPr bwMode="auto">
            <a:xfrm rot="16200000">
              <a:off x="7978998" y="1579414"/>
              <a:ext cx="458787" cy="18002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eaVert">
              <a:spAutoFit/>
            </a:bodyPr>
            <a:lstStyle/>
            <a:p>
              <a:pPr marL="342900" indent="-342900"/>
              <a:r>
                <a:rPr lang="en-US" dirty="0">
                  <a:solidFill>
                    <a:srgbClr val="000000"/>
                  </a:solidFill>
                </a:rPr>
                <a:t>Plastic Strain</a:t>
              </a:r>
              <a:endParaRPr lang="el-GR" dirty="0">
                <a:solidFill>
                  <a:srgbClr val="000000"/>
                </a:solidFill>
              </a:endParaRPr>
            </a:p>
          </p:txBody>
        </p:sp>
        <p:pic>
          <p:nvPicPr>
            <p:cNvPr id="382998" name="Picture 22" descr="Fig 24a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89191" y="344397"/>
              <a:ext cx="2554809" cy="2036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3" name="Group 52"/>
          <p:cNvGrpSpPr/>
          <p:nvPr/>
        </p:nvGrpSpPr>
        <p:grpSpPr>
          <a:xfrm>
            <a:off x="6084168" y="2775596"/>
            <a:ext cx="2880345" cy="2453604"/>
            <a:chOff x="6300167" y="2631580"/>
            <a:chExt cx="2880345" cy="2453604"/>
          </a:xfrm>
        </p:grpSpPr>
        <p:sp>
          <p:nvSpPr>
            <p:cNvPr id="382989" name="Text Box 13"/>
            <p:cNvSpPr txBox="1">
              <a:spLocks noChangeArrowheads="1"/>
            </p:cNvSpPr>
            <p:nvPr/>
          </p:nvSpPr>
          <p:spPr bwMode="auto">
            <a:xfrm rot="10800000">
              <a:off x="6300167" y="2953643"/>
              <a:ext cx="461665" cy="14119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eaVert" wrap="square">
              <a:spAutoFit/>
            </a:bodyPr>
            <a:lstStyle/>
            <a:p>
              <a:pPr marL="342900" indent="-342900"/>
              <a:r>
                <a:rPr lang="en-US" dirty="0">
                  <a:solidFill>
                    <a:srgbClr val="000000"/>
                  </a:solidFill>
                </a:rPr>
                <a:t>Stress (</a:t>
              </a:r>
              <a:r>
                <a:rPr lang="en-US" dirty="0" err="1">
                  <a:solidFill>
                    <a:srgbClr val="000000"/>
                  </a:solidFill>
                </a:rPr>
                <a:t>MPa</a:t>
              </a:r>
              <a:r>
                <a:rPr lang="en-US" dirty="0">
                  <a:solidFill>
                    <a:srgbClr val="000000"/>
                  </a:solidFill>
                </a:rPr>
                <a:t>)</a:t>
              </a:r>
              <a:endParaRPr lang="el-GR" dirty="0">
                <a:solidFill>
                  <a:srgbClr val="000000"/>
                </a:solidFill>
              </a:endParaRPr>
            </a:p>
          </p:txBody>
        </p:sp>
        <p:sp>
          <p:nvSpPr>
            <p:cNvPr id="382993" name="Text Box 17"/>
            <p:cNvSpPr txBox="1">
              <a:spLocks noChangeArrowheads="1"/>
            </p:cNvSpPr>
            <p:nvPr/>
          </p:nvSpPr>
          <p:spPr bwMode="auto">
            <a:xfrm rot="16200000">
              <a:off x="8051006" y="3955678"/>
              <a:ext cx="458787" cy="18002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eaVert">
              <a:spAutoFit/>
            </a:bodyPr>
            <a:lstStyle/>
            <a:p>
              <a:pPr marL="342900" indent="-342900"/>
              <a:r>
                <a:rPr lang="en-US" dirty="0">
                  <a:solidFill>
                    <a:srgbClr val="000000"/>
                  </a:solidFill>
                </a:rPr>
                <a:t>Plastic Strain</a:t>
              </a:r>
              <a:endParaRPr lang="el-GR" dirty="0">
                <a:solidFill>
                  <a:srgbClr val="000000"/>
                </a:solidFill>
              </a:endParaRPr>
            </a:p>
          </p:txBody>
        </p:sp>
        <p:pic>
          <p:nvPicPr>
            <p:cNvPr id="383003" name="Picture 27" descr="Fig 24b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733108" y="2631580"/>
              <a:ext cx="2410892" cy="21215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3008" name="Rectangle 32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383010" name="Rectangle 34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l-GR">
              <a:solidFill>
                <a:srgbClr val="000000"/>
              </a:solidFill>
            </a:endParaRPr>
          </a:p>
        </p:txBody>
      </p:sp>
      <p:graphicFrame>
        <p:nvGraphicFramePr>
          <p:cNvPr id="366593" name="Object 1"/>
          <p:cNvGraphicFramePr>
            <a:graphicFrameLocks noChangeAspect="1"/>
          </p:cNvGraphicFramePr>
          <p:nvPr/>
        </p:nvGraphicFramePr>
        <p:xfrm>
          <a:off x="3203848" y="1995863"/>
          <a:ext cx="2933726" cy="1361129"/>
        </p:xfrm>
        <a:graphic>
          <a:graphicData uri="http://schemas.openxmlformats.org/presentationml/2006/ole">
            <p:oleObj spid="_x0000_s366593" name="Equation" r:id="rId7" imgW="2082600" imgH="965160" progId="Equation.DSMT4">
              <p:embed/>
            </p:oleObj>
          </a:graphicData>
        </a:graphic>
      </p:graphicFrame>
      <p:sp>
        <p:nvSpPr>
          <p:cNvPr id="27" name="Rectangle 466"/>
          <p:cNvSpPr>
            <a:spLocks noChangeArrowheads="1"/>
          </p:cNvSpPr>
          <p:nvPr/>
        </p:nvSpPr>
        <p:spPr bwMode="auto">
          <a:xfrm>
            <a:off x="0" y="497564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l-GR">
              <a:solidFill>
                <a:srgbClr val="000000"/>
              </a:solidFill>
            </a:endParaRPr>
          </a:p>
        </p:txBody>
      </p:sp>
      <p:graphicFrame>
        <p:nvGraphicFramePr>
          <p:cNvPr id="28" name="Object 465"/>
          <p:cNvGraphicFramePr>
            <a:graphicFrameLocks noChangeAspect="1"/>
          </p:cNvGraphicFramePr>
          <p:nvPr/>
        </p:nvGraphicFramePr>
        <p:xfrm>
          <a:off x="1259632" y="5301209"/>
          <a:ext cx="1091405" cy="307629"/>
        </p:xfrm>
        <a:graphic>
          <a:graphicData uri="http://schemas.openxmlformats.org/presentationml/2006/ole">
            <p:oleObj spid="_x0000_s366595" name="Equation" r:id="rId8" imgW="761760" imgH="215640" progId="Equation.DSMT4">
              <p:embed/>
            </p:oleObj>
          </a:graphicData>
        </a:graphic>
      </p:graphicFrame>
      <p:sp>
        <p:nvSpPr>
          <p:cNvPr id="29" name="Rectangle 468"/>
          <p:cNvSpPr>
            <a:spLocks noChangeArrowheads="1"/>
          </p:cNvSpPr>
          <p:nvPr/>
        </p:nvSpPr>
        <p:spPr bwMode="auto">
          <a:xfrm>
            <a:off x="0" y="497564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l-GR">
              <a:solidFill>
                <a:srgbClr val="000000"/>
              </a:solidFill>
            </a:endParaRPr>
          </a:p>
        </p:txBody>
      </p:sp>
      <p:graphicFrame>
        <p:nvGraphicFramePr>
          <p:cNvPr id="30" name="Object 467"/>
          <p:cNvGraphicFramePr>
            <a:graphicFrameLocks noChangeAspect="1"/>
          </p:cNvGraphicFramePr>
          <p:nvPr/>
        </p:nvGraphicFramePr>
        <p:xfrm>
          <a:off x="4499992" y="5301209"/>
          <a:ext cx="1224136" cy="313822"/>
        </p:xfrm>
        <a:graphic>
          <a:graphicData uri="http://schemas.openxmlformats.org/presentationml/2006/ole">
            <p:oleObj spid="_x0000_s366596" name="Equation" r:id="rId9" imgW="838080" imgH="215640" progId="Equation.DSMT4">
              <p:embed/>
            </p:oleObj>
          </a:graphicData>
        </a:graphic>
      </p:graphicFrame>
      <p:sp>
        <p:nvSpPr>
          <p:cNvPr id="31" name="Rectangle 470"/>
          <p:cNvSpPr>
            <a:spLocks noChangeArrowheads="1"/>
          </p:cNvSpPr>
          <p:nvPr/>
        </p:nvSpPr>
        <p:spPr bwMode="auto">
          <a:xfrm>
            <a:off x="0" y="498993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l-GR">
              <a:solidFill>
                <a:srgbClr val="000000"/>
              </a:solidFill>
            </a:endParaRPr>
          </a:p>
        </p:txBody>
      </p:sp>
      <p:graphicFrame>
        <p:nvGraphicFramePr>
          <p:cNvPr id="32" name="Object 469"/>
          <p:cNvGraphicFramePr>
            <a:graphicFrameLocks noChangeAspect="1"/>
          </p:cNvGraphicFramePr>
          <p:nvPr/>
        </p:nvGraphicFramePr>
        <p:xfrm>
          <a:off x="7236296" y="5301209"/>
          <a:ext cx="1008112" cy="314104"/>
        </p:xfrm>
        <a:graphic>
          <a:graphicData uri="http://schemas.openxmlformats.org/presentationml/2006/ole">
            <p:oleObj spid="_x0000_s366597" name="Equation" r:id="rId10" imgW="596880" imgH="190440" progId="Equation.DSMT4">
              <p:embed/>
            </p:oleObj>
          </a:graphicData>
        </a:graphic>
      </p:graphicFrame>
      <p:sp>
        <p:nvSpPr>
          <p:cNvPr id="33" name="Rectangle 473"/>
          <p:cNvSpPr>
            <a:spLocks noChangeArrowheads="1"/>
          </p:cNvSpPr>
          <p:nvPr/>
        </p:nvSpPr>
        <p:spPr bwMode="auto">
          <a:xfrm>
            <a:off x="0" y="498517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l-GR">
              <a:solidFill>
                <a:srgbClr val="000000"/>
              </a:solidFill>
            </a:endParaRPr>
          </a:p>
        </p:txBody>
      </p:sp>
      <p:graphicFrame>
        <p:nvGraphicFramePr>
          <p:cNvPr id="34" name="Object 472"/>
          <p:cNvGraphicFramePr>
            <a:graphicFrameLocks noChangeAspect="1"/>
          </p:cNvGraphicFramePr>
          <p:nvPr/>
        </p:nvGraphicFramePr>
        <p:xfrm>
          <a:off x="395536" y="5877273"/>
          <a:ext cx="877491" cy="310347"/>
        </p:xfrm>
        <a:graphic>
          <a:graphicData uri="http://schemas.openxmlformats.org/presentationml/2006/ole">
            <p:oleObj spid="_x0000_s366598" name="Equation" r:id="rId11" imgW="634680" imgH="228600" progId="Equation.DSMT4">
              <p:embed/>
            </p:oleObj>
          </a:graphicData>
        </a:graphic>
      </p:graphicFrame>
      <p:sp>
        <p:nvSpPr>
          <p:cNvPr id="35" name="Rectangle 475"/>
          <p:cNvSpPr>
            <a:spLocks noChangeArrowheads="1"/>
          </p:cNvSpPr>
          <p:nvPr/>
        </p:nvSpPr>
        <p:spPr bwMode="auto">
          <a:xfrm>
            <a:off x="0" y="498517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l-GR">
              <a:solidFill>
                <a:srgbClr val="000000"/>
              </a:solidFill>
            </a:endParaRPr>
          </a:p>
        </p:txBody>
      </p:sp>
      <p:graphicFrame>
        <p:nvGraphicFramePr>
          <p:cNvPr id="36" name="Object 474"/>
          <p:cNvGraphicFramePr>
            <a:graphicFrameLocks noChangeAspect="1"/>
          </p:cNvGraphicFramePr>
          <p:nvPr/>
        </p:nvGraphicFramePr>
        <p:xfrm>
          <a:off x="1475656" y="5877273"/>
          <a:ext cx="743620" cy="264099"/>
        </p:xfrm>
        <a:graphic>
          <a:graphicData uri="http://schemas.openxmlformats.org/presentationml/2006/ole">
            <p:oleObj spid="_x0000_s366599" name="Equation" r:id="rId12" imgW="647640" imgH="228600" progId="Equation.DSMT4">
              <p:embed/>
            </p:oleObj>
          </a:graphicData>
        </a:graphic>
      </p:graphicFrame>
      <p:sp>
        <p:nvSpPr>
          <p:cNvPr id="37" name="Rectangle 477"/>
          <p:cNvSpPr>
            <a:spLocks noChangeArrowheads="1"/>
          </p:cNvSpPr>
          <p:nvPr/>
        </p:nvSpPr>
        <p:spPr bwMode="auto">
          <a:xfrm>
            <a:off x="0" y="498517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l-GR">
              <a:solidFill>
                <a:srgbClr val="000000"/>
              </a:solidFill>
            </a:endParaRPr>
          </a:p>
        </p:txBody>
      </p:sp>
      <p:graphicFrame>
        <p:nvGraphicFramePr>
          <p:cNvPr id="38" name="Object 476"/>
          <p:cNvGraphicFramePr>
            <a:graphicFrameLocks noChangeAspect="1"/>
          </p:cNvGraphicFramePr>
          <p:nvPr/>
        </p:nvGraphicFramePr>
        <p:xfrm>
          <a:off x="2771800" y="5877273"/>
          <a:ext cx="294407" cy="294407"/>
        </p:xfrm>
        <a:graphic>
          <a:graphicData uri="http://schemas.openxmlformats.org/presentationml/2006/ole">
            <p:oleObj spid="_x0000_s366600" name="Equation" r:id="rId13" imgW="203024" imgH="203024" progId="Equation.DSMT4">
              <p:embed/>
            </p:oleObj>
          </a:graphicData>
        </a:graphic>
      </p:graphicFrame>
      <p:sp>
        <p:nvSpPr>
          <p:cNvPr id="39" name="Rectangle 479"/>
          <p:cNvSpPr>
            <a:spLocks noChangeArrowheads="1"/>
          </p:cNvSpPr>
          <p:nvPr/>
        </p:nvSpPr>
        <p:spPr bwMode="auto">
          <a:xfrm>
            <a:off x="0" y="498517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l-GR">
              <a:solidFill>
                <a:srgbClr val="000000"/>
              </a:solidFill>
            </a:endParaRPr>
          </a:p>
        </p:txBody>
      </p:sp>
      <p:graphicFrame>
        <p:nvGraphicFramePr>
          <p:cNvPr id="40" name="Object 478"/>
          <p:cNvGraphicFramePr>
            <a:graphicFrameLocks noChangeAspect="1"/>
          </p:cNvGraphicFramePr>
          <p:nvPr/>
        </p:nvGraphicFramePr>
        <p:xfrm>
          <a:off x="3635896" y="5877273"/>
          <a:ext cx="831155" cy="293960"/>
        </p:xfrm>
        <a:graphic>
          <a:graphicData uri="http://schemas.openxmlformats.org/presentationml/2006/ole">
            <p:oleObj spid="_x0000_s366601" name="Equation" r:id="rId14" imgW="647640" imgH="228600" progId="Equation.DSMT4">
              <p:embed/>
            </p:oleObj>
          </a:graphicData>
        </a:graphic>
      </p:graphicFrame>
      <p:sp>
        <p:nvSpPr>
          <p:cNvPr id="41" name="Rectangle 481"/>
          <p:cNvSpPr>
            <a:spLocks noChangeArrowheads="1"/>
          </p:cNvSpPr>
          <p:nvPr/>
        </p:nvSpPr>
        <p:spPr bwMode="auto">
          <a:xfrm>
            <a:off x="0" y="498517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l-GR">
              <a:solidFill>
                <a:srgbClr val="000000"/>
              </a:solidFill>
            </a:endParaRPr>
          </a:p>
        </p:txBody>
      </p:sp>
      <p:graphicFrame>
        <p:nvGraphicFramePr>
          <p:cNvPr id="42" name="Object 480"/>
          <p:cNvGraphicFramePr>
            <a:graphicFrameLocks noChangeAspect="1"/>
          </p:cNvGraphicFramePr>
          <p:nvPr/>
        </p:nvGraphicFramePr>
        <p:xfrm>
          <a:off x="4644008" y="5877273"/>
          <a:ext cx="900608" cy="318082"/>
        </p:xfrm>
        <a:graphic>
          <a:graphicData uri="http://schemas.openxmlformats.org/presentationml/2006/ole">
            <p:oleObj spid="_x0000_s366602" name="Equation" r:id="rId15" imgW="647640" imgH="228600" progId="Equation.DSMT4">
              <p:embed/>
            </p:oleObj>
          </a:graphicData>
        </a:graphic>
      </p:graphicFrame>
      <p:sp>
        <p:nvSpPr>
          <p:cNvPr id="43" name="Rectangle 483"/>
          <p:cNvSpPr>
            <a:spLocks noChangeArrowheads="1"/>
          </p:cNvSpPr>
          <p:nvPr/>
        </p:nvSpPr>
        <p:spPr bwMode="auto">
          <a:xfrm>
            <a:off x="0" y="498517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l-GR">
              <a:solidFill>
                <a:srgbClr val="000000"/>
              </a:solidFill>
            </a:endParaRPr>
          </a:p>
        </p:txBody>
      </p:sp>
      <p:graphicFrame>
        <p:nvGraphicFramePr>
          <p:cNvPr id="44" name="Object 482"/>
          <p:cNvGraphicFramePr>
            <a:graphicFrameLocks noChangeAspect="1"/>
          </p:cNvGraphicFramePr>
          <p:nvPr/>
        </p:nvGraphicFramePr>
        <p:xfrm>
          <a:off x="6012160" y="5877273"/>
          <a:ext cx="270867" cy="284662"/>
        </p:xfrm>
        <a:graphic>
          <a:graphicData uri="http://schemas.openxmlformats.org/presentationml/2006/ole">
            <p:oleObj spid="_x0000_s366603" name="Equation" r:id="rId16" imgW="190417" imgH="203112" progId="Equation.DSMT4">
              <p:embed/>
            </p:oleObj>
          </a:graphicData>
        </a:graphic>
      </p:graphicFrame>
      <p:sp>
        <p:nvSpPr>
          <p:cNvPr id="45" name="Rectangle 485"/>
          <p:cNvSpPr>
            <a:spLocks noChangeArrowheads="1"/>
          </p:cNvSpPr>
          <p:nvPr/>
        </p:nvSpPr>
        <p:spPr bwMode="auto">
          <a:xfrm>
            <a:off x="0" y="498517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l-GR">
              <a:solidFill>
                <a:srgbClr val="000000"/>
              </a:solidFill>
            </a:endParaRPr>
          </a:p>
        </p:txBody>
      </p:sp>
      <p:graphicFrame>
        <p:nvGraphicFramePr>
          <p:cNvPr id="46" name="Object 484"/>
          <p:cNvGraphicFramePr>
            <a:graphicFrameLocks noChangeAspect="1"/>
          </p:cNvGraphicFramePr>
          <p:nvPr/>
        </p:nvGraphicFramePr>
        <p:xfrm>
          <a:off x="6732240" y="5877273"/>
          <a:ext cx="930423" cy="328612"/>
        </p:xfrm>
        <a:graphic>
          <a:graphicData uri="http://schemas.openxmlformats.org/presentationml/2006/ole">
            <p:oleObj spid="_x0000_s366604" name="Equation" r:id="rId17" imgW="647640" imgH="228600" progId="Equation.DSMT4">
              <p:embed/>
            </p:oleObj>
          </a:graphicData>
        </a:graphic>
      </p:graphicFrame>
      <p:sp>
        <p:nvSpPr>
          <p:cNvPr id="47" name="Rectangle 487"/>
          <p:cNvSpPr>
            <a:spLocks noChangeArrowheads="1"/>
          </p:cNvSpPr>
          <p:nvPr/>
        </p:nvSpPr>
        <p:spPr bwMode="auto">
          <a:xfrm>
            <a:off x="0" y="498517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l-GR">
              <a:solidFill>
                <a:srgbClr val="000000"/>
              </a:solidFill>
            </a:endParaRPr>
          </a:p>
        </p:txBody>
      </p:sp>
      <p:graphicFrame>
        <p:nvGraphicFramePr>
          <p:cNvPr id="48" name="Object 486"/>
          <p:cNvGraphicFramePr>
            <a:graphicFrameLocks noChangeAspect="1"/>
          </p:cNvGraphicFramePr>
          <p:nvPr/>
        </p:nvGraphicFramePr>
        <p:xfrm>
          <a:off x="7884368" y="5877273"/>
          <a:ext cx="876498" cy="309567"/>
        </p:xfrm>
        <a:graphic>
          <a:graphicData uri="http://schemas.openxmlformats.org/presentationml/2006/ole">
            <p:oleObj spid="_x0000_s366605" name="Equation" r:id="rId18" imgW="647640" imgH="228600" progId="Equation.DSMT4">
              <p:embed/>
            </p:oleObj>
          </a:graphicData>
        </a:graphic>
      </p:graphicFrame>
      <p:sp>
        <p:nvSpPr>
          <p:cNvPr id="49" name="Rectangle 492"/>
          <p:cNvSpPr>
            <a:spLocks noChangeArrowheads="1"/>
          </p:cNvSpPr>
          <p:nvPr/>
        </p:nvSpPr>
        <p:spPr bwMode="auto">
          <a:xfrm>
            <a:off x="0" y="498517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AEF49-2DAF-459E-8B20-FED091D022DF}" type="slidenum">
              <a:rPr lang="el-GR"/>
              <a:pPr/>
              <a:t>15</a:t>
            </a:fld>
            <a:endParaRPr lang="el-GR" dirty="0"/>
          </a:p>
        </p:txBody>
      </p:sp>
      <p:sp>
        <p:nvSpPr>
          <p:cNvPr id="7" name="Title 6"/>
          <p:cNvSpPr>
            <a:spLocks/>
          </p:cNvSpPr>
          <p:nvPr/>
        </p:nvSpPr>
        <p:spPr bwMode="auto">
          <a:xfrm>
            <a:off x="466725" y="404813"/>
            <a:ext cx="8281988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1950" indent="-361950" algn="l">
              <a:spcBef>
                <a:spcPct val="0"/>
              </a:spcBef>
              <a:buSzPct val="80000"/>
              <a:buFont typeface="Times New Roman" pitchFamily="18" charset="0"/>
              <a:buChar char="●"/>
            </a:pPr>
            <a:r>
              <a:rPr lang="en-US" sz="2600" b="1" i="1">
                <a:solidFill>
                  <a:srgbClr val="0000CC"/>
                </a:solidFill>
              </a:rPr>
              <a:t>Inverse H-P Type Behavior </a:t>
            </a:r>
            <a:endParaRPr lang="el-GR" sz="2600">
              <a:solidFill>
                <a:srgbClr val="1F497D"/>
              </a:solidFill>
              <a:cs typeface="Times New Roman" pitchFamily="18" charset="0"/>
            </a:endParaRPr>
          </a:p>
        </p:txBody>
      </p:sp>
      <p:graphicFrame>
        <p:nvGraphicFramePr>
          <p:cNvPr id="380934" name="Object 6"/>
          <p:cNvGraphicFramePr>
            <a:graphicFrameLocks noChangeAspect="1"/>
          </p:cNvGraphicFramePr>
          <p:nvPr/>
        </p:nvGraphicFramePr>
        <p:xfrm>
          <a:off x="1724025" y="4573588"/>
          <a:ext cx="5543550" cy="473075"/>
        </p:xfrm>
        <a:graphic>
          <a:graphicData uri="http://schemas.openxmlformats.org/presentationml/2006/ole">
            <p:oleObj spid="_x0000_s336898" name="Equation" r:id="rId3" imgW="4343400" imgH="368280" progId="Equation.DSMT4">
              <p:embed/>
            </p:oleObj>
          </a:graphicData>
        </a:graphic>
      </p:graphicFrame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80963" y="1123950"/>
            <a:ext cx="9028112" cy="3241675"/>
            <a:chOff x="51" y="708"/>
            <a:chExt cx="5687" cy="2042"/>
          </a:xfrm>
        </p:grpSpPr>
        <p:grpSp>
          <p:nvGrpSpPr>
            <p:cNvPr id="3" name="Group 26"/>
            <p:cNvGrpSpPr>
              <a:grpSpLocks/>
            </p:cNvGrpSpPr>
            <p:nvPr/>
          </p:nvGrpSpPr>
          <p:grpSpPr bwMode="auto">
            <a:xfrm>
              <a:off x="249" y="799"/>
              <a:ext cx="2748" cy="1714"/>
              <a:chOff x="657" y="799"/>
              <a:chExt cx="2748" cy="1714"/>
            </a:xfrm>
          </p:grpSpPr>
          <p:sp>
            <p:nvSpPr>
              <p:cNvPr id="380939" name="Text Box 11"/>
              <p:cNvSpPr txBox="1">
                <a:spLocks noChangeAspect="1" noChangeArrowheads="1"/>
              </p:cNvSpPr>
              <p:nvPr/>
            </p:nvSpPr>
            <p:spPr bwMode="auto">
              <a:xfrm>
                <a:off x="1248" y="2357"/>
                <a:ext cx="255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342900" indent="-342900" algn="l"/>
                <a:r>
                  <a:rPr lang="el-GR" sz="1000" noProof="1">
                    <a:ea typeface="MS Mincho" pitchFamily="49" charset="-128"/>
                  </a:rPr>
                  <a:t>0.02</a:t>
                </a:r>
                <a:endParaRPr lang="el-GR" sz="1000"/>
              </a:p>
            </p:txBody>
          </p:sp>
          <p:sp>
            <p:nvSpPr>
              <p:cNvPr id="380940" name="Text Box 12"/>
              <p:cNvSpPr txBox="1">
                <a:spLocks noChangeAspect="1" noChangeArrowheads="1"/>
              </p:cNvSpPr>
              <p:nvPr/>
            </p:nvSpPr>
            <p:spPr bwMode="auto">
              <a:xfrm>
                <a:off x="1816" y="2359"/>
                <a:ext cx="256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342900" indent="-342900" algn="l"/>
                <a:r>
                  <a:rPr lang="el-GR" sz="1000" noProof="1">
                    <a:ea typeface="MS Mincho" pitchFamily="49" charset="-128"/>
                  </a:rPr>
                  <a:t>0.04</a:t>
                </a:r>
                <a:endParaRPr lang="el-GR" sz="1000"/>
              </a:p>
            </p:txBody>
          </p:sp>
          <p:sp>
            <p:nvSpPr>
              <p:cNvPr id="380941" name="Text Box 13"/>
              <p:cNvSpPr txBox="1">
                <a:spLocks noChangeAspect="1" noChangeArrowheads="1"/>
              </p:cNvSpPr>
              <p:nvPr/>
            </p:nvSpPr>
            <p:spPr bwMode="auto">
              <a:xfrm>
                <a:off x="2360" y="2359"/>
                <a:ext cx="256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342900" indent="-342900" algn="l"/>
                <a:r>
                  <a:rPr lang="el-GR" sz="1000" noProof="1">
                    <a:ea typeface="MS Mincho" pitchFamily="49" charset="-128"/>
                  </a:rPr>
                  <a:t>0.06</a:t>
                </a:r>
                <a:endParaRPr lang="el-GR" sz="1000"/>
              </a:p>
            </p:txBody>
          </p:sp>
          <p:sp>
            <p:nvSpPr>
              <p:cNvPr id="380942" name="Text Box 14"/>
              <p:cNvSpPr txBox="1">
                <a:spLocks noChangeAspect="1" noChangeArrowheads="1"/>
              </p:cNvSpPr>
              <p:nvPr/>
            </p:nvSpPr>
            <p:spPr bwMode="auto">
              <a:xfrm>
                <a:off x="2933" y="2357"/>
                <a:ext cx="256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342900" indent="-342900" algn="l"/>
                <a:r>
                  <a:rPr lang="el-GR" sz="1000" noProof="1">
                    <a:ea typeface="MS Mincho" pitchFamily="49" charset="-128"/>
                  </a:rPr>
                  <a:t>0.08</a:t>
                </a:r>
                <a:endParaRPr lang="el-GR" sz="1000"/>
              </a:p>
            </p:txBody>
          </p:sp>
          <p:sp>
            <p:nvSpPr>
              <p:cNvPr id="380944" name="Text Box 16"/>
              <p:cNvSpPr txBox="1">
                <a:spLocks noChangeAspect="1" noChangeArrowheads="1"/>
              </p:cNvSpPr>
              <p:nvPr/>
            </p:nvSpPr>
            <p:spPr bwMode="auto">
              <a:xfrm>
                <a:off x="723" y="2354"/>
                <a:ext cx="256" cy="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342900" indent="-342900" algn="l"/>
                <a:r>
                  <a:rPr lang="el-GR" sz="1000" noProof="1">
                    <a:ea typeface="MS Mincho" pitchFamily="49" charset="-128"/>
                  </a:rPr>
                  <a:t>0.00</a:t>
                </a:r>
                <a:endParaRPr lang="el-GR" sz="1000"/>
              </a:p>
            </p:txBody>
          </p:sp>
          <p:sp>
            <p:nvSpPr>
              <p:cNvPr id="380945" name="Text Box 17"/>
              <p:cNvSpPr txBox="1">
                <a:spLocks noChangeAspect="1" noChangeArrowheads="1"/>
              </p:cNvSpPr>
              <p:nvPr/>
            </p:nvSpPr>
            <p:spPr bwMode="auto">
              <a:xfrm>
                <a:off x="657" y="2072"/>
                <a:ext cx="535" cy="3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 algn="l"/>
                <a:r>
                  <a:rPr lang="el-GR" sz="1000" noProof="1">
                    <a:ea typeface="MS Mincho" pitchFamily="49" charset="-128"/>
                  </a:rPr>
                  <a:t>0.5</a:t>
                </a:r>
                <a:endParaRPr lang="el-GR" sz="1000"/>
              </a:p>
            </p:txBody>
          </p:sp>
          <p:sp>
            <p:nvSpPr>
              <p:cNvPr id="380946" name="Text Box 18"/>
              <p:cNvSpPr txBox="1">
                <a:spLocks noChangeAspect="1" noChangeArrowheads="1"/>
              </p:cNvSpPr>
              <p:nvPr/>
            </p:nvSpPr>
            <p:spPr bwMode="auto">
              <a:xfrm>
                <a:off x="688" y="1820"/>
                <a:ext cx="231" cy="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 algn="l"/>
                <a:r>
                  <a:rPr lang="el-GR" sz="1000" noProof="1">
                    <a:ea typeface="MS Mincho" pitchFamily="49" charset="-128"/>
                  </a:rPr>
                  <a:t>1</a:t>
                </a:r>
                <a:endParaRPr lang="el-GR" sz="1000"/>
              </a:p>
            </p:txBody>
          </p:sp>
          <p:sp>
            <p:nvSpPr>
              <p:cNvPr id="380947" name="Text Box 19"/>
              <p:cNvSpPr txBox="1">
                <a:spLocks noChangeAspect="1" noChangeArrowheads="1"/>
              </p:cNvSpPr>
              <p:nvPr/>
            </p:nvSpPr>
            <p:spPr bwMode="auto">
              <a:xfrm>
                <a:off x="657" y="1546"/>
                <a:ext cx="309" cy="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 algn="l"/>
                <a:r>
                  <a:rPr lang="el-GR" sz="1000" noProof="1">
                    <a:ea typeface="MS Mincho" pitchFamily="49" charset="-128"/>
                  </a:rPr>
                  <a:t>1.5</a:t>
                </a:r>
                <a:endParaRPr lang="el-GR" sz="1000"/>
              </a:p>
            </p:txBody>
          </p:sp>
          <p:sp>
            <p:nvSpPr>
              <p:cNvPr id="380948" name="Text Box 20"/>
              <p:cNvSpPr txBox="1">
                <a:spLocks noChangeAspect="1" noChangeArrowheads="1"/>
              </p:cNvSpPr>
              <p:nvPr/>
            </p:nvSpPr>
            <p:spPr bwMode="auto">
              <a:xfrm>
                <a:off x="694" y="1286"/>
                <a:ext cx="230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 algn="l"/>
                <a:r>
                  <a:rPr lang="el-GR" sz="1000" noProof="1">
                    <a:ea typeface="MS Mincho" pitchFamily="49" charset="-128"/>
                  </a:rPr>
                  <a:t>2</a:t>
                </a:r>
                <a:endParaRPr lang="el-GR" sz="1000"/>
              </a:p>
            </p:txBody>
          </p:sp>
          <p:sp>
            <p:nvSpPr>
              <p:cNvPr id="380949" name="Text Box 21"/>
              <p:cNvSpPr txBox="1">
                <a:spLocks noChangeAspect="1" noChangeArrowheads="1"/>
              </p:cNvSpPr>
              <p:nvPr/>
            </p:nvSpPr>
            <p:spPr bwMode="auto">
              <a:xfrm>
                <a:off x="657" y="1034"/>
                <a:ext cx="304" cy="2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 algn="l"/>
                <a:r>
                  <a:rPr lang="el-GR" sz="1000" noProof="1">
                    <a:ea typeface="MS Mincho" pitchFamily="49" charset="-128"/>
                  </a:rPr>
                  <a:t>2.5</a:t>
                </a:r>
                <a:endParaRPr lang="el-GR" sz="1000"/>
              </a:p>
            </p:txBody>
          </p:sp>
          <p:sp>
            <p:nvSpPr>
              <p:cNvPr id="380950" name="Text Box 22"/>
              <p:cNvSpPr txBox="1">
                <a:spLocks noChangeAspect="1" noChangeArrowheads="1"/>
              </p:cNvSpPr>
              <p:nvPr/>
            </p:nvSpPr>
            <p:spPr bwMode="auto">
              <a:xfrm>
                <a:off x="694" y="799"/>
                <a:ext cx="384" cy="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 algn="l"/>
                <a:r>
                  <a:rPr lang="el-GR" altLang="ja-JP" sz="1000">
                    <a:ea typeface="MS Mincho" pitchFamily="49" charset="-128"/>
                  </a:rPr>
                  <a:t>3</a:t>
                </a:r>
                <a:endParaRPr lang="el-GR" sz="1000"/>
              </a:p>
            </p:txBody>
          </p:sp>
          <p:pic>
            <p:nvPicPr>
              <p:cNvPr id="380952" name="Picture 24" descr="Pic21_1st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847" y="819"/>
                <a:ext cx="2558" cy="15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80955" name="Picture 27" descr="fig"/>
            <p:cNvPicPr>
              <a:picLocks noChangeAspect="1" noChangeArrowheads="1"/>
            </p:cNvPicPr>
            <p:nvPr/>
          </p:nvPicPr>
          <p:blipFill>
            <a:blip r:embed="rId5" cstate="print"/>
            <a:srcRect l="5066"/>
            <a:stretch>
              <a:fillRect/>
            </a:stretch>
          </p:blipFill>
          <p:spPr bwMode="auto">
            <a:xfrm>
              <a:off x="3152" y="708"/>
              <a:ext cx="2586" cy="2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0956" name="Text Box 28"/>
            <p:cNvSpPr txBox="1">
              <a:spLocks noChangeArrowheads="1"/>
            </p:cNvSpPr>
            <p:nvPr/>
          </p:nvSpPr>
          <p:spPr bwMode="auto">
            <a:xfrm rot="10800000">
              <a:off x="51" y="981"/>
              <a:ext cx="289" cy="131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eaVert">
              <a:spAutoFit/>
            </a:bodyPr>
            <a:lstStyle/>
            <a:p>
              <a:pPr marL="342900" indent="-342900"/>
              <a:r>
                <a:rPr lang="en-US"/>
                <a:t>True Stress (GPa)</a:t>
              </a:r>
              <a:endParaRPr lang="el-GR"/>
            </a:p>
          </p:txBody>
        </p:sp>
        <p:sp>
          <p:nvSpPr>
            <p:cNvPr id="380957" name="Text Box 29"/>
            <p:cNvSpPr txBox="1">
              <a:spLocks noChangeArrowheads="1"/>
            </p:cNvSpPr>
            <p:nvPr/>
          </p:nvSpPr>
          <p:spPr bwMode="auto">
            <a:xfrm rot="16200000">
              <a:off x="1579" y="1919"/>
              <a:ext cx="289" cy="131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eaVert">
              <a:spAutoFit/>
            </a:bodyPr>
            <a:lstStyle/>
            <a:p>
              <a:pPr marL="342900" indent="-342900"/>
              <a:r>
                <a:rPr lang="en-US"/>
                <a:t>Plastic Strain</a:t>
              </a:r>
              <a:endParaRPr lang="el-GR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51520" y="5229200"/>
            <a:ext cx="889248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/>
            <a:r>
              <a:rPr lang="en-US" sz="3600" b="1" dirty="0" smtClean="0">
                <a:latin typeface="Times Roman" pitchFamily="18" charset="0"/>
                <a:sym typeface="Symbol"/>
              </a:rPr>
              <a:t> </a:t>
            </a:r>
            <a:r>
              <a:rPr lang="en-US" sz="2200" dirty="0" smtClean="0">
                <a:latin typeface="Times Roman" pitchFamily="18" charset="0"/>
              </a:rPr>
              <a:t>Continuum Model Compares Well with MD Simulations (</a:t>
            </a:r>
            <a:r>
              <a:rPr lang="en-US" sz="2200" dirty="0" err="1" smtClean="0">
                <a:latin typeface="Times Roman" pitchFamily="18" charset="0"/>
              </a:rPr>
              <a:t>Shiotz</a:t>
            </a:r>
            <a:r>
              <a:rPr lang="en-US" sz="2200" dirty="0" smtClean="0">
                <a:latin typeface="Times Roman" pitchFamily="18" charset="0"/>
              </a:rPr>
              <a:t> et al, Phys. Rev., 1999/Science, 2003)</a:t>
            </a:r>
            <a:endParaRPr lang="el-GR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8DF88D-6800-4E7F-B8A2-7A3229FB343A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58824" y="188913"/>
            <a:ext cx="8229600" cy="5626100"/>
          </a:xfrm>
        </p:spPr>
        <p:txBody>
          <a:bodyPr/>
          <a:lstStyle/>
          <a:p>
            <a:pPr eaLnBrk="1" hangingPunct="1">
              <a:buFont typeface="Wingdings" pitchFamily="2" charset="2"/>
              <a:buChar char="n"/>
            </a:pPr>
            <a:r>
              <a:rPr lang="en-US" sz="2800" b="1" dirty="0" smtClean="0">
                <a:solidFill>
                  <a:srgbClr val="000080"/>
                </a:solidFill>
                <a:latin typeface="Times New Roman" pitchFamily="18" charset="0"/>
              </a:rPr>
              <a:t>Effective Moduli of Nanopolycrystals</a:t>
            </a:r>
          </a:p>
          <a:p>
            <a:pPr lvl="1" eaLnBrk="1" hangingPunct="1">
              <a:buSzPct val="80000"/>
              <a:buFont typeface="Times New Roman" pitchFamily="18" charset="0"/>
              <a:buChar char="●"/>
            </a:pPr>
            <a:r>
              <a:rPr lang="en-US" sz="2600" b="1" i="1" dirty="0" smtClean="0">
                <a:solidFill>
                  <a:srgbClr val="0000CC"/>
                </a:solidFill>
                <a:latin typeface="Times New Roman" pitchFamily="18" charset="0"/>
              </a:rPr>
              <a:t>Idealized Unit Cell</a:t>
            </a:r>
            <a:r>
              <a:rPr lang="en-US" sz="2600" b="1" dirty="0" smtClean="0">
                <a:solidFill>
                  <a:srgbClr val="000080"/>
                </a:solidFill>
                <a:latin typeface="Times New Roman" pitchFamily="18" charset="0"/>
              </a:rPr>
              <a:t/>
            </a:r>
            <a:br>
              <a:rPr lang="en-US" sz="2600" b="1" dirty="0" smtClean="0">
                <a:solidFill>
                  <a:srgbClr val="000080"/>
                </a:solidFill>
                <a:latin typeface="Times New Roman" pitchFamily="18" charset="0"/>
              </a:rPr>
            </a:br>
            <a:endParaRPr lang="el-GR" sz="1600" b="1" dirty="0" smtClean="0">
              <a:solidFill>
                <a:srgbClr val="00008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spcAft>
                <a:spcPts val="1000"/>
              </a:spcAft>
              <a:buFont typeface="Arial" pitchFamily="34" charset="0"/>
              <a:buNone/>
            </a:pPr>
            <a:r>
              <a:rPr lang="en-US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18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eaLnBrk="1" hangingPunct="1">
              <a:spcBef>
                <a:spcPct val="0"/>
              </a:spcBef>
              <a:spcAft>
                <a:spcPts val="1000"/>
              </a:spcAft>
              <a:buSzPct val="80000"/>
              <a:buFont typeface="Times New Roman" pitchFamily="18" charset="0"/>
              <a:buChar char="●"/>
            </a:pPr>
            <a:r>
              <a:rPr lang="en-US" sz="2600" b="1" i="1" dirty="0" smtClean="0">
                <a:solidFill>
                  <a:srgbClr val="0000CC"/>
                </a:solidFill>
                <a:latin typeface="Times New Roman" pitchFamily="18" charset="0"/>
              </a:rPr>
              <a:t>Average Strain/Effective Modulus</a:t>
            </a:r>
            <a:r>
              <a:rPr lang="en-US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el-GR" sz="20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86396" name="Object 26"/>
          <p:cNvGraphicFramePr>
            <a:graphicFrameLocks noChangeAspect="1"/>
          </p:cNvGraphicFramePr>
          <p:nvPr/>
        </p:nvGraphicFramePr>
        <p:xfrm>
          <a:off x="4786313" y="1320676"/>
          <a:ext cx="4127500" cy="1892300"/>
        </p:xfrm>
        <a:graphic>
          <a:graphicData uri="http://schemas.openxmlformats.org/presentationml/2006/ole">
            <p:oleObj spid="_x0000_s361474" name="Equation" r:id="rId3" imgW="4127400" imgH="1892160" progId="Equation.DSMT4">
              <p:embed/>
            </p:oleObj>
          </a:graphicData>
        </a:graphic>
      </p:graphicFrame>
      <p:graphicFrame>
        <p:nvGraphicFramePr>
          <p:cNvPr id="186397" name="Object 28"/>
          <p:cNvGraphicFramePr>
            <a:graphicFrameLocks noChangeAspect="1"/>
          </p:cNvGraphicFramePr>
          <p:nvPr/>
        </p:nvGraphicFramePr>
        <p:xfrm>
          <a:off x="4716016" y="899765"/>
          <a:ext cx="2438400" cy="393700"/>
        </p:xfrm>
        <a:graphic>
          <a:graphicData uri="http://schemas.openxmlformats.org/presentationml/2006/ole">
            <p:oleObj spid="_x0000_s361475" name="Equation" r:id="rId4" imgW="2438280" imgH="393480" progId="Equation.DSMT4">
              <p:embed/>
            </p:oleObj>
          </a:graphicData>
        </a:graphic>
      </p:graphicFrame>
      <p:graphicFrame>
        <p:nvGraphicFramePr>
          <p:cNvPr id="186398" name="Object 29"/>
          <p:cNvGraphicFramePr>
            <a:graphicFrameLocks noChangeAspect="1"/>
          </p:cNvGraphicFramePr>
          <p:nvPr/>
        </p:nvGraphicFramePr>
        <p:xfrm>
          <a:off x="1187624" y="3467596"/>
          <a:ext cx="5676900" cy="825500"/>
        </p:xfrm>
        <a:graphic>
          <a:graphicData uri="http://schemas.openxmlformats.org/presentationml/2006/ole">
            <p:oleObj spid="_x0000_s361476" name="Equation" r:id="rId5" imgW="5676840" imgH="825480" progId="Equation.DSMT4">
              <p:embed/>
            </p:oleObj>
          </a:graphicData>
        </a:graphic>
      </p:graphicFrame>
      <p:sp>
        <p:nvSpPr>
          <p:cNvPr id="32" name="Slide Number Placeholder 5"/>
          <p:cNvSpPr txBox="1">
            <a:spLocks/>
          </p:cNvSpPr>
          <p:nvPr/>
        </p:nvSpPr>
        <p:spPr>
          <a:xfrm>
            <a:off x="4759102" y="6356350"/>
            <a:ext cx="2133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/>
          <a:p>
            <a:pPr algn="r"/>
            <a:fld id="{EE3FA0D5-AFD4-4356-AD55-D2E3E1BC4F39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/>
              <a:t>16</a:t>
            </a:fld>
            <a:endParaRPr lang="en-US" sz="120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pic>
        <p:nvPicPr>
          <p:cNvPr id="33" name="Picture 48"/>
          <p:cNvPicPr>
            <a:picLocks noChangeAspect="1" noChangeArrowheads="1"/>
          </p:cNvPicPr>
          <p:nvPr/>
        </p:nvPicPr>
        <p:blipFill>
          <a:blip r:embed="rId6" cstate="print"/>
          <a:srcRect l="3941" r="-2400" b="6377"/>
          <a:stretch>
            <a:fillRect/>
          </a:stretch>
        </p:blipFill>
        <p:spPr bwMode="auto">
          <a:xfrm>
            <a:off x="1691680" y="4347352"/>
            <a:ext cx="2991222" cy="228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54"/>
          <p:cNvPicPr>
            <a:picLocks noChangeAspect="1" noChangeArrowheads="1"/>
          </p:cNvPicPr>
          <p:nvPr/>
        </p:nvPicPr>
        <p:blipFill>
          <a:blip r:embed="rId7" cstate="print"/>
          <a:srcRect l="2942" b="4347"/>
          <a:stretch>
            <a:fillRect/>
          </a:stretch>
        </p:blipFill>
        <p:spPr bwMode="auto">
          <a:xfrm>
            <a:off x="4765451" y="4332748"/>
            <a:ext cx="2830885" cy="229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5" name="Object 55"/>
          <p:cNvGraphicFramePr>
            <a:graphicFrameLocks noChangeAspect="1"/>
          </p:cNvGraphicFramePr>
          <p:nvPr/>
        </p:nvGraphicFramePr>
        <p:xfrm>
          <a:off x="1115616" y="5013176"/>
          <a:ext cx="417512" cy="663575"/>
        </p:xfrm>
        <a:graphic>
          <a:graphicData uri="http://schemas.openxmlformats.org/presentationml/2006/ole">
            <p:oleObj spid="_x0000_s361477" name="Equation" r:id="rId8" imgW="368280" imgH="583920" progId="Equation.DSMT4">
              <p:embed/>
            </p:oleObj>
          </a:graphicData>
        </a:graphic>
      </p:graphicFrame>
      <p:sp>
        <p:nvSpPr>
          <p:cNvPr id="36" name="Text Box 56"/>
          <p:cNvSpPr txBox="1">
            <a:spLocks noChangeArrowheads="1"/>
          </p:cNvSpPr>
          <p:nvPr/>
        </p:nvSpPr>
        <p:spPr bwMode="auto">
          <a:xfrm>
            <a:off x="2950096" y="6525344"/>
            <a:ext cx="68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 dirty="0">
                <a:solidFill>
                  <a:prstClr val="black"/>
                </a:solidFill>
                <a:latin typeface="Times New Roman" pitchFamily="18" charset="0"/>
                <a:sym typeface="Symbol" pitchFamily="18" charset="2"/>
              </a:rPr>
              <a:t>h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sym typeface="Symbol" pitchFamily="18" charset="2"/>
              </a:rPr>
              <a:t> (nm)</a:t>
            </a:r>
          </a:p>
        </p:txBody>
      </p:sp>
      <p:sp>
        <p:nvSpPr>
          <p:cNvPr id="37" name="Text Box 57"/>
          <p:cNvSpPr txBox="1">
            <a:spLocks noChangeArrowheads="1"/>
          </p:cNvSpPr>
          <p:nvPr/>
        </p:nvSpPr>
        <p:spPr bwMode="auto">
          <a:xfrm>
            <a:off x="5974432" y="6525344"/>
            <a:ext cx="68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 dirty="0">
                <a:solidFill>
                  <a:prstClr val="black"/>
                </a:solidFill>
                <a:latin typeface="Times New Roman" pitchFamily="18" charset="0"/>
                <a:sym typeface="Symbol" pitchFamily="18" charset="2"/>
              </a:rPr>
              <a:t>h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sym typeface="Symbol" pitchFamily="18" charset="2"/>
              </a:rPr>
              <a:t> (nm)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779463" y="1054572"/>
            <a:ext cx="3792537" cy="1870372"/>
            <a:chOff x="779463" y="1198588"/>
            <a:chExt cx="3792537" cy="1870372"/>
          </a:xfrm>
        </p:grpSpPr>
        <p:sp>
          <p:nvSpPr>
            <p:cNvPr id="186372" name="Rectangle 11"/>
            <p:cNvSpPr>
              <a:spLocks noChangeArrowheads="1"/>
            </p:cNvSpPr>
            <p:nvPr/>
          </p:nvSpPr>
          <p:spPr bwMode="auto">
            <a:xfrm>
              <a:off x="1700306" y="1198588"/>
              <a:ext cx="500062" cy="430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l-GR" sz="22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τ</a:t>
              </a:r>
              <a:r>
                <a:rPr lang="el-GR" sz="2200" baseline="300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</a:t>
              </a:r>
              <a:endParaRPr lang="el-GR" sz="22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186371" name="Text Box 10"/>
            <p:cNvSpPr txBox="1">
              <a:spLocks noChangeArrowheads="1"/>
            </p:cNvSpPr>
            <p:nvPr/>
          </p:nvSpPr>
          <p:spPr bwMode="auto">
            <a:xfrm>
              <a:off x="2699792" y="1505669"/>
              <a:ext cx="377825" cy="334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y</a:t>
              </a:r>
              <a:endParaRPr lang="el-GR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6376" name="Rectangle 4"/>
            <p:cNvSpPr>
              <a:spLocks noChangeArrowheads="1"/>
            </p:cNvSpPr>
            <p:nvPr/>
          </p:nvSpPr>
          <p:spPr bwMode="auto">
            <a:xfrm>
              <a:off x="1272208" y="2348880"/>
              <a:ext cx="2363688" cy="42419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6378" name="Rectangle 6"/>
            <p:cNvSpPr>
              <a:spLocks noChangeArrowheads="1"/>
            </p:cNvSpPr>
            <p:nvPr/>
          </p:nvSpPr>
          <p:spPr bwMode="auto">
            <a:xfrm>
              <a:off x="1272208" y="2060848"/>
              <a:ext cx="2363688" cy="28803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6379" name="Line 7"/>
            <p:cNvSpPr>
              <a:spLocks noChangeShapeType="1"/>
            </p:cNvSpPr>
            <p:nvPr/>
          </p:nvSpPr>
          <p:spPr bwMode="auto">
            <a:xfrm>
              <a:off x="1272208" y="2203005"/>
              <a:ext cx="30861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6380" name="Line 8"/>
            <p:cNvSpPr>
              <a:spLocks noChangeShapeType="1"/>
            </p:cNvSpPr>
            <p:nvPr/>
          </p:nvSpPr>
          <p:spPr bwMode="auto">
            <a:xfrm>
              <a:off x="1288401" y="1975359"/>
              <a:ext cx="2600325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6381" name="Line 9"/>
            <p:cNvSpPr>
              <a:spLocks noChangeShapeType="1"/>
            </p:cNvSpPr>
            <p:nvPr/>
          </p:nvSpPr>
          <p:spPr bwMode="auto">
            <a:xfrm>
              <a:off x="1302688" y="2432556"/>
              <a:ext cx="2600325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6382" name="Line 12"/>
            <p:cNvSpPr>
              <a:spLocks noChangeShapeType="1"/>
            </p:cNvSpPr>
            <p:nvPr/>
          </p:nvSpPr>
          <p:spPr bwMode="auto">
            <a:xfrm>
              <a:off x="1187624" y="1556792"/>
              <a:ext cx="0" cy="50405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sm" len="sm"/>
              <a:tailEnd type="arrow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6383" name="Line 13"/>
            <p:cNvSpPr>
              <a:spLocks noChangeShapeType="1"/>
            </p:cNvSpPr>
            <p:nvPr/>
          </p:nvSpPr>
          <p:spPr bwMode="auto">
            <a:xfrm>
              <a:off x="1187624" y="2348880"/>
              <a:ext cx="0" cy="4320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sm" len="sm"/>
              <a:tailEnd type="arrow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6384" name="Line 14"/>
            <p:cNvSpPr>
              <a:spLocks noChangeShapeType="1"/>
            </p:cNvSpPr>
            <p:nvPr/>
          </p:nvSpPr>
          <p:spPr bwMode="auto">
            <a:xfrm>
              <a:off x="1187624" y="2060848"/>
              <a:ext cx="0" cy="2944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sm" len="sm"/>
              <a:tailEnd type="arrow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6385" name="Line 15"/>
            <p:cNvSpPr>
              <a:spLocks noChangeShapeType="1"/>
            </p:cNvSpPr>
            <p:nvPr/>
          </p:nvSpPr>
          <p:spPr bwMode="auto">
            <a:xfrm flipH="1">
              <a:off x="3672508" y="2020937"/>
              <a:ext cx="342900" cy="1119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6386" name="Line 16"/>
            <p:cNvSpPr>
              <a:spLocks noChangeShapeType="1"/>
            </p:cNvSpPr>
            <p:nvPr/>
          </p:nvSpPr>
          <p:spPr bwMode="auto">
            <a:xfrm>
              <a:off x="2072308" y="1484784"/>
              <a:ext cx="9144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6387" name="Line 17"/>
            <p:cNvSpPr>
              <a:spLocks noChangeShapeType="1"/>
            </p:cNvSpPr>
            <p:nvPr/>
          </p:nvSpPr>
          <p:spPr bwMode="auto">
            <a:xfrm>
              <a:off x="2072308" y="2924944"/>
              <a:ext cx="9144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6388" name="Text Box 18"/>
            <p:cNvSpPr txBox="1">
              <a:spLocks noChangeAspect="1" noChangeArrowheads="1"/>
            </p:cNvSpPr>
            <p:nvPr/>
          </p:nvSpPr>
          <p:spPr bwMode="auto">
            <a:xfrm>
              <a:off x="4213225" y="2153741"/>
              <a:ext cx="358775" cy="384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22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endParaRPr lang="el-GR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6389" name="Text Box 19"/>
            <p:cNvSpPr txBox="1">
              <a:spLocks noChangeAspect="1" noChangeArrowheads="1"/>
            </p:cNvSpPr>
            <p:nvPr/>
          </p:nvSpPr>
          <p:spPr bwMode="auto">
            <a:xfrm>
              <a:off x="804466" y="1556792"/>
              <a:ext cx="31115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22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endParaRPr lang="el-GR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6390" name="Text Box 20"/>
            <p:cNvSpPr txBox="1">
              <a:spLocks noChangeAspect="1" noChangeArrowheads="1"/>
            </p:cNvSpPr>
            <p:nvPr/>
          </p:nvSpPr>
          <p:spPr bwMode="auto">
            <a:xfrm>
              <a:off x="827584" y="2348880"/>
              <a:ext cx="263525" cy="29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22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endParaRPr lang="el-GR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6391" name="Text Box 21"/>
            <p:cNvSpPr txBox="1">
              <a:spLocks noChangeAspect="1" noChangeArrowheads="1"/>
            </p:cNvSpPr>
            <p:nvPr/>
          </p:nvSpPr>
          <p:spPr bwMode="auto">
            <a:xfrm>
              <a:off x="779463" y="1988840"/>
              <a:ext cx="273050" cy="27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22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  <a:endParaRPr lang="el-GR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6392" name="Text Box 22"/>
            <p:cNvSpPr txBox="1">
              <a:spLocks noChangeAspect="1" noChangeArrowheads="1"/>
            </p:cNvSpPr>
            <p:nvPr/>
          </p:nvSpPr>
          <p:spPr bwMode="auto">
            <a:xfrm>
              <a:off x="2054696" y="1592536"/>
              <a:ext cx="573088" cy="468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22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G</a:t>
              </a:r>
              <a:r>
                <a:rPr lang="en-US" sz="2200" baseline="-250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g</a:t>
              </a:r>
              <a:endParaRPr lang="el-GR" sz="2200" baseline="-25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6393" name="Text Box 23"/>
            <p:cNvSpPr txBox="1">
              <a:spLocks noChangeAspect="1" noChangeArrowheads="1"/>
            </p:cNvSpPr>
            <p:nvPr/>
          </p:nvSpPr>
          <p:spPr bwMode="auto">
            <a:xfrm>
              <a:off x="3944938" y="1671464"/>
              <a:ext cx="581025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22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G</a:t>
              </a:r>
              <a:r>
                <a:rPr lang="en-US" sz="2200" baseline="-250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gb</a:t>
              </a:r>
              <a:endParaRPr lang="el-GR" sz="2200" baseline="-25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6394" name="Text Box 24"/>
            <p:cNvSpPr txBox="1">
              <a:spLocks noChangeAspect="1" noChangeArrowheads="1"/>
            </p:cNvSpPr>
            <p:nvPr/>
          </p:nvSpPr>
          <p:spPr bwMode="auto">
            <a:xfrm>
              <a:off x="2073747" y="2276872"/>
              <a:ext cx="554037" cy="382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22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G</a:t>
              </a:r>
              <a:r>
                <a:rPr lang="en-US" sz="2200" baseline="-250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g</a:t>
              </a:r>
              <a:endParaRPr lang="el-GR" sz="2200" baseline="-25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6395" name="Text Box 25"/>
            <p:cNvSpPr txBox="1">
              <a:spLocks noChangeAspect="1" noChangeArrowheads="1"/>
            </p:cNvSpPr>
            <p:nvPr/>
          </p:nvSpPr>
          <p:spPr bwMode="auto">
            <a:xfrm>
              <a:off x="2976563" y="2657797"/>
              <a:ext cx="523875" cy="411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l-GR" sz="2200" dirty="0" err="1" smtClean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τ</a:t>
              </a:r>
              <a:r>
                <a:rPr lang="el-GR" sz="2200" baseline="30000" dirty="0" err="1" smtClean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  <a:sym typeface="Symbol" pitchFamily="18" charset="2"/>
                </a:rPr>
                <a:t></a:t>
              </a:r>
              <a:endParaRPr lang="el-GR" sz="2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Line 7"/>
            <p:cNvSpPr>
              <a:spLocks noChangeShapeType="1"/>
            </p:cNvSpPr>
            <p:nvPr/>
          </p:nvSpPr>
          <p:spPr bwMode="auto">
            <a:xfrm flipH="1" flipV="1">
              <a:off x="2699792" y="1704441"/>
              <a:ext cx="0" cy="50405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Rectangle 4"/>
            <p:cNvSpPr>
              <a:spLocks noChangeArrowheads="1"/>
            </p:cNvSpPr>
            <p:nvPr/>
          </p:nvSpPr>
          <p:spPr bwMode="auto">
            <a:xfrm>
              <a:off x="1269571" y="1628800"/>
              <a:ext cx="2363688" cy="42419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8DF88D-6800-4E7F-B8A2-7A3229FB343A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7376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457200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-324544" y="2060848"/>
            <a:ext cx="504056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/>
            <a:r>
              <a:rPr lang="en-US" altLang="zh-CN" dirty="0">
                <a:ea typeface="SimSun" charset="-122"/>
              </a:rPr>
              <a:t>	</a:t>
            </a:r>
            <a:r>
              <a:rPr lang="en-US" dirty="0" smtClean="0">
                <a:latin typeface="Times Roman" pitchFamily="18" charset="0"/>
              </a:rPr>
              <a:t>Unit cell model with GB phase, GI phase comprised of GI-GB layers, and elastic GI cores</a:t>
            </a:r>
            <a:endParaRPr lang="el-GR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73767" name="Object 29"/>
          <p:cNvGraphicFramePr>
            <a:graphicFrameLocks noChangeAspect="1"/>
          </p:cNvGraphicFramePr>
          <p:nvPr/>
        </p:nvGraphicFramePr>
        <p:xfrm>
          <a:off x="2699792" y="3052440"/>
          <a:ext cx="1638300" cy="495300"/>
        </p:xfrm>
        <a:graphic>
          <a:graphicData uri="http://schemas.openxmlformats.org/presentationml/2006/ole">
            <p:oleObj spid="_x0000_s373767" name="Equation" r:id="rId4" imgW="1638000" imgH="495000" progId="Equation.DSMT4">
              <p:embed/>
            </p:oleObj>
          </a:graphicData>
        </a:graphic>
      </p:graphicFrame>
      <p:graphicFrame>
        <p:nvGraphicFramePr>
          <p:cNvPr id="373768" name="Object 29"/>
          <p:cNvGraphicFramePr>
            <a:graphicFrameLocks noChangeAspect="1"/>
          </p:cNvGraphicFramePr>
          <p:nvPr/>
        </p:nvGraphicFramePr>
        <p:xfrm>
          <a:off x="323528" y="2908424"/>
          <a:ext cx="2235200" cy="736600"/>
        </p:xfrm>
        <a:graphic>
          <a:graphicData uri="http://schemas.openxmlformats.org/presentationml/2006/ole">
            <p:oleObj spid="_x0000_s373768" name="Equation" r:id="rId5" imgW="2234880" imgH="736560" progId="Equation.DSMT4">
              <p:embed/>
            </p:oleObj>
          </a:graphicData>
        </a:graphic>
      </p:graphicFrame>
      <p:pic>
        <p:nvPicPr>
          <p:cNvPr id="373769" name="Picture 9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179512" y="3629929"/>
            <a:ext cx="4470870" cy="3183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3770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8024" y="188640"/>
            <a:ext cx="4355976" cy="176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 Box 7"/>
          <p:cNvSpPr txBox="1">
            <a:spLocks noChangeArrowheads="1"/>
          </p:cNvSpPr>
          <p:nvPr/>
        </p:nvSpPr>
        <p:spPr bwMode="auto">
          <a:xfrm>
            <a:off x="4572000" y="2023120"/>
            <a:ext cx="457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/>
            <a:r>
              <a:rPr lang="en-US" altLang="zh-CN" dirty="0">
                <a:ea typeface="SimSun" charset="-122"/>
              </a:rPr>
              <a:t>	</a:t>
            </a:r>
            <a:r>
              <a:rPr lang="en-US" dirty="0" smtClean="0">
                <a:latin typeface="Times Roman" pitchFamily="18" charset="0"/>
              </a:rPr>
              <a:t>Unit cell consisting of a GB and a GI phase, for size-dependent stress-strain prediction</a:t>
            </a:r>
            <a:endParaRPr lang="el-G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3771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8064" y="2570880"/>
            <a:ext cx="3600400" cy="2470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3772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48064" y="5013176"/>
            <a:ext cx="3676782" cy="143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16216" y="6376243"/>
            <a:ext cx="2133600" cy="365125"/>
          </a:xfrm>
        </p:spPr>
        <p:txBody>
          <a:bodyPr/>
          <a:lstStyle/>
          <a:p>
            <a:pPr>
              <a:defRPr/>
            </a:pPr>
            <a:fld id="{55CD881A-EFED-447E-A3BE-9B46BD0C0D90}" type="slidenum">
              <a:rPr lang="el-GR"/>
              <a:pPr>
                <a:defRPr/>
              </a:pPr>
              <a:t>18</a:t>
            </a:fld>
            <a:endParaRPr lang="el-GR" dirty="0"/>
          </a:p>
        </p:txBody>
      </p:sp>
      <p:sp>
        <p:nvSpPr>
          <p:cNvPr id="52230" name="Content Placeholder 2"/>
          <p:cNvSpPr>
            <a:spLocks noGrp="1"/>
          </p:cNvSpPr>
          <p:nvPr>
            <p:ph idx="4294967295"/>
          </p:nvPr>
        </p:nvSpPr>
        <p:spPr>
          <a:xfrm>
            <a:off x="420687" y="759619"/>
            <a:ext cx="8229600" cy="2021309"/>
          </a:xfrm>
        </p:spPr>
        <p:txBody>
          <a:bodyPr/>
          <a:lstStyle/>
          <a:p>
            <a:pPr>
              <a:buFont typeface="Times New Roman" pitchFamily="18" charset="0"/>
              <a:buChar char="■"/>
            </a:pPr>
            <a:r>
              <a:rPr lang="en-US" sz="2800" b="1" dirty="0" err="1" smtClean="0">
                <a:solidFill>
                  <a:srgbClr val="000080"/>
                </a:solidFill>
                <a:latin typeface="Times New Roman" pitchFamily="18" charset="0"/>
              </a:rPr>
              <a:t>Nanopolycrystal</a:t>
            </a:r>
            <a:r>
              <a:rPr lang="en-US" sz="2800" b="1" dirty="0" smtClean="0">
                <a:solidFill>
                  <a:srgbClr val="000080"/>
                </a:solidFill>
                <a:latin typeface="Times New Roman" pitchFamily="18" charset="0"/>
              </a:rPr>
              <a:t> Elasticity</a:t>
            </a:r>
            <a:endParaRPr lang="el-GR" sz="2800" b="1" dirty="0" smtClean="0">
              <a:solidFill>
                <a:srgbClr val="000080"/>
              </a:solidFill>
              <a:latin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endParaRPr lang="en-US" sz="14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SzPct val="80000"/>
              <a:buFontTx/>
              <a:buChar char="●"/>
            </a:pPr>
            <a:r>
              <a:rPr lang="en-US" sz="22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200" b="1" i="1" dirty="0" smtClean="0">
                <a:solidFill>
                  <a:srgbClr val="0000CC"/>
                </a:solidFill>
                <a:latin typeface="Times New Roman" pitchFamily="18" charset="0"/>
              </a:rPr>
              <a:t>Bulk” phase and “boundary” phase</a:t>
            </a:r>
            <a:br>
              <a:rPr lang="en-US" sz="2200" b="1" i="1" dirty="0" smtClean="0">
                <a:solidFill>
                  <a:srgbClr val="0000CC"/>
                </a:solidFill>
                <a:latin typeface="Times New Roman" pitchFamily="18" charset="0"/>
              </a:rPr>
            </a:br>
            <a:r>
              <a:rPr lang="en-US" sz="2000" i="1" dirty="0" smtClean="0">
                <a:latin typeface="Times New Roman" pitchFamily="18" charset="0"/>
              </a:rPr>
              <a:t>occupy the same material point and</a:t>
            </a:r>
            <a:br>
              <a:rPr lang="en-US" sz="2000" i="1" dirty="0" smtClean="0">
                <a:latin typeface="Times New Roman" pitchFamily="18" charset="0"/>
              </a:rPr>
            </a:br>
            <a:r>
              <a:rPr lang="en-US" sz="2000" i="1" dirty="0" smtClean="0">
                <a:latin typeface="Times New Roman" pitchFamily="18" charset="0"/>
              </a:rPr>
              <a:t>interact via an internal body force</a:t>
            </a:r>
            <a:endParaRPr lang="el-GR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31" name="Picture 2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4625" y="1082204"/>
            <a:ext cx="2933700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2" name="Text Box 3"/>
          <p:cNvSpPr txBox="1">
            <a:spLocks noChangeArrowheads="1"/>
          </p:cNvSpPr>
          <p:nvPr/>
        </p:nvSpPr>
        <p:spPr bwMode="auto">
          <a:xfrm>
            <a:off x="7486650" y="977429"/>
            <a:ext cx="1633537" cy="3016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el-GR" sz="2000">
                <a:latin typeface="Times New Roman" pitchFamily="18" charset="0"/>
                <a:cs typeface="Times New Roman" pitchFamily="18" charset="0"/>
              </a:rPr>
              <a:t>“Bulk” Phase</a:t>
            </a:r>
          </a:p>
        </p:txBody>
      </p:sp>
      <p:sp>
        <p:nvSpPr>
          <p:cNvPr id="52233" name="Text Box 4"/>
          <p:cNvSpPr txBox="1">
            <a:spLocks noChangeArrowheads="1"/>
          </p:cNvSpPr>
          <p:nvPr/>
        </p:nvSpPr>
        <p:spPr bwMode="auto">
          <a:xfrm>
            <a:off x="7596187" y="1748954"/>
            <a:ext cx="1547813" cy="5953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el-GR" sz="2000">
                <a:latin typeface="Times New Roman" pitchFamily="18" charset="0"/>
                <a:cs typeface="Times New Roman" pitchFamily="18" charset="0"/>
              </a:rPr>
              <a:t>“Boundary”</a:t>
            </a:r>
          </a:p>
          <a:p>
            <a:pPr>
              <a:spcAft>
                <a:spcPts val="1000"/>
              </a:spcAft>
            </a:pPr>
            <a:r>
              <a:rPr lang="el-GR" sz="2000">
                <a:latin typeface="Times New Roman" pitchFamily="18" charset="0"/>
                <a:cs typeface="Times New Roman" pitchFamily="18" charset="0"/>
              </a:rPr>
              <a:t>Phase</a:t>
            </a:r>
          </a:p>
        </p:txBody>
      </p:sp>
      <p:graphicFrame>
        <p:nvGraphicFramePr>
          <p:cNvPr id="52226" name="Object 5"/>
          <p:cNvGraphicFramePr>
            <a:graphicFrameLocks noChangeAspect="1"/>
          </p:cNvGraphicFramePr>
          <p:nvPr/>
        </p:nvGraphicFramePr>
        <p:xfrm>
          <a:off x="1125538" y="2925316"/>
          <a:ext cx="4711700" cy="342900"/>
        </p:xfrm>
        <a:graphic>
          <a:graphicData uri="http://schemas.openxmlformats.org/presentationml/2006/ole">
            <p:oleObj spid="_x0000_s354306" name="Equation" r:id="rId4" imgW="4711680" imgH="342720" progId="Equation.DSMT4">
              <p:embed/>
            </p:oleObj>
          </a:graphicData>
        </a:graphic>
      </p:graphicFrame>
      <p:graphicFrame>
        <p:nvGraphicFramePr>
          <p:cNvPr id="52227" name="Object 6"/>
          <p:cNvGraphicFramePr>
            <a:graphicFrameLocks noChangeAspect="1"/>
          </p:cNvGraphicFramePr>
          <p:nvPr/>
        </p:nvGraphicFramePr>
        <p:xfrm>
          <a:off x="1117600" y="3212654"/>
          <a:ext cx="3632200" cy="342900"/>
        </p:xfrm>
        <a:graphic>
          <a:graphicData uri="http://schemas.openxmlformats.org/presentationml/2006/ole">
            <p:oleObj spid="_x0000_s354307" name="Equation" r:id="rId5" imgW="3632040" imgH="342720" progId="Equation.DSMT4">
              <p:embed/>
            </p:oleObj>
          </a:graphicData>
        </a:graphic>
      </p:graphicFrame>
      <p:graphicFrame>
        <p:nvGraphicFramePr>
          <p:cNvPr id="52228" name="Object 7"/>
          <p:cNvGraphicFramePr>
            <a:graphicFrameLocks noChangeAspect="1"/>
          </p:cNvGraphicFramePr>
          <p:nvPr/>
        </p:nvGraphicFramePr>
        <p:xfrm>
          <a:off x="683839" y="4725144"/>
          <a:ext cx="7848601" cy="406400"/>
        </p:xfrm>
        <a:graphic>
          <a:graphicData uri="http://schemas.openxmlformats.org/presentationml/2006/ole">
            <p:oleObj spid="_x0000_s354308" name="Equation" r:id="rId6" imgW="7848360" imgH="406080" progId="Equation.DSMT4">
              <p:embed/>
            </p:oleObj>
          </a:graphicData>
        </a:graphic>
      </p:graphicFrame>
      <p:sp>
        <p:nvSpPr>
          <p:cNvPr id="12" name="Rectangle 11"/>
          <p:cNvSpPr/>
          <p:nvPr/>
        </p:nvSpPr>
        <p:spPr>
          <a:xfrm>
            <a:off x="467544" y="2492896"/>
            <a:ext cx="174759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ct val="80000"/>
              <a:buFontTx/>
              <a:buChar char="●"/>
            </a:pPr>
            <a:r>
              <a:rPr lang="en-US" sz="2200" b="1" i="1" dirty="0" smtClean="0">
                <a:solidFill>
                  <a:srgbClr val="0000CC"/>
                </a:solidFill>
                <a:latin typeface="Times New Roman" pitchFamily="18" charset="0"/>
              </a:rPr>
              <a:t>Equilibrium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28829" y="3717032"/>
            <a:ext cx="327365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ct val="80000"/>
              <a:buFontTx/>
              <a:buChar char="●"/>
            </a:pPr>
            <a:r>
              <a:rPr lang="en-US" sz="2200" b="1" i="1" dirty="0" smtClean="0">
                <a:solidFill>
                  <a:srgbClr val="0000CC"/>
                </a:solidFill>
                <a:latin typeface="Times New Roman" pitchFamily="18" charset="0"/>
              </a:rPr>
              <a:t>Elasticity for each phase: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39552" y="3717032"/>
            <a:ext cx="84249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Assume that each phase obeys Hooke’s Law and that the interaction force is proportional to the difference of the individual displacements</a:t>
            </a:r>
            <a:endParaRPr lang="el-GR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2229" name="Object 5"/>
          <p:cNvGraphicFramePr>
            <a:graphicFrameLocks noChangeAspect="1"/>
          </p:cNvGraphicFramePr>
          <p:nvPr/>
        </p:nvGraphicFramePr>
        <p:xfrm>
          <a:off x="683568" y="5318348"/>
          <a:ext cx="1587500" cy="342900"/>
        </p:xfrm>
        <a:graphic>
          <a:graphicData uri="http://schemas.openxmlformats.org/presentationml/2006/ole">
            <p:oleObj spid="_x0000_s354309" name="Equation" r:id="rId7" imgW="1587240" imgH="342720" progId="Equation.DSMT4">
              <p:embed/>
            </p:oleObj>
          </a:graphicData>
        </a:graphic>
      </p:graphicFrame>
      <p:sp>
        <p:nvSpPr>
          <p:cNvPr id="15" name="Rectangle 14"/>
          <p:cNvSpPr/>
          <p:nvPr/>
        </p:nvSpPr>
        <p:spPr>
          <a:xfrm>
            <a:off x="539552" y="5661248"/>
            <a:ext cx="170110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ct val="80000"/>
              <a:buFontTx/>
              <a:buChar char="●"/>
            </a:pPr>
            <a:r>
              <a:rPr lang="en-US" sz="2200" b="1" i="1" dirty="0" smtClean="0">
                <a:solidFill>
                  <a:srgbClr val="0000CC"/>
                </a:solidFill>
                <a:latin typeface="Times New Roman" pitchFamily="18" charset="0"/>
              </a:rPr>
              <a:t>Uncoupling</a:t>
            </a:r>
          </a:p>
        </p:txBody>
      </p:sp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2339975" y="5805264"/>
          <a:ext cx="304800" cy="215900"/>
        </p:xfrm>
        <a:graphic>
          <a:graphicData uri="http://schemas.openxmlformats.org/presentationml/2006/ole">
            <p:oleObj spid="_x0000_s354310" name="Equation" r:id="rId8" imgW="304560" imgH="215640" progId="Equation.DSMT4">
              <p:embed/>
            </p:oleObj>
          </a:graphicData>
        </a:graphic>
      </p:graphicFrame>
      <p:graphicFrame>
        <p:nvGraphicFramePr>
          <p:cNvPr id="3" name="Object 3"/>
          <p:cNvGraphicFramePr>
            <a:graphicFrameLocks noChangeAspect="1"/>
          </p:cNvGraphicFramePr>
          <p:nvPr/>
        </p:nvGraphicFramePr>
        <p:xfrm>
          <a:off x="611560" y="6093296"/>
          <a:ext cx="6908800" cy="469900"/>
        </p:xfrm>
        <a:graphic>
          <a:graphicData uri="http://schemas.openxmlformats.org/presentationml/2006/ole">
            <p:oleObj spid="_x0000_s354311" name="Equation" r:id="rId9" imgW="6908760" imgH="469800" progId="Equation.DSMT4">
              <p:embed/>
            </p:oleObj>
          </a:graphicData>
        </a:graphic>
      </p:graphicFrame>
      <p:sp>
        <p:nvSpPr>
          <p:cNvPr id="18" name="Title 1"/>
          <p:cNvSpPr txBox="1">
            <a:spLocks/>
          </p:cNvSpPr>
          <p:nvPr/>
        </p:nvSpPr>
        <p:spPr>
          <a:xfrm>
            <a:off x="457200" y="-171400"/>
            <a:ext cx="8229600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I.  NANOELASTICITY</a:t>
            </a:r>
            <a:endParaRPr kumimoji="0" lang="el-GR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1911181" y="375047"/>
            <a:ext cx="512351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buClr>
                <a:srgbClr val="000080"/>
              </a:buClr>
              <a:buSzPct val="90000"/>
              <a:buFont typeface="Wingdings" pitchFamily="2" charset="2"/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[Gradient Elasticity at the Nanoscale]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520200-3E4D-4D83-8A8C-ADB5C3B3A9A0}" type="slidenum">
              <a:rPr lang="el-GR"/>
              <a:pPr>
                <a:defRPr/>
              </a:pPr>
              <a:t>19</a:t>
            </a:fld>
            <a:endParaRPr lang="el-GR"/>
          </a:p>
        </p:txBody>
      </p:sp>
      <p:sp>
        <p:nvSpPr>
          <p:cNvPr id="53255" name="Content Placeholder 2"/>
          <p:cNvSpPr>
            <a:spLocks noGrp="1"/>
          </p:cNvSpPr>
          <p:nvPr>
            <p:ph idx="4294967295"/>
          </p:nvPr>
        </p:nvSpPr>
        <p:spPr>
          <a:xfrm>
            <a:off x="457200" y="404813"/>
            <a:ext cx="8229600" cy="4248323"/>
          </a:xfrm>
        </p:spPr>
        <p:txBody>
          <a:bodyPr/>
          <a:lstStyle/>
          <a:p>
            <a:pPr>
              <a:buSzPct val="80000"/>
              <a:buFont typeface="Times New Roman" pitchFamily="18" charset="0"/>
              <a:buChar char="●"/>
            </a:pPr>
            <a:r>
              <a:rPr lang="en-US" sz="2600" b="1" i="1" dirty="0" smtClean="0">
                <a:solidFill>
                  <a:srgbClr val="0000CC"/>
                </a:solidFill>
                <a:latin typeface="Times New Roman" pitchFamily="18" charset="0"/>
              </a:rPr>
              <a:t>Gradient Elasticity (</a:t>
            </a:r>
            <a:r>
              <a:rPr lang="en-US" sz="2600" b="1" i="1" dirty="0" err="1" smtClean="0">
                <a:solidFill>
                  <a:srgbClr val="0000CC"/>
                </a:solidFill>
                <a:latin typeface="Times New Roman" pitchFamily="18" charset="0"/>
              </a:rPr>
              <a:t>Gradela</a:t>
            </a:r>
            <a:r>
              <a:rPr lang="en-US" sz="2600" b="1" i="1" dirty="0" smtClean="0">
                <a:solidFill>
                  <a:srgbClr val="0000CC"/>
                </a:solidFill>
                <a:latin typeface="Times New Roman" pitchFamily="18" charset="0"/>
              </a:rPr>
              <a:t>)</a:t>
            </a:r>
            <a:endParaRPr lang="el-GR" sz="2600" b="1" i="1" dirty="0" smtClean="0">
              <a:solidFill>
                <a:srgbClr val="0000CC"/>
              </a:solidFill>
              <a:latin typeface="Times New Roman" pitchFamily="18" charset="0"/>
            </a:endParaRPr>
          </a:p>
          <a:p>
            <a:pPr>
              <a:buFont typeface="Arial" pitchFamily="34" charset="0"/>
              <a:buNone/>
            </a:pPr>
            <a:r>
              <a:rPr lang="en-US" sz="2600" i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The above implies the following gradient-elasticity relation</a:t>
            </a:r>
            <a:endParaRPr lang="el-GR" sz="2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/>
          </a:p>
          <a:p>
            <a:endParaRPr lang="en-US" sz="1600" dirty="0" smtClean="0"/>
          </a:p>
          <a:p>
            <a:pPr>
              <a:buFont typeface="Arial" pitchFamily="34" charset="0"/>
              <a:buNone/>
            </a:pP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i.e.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Arial" pitchFamily="34" charset="0"/>
              <a:buNone/>
            </a:pP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    elasticity of nanopolycrystals depends on higher – order gradients in strain or the Laplacian of 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Hookean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stress</a:t>
            </a:r>
          </a:p>
          <a:p>
            <a:pPr>
              <a:buFont typeface="Arial" pitchFamily="34" charset="0"/>
              <a:buNone/>
            </a:pPr>
            <a:endParaRPr lang="en-US" sz="22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SzPct val="80000"/>
              <a:buFont typeface="Times New Roman" pitchFamily="18" charset="0"/>
              <a:buChar char="●"/>
            </a:pPr>
            <a:r>
              <a:rPr lang="en-US" sz="2600" b="1" i="1" dirty="0" smtClean="0">
                <a:solidFill>
                  <a:srgbClr val="0000CC"/>
                </a:solidFill>
                <a:latin typeface="Times New Roman" pitchFamily="18" charset="0"/>
              </a:rPr>
              <a:t>Ru-Aifantis Theorem</a:t>
            </a:r>
            <a:endParaRPr lang="el-GR" sz="2600" b="1" i="1" dirty="0" smtClean="0">
              <a:solidFill>
                <a:srgbClr val="0000CC"/>
              </a:solidFill>
              <a:latin typeface="Times New Roman" pitchFamily="18" charset="0"/>
            </a:endParaRPr>
          </a:p>
        </p:txBody>
      </p:sp>
      <p:graphicFrame>
        <p:nvGraphicFramePr>
          <p:cNvPr id="53252" name="Object 4"/>
          <p:cNvGraphicFramePr>
            <a:graphicFrameLocks noChangeAspect="1"/>
          </p:cNvGraphicFramePr>
          <p:nvPr/>
        </p:nvGraphicFramePr>
        <p:xfrm>
          <a:off x="1609725" y="1654448"/>
          <a:ext cx="4330700" cy="406400"/>
        </p:xfrm>
        <a:graphic>
          <a:graphicData uri="http://schemas.openxmlformats.org/presentationml/2006/ole">
            <p:oleObj spid="_x0000_s355330" name="Equation" r:id="rId3" imgW="4330440" imgH="406080" progId="Equation.DSMT4">
              <p:embed/>
            </p:oleObj>
          </a:graphicData>
        </a:graphic>
      </p:graphicFrame>
      <p:graphicFrame>
        <p:nvGraphicFramePr>
          <p:cNvPr id="53253" name="Object 5"/>
          <p:cNvGraphicFramePr>
            <a:graphicFrameLocks noChangeAspect="1"/>
          </p:cNvGraphicFramePr>
          <p:nvPr/>
        </p:nvGraphicFramePr>
        <p:xfrm>
          <a:off x="1600200" y="4221163"/>
          <a:ext cx="1524000" cy="381000"/>
        </p:xfrm>
        <a:graphic>
          <a:graphicData uri="http://schemas.openxmlformats.org/presentationml/2006/ole">
            <p:oleObj spid="_x0000_s355331" name="Equation" r:id="rId4" imgW="1523880" imgH="380880" progId="Equation.DSMT4">
              <p:embed/>
            </p:oleObj>
          </a:graphicData>
        </a:graphic>
      </p:graphicFrame>
      <p:graphicFrame>
        <p:nvGraphicFramePr>
          <p:cNvPr id="53254" name="Object 6"/>
          <p:cNvGraphicFramePr>
            <a:graphicFrameLocks noChangeAspect="1"/>
          </p:cNvGraphicFramePr>
          <p:nvPr/>
        </p:nvGraphicFramePr>
        <p:xfrm>
          <a:off x="899592" y="4725144"/>
          <a:ext cx="190500" cy="203200"/>
        </p:xfrm>
        <a:graphic>
          <a:graphicData uri="http://schemas.openxmlformats.org/presentationml/2006/ole">
            <p:oleObj spid="_x0000_s355332" name="Equation" r:id="rId5" imgW="190440" imgH="203040" progId="Equation.DSMT4">
              <p:embed/>
            </p:oleObj>
          </a:graphicData>
        </a:graphic>
      </p:graphicFrame>
      <p:sp>
        <p:nvSpPr>
          <p:cNvPr id="10" name="Rectangle 9"/>
          <p:cNvSpPr/>
          <p:nvPr/>
        </p:nvSpPr>
        <p:spPr>
          <a:xfrm>
            <a:off x="971600" y="4581128"/>
            <a:ext cx="28803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Gradela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solution   ;</a:t>
            </a:r>
            <a:endParaRPr lang="el-GR" sz="2200" dirty="0"/>
          </a:p>
        </p:txBody>
      </p:sp>
      <p:sp>
        <p:nvSpPr>
          <p:cNvPr id="11" name="Rectangle 10"/>
          <p:cNvSpPr/>
          <p:nvPr/>
        </p:nvSpPr>
        <p:spPr>
          <a:xfrm>
            <a:off x="4283968" y="4581128"/>
            <a:ext cx="46085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…classical elasticity solution</a:t>
            </a:r>
            <a:endParaRPr lang="el-GR" sz="2200" dirty="0"/>
          </a:p>
        </p:txBody>
      </p:sp>
      <p:graphicFrame>
        <p:nvGraphicFramePr>
          <p:cNvPr id="2" name="Object 7"/>
          <p:cNvGraphicFramePr>
            <a:graphicFrameLocks noChangeAspect="1"/>
          </p:cNvGraphicFramePr>
          <p:nvPr/>
        </p:nvGraphicFramePr>
        <p:xfrm>
          <a:off x="4067944" y="4654550"/>
          <a:ext cx="279400" cy="342900"/>
        </p:xfrm>
        <a:graphic>
          <a:graphicData uri="http://schemas.openxmlformats.org/presentationml/2006/ole">
            <p:oleObj spid="_x0000_s355333" name="Equation" r:id="rId6" imgW="279360" imgH="342720" progId="Equation.DSMT4">
              <p:embed/>
            </p:oleObj>
          </a:graphicData>
        </a:graphic>
      </p:graphicFrame>
      <p:sp>
        <p:nvSpPr>
          <p:cNvPr id="13" name="Rectangle 12"/>
          <p:cNvSpPr/>
          <p:nvPr/>
        </p:nvSpPr>
        <p:spPr>
          <a:xfrm>
            <a:off x="495038" y="5240813"/>
            <a:ext cx="260680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ct val="80000"/>
              <a:buFont typeface="Times New Roman" pitchFamily="18" charset="0"/>
              <a:buChar char="●"/>
            </a:pPr>
            <a:r>
              <a:rPr lang="en-US" sz="2600" b="1" i="1" dirty="0" smtClean="0">
                <a:solidFill>
                  <a:srgbClr val="0000CC"/>
                </a:solidFill>
                <a:latin typeface="Times New Roman" pitchFamily="18" charset="0"/>
              </a:rPr>
              <a:t>Nanocomposites</a:t>
            </a:r>
            <a:endParaRPr lang="el-GR" sz="2600" b="1" i="1" dirty="0" smtClea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27584" y="5805264"/>
            <a:ext cx="76328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Another possible configuration to be treated with</a:t>
            </a:r>
          </a:p>
          <a:p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Gradela</a:t>
            </a:r>
            <a:endParaRPr lang="el-GR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7C4A45-BE91-437A-BC1F-57685D65DD60}" type="slidenum">
              <a:rPr lang="el-GR"/>
              <a:pPr>
                <a:defRPr/>
              </a:pPr>
              <a:t>2</a:t>
            </a:fld>
            <a:endParaRPr lang="el-GR"/>
          </a:p>
        </p:txBody>
      </p:sp>
      <p:sp>
        <p:nvSpPr>
          <p:cNvPr id="368642" name="Rectangle 2"/>
          <p:cNvSpPr>
            <a:spLocks noChangeArrowheads="1"/>
          </p:cNvSpPr>
          <p:nvPr/>
        </p:nvSpPr>
        <p:spPr bwMode="auto">
          <a:xfrm>
            <a:off x="-220663" y="958155"/>
            <a:ext cx="9364663" cy="21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Symbol" pitchFamily="18" charset="2"/>
              <a:buChar char="·"/>
            </a:pPr>
            <a:endParaRPr lang="en-US" sz="1600" dirty="0">
              <a:latin typeface="Times New Roman" pitchFamily="18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Symbol" pitchFamily="18" charset="2"/>
              <a:buChar char="·"/>
            </a:pPr>
            <a:r>
              <a:rPr lang="en-US" sz="2400" b="1" i="1" dirty="0">
                <a:latin typeface="Times New Roman" pitchFamily="18" charset="0"/>
              </a:rPr>
              <a:t>Iliad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Symbol" pitchFamily="18" charset="2"/>
              <a:buNone/>
            </a:pPr>
            <a:r>
              <a:rPr lang="en-US" sz="1000" dirty="0">
                <a:latin typeface="Times New Roman" pitchFamily="18" charset="0"/>
              </a:rPr>
              <a:t>	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Symbol" pitchFamily="18" charset="2"/>
              <a:buNone/>
            </a:pPr>
            <a:r>
              <a:rPr lang="en-US" sz="2400" dirty="0">
                <a:latin typeface="Times New Roman" pitchFamily="18" charset="0"/>
              </a:rPr>
              <a:t>	</a:t>
            </a:r>
            <a:r>
              <a:rPr lang="en-US" sz="2400" i="1" dirty="0">
                <a:latin typeface="Times New Roman" pitchFamily="18" charset="0"/>
              </a:rPr>
              <a:t>E 749:</a:t>
            </a:r>
            <a:r>
              <a:rPr lang="en-US" sz="2400" dirty="0">
                <a:latin typeface="Times New Roman" pitchFamily="18" charset="0"/>
              </a:rPr>
              <a:t> Hera opens the Gates automatically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Symbol" pitchFamily="18" charset="2"/>
              <a:buNone/>
            </a:pP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Symbol" pitchFamily="18" charset="2"/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l-GR" sz="2400" i="1" dirty="0"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372: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Hephaestus’ 20 golden self-moving tripods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Symbol" pitchFamily="18" charset="2"/>
              <a:buNone/>
            </a:pP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Symbol" pitchFamily="18" charset="2"/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l-GR" sz="2400" i="1" dirty="0"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468-473: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Hephaestus’ automated Lab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modern casting unit?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Symbol" pitchFamily="18" charset="2"/>
              <a:buNone/>
            </a:pPr>
            <a:endParaRPr lang="en-US" sz="1000" dirty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Symbol" pitchFamily="18" charset="2"/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l-GR" sz="2400" i="1" dirty="0"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410-420: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Young Servant Girls (made out of gold with 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Symbol" pitchFamily="18" charset="2"/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             mind/voice/movement) assisting “crippled” 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Symbol" pitchFamily="18" charset="2"/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             Hephaestus to walk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human robots?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Symbol" pitchFamily="18" charset="2"/>
              <a:buChar char="·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Symbol" pitchFamily="18" charset="2"/>
              <a:buChar char="·"/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Odyssey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Symbol" pitchFamily="18" charset="2"/>
              <a:buNone/>
            </a:pP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Symbol" pitchFamily="18" charset="2"/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l-GR" sz="2400" i="1" dirty="0"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555-563: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dirty="0" err="1">
                <a:latin typeface="Times New Roman" pitchFamily="18" charset="0"/>
                <a:cs typeface="Times New Roman" pitchFamily="18" charset="0"/>
              </a:rPr>
              <a:t>Phaeacians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’ Ships possessing “mind of their own ” 			      traveling at extremely high speeds at night and in 		                  clouds without fear to sink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modern auto-pilots?</a:t>
            </a:r>
          </a:p>
        </p:txBody>
      </p:sp>
      <p:sp>
        <p:nvSpPr>
          <p:cNvPr id="368643" name="Text Box 3"/>
          <p:cNvSpPr txBox="1">
            <a:spLocks noChangeArrowheads="1"/>
          </p:cNvSpPr>
          <p:nvPr/>
        </p:nvSpPr>
        <p:spPr bwMode="auto">
          <a:xfrm>
            <a:off x="254000" y="526355"/>
            <a:ext cx="8509000" cy="793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SzPct val="90000"/>
              <a:buFont typeface="Times New Roman" pitchFamily="18" charset="0"/>
              <a:buChar char="■"/>
            </a:pP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</a:rPr>
              <a:t>  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Homer’s Automata</a:t>
            </a:r>
          </a:p>
          <a:p>
            <a:r>
              <a:rPr lang="en-US" dirty="0">
                <a:latin typeface="Times New Roman" pitchFamily="18" charset="0"/>
              </a:rPr>
              <a:t>     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368644" name="Text Box 4"/>
          <p:cNvSpPr txBox="1">
            <a:spLocks noChangeArrowheads="1"/>
          </p:cNvSpPr>
          <p:nvPr/>
        </p:nvSpPr>
        <p:spPr bwMode="auto">
          <a:xfrm>
            <a:off x="6967538" y="1923355"/>
            <a:ext cx="216217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  </a:t>
            </a:r>
            <a:r>
              <a:rPr lang="en-US" sz="2400" i="1">
                <a:latin typeface="Times New Roman" pitchFamily="18" charset="0"/>
                <a:cs typeface="Times New Roman" pitchFamily="18" charset="0"/>
              </a:rPr>
              <a:t>telecontrol?</a:t>
            </a:r>
          </a:p>
        </p:txBody>
      </p:sp>
      <p:sp>
        <p:nvSpPr>
          <p:cNvPr id="368645" name="Text Box 5"/>
          <p:cNvSpPr txBox="1">
            <a:spLocks noChangeArrowheads="1"/>
          </p:cNvSpPr>
          <p:nvPr/>
        </p:nvSpPr>
        <p:spPr bwMode="auto">
          <a:xfrm>
            <a:off x="6634163" y="1589980"/>
            <a:ext cx="638175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>
                <a:latin typeface="Times New Roman" pitchFamily="18" charset="0"/>
                <a:cs typeface="Times New Roman" pitchFamily="18" charset="0"/>
              </a:rPr>
              <a:t>}</a:t>
            </a:r>
          </a:p>
        </p:txBody>
      </p:sp>
      <p:sp>
        <p:nvSpPr>
          <p:cNvPr id="7" name="Title 1"/>
          <p:cNvSpPr>
            <a:spLocks/>
          </p:cNvSpPr>
          <p:nvPr/>
        </p:nvSpPr>
        <p:spPr bwMode="auto">
          <a:xfrm>
            <a:off x="0" y="116633"/>
            <a:ext cx="9144000" cy="57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Distant  Past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228600" y="4921250"/>
            <a:ext cx="8807450" cy="1936750"/>
            <a:chOff x="144" y="2620"/>
            <a:chExt cx="5548" cy="1220"/>
          </a:xfrm>
        </p:grpSpPr>
        <p:pic>
          <p:nvPicPr>
            <p:cNvPr id="82960" name="Picture 18" descr="gradient_dis_new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52" y="2799"/>
              <a:ext cx="2140" cy="1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961" name="Picture 19" descr="classical_dis_new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92" y="2736"/>
              <a:ext cx="2112" cy="1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962" name="Text Box 20"/>
            <p:cNvSpPr txBox="1">
              <a:spLocks noChangeArrowheads="1"/>
            </p:cNvSpPr>
            <p:nvPr/>
          </p:nvSpPr>
          <p:spPr bwMode="auto">
            <a:xfrm>
              <a:off x="2230" y="2841"/>
              <a:ext cx="275" cy="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l-GR">
                <a:solidFill>
                  <a:prstClr val="black"/>
                </a:solidFill>
              </a:endParaRPr>
            </a:p>
          </p:txBody>
        </p:sp>
        <p:sp>
          <p:nvSpPr>
            <p:cNvPr id="82963" name="Text Box 21"/>
            <p:cNvSpPr txBox="1">
              <a:spLocks noChangeArrowheads="1"/>
            </p:cNvSpPr>
            <p:nvPr/>
          </p:nvSpPr>
          <p:spPr bwMode="auto">
            <a:xfrm>
              <a:off x="2198" y="3095"/>
              <a:ext cx="300" cy="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l-GR">
                <a:solidFill>
                  <a:prstClr val="black"/>
                </a:solidFill>
              </a:endParaRPr>
            </a:p>
          </p:txBody>
        </p:sp>
        <p:sp>
          <p:nvSpPr>
            <p:cNvPr id="82964" name="Text Box 22"/>
            <p:cNvSpPr txBox="1">
              <a:spLocks noChangeArrowheads="1"/>
            </p:cNvSpPr>
            <p:nvPr/>
          </p:nvSpPr>
          <p:spPr bwMode="auto">
            <a:xfrm>
              <a:off x="4013" y="2849"/>
              <a:ext cx="276" cy="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l-GR">
                <a:solidFill>
                  <a:prstClr val="black"/>
                </a:solidFill>
              </a:endParaRPr>
            </a:p>
          </p:txBody>
        </p:sp>
        <p:sp>
          <p:nvSpPr>
            <p:cNvPr id="82965" name="Text Box 23"/>
            <p:cNvSpPr txBox="1">
              <a:spLocks noChangeArrowheads="1"/>
            </p:cNvSpPr>
            <p:nvPr/>
          </p:nvSpPr>
          <p:spPr bwMode="auto">
            <a:xfrm>
              <a:off x="2413" y="2620"/>
              <a:ext cx="389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altLang="zh-CN" sz="1200">
                <a:solidFill>
                  <a:prstClr val="black"/>
                </a:solidFill>
                <a:latin typeface="Times New Roman" pitchFamily="18" charset="0"/>
              </a:endParaRPr>
            </a:p>
            <a:p>
              <a:endParaRPr lang="en-US">
                <a:solidFill>
                  <a:prstClr val="black"/>
                </a:solidFill>
              </a:endParaRPr>
            </a:p>
          </p:txBody>
        </p:sp>
        <p:graphicFrame>
          <p:nvGraphicFramePr>
            <p:cNvPr id="82966" name="Object 24"/>
            <p:cNvGraphicFramePr>
              <a:graphicFrameLocks noChangeAspect="1"/>
            </p:cNvGraphicFramePr>
            <p:nvPr/>
          </p:nvGraphicFramePr>
          <p:xfrm>
            <a:off x="1548" y="2838"/>
            <a:ext cx="276" cy="138"/>
          </p:xfrm>
          <a:graphic>
            <a:graphicData uri="http://schemas.openxmlformats.org/presentationml/2006/ole">
              <p:oleObj spid="_x0000_s272393" name="Equation" r:id="rId5" imgW="532937" imgH="266469" progId="Equation.DSMT4">
                <p:embed/>
              </p:oleObj>
            </a:graphicData>
          </a:graphic>
        </p:graphicFrame>
        <p:graphicFrame>
          <p:nvGraphicFramePr>
            <p:cNvPr id="82967" name="Object 25"/>
            <p:cNvGraphicFramePr>
              <a:graphicFrameLocks noChangeAspect="1"/>
            </p:cNvGraphicFramePr>
            <p:nvPr/>
          </p:nvGraphicFramePr>
          <p:xfrm>
            <a:off x="1440" y="3120"/>
            <a:ext cx="162" cy="198"/>
          </p:xfrm>
          <a:graphic>
            <a:graphicData uri="http://schemas.openxmlformats.org/presentationml/2006/ole">
              <p:oleObj spid="_x0000_s272394" name="Equation" r:id="rId6" imgW="253780" imgH="317225" progId="Equation.DSMT4">
                <p:embed/>
              </p:oleObj>
            </a:graphicData>
          </a:graphic>
        </p:graphicFrame>
        <p:graphicFrame>
          <p:nvGraphicFramePr>
            <p:cNvPr id="82968" name="Object 26"/>
            <p:cNvGraphicFramePr>
              <a:graphicFrameLocks noChangeAspect="1"/>
            </p:cNvGraphicFramePr>
            <p:nvPr/>
          </p:nvGraphicFramePr>
          <p:xfrm>
            <a:off x="1392" y="3408"/>
            <a:ext cx="186" cy="198"/>
          </p:xfrm>
          <a:graphic>
            <a:graphicData uri="http://schemas.openxmlformats.org/presentationml/2006/ole">
              <p:oleObj spid="_x0000_s272395" name="Equation" r:id="rId7" imgW="291847" imgH="317225" progId="Equation.DSMT4">
                <p:embed/>
              </p:oleObj>
            </a:graphicData>
          </a:graphic>
        </p:graphicFrame>
        <p:graphicFrame>
          <p:nvGraphicFramePr>
            <p:cNvPr id="82969" name="Object 27"/>
            <p:cNvGraphicFramePr>
              <a:graphicFrameLocks noChangeAspect="1"/>
            </p:cNvGraphicFramePr>
            <p:nvPr/>
          </p:nvGraphicFramePr>
          <p:xfrm>
            <a:off x="3630" y="3162"/>
            <a:ext cx="162" cy="198"/>
          </p:xfrm>
          <a:graphic>
            <a:graphicData uri="http://schemas.openxmlformats.org/presentationml/2006/ole">
              <p:oleObj spid="_x0000_s272396" name="Equation" r:id="rId8" imgW="253780" imgH="317225" progId="Equation.DSMT4">
                <p:embed/>
              </p:oleObj>
            </a:graphicData>
          </a:graphic>
        </p:graphicFrame>
        <p:graphicFrame>
          <p:nvGraphicFramePr>
            <p:cNvPr id="82970" name="Object 28"/>
            <p:cNvGraphicFramePr>
              <a:graphicFrameLocks noChangeAspect="1"/>
            </p:cNvGraphicFramePr>
            <p:nvPr/>
          </p:nvGraphicFramePr>
          <p:xfrm>
            <a:off x="3600" y="3402"/>
            <a:ext cx="186" cy="198"/>
          </p:xfrm>
          <a:graphic>
            <a:graphicData uri="http://schemas.openxmlformats.org/presentationml/2006/ole">
              <p:oleObj spid="_x0000_s272397" name="Equation" r:id="rId9" imgW="291847" imgH="317225" progId="Equation.DSMT4">
                <p:embed/>
              </p:oleObj>
            </a:graphicData>
          </a:graphic>
        </p:graphicFrame>
        <p:graphicFrame>
          <p:nvGraphicFramePr>
            <p:cNvPr id="82971" name="Object 29"/>
            <p:cNvGraphicFramePr>
              <a:graphicFrameLocks noChangeAspect="1"/>
            </p:cNvGraphicFramePr>
            <p:nvPr/>
          </p:nvGraphicFramePr>
          <p:xfrm>
            <a:off x="144" y="2688"/>
            <a:ext cx="1104" cy="1105"/>
          </p:xfrm>
          <a:graphic>
            <a:graphicData uri="http://schemas.openxmlformats.org/presentationml/2006/ole">
              <p:oleObj spid="_x0000_s272398" name="Bitmap Image" r:id="rId10" imgW="1943371" imgH="2285714" progId="PBrush">
                <p:embed/>
              </p:oleObj>
            </a:graphicData>
          </a:graphic>
        </p:graphicFrame>
        <p:sp>
          <p:nvSpPr>
            <p:cNvPr id="82972" name="Text Box 30"/>
            <p:cNvSpPr txBox="1">
              <a:spLocks noChangeArrowheads="1"/>
            </p:cNvSpPr>
            <p:nvPr/>
          </p:nvSpPr>
          <p:spPr bwMode="auto">
            <a:xfrm>
              <a:off x="1829" y="3240"/>
              <a:ext cx="395" cy="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altLang="zh-CN" sz="1200">
                <a:solidFill>
                  <a:prstClr val="black"/>
                </a:solidFill>
                <a:latin typeface="Times New Roman" pitchFamily="18" charset="0"/>
              </a:endParaRPr>
            </a:p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3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02896" y="6376243"/>
            <a:ext cx="2133600" cy="365125"/>
          </a:xfrm>
        </p:spPr>
        <p:txBody>
          <a:bodyPr/>
          <a:lstStyle/>
          <a:p>
            <a:pPr>
              <a:defRPr/>
            </a:pPr>
            <a:fld id="{B952BFF5-DB0C-456B-A257-8879F955A8B2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11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609600"/>
            <a:ext cx="4038600" cy="4525963"/>
          </a:xfrm>
        </p:spPr>
        <p:txBody>
          <a:bodyPr/>
          <a:lstStyle/>
          <a:p>
            <a:pPr eaLnBrk="1" hangingPunct="1">
              <a:buSzPct val="80000"/>
              <a:buFont typeface="Times New Roman" pitchFamily="18" charset="0"/>
              <a:buChar char="●"/>
            </a:pPr>
            <a:r>
              <a:rPr lang="en-US" sz="2600" b="1" i="1" dirty="0" err="1" smtClean="0">
                <a:solidFill>
                  <a:srgbClr val="0000CC"/>
                </a:solidFill>
                <a:latin typeface="Times New Roman" pitchFamily="18" charset="0"/>
              </a:rPr>
              <a:t>Gradela</a:t>
            </a:r>
            <a:r>
              <a:rPr lang="en-US" sz="2600" b="1" i="1" dirty="0" smtClean="0">
                <a:solidFill>
                  <a:srgbClr val="0000CC"/>
                </a:solidFill>
                <a:latin typeface="Times New Roman" pitchFamily="18" charset="0"/>
              </a:rPr>
              <a:t>:</a:t>
            </a:r>
          </a:p>
          <a:p>
            <a:pPr eaLnBrk="1" hangingPunct="1">
              <a:buSzPct val="80000"/>
              <a:buFont typeface="Times New Roman" pitchFamily="18" charset="0"/>
              <a:buChar char="●"/>
            </a:pPr>
            <a:endParaRPr lang="en-US" sz="800" b="1" i="1" dirty="0" smtClean="0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>
              <a:buSzPct val="80000"/>
              <a:buFont typeface="Times New Roman" pitchFamily="18" charset="0"/>
              <a:buChar char="●"/>
            </a:pPr>
            <a:r>
              <a:rPr lang="en-US" sz="2600" b="1" i="1" dirty="0" smtClean="0">
                <a:solidFill>
                  <a:srgbClr val="0000CC"/>
                </a:solidFill>
                <a:latin typeface="Times New Roman" pitchFamily="18" charset="0"/>
              </a:rPr>
              <a:t>Screw Dislocation :</a:t>
            </a:r>
            <a:r>
              <a:rPr lang="en-US" sz="1800" dirty="0" smtClean="0">
                <a:solidFill>
                  <a:schemeClr val="accent2"/>
                </a:solidFill>
                <a:latin typeface="Times New Roman" pitchFamily="18" charset="0"/>
              </a:rPr>
              <a:t>	</a:t>
            </a:r>
          </a:p>
          <a:p>
            <a:pPr eaLnBrk="1" hangingPunct="1">
              <a:buClr>
                <a:srgbClr val="0066FF"/>
              </a:buClr>
              <a:buSzPct val="80000"/>
              <a:buFont typeface="Arial" pitchFamily="34" charset="0"/>
              <a:buNone/>
            </a:pPr>
            <a:r>
              <a:rPr lang="en-US" sz="1800" dirty="0" smtClean="0">
                <a:latin typeface="Times New Roman" pitchFamily="18" charset="0"/>
              </a:rPr>
              <a:t/>
            </a:r>
            <a:br>
              <a:rPr lang="en-US" sz="1800" dirty="0" smtClean="0">
                <a:latin typeface="Times New Roman" pitchFamily="18" charset="0"/>
              </a:rPr>
            </a:br>
            <a:r>
              <a:rPr lang="en-US" sz="2200" i="1" dirty="0" smtClean="0">
                <a:solidFill>
                  <a:srgbClr val="3366FF"/>
                </a:solidFill>
                <a:latin typeface="Times New Roman" pitchFamily="18" charset="0"/>
              </a:rPr>
              <a:t>- Stress / Strain :</a:t>
            </a:r>
            <a:r>
              <a:rPr lang="en-US" sz="2200" i="1" dirty="0" smtClean="0">
                <a:solidFill>
                  <a:srgbClr val="0066FF"/>
                </a:solidFill>
                <a:latin typeface="Times New Roman" pitchFamily="18" charset="0"/>
              </a:rPr>
              <a:t/>
            </a:r>
            <a:br>
              <a:rPr lang="en-US" sz="2200" i="1" dirty="0" smtClean="0">
                <a:solidFill>
                  <a:srgbClr val="0066FF"/>
                </a:solidFill>
                <a:latin typeface="Times New Roman" pitchFamily="18" charset="0"/>
              </a:rPr>
            </a:br>
            <a:r>
              <a:rPr lang="en-US" sz="2200" dirty="0" smtClean="0">
                <a:solidFill>
                  <a:srgbClr val="0066FF"/>
                </a:solidFill>
                <a:latin typeface="Times New Roman" pitchFamily="18" charset="0"/>
              </a:rPr>
              <a:t/>
            </a:r>
            <a:br>
              <a:rPr lang="en-US" sz="2200" dirty="0" smtClean="0">
                <a:solidFill>
                  <a:srgbClr val="0066FF"/>
                </a:solidFill>
                <a:latin typeface="Times New Roman" pitchFamily="18" charset="0"/>
              </a:rPr>
            </a:br>
            <a:r>
              <a:rPr lang="en-US" sz="2200" dirty="0" smtClean="0">
                <a:solidFill>
                  <a:srgbClr val="0066FF"/>
                </a:solidFill>
                <a:latin typeface="Times New Roman" pitchFamily="18" charset="0"/>
              </a:rPr>
              <a:t/>
            </a:r>
            <a:br>
              <a:rPr lang="en-US" sz="2200" dirty="0" smtClean="0">
                <a:solidFill>
                  <a:srgbClr val="0066FF"/>
                </a:solidFill>
                <a:latin typeface="Times New Roman" pitchFamily="18" charset="0"/>
              </a:rPr>
            </a:br>
            <a:endParaRPr lang="en-US" sz="2200" dirty="0" smtClean="0">
              <a:solidFill>
                <a:srgbClr val="0066FF"/>
              </a:solidFill>
              <a:latin typeface="Times New Roman" pitchFamily="18" charset="0"/>
            </a:endParaRPr>
          </a:p>
          <a:p>
            <a:pPr eaLnBrk="1" hangingPunct="1">
              <a:buClr>
                <a:schemeClr val="tx2"/>
              </a:buClr>
              <a:buSzPct val="125000"/>
              <a:buFont typeface="Arial" pitchFamily="34" charset="0"/>
              <a:buNone/>
            </a:pPr>
            <a:endParaRPr lang="en-US" sz="800" dirty="0" smtClean="0">
              <a:solidFill>
                <a:srgbClr val="0066FF"/>
              </a:solidFill>
              <a:latin typeface="Times New Roman" pitchFamily="18" charset="0"/>
            </a:endParaRPr>
          </a:p>
          <a:p>
            <a:pPr eaLnBrk="1" hangingPunct="1">
              <a:buClr>
                <a:schemeClr val="tx2"/>
              </a:buClr>
              <a:buSzPct val="125000"/>
              <a:buFont typeface="Arial" pitchFamily="34" charset="0"/>
              <a:buNone/>
            </a:pPr>
            <a:endParaRPr lang="en-US" sz="800" dirty="0" smtClean="0">
              <a:solidFill>
                <a:srgbClr val="0066FF"/>
              </a:solidFill>
              <a:latin typeface="Times New Roman" pitchFamily="18" charset="0"/>
            </a:endParaRPr>
          </a:p>
          <a:p>
            <a:pPr eaLnBrk="1" hangingPunct="1">
              <a:buClr>
                <a:schemeClr val="tx2"/>
              </a:buClr>
              <a:buSzPct val="125000"/>
              <a:buFont typeface="Arial" pitchFamily="34" charset="0"/>
              <a:buNone/>
            </a:pPr>
            <a:endParaRPr lang="en-US" sz="1600" dirty="0" smtClean="0">
              <a:solidFill>
                <a:srgbClr val="0066FF"/>
              </a:solidFill>
              <a:latin typeface="Times New Roman" pitchFamily="18" charset="0"/>
            </a:endParaRPr>
          </a:p>
          <a:p>
            <a:pPr eaLnBrk="1" hangingPunct="1">
              <a:buFont typeface="Arial" pitchFamily="34" charset="0"/>
              <a:buNone/>
            </a:pPr>
            <a:r>
              <a:rPr lang="en-US" sz="2200" i="1" dirty="0" smtClean="0">
                <a:solidFill>
                  <a:srgbClr val="0066FF"/>
                </a:solidFill>
                <a:latin typeface="Times New Roman" pitchFamily="18" charset="0"/>
              </a:rPr>
              <a:t>	</a:t>
            </a:r>
            <a:r>
              <a:rPr lang="en-US" sz="2200" i="1" dirty="0" smtClean="0">
                <a:solidFill>
                  <a:srgbClr val="3366FF"/>
                </a:solidFill>
                <a:latin typeface="Times New Roman" pitchFamily="18" charset="0"/>
              </a:rPr>
              <a:t>- Self – energy :</a:t>
            </a:r>
          </a:p>
          <a:p>
            <a:pPr eaLnBrk="1" hangingPunct="1"/>
            <a:endParaRPr lang="en-US" sz="1800" i="1" dirty="0" smtClean="0">
              <a:solidFill>
                <a:srgbClr val="0066FF"/>
              </a:solidFill>
              <a:latin typeface="Times New Roman" pitchFamily="18" charset="0"/>
            </a:endParaRPr>
          </a:p>
        </p:txBody>
      </p:sp>
      <p:graphicFrame>
        <p:nvGraphicFramePr>
          <p:cNvPr id="82947" name="Object 4"/>
          <p:cNvGraphicFramePr>
            <a:graphicFrameLocks noChangeAspect="1"/>
          </p:cNvGraphicFramePr>
          <p:nvPr>
            <p:ph sz="quarter" idx="4294967295"/>
          </p:nvPr>
        </p:nvGraphicFramePr>
        <p:xfrm>
          <a:off x="2233613" y="493713"/>
          <a:ext cx="2109787" cy="811212"/>
        </p:xfrm>
        <a:graphic>
          <a:graphicData uri="http://schemas.openxmlformats.org/presentationml/2006/ole">
            <p:oleObj spid="_x0000_s272386" name="Equation" r:id="rId11" imgW="2476440" imgH="952200" progId="Equation.DSMT4">
              <p:embed/>
            </p:oleObj>
          </a:graphicData>
        </a:graphic>
      </p:graphicFrame>
      <p:sp>
        <p:nvSpPr>
          <p:cNvPr id="82948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8294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graphicFrame>
        <p:nvGraphicFramePr>
          <p:cNvPr id="82950" name="Object 7"/>
          <p:cNvGraphicFramePr>
            <a:graphicFrameLocks noChangeAspect="1"/>
          </p:cNvGraphicFramePr>
          <p:nvPr/>
        </p:nvGraphicFramePr>
        <p:xfrm>
          <a:off x="3482975" y="1400175"/>
          <a:ext cx="5051425" cy="1536700"/>
        </p:xfrm>
        <a:graphic>
          <a:graphicData uri="http://schemas.openxmlformats.org/presentationml/2006/ole">
            <p:oleObj spid="_x0000_s272387" name="Equation" r:id="rId12" imgW="5054400" imgH="1536480" progId="Equation.DSMT4">
              <p:embed/>
            </p:oleObj>
          </a:graphicData>
        </a:graphic>
      </p:graphicFrame>
      <p:graphicFrame>
        <p:nvGraphicFramePr>
          <p:cNvPr id="82951" name="Object 8"/>
          <p:cNvGraphicFramePr>
            <a:graphicFrameLocks noChangeAspect="1"/>
          </p:cNvGraphicFramePr>
          <p:nvPr>
            <p:ph sz="quarter" idx="4294967295"/>
          </p:nvPr>
        </p:nvGraphicFramePr>
        <p:xfrm>
          <a:off x="2825750" y="1565275"/>
          <a:ext cx="715963" cy="1266825"/>
        </p:xfrm>
        <a:graphic>
          <a:graphicData uri="http://schemas.openxmlformats.org/presentationml/2006/ole">
            <p:oleObj spid="_x0000_s272388" name="Equation" r:id="rId13" imgW="177480" imgH="253800" progId="Equation.DSMT4">
              <p:embed/>
            </p:oleObj>
          </a:graphicData>
        </a:graphic>
      </p:graphicFrame>
      <p:graphicFrame>
        <p:nvGraphicFramePr>
          <p:cNvPr id="82952" name="Object 9"/>
          <p:cNvGraphicFramePr>
            <a:graphicFrameLocks noChangeAspect="1"/>
          </p:cNvGraphicFramePr>
          <p:nvPr/>
        </p:nvGraphicFramePr>
        <p:xfrm>
          <a:off x="2578100" y="3819525"/>
          <a:ext cx="6337300" cy="752475"/>
        </p:xfrm>
        <a:graphic>
          <a:graphicData uri="http://schemas.openxmlformats.org/presentationml/2006/ole">
            <p:oleObj spid="_x0000_s272389" name="Equation" r:id="rId14" imgW="6337080" imgH="749160" progId="Equation.DSMT4">
              <p:embed/>
            </p:oleObj>
          </a:graphicData>
        </a:graphic>
      </p:graphicFrame>
      <p:sp>
        <p:nvSpPr>
          <p:cNvPr id="82953" name="Rectangle 10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82954" name="Rectangle 11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82955" name="Rectangle 12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82956" name="Rectangle 13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82957" name="Rectangle 14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82958" name="Text Box 15"/>
          <p:cNvSpPr txBox="1">
            <a:spLocks noChangeArrowheads="1"/>
          </p:cNvSpPr>
          <p:nvPr/>
        </p:nvSpPr>
        <p:spPr bwMode="auto">
          <a:xfrm>
            <a:off x="5943600" y="533400"/>
            <a:ext cx="617538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zh-CN" sz="1200">
              <a:solidFill>
                <a:prstClr val="black"/>
              </a:solidFill>
              <a:latin typeface="Times New Roman" pitchFamily="18" charset="0"/>
            </a:endParaRPr>
          </a:p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82973" name="Object 31"/>
          <p:cNvGraphicFramePr>
            <a:graphicFrameLocks noChangeAspect="1"/>
          </p:cNvGraphicFramePr>
          <p:nvPr/>
        </p:nvGraphicFramePr>
        <p:xfrm>
          <a:off x="1485900" y="3000375"/>
          <a:ext cx="6184900" cy="736600"/>
        </p:xfrm>
        <a:graphic>
          <a:graphicData uri="http://schemas.openxmlformats.org/presentationml/2006/ole">
            <p:oleObj spid="_x0000_s272390" name="Equation" r:id="rId15" imgW="6184800" imgH="736560" progId="Equation.DSMT4">
              <p:embed/>
            </p:oleObj>
          </a:graphicData>
        </a:graphic>
      </p:graphicFrame>
      <p:graphicFrame>
        <p:nvGraphicFramePr>
          <p:cNvPr id="82974" name="Object 32"/>
          <p:cNvGraphicFramePr>
            <a:graphicFrameLocks noChangeAspect="1"/>
          </p:cNvGraphicFramePr>
          <p:nvPr/>
        </p:nvGraphicFramePr>
        <p:xfrm>
          <a:off x="1549400" y="4724400"/>
          <a:ext cx="6223000" cy="342900"/>
        </p:xfrm>
        <a:graphic>
          <a:graphicData uri="http://schemas.openxmlformats.org/presentationml/2006/ole">
            <p:oleObj spid="_x0000_s272391" name="Equation" r:id="rId16" imgW="6222960" imgH="342720" progId="Equation.DSMT4">
              <p:embed/>
            </p:oleObj>
          </a:graphicData>
        </a:graphic>
      </p:graphicFrame>
      <p:sp>
        <p:nvSpPr>
          <p:cNvPr id="34" name="Title 33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pPr marL="361950" indent="-361950" algn="l">
              <a:buFont typeface="Times New Roman" pitchFamily="18" charset="0"/>
              <a:buChar char="■"/>
            </a:pPr>
            <a:r>
              <a:rPr lang="en-US" sz="2800" b="1" dirty="0" err="1" smtClean="0">
                <a:solidFill>
                  <a:srgbClr val="000080"/>
                </a:solidFill>
                <a:latin typeface="Times New Roman" pitchFamily="18" charset="0"/>
              </a:rPr>
              <a:t>Gradela</a:t>
            </a:r>
            <a:r>
              <a:rPr lang="en-US" sz="2800" b="1" dirty="0" smtClean="0">
                <a:solidFill>
                  <a:srgbClr val="000080"/>
                </a:solidFill>
                <a:latin typeface="Times New Roman" pitchFamily="18" charset="0"/>
              </a:rPr>
              <a:t> Dislocation Nanomechanics</a:t>
            </a:r>
            <a:endParaRPr lang="el-GR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2976" name="Object 16"/>
          <p:cNvGraphicFramePr>
            <a:graphicFrameLocks noChangeAspect="1"/>
          </p:cNvGraphicFramePr>
          <p:nvPr/>
        </p:nvGraphicFramePr>
        <p:xfrm>
          <a:off x="3429000" y="6553200"/>
          <a:ext cx="447675" cy="238125"/>
        </p:xfrm>
        <a:graphic>
          <a:graphicData uri="http://schemas.openxmlformats.org/presentationml/2006/ole">
            <p:oleObj spid="_x0000_s272392" name="Equation" r:id="rId17" imgW="545863" imgH="291973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DE1891-5D3B-4B08-B28F-E94622518D90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273" name="Rectangle 2"/>
          <p:cNvSpPr>
            <a:spLocks/>
          </p:cNvSpPr>
          <p:nvPr/>
        </p:nvSpPr>
        <p:spPr bwMode="auto">
          <a:xfrm>
            <a:off x="152400" y="381000"/>
            <a:ext cx="85344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1950" indent="-361950">
              <a:buSzPts val="2100"/>
              <a:buFont typeface="Times New Roman" pitchFamily="18" charset="0"/>
              <a:buChar char="●"/>
            </a:pPr>
            <a:r>
              <a:rPr lang="en-US" sz="2200" b="1" i="1">
                <a:solidFill>
                  <a:srgbClr val="0000CC"/>
                </a:solidFill>
                <a:latin typeface="Times New Roman" pitchFamily="18" charset="0"/>
              </a:rPr>
              <a:t>Comparison with MD Simulations (Stilliger – Weber Potential)</a:t>
            </a:r>
          </a:p>
          <a:p>
            <a:pPr marL="361950" indent="-361950">
              <a:spcBef>
                <a:spcPct val="20000"/>
              </a:spcBef>
              <a:buClr>
                <a:srgbClr val="C0504D"/>
              </a:buClr>
              <a:buSzPct val="125000"/>
            </a:pPr>
            <a:endParaRPr lang="en-US" b="1" i="1">
              <a:solidFill>
                <a:srgbClr val="C0504D"/>
              </a:solidFill>
              <a:latin typeface="Times New Roman" pitchFamily="18" charset="0"/>
            </a:endParaRPr>
          </a:p>
        </p:txBody>
      </p:sp>
      <p:graphicFrame>
        <p:nvGraphicFramePr>
          <p:cNvPr id="84995" name="Object 3"/>
          <p:cNvGraphicFramePr>
            <a:graphicFrameLocks noChangeAspect="1"/>
          </p:cNvGraphicFramePr>
          <p:nvPr>
            <p:ph sz="half" idx="4294967295"/>
          </p:nvPr>
        </p:nvGraphicFramePr>
        <p:xfrm>
          <a:off x="474663" y="901700"/>
          <a:ext cx="4935537" cy="1231900"/>
        </p:xfrm>
        <a:graphic>
          <a:graphicData uri="http://schemas.openxmlformats.org/presentationml/2006/ole">
            <p:oleObj spid="_x0000_s274434" name="Equation" r:id="rId3" imgW="6972120" imgH="1739880" progId="Equation.DSMT4">
              <p:embed/>
            </p:oleObj>
          </a:graphicData>
        </a:graphic>
      </p:graphicFrame>
      <p:graphicFrame>
        <p:nvGraphicFramePr>
          <p:cNvPr id="84996" name="Object 4"/>
          <p:cNvGraphicFramePr>
            <a:graphicFrameLocks noChangeAspect="1"/>
          </p:cNvGraphicFramePr>
          <p:nvPr>
            <p:ph sz="quarter" idx="4294967295"/>
          </p:nvPr>
        </p:nvGraphicFramePr>
        <p:xfrm>
          <a:off x="2935288" y="5718175"/>
          <a:ext cx="6056312" cy="806450"/>
        </p:xfrm>
        <a:graphic>
          <a:graphicData uri="http://schemas.openxmlformats.org/presentationml/2006/ole">
            <p:oleObj spid="_x0000_s274435" name="Equation" r:id="rId4" imgW="6387840" imgH="850680" progId="Equation.DSMT4">
              <p:embed/>
            </p:oleObj>
          </a:graphicData>
        </a:graphic>
      </p:graphicFrame>
      <p:pic>
        <p:nvPicPr>
          <p:cNvPr id="84997" name="Picture 5" descr="fig-2"/>
          <p:cNvPicPr>
            <a:picLocks noChangeAspect="1" noChangeArrowheads="1"/>
          </p:cNvPicPr>
          <p:nvPr/>
        </p:nvPicPr>
        <p:blipFill>
          <a:blip r:embed="rId5" cstate="print"/>
          <a:srcRect b="67174"/>
          <a:stretch>
            <a:fillRect/>
          </a:stretch>
        </p:blipFill>
        <p:spPr bwMode="auto">
          <a:xfrm>
            <a:off x="76200" y="2209800"/>
            <a:ext cx="5181600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8" name="Picture 6" descr="fig-2"/>
          <p:cNvPicPr>
            <a:picLocks noChangeAspect="1" noChangeArrowheads="1"/>
          </p:cNvPicPr>
          <p:nvPr/>
        </p:nvPicPr>
        <p:blipFill>
          <a:blip r:embed="rId6" cstate="print"/>
          <a:srcRect t="31500"/>
          <a:stretch>
            <a:fillRect/>
          </a:stretch>
        </p:blipFill>
        <p:spPr bwMode="auto">
          <a:xfrm>
            <a:off x="5399088" y="1066800"/>
            <a:ext cx="36893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381000" y="5867400"/>
            <a:ext cx="26670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i="1">
                <a:solidFill>
                  <a:prstClr val="black"/>
                </a:solidFill>
                <a:latin typeface="Times New Roman" pitchFamily="18" charset="0"/>
              </a:rPr>
              <a:t>Invariant Relations:</a:t>
            </a:r>
          </a:p>
        </p:txBody>
      </p:sp>
      <p:sp>
        <p:nvSpPr>
          <p:cNvPr id="85000" name="Rectangle 8"/>
          <p:cNvSpPr>
            <a:spLocks noChangeArrowheads="1"/>
          </p:cNvSpPr>
          <p:nvPr/>
        </p:nvSpPr>
        <p:spPr bwMode="auto">
          <a:xfrm>
            <a:off x="3492500" y="4114800"/>
            <a:ext cx="16129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l-GR">
              <a:solidFill>
                <a:prstClr val="black"/>
              </a:solidFill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810000" y="3987800"/>
            <a:ext cx="1244600" cy="812800"/>
            <a:chOff x="2352" y="2448"/>
            <a:chExt cx="784" cy="512"/>
          </a:xfrm>
        </p:grpSpPr>
        <p:sp>
          <p:nvSpPr>
            <p:cNvPr id="85002" name="Text Box 10"/>
            <p:cNvSpPr txBox="1">
              <a:spLocks noChangeArrowheads="1"/>
            </p:cNvSpPr>
            <p:nvPr/>
          </p:nvSpPr>
          <p:spPr bwMode="auto">
            <a:xfrm>
              <a:off x="2352" y="2448"/>
              <a:ext cx="76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Tx/>
                <a:buChar char="•"/>
              </a:pPr>
              <a:r>
                <a:rPr lang="en-US" sz="1400" b="1">
                  <a:solidFill>
                    <a:srgbClr val="0000FF"/>
                  </a:solidFill>
                  <a:latin typeface="Times New Roman" pitchFamily="18" charset="0"/>
                </a:rPr>
                <a:t>     </a:t>
              </a:r>
              <a:r>
                <a:rPr lang="en-US" sz="1400" b="1">
                  <a:solidFill>
                    <a:prstClr val="black"/>
                  </a:solidFill>
                  <a:latin typeface="Times New Roman" pitchFamily="18" charset="0"/>
                </a:rPr>
                <a:t>Atomistic</a:t>
              </a:r>
            </a:p>
          </p:txBody>
        </p:sp>
        <p:sp>
          <p:nvSpPr>
            <p:cNvPr id="85003" name="Line 11"/>
            <p:cNvSpPr>
              <a:spLocks noChangeShapeType="1"/>
            </p:cNvSpPr>
            <p:nvPr/>
          </p:nvSpPr>
          <p:spPr bwMode="auto">
            <a:xfrm>
              <a:off x="2352" y="2640"/>
              <a:ext cx="144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>
                <a:solidFill>
                  <a:prstClr val="black"/>
                </a:solidFill>
              </a:endParaRPr>
            </a:p>
          </p:txBody>
        </p:sp>
        <p:sp>
          <p:nvSpPr>
            <p:cNvPr id="85004" name="Line 12"/>
            <p:cNvSpPr>
              <a:spLocks noChangeShapeType="1"/>
            </p:cNvSpPr>
            <p:nvPr/>
          </p:nvSpPr>
          <p:spPr bwMode="auto">
            <a:xfrm>
              <a:off x="2352" y="2736"/>
              <a:ext cx="144" cy="0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>
                <a:solidFill>
                  <a:prstClr val="black"/>
                </a:solidFill>
              </a:endParaRPr>
            </a:p>
          </p:txBody>
        </p:sp>
        <p:sp>
          <p:nvSpPr>
            <p:cNvPr id="85005" name="Text Box 13"/>
            <p:cNvSpPr txBox="1">
              <a:spLocks noChangeArrowheads="1"/>
            </p:cNvSpPr>
            <p:nvPr/>
          </p:nvSpPr>
          <p:spPr bwMode="auto">
            <a:xfrm>
              <a:off x="2544" y="2592"/>
              <a:ext cx="57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 dirty="0" err="1">
                  <a:solidFill>
                    <a:prstClr val="black"/>
                  </a:solidFill>
                  <a:latin typeface="Times New Roman" pitchFamily="18" charset="0"/>
                </a:rPr>
                <a:t>Gradela</a:t>
              </a:r>
              <a:endParaRPr lang="en-US" sz="1400" b="1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85006" name="Line 14"/>
            <p:cNvSpPr>
              <a:spLocks noChangeShapeType="1"/>
            </p:cNvSpPr>
            <p:nvPr/>
          </p:nvSpPr>
          <p:spPr bwMode="auto">
            <a:xfrm>
              <a:off x="2352" y="2856"/>
              <a:ext cx="144" cy="0"/>
            </a:xfrm>
            <a:prstGeom prst="line">
              <a:avLst/>
            </a:prstGeom>
            <a:noFill/>
            <a:ln w="9525">
              <a:solidFill>
                <a:srgbClr val="339966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>
                <a:solidFill>
                  <a:prstClr val="black"/>
                </a:solidFill>
              </a:endParaRPr>
            </a:p>
          </p:txBody>
        </p:sp>
        <p:sp>
          <p:nvSpPr>
            <p:cNvPr id="85007" name="Text Box 15"/>
            <p:cNvSpPr txBox="1">
              <a:spLocks noChangeArrowheads="1"/>
            </p:cNvSpPr>
            <p:nvPr/>
          </p:nvSpPr>
          <p:spPr bwMode="auto">
            <a:xfrm>
              <a:off x="2560" y="2768"/>
              <a:ext cx="57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>
                  <a:solidFill>
                    <a:prstClr val="black"/>
                  </a:solidFill>
                  <a:latin typeface="Times New Roman" pitchFamily="18" charset="0"/>
                </a:rPr>
                <a:t>Elasticity</a:t>
              </a:r>
            </a:p>
          </p:txBody>
        </p:sp>
      </p:grpSp>
      <p:sp>
        <p:nvSpPr>
          <p:cNvPr id="85008" name="Rectangle 16"/>
          <p:cNvSpPr>
            <a:spLocks noChangeArrowheads="1"/>
          </p:cNvSpPr>
          <p:nvPr/>
        </p:nvSpPr>
        <p:spPr bwMode="auto">
          <a:xfrm>
            <a:off x="6248400" y="2438400"/>
            <a:ext cx="16002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85009" name="Rectangle 17"/>
          <p:cNvSpPr>
            <a:spLocks noChangeArrowheads="1"/>
          </p:cNvSpPr>
          <p:nvPr/>
        </p:nvSpPr>
        <p:spPr bwMode="auto">
          <a:xfrm>
            <a:off x="6248400" y="4343400"/>
            <a:ext cx="16002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85010" name="Text Box 18"/>
          <p:cNvSpPr txBox="1">
            <a:spLocks noChangeArrowheads="1"/>
          </p:cNvSpPr>
          <p:nvPr/>
        </p:nvSpPr>
        <p:spPr bwMode="auto">
          <a:xfrm>
            <a:off x="6172200" y="2362200"/>
            <a:ext cx="2971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prstClr val="black"/>
                </a:solidFill>
                <a:latin typeface="Times New Roman" pitchFamily="18" charset="0"/>
              </a:rPr>
              <a:t>W</a:t>
            </a:r>
            <a:r>
              <a:rPr lang="en-US" sz="1200" baseline="-25000">
                <a:solidFill>
                  <a:prstClr val="black"/>
                </a:solidFill>
                <a:latin typeface="Times New Roman" pitchFamily="18" charset="0"/>
              </a:rPr>
              <a:t>core</a:t>
            </a:r>
            <a:r>
              <a:rPr lang="en-US" sz="1200">
                <a:solidFill>
                  <a:prstClr val="black"/>
                </a:solidFill>
                <a:latin typeface="Times New Roman" pitchFamily="18" charset="0"/>
              </a:rPr>
              <a:t> calculated by atomistic simulations</a:t>
            </a:r>
          </a:p>
        </p:txBody>
      </p:sp>
      <p:sp>
        <p:nvSpPr>
          <p:cNvPr id="85011" name="Text Box 19"/>
          <p:cNvSpPr txBox="1">
            <a:spLocks noChangeArrowheads="1"/>
          </p:cNvSpPr>
          <p:nvPr/>
        </p:nvSpPr>
        <p:spPr bwMode="auto">
          <a:xfrm>
            <a:off x="6172200" y="4343400"/>
            <a:ext cx="2971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prstClr val="black"/>
                </a:solidFill>
                <a:latin typeface="Times New Roman" pitchFamily="18" charset="0"/>
              </a:rPr>
              <a:t>W</a:t>
            </a:r>
            <a:r>
              <a:rPr lang="en-US" sz="1200" baseline="-25000">
                <a:solidFill>
                  <a:prstClr val="black"/>
                </a:solidFill>
                <a:latin typeface="Times New Roman" pitchFamily="18" charset="0"/>
              </a:rPr>
              <a:t>core</a:t>
            </a:r>
            <a:r>
              <a:rPr lang="en-US" sz="1200">
                <a:solidFill>
                  <a:prstClr val="black"/>
                </a:solidFill>
                <a:latin typeface="Times New Roman" pitchFamily="18" charset="0"/>
              </a:rPr>
              <a:t> calculated by atomistic simulations</a:t>
            </a:r>
          </a:p>
        </p:txBody>
      </p:sp>
      <p:graphicFrame>
        <p:nvGraphicFramePr>
          <p:cNvPr id="85012" name="Object 20"/>
          <p:cNvGraphicFramePr>
            <a:graphicFrameLocks noChangeAspect="1"/>
          </p:cNvGraphicFramePr>
          <p:nvPr>
            <p:ph sz="quarter" idx="4294967295"/>
          </p:nvPr>
        </p:nvGraphicFramePr>
        <p:xfrm>
          <a:off x="3898900" y="5181600"/>
          <a:ext cx="2030413" cy="508000"/>
        </p:xfrm>
        <a:graphic>
          <a:graphicData uri="http://schemas.openxmlformats.org/presentationml/2006/ole">
            <p:oleObj spid="_x0000_s274436" name="Equation" r:id="rId7" imgW="2031840" imgH="507960" progId="Equation.DSMT4">
              <p:embed/>
            </p:oleObj>
          </a:graphicData>
        </a:graphic>
      </p:graphicFrame>
      <p:sp>
        <p:nvSpPr>
          <p:cNvPr id="85013" name="Text Box 21"/>
          <p:cNvSpPr txBox="1">
            <a:spLocks noChangeArrowheads="1"/>
          </p:cNvSpPr>
          <p:nvPr/>
        </p:nvSpPr>
        <p:spPr bwMode="auto">
          <a:xfrm>
            <a:off x="3981450" y="4143375"/>
            <a:ext cx="38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prstClr val="black"/>
                </a:solidFill>
                <a:latin typeface="Times New Roman" pitchFamily="18" charset="0"/>
              </a:rPr>
              <a:t>}</a:t>
            </a:r>
          </a:p>
        </p:txBody>
      </p:sp>
      <p:sp>
        <p:nvSpPr>
          <p:cNvPr id="85014" name="Rectangle 26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graphicFrame>
        <p:nvGraphicFramePr>
          <p:cNvPr id="85015" name="Object 25"/>
          <p:cNvGraphicFramePr>
            <a:graphicFrameLocks noChangeAspect="1"/>
          </p:cNvGraphicFramePr>
          <p:nvPr/>
        </p:nvGraphicFramePr>
        <p:xfrm>
          <a:off x="4114800" y="3352800"/>
          <a:ext cx="952500" cy="439738"/>
        </p:xfrm>
        <a:graphic>
          <a:graphicData uri="http://schemas.openxmlformats.org/presentationml/2006/ole">
            <p:oleObj spid="_x0000_s274437" name="Equation" r:id="rId8" imgW="952200" imgH="444240" progId="Equation.DSMT4">
              <p:embed/>
            </p:oleObj>
          </a:graphicData>
        </a:graphic>
      </p:graphicFrame>
      <p:sp>
        <p:nvSpPr>
          <p:cNvPr id="85016" name="Rectangle 34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85017" name="Rectangle 36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graphicFrame>
        <p:nvGraphicFramePr>
          <p:cNvPr id="85018" name="Object 35"/>
          <p:cNvGraphicFramePr>
            <a:graphicFrameLocks noChangeAspect="1"/>
          </p:cNvGraphicFramePr>
          <p:nvPr/>
        </p:nvGraphicFramePr>
        <p:xfrm>
          <a:off x="8077200" y="3810000"/>
          <a:ext cx="838200" cy="382588"/>
        </p:xfrm>
        <a:graphic>
          <a:graphicData uri="http://schemas.openxmlformats.org/presentationml/2006/ole">
            <p:oleObj spid="_x0000_s274438" name="Equation" r:id="rId9" imgW="977476" imgH="444307" progId="Equation.DSMT4">
              <p:embed/>
            </p:oleObj>
          </a:graphicData>
        </a:graphic>
      </p:graphicFrame>
      <p:sp>
        <p:nvSpPr>
          <p:cNvPr id="85019" name="Rectangle 38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graphicFrame>
        <p:nvGraphicFramePr>
          <p:cNvPr id="85020" name="Object 37"/>
          <p:cNvGraphicFramePr>
            <a:graphicFrameLocks noChangeAspect="1"/>
          </p:cNvGraphicFramePr>
          <p:nvPr/>
        </p:nvGraphicFramePr>
        <p:xfrm>
          <a:off x="8077200" y="1827213"/>
          <a:ext cx="838200" cy="382587"/>
        </p:xfrm>
        <a:graphic>
          <a:graphicData uri="http://schemas.openxmlformats.org/presentationml/2006/ole">
            <p:oleObj spid="_x0000_s274439" name="Equation" r:id="rId10" imgW="977476" imgH="444307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B1C1ED-8B2A-4B44-85F9-08ABAC12F094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381000" y="196850"/>
            <a:ext cx="8458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FF"/>
              </a:buClr>
              <a:buSzPct val="80000"/>
              <a:buFont typeface="Arial" pitchFamily="34" charset="0"/>
              <a:buChar char="●"/>
            </a:pPr>
            <a:r>
              <a:rPr lang="en-US" sz="2600" b="1" i="1">
                <a:solidFill>
                  <a:srgbClr val="C0504D"/>
                </a:solidFill>
                <a:latin typeface="Times New Roman" pitchFamily="18" charset="0"/>
              </a:rPr>
              <a:t>   </a:t>
            </a:r>
            <a:r>
              <a:rPr lang="en-US" sz="2600" b="1" i="1">
                <a:solidFill>
                  <a:srgbClr val="0000CC"/>
                </a:solidFill>
                <a:latin typeface="Times New Roman" pitchFamily="18" charset="0"/>
              </a:rPr>
              <a:t>Image Force – Inverse Hall Petch Behavior</a:t>
            </a:r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669925" y="876300"/>
            <a:ext cx="7940675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i="1">
                <a:solidFill>
                  <a:srgbClr val="3366FF"/>
                </a:solidFill>
                <a:latin typeface="Times New Roman" pitchFamily="18" charset="0"/>
              </a:rPr>
              <a:t>-  Self -energy:</a:t>
            </a:r>
          </a:p>
          <a:p>
            <a:endParaRPr lang="en-US" i="1">
              <a:solidFill>
                <a:srgbClr val="0066FF"/>
              </a:solidFill>
              <a:latin typeface="Times New Roman" pitchFamily="18" charset="0"/>
            </a:endParaRPr>
          </a:p>
          <a:p>
            <a:endParaRPr lang="en-US" i="1">
              <a:solidFill>
                <a:srgbClr val="0066FF"/>
              </a:solidFill>
              <a:latin typeface="Times New Roman" pitchFamily="18" charset="0"/>
            </a:endParaRPr>
          </a:p>
          <a:p>
            <a:r>
              <a:rPr lang="en-US" sz="2200" i="1">
                <a:solidFill>
                  <a:srgbClr val="3366FF"/>
                </a:solidFill>
                <a:latin typeface="Times New Roman" pitchFamily="18" charset="0"/>
              </a:rPr>
              <a:t>-  Image Stress:</a:t>
            </a:r>
          </a:p>
          <a:p>
            <a:endParaRPr lang="en-US" i="1">
              <a:solidFill>
                <a:srgbClr val="0066FF"/>
              </a:solidFill>
              <a:latin typeface="Times New Roman" pitchFamily="18" charset="0"/>
            </a:endParaRPr>
          </a:p>
          <a:p>
            <a:endParaRPr lang="en-US" i="1">
              <a:solidFill>
                <a:srgbClr val="0066FF"/>
              </a:solidFill>
              <a:latin typeface="Times New Roman" pitchFamily="18" charset="0"/>
            </a:endParaRPr>
          </a:p>
        </p:txBody>
      </p:sp>
      <p:graphicFrame>
        <p:nvGraphicFramePr>
          <p:cNvPr id="88068" name="Object 4"/>
          <p:cNvGraphicFramePr>
            <a:graphicFrameLocks noChangeAspect="1"/>
          </p:cNvGraphicFramePr>
          <p:nvPr/>
        </p:nvGraphicFramePr>
        <p:xfrm>
          <a:off x="2971800" y="800100"/>
          <a:ext cx="3238500" cy="673100"/>
        </p:xfrm>
        <a:graphic>
          <a:graphicData uri="http://schemas.openxmlformats.org/presentationml/2006/ole">
            <p:oleObj spid="_x0000_s275458" name="Equation" r:id="rId3" imgW="3238200" imgH="672840" progId="Equation.DSMT4">
              <p:embed/>
            </p:oleObj>
          </a:graphicData>
        </a:graphic>
      </p:graphicFrame>
      <p:graphicFrame>
        <p:nvGraphicFramePr>
          <p:cNvPr id="88069" name="Object 5"/>
          <p:cNvGraphicFramePr>
            <a:graphicFrameLocks noChangeAspect="1"/>
          </p:cNvGraphicFramePr>
          <p:nvPr/>
        </p:nvGraphicFramePr>
        <p:xfrm>
          <a:off x="3019425" y="1657350"/>
          <a:ext cx="2641600" cy="673100"/>
        </p:xfrm>
        <a:graphic>
          <a:graphicData uri="http://schemas.openxmlformats.org/presentationml/2006/ole">
            <p:oleObj spid="_x0000_s275459" name="Equation" r:id="rId4" imgW="2641320" imgH="672840" progId="Equation.DSMT4">
              <p:embed/>
            </p:oleObj>
          </a:graphicData>
        </a:graphic>
      </p:graphicFrame>
      <p:sp>
        <p:nvSpPr>
          <p:cNvPr id="88070" name="Rectangle 6"/>
          <p:cNvSpPr>
            <a:spLocks noChangeArrowheads="1"/>
          </p:cNvSpPr>
          <p:nvPr/>
        </p:nvSpPr>
        <p:spPr bwMode="auto">
          <a:xfrm>
            <a:off x="771525" y="2533650"/>
            <a:ext cx="8372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Times New Roman" pitchFamily="18" charset="0"/>
              </a:rPr>
              <a:t>derived by differentiation and evaluation at               (d … grain diameter)</a:t>
            </a:r>
          </a:p>
        </p:txBody>
      </p:sp>
      <p:sp>
        <p:nvSpPr>
          <p:cNvPr id="88071" name="Rectangle 7"/>
          <p:cNvSpPr>
            <a:spLocks noChangeArrowheads="1"/>
          </p:cNvSpPr>
          <p:nvPr/>
        </p:nvSpPr>
        <p:spPr bwMode="auto">
          <a:xfrm>
            <a:off x="590550" y="3154363"/>
            <a:ext cx="779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Times New Roman" pitchFamily="18" charset="0"/>
              </a:rPr>
              <a:t>-  stress to move a dislocation situated at the center of a grain of diameter d</a:t>
            </a:r>
          </a:p>
        </p:txBody>
      </p:sp>
      <p:sp>
        <p:nvSpPr>
          <p:cNvPr id="88072" name="Rectangle 8"/>
          <p:cNvSpPr>
            <a:spLocks noChangeArrowheads="1"/>
          </p:cNvSpPr>
          <p:nvPr/>
        </p:nvSpPr>
        <p:spPr bwMode="auto">
          <a:xfrm>
            <a:off x="0" y="31369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88073" name="Rectangle 9"/>
          <p:cNvSpPr>
            <a:spLocks noChangeArrowheads="1"/>
          </p:cNvSpPr>
          <p:nvPr/>
        </p:nvSpPr>
        <p:spPr bwMode="auto">
          <a:xfrm>
            <a:off x="0" y="31273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676400" y="3624263"/>
            <a:ext cx="6091238" cy="2757487"/>
            <a:chOff x="1056" y="2400"/>
            <a:chExt cx="3837" cy="1737"/>
          </a:xfrm>
        </p:grpSpPr>
        <p:graphicFrame>
          <p:nvGraphicFramePr>
            <p:cNvPr id="88075" name="Object 12"/>
            <p:cNvGraphicFramePr>
              <a:graphicFrameLocks noChangeAspect="1"/>
            </p:cNvGraphicFramePr>
            <p:nvPr/>
          </p:nvGraphicFramePr>
          <p:xfrm>
            <a:off x="1320" y="3078"/>
            <a:ext cx="480" cy="184"/>
          </p:xfrm>
          <a:graphic>
            <a:graphicData uri="http://schemas.openxmlformats.org/presentationml/2006/ole">
              <p:oleObj spid="_x0000_s275462" name="Equation" r:id="rId5" imgW="761760" imgH="291960" progId="Equation.DSMT4">
                <p:embed/>
              </p:oleObj>
            </a:graphicData>
          </a:graphic>
        </p:graphicFrame>
        <p:pic>
          <p:nvPicPr>
            <p:cNvPr id="88076" name="Picture 1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44" y="2400"/>
              <a:ext cx="2640" cy="1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88077" name="Object 14"/>
            <p:cNvGraphicFramePr>
              <a:graphicFrameLocks noChangeAspect="1"/>
            </p:cNvGraphicFramePr>
            <p:nvPr/>
          </p:nvGraphicFramePr>
          <p:xfrm>
            <a:off x="1056" y="2928"/>
            <a:ext cx="288" cy="214"/>
          </p:xfrm>
          <a:graphic>
            <a:graphicData uri="http://schemas.openxmlformats.org/presentationml/2006/ole">
              <p:oleObj spid="_x0000_s275463" name="Equation" r:id="rId7" imgW="291847" imgH="215713" progId="Equation.DSMT4">
                <p:embed/>
              </p:oleObj>
            </a:graphicData>
          </a:graphic>
        </p:graphicFrame>
        <p:graphicFrame>
          <p:nvGraphicFramePr>
            <p:cNvPr id="88078" name="Object 15"/>
            <p:cNvGraphicFramePr>
              <a:graphicFrameLocks noChangeAspect="1"/>
            </p:cNvGraphicFramePr>
            <p:nvPr/>
          </p:nvGraphicFramePr>
          <p:xfrm>
            <a:off x="2688" y="3936"/>
            <a:ext cx="252" cy="201"/>
          </p:xfrm>
          <a:graphic>
            <a:graphicData uri="http://schemas.openxmlformats.org/presentationml/2006/ole">
              <p:oleObj spid="_x0000_s275464" name="Equation" r:id="rId8" imgW="266400" imgH="215640" progId="Equation.DSMT4">
                <p:embed/>
              </p:oleObj>
            </a:graphicData>
          </a:graphic>
        </p:graphicFrame>
        <p:graphicFrame>
          <p:nvGraphicFramePr>
            <p:cNvPr id="88079" name="Object 16"/>
            <p:cNvGraphicFramePr>
              <a:graphicFrameLocks noChangeAspect="1"/>
            </p:cNvGraphicFramePr>
            <p:nvPr/>
          </p:nvGraphicFramePr>
          <p:xfrm>
            <a:off x="4324" y="3109"/>
            <a:ext cx="569" cy="177"/>
          </p:xfrm>
          <a:graphic>
            <a:graphicData uri="http://schemas.openxmlformats.org/presentationml/2006/ole">
              <p:oleObj spid="_x0000_s275465" name="Equation" r:id="rId9" imgW="647640" imgH="203040" progId="Equation.DSMT4">
                <p:embed/>
              </p:oleObj>
            </a:graphicData>
          </a:graphic>
        </p:graphicFrame>
        <p:graphicFrame>
          <p:nvGraphicFramePr>
            <p:cNvPr id="88080" name="Object 17"/>
            <p:cNvGraphicFramePr>
              <a:graphicFrameLocks noChangeAspect="1"/>
            </p:cNvGraphicFramePr>
            <p:nvPr/>
          </p:nvGraphicFramePr>
          <p:xfrm>
            <a:off x="1968" y="2736"/>
            <a:ext cx="192" cy="169"/>
          </p:xfrm>
          <a:graphic>
            <a:graphicData uri="http://schemas.openxmlformats.org/presentationml/2006/ole">
              <p:oleObj spid="_x0000_s275466" name="Equation" r:id="rId10" imgW="203040" imgH="177480" progId="Equation.DSMT4">
                <p:embed/>
              </p:oleObj>
            </a:graphicData>
          </a:graphic>
        </p:graphicFrame>
        <p:sp>
          <p:nvSpPr>
            <p:cNvPr id="88081" name="Line 18"/>
            <p:cNvSpPr>
              <a:spLocks noChangeShapeType="1"/>
            </p:cNvSpPr>
            <p:nvPr/>
          </p:nvSpPr>
          <p:spPr bwMode="auto">
            <a:xfrm flipH="1" flipV="1">
              <a:off x="1931" y="2477"/>
              <a:ext cx="85" cy="2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l-GR">
                <a:solidFill>
                  <a:prstClr val="black"/>
                </a:solidFill>
              </a:endParaRPr>
            </a:p>
          </p:txBody>
        </p:sp>
      </p:grpSp>
      <p:sp>
        <p:nvSpPr>
          <p:cNvPr id="88082" name="Rectangle 18"/>
          <p:cNvSpPr>
            <a:spLocks noChangeArrowheads="1"/>
          </p:cNvSpPr>
          <p:nvPr/>
        </p:nvSpPr>
        <p:spPr bwMode="auto">
          <a:xfrm>
            <a:off x="1828800" y="6302375"/>
            <a:ext cx="548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  <a:latin typeface="Times New Roman" pitchFamily="18" charset="0"/>
              </a:rPr>
              <a:t>i.e.</a:t>
            </a:r>
            <a:r>
              <a:rPr lang="en-US">
                <a:solidFill>
                  <a:prstClr val="black"/>
                </a:solidFill>
                <a:latin typeface="Times New Roman" pitchFamily="18" charset="0"/>
              </a:rPr>
              <a:t>         critical grain size for inverse Hall-Petch behavior</a:t>
            </a:r>
            <a:endParaRPr lang="el-GR">
              <a:solidFill>
                <a:prstClr val="black"/>
              </a:solidFill>
            </a:endParaRPr>
          </a:p>
        </p:txBody>
      </p:sp>
      <p:graphicFrame>
        <p:nvGraphicFramePr>
          <p:cNvPr id="88083" name="Object 19"/>
          <p:cNvGraphicFramePr>
            <a:graphicFrameLocks noChangeAspect="1"/>
          </p:cNvGraphicFramePr>
          <p:nvPr/>
        </p:nvGraphicFramePr>
        <p:xfrm>
          <a:off x="2374900" y="6324600"/>
          <a:ext cx="249238" cy="298450"/>
        </p:xfrm>
        <a:graphic>
          <a:graphicData uri="http://schemas.openxmlformats.org/presentationml/2006/ole">
            <p:oleObj spid="_x0000_s275460" name="Equation" r:id="rId11" imgW="177480" imgH="215640" progId="Equation.DSMT4">
              <p:embed/>
            </p:oleObj>
          </a:graphicData>
        </a:graphic>
      </p:graphicFrame>
      <p:graphicFrame>
        <p:nvGraphicFramePr>
          <p:cNvPr id="88085" name="Object 5"/>
          <p:cNvGraphicFramePr>
            <a:graphicFrameLocks noChangeAspect="1"/>
          </p:cNvGraphicFramePr>
          <p:nvPr/>
        </p:nvGraphicFramePr>
        <p:xfrm>
          <a:off x="5303838" y="2625725"/>
          <a:ext cx="762000" cy="292100"/>
        </p:xfrm>
        <a:graphic>
          <a:graphicData uri="http://schemas.openxmlformats.org/presentationml/2006/ole">
            <p:oleObj spid="_x0000_s275461" name="Equation" r:id="rId12" imgW="761760" imgH="29196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E264-EF65-4AE1-BA33-CED818268B02}" type="slidenum">
              <a:rPr lang="el-GR"/>
              <a:pPr/>
              <a:t>23</a:t>
            </a:fld>
            <a:endParaRPr lang="el-GR"/>
          </a:p>
        </p:txBody>
      </p:sp>
      <p:pic>
        <p:nvPicPr>
          <p:cNvPr id="323586" name="Picture 2" descr="Set 9 Pic 1 (US_DE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916832"/>
            <a:ext cx="2952328" cy="2180696"/>
          </a:xfrm>
          <a:prstGeom prst="rect">
            <a:avLst/>
          </a:prstGeom>
          <a:noFill/>
        </p:spPr>
      </p:pic>
      <p:sp>
        <p:nvSpPr>
          <p:cNvPr id="323587" name="Text Box 2"/>
          <p:cNvSpPr txBox="1">
            <a:spLocks noChangeArrowheads="1"/>
          </p:cNvSpPr>
          <p:nvPr/>
        </p:nvSpPr>
        <p:spPr bwMode="auto">
          <a:xfrm>
            <a:off x="179388" y="76200"/>
            <a:ext cx="80010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rgbClr val="0000FF"/>
              </a:buClr>
              <a:buSzPct val="80000"/>
              <a:buFontTx/>
              <a:buChar char="●"/>
            </a:pPr>
            <a:r>
              <a:rPr lang="en-US" sz="2600" b="1" i="1">
                <a:solidFill>
                  <a:srgbClr val="003399"/>
                </a:solidFill>
                <a:cs typeface="Arial" pitchFamily="34" charset="0"/>
              </a:rPr>
              <a:t>  </a:t>
            </a:r>
            <a:r>
              <a:rPr lang="en-US" sz="2600" b="1" i="1">
                <a:solidFill>
                  <a:srgbClr val="0000CC"/>
                </a:solidFill>
                <a:cs typeface="Arial" pitchFamily="34" charset="0"/>
              </a:rPr>
              <a:t>X-ray Line Profile Analysis</a:t>
            </a:r>
            <a:endParaRPr lang="en-US" sz="2600" b="1" i="1">
              <a:solidFill>
                <a:srgbClr val="003399"/>
              </a:solidFill>
              <a:cs typeface="Arial" pitchFamily="34" charset="0"/>
            </a:endParaRPr>
          </a:p>
        </p:txBody>
      </p:sp>
      <p:graphicFrame>
        <p:nvGraphicFramePr>
          <p:cNvPr id="323590" name="Object 5"/>
          <p:cNvGraphicFramePr>
            <a:graphicFrameLocks noChangeAspect="1"/>
          </p:cNvGraphicFramePr>
          <p:nvPr/>
        </p:nvGraphicFramePr>
        <p:xfrm>
          <a:off x="363538" y="1052736"/>
          <a:ext cx="8637587" cy="823912"/>
        </p:xfrm>
        <a:graphic>
          <a:graphicData uri="http://schemas.openxmlformats.org/presentationml/2006/ole">
            <p:oleObj spid="_x0000_s297987" name="Equation" r:id="rId4" imgW="8686800" imgH="825480" progId="Equation.DSMT4">
              <p:embed/>
            </p:oleObj>
          </a:graphicData>
        </a:graphic>
      </p:graphicFrame>
      <p:graphicFrame>
        <p:nvGraphicFramePr>
          <p:cNvPr id="323591" name="Object 6"/>
          <p:cNvGraphicFramePr>
            <a:graphicFrameLocks noChangeAspect="1"/>
          </p:cNvGraphicFramePr>
          <p:nvPr/>
        </p:nvGraphicFramePr>
        <p:xfrm>
          <a:off x="5220072" y="1916832"/>
          <a:ext cx="2984500" cy="1536700"/>
        </p:xfrm>
        <a:graphic>
          <a:graphicData uri="http://schemas.openxmlformats.org/presentationml/2006/ole">
            <p:oleObj spid="_x0000_s297988" name="Equation" r:id="rId5" imgW="2984400" imgH="1536480" progId="Equation.DSMT4">
              <p:embed/>
            </p:oleObj>
          </a:graphicData>
        </a:graphic>
      </p:graphicFrame>
      <p:graphicFrame>
        <p:nvGraphicFramePr>
          <p:cNvPr id="323592" name="Object 7"/>
          <p:cNvGraphicFramePr>
            <a:graphicFrameLocks noChangeAspect="1"/>
          </p:cNvGraphicFramePr>
          <p:nvPr/>
        </p:nvGraphicFramePr>
        <p:xfrm>
          <a:off x="5292080" y="3573016"/>
          <a:ext cx="1309688" cy="369888"/>
        </p:xfrm>
        <a:graphic>
          <a:graphicData uri="http://schemas.openxmlformats.org/presentationml/2006/ole">
            <p:oleObj spid="_x0000_s297989" name="Equation" r:id="rId6" imgW="1307880" imgH="368280" progId="Equation.DSMT4">
              <p:embed/>
            </p:oleObj>
          </a:graphicData>
        </a:graphic>
      </p:graphicFrame>
      <p:sp>
        <p:nvSpPr>
          <p:cNvPr id="323593" name="Text Box 8"/>
          <p:cNvSpPr txBox="1">
            <a:spLocks noChangeArrowheads="1"/>
          </p:cNvSpPr>
          <p:nvPr/>
        </p:nvSpPr>
        <p:spPr bwMode="auto">
          <a:xfrm>
            <a:off x="250825" y="639763"/>
            <a:ext cx="48768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200" i="1" dirty="0">
                <a:solidFill>
                  <a:srgbClr val="3366FF"/>
                </a:solidFill>
                <a:cs typeface="Arial" pitchFamily="34" charset="0"/>
              </a:rPr>
              <a:t>-   </a:t>
            </a:r>
            <a:r>
              <a:rPr lang="en-US" sz="2200" i="1" dirty="0" err="1">
                <a:solidFill>
                  <a:srgbClr val="3366FF"/>
                </a:solidFill>
                <a:cs typeface="Arial" pitchFamily="34" charset="0"/>
              </a:rPr>
              <a:t>Gradela</a:t>
            </a:r>
            <a:r>
              <a:rPr lang="en-US" sz="2200" i="1" dirty="0">
                <a:solidFill>
                  <a:srgbClr val="3366FF"/>
                </a:solidFill>
                <a:cs typeface="Arial" pitchFamily="34" charset="0"/>
              </a:rPr>
              <a:t>  </a:t>
            </a:r>
            <a:r>
              <a:rPr lang="en-US" sz="2200" i="1" dirty="0" err="1">
                <a:solidFill>
                  <a:srgbClr val="3366FF"/>
                </a:solidFill>
                <a:cs typeface="Arial" pitchFamily="34" charset="0"/>
              </a:rPr>
              <a:t>Soltn</a:t>
            </a:r>
            <a:r>
              <a:rPr lang="en-US" sz="2200" i="1" dirty="0">
                <a:solidFill>
                  <a:srgbClr val="3366FF"/>
                </a:solidFill>
                <a:cs typeface="Arial" pitchFamily="34" charset="0"/>
              </a:rPr>
              <a:t>  for        of edge </a:t>
            </a:r>
            <a:r>
              <a:rPr lang="en-US" sz="2200" dirty="0">
                <a:solidFill>
                  <a:srgbClr val="3366FF"/>
                </a:solidFill>
                <a:cs typeface="Arial" pitchFamily="34" charset="0"/>
                <a:sym typeface="Symbol" pitchFamily="18" charset="2"/>
              </a:rPr>
              <a:t></a:t>
            </a:r>
          </a:p>
        </p:txBody>
      </p:sp>
      <p:graphicFrame>
        <p:nvGraphicFramePr>
          <p:cNvPr id="323594" name="Object 9"/>
          <p:cNvGraphicFramePr>
            <a:graphicFrameLocks noChangeAspect="1"/>
          </p:cNvGraphicFramePr>
          <p:nvPr/>
        </p:nvGraphicFramePr>
        <p:xfrm>
          <a:off x="4535488" y="658813"/>
          <a:ext cx="1116012" cy="434975"/>
        </p:xfrm>
        <a:graphic>
          <a:graphicData uri="http://schemas.openxmlformats.org/presentationml/2006/ole">
            <p:oleObj spid="_x0000_s297990" name="Equation" r:id="rId7" imgW="647640" imgH="253800" progId="Equation.DSMT4">
              <p:embed/>
            </p:oleObj>
          </a:graphicData>
        </a:graphic>
      </p:graphicFrame>
      <p:graphicFrame>
        <p:nvGraphicFramePr>
          <p:cNvPr id="323595" name="Object 10"/>
          <p:cNvGraphicFramePr>
            <a:graphicFrameLocks noChangeAspect="1"/>
          </p:cNvGraphicFramePr>
          <p:nvPr/>
        </p:nvGraphicFramePr>
        <p:xfrm>
          <a:off x="2740432" y="657225"/>
          <a:ext cx="431800" cy="431800"/>
        </p:xfrm>
        <a:graphic>
          <a:graphicData uri="http://schemas.openxmlformats.org/presentationml/2006/ole">
            <p:oleObj spid="_x0000_s297991" name="Equation" r:id="rId8" imgW="291960" imgH="291960" progId="Equation.DSMT4">
              <p:embed/>
            </p:oleObj>
          </a:graphicData>
        </a:graphic>
      </p:graphicFrame>
      <p:sp>
        <p:nvSpPr>
          <p:cNvPr id="323596" name="Text Box 12"/>
          <p:cNvSpPr txBox="1">
            <a:spLocks noChangeArrowheads="1"/>
          </p:cNvSpPr>
          <p:nvPr/>
        </p:nvSpPr>
        <p:spPr bwMode="auto">
          <a:xfrm>
            <a:off x="2339752" y="4005064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600" dirty="0">
                <a:cs typeface="Arial" pitchFamily="34" charset="0"/>
              </a:rPr>
              <a:t>log L</a:t>
            </a:r>
          </a:p>
        </p:txBody>
      </p:sp>
      <p:graphicFrame>
        <p:nvGraphicFramePr>
          <p:cNvPr id="323598" name="Object 14"/>
          <p:cNvGraphicFramePr>
            <a:graphicFrameLocks noChangeAspect="1"/>
          </p:cNvGraphicFramePr>
          <p:nvPr/>
        </p:nvGraphicFramePr>
        <p:xfrm>
          <a:off x="755824" y="2060848"/>
          <a:ext cx="431800" cy="393700"/>
        </p:xfrm>
        <a:graphic>
          <a:graphicData uri="http://schemas.openxmlformats.org/presentationml/2006/ole">
            <p:oleObj spid="_x0000_s297992" name="Equation" r:id="rId9" imgW="431640" imgH="393480" progId="Equation.DSMT4">
              <p:embed/>
            </p:oleObj>
          </a:graphicData>
        </a:graphic>
      </p:graphicFrame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259432" y="4293096"/>
            <a:ext cx="6400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rgbClr val="0066FF"/>
              </a:buClr>
              <a:buSzPct val="125000"/>
            </a:pPr>
            <a:r>
              <a:rPr lang="en-US" sz="2200" i="1" dirty="0">
                <a:solidFill>
                  <a:srgbClr val="3366FF"/>
                </a:solidFill>
                <a:cs typeface="Arial" pitchFamily="34" charset="0"/>
              </a:rPr>
              <a:t>-  X-ray line profile for deformed Cu single crystal  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59632" y="4713663"/>
            <a:ext cx="2643336" cy="1911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 Box 9"/>
          <p:cNvSpPr txBox="1">
            <a:spLocks noChangeArrowheads="1"/>
          </p:cNvSpPr>
          <p:nvPr/>
        </p:nvSpPr>
        <p:spPr bwMode="auto">
          <a:xfrm rot="-5400000">
            <a:off x="483667" y="5412829"/>
            <a:ext cx="1168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600" dirty="0">
                <a:cs typeface="Arial" pitchFamily="34" charset="0"/>
              </a:rPr>
              <a:t>Intensity  I</a:t>
            </a: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2209800" y="6548834"/>
            <a:ext cx="1066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600">
                <a:cs typeface="Arial" pitchFamily="34" charset="0"/>
              </a:rPr>
              <a:t>K - K</a:t>
            </a:r>
            <a:r>
              <a:rPr lang="en-US" sz="1600" baseline="-25000">
                <a:cs typeface="Arial" pitchFamily="34" charset="0"/>
              </a:rPr>
              <a:t>0</a:t>
            </a:r>
            <a:endParaRPr lang="en-US" sz="1600">
              <a:cs typeface="Arial" pitchFamily="34" charset="0"/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64088" y="4700328"/>
            <a:ext cx="2664296" cy="1961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5" name="Object 8"/>
          <p:cNvGraphicFramePr>
            <a:graphicFrameLocks noChangeAspect="1"/>
          </p:cNvGraphicFramePr>
          <p:nvPr/>
        </p:nvGraphicFramePr>
        <p:xfrm>
          <a:off x="4834880" y="4797152"/>
          <a:ext cx="457200" cy="419100"/>
        </p:xfrm>
        <a:graphic>
          <a:graphicData uri="http://schemas.openxmlformats.org/presentationml/2006/ole">
            <p:oleObj spid="_x0000_s297994" name="Equation" r:id="rId12" imgW="304560" imgH="279360" progId="Equation.DSMT4">
              <p:embed/>
            </p:oleObj>
          </a:graphicData>
        </a:graphic>
      </p:graphicFrame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6403032" y="6548834"/>
            <a:ext cx="1066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600">
                <a:cs typeface="Arial" pitchFamily="34" charset="0"/>
              </a:rPr>
              <a:t>log 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2DA7-4238-4262-976D-A2081FD0D110}" type="slidenum">
              <a:rPr lang="el-GR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6658" name="Text Box 2"/>
          <p:cNvSpPr txBox="1">
            <a:spLocks noChangeArrowheads="1"/>
          </p:cNvSpPr>
          <p:nvPr/>
        </p:nvSpPr>
        <p:spPr bwMode="auto">
          <a:xfrm>
            <a:off x="250825" y="1700213"/>
            <a:ext cx="2736850" cy="427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200" i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Gradela</a:t>
            </a:r>
            <a:r>
              <a:rPr lang="en-US" sz="2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26659" name="Rectangle 3"/>
          <p:cNvSpPr>
            <a:spLocks noChangeArrowheads="1"/>
          </p:cNvSpPr>
          <p:nvPr/>
        </p:nvSpPr>
        <p:spPr bwMode="auto">
          <a:xfrm>
            <a:off x="0" y="3365500"/>
            <a:ext cx="184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</a:pPr>
            <a:endParaRPr lang="el-GR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26660" name="Object 4"/>
          <p:cNvGraphicFramePr>
            <a:graphicFrameLocks noChangeAspect="1"/>
          </p:cNvGraphicFramePr>
          <p:nvPr/>
        </p:nvGraphicFramePr>
        <p:xfrm>
          <a:off x="2133600" y="1703388"/>
          <a:ext cx="6705600" cy="417512"/>
        </p:xfrm>
        <a:graphic>
          <a:graphicData uri="http://schemas.openxmlformats.org/presentationml/2006/ole">
            <p:oleObj spid="_x0000_s276482" name="Equation" r:id="rId3" imgW="7251480" imgH="444240" progId="Equation.DSMT4">
              <p:embed/>
            </p:oleObj>
          </a:graphicData>
        </a:graphic>
      </p:graphicFrame>
      <p:sp>
        <p:nvSpPr>
          <p:cNvPr id="326661" name="Text Box 5"/>
          <p:cNvSpPr txBox="1">
            <a:spLocks noChangeArrowheads="1"/>
          </p:cNvSpPr>
          <p:nvPr/>
        </p:nvSpPr>
        <p:spPr bwMode="auto">
          <a:xfrm>
            <a:off x="611188" y="2276475"/>
            <a:ext cx="7389812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altLang="zh-CN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Target: Non-Singular Stresses/Strain Estimation at the crack tip</a:t>
            </a:r>
            <a:endParaRPr lang="en-US" sz="2200" dirty="0">
              <a:solidFill>
                <a:prstClr val="black"/>
              </a:solidFill>
              <a:latin typeface="Times New Roman" pitchFamily="18" charset="0"/>
              <a:ea typeface="SimSun" charset="-122"/>
              <a:cs typeface="Times New Roman" pitchFamily="18" charset="0"/>
            </a:endParaRPr>
          </a:p>
        </p:txBody>
      </p:sp>
      <p:sp>
        <p:nvSpPr>
          <p:cNvPr id="326662" name="Rectangle 6"/>
          <p:cNvSpPr>
            <a:spLocks noChangeArrowheads="1"/>
          </p:cNvSpPr>
          <p:nvPr/>
        </p:nvSpPr>
        <p:spPr bwMode="auto">
          <a:xfrm>
            <a:off x="0" y="3360738"/>
            <a:ext cx="184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</a:pPr>
            <a:endParaRPr lang="el-GR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6663" name="Text Box 8"/>
          <p:cNvSpPr txBox="1">
            <a:spLocks noChangeArrowheads="1"/>
          </p:cNvSpPr>
          <p:nvPr/>
        </p:nvSpPr>
        <p:spPr bwMode="auto">
          <a:xfrm>
            <a:off x="611188" y="3105150"/>
            <a:ext cx="3024187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altLang="zh-CN" sz="2200" i="1" dirty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altLang="zh-CN" sz="2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Boundary Conditions</a:t>
            </a:r>
            <a:endParaRPr lang="en-US" sz="2200" b="1" i="1" dirty="0">
              <a:solidFill>
                <a:srgbClr val="0000CC"/>
              </a:solidFill>
              <a:latin typeface="Times New Roman" pitchFamily="18" charset="0"/>
              <a:ea typeface="SimSun" charset="-122"/>
              <a:cs typeface="Times New Roman" pitchFamily="18" charset="0"/>
            </a:endParaRPr>
          </a:p>
        </p:txBody>
      </p:sp>
      <p:sp>
        <p:nvSpPr>
          <p:cNvPr id="326664" name="Text Box 9"/>
          <p:cNvSpPr txBox="1">
            <a:spLocks noChangeArrowheads="1"/>
          </p:cNvSpPr>
          <p:nvPr/>
        </p:nvSpPr>
        <p:spPr bwMode="auto">
          <a:xfrm>
            <a:off x="611758" y="3686175"/>
            <a:ext cx="4032250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altLang="zh-CN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Far field coincidence of stresses: </a:t>
            </a:r>
            <a:endParaRPr lang="en-US" sz="2200" dirty="0">
              <a:solidFill>
                <a:prstClr val="black"/>
              </a:solidFill>
              <a:latin typeface="Times New Roman" pitchFamily="18" charset="0"/>
              <a:ea typeface="SimSun" charset="-122"/>
              <a:cs typeface="Times New Roman" pitchFamily="18" charset="0"/>
            </a:endParaRPr>
          </a:p>
        </p:txBody>
      </p:sp>
      <p:sp>
        <p:nvSpPr>
          <p:cNvPr id="326665" name="Text Box 10"/>
          <p:cNvSpPr txBox="1">
            <a:spLocks noChangeArrowheads="1"/>
          </p:cNvSpPr>
          <p:nvPr/>
        </p:nvSpPr>
        <p:spPr bwMode="auto">
          <a:xfrm>
            <a:off x="641399" y="4478338"/>
            <a:ext cx="4938713" cy="427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altLang="zh-CN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Vanishing of stresses at the origin: </a:t>
            </a:r>
            <a:endParaRPr lang="en-US" sz="2200" dirty="0">
              <a:solidFill>
                <a:prstClr val="black"/>
              </a:solidFill>
              <a:latin typeface="Times New Roman" pitchFamily="18" charset="0"/>
              <a:ea typeface="SimSun" charset="-122"/>
              <a:cs typeface="Times New Roman" pitchFamily="18" charset="0"/>
            </a:endParaRPr>
          </a:p>
        </p:txBody>
      </p:sp>
      <p:sp>
        <p:nvSpPr>
          <p:cNvPr id="326666" name="Rectangle 11"/>
          <p:cNvSpPr>
            <a:spLocks noChangeArrowheads="1"/>
          </p:cNvSpPr>
          <p:nvPr/>
        </p:nvSpPr>
        <p:spPr bwMode="auto">
          <a:xfrm>
            <a:off x="0" y="3327400"/>
            <a:ext cx="184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</a:pPr>
            <a:endParaRPr lang="el-GR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26667" name="Object 12"/>
          <p:cNvGraphicFramePr>
            <a:graphicFrameLocks noChangeAspect="1"/>
          </p:cNvGraphicFramePr>
          <p:nvPr/>
        </p:nvGraphicFramePr>
        <p:xfrm>
          <a:off x="5111750" y="3686175"/>
          <a:ext cx="1509713" cy="592138"/>
        </p:xfrm>
        <a:graphic>
          <a:graphicData uri="http://schemas.openxmlformats.org/presentationml/2006/ole">
            <p:oleObj spid="_x0000_s276483" name="Equation" r:id="rId4" imgW="1041120" imgH="406080" progId="Equation.DSMT4">
              <p:embed/>
            </p:oleObj>
          </a:graphicData>
        </a:graphic>
      </p:graphicFrame>
      <p:sp>
        <p:nvSpPr>
          <p:cNvPr id="326668" name="Rectangle 13"/>
          <p:cNvSpPr>
            <a:spLocks noChangeArrowheads="1"/>
          </p:cNvSpPr>
          <p:nvPr/>
        </p:nvSpPr>
        <p:spPr bwMode="auto">
          <a:xfrm>
            <a:off x="0" y="3346450"/>
            <a:ext cx="184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</a:pPr>
            <a:endParaRPr lang="el-GR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26669" name="Object 14"/>
          <p:cNvGraphicFramePr>
            <a:graphicFrameLocks noChangeAspect="1"/>
          </p:cNvGraphicFramePr>
          <p:nvPr/>
        </p:nvGraphicFramePr>
        <p:xfrm>
          <a:off x="5133975" y="4522788"/>
          <a:ext cx="1219200" cy="522287"/>
        </p:xfrm>
        <a:graphic>
          <a:graphicData uri="http://schemas.openxmlformats.org/presentationml/2006/ole">
            <p:oleObj spid="_x0000_s276484" name="Equation" r:id="rId5" imgW="863225" imgH="368140" progId="Equation.DSMT4">
              <p:embed/>
            </p:oleObj>
          </a:graphicData>
        </a:graphic>
      </p:graphicFrame>
      <p:sp>
        <p:nvSpPr>
          <p:cNvPr id="326670" name="Text Box 15"/>
          <p:cNvSpPr txBox="1">
            <a:spLocks noChangeArrowheads="1"/>
          </p:cNvSpPr>
          <p:nvPr/>
        </p:nvSpPr>
        <p:spPr bwMode="auto">
          <a:xfrm>
            <a:off x="611188" y="5270500"/>
            <a:ext cx="4248150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altLang="zh-CN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Zero tractions on crack surfaces: </a:t>
            </a:r>
            <a:endParaRPr lang="en-US" sz="2200" dirty="0">
              <a:solidFill>
                <a:prstClr val="black"/>
              </a:solidFill>
              <a:latin typeface="Times New Roman" pitchFamily="18" charset="0"/>
              <a:ea typeface="SimSun" charset="-122"/>
              <a:cs typeface="Times New Roman" pitchFamily="18" charset="0"/>
            </a:endParaRPr>
          </a:p>
        </p:txBody>
      </p:sp>
      <p:sp>
        <p:nvSpPr>
          <p:cNvPr id="326671" name="Rectangle 16"/>
          <p:cNvSpPr>
            <a:spLocks noChangeArrowheads="1"/>
          </p:cNvSpPr>
          <p:nvPr/>
        </p:nvSpPr>
        <p:spPr bwMode="auto">
          <a:xfrm>
            <a:off x="0" y="3360738"/>
            <a:ext cx="184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</a:pPr>
            <a:endParaRPr lang="el-GR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26672" name="Object 17"/>
          <p:cNvGraphicFramePr>
            <a:graphicFrameLocks noChangeAspect="1"/>
          </p:cNvGraphicFramePr>
          <p:nvPr/>
        </p:nvGraphicFramePr>
        <p:xfrm>
          <a:off x="5172075" y="5262563"/>
          <a:ext cx="2743200" cy="471487"/>
        </p:xfrm>
        <a:graphic>
          <a:graphicData uri="http://schemas.openxmlformats.org/presentationml/2006/ole">
            <p:oleObj spid="_x0000_s276485" name="Equation" r:id="rId6" imgW="1993680" imgH="342720" progId="Equation.DSMT4">
              <p:embed/>
            </p:oleObj>
          </a:graphicData>
        </a:graphic>
      </p:graphicFrame>
      <p:sp>
        <p:nvSpPr>
          <p:cNvPr id="326673" name="Rectangle 18"/>
          <p:cNvSpPr>
            <a:spLocks noChangeArrowheads="1"/>
          </p:cNvSpPr>
          <p:nvPr/>
        </p:nvSpPr>
        <p:spPr bwMode="auto">
          <a:xfrm>
            <a:off x="0" y="3413125"/>
            <a:ext cx="184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</a:pPr>
            <a:endParaRPr lang="el-GR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6674" name="Rectangle 19"/>
          <p:cNvSpPr>
            <a:spLocks noChangeArrowheads="1"/>
          </p:cNvSpPr>
          <p:nvPr/>
        </p:nvSpPr>
        <p:spPr bwMode="auto">
          <a:xfrm>
            <a:off x="0" y="3432175"/>
            <a:ext cx="184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</a:pPr>
            <a:endParaRPr lang="el-GR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6675" name="Text Box 20"/>
          <p:cNvSpPr txBox="1">
            <a:spLocks noChangeArrowheads="1"/>
          </p:cNvSpPr>
          <p:nvPr/>
        </p:nvSpPr>
        <p:spPr bwMode="auto">
          <a:xfrm>
            <a:off x="466725" y="908050"/>
            <a:ext cx="5329238" cy="488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Clr>
                <a:srgbClr val="0000FF"/>
              </a:buClr>
              <a:buSzPct val="80000"/>
              <a:buFont typeface="Times New Roman" pitchFamily="18" charset="0"/>
              <a:buChar char="●"/>
            </a:pPr>
            <a:r>
              <a:rPr lang="en-US" sz="2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Gradela</a:t>
            </a:r>
            <a:r>
              <a:rPr lang="en-US" sz="2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Mode III Cracking</a:t>
            </a:r>
          </a:p>
        </p:txBody>
      </p:sp>
      <p:sp>
        <p:nvSpPr>
          <p:cNvPr id="326676" name="Rectangle 21"/>
          <p:cNvSpPr>
            <a:spLocks noChangeArrowheads="1"/>
          </p:cNvSpPr>
          <p:nvPr/>
        </p:nvSpPr>
        <p:spPr bwMode="auto">
          <a:xfrm>
            <a:off x="395288" y="309563"/>
            <a:ext cx="7848600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Times New Roman" pitchFamily="18" charset="0"/>
              <a:buChar char="■"/>
            </a:pPr>
            <a:r>
              <a:rPr lang="en-US" sz="2800" b="1" dirty="0" err="1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Gradela</a:t>
            </a:r>
            <a:r>
              <a:rPr lang="en-US" sz="2800" b="1" dirty="0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 Crack Nanomechanics (Mode III)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04B91-D3E6-4DD2-8E07-06C1D013FF25}" type="slidenum">
              <a:rPr lang="el-GR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7682" name="Rectangle 2"/>
          <p:cNvSpPr>
            <a:spLocks noChangeArrowheads="1"/>
          </p:cNvSpPr>
          <p:nvPr/>
        </p:nvSpPr>
        <p:spPr bwMode="auto">
          <a:xfrm>
            <a:off x="107950" y="200025"/>
            <a:ext cx="8351838" cy="488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0"/>
              </a:spcBef>
              <a:buClr>
                <a:srgbClr val="0000FF"/>
              </a:buClr>
              <a:buSzPct val="80000"/>
              <a:buFont typeface="Times New Roman" pitchFamily="18" charset="0"/>
              <a:buChar char="●"/>
            </a:pPr>
            <a:r>
              <a:rPr lang="en-US" sz="2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Nonsingular stress distribution in Mode III</a:t>
            </a:r>
          </a:p>
        </p:txBody>
      </p:sp>
      <p:graphicFrame>
        <p:nvGraphicFramePr>
          <p:cNvPr id="327683" name="Object 3"/>
          <p:cNvGraphicFramePr>
            <a:graphicFrameLocks noChangeAspect="1"/>
          </p:cNvGraphicFramePr>
          <p:nvPr/>
        </p:nvGraphicFramePr>
        <p:xfrm>
          <a:off x="250825" y="628650"/>
          <a:ext cx="4238625" cy="747713"/>
        </p:xfrm>
        <a:graphic>
          <a:graphicData uri="http://schemas.openxmlformats.org/presentationml/2006/ole">
            <p:oleObj spid="_x0000_s277506" name="Equation" r:id="rId3" imgW="3174840" imgH="558720" progId="Equation.DSMT4">
              <p:embed/>
            </p:oleObj>
          </a:graphicData>
        </a:graphic>
      </p:graphicFrame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23850" y="1784350"/>
            <a:ext cx="2944813" cy="1728788"/>
            <a:chOff x="204" y="1434"/>
            <a:chExt cx="2354" cy="1089"/>
          </a:xfrm>
        </p:grpSpPr>
        <p:pic>
          <p:nvPicPr>
            <p:cNvPr id="327685" name="Picture 7" descr="jas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4" y="1480"/>
              <a:ext cx="2354" cy="9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686" name="Rectangle 8"/>
            <p:cNvSpPr>
              <a:spLocks noChangeArrowheads="1"/>
            </p:cNvSpPr>
            <p:nvPr/>
          </p:nvSpPr>
          <p:spPr bwMode="auto">
            <a:xfrm>
              <a:off x="1610" y="1434"/>
              <a:ext cx="136" cy="91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l-GR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7687" name="Rectangle 9"/>
            <p:cNvSpPr>
              <a:spLocks noChangeArrowheads="1"/>
            </p:cNvSpPr>
            <p:nvPr/>
          </p:nvSpPr>
          <p:spPr bwMode="auto">
            <a:xfrm>
              <a:off x="1655" y="2432"/>
              <a:ext cx="136" cy="91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l-GR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95288" y="3802063"/>
            <a:ext cx="3059112" cy="1631950"/>
            <a:chOff x="3742" y="1389"/>
            <a:chExt cx="1927" cy="1028"/>
          </a:xfrm>
        </p:grpSpPr>
        <p:pic>
          <p:nvPicPr>
            <p:cNvPr id="327689" name="Picture 13" descr="jas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42" y="1434"/>
              <a:ext cx="1927" cy="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690" name="Rectangle 14"/>
            <p:cNvSpPr>
              <a:spLocks noChangeArrowheads="1"/>
            </p:cNvSpPr>
            <p:nvPr/>
          </p:nvSpPr>
          <p:spPr bwMode="auto">
            <a:xfrm>
              <a:off x="4694" y="1389"/>
              <a:ext cx="136" cy="91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l-GR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327691" name="Object 15"/>
          <p:cNvGraphicFramePr>
            <a:graphicFrameLocks noChangeAspect="1"/>
          </p:cNvGraphicFramePr>
          <p:nvPr/>
        </p:nvGraphicFramePr>
        <p:xfrm>
          <a:off x="5060950" y="688975"/>
          <a:ext cx="3975100" cy="723900"/>
        </p:xfrm>
        <a:graphic>
          <a:graphicData uri="http://schemas.openxmlformats.org/presentationml/2006/ole">
            <p:oleObj spid="_x0000_s277507" name="Equation" r:id="rId6" imgW="3060360" imgH="558720" progId="Equation.DSMT4">
              <p:embed/>
            </p:oleObj>
          </a:graphicData>
        </a:graphic>
      </p:graphicFrame>
      <p:pic>
        <p:nvPicPr>
          <p:cNvPr id="327692" name="Picture 18" descr="jas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1500" y="2001838"/>
            <a:ext cx="318135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693" name="Picture 21" descr="jas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15013" y="3946525"/>
            <a:ext cx="2933700" cy="128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694" name="Text Box 22"/>
          <p:cNvSpPr txBox="1">
            <a:spLocks noChangeArrowheads="1"/>
          </p:cNvSpPr>
          <p:nvPr/>
        </p:nvSpPr>
        <p:spPr bwMode="auto">
          <a:xfrm>
            <a:off x="152400" y="5523167"/>
            <a:ext cx="7272338" cy="427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Note:                                    max  at </a:t>
            </a:r>
          </a:p>
        </p:txBody>
      </p:sp>
      <p:sp>
        <p:nvSpPr>
          <p:cNvPr id="327695" name="Text Box 23"/>
          <p:cNvSpPr txBox="1">
            <a:spLocks noChangeArrowheads="1"/>
          </p:cNvSpPr>
          <p:nvPr/>
        </p:nvSpPr>
        <p:spPr bwMode="auto">
          <a:xfrm>
            <a:off x="107504" y="6005785"/>
            <a:ext cx="8304213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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Stress </a:t>
            </a:r>
            <a:r>
              <a:rPr lang="en-US" sz="2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Fracture Criterion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  <p:graphicFrame>
        <p:nvGraphicFramePr>
          <p:cNvPr id="327696" name="Object 24"/>
          <p:cNvGraphicFramePr>
            <a:graphicFrameLocks noChangeAspect="1"/>
          </p:cNvGraphicFramePr>
          <p:nvPr/>
        </p:nvGraphicFramePr>
        <p:xfrm>
          <a:off x="1042988" y="5483281"/>
          <a:ext cx="2016125" cy="615950"/>
        </p:xfrm>
        <a:graphic>
          <a:graphicData uri="http://schemas.openxmlformats.org/presentationml/2006/ole">
            <p:oleObj spid="_x0000_s277508" name="Equation" r:id="rId9" imgW="977760" imgH="355320" progId="Equation.DSMT4">
              <p:embed/>
            </p:oleObj>
          </a:graphicData>
        </a:graphic>
      </p:graphicFrame>
      <p:graphicFrame>
        <p:nvGraphicFramePr>
          <p:cNvPr id="327697" name="Object 25"/>
          <p:cNvGraphicFramePr>
            <a:graphicFrameLocks noChangeAspect="1"/>
          </p:cNvGraphicFramePr>
          <p:nvPr/>
        </p:nvGraphicFramePr>
        <p:xfrm>
          <a:off x="4448175" y="5523167"/>
          <a:ext cx="1276350" cy="411162"/>
        </p:xfrm>
        <a:graphic>
          <a:graphicData uri="http://schemas.openxmlformats.org/presentationml/2006/ole">
            <p:oleObj spid="_x0000_s277509" name="Equation" r:id="rId10" imgW="685800" imgH="228600" progId="Equation.DSMT4">
              <p:embed/>
            </p:oleObj>
          </a:graphicData>
        </a:graphic>
      </p:graphicFrame>
      <p:graphicFrame>
        <p:nvGraphicFramePr>
          <p:cNvPr id="327698" name="Object 26"/>
          <p:cNvGraphicFramePr>
            <a:graphicFrameLocks noChangeAspect="1"/>
          </p:cNvGraphicFramePr>
          <p:nvPr/>
        </p:nvGraphicFramePr>
        <p:xfrm>
          <a:off x="576259" y="6005785"/>
          <a:ext cx="3495675" cy="663575"/>
        </p:xfrm>
        <a:graphic>
          <a:graphicData uri="http://schemas.openxmlformats.org/presentationml/2006/ole">
            <p:oleObj spid="_x0000_s277510" name="Equation" r:id="rId11" imgW="1993680" imgH="419040" progId="Equation.DSMT4">
              <p:embed/>
            </p:oleObj>
          </a:graphicData>
        </a:graphic>
      </p:graphicFrame>
      <p:graphicFrame>
        <p:nvGraphicFramePr>
          <p:cNvPr id="327699" name="Object 27"/>
          <p:cNvGraphicFramePr>
            <a:graphicFrameLocks noChangeAspect="1"/>
          </p:cNvGraphicFramePr>
          <p:nvPr/>
        </p:nvGraphicFramePr>
        <p:xfrm>
          <a:off x="7479035" y="6076906"/>
          <a:ext cx="1341437" cy="454025"/>
        </p:xfrm>
        <a:graphic>
          <a:graphicData uri="http://schemas.openxmlformats.org/presentationml/2006/ole">
            <p:oleObj spid="_x0000_s277511" name="Equation" r:id="rId12" imgW="876240" imgH="253800" progId="Equation.DSMT4">
              <p:embed/>
            </p:oleObj>
          </a:graphicData>
        </a:graphic>
      </p:graphicFrame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3851275" y="1916113"/>
            <a:ext cx="1462088" cy="1957387"/>
            <a:chOff x="2426" y="1207"/>
            <a:chExt cx="921" cy="1233"/>
          </a:xfrm>
        </p:grpSpPr>
        <p:sp>
          <p:nvSpPr>
            <p:cNvPr id="327701" name="Line 29"/>
            <p:cNvSpPr>
              <a:spLocks noChangeShapeType="1"/>
            </p:cNvSpPr>
            <p:nvPr/>
          </p:nvSpPr>
          <p:spPr bwMode="auto">
            <a:xfrm>
              <a:off x="2426" y="1434"/>
              <a:ext cx="90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>
                <a:solidFill>
                  <a:prstClr val="black"/>
                </a:solidFill>
              </a:endParaRPr>
            </a:p>
          </p:txBody>
        </p:sp>
        <p:sp>
          <p:nvSpPr>
            <p:cNvPr id="327702" name="Line 30"/>
            <p:cNvSpPr>
              <a:spLocks noChangeShapeType="1"/>
            </p:cNvSpPr>
            <p:nvPr/>
          </p:nvSpPr>
          <p:spPr bwMode="auto">
            <a:xfrm>
              <a:off x="2426" y="2205"/>
              <a:ext cx="90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>
                <a:solidFill>
                  <a:prstClr val="black"/>
                </a:solidFill>
              </a:endParaRPr>
            </a:p>
          </p:txBody>
        </p:sp>
        <p:sp>
          <p:nvSpPr>
            <p:cNvPr id="327703" name="Line 31"/>
            <p:cNvSpPr>
              <a:spLocks noChangeShapeType="1"/>
            </p:cNvSpPr>
            <p:nvPr/>
          </p:nvSpPr>
          <p:spPr bwMode="auto">
            <a:xfrm>
              <a:off x="3331" y="1438"/>
              <a:ext cx="0" cy="77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>
                <a:solidFill>
                  <a:prstClr val="black"/>
                </a:solidFill>
              </a:endParaRPr>
            </a:p>
          </p:txBody>
        </p:sp>
        <p:sp>
          <p:nvSpPr>
            <p:cNvPr id="327704" name="Line 32"/>
            <p:cNvSpPr>
              <a:spLocks noChangeShapeType="1"/>
            </p:cNvSpPr>
            <p:nvPr/>
          </p:nvSpPr>
          <p:spPr bwMode="auto">
            <a:xfrm>
              <a:off x="2693" y="1849"/>
              <a:ext cx="3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sm" len="sm"/>
              <a:tailEnd type="arrow" w="sm" len="sm"/>
            </a:ln>
          </p:spPr>
          <p:txBody>
            <a:bodyPr/>
            <a:lstStyle/>
            <a:p>
              <a:endParaRPr lang="el-GR">
                <a:solidFill>
                  <a:prstClr val="black"/>
                </a:solidFill>
              </a:endParaRPr>
            </a:p>
          </p:txBody>
        </p:sp>
        <p:graphicFrame>
          <p:nvGraphicFramePr>
            <p:cNvPr id="327705" name="Object 33"/>
            <p:cNvGraphicFramePr>
              <a:graphicFrameLocks noChangeAspect="1"/>
            </p:cNvGraphicFramePr>
            <p:nvPr/>
          </p:nvGraphicFramePr>
          <p:xfrm>
            <a:off x="2789" y="1207"/>
            <a:ext cx="212" cy="255"/>
          </p:xfrm>
          <a:graphic>
            <a:graphicData uri="http://schemas.openxmlformats.org/presentationml/2006/ole">
              <p:oleObj spid="_x0000_s277512" name="Equation" r:id="rId13" imgW="190440" imgH="228600" progId="Equation.DSMT4">
                <p:embed/>
              </p:oleObj>
            </a:graphicData>
          </a:graphic>
        </p:graphicFrame>
        <p:graphicFrame>
          <p:nvGraphicFramePr>
            <p:cNvPr id="327706" name="Object 34"/>
            <p:cNvGraphicFramePr>
              <a:graphicFrameLocks noChangeAspect="1"/>
            </p:cNvGraphicFramePr>
            <p:nvPr/>
          </p:nvGraphicFramePr>
          <p:xfrm>
            <a:off x="2789" y="2205"/>
            <a:ext cx="196" cy="235"/>
          </p:xfrm>
          <a:graphic>
            <a:graphicData uri="http://schemas.openxmlformats.org/presentationml/2006/ole">
              <p:oleObj spid="_x0000_s277513" name="Equation" r:id="rId14" imgW="190440" imgH="228600" progId="Equation.DSMT4">
                <p:embed/>
              </p:oleObj>
            </a:graphicData>
          </a:graphic>
        </p:graphicFrame>
        <p:sp>
          <p:nvSpPr>
            <p:cNvPr id="327707" name="Text Box 35"/>
            <p:cNvSpPr txBox="1">
              <a:spLocks noChangeArrowheads="1"/>
            </p:cNvSpPr>
            <p:nvPr/>
          </p:nvSpPr>
          <p:spPr bwMode="auto">
            <a:xfrm>
              <a:off x="2517" y="1812"/>
              <a:ext cx="680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/>
              <a:r>
                <a:rPr lang="en-US" i="1">
                  <a:solidFill>
                    <a:prstClr val="black"/>
                  </a:solidFill>
                  <a:cs typeface="Arial" pitchFamily="34" charset="0"/>
                </a:rPr>
                <a:t>2a</a:t>
              </a:r>
            </a:p>
          </p:txBody>
        </p:sp>
        <p:grpSp>
          <p:nvGrpSpPr>
            <p:cNvPr id="5" name="Group 36"/>
            <p:cNvGrpSpPr>
              <a:grpSpLocks/>
            </p:cNvGrpSpPr>
            <p:nvPr/>
          </p:nvGrpSpPr>
          <p:grpSpPr bwMode="auto">
            <a:xfrm>
              <a:off x="2472" y="1302"/>
              <a:ext cx="91" cy="91"/>
              <a:chOff x="2562" y="1434"/>
              <a:chExt cx="91" cy="91"/>
            </a:xfrm>
          </p:grpSpPr>
          <p:grpSp>
            <p:nvGrpSpPr>
              <p:cNvPr id="6" name="Group 37"/>
              <p:cNvGrpSpPr>
                <a:grpSpLocks/>
              </p:cNvGrpSpPr>
              <p:nvPr/>
            </p:nvGrpSpPr>
            <p:grpSpPr bwMode="auto">
              <a:xfrm>
                <a:off x="2562" y="1434"/>
                <a:ext cx="91" cy="91"/>
                <a:chOff x="2562" y="1434"/>
                <a:chExt cx="91" cy="91"/>
              </a:xfrm>
            </p:grpSpPr>
            <p:sp>
              <p:nvSpPr>
                <p:cNvPr id="327710" name="Oval 38"/>
                <p:cNvSpPr>
                  <a:spLocks noChangeArrowheads="1"/>
                </p:cNvSpPr>
                <p:nvPr/>
              </p:nvSpPr>
              <p:spPr bwMode="auto">
                <a:xfrm>
                  <a:off x="2562" y="1434"/>
                  <a:ext cx="91" cy="91"/>
                </a:xfrm>
                <a:prstGeom prst="ellips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</a:pPr>
                  <a:endParaRPr lang="el-GR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7" name="Group 39"/>
                <p:cNvGrpSpPr>
                  <a:grpSpLocks/>
                </p:cNvGrpSpPr>
                <p:nvPr/>
              </p:nvGrpSpPr>
              <p:grpSpPr bwMode="auto">
                <a:xfrm>
                  <a:off x="2585" y="1455"/>
                  <a:ext cx="46" cy="47"/>
                  <a:chOff x="2381" y="1479"/>
                  <a:chExt cx="46" cy="47"/>
                </a:xfrm>
              </p:grpSpPr>
              <p:sp>
                <p:nvSpPr>
                  <p:cNvPr id="327712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2381" y="1479"/>
                    <a:ext cx="46" cy="4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27713" name="Line 4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81" y="1480"/>
                    <a:ext cx="46" cy="4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8" name="Group 42"/>
              <p:cNvGrpSpPr>
                <a:grpSpLocks/>
              </p:cNvGrpSpPr>
              <p:nvPr/>
            </p:nvGrpSpPr>
            <p:grpSpPr bwMode="auto">
              <a:xfrm>
                <a:off x="2585" y="1455"/>
                <a:ext cx="46" cy="47"/>
                <a:chOff x="2381" y="1479"/>
                <a:chExt cx="46" cy="47"/>
              </a:xfrm>
            </p:grpSpPr>
            <p:sp>
              <p:nvSpPr>
                <p:cNvPr id="327715" name="Line 43"/>
                <p:cNvSpPr>
                  <a:spLocks noChangeShapeType="1"/>
                </p:cNvSpPr>
                <p:nvPr/>
              </p:nvSpPr>
              <p:spPr bwMode="auto">
                <a:xfrm>
                  <a:off x="2381" y="1479"/>
                  <a:ext cx="46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7716" name="Line 44"/>
                <p:cNvSpPr>
                  <a:spLocks noChangeShapeType="1"/>
                </p:cNvSpPr>
                <p:nvPr/>
              </p:nvSpPr>
              <p:spPr bwMode="auto">
                <a:xfrm flipH="1">
                  <a:off x="2381" y="1480"/>
                  <a:ext cx="46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9" name="Group 45"/>
            <p:cNvGrpSpPr>
              <a:grpSpLocks/>
            </p:cNvGrpSpPr>
            <p:nvPr/>
          </p:nvGrpSpPr>
          <p:grpSpPr bwMode="auto">
            <a:xfrm>
              <a:off x="3198" y="1302"/>
              <a:ext cx="91" cy="91"/>
              <a:chOff x="2562" y="1434"/>
              <a:chExt cx="91" cy="91"/>
            </a:xfrm>
          </p:grpSpPr>
          <p:grpSp>
            <p:nvGrpSpPr>
              <p:cNvPr id="10" name="Group 46"/>
              <p:cNvGrpSpPr>
                <a:grpSpLocks/>
              </p:cNvGrpSpPr>
              <p:nvPr/>
            </p:nvGrpSpPr>
            <p:grpSpPr bwMode="auto">
              <a:xfrm>
                <a:off x="2562" y="1434"/>
                <a:ext cx="91" cy="91"/>
                <a:chOff x="2562" y="1434"/>
                <a:chExt cx="91" cy="91"/>
              </a:xfrm>
            </p:grpSpPr>
            <p:sp>
              <p:nvSpPr>
                <p:cNvPr id="327719" name="Oval 47"/>
                <p:cNvSpPr>
                  <a:spLocks noChangeArrowheads="1"/>
                </p:cNvSpPr>
                <p:nvPr/>
              </p:nvSpPr>
              <p:spPr bwMode="auto">
                <a:xfrm>
                  <a:off x="2562" y="1434"/>
                  <a:ext cx="91" cy="91"/>
                </a:xfrm>
                <a:prstGeom prst="ellips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</a:pPr>
                  <a:endParaRPr lang="el-GR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11" name="Group 48"/>
                <p:cNvGrpSpPr>
                  <a:grpSpLocks/>
                </p:cNvGrpSpPr>
                <p:nvPr/>
              </p:nvGrpSpPr>
              <p:grpSpPr bwMode="auto">
                <a:xfrm>
                  <a:off x="2585" y="1455"/>
                  <a:ext cx="46" cy="47"/>
                  <a:chOff x="2381" y="1479"/>
                  <a:chExt cx="46" cy="47"/>
                </a:xfrm>
              </p:grpSpPr>
              <p:sp>
                <p:nvSpPr>
                  <p:cNvPr id="327721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2381" y="1479"/>
                    <a:ext cx="46" cy="4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27722" name="Line 5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81" y="1480"/>
                    <a:ext cx="46" cy="4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2" name="Group 51"/>
              <p:cNvGrpSpPr>
                <a:grpSpLocks/>
              </p:cNvGrpSpPr>
              <p:nvPr/>
            </p:nvGrpSpPr>
            <p:grpSpPr bwMode="auto">
              <a:xfrm>
                <a:off x="2585" y="1455"/>
                <a:ext cx="46" cy="47"/>
                <a:chOff x="2381" y="1479"/>
                <a:chExt cx="46" cy="47"/>
              </a:xfrm>
            </p:grpSpPr>
            <p:sp>
              <p:nvSpPr>
                <p:cNvPr id="327724" name="Line 52"/>
                <p:cNvSpPr>
                  <a:spLocks noChangeShapeType="1"/>
                </p:cNvSpPr>
                <p:nvPr/>
              </p:nvSpPr>
              <p:spPr bwMode="auto">
                <a:xfrm>
                  <a:off x="2381" y="1479"/>
                  <a:ext cx="46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7725" name="Line 53"/>
                <p:cNvSpPr>
                  <a:spLocks noChangeShapeType="1"/>
                </p:cNvSpPr>
                <p:nvPr/>
              </p:nvSpPr>
              <p:spPr bwMode="auto">
                <a:xfrm flipH="1">
                  <a:off x="2381" y="1480"/>
                  <a:ext cx="46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" name="Group 54"/>
            <p:cNvGrpSpPr>
              <a:grpSpLocks/>
            </p:cNvGrpSpPr>
            <p:nvPr/>
          </p:nvGrpSpPr>
          <p:grpSpPr bwMode="auto">
            <a:xfrm>
              <a:off x="2426" y="2028"/>
              <a:ext cx="195" cy="365"/>
              <a:chOff x="2513" y="2160"/>
              <a:chExt cx="195" cy="365"/>
            </a:xfrm>
          </p:grpSpPr>
          <p:sp>
            <p:nvSpPr>
              <p:cNvPr id="327727" name="Oval 55"/>
              <p:cNvSpPr>
                <a:spLocks noChangeArrowheads="1"/>
              </p:cNvSpPr>
              <p:nvPr/>
            </p:nvSpPr>
            <p:spPr bwMode="auto">
              <a:xfrm>
                <a:off x="2562" y="2387"/>
                <a:ext cx="91" cy="91"/>
              </a:xfrm>
              <a:prstGeom prst="ellips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endParaRPr lang="el-GR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7728" name="Text Box 56"/>
              <p:cNvSpPr txBox="1">
                <a:spLocks noChangeArrowheads="1"/>
              </p:cNvSpPr>
              <p:nvPr/>
            </p:nvSpPr>
            <p:spPr bwMode="auto">
              <a:xfrm>
                <a:off x="2513" y="2160"/>
                <a:ext cx="195" cy="36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342900" indent="-342900"/>
                <a:r>
                  <a:rPr lang="en-US" sz="3200">
                    <a:solidFill>
                      <a:prstClr val="black"/>
                    </a:solidFill>
                    <a:cs typeface="Arial" pitchFamily="34" charset="0"/>
                  </a:rPr>
                  <a:t>.</a:t>
                </a:r>
              </a:p>
            </p:txBody>
          </p:sp>
        </p:grpSp>
        <p:grpSp>
          <p:nvGrpSpPr>
            <p:cNvPr id="14" name="Group 57"/>
            <p:cNvGrpSpPr>
              <a:grpSpLocks/>
            </p:cNvGrpSpPr>
            <p:nvPr/>
          </p:nvGrpSpPr>
          <p:grpSpPr bwMode="auto">
            <a:xfrm>
              <a:off x="3152" y="2028"/>
              <a:ext cx="195" cy="365"/>
              <a:chOff x="2513" y="2160"/>
              <a:chExt cx="195" cy="365"/>
            </a:xfrm>
          </p:grpSpPr>
          <p:sp>
            <p:nvSpPr>
              <p:cNvPr id="327730" name="Oval 58"/>
              <p:cNvSpPr>
                <a:spLocks noChangeArrowheads="1"/>
              </p:cNvSpPr>
              <p:nvPr/>
            </p:nvSpPr>
            <p:spPr bwMode="auto">
              <a:xfrm>
                <a:off x="2562" y="2387"/>
                <a:ext cx="91" cy="91"/>
              </a:xfrm>
              <a:prstGeom prst="ellips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endParaRPr lang="el-GR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7731" name="Text Box 59"/>
              <p:cNvSpPr txBox="1">
                <a:spLocks noChangeArrowheads="1"/>
              </p:cNvSpPr>
              <p:nvPr/>
            </p:nvSpPr>
            <p:spPr bwMode="auto">
              <a:xfrm>
                <a:off x="2513" y="2160"/>
                <a:ext cx="195" cy="36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342900" indent="-342900"/>
                <a:r>
                  <a:rPr lang="en-US" sz="3200">
                    <a:solidFill>
                      <a:prstClr val="black"/>
                    </a:solidFill>
                    <a:cs typeface="Arial" pitchFamily="34" charset="0"/>
                  </a:rPr>
                  <a:t>.</a:t>
                </a:r>
              </a:p>
            </p:txBody>
          </p:sp>
        </p:grpSp>
        <p:sp>
          <p:nvSpPr>
            <p:cNvPr id="327732" name="Line 60"/>
            <p:cNvSpPr>
              <a:spLocks noChangeShapeType="1"/>
            </p:cNvSpPr>
            <p:nvPr/>
          </p:nvSpPr>
          <p:spPr bwMode="auto">
            <a:xfrm>
              <a:off x="2434" y="1434"/>
              <a:ext cx="0" cy="77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>
                <a:solidFill>
                  <a:prstClr val="black"/>
                </a:solidFill>
              </a:endParaRPr>
            </a:p>
          </p:txBody>
        </p:sp>
        <p:sp>
          <p:nvSpPr>
            <p:cNvPr id="327733" name="Line 61"/>
            <p:cNvSpPr>
              <a:spLocks noChangeShapeType="1"/>
            </p:cNvSpPr>
            <p:nvPr/>
          </p:nvSpPr>
          <p:spPr bwMode="auto">
            <a:xfrm>
              <a:off x="2695" y="1770"/>
              <a:ext cx="363" cy="0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l-GR">
                <a:solidFill>
                  <a:prstClr val="black"/>
                </a:solidFill>
              </a:endParaRPr>
            </a:p>
          </p:txBody>
        </p:sp>
        <p:grpSp>
          <p:nvGrpSpPr>
            <p:cNvPr id="15" name="Group 62"/>
            <p:cNvGrpSpPr>
              <a:grpSpLocks/>
            </p:cNvGrpSpPr>
            <p:nvPr/>
          </p:nvGrpSpPr>
          <p:grpSpPr bwMode="auto">
            <a:xfrm>
              <a:off x="2608" y="1298"/>
              <a:ext cx="91" cy="91"/>
              <a:chOff x="2562" y="1434"/>
              <a:chExt cx="91" cy="91"/>
            </a:xfrm>
          </p:grpSpPr>
          <p:grpSp>
            <p:nvGrpSpPr>
              <p:cNvPr id="16" name="Group 63"/>
              <p:cNvGrpSpPr>
                <a:grpSpLocks/>
              </p:cNvGrpSpPr>
              <p:nvPr/>
            </p:nvGrpSpPr>
            <p:grpSpPr bwMode="auto">
              <a:xfrm>
                <a:off x="2562" y="1434"/>
                <a:ext cx="91" cy="91"/>
                <a:chOff x="2562" y="1434"/>
                <a:chExt cx="91" cy="91"/>
              </a:xfrm>
            </p:grpSpPr>
            <p:sp>
              <p:nvSpPr>
                <p:cNvPr id="327736" name="Oval 64"/>
                <p:cNvSpPr>
                  <a:spLocks noChangeArrowheads="1"/>
                </p:cNvSpPr>
                <p:nvPr/>
              </p:nvSpPr>
              <p:spPr bwMode="auto">
                <a:xfrm>
                  <a:off x="2562" y="1434"/>
                  <a:ext cx="91" cy="91"/>
                </a:xfrm>
                <a:prstGeom prst="ellips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</a:pPr>
                  <a:endParaRPr lang="el-GR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17" name="Group 65"/>
                <p:cNvGrpSpPr>
                  <a:grpSpLocks/>
                </p:cNvGrpSpPr>
                <p:nvPr/>
              </p:nvGrpSpPr>
              <p:grpSpPr bwMode="auto">
                <a:xfrm>
                  <a:off x="2585" y="1455"/>
                  <a:ext cx="46" cy="47"/>
                  <a:chOff x="2381" y="1479"/>
                  <a:chExt cx="46" cy="47"/>
                </a:xfrm>
              </p:grpSpPr>
              <p:sp>
                <p:nvSpPr>
                  <p:cNvPr id="327738" name="Line 66"/>
                  <p:cNvSpPr>
                    <a:spLocks noChangeShapeType="1"/>
                  </p:cNvSpPr>
                  <p:nvPr/>
                </p:nvSpPr>
                <p:spPr bwMode="auto">
                  <a:xfrm>
                    <a:off x="2381" y="1479"/>
                    <a:ext cx="46" cy="4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27739" name="Line 6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81" y="1480"/>
                    <a:ext cx="46" cy="4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8" name="Group 68"/>
              <p:cNvGrpSpPr>
                <a:grpSpLocks/>
              </p:cNvGrpSpPr>
              <p:nvPr/>
            </p:nvGrpSpPr>
            <p:grpSpPr bwMode="auto">
              <a:xfrm>
                <a:off x="2585" y="1455"/>
                <a:ext cx="46" cy="47"/>
                <a:chOff x="2381" y="1479"/>
                <a:chExt cx="46" cy="47"/>
              </a:xfrm>
            </p:grpSpPr>
            <p:sp>
              <p:nvSpPr>
                <p:cNvPr id="327741" name="Line 69"/>
                <p:cNvSpPr>
                  <a:spLocks noChangeShapeType="1"/>
                </p:cNvSpPr>
                <p:nvPr/>
              </p:nvSpPr>
              <p:spPr bwMode="auto">
                <a:xfrm>
                  <a:off x="2381" y="1479"/>
                  <a:ext cx="46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7742" name="Line 70"/>
                <p:cNvSpPr>
                  <a:spLocks noChangeShapeType="1"/>
                </p:cNvSpPr>
                <p:nvPr/>
              </p:nvSpPr>
              <p:spPr bwMode="auto">
                <a:xfrm flipH="1">
                  <a:off x="2381" y="1480"/>
                  <a:ext cx="46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9" name="Group 71"/>
            <p:cNvGrpSpPr>
              <a:grpSpLocks/>
            </p:cNvGrpSpPr>
            <p:nvPr/>
          </p:nvGrpSpPr>
          <p:grpSpPr bwMode="auto">
            <a:xfrm>
              <a:off x="3061" y="1298"/>
              <a:ext cx="91" cy="91"/>
              <a:chOff x="2562" y="1434"/>
              <a:chExt cx="91" cy="91"/>
            </a:xfrm>
          </p:grpSpPr>
          <p:grpSp>
            <p:nvGrpSpPr>
              <p:cNvPr id="20" name="Group 72"/>
              <p:cNvGrpSpPr>
                <a:grpSpLocks/>
              </p:cNvGrpSpPr>
              <p:nvPr/>
            </p:nvGrpSpPr>
            <p:grpSpPr bwMode="auto">
              <a:xfrm>
                <a:off x="2562" y="1434"/>
                <a:ext cx="91" cy="91"/>
                <a:chOff x="2562" y="1434"/>
                <a:chExt cx="91" cy="91"/>
              </a:xfrm>
            </p:grpSpPr>
            <p:sp>
              <p:nvSpPr>
                <p:cNvPr id="327745" name="Oval 73"/>
                <p:cNvSpPr>
                  <a:spLocks noChangeArrowheads="1"/>
                </p:cNvSpPr>
                <p:nvPr/>
              </p:nvSpPr>
              <p:spPr bwMode="auto">
                <a:xfrm>
                  <a:off x="2562" y="1434"/>
                  <a:ext cx="91" cy="91"/>
                </a:xfrm>
                <a:prstGeom prst="ellips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</a:pPr>
                  <a:endParaRPr lang="el-GR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21" name="Group 74"/>
                <p:cNvGrpSpPr>
                  <a:grpSpLocks/>
                </p:cNvGrpSpPr>
                <p:nvPr/>
              </p:nvGrpSpPr>
              <p:grpSpPr bwMode="auto">
                <a:xfrm>
                  <a:off x="2585" y="1455"/>
                  <a:ext cx="46" cy="47"/>
                  <a:chOff x="2381" y="1479"/>
                  <a:chExt cx="46" cy="47"/>
                </a:xfrm>
              </p:grpSpPr>
              <p:sp>
                <p:nvSpPr>
                  <p:cNvPr id="327747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2381" y="1479"/>
                    <a:ext cx="46" cy="4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27748" name="Line 7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81" y="1480"/>
                    <a:ext cx="46" cy="4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22" name="Group 77"/>
              <p:cNvGrpSpPr>
                <a:grpSpLocks/>
              </p:cNvGrpSpPr>
              <p:nvPr/>
            </p:nvGrpSpPr>
            <p:grpSpPr bwMode="auto">
              <a:xfrm>
                <a:off x="2585" y="1455"/>
                <a:ext cx="46" cy="47"/>
                <a:chOff x="2381" y="1479"/>
                <a:chExt cx="46" cy="47"/>
              </a:xfrm>
            </p:grpSpPr>
            <p:sp>
              <p:nvSpPr>
                <p:cNvPr id="327750" name="Line 78"/>
                <p:cNvSpPr>
                  <a:spLocks noChangeShapeType="1"/>
                </p:cNvSpPr>
                <p:nvPr/>
              </p:nvSpPr>
              <p:spPr bwMode="auto">
                <a:xfrm>
                  <a:off x="2381" y="1479"/>
                  <a:ext cx="46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7751" name="Line 79"/>
                <p:cNvSpPr>
                  <a:spLocks noChangeShapeType="1"/>
                </p:cNvSpPr>
                <p:nvPr/>
              </p:nvSpPr>
              <p:spPr bwMode="auto">
                <a:xfrm flipH="1">
                  <a:off x="2381" y="1480"/>
                  <a:ext cx="46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3" name="Group 80"/>
            <p:cNvGrpSpPr>
              <a:grpSpLocks/>
            </p:cNvGrpSpPr>
            <p:nvPr/>
          </p:nvGrpSpPr>
          <p:grpSpPr bwMode="auto">
            <a:xfrm>
              <a:off x="2562" y="2024"/>
              <a:ext cx="195" cy="365"/>
              <a:chOff x="2513" y="2160"/>
              <a:chExt cx="195" cy="365"/>
            </a:xfrm>
          </p:grpSpPr>
          <p:sp>
            <p:nvSpPr>
              <p:cNvPr id="327753" name="Oval 81"/>
              <p:cNvSpPr>
                <a:spLocks noChangeArrowheads="1"/>
              </p:cNvSpPr>
              <p:nvPr/>
            </p:nvSpPr>
            <p:spPr bwMode="auto">
              <a:xfrm>
                <a:off x="2562" y="2387"/>
                <a:ext cx="91" cy="91"/>
              </a:xfrm>
              <a:prstGeom prst="ellips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endParaRPr lang="el-GR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7754" name="Text Box 82"/>
              <p:cNvSpPr txBox="1">
                <a:spLocks noChangeArrowheads="1"/>
              </p:cNvSpPr>
              <p:nvPr/>
            </p:nvSpPr>
            <p:spPr bwMode="auto">
              <a:xfrm>
                <a:off x="2513" y="2160"/>
                <a:ext cx="195" cy="36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342900" indent="-342900"/>
                <a:r>
                  <a:rPr lang="en-US" sz="3200">
                    <a:solidFill>
                      <a:prstClr val="black"/>
                    </a:solidFill>
                    <a:cs typeface="Arial" pitchFamily="34" charset="0"/>
                  </a:rPr>
                  <a:t>.</a:t>
                </a:r>
              </a:p>
            </p:txBody>
          </p:sp>
        </p:grpSp>
        <p:grpSp>
          <p:nvGrpSpPr>
            <p:cNvPr id="24" name="Group 83"/>
            <p:cNvGrpSpPr>
              <a:grpSpLocks/>
            </p:cNvGrpSpPr>
            <p:nvPr/>
          </p:nvGrpSpPr>
          <p:grpSpPr bwMode="auto">
            <a:xfrm>
              <a:off x="3016" y="2024"/>
              <a:ext cx="195" cy="365"/>
              <a:chOff x="2513" y="2160"/>
              <a:chExt cx="195" cy="365"/>
            </a:xfrm>
          </p:grpSpPr>
          <p:sp>
            <p:nvSpPr>
              <p:cNvPr id="327756" name="Oval 84"/>
              <p:cNvSpPr>
                <a:spLocks noChangeArrowheads="1"/>
              </p:cNvSpPr>
              <p:nvPr/>
            </p:nvSpPr>
            <p:spPr bwMode="auto">
              <a:xfrm>
                <a:off x="2562" y="2387"/>
                <a:ext cx="91" cy="91"/>
              </a:xfrm>
              <a:prstGeom prst="ellips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endParaRPr lang="el-GR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7757" name="Text Box 85"/>
              <p:cNvSpPr txBox="1">
                <a:spLocks noChangeArrowheads="1"/>
              </p:cNvSpPr>
              <p:nvPr/>
            </p:nvSpPr>
            <p:spPr bwMode="auto">
              <a:xfrm>
                <a:off x="2513" y="2160"/>
                <a:ext cx="195" cy="36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342900" indent="-342900"/>
                <a:r>
                  <a:rPr lang="en-US" sz="3200">
                    <a:solidFill>
                      <a:prstClr val="black"/>
                    </a:solidFill>
                    <a:cs typeface="Arial" pitchFamily="34" charset="0"/>
                  </a:rPr>
                  <a:t>.</a:t>
                </a:r>
              </a:p>
            </p:txBody>
          </p:sp>
        </p:grpSp>
      </p:grpSp>
      <p:sp>
        <p:nvSpPr>
          <p:cNvPr id="327758" name="Text Box 5"/>
          <p:cNvSpPr txBox="1">
            <a:spLocks noChangeArrowheads="1"/>
          </p:cNvSpPr>
          <p:nvPr/>
        </p:nvSpPr>
        <p:spPr bwMode="auto">
          <a:xfrm>
            <a:off x="158750" y="1552575"/>
            <a:ext cx="3422650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altLang="zh-CN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Gradient Stress </a:t>
            </a:r>
            <a:r>
              <a:rPr lang="en-US" altLang="zh-CN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non-singular</a:t>
            </a:r>
            <a:r>
              <a:rPr lang="en-US" altLang="zh-CN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200" dirty="0">
              <a:solidFill>
                <a:prstClr val="black"/>
              </a:solidFill>
              <a:latin typeface="Times New Roman" pitchFamily="18" charset="0"/>
              <a:ea typeface="SimSun" charset="-122"/>
              <a:cs typeface="Times New Roman" pitchFamily="18" charset="0"/>
            </a:endParaRPr>
          </a:p>
        </p:txBody>
      </p:sp>
      <p:sp>
        <p:nvSpPr>
          <p:cNvPr id="327759" name="Text Box 17"/>
          <p:cNvSpPr txBox="1">
            <a:spLocks noChangeArrowheads="1"/>
          </p:cNvSpPr>
          <p:nvPr/>
        </p:nvSpPr>
        <p:spPr bwMode="auto">
          <a:xfrm>
            <a:off x="5478463" y="1582738"/>
            <a:ext cx="3417887" cy="427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altLang="zh-CN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Gradient Stress </a:t>
            </a:r>
            <a:r>
              <a:rPr lang="en-US" altLang="zh-CN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non-singular</a:t>
            </a:r>
            <a:r>
              <a:rPr lang="en-US" altLang="zh-CN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200" dirty="0">
              <a:solidFill>
                <a:srgbClr val="0000FF"/>
              </a:solidFill>
              <a:latin typeface="Times New Roman" pitchFamily="18" charset="0"/>
              <a:ea typeface="SimSun" charset="-122"/>
              <a:cs typeface="Times New Roman" pitchFamily="18" charset="0"/>
            </a:endParaRPr>
          </a:p>
        </p:txBody>
      </p:sp>
      <p:sp>
        <p:nvSpPr>
          <p:cNvPr id="327760" name="Text Box 20"/>
          <p:cNvSpPr txBox="1">
            <a:spLocks noChangeArrowheads="1"/>
          </p:cNvSpPr>
          <p:nvPr/>
        </p:nvSpPr>
        <p:spPr bwMode="auto">
          <a:xfrm>
            <a:off x="5514975" y="3589338"/>
            <a:ext cx="3190875" cy="427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altLang="zh-CN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Classical Stress </a:t>
            </a:r>
            <a:r>
              <a:rPr lang="en-US" altLang="zh-CN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singular</a:t>
            </a:r>
            <a:r>
              <a:rPr lang="en-US" altLang="zh-CN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200" dirty="0">
              <a:solidFill>
                <a:prstClr val="black"/>
              </a:solidFill>
              <a:latin typeface="Times New Roman" pitchFamily="18" charset="0"/>
              <a:ea typeface="SimSun" charset="-122"/>
              <a:cs typeface="Times New Roman" pitchFamily="18" charset="0"/>
            </a:endParaRPr>
          </a:p>
        </p:txBody>
      </p:sp>
      <p:sp>
        <p:nvSpPr>
          <p:cNvPr id="327761" name="Text Box 11"/>
          <p:cNvSpPr txBox="1">
            <a:spLocks noChangeArrowheads="1"/>
          </p:cNvSpPr>
          <p:nvPr/>
        </p:nvSpPr>
        <p:spPr bwMode="auto">
          <a:xfrm>
            <a:off x="171450" y="3563938"/>
            <a:ext cx="3195638" cy="427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altLang="zh-CN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Classical Stress </a:t>
            </a:r>
            <a:r>
              <a:rPr lang="en-US" altLang="zh-CN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singular</a:t>
            </a:r>
            <a:r>
              <a:rPr lang="en-US" altLang="zh-CN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200" dirty="0">
              <a:solidFill>
                <a:srgbClr val="FF0000"/>
              </a:solidFill>
              <a:latin typeface="Times New Roman" pitchFamily="18" charset="0"/>
              <a:ea typeface="SimSun" charset="-122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1FEB01-9F8A-435E-9916-615059C62960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2210" name="Content Placeholder 2"/>
          <p:cNvSpPr>
            <a:spLocks noGrp="1"/>
          </p:cNvSpPr>
          <p:nvPr>
            <p:ph idx="4294967295"/>
          </p:nvPr>
        </p:nvSpPr>
        <p:spPr>
          <a:xfrm>
            <a:off x="107950" y="1016000"/>
            <a:ext cx="8229600" cy="3816350"/>
          </a:xfrm>
        </p:spPr>
        <p:txBody>
          <a:bodyPr/>
          <a:lstStyle/>
          <a:p>
            <a:pPr>
              <a:buClr>
                <a:srgbClr val="000080"/>
              </a:buClr>
              <a:buSzPct val="90000"/>
              <a:buFont typeface="Wingdings" pitchFamily="2" charset="2"/>
              <a:buChar char="n"/>
            </a:pPr>
            <a:r>
              <a:rPr lang="en-GB" sz="2800" b="1" dirty="0" smtClean="0">
                <a:solidFill>
                  <a:srgbClr val="000080"/>
                </a:solidFill>
                <a:latin typeface="Times New Roman" pitchFamily="18" charset="0"/>
              </a:rPr>
              <a:t>Motivation from Dislocation Slip</a:t>
            </a:r>
          </a:p>
          <a:p>
            <a:endParaRPr lang="en-US" sz="800" dirty="0" smtClean="0"/>
          </a:p>
          <a:p>
            <a:pPr marL="827088" lvl="1" indent="-304800">
              <a:buClr>
                <a:srgbClr val="0000FF"/>
              </a:buClr>
              <a:buFont typeface="Arial" pitchFamily="34" charset="0"/>
              <a:buChar char="•"/>
            </a:pPr>
            <a:r>
              <a:rPr lang="en-US" sz="2600" b="1" i="1" dirty="0" smtClean="0">
                <a:solidFill>
                  <a:srgbClr val="0000CC"/>
                </a:solidFill>
                <a:latin typeface="Times New Roman" pitchFamily="18" charset="0"/>
              </a:rPr>
              <a:t>Momentum Balance for Dislocated State</a:t>
            </a:r>
          </a:p>
          <a:p>
            <a:pPr marL="827088" lvl="1" indent="-304800">
              <a:buClr>
                <a:srgbClr val="0000FF"/>
              </a:buClr>
              <a:buFont typeface="Arial" pitchFamily="34" charset="0"/>
              <a:buChar char="•"/>
            </a:pPr>
            <a:endParaRPr lang="en-US" sz="2600" b="1" i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 marL="827088" lvl="1" indent="-304800">
              <a:buClr>
                <a:srgbClr val="0000FF"/>
              </a:buClr>
              <a:buFont typeface="Arial" pitchFamily="34" charset="0"/>
              <a:buChar char="•"/>
            </a:pPr>
            <a:endParaRPr lang="en-US" sz="2600" b="1" i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 marL="827088" lvl="1" indent="-304800">
              <a:buClr>
                <a:srgbClr val="0000FF"/>
              </a:buClr>
              <a:buFont typeface="Arial" pitchFamily="34" charset="0"/>
              <a:buChar char="•"/>
            </a:pPr>
            <a:endParaRPr lang="en-US" sz="2000" b="1" i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 marL="827088" lvl="1" indent="-304800">
              <a:buClr>
                <a:srgbClr val="0000FF"/>
              </a:buClr>
              <a:buFont typeface="Arial" pitchFamily="34" charset="0"/>
              <a:buChar char="•"/>
            </a:pPr>
            <a:r>
              <a:rPr lang="en-US" sz="2600" b="1" i="1" dirty="0" smtClean="0">
                <a:solidFill>
                  <a:srgbClr val="0000CC"/>
                </a:solidFill>
                <a:latin typeface="Times New Roman" pitchFamily="18" charset="0"/>
              </a:rPr>
              <a:t>Yield Condition:</a:t>
            </a:r>
          </a:p>
          <a:p>
            <a:pPr marL="827088" lvl="1" indent="-304800">
              <a:buClr>
                <a:srgbClr val="0000FF"/>
              </a:buClr>
              <a:buFont typeface="Arial" pitchFamily="34" charset="0"/>
              <a:buChar char="•"/>
            </a:pPr>
            <a:endParaRPr lang="en-US" sz="2600" b="1" i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 marL="827088" lvl="1" indent="-304800">
              <a:buClr>
                <a:srgbClr val="0000FF"/>
              </a:buClr>
              <a:buFont typeface="Arial" pitchFamily="34" charset="0"/>
              <a:buChar char="•"/>
            </a:pPr>
            <a:endParaRPr lang="en-US" sz="2600" b="1" i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endParaRPr lang="en-US" dirty="0" smtClean="0"/>
          </a:p>
          <a:p>
            <a:endParaRPr lang="el-GR" dirty="0" smtClean="0"/>
          </a:p>
        </p:txBody>
      </p:sp>
      <p:graphicFrame>
        <p:nvGraphicFramePr>
          <p:cNvPr id="222211" name="Object 2"/>
          <p:cNvGraphicFramePr>
            <a:graphicFrameLocks noChangeAspect="1"/>
          </p:cNvGraphicFramePr>
          <p:nvPr/>
        </p:nvGraphicFramePr>
        <p:xfrm>
          <a:off x="1116013" y="2336800"/>
          <a:ext cx="4305300" cy="406400"/>
        </p:xfrm>
        <a:graphic>
          <a:graphicData uri="http://schemas.openxmlformats.org/presentationml/2006/ole">
            <p:oleObj spid="_x0000_s348162" name="Equation" r:id="rId3" imgW="4305240" imgH="406080" progId="Equation.DSMT4">
              <p:embed/>
            </p:oleObj>
          </a:graphicData>
        </a:graphic>
      </p:graphicFrame>
      <p:graphicFrame>
        <p:nvGraphicFramePr>
          <p:cNvPr id="222212" name="Object 3"/>
          <p:cNvGraphicFramePr>
            <a:graphicFrameLocks noChangeAspect="1"/>
          </p:cNvGraphicFramePr>
          <p:nvPr/>
        </p:nvGraphicFramePr>
        <p:xfrm>
          <a:off x="1115616" y="2816225"/>
          <a:ext cx="7099300" cy="406400"/>
        </p:xfrm>
        <a:graphic>
          <a:graphicData uri="http://schemas.openxmlformats.org/presentationml/2006/ole">
            <p:oleObj spid="_x0000_s348163" name="Equation" r:id="rId4" imgW="7099200" imgH="406080" progId="Equation.DSMT4">
              <p:embed/>
            </p:oleObj>
          </a:graphicData>
        </a:graphic>
      </p:graphicFrame>
      <p:graphicFrame>
        <p:nvGraphicFramePr>
          <p:cNvPr id="222213" name="Object 5"/>
          <p:cNvGraphicFramePr>
            <a:graphicFrameLocks noChangeAspect="1"/>
          </p:cNvGraphicFramePr>
          <p:nvPr/>
        </p:nvGraphicFramePr>
        <p:xfrm>
          <a:off x="3351088" y="3500438"/>
          <a:ext cx="5613400" cy="520700"/>
        </p:xfrm>
        <a:graphic>
          <a:graphicData uri="http://schemas.openxmlformats.org/presentationml/2006/ole">
            <p:oleObj spid="_x0000_s348164" name="Equation" r:id="rId5" imgW="5613120" imgH="520560" progId="Equation.DSMT4">
              <p:embed/>
            </p:oleObj>
          </a:graphicData>
        </a:graphic>
      </p:graphicFrame>
      <p:graphicFrame>
        <p:nvGraphicFramePr>
          <p:cNvPr id="222231" name="Object 5"/>
          <p:cNvGraphicFramePr>
            <a:graphicFrameLocks noChangeAspect="1"/>
          </p:cNvGraphicFramePr>
          <p:nvPr/>
        </p:nvGraphicFramePr>
        <p:xfrm>
          <a:off x="3617913" y="4522068"/>
          <a:ext cx="5334000" cy="419100"/>
        </p:xfrm>
        <a:graphic>
          <a:graphicData uri="http://schemas.openxmlformats.org/presentationml/2006/ole">
            <p:oleObj spid="_x0000_s348165" name="Equation" r:id="rId6" imgW="5333760" imgH="419040" progId="Equation.DSMT4">
              <p:embed/>
            </p:oleObj>
          </a:graphicData>
        </a:graphic>
      </p:graphicFrame>
      <p:graphicFrame>
        <p:nvGraphicFramePr>
          <p:cNvPr id="222232" name="Object 5"/>
          <p:cNvGraphicFramePr>
            <a:graphicFrameLocks noChangeAspect="1"/>
          </p:cNvGraphicFramePr>
          <p:nvPr/>
        </p:nvGraphicFramePr>
        <p:xfrm>
          <a:off x="611188" y="5229200"/>
          <a:ext cx="8445500" cy="749300"/>
        </p:xfrm>
        <a:graphic>
          <a:graphicData uri="http://schemas.openxmlformats.org/presentationml/2006/ole">
            <p:oleObj spid="_x0000_s348166" name="Equation" r:id="rId7" imgW="8445240" imgH="749160" progId="Equation.DSMT4">
              <p:embed/>
            </p:oleObj>
          </a:graphicData>
        </a:graphic>
      </p:graphicFrame>
      <p:graphicFrame>
        <p:nvGraphicFramePr>
          <p:cNvPr id="222233" name="Object 5"/>
          <p:cNvGraphicFramePr>
            <a:graphicFrameLocks noChangeAspect="1"/>
          </p:cNvGraphicFramePr>
          <p:nvPr/>
        </p:nvGraphicFramePr>
        <p:xfrm>
          <a:off x="3708400" y="6054725"/>
          <a:ext cx="2133600" cy="469900"/>
        </p:xfrm>
        <a:graphic>
          <a:graphicData uri="http://schemas.openxmlformats.org/presentationml/2006/ole">
            <p:oleObj spid="_x0000_s348167" name="Equation" r:id="rId8" imgW="2133360" imgH="469800" progId="Equation.DSMT4">
              <p:embed/>
            </p:oleObj>
          </a:graphicData>
        </a:graphic>
      </p:graphicFrame>
      <p:sp>
        <p:nvSpPr>
          <p:cNvPr id="30" name="Title 1"/>
          <p:cNvSpPr txBox="1">
            <a:spLocks/>
          </p:cNvSpPr>
          <p:nvPr/>
        </p:nvSpPr>
        <p:spPr>
          <a:xfrm>
            <a:off x="457200" y="-27384"/>
            <a:ext cx="8229600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II.  NANOPLASTICITY</a:t>
            </a:r>
            <a:endParaRPr kumimoji="0" lang="el-GR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2040770" y="519063"/>
            <a:ext cx="512351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buClr>
                <a:srgbClr val="000080"/>
              </a:buClr>
              <a:buSzPct val="90000"/>
              <a:buFont typeface="Wingdings" pitchFamily="2" charset="2"/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[Gradient Plasticity at the Nanoscale]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2" name="Group 32"/>
          <p:cNvGrpSpPr/>
          <p:nvPr/>
        </p:nvGrpSpPr>
        <p:grpSpPr>
          <a:xfrm>
            <a:off x="781050" y="4077072"/>
            <a:ext cx="2409825" cy="1029916"/>
            <a:chOff x="781050" y="4077072"/>
            <a:chExt cx="2409825" cy="1029916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781050" y="4098925"/>
              <a:ext cx="2409825" cy="1008063"/>
              <a:chOff x="249" y="2704"/>
              <a:chExt cx="1518" cy="635"/>
            </a:xfrm>
          </p:grpSpPr>
          <p:sp>
            <p:nvSpPr>
              <p:cNvPr id="222215" name="Line 7"/>
              <p:cNvSpPr>
                <a:spLocks noChangeShapeType="1"/>
              </p:cNvSpPr>
              <p:nvPr/>
            </p:nvSpPr>
            <p:spPr bwMode="auto">
              <a:xfrm flipV="1">
                <a:off x="431" y="3067"/>
                <a:ext cx="998" cy="272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</a:endParaRPr>
              </a:p>
            </p:txBody>
          </p:sp>
          <p:sp>
            <p:nvSpPr>
              <p:cNvPr id="222216" name="Line 8"/>
              <p:cNvSpPr>
                <a:spLocks noChangeShapeType="1"/>
              </p:cNvSpPr>
              <p:nvPr/>
            </p:nvSpPr>
            <p:spPr bwMode="auto">
              <a:xfrm flipH="1" flipV="1">
                <a:off x="403" y="3012"/>
                <a:ext cx="73" cy="2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lg"/>
              </a:ln>
              <a:effectLst/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4" name="Group 9"/>
              <p:cNvGrpSpPr>
                <a:grpSpLocks/>
              </p:cNvGrpSpPr>
              <p:nvPr/>
            </p:nvGrpSpPr>
            <p:grpSpPr bwMode="auto">
              <a:xfrm rot="20640000">
                <a:off x="521" y="3112"/>
                <a:ext cx="136" cy="91"/>
                <a:chOff x="884" y="4065"/>
                <a:chExt cx="136" cy="91"/>
              </a:xfrm>
            </p:grpSpPr>
            <p:sp>
              <p:nvSpPr>
                <p:cNvPr id="222218" name="Line 10"/>
                <p:cNvSpPr>
                  <a:spLocks noChangeShapeType="1"/>
                </p:cNvSpPr>
                <p:nvPr/>
              </p:nvSpPr>
              <p:spPr bwMode="auto">
                <a:xfrm>
                  <a:off x="947" y="4065"/>
                  <a:ext cx="0" cy="9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2219" name="Line 11"/>
                <p:cNvSpPr>
                  <a:spLocks noChangeShapeType="1"/>
                </p:cNvSpPr>
                <p:nvPr/>
              </p:nvSpPr>
              <p:spPr bwMode="auto">
                <a:xfrm>
                  <a:off x="884" y="4156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5" name="Group 12"/>
              <p:cNvGrpSpPr>
                <a:grpSpLocks/>
              </p:cNvGrpSpPr>
              <p:nvPr/>
            </p:nvGrpSpPr>
            <p:grpSpPr bwMode="auto">
              <a:xfrm rot="20640000">
                <a:off x="765" y="3046"/>
                <a:ext cx="136" cy="91"/>
                <a:chOff x="884" y="4065"/>
                <a:chExt cx="136" cy="91"/>
              </a:xfrm>
            </p:grpSpPr>
            <p:sp>
              <p:nvSpPr>
                <p:cNvPr id="222221" name="Line 13"/>
                <p:cNvSpPr>
                  <a:spLocks noChangeShapeType="1"/>
                </p:cNvSpPr>
                <p:nvPr/>
              </p:nvSpPr>
              <p:spPr bwMode="auto">
                <a:xfrm>
                  <a:off x="947" y="4065"/>
                  <a:ext cx="0" cy="9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2222" name="Line 14"/>
                <p:cNvSpPr>
                  <a:spLocks noChangeShapeType="1"/>
                </p:cNvSpPr>
                <p:nvPr/>
              </p:nvSpPr>
              <p:spPr bwMode="auto">
                <a:xfrm>
                  <a:off x="884" y="4156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" name="Group 15"/>
              <p:cNvGrpSpPr>
                <a:grpSpLocks/>
              </p:cNvGrpSpPr>
              <p:nvPr/>
            </p:nvGrpSpPr>
            <p:grpSpPr bwMode="auto">
              <a:xfrm rot="20640000">
                <a:off x="1010" y="2983"/>
                <a:ext cx="136" cy="91"/>
                <a:chOff x="884" y="4065"/>
                <a:chExt cx="136" cy="91"/>
              </a:xfrm>
            </p:grpSpPr>
            <p:sp>
              <p:nvSpPr>
                <p:cNvPr id="222224" name="Line 16"/>
                <p:cNvSpPr>
                  <a:spLocks noChangeShapeType="1"/>
                </p:cNvSpPr>
                <p:nvPr/>
              </p:nvSpPr>
              <p:spPr bwMode="auto">
                <a:xfrm>
                  <a:off x="947" y="4065"/>
                  <a:ext cx="0" cy="9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2225" name="Line 17"/>
                <p:cNvSpPr>
                  <a:spLocks noChangeShapeType="1"/>
                </p:cNvSpPr>
                <p:nvPr/>
              </p:nvSpPr>
              <p:spPr bwMode="auto">
                <a:xfrm>
                  <a:off x="884" y="4156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22226" name="Line 18"/>
              <p:cNvSpPr>
                <a:spLocks noChangeShapeType="1"/>
              </p:cNvSpPr>
              <p:nvPr/>
            </p:nvSpPr>
            <p:spPr bwMode="auto">
              <a:xfrm flipV="1">
                <a:off x="1519" y="2976"/>
                <a:ext cx="248" cy="7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lg"/>
              </a:ln>
              <a:effectLst/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</a:endParaRPr>
              </a:p>
            </p:txBody>
          </p:sp>
          <p:graphicFrame>
            <p:nvGraphicFramePr>
              <p:cNvPr id="222227" name="Object 19"/>
              <p:cNvGraphicFramePr>
                <a:graphicFrameLocks noChangeAspect="1"/>
              </p:cNvGraphicFramePr>
              <p:nvPr/>
            </p:nvGraphicFramePr>
            <p:xfrm>
              <a:off x="1519" y="2840"/>
              <a:ext cx="120" cy="128"/>
            </p:xfrm>
            <a:graphic>
              <a:graphicData uri="http://schemas.openxmlformats.org/presentationml/2006/ole">
                <p:oleObj spid="_x0000_s348168" name="Equation" r:id="rId9" imgW="190440" imgH="203040" progId="Equation.DSMT4">
                  <p:embed/>
                </p:oleObj>
              </a:graphicData>
            </a:graphic>
          </p:graphicFrame>
          <p:graphicFrame>
            <p:nvGraphicFramePr>
              <p:cNvPr id="222228" name="Object 20"/>
              <p:cNvGraphicFramePr>
                <a:graphicFrameLocks noChangeAspect="1"/>
              </p:cNvGraphicFramePr>
              <p:nvPr/>
            </p:nvGraphicFramePr>
            <p:xfrm>
              <a:off x="249" y="3026"/>
              <a:ext cx="120" cy="120"/>
            </p:xfrm>
            <a:graphic>
              <a:graphicData uri="http://schemas.openxmlformats.org/presentationml/2006/ole">
                <p:oleObj spid="_x0000_s348169" name="Equation" r:id="rId10" imgW="190440" imgH="190440" progId="Equation.DSMT4">
                  <p:embed/>
                </p:oleObj>
              </a:graphicData>
            </a:graphic>
          </p:graphicFrame>
          <p:sp>
            <p:nvSpPr>
              <p:cNvPr id="222229" name="Freeform 21"/>
              <p:cNvSpPr>
                <a:spLocks/>
              </p:cNvSpPr>
              <p:nvPr/>
            </p:nvSpPr>
            <p:spPr bwMode="auto">
              <a:xfrm>
                <a:off x="1202" y="2886"/>
                <a:ext cx="144" cy="136"/>
              </a:xfrm>
              <a:custGeom>
                <a:avLst/>
                <a:gdLst/>
                <a:ahLst/>
                <a:cxnLst>
                  <a:cxn ang="0">
                    <a:pos x="136" y="98"/>
                  </a:cxn>
                  <a:cxn ang="0">
                    <a:pos x="136" y="52"/>
                  </a:cxn>
                  <a:cxn ang="0">
                    <a:pos x="90" y="7"/>
                  </a:cxn>
                  <a:cxn ang="0">
                    <a:pos x="45" y="7"/>
                  </a:cxn>
                  <a:cxn ang="0">
                    <a:pos x="0" y="7"/>
                  </a:cxn>
                </a:cxnLst>
                <a:rect l="0" t="0" r="r" b="b"/>
                <a:pathLst>
                  <a:path w="144" h="98">
                    <a:moveTo>
                      <a:pt x="136" y="98"/>
                    </a:moveTo>
                    <a:cubicBezTo>
                      <a:pt x="140" y="82"/>
                      <a:pt x="144" y="67"/>
                      <a:pt x="136" y="52"/>
                    </a:cubicBezTo>
                    <a:cubicBezTo>
                      <a:pt x="128" y="37"/>
                      <a:pt x="105" y="14"/>
                      <a:pt x="90" y="7"/>
                    </a:cubicBezTo>
                    <a:cubicBezTo>
                      <a:pt x="75" y="0"/>
                      <a:pt x="60" y="7"/>
                      <a:pt x="45" y="7"/>
                    </a:cubicBezTo>
                    <a:cubicBezTo>
                      <a:pt x="30" y="7"/>
                      <a:pt x="7" y="7"/>
                      <a:pt x="0" y="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lg"/>
              </a:ln>
              <a:effectLst/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</a:endParaRPr>
              </a:p>
            </p:txBody>
          </p:sp>
          <p:graphicFrame>
            <p:nvGraphicFramePr>
              <p:cNvPr id="222230" name="Object 22"/>
              <p:cNvGraphicFramePr>
                <a:graphicFrameLocks noChangeAspect="1"/>
              </p:cNvGraphicFramePr>
              <p:nvPr/>
            </p:nvGraphicFramePr>
            <p:xfrm>
              <a:off x="1144" y="2704"/>
              <a:ext cx="144" cy="128"/>
            </p:xfrm>
            <a:graphic>
              <a:graphicData uri="http://schemas.openxmlformats.org/presentationml/2006/ole">
                <p:oleObj spid="_x0000_s348170" name="Equation" r:id="rId11" imgW="228600" imgH="203040" progId="Equation.DSMT4">
                  <p:embed/>
                </p:oleObj>
              </a:graphicData>
            </a:graphic>
          </p:graphicFrame>
        </p:grpSp>
        <p:sp>
          <p:nvSpPr>
            <p:cNvPr id="32" name="Rectangle 31"/>
            <p:cNvSpPr/>
            <p:nvPr/>
          </p:nvSpPr>
          <p:spPr>
            <a:xfrm>
              <a:off x="2195736" y="4077072"/>
              <a:ext cx="432048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7EF22A-921F-4455-A8C3-70C4144C6C71}" type="slidenum">
              <a:rPr lang="el-GR"/>
              <a:pPr>
                <a:defRPr/>
              </a:pPr>
              <a:t>27</a:t>
            </a:fld>
            <a:endParaRPr lang="el-GR"/>
          </a:p>
        </p:txBody>
      </p:sp>
      <p:sp>
        <p:nvSpPr>
          <p:cNvPr id="208898" name="Content Placeholder 2"/>
          <p:cNvSpPr>
            <a:spLocks/>
          </p:cNvSpPr>
          <p:nvPr/>
        </p:nvSpPr>
        <p:spPr bwMode="auto">
          <a:xfrm>
            <a:off x="-36513" y="333375"/>
            <a:ext cx="9145588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000080"/>
              </a:buClr>
              <a:buFont typeface="Wingdings" pitchFamily="2" charset="2"/>
              <a:buChar char="n"/>
            </a:pPr>
            <a:endParaRPr lang="en-US" sz="800" dirty="0">
              <a:latin typeface="Calibri" pitchFamily="34" charset="0"/>
            </a:endParaRPr>
          </a:p>
          <a:p>
            <a:pPr marL="827088" lvl="1" indent="-304800" eaLnBrk="0" hangingPunct="0">
              <a:spcBef>
                <a:spcPct val="20000"/>
              </a:spcBef>
              <a:buClr>
                <a:srgbClr val="0000FF"/>
              </a:buClr>
              <a:buFont typeface="Arial" pitchFamily="34" charset="0"/>
              <a:buChar char="•"/>
            </a:pPr>
            <a:r>
              <a:rPr lang="en-US" sz="2600" b="1" i="1" dirty="0">
                <a:solidFill>
                  <a:srgbClr val="0000FF"/>
                </a:solidFill>
                <a:latin typeface="Times New Roman" pitchFamily="18" charset="0"/>
              </a:rPr>
              <a:t>Structure of Macroscopic Anisotropic Hardening Plasticity</a:t>
            </a:r>
          </a:p>
          <a:p>
            <a:pPr marL="827088" lvl="1" indent="-304800" eaLnBrk="0" hangingPunct="0">
              <a:spcBef>
                <a:spcPct val="20000"/>
              </a:spcBef>
              <a:buClr>
                <a:srgbClr val="0000FF"/>
              </a:buClr>
              <a:buFont typeface="Arial" pitchFamily="34" charset="0"/>
              <a:buChar char="•"/>
            </a:pPr>
            <a:endParaRPr lang="en-US" sz="2600" b="1" i="1" dirty="0">
              <a:solidFill>
                <a:srgbClr val="0000FF"/>
              </a:solidFill>
              <a:latin typeface="Times New Roman" pitchFamily="18" charset="0"/>
            </a:endParaRPr>
          </a:p>
          <a:p>
            <a:pPr marL="827088" lvl="1" indent="-304800" eaLnBrk="0" hangingPunct="0">
              <a:spcBef>
                <a:spcPct val="20000"/>
              </a:spcBef>
              <a:buClr>
                <a:srgbClr val="0000FF"/>
              </a:buClr>
              <a:buFont typeface="Arial" pitchFamily="34" charset="0"/>
              <a:buChar char="•"/>
            </a:pPr>
            <a:endParaRPr lang="en-US" sz="2600" b="1" i="1" dirty="0">
              <a:solidFill>
                <a:srgbClr val="0000FF"/>
              </a:solidFill>
              <a:latin typeface="Times New Roman" pitchFamily="18" charset="0"/>
            </a:endParaRPr>
          </a:p>
          <a:p>
            <a:pPr marL="827088" lvl="1" indent="-304800" eaLnBrk="0" hangingPunct="0">
              <a:spcBef>
                <a:spcPct val="20000"/>
              </a:spcBef>
              <a:buClr>
                <a:srgbClr val="0000FF"/>
              </a:buClr>
              <a:buFont typeface="Arial" pitchFamily="34" charset="0"/>
              <a:buChar char="•"/>
            </a:pPr>
            <a:endParaRPr lang="en-US" sz="2000" b="1" i="1" dirty="0">
              <a:solidFill>
                <a:srgbClr val="0000FF"/>
              </a:solidFill>
              <a:latin typeface="Times New Roman" pitchFamily="18" charset="0"/>
            </a:endParaRPr>
          </a:p>
          <a:p>
            <a:pPr marL="827088" lvl="1" indent="-304800" eaLnBrk="0" hangingPunct="0">
              <a:spcBef>
                <a:spcPct val="20000"/>
              </a:spcBef>
              <a:buClr>
                <a:srgbClr val="0000FF"/>
              </a:buClr>
              <a:buFont typeface="Arial" pitchFamily="34" charset="0"/>
              <a:buChar char="•"/>
            </a:pPr>
            <a:endParaRPr lang="en-US" sz="2600" b="1" i="1" dirty="0">
              <a:solidFill>
                <a:srgbClr val="0000FF"/>
              </a:solidFill>
              <a:latin typeface="Times New Roman" pitchFamily="18" charset="0"/>
            </a:endParaRPr>
          </a:p>
          <a:p>
            <a:pPr marL="827088" lvl="1" indent="-304800" eaLnBrk="0" hangingPunct="0">
              <a:spcBef>
                <a:spcPct val="20000"/>
              </a:spcBef>
              <a:buClr>
                <a:srgbClr val="0000FF"/>
              </a:buClr>
              <a:buFont typeface="Arial" pitchFamily="34" charset="0"/>
              <a:buChar char="•"/>
            </a:pPr>
            <a:endParaRPr lang="en-US" sz="2600" b="1" i="1" dirty="0">
              <a:solidFill>
                <a:srgbClr val="0000FF"/>
              </a:solidFill>
              <a:latin typeface="Times New Roman" pitchFamily="18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endParaRPr lang="en-US" sz="32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endParaRPr lang="el-GR" sz="3200" dirty="0">
              <a:latin typeface="Calibri" pitchFamily="34" charset="0"/>
            </a:endParaRPr>
          </a:p>
        </p:txBody>
      </p:sp>
      <p:graphicFrame>
        <p:nvGraphicFramePr>
          <p:cNvPr id="208899" name="Object 5"/>
          <p:cNvGraphicFramePr>
            <a:graphicFrameLocks noChangeAspect="1"/>
          </p:cNvGraphicFramePr>
          <p:nvPr/>
        </p:nvGraphicFramePr>
        <p:xfrm>
          <a:off x="1187450" y="1196975"/>
          <a:ext cx="2108200" cy="749300"/>
        </p:xfrm>
        <a:graphic>
          <a:graphicData uri="http://schemas.openxmlformats.org/presentationml/2006/ole">
            <p:oleObj spid="_x0000_s349186" name="Equation" r:id="rId3" imgW="2108160" imgH="749160" progId="Equation.DSMT4">
              <p:embed/>
            </p:oleObj>
          </a:graphicData>
        </a:graphic>
      </p:graphicFrame>
      <p:graphicFrame>
        <p:nvGraphicFramePr>
          <p:cNvPr id="208900" name="Object 5"/>
          <p:cNvGraphicFramePr>
            <a:graphicFrameLocks noChangeAspect="1"/>
          </p:cNvGraphicFramePr>
          <p:nvPr/>
        </p:nvGraphicFramePr>
        <p:xfrm>
          <a:off x="1187450" y="2171700"/>
          <a:ext cx="5410200" cy="825500"/>
        </p:xfrm>
        <a:graphic>
          <a:graphicData uri="http://schemas.openxmlformats.org/presentationml/2006/ole">
            <p:oleObj spid="_x0000_s349187" name="Equation" r:id="rId4" imgW="5410080" imgH="825480" progId="Equation.DSMT4">
              <p:embed/>
            </p:oleObj>
          </a:graphicData>
        </a:graphic>
      </p:graphicFrame>
      <p:sp>
        <p:nvSpPr>
          <p:cNvPr id="208901" name="Text Box 5"/>
          <p:cNvSpPr txBox="1">
            <a:spLocks noChangeArrowheads="1"/>
          </p:cNvSpPr>
          <p:nvPr/>
        </p:nvSpPr>
        <p:spPr bwMode="auto">
          <a:xfrm>
            <a:off x="1176338" y="2276475"/>
            <a:ext cx="3603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208902" name="Text Box 6"/>
          <p:cNvSpPr txBox="1">
            <a:spLocks noChangeArrowheads="1"/>
          </p:cNvSpPr>
          <p:nvPr/>
        </p:nvSpPr>
        <p:spPr bwMode="auto">
          <a:xfrm>
            <a:off x="4654550" y="2287588"/>
            <a:ext cx="3603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graphicFrame>
        <p:nvGraphicFramePr>
          <p:cNvPr id="208903" name="Object 5"/>
          <p:cNvGraphicFramePr>
            <a:graphicFrameLocks noChangeAspect="1"/>
          </p:cNvGraphicFramePr>
          <p:nvPr/>
        </p:nvGraphicFramePr>
        <p:xfrm>
          <a:off x="1116013" y="3340100"/>
          <a:ext cx="4508500" cy="736600"/>
        </p:xfrm>
        <a:graphic>
          <a:graphicData uri="http://schemas.openxmlformats.org/presentationml/2006/ole">
            <p:oleObj spid="_x0000_s349188" name="Equation" r:id="rId5" imgW="4508280" imgH="736560" progId="Equation.DSMT4">
              <p:embed/>
            </p:oleObj>
          </a:graphicData>
        </a:graphic>
      </p:graphicFrame>
      <p:graphicFrame>
        <p:nvGraphicFramePr>
          <p:cNvPr id="208904" name="Object 5"/>
          <p:cNvGraphicFramePr>
            <a:graphicFrameLocks noChangeAspect="1"/>
          </p:cNvGraphicFramePr>
          <p:nvPr/>
        </p:nvGraphicFramePr>
        <p:xfrm>
          <a:off x="1168400" y="4335463"/>
          <a:ext cx="6070600" cy="1181100"/>
        </p:xfrm>
        <a:graphic>
          <a:graphicData uri="http://schemas.openxmlformats.org/presentationml/2006/ole">
            <p:oleObj spid="_x0000_s349189" name="Equation" r:id="rId6" imgW="6070320" imgH="1180800" progId="Equation.DSMT4">
              <p:embed/>
            </p:oleObj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C1B494-83C8-44A7-B346-2B0B4D459570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9922" name="Content Placeholder 2"/>
          <p:cNvSpPr>
            <a:spLocks/>
          </p:cNvSpPr>
          <p:nvPr/>
        </p:nvSpPr>
        <p:spPr bwMode="auto">
          <a:xfrm>
            <a:off x="158750" y="3789040"/>
            <a:ext cx="82296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93763" indent="-342900" eaLnBrk="0" hangingPunct="0">
              <a:buFont typeface="Arial" pitchFamily="34" charset="0"/>
              <a:buNone/>
            </a:pP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</a:rPr>
              <a:t>		</a:t>
            </a:r>
            <a:r>
              <a:rPr lang="en-US" sz="2200" i="1" dirty="0">
                <a:solidFill>
                  <a:srgbClr val="3366FF"/>
                </a:solidFill>
                <a:latin typeface="Times New Roman"/>
              </a:rPr>
              <a:t>-   Integrate over all possible orientations </a:t>
            </a:r>
            <a:r>
              <a:rPr lang="en-US" sz="2200" i="1" dirty="0" smtClean="0">
                <a:solidFill>
                  <a:srgbClr val="3366FF"/>
                </a:solidFill>
                <a:latin typeface="Times New Roman"/>
              </a:rPr>
              <a:t>of</a:t>
            </a:r>
            <a:endParaRPr lang="el-GR" sz="2200" i="1" dirty="0">
              <a:solidFill>
                <a:srgbClr val="3366FF"/>
              </a:solidFill>
              <a:latin typeface="Times New Roman"/>
            </a:endParaRPr>
          </a:p>
        </p:txBody>
      </p:sp>
      <p:sp>
        <p:nvSpPr>
          <p:cNvPr id="209923" name="Content Placeholder 2"/>
          <p:cNvSpPr>
            <a:spLocks/>
          </p:cNvSpPr>
          <p:nvPr/>
        </p:nvSpPr>
        <p:spPr bwMode="auto">
          <a:xfrm>
            <a:off x="250825" y="444500"/>
            <a:ext cx="8229600" cy="572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61975" lvl="1" indent="-304800" eaLnBrk="0" hangingPunct="0">
              <a:spcBef>
                <a:spcPct val="20000"/>
              </a:spcBef>
              <a:buClr>
                <a:srgbClr val="0000FF"/>
              </a:buClr>
              <a:buFont typeface="Arial" pitchFamily="34" charset="0"/>
              <a:buChar char="•"/>
            </a:pPr>
            <a:r>
              <a:rPr lang="en-US" sz="2600" b="1" i="1" dirty="0">
                <a:solidFill>
                  <a:srgbClr val="0000CC"/>
                </a:solidFill>
                <a:latin typeface="Times New Roman" pitchFamily="18" charset="0"/>
              </a:rPr>
              <a:t>Inhomogeneous Back Stress:</a:t>
            </a:r>
          </a:p>
          <a:p>
            <a:pPr marL="561975" lvl="1" indent="-304800" eaLnBrk="0" hangingPunct="0">
              <a:spcBef>
                <a:spcPct val="20000"/>
              </a:spcBef>
              <a:buClr>
                <a:srgbClr val="0000FF"/>
              </a:buClr>
              <a:buFont typeface="Arial" pitchFamily="34" charset="0"/>
              <a:buNone/>
            </a:pP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</a:rPr>
              <a:t>	</a:t>
            </a:r>
            <a:r>
              <a:rPr lang="en-US" sz="2400" i="1" dirty="0">
                <a:solidFill>
                  <a:srgbClr val="3366FF"/>
                </a:solidFill>
                <a:latin typeface="Times New Roman" pitchFamily="18" charset="0"/>
              </a:rPr>
              <a:t>   </a:t>
            </a:r>
            <a:r>
              <a:rPr lang="en-US" sz="2400" i="1" dirty="0" smtClean="0">
                <a:solidFill>
                  <a:srgbClr val="3366FF"/>
                </a:solidFill>
                <a:latin typeface="Times New Roman" pitchFamily="18" charset="0"/>
              </a:rPr>
              <a:t>-</a:t>
            </a:r>
            <a:r>
              <a:rPr lang="en-US" sz="2200" i="1" dirty="0" smtClean="0">
                <a:solidFill>
                  <a:srgbClr val="3366FF"/>
                </a:solidFill>
                <a:latin typeface="Times New Roman" pitchFamily="18" charset="0"/>
              </a:rPr>
              <a:t>     = </a:t>
            </a:r>
            <a:r>
              <a:rPr lang="en-US" sz="2200" i="1" dirty="0">
                <a:solidFill>
                  <a:srgbClr val="3366FF"/>
                </a:solidFill>
                <a:latin typeface="Times New Roman" pitchFamily="18" charset="0"/>
              </a:rPr>
              <a:t>homogeneous back stress … as before</a:t>
            </a:r>
            <a:endParaRPr lang="en-US" sz="2200" b="1" i="1" dirty="0">
              <a:solidFill>
                <a:srgbClr val="3366FF"/>
              </a:solidFill>
              <a:latin typeface="Times New Roman" pitchFamily="18" charset="0"/>
            </a:endParaRPr>
          </a:p>
          <a:p>
            <a:pPr marL="77788" indent="-77788" eaLnBrk="0" hangingPunct="0">
              <a:spcBef>
                <a:spcPct val="20000"/>
              </a:spcBef>
              <a:buFont typeface="Arial" pitchFamily="34" charset="0"/>
              <a:buChar char="•"/>
            </a:pPr>
            <a:endParaRPr lang="en-US" sz="3200" dirty="0">
              <a:solidFill>
                <a:srgbClr val="0000FF"/>
              </a:solidFill>
            </a:endParaRPr>
          </a:p>
          <a:p>
            <a:pPr marL="77788" indent="-77788" eaLnBrk="0" hangingPunct="0">
              <a:spcBef>
                <a:spcPct val="20000"/>
              </a:spcBef>
              <a:buFont typeface="Arial" pitchFamily="34" charset="0"/>
              <a:buChar char="•"/>
            </a:pPr>
            <a:endParaRPr lang="el-GR" sz="3200" dirty="0">
              <a:solidFill>
                <a:prstClr val="black"/>
              </a:solidFill>
            </a:endParaRPr>
          </a:p>
        </p:txBody>
      </p:sp>
      <p:graphicFrame>
        <p:nvGraphicFramePr>
          <p:cNvPr id="209924" name="Object 6"/>
          <p:cNvGraphicFramePr>
            <a:graphicFrameLocks noChangeAspect="1"/>
          </p:cNvGraphicFramePr>
          <p:nvPr/>
        </p:nvGraphicFramePr>
        <p:xfrm>
          <a:off x="5346700" y="511175"/>
          <a:ext cx="1746250" cy="363538"/>
        </p:xfrm>
        <a:graphic>
          <a:graphicData uri="http://schemas.openxmlformats.org/presentationml/2006/ole">
            <p:oleObj spid="_x0000_s350210" name="Equation" r:id="rId3" imgW="1523880" imgH="317160" progId="Equation.DSMT4">
              <p:embed/>
            </p:oleObj>
          </a:graphicData>
        </a:graphic>
      </p:graphicFrame>
      <p:graphicFrame>
        <p:nvGraphicFramePr>
          <p:cNvPr id="209925" name="Object 7"/>
          <p:cNvGraphicFramePr>
            <a:graphicFrameLocks noChangeAspect="1"/>
          </p:cNvGraphicFramePr>
          <p:nvPr/>
        </p:nvGraphicFramePr>
        <p:xfrm>
          <a:off x="1319064" y="1065560"/>
          <a:ext cx="228600" cy="203200"/>
        </p:xfrm>
        <a:graphic>
          <a:graphicData uri="http://schemas.openxmlformats.org/presentationml/2006/ole">
            <p:oleObj spid="_x0000_s350211" name="Equation" r:id="rId4" imgW="228600" imgH="203040" progId="Equation.DSMT4">
              <p:embed/>
            </p:oleObj>
          </a:graphicData>
        </a:graphic>
      </p:graphicFrame>
      <p:graphicFrame>
        <p:nvGraphicFramePr>
          <p:cNvPr id="209926" name="Object 8"/>
          <p:cNvGraphicFramePr>
            <a:graphicFrameLocks noChangeAspect="1"/>
          </p:cNvGraphicFramePr>
          <p:nvPr/>
        </p:nvGraphicFramePr>
        <p:xfrm>
          <a:off x="1331913" y="1484313"/>
          <a:ext cx="5943600" cy="1054100"/>
        </p:xfrm>
        <a:graphic>
          <a:graphicData uri="http://schemas.openxmlformats.org/presentationml/2006/ole">
            <p:oleObj spid="_x0000_s350212" name="Equation" r:id="rId5" imgW="5943600" imgH="1054080" progId="Equation.DSMT4">
              <p:embed/>
            </p:oleObj>
          </a:graphicData>
        </a:graphic>
      </p:graphicFrame>
      <p:graphicFrame>
        <p:nvGraphicFramePr>
          <p:cNvPr id="209927" name="Object 2"/>
          <p:cNvGraphicFramePr>
            <a:graphicFrameLocks noChangeAspect="1"/>
          </p:cNvGraphicFramePr>
          <p:nvPr/>
        </p:nvGraphicFramePr>
        <p:xfrm>
          <a:off x="1808163" y="2781300"/>
          <a:ext cx="4635500" cy="469900"/>
        </p:xfrm>
        <a:graphic>
          <a:graphicData uri="http://schemas.openxmlformats.org/presentationml/2006/ole">
            <p:oleObj spid="_x0000_s350213" name="Equation" r:id="rId6" imgW="4635360" imgH="469800" progId="Equation.DSMT4">
              <p:embed/>
            </p:oleObj>
          </a:graphicData>
        </a:graphic>
      </p:graphicFrame>
      <p:graphicFrame>
        <p:nvGraphicFramePr>
          <p:cNvPr id="209928" name="Object 3"/>
          <p:cNvGraphicFramePr>
            <a:graphicFrameLocks noChangeAspect="1"/>
          </p:cNvGraphicFramePr>
          <p:nvPr/>
        </p:nvGraphicFramePr>
        <p:xfrm>
          <a:off x="1800225" y="3362325"/>
          <a:ext cx="4089400" cy="469900"/>
        </p:xfrm>
        <a:graphic>
          <a:graphicData uri="http://schemas.openxmlformats.org/presentationml/2006/ole">
            <p:oleObj spid="_x0000_s350214" name="Equation" r:id="rId7" imgW="4089240" imgH="469800" progId="Equation.DSMT4">
              <p:embed/>
            </p:oleObj>
          </a:graphicData>
        </a:graphic>
      </p:graphicFrame>
      <p:graphicFrame>
        <p:nvGraphicFramePr>
          <p:cNvPr id="209929" name="Object 4"/>
          <p:cNvGraphicFramePr>
            <a:graphicFrameLocks noChangeAspect="1"/>
          </p:cNvGraphicFramePr>
          <p:nvPr/>
        </p:nvGraphicFramePr>
        <p:xfrm>
          <a:off x="6372225" y="3984625"/>
          <a:ext cx="685800" cy="317500"/>
        </p:xfrm>
        <a:graphic>
          <a:graphicData uri="http://schemas.openxmlformats.org/presentationml/2006/ole">
            <p:oleObj spid="_x0000_s350215" name="Equation" r:id="rId8" imgW="685800" imgH="317160" progId="Equation.DSMT4">
              <p:embed/>
            </p:oleObj>
          </a:graphicData>
        </a:graphic>
      </p:graphicFrame>
      <p:graphicFrame>
        <p:nvGraphicFramePr>
          <p:cNvPr id="209930" name="Object 5"/>
          <p:cNvGraphicFramePr>
            <a:graphicFrameLocks noChangeAspect="1"/>
          </p:cNvGraphicFramePr>
          <p:nvPr/>
        </p:nvGraphicFramePr>
        <p:xfrm>
          <a:off x="2959472" y="4365104"/>
          <a:ext cx="2260600" cy="469900"/>
        </p:xfrm>
        <a:graphic>
          <a:graphicData uri="http://schemas.openxmlformats.org/presentationml/2006/ole">
            <p:oleObj spid="_x0000_s350216" name="Equation" r:id="rId9" imgW="2260440" imgH="469800" progId="Equation.DSMT4">
              <p:embed/>
            </p:oleObj>
          </a:graphicData>
        </a:graphic>
      </p:graphicFrame>
      <p:graphicFrame>
        <p:nvGraphicFramePr>
          <p:cNvPr id="209931" name="Object 6"/>
          <p:cNvGraphicFramePr>
            <a:graphicFrameLocks noChangeAspect="1"/>
          </p:cNvGraphicFramePr>
          <p:nvPr/>
        </p:nvGraphicFramePr>
        <p:xfrm>
          <a:off x="2960688" y="4941888"/>
          <a:ext cx="2324100" cy="469900"/>
        </p:xfrm>
        <a:graphic>
          <a:graphicData uri="http://schemas.openxmlformats.org/presentationml/2006/ole">
            <p:oleObj spid="_x0000_s350217" name="Equation" r:id="rId10" imgW="2323800" imgH="469800" progId="Equation.DSMT4">
              <p:embed/>
            </p:oleObj>
          </a:graphicData>
        </a:graphic>
      </p:graphicFrame>
      <p:sp>
        <p:nvSpPr>
          <p:cNvPr id="14" name="Rectangle 13"/>
          <p:cNvSpPr/>
          <p:nvPr/>
        </p:nvSpPr>
        <p:spPr>
          <a:xfrm>
            <a:off x="395536" y="5384829"/>
            <a:ext cx="835292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1975" lvl="1" indent="-304800" eaLnBrk="0" hangingPunct="0">
              <a:spcBef>
                <a:spcPct val="20000"/>
              </a:spcBef>
              <a:buClr>
                <a:srgbClr val="0000FF"/>
              </a:buClr>
              <a:buFont typeface="Arial" pitchFamily="34" charset="0"/>
              <a:buChar char="•"/>
            </a:pPr>
            <a:r>
              <a:rPr lang="en-US" sz="2600" b="1" i="1" dirty="0" smtClean="0">
                <a:solidFill>
                  <a:srgbClr val="0000CC"/>
                </a:solidFill>
                <a:latin typeface="Times New Roman" pitchFamily="18" charset="0"/>
              </a:rPr>
              <a:t>Same Procedure for Nanopolycrystals</a:t>
            </a:r>
            <a:endParaRPr lang="en-US" sz="2600" b="1" i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15616" y="5877272"/>
            <a:ext cx="80283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i="1" dirty="0" smtClean="0">
                <a:solidFill>
                  <a:srgbClr val="3366FF"/>
                </a:solidFill>
                <a:latin typeface="Times New Roman" pitchFamily="18" charset="0"/>
              </a:rPr>
              <a:t>-    Representative slip plane </a:t>
            </a:r>
            <a:r>
              <a:rPr lang="en-US" sz="2200" i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→ Representative planar GB</a:t>
            </a:r>
            <a:endParaRPr lang="el-GR" sz="22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924302"/>
            <a:ext cx="2133600" cy="365125"/>
          </a:xfrm>
        </p:spPr>
        <p:txBody>
          <a:bodyPr/>
          <a:lstStyle/>
          <a:p>
            <a:pPr>
              <a:defRPr/>
            </a:pPr>
            <a:fld id="{DF9479B9-B69F-46A0-814B-0E5D73108608}" type="slidenum">
              <a:rPr lang="el-GR"/>
              <a:pPr>
                <a:defRPr/>
              </a:pPr>
              <a:t>29</a:t>
            </a:fld>
            <a:endParaRPr lang="el-GR"/>
          </a:p>
        </p:txBody>
      </p:sp>
      <p:sp>
        <p:nvSpPr>
          <p:cNvPr id="190466" name="Content Placeholder 2"/>
          <p:cNvSpPr>
            <a:spLocks noGrp="1"/>
          </p:cNvSpPr>
          <p:nvPr>
            <p:ph idx="4294967295"/>
          </p:nvPr>
        </p:nvSpPr>
        <p:spPr>
          <a:xfrm>
            <a:off x="302840" y="476250"/>
            <a:ext cx="8229600" cy="6381750"/>
          </a:xfrm>
        </p:spPr>
        <p:txBody>
          <a:bodyPr>
            <a:normAutofit/>
          </a:bodyPr>
          <a:lstStyle/>
          <a:p>
            <a:pPr eaLnBrk="1" hangingPunct="1">
              <a:buClr>
                <a:srgbClr val="0000FF"/>
              </a:buClr>
              <a:buSzPct val="80000"/>
              <a:buFont typeface="Times New Roman" pitchFamily="18" charset="0"/>
              <a:buChar char="●"/>
            </a:pPr>
            <a:r>
              <a:rPr lang="fr-FR" sz="2600" b="1" i="1" dirty="0" err="1" smtClean="0">
                <a:solidFill>
                  <a:srgbClr val="0000FF"/>
                </a:solidFill>
                <a:latin typeface="Times New Roman" pitchFamily="18" charset="0"/>
              </a:rPr>
              <a:t>Adiabatic</a:t>
            </a:r>
            <a:r>
              <a:rPr lang="fr-FR" sz="2600" b="1" i="1" dirty="0" smtClean="0">
                <a:solidFill>
                  <a:srgbClr val="0000FF"/>
                </a:solidFill>
                <a:latin typeface="Times New Roman" pitchFamily="18" charset="0"/>
              </a:rPr>
              <a:t> Approximation for </a:t>
            </a:r>
            <a:r>
              <a:rPr lang="fr-FR" sz="2600" b="1" i="1" dirty="0" err="1" smtClean="0">
                <a:solidFill>
                  <a:srgbClr val="0000FF"/>
                </a:solidFill>
                <a:latin typeface="Times New Roman" pitchFamily="18" charset="0"/>
              </a:rPr>
              <a:t>Defect</a:t>
            </a:r>
            <a:r>
              <a:rPr lang="fr-FR" sz="2600" b="1" i="1" dirty="0" smtClean="0">
                <a:solidFill>
                  <a:srgbClr val="0000FF"/>
                </a:solidFill>
                <a:latin typeface="Times New Roman" pitchFamily="18" charset="0"/>
              </a:rPr>
              <a:t>/Dislocation </a:t>
            </a:r>
            <a:r>
              <a:rPr lang="fr-FR" sz="2600" b="1" i="1" dirty="0" err="1" smtClean="0">
                <a:solidFill>
                  <a:srgbClr val="0000FF"/>
                </a:solidFill>
                <a:latin typeface="Times New Roman" pitchFamily="18" charset="0"/>
              </a:rPr>
              <a:t>Density</a:t>
            </a:r>
            <a:endParaRPr lang="fr-FR" sz="2600" b="1" i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buClr>
                <a:srgbClr val="0000FF"/>
              </a:buClr>
              <a:buSzPct val="80000"/>
              <a:buFont typeface="Times New Roman" pitchFamily="18" charset="0"/>
              <a:buChar char="●"/>
            </a:pPr>
            <a:endParaRPr lang="fr-FR" sz="2600" b="1" i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buClr>
                <a:srgbClr val="0000FF"/>
              </a:buClr>
              <a:buSzPct val="80000"/>
              <a:buFont typeface="Times New Roman" pitchFamily="18" charset="0"/>
              <a:buChar char="●"/>
            </a:pPr>
            <a:endParaRPr lang="fr-FR" sz="2600" b="1" i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buClr>
                <a:srgbClr val="0000FF"/>
              </a:buClr>
              <a:buSzPct val="80000"/>
              <a:buFont typeface="Times New Roman" pitchFamily="18" charset="0"/>
              <a:buChar char="●"/>
            </a:pPr>
            <a:endParaRPr lang="fr-FR" sz="2600" b="1" i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buClr>
                <a:srgbClr val="0000FF"/>
              </a:buClr>
              <a:buSzPct val="80000"/>
              <a:buFont typeface="Times New Roman" pitchFamily="18" charset="0"/>
              <a:buChar char="●"/>
            </a:pPr>
            <a:endParaRPr lang="fr-FR" sz="2600" b="1" i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buClr>
                <a:srgbClr val="0000FF"/>
              </a:buClr>
              <a:buSzPct val="80000"/>
              <a:buFont typeface="Times New Roman" pitchFamily="18" charset="0"/>
              <a:buChar char="●"/>
            </a:pPr>
            <a:endParaRPr lang="fr-FR" sz="2600" b="1" i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buClr>
                <a:srgbClr val="0000FF"/>
              </a:buClr>
              <a:buSzPct val="80000"/>
              <a:buFont typeface="Times New Roman" pitchFamily="18" charset="0"/>
              <a:buChar char="●"/>
            </a:pPr>
            <a:r>
              <a:rPr lang="fr-FR" sz="2600" b="1" i="1" dirty="0" smtClean="0">
                <a:solidFill>
                  <a:srgbClr val="0000FF"/>
                </a:solidFill>
                <a:latin typeface="Times New Roman" pitchFamily="18" charset="0"/>
              </a:rPr>
              <a:t>Non-local </a:t>
            </a:r>
            <a:r>
              <a:rPr lang="fr-FR" sz="2600" b="1" i="1" dirty="0" smtClean="0">
                <a:solidFill>
                  <a:srgbClr val="0000FF"/>
                </a:solidFill>
                <a:latin typeface="Times New Roman" pitchFamily="18" charset="0"/>
              </a:rPr>
              <a:t>Approximation for </a:t>
            </a:r>
            <a:r>
              <a:rPr lang="fr-FR" sz="2600" b="1" i="1" dirty="0" err="1" smtClean="0">
                <a:solidFill>
                  <a:srgbClr val="0000FF"/>
                </a:solidFill>
                <a:latin typeface="Times New Roman" pitchFamily="18" charset="0"/>
              </a:rPr>
              <a:t>Strain</a:t>
            </a:r>
            <a:endParaRPr lang="fr-FR" sz="2600" b="1" i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buClr>
                <a:srgbClr val="0000FF"/>
              </a:buClr>
              <a:buSzPct val="80000"/>
              <a:buFont typeface="Times New Roman" pitchFamily="18" charset="0"/>
              <a:buChar char="●"/>
            </a:pPr>
            <a:endParaRPr lang="fr-FR" sz="2600" b="1" i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buClr>
                <a:srgbClr val="0000FF"/>
              </a:buClr>
              <a:buSzPct val="80000"/>
              <a:buFont typeface="Times New Roman" pitchFamily="18" charset="0"/>
              <a:buChar char="●"/>
            </a:pPr>
            <a:endParaRPr lang="fr-FR" sz="2600" b="1" i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buClr>
                <a:srgbClr val="0000FF"/>
              </a:buClr>
              <a:buSzPct val="80000"/>
              <a:buFont typeface="Times New Roman" pitchFamily="18" charset="0"/>
              <a:buChar char="●"/>
            </a:pPr>
            <a:endParaRPr lang="fr-FR" sz="2000" b="1" i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buClr>
                <a:srgbClr val="0000FF"/>
              </a:buClr>
              <a:buSzPct val="80000"/>
              <a:buFont typeface="Times New Roman" pitchFamily="18" charset="0"/>
              <a:buChar char="●"/>
            </a:pPr>
            <a:endParaRPr lang="fr-FR" sz="2600" b="1" i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buClr>
                <a:srgbClr val="0000FF"/>
              </a:buClr>
              <a:buSzPct val="80000"/>
              <a:buFont typeface="Times New Roman" pitchFamily="18" charset="0"/>
              <a:buChar char="●"/>
            </a:pPr>
            <a:endParaRPr lang="fr-FR" sz="2600" b="1" i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buClr>
                <a:srgbClr val="0000FF"/>
              </a:buClr>
              <a:buSzPct val="80000"/>
              <a:buNone/>
            </a:pPr>
            <a:endParaRPr lang="fr-FR" sz="2600" b="1" i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buClr>
                <a:srgbClr val="0000FF"/>
              </a:buClr>
              <a:buSzPct val="80000"/>
              <a:buFont typeface="Times New Roman" pitchFamily="18" charset="0"/>
              <a:buChar char="●"/>
            </a:pPr>
            <a:endParaRPr lang="fr-FR" sz="2600" b="1" i="1" dirty="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  <p:graphicFrame>
        <p:nvGraphicFramePr>
          <p:cNvPr id="190467" name="Object 2"/>
          <p:cNvGraphicFramePr>
            <a:graphicFrameLocks noChangeAspect="1"/>
          </p:cNvGraphicFramePr>
          <p:nvPr/>
        </p:nvGraphicFramePr>
        <p:xfrm>
          <a:off x="775939" y="1040228"/>
          <a:ext cx="7446314" cy="444556"/>
        </p:xfrm>
        <a:graphic>
          <a:graphicData uri="http://schemas.openxmlformats.org/presentationml/2006/ole">
            <p:oleObj spid="_x0000_s351234" name="Equation" r:id="rId3" imgW="5956200" imgH="355320" progId="Equation.DSMT4">
              <p:embed/>
            </p:oleObj>
          </a:graphicData>
        </a:graphic>
      </p:graphicFrame>
      <p:graphicFrame>
        <p:nvGraphicFramePr>
          <p:cNvPr id="190468" name="Object 3"/>
          <p:cNvGraphicFramePr>
            <a:graphicFrameLocks noChangeAspect="1"/>
          </p:cNvGraphicFramePr>
          <p:nvPr/>
        </p:nvGraphicFramePr>
        <p:xfrm>
          <a:off x="1964721" y="1670704"/>
          <a:ext cx="7080391" cy="390144"/>
        </p:xfrm>
        <a:graphic>
          <a:graphicData uri="http://schemas.openxmlformats.org/presentationml/2006/ole">
            <p:oleObj spid="_x0000_s351235" name="Equation" r:id="rId4" imgW="6222960" imgH="342720" progId="Equation.DSMT4">
              <p:embed/>
            </p:oleObj>
          </a:graphicData>
        </a:graphic>
      </p:graphicFrame>
      <p:graphicFrame>
        <p:nvGraphicFramePr>
          <p:cNvPr id="190469" name="Object 4"/>
          <p:cNvGraphicFramePr>
            <a:graphicFrameLocks noChangeAspect="1"/>
          </p:cNvGraphicFramePr>
          <p:nvPr/>
        </p:nvGraphicFramePr>
        <p:xfrm>
          <a:off x="1964721" y="2096154"/>
          <a:ext cx="6927759" cy="615510"/>
        </p:xfrm>
        <a:graphic>
          <a:graphicData uri="http://schemas.openxmlformats.org/presentationml/2006/ole">
            <p:oleObj spid="_x0000_s351236" name="Equation" r:id="rId5" imgW="6717960" imgH="596880" progId="Equation.DSMT4">
              <p:embed/>
            </p:oleObj>
          </a:graphicData>
        </a:graphic>
      </p:graphicFrame>
      <p:graphicFrame>
        <p:nvGraphicFramePr>
          <p:cNvPr id="190470" name="Object 5"/>
          <p:cNvGraphicFramePr>
            <a:graphicFrameLocks noChangeAspect="1"/>
          </p:cNvGraphicFramePr>
          <p:nvPr/>
        </p:nvGraphicFramePr>
        <p:xfrm>
          <a:off x="1982539" y="2852936"/>
          <a:ext cx="6765925" cy="401638"/>
        </p:xfrm>
        <a:graphic>
          <a:graphicData uri="http://schemas.openxmlformats.org/presentationml/2006/ole">
            <p:oleObj spid="_x0000_s351237" name="Equation" r:id="rId6" imgW="6006960" imgH="355320" progId="Equation.DSMT4">
              <p:embed/>
            </p:oleObj>
          </a:graphicData>
        </a:graphic>
      </p:graphicFrame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395536" y="980728"/>
            <a:ext cx="324036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▪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2000" i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395536" y="1600334"/>
            <a:ext cx="324036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▪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Example:</a:t>
            </a:r>
            <a:endParaRPr lang="en-US" sz="2000" i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65578" name="Object 8"/>
          <p:cNvGraphicFramePr>
            <a:graphicFrameLocks noChangeAspect="1"/>
          </p:cNvGraphicFramePr>
          <p:nvPr/>
        </p:nvGraphicFramePr>
        <p:xfrm>
          <a:off x="944563" y="3818449"/>
          <a:ext cx="2368550" cy="719137"/>
        </p:xfrm>
        <a:graphic>
          <a:graphicData uri="http://schemas.openxmlformats.org/presentationml/2006/ole">
            <p:oleObj spid="_x0000_s351238" name="Equation" r:id="rId7" imgW="2171520" imgH="660240" progId="Equation.DSMT4">
              <p:embed/>
            </p:oleObj>
          </a:graphicData>
        </a:graphic>
      </p:graphicFrame>
      <p:graphicFrame>
        <p:nvGraphicFramePr>
          <p:cNvPr id="365579" name="Object 9"/>
          <p:cNvGraphicFramePr>
            <a:graphicFrameLocks noChangeAspect="1"/>
          </p:cNvGraphicFramePr>
          <p:nvPr/>
        </p:nvGraphicFramePr>
        <p:xfrm>
          <a:off x="3491880" y="3907274"/>
          <a:ext cx="1552063" cy="414908"/>
        </p:xfrm>
        <a:graphic>
          <a:graphicData uri="http://schemas.openxmlformats.org/presentationml/2006/ole">
            <p:oleObj spid="_x0000_s351239" name="Equation" r:id="rId8" imgW="1282680" imgH="342720" progId="Equation.DSMT4">
              <p:embed/>
            </p:oleObj>
          </a:graphicData>
        </a:graphic>
      </p:graphicFrame>
      <p:graphicFrame>
        <p:nvGraphicFramePr>
          <p:cNvPr id="365580" name="Object 10"/>
          <p:cNvGraphicFramePr>
            <a:graphicFrameLocks noChangeAspect="1"/>
          </p:cNvGraphicFramePr>
          <p:nvPr/>
        </p:nvGraphicFramePr>
        <p:xfrm>
          <a:off x="5029463" y="3962142"/>
          <a:ext cx="406633" cy="288032"/>
        </p:xfrm>
        <a:graphic>
          <a:graphicData uri="http://schemas.openxmlformats.org/presentationml/2006/ole">
            <p:oleObj spid="_x0000_s351240" name="Equation" r:id="rId9" imgW="304560" imgH="215640" progId="Equation.DSMT4">
              <p:embed/>
            </p:oleObj>
          </a:graphicData>
        </a:graphic>
      </p:graphicFrame>
      <p:graphicFrame>
        <p:nvGraphicFramePr>
          <p:cNvPr id="365581" name="Object 12"/>
          <p:cNvGraphicFramePr>
            <a:graphicFrameLocks noChangeAspect="1"/>
          </p:cNvGraphicFramePr>
          <p:nvPr/>
        </p:nvGraphicFramePr>
        <p:xfrm>
          <a:off x="2123728" y="4293096"/>
          <a:ext cx="5904656" cy="786481"/>
        </p:xfrm>
        <a:graphic>
          <a:graphicData uri="http://schemas.openxmlformats.org/presentationml/2006/ole">
            <p:oleObj spid="_x0000_s351241" name="Equation" r:id="rId10" imgW="6197400" imgH="825480" progId="Equation.DSMT4">
              <p:embed/>
            </p:oleObj>
          </a:graphicData>
        </a:graphic>
      </p:graphicFrame>
      <p:graphicFrame>
        <p:nvGraphicFramePr>
          <p:cNvPr id="365582" name="Object 13"/>
          <p:cNvGraphicFramePr>
            <a:graphicFrameLocks noChangeAspect="1"/>
          </p:cNvGraphicFramePr>
          <p:nvPr/>
        </p:nvGraphicFramePr>
        <p:xfrm>
          <a:off x="5707063" y="3716338"/>
          <a:ext cx="1822450" cy="720725"/>
        </p:xfrm>
        <a:graphic>
          <a:graphicData uri="http://schemas.openxmlformats.org/presentationml/2006/ole">
            <p:oleObj spid="_x0000_s351242" name="Equation" r:id="rId11" imgW="1511280" imgH="596880" progId="Equation.DSMT4">
              <p:embed/>
            </p:oleObj>
          </a:graphicData>
        </a:graphic>
      </p:graphicFrame>
      <p:graphicFrame>
        <p:nvGraphicFramePr>
          <p:cNvPr id="365583" name="Object 14"/>
          <p:cNvGraphicFramePr>
            <a:graphicFrameLocks noChangeAspect="1"/>
          </p:cNvGraphicFramePr>
          <p:nvPr/>
        </p:nvGraphicFramePr>
        <p:xfrm>
          <a:off x="7668344" y="3933056"/>
          <a:ext cx="1008112" cy="288032"/>
        </p:xfrm>
        <a:graphic>
          <a:graphicData uri="http://schemas.openxmlformats.org/presentationml/2006/ole">
            <p:oleObj spid="_x0000_s351243" name="Equation" r:id="rId12" imgW="799920" imgH="228600" progId="Equation.DSMT4">
              <p:embed/>
            </p:oleObj>
          </a:graphicData>
        </a:graphic>
      </p:graphicFrame>
      <p:graphicFrame>
        <p:nvGraphicFramePr>
          <p:cNvPr id="365584" name="Object 15"/>
          <p:cNvGraphicFramePr>
            <a:graphicFrameLocks noChangeAspect="1"/>
          </p:cNvGraphicFramePr>
          <p:nvPr/>
        </p:nvGraphicFramePr>
        <p:xfrm>
          <a:off x="827584" y="5085184"/>
          <a:ext cx="4757744" cy="359692"/>
        </p:xfrm>
        <a:graphic>
          <a:graphicData uri="http://schemas.openxmlformats.org/presentationml/2006/ole">
            <p:oleObj spid="_x0000_s351244" name="Equation" r:id="rId13" imgW="3695400" imgH="279360" progId="Equation.DSMT4">
              <p:embed/>
            </p:oleObj>
          </a:graphicData>
        </a:graphic>
      </p:graphicFrame>
      <p:graphicFrame>
        <p:nvGraphicFramePr>
          <p:cNvPr id="365585" name="Object 15"/>
          <p:cNvGraphicFramePr>
            <a:graphicFrameLocks noChangeAspect="1"/>
          </p:cNvGraphicFramePr>
          <p:nvPr/>
        </p:nvGraphicFramePr>
        <p:xfrm>
          <a:off x="576262" y="5670549"/>
          <a:ext cx="7884819" cy="367393"/>
        </p:xfrm>
        <a:graphic>
          <a:graphicData uri="http://schemas.openxmlformats.org/presentationml/2006/ole">
            <p:oleObj spid="_x0000_s351245" name="Equation" r:id="rId14" imgW="7086600" imgH="330120" progId="Equation.DSMT4">
              <p:embed/>
            </p:oleObj>
          </a:graphicData>
        </a:graphic>
      </p:graphicFrame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395536" y="3875620"/>
            <a:ext cx="324036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▪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2000" i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395536" y="5025587"/>
            <a:ext cx="324036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▪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2000" i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251520" y="44624"/>
            <a:ext cx="8642350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61950" indent="-361950">
              <a:spcBef>
                <a:spcPct val="20000"/>
              </a:spcBef>
              <a:buClr>
                <a:srgbClr val="000099"/>
              </a:buClr>
              <a:buFont typeface="Times New Roman" pitchFamily="18" charset="0"/>
              <a:buChar char="■"/>
              <a:defRPr/>
            </a:pPr>
            <a:r>
              <a:rPr lang="en-US" sz="2800" b="1" dirty="0" smtClean="0">
                <a:solidFill>
                  <a:srgbClr val="003399"/>
                </a:solidFill>
                <a:latin typeface="Times New Roman" pitchFamily="18" charset="0"/>
              </a:rPr>
              <a:t>More on Motivation … </a:t>
            </a:r>
            <a:r>
              <a:rPr lang="en-US" sz="2800" b="1" dirty="0" err="1" smtClean="0">
                <a:solidFill>
                  <a:srgbClr val="003399"/>
                </a:solidFill>
                <a:latin typeface="Times New Roman" pitchFamily="18" charset="0"/>
              </a:rPr>
              <a:t>Laplacians</a:t>
            </a:r>
            <a:endParaRPr lang="en-US" sz="2800" b="1" dirty="0" smtClean="0">
              <a:solidFill>
                <a:srgbClr val="003399"/>
              </a:solidFill>
              <a:latin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5536" y="6237312"/>
            <a:ext cx="705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▪ </a:t>
            </a:r>
            <a:r>
              <a:rPr lang="en-US" sz="2000" i="1" dirty="0" smtClean="0">
                <a:latin typeface="Times Roman" pitchFamily="18" charset="0"/>
              </a:rPr>
              <a:t>Note: </a:t>
            </a:r>
            <a:r>
              <a:rPr lang="en-US" sz="2000" dirty="0" smtClean="0">
                <a:latin typeface="Times Roman" pitchFamily="18" charset="0"/>
              </a:rPr>
              <a:t>Maxwell’s 1871 Interpretation of the Laplacian</a:t>
            </a:r>
            <a:endParaRPr lang="el-GR"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128873"/>
            <a:ext cx="2133600" cy="365125"/>
          </a:xfrm>
        </p:spPr>
        <p:txBody>
          <a:bodyPr/>
          <a:lstStyle/>
          <a:p>
            <a:pPr>
              <a:defRPr/>
            </a:pPr>
            <a:fld id="{F242C86E-787B-4D7A-B951-4D534E3A3DEB}" type="slidenum">
              <a:rPr lang="el-GR"/>
              <a:pPr>
                <a:defRPr/>
              </a:pPr>
              <a:t>3</a:t>
            </a:fld>
            <a:endParaRPr lang="el-GR"/>
          </a:p>
        </p:txBody>
      </p:sp>
      <p:sp>
        <p:nvSpPr>
          <p:cNvPr id="372738" name="Rectangle 2"/>
          <p:cNvSpPr>
            <a:spLocks noChangeArrowheads="1"/>
          </p:cNvSpPr>
          <p:nvPr/>
        </p:nvSpPr>
        <p:spPr bwMode="auto">
          <a:xfrm>
            <a:off x="-200025" y="548680"/>
            <a:ext cx="10633075" cy="165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</a:rPr>
              <a:t>R.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</a:rPr>
              <a:t>Feynmann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</a:rPr>
              <a:t> (1918-88) Prophet of Nanotechnology</a:t>
            </a:r>
            <a:br>
              <a:rPr lang="en-US" sz="2400" b="1" dirty="0">
                <a:solidFill>
                  <a:schemeClr val="tx2"/>
                </a:solidFill>
                <a:latin typeface="Times New Roman" pitchFamily="18" charset="0"/>
              </a:rPr>
            </a:b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</a:rPr>
              <a:t>Caltech’s Lecture: Dec 29</a:t>
            </a:r>
            <a:r>
              <a:rPr lang="en-US" sz="2400" b="1" baseline="30000" dirty="0">
                <a:solidFill>
                  <a:schemeClr val="tx2"/>
                </a:solidFill>
                <a:latin typeface="Times New Roman" pitchFamily="18" charset="0"/>
              </a:rPr>
              <a:t>th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</a:rPr>
              <a:t> 1959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</a:rPr>
              <a:t/>
            </a:r>
            <a:br>
              <a:rPr lang="en-US" sz="3600" b="1" dirty="0">
                <a:solidFill>
                  <a:schemeClr val="tx2"/>
                </a:solidFill>
                <a:latin typeface="Times New Roman" pitchFamily="18" charset="0"/>
              </a:rPr>
            </a:br>
            <a:endParaRPr lang="en-US" sz="2800" b="1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372739" name="Rectangle 3"/>
          <p:cNvSpPr>
            <a:spLocks noChangeArrowheads="1"/>
          </p:cNvSpPr>
          <p:nvPr/>
        </p:nvSpPr>
        <p:spPr bwMode="auto">
          <a:xfrm>
            <a:off x="3175" y="1750548"/>
            <a:ext cx="9140825" cy="21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endParaRPr lang="en-US" sz="2400" dirty="0">
              <a:latin typeface="Times New Roman" pitchFamily="18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n"/>
            </a:pPr>
            <a:endParaRPr lang="en-US" sz="2800" b="1" dirty="0" smtClean="0">
              <a:solidFill>
                <a:schemeClr val="tx2"/>
              </a:solidFill>
              <a:latin typeface="Times New Roman" pitchFamily="18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</a:rPr>
              <a:t>Recent 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Examples of New Fields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None/>
            </a:pPr>
            <a:endParaRPr lang="en-US" sz="1000" b="1" dirty="0">
              <a:solidFill>
                <a:schemeClr val="tx2"/>
              </a:solidFill>
              <a:latin typeface="Times New Roman" pitchFamily="18" charset="0"/>
            </a:endParaRP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Symbol" pitchFamily="18" charset="2"/>
              <a:buChar char="·"/>
            </a:pPr>
            <a:r>
              <a:rPr lang="en-US" sz="2400" dirty="0" err="1">
                <a:latin typeface="Times New Roman" pitchFamily="18" charset="0"/>
              </a:rPr>
              <a:t>Kamerlingh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Onnes</a:t>
            </a:r>
            <a:r>
              <a:rPr lang="en-US" sz="2400" dirty="0">
                <a:latin typeface="Times New Roman" pitchFamily="18" charset="0"/>
              </a:rPr>
              <a:t>: Low-Temperature physics</a:t>
            </a: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buChar char="n"/>
            </a:pPr>
            <a:endParaRPr lang="en-US" sz="1000" dirty="0">
              <a:latin typeface="Times New Roman" pitchFamily="18" charset="0"/>
            </a:endParaRP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Symbol" pitchFamily="18" charset="2"/>
              <a:buChar char="·"/>
            </a:pPr>
            <a:r>
              <a:rPr lang="en-US" sz="2400" dirty="0">
                <a:latin typeface="Times New Roman" pitchFamily="18" charset="0"/>
              </a:rPr>
              <a:t>Percy Bridgman: High-Pressure physics </a:t>
            </a: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buChar char="n"/>
            </a:pPr>
            <a:endParaRPr lang="en-US" sz="700" dirty="0">
              <a:latin typeface="Times New Roman" pitchFamily="18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80000"/>
            </a:pPr>
            <a:endParaRPr lang="en-US" sz="2800" b="1" dirty="0" smtClean="0">
              <a:solidFill>
                <a:schemeClr val="tx2"/>
              </a:solidFill>
              <a:latin typeface="Times New Roman" pitchFamily="18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</a:rPr>
              <a:t>New 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</a:rPr>
              <a:t>Emerging 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</a:rPr>
              <a:t>Field</a:t>
            </a:r>
            <a:endParaRPr lang="en-US" sz="2400" b="1" dirty="0" smtClean="0">
              <a:latin typeface="Times New Roman" pitchFamily="18" charset="0"/>
            </a:endParaRP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Symbol" pitchFamily="18" charset="2"/>
              <a:buChar char="·"/>
            </a:pPr>
            <a:r>
              <a:rPr lang="en-US" sz="2400" b="1" dirty="0" smtClean="0">
                <a:latin typeface="Times New Roman" pitchFamily="18" charset="0"/>
              </a:rPr>
              <a:t>Fabricating/manipulating/controlling </a:t>
            </a:r>
            <a:r>
              <a:rPr lang="en-US" sz="2400" b="1" dirty="0">
                <a:latin typeface="Times New Roman" pitchFamily="18" charset="0"/>
              </a:rPr>
              <a:t>things on small scale</a:t>
            </a: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Symbol" pitchFamily="18" charset="2"/>
              <a:buNone/>
            </a:pPr>
            <a:r>
              <a:rPr lang="en-US" sz="2400" dirty="0">
                <a:latin typeface="Times New Roman" pitchFamily="18" charset="0"/>
              </a:rPr>
              <a:t>	In 2000 we will wonder why it was not until 1960 that anybody began seriously moving in this direction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None/>
            </a:pPr>
            <a:endParaRPr lang="en-US" sz="1000" dirty="0">
              <a:solidFill>
                <a:schemeClr val="hlink"/>
              </a:solidFill>
              <a:latin typeface="Times New Roman" pitchFamily="18" charset="0"/>
            </a:endParaRPr>
          </a:p>
          <a:p>
            <a:pPr marL="742950" lvl="1" indent="-285750" algn="ctr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None/>
            </a:pPr>
            <a:r>
              <a:rPr lang="en-US" sz="2800" b="1" dirty="0">
                <a:solidFill>
                  <a:schemeClr val="hlink"/>
                </a:solidFill>
                <a:latin typeface="Times New Roman" pitchFamily="18" charset="0"/>
                <a:sym typeface="Symbol" pitchFamily="18" charset="2"/>
              </a:rPr>
              <a:t> </a:t>
            </a:r>
            <a:r>
              <a:rPr lang="en-US" sz="2800" b="1" dirty="0" err="1">
                <a:solidFill>
                  <a:schemeClr val="hlink"/>
                </a:solidFill>
                <a:latin typeface="Times New Roman" pitchFamily="18" charset="0"/>
                <a:sym typeface="Symbol" pitchFamily="18" charset="2"/>
              </a:rPr>
              <a:t>Nanoscience</a:t>
            </a:r>
            <a:r>
              <a:rPr lang="en-US" sz="2800" b="1" dirty="0">
                <a:solidFill>
                  <a:schemeClr val="hlink"/>
                </a:solidFill>
                <a:latin typeface="Times New Roman" pitchFamily="18" charset="0"/>
                <a:sym typeface="Symbol" pitchFamily="18" charset="2"/>
              </a:rPr>
              <a:t> / Nanotechnology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None/>
            </a:pPr>
            <a:endParaRPr lang="en-US" sz="2800" b="1" dirty="0">
              <a:solidFill>
                <a:schemeClr val="hlink"/>
              </a:solidFill>
              <a:latin typeface="Times New Roman" pitchFamily="18" charset="0"/>
            </a:endParaRPr>
          </a:p>
        </p:txBody>
      </p:sp>
      <p:pic>
        <p:nvPicPr>
          <p:cNvPr id="3727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813" y="764704"/>
            <a:ext cx="1255712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2741" name="Rectangle 5"/>
          <p:cNvSpPr>
            <a:spLocks noChangeArrowheads="1"/>
          </p:cNvSpPr>
          <p:nvPr/>
        </p:nvSpPr>
        <p:spPr bwMode="auto">
          <a:xfrm>
            <a:off x="2176463" y="1969621"/>
            <a:ext cx="6399212" cy="946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“There’s Plenty of Room at the Bottom” </a:t>
            </a:r>
            <a:b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0" y="116633"/>
            <a:ext cx="9144000" cy="57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Recent  Past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5421" y="4177655"/>
            <a:ext cx="230505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3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4005064"/>
            <a:ext cx="19240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C0105A-624A-4464-A37A-796E8DF212A9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5844" name="Object 6"/>
          <p:cNvGraphicFramePr>
            <a:graphicFrameLocks noChangeAspect="1"/>
          </p:cNvGraphicFramePr>
          <p:nvPr/>
        </p:nvGraphicFramePr>
        <p:xfrm>
          <a:off x="6300192" y="908720"/>
          <a:ext cx="2522537" cy="2149475"/>
        </p:xfrm>
        <a:graphic>
          <a:graphicData uri="http://schemas.openxmlformats.org/presentationml/2006/ole">
            <p:oleObj spid="_x0000_s352258" name="Picture" r:id="rId5" imgW="3162300" imgH="2686812" progId="Word.Picture.8">
              <p:embed/>
            </p:oleObj>
          </a:graphicData>
        </a:graphic>
      </p:graphicFrame>
      <p:graphicFrame>
        <p:nvGraphicFramePr>
          <p:cNvPr id="35846" name="Object 4"/>
          <p:cNvGraphicFramePr>
            <a:graphicFrameLocks noChangeAspect="1"/>
          </p:cNvGraphicFramePr>
          <p:nvPr/>
        </p:nvGraphicFramePr>
        <p:xfrm>
          <a:off x="995363" y="1527324"/>
          <a:ext cx="2108200" cy="330200"/>
        </p:xfrm>
        <a:graphic>
          <a:graphicData uri="http://schemas.openxmlformats.org/presentationml/2006/ole">
            <p:oleObj spid="_x0000_s352259" name="Equation" r:id="rId6" imgW="2108160" imgH="330120" progId="Equation.DSMT4">
              <p:embed/>
            </p:oleObj>
          </a:graphicData>
        </a:graphic>
      </p:graphicFrame>
      <p:graphicFrame>
        <p:nvGraphicFramePr>
          <p:cNvPr id="35847" name="Object 5"/>
          <p:cNvGraphicFramePr>
            <a:graphicFrameLocks noChangeAspect="1"/>
          </p:cNvGraphicFramePr>
          <p:nvPr/>
        </p:nvGraphicFramePr>
        <p:xfrm>
          <a:off x="4255368" y="2248049"/>
          <a:ext cx="1828800" cy="406400"/>
        </p:xfrm>
        <a:graphic>
          <a:graphicData uri="http://schemas.openxmlformats.org/presentationml/2006/ole">
            <p:oleObj spid="_x0000_s352260" name="Equation" r:id="rId7" imgW="1828800" imgH="406080" progId="Equation.DSMT4">
              <p:embed/>
            </p:oleObj>
          </a:graphicData>
        </a:graphic>
      </p:graphicFrame>
      <p:sp>
        <p:nvSpPr>
          <p:cNvPr id="35848" name="Rectangle 7"/>
          <p:cNvSpPr>
            <a:spLocks noChangeArrowheads="1"/>
          </p:cNvSpPr>
          <p:nvPr/>
        </p:nvSpPr>
        <p:spPr bwMode="auto">
          <a:xfrm>
            <a:off x="0" y="2166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0" y="2228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35850" name="Rectangle 13"/>
          <p:cNvSpPr>
            <a:spLocks noChangeArrowheads="1"/>
          </p:cNvSpPr>
          <p:nvPr/>
        </p:nvSpPr>
        <p:spPr bwMode="auto">
          <a:xfrm>
            <a:off x="0" y="2090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graphicFrame>
        <p:nvGraphicFramePr>
          <p:cNvPr id="35851" name="Object 14"/>
          <p:cNvGraphicFramePr>
            <a:graphicFrameLocks noChangeAspect="1"/>
          </p:cNvGraphicFramePr>
          <p:nvPr/>
        </p:nvGraphicFramePr>
        <p:xfrm>
          <a:off x="827583" y="3476303"/>
          <a:ext cx="2093641" cy="384745"/>
        </p:xfrm>
        <a:graphic>
          <a:graphicData uri="http://schemas.openxmlformats.org/presentationml/2006/ole">
            <p:oleObj spid="_x0000_s352261" name="Equation" r:id="rId8" imgW="2070000" imgH="380880" progId="Equation.DSMT4">
              <p:embed/>
            </p:oleObj>
          </a:graphicData>
        </a:graphic>
      </p:graphicFrame>
      <p:graphicFrame>
        <p:nvGraphicFramePr>
          <p:cNvPr id="35852" name="Object 10"/>
          <p:cNvGraphicFramePr>
            <a:graphicFrameLocks noChangeAspect="1"/>
          </p:cNvGraphicFramePr>
          <p:nvPr/>
        </p:nvGraphicFramePr>
        <p:xfrm>
          <a:off x="3410024" y="3251572"/>
          <a:ext cx="4978400" cy="825500"/>
        </p:xfrm>
        <a:graphic>
          <a:graphicData uri="http://schemas.openxmlformats.org/presentationml/2006/ole">
            <p:oleObj spid="_x0000_s352262" name="Equation" r:id="rId9" imgW="4978080" imgH="825480" progId="Equation.DSMT4">
              <p:embed/>
            </p:oleObj>
          </a:graphicData>
        </a:graphic>
      </p:graphicFrame>
      <p:graphicFrame>
        <p:nvGraphicFramePr>
          <p:cNvPr id="35853" name="Object 11"/>
          <p:cNvGraphicFramePr>
            <a:graphicFrameLocks noChangeAspect="1"/>
          </p:cNvGraphicFramePr>
          <p:nvPr/>
        </p:nvGraphicFramePr>
        <p:xfrm>
          <a:off x="1043608" y="4581128"/>
          <a:ext cx="1765300" cy="393700"/>
        </p:xfrm>
        <a:graphic>
          <a:graphicData uri="http://schemas.openxmlformats.org/presentationml/2006/ole">
            <p:oleObj spid="_x0000_s352263" name="Equation" r:id="rId10" imgW="1765080" imgH="393480" progId="Equation.DSMT4">
              <p:embed/>
            </p:oleObj>
          </a:graphicData>
        </a:graphic>
      </p:graphicFrame>
      <p:graphicFrame>
        <p:nvGraphicFramePr>
          <p:cNvPr id="35854" name="Object 18"/>
          <p:cNvGraphicFramePr>
            <a:graphicFrameLocks noChangeAspect="1"/>
          </p:cNvGraphicFramePr>
          <p:nvPr/>
        </p:nvGraphicFramePr>
        <p:xfrm>
          <a:off x="949325" y="1981349"/>
          <a:ext cx="3009900" cy="952500"/>
        </p:xfrm>
        <a:graphic>
          <a:graphicData uri="http://schemas.openxmlformats.org/presentationml/2006/ole">
            <p:oleObj spid="_x0000_s352264" name="Equation" r:id="rId11" imgW="3009600" imgH="952200" progId="Equation.DSMT4">
              <p:embed/>
            </p:oleObj>
          </a:graphicData>
        </a:graphic>
      </p:graphicFrame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251520" y="188640"/>
            <a:ext cx="8642350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61950" indent="-361950">
              <a:spcBef>
                <a:spcPct val="20000"/>
              </a:spcBef>
              <a:buClr>
                <a:srgbClr val="000099"/>
              </a:buClr>
              <a:buFont typeface="Times New Roman" pitchFamily="18" charset="0"/>
              <a:buChar char="■"/>
              <a:defRPr/>
            </a:pPr>
            <a:r>
              <a:rPr lang="en-US" sz="2800" b="1" dirty="0" smtClean="0">
                <a:solidFill>
                  <a:srgbClr val="003399"/>
                </a:solidFill>
                <a:latin typeface="Times New Roman" pitchFamily="18" charset="0"/>
              </a:rPr>
              <a:t>Implications to Localization of Plastic Flow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51520" y="1052736"/>
            <a:ext cx="356540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1950" indent="-361950">
              <a:buClr>
                <a:srgbClr val="0000FF"/>
              </a:buClr>
              <a:buSzPct val="80000"/>
              <a:buFont typeface="Times New Roman" pitchFamily="18" charset="0"/>
              <a:buChar char="●"/>
            </a:pPr>
            <a:r>
              <a:rPr lang="en-US" sz="2600" b="1" i="1" dirty="0" smtClean="0">
                <a:solidFill>
                  <a:srgbClr val="0000CC"/>
                </a:solidFill>
                <a:latin typeface="Times New Roman" pitchFamily="18" charset="0"/>
              </a:rPr>
              <a:t>Constitutive Equation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51520" y="3944669"/>
            <a:ext cx="535435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1950" indent="-361950">
              <a:buSzPct val="80000"/>
              <a:buFont typeface="Times New Roman" pitchFamily="18" charset="0"/>
              <a:buChar char="●"/>
            </a:pPr>
            <a:r>
              <a:rPr lang="en-GB" sz="2600" b="1" i="1" dirty="0" smtClean="0">
                <a:solidFill>
                  <a:srgbClr val="0000CC"/>
                </a:solidFill>
                <a:latin typeface="Times New Roman" pitchFamily="18" charset="0"/>
              </a:rPr>
              <a:t>Nonlinear Solution / SB Thickness</a:t>
            </a:r>
            <a:endParaRPr lang="el-GR" sz="2600" dirty="0" smtClean="0">
              <a:solidFill>
                <a:srgbClr val="0000CC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20" y="2864549"/>
            <a:ext cx="503855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1950" indent="-361950">
              <a:buClr>
                <a:srgbClr val="0000FF"/>
              </a:buClr>
              <a:buSzPct val="80000"/>
              <a:buFont typeface="Times New Roman" pitchFamily="18" charset="0"/>
              <a:buChar char="●"/>
            </a:pPr>
            <a:r>
              <a:rPr lang="en-US" sz="2600" b="1" i="1" dirty="0" smtClean="0">
                <a:solidFill>
                  <a:srgbClr val="0000CC"/>
                </a:solidFill>
                <a:latin typeface="Times New Roman" pitchFamily="18" charset="0"/>
              </a:rPr>
              <a:t>Linear Stability / SB Orientation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51520" y="5528845"/>
            <a:ext cx="313739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1950" indent="-361950">
              <a:buClr>
                <a:srgbClr val="0000FF"/>
              </a:buClr>
              <a:buSzPct val="80000"/>
              <a:buFont typeface="Times New Roman" pitchFamily="18" charset="0"/>
              <a:buChar char="●"/>
            </a:pPr>
            <a:r>
              <a:rPr lang="en-US" sz="2600" b="1" i="1" dirty="0" smtClean="0">
                <a:solidFill>
                  <a:srgbClr val="0000CC"/>
                </a:solidFill>
                <a:latin typeface="Times New Roman" pitchFamily="18" charset="0"/>
              </a:rPr>
              <a:t>Front Propagation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83568" y="6021288"/>
            <a:ext cx="24482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Similar Procedure</a:t>
            </a:r>
            <a:endParaRPr lang="el-GR" sz="2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028384" y="5003884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endParaRPr lang="el-GR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804248" y="3995772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l-GR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l-GR" baseline="-25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96336" y="457183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γ*</a:t>
            </a:r>
            <a:endParaRPr lang="el-GR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08934" y="5517232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l-GR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l-GR" baseline="-25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273030" y="5507940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γ*</a:t>
            </a:r>
            <a:endParaRPr lang="el-GR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753844" y="5492849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endParaRPr lang="el-GR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54"/>
          <p:cNvGrpSpPr/>
          <p:nvPr/>
        </p:nvGrpSpPr>
        <p:grpSpPr>
          <a:xfrm>
            <a:off x="3419872" y="6093296"/>
            <a:ext cx="1944216" cy="504916"/>
            <a:chOff x="3635896" y="6165304"/>
            <a:chExt cx="1944216" cy="504916"/>
          </a:xfrm>
        </p:grpSpPr>
        <p:cxnSp>
          <p:nvCxnSpPr>
            <p:cNvPr id="28" name="Straight Connector 27"/>
            <p:cNvCxnSpPr/>
            <p:nvPr/>
          </p:nvCxnSpPr>
          <p:spPr>
            <a:xfrm flipH="1" flipV="1">
              <a:off x="3719434" y="6669360"/>
              <a:ext cx="276502" cy="86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urved Connector 39"/>
            <p:cNvCxnSpPr/>
            <p:nvPr/>
          </p:nvCxnSpPr>
          <p:spPr>
            <a:xfrm>
              <a:off x="4560469" y="6165304"/>
              <a:ext cx="580307" cy="504056"/>
            </a:xfrm>
            <a:prstGeom prst="curvedConnector3">
              <a:avLst>
                <a:gd name="adj1" fmla="val 50000"/>
              </a:avLst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5140778" y="6669360"/>
              <a:ext cx="295318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5148064" y="6381328"/>
              <a:ext cx="432048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/>
            <p:nvPr/>
          </p:nvCxnSpPr>
          <p:spPr>
            <a:xfrm rot="10800000" flipV="1">
              <a:off x="3995936" y="6165304"/>
              <a:ext cx="576064" cy="504056"/>
            </a:xfrm>
            <a:prstGeom prst="curvedConnector3">
              <a:avLst>
                <a:gd name="adj1" fmla="val 50000"/>
              </a:avLst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H="1">
              <a:off x="3635896" y="6381328"/>
              <a:ext cx="408197" cy="2219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674839-B012-4159-BA7D-9B127D361287}" type="slidenum">
              <a:rPr lang="el-GR"/>
              <a:pPr>
                <a:defRPr/>
              </a:pPr>
              <a:t>31</a:t>
            </a:fld>
            <a:endParaRPr lang="el-GR"/>
          </a:p>
        </p:txBody>
      </p:sp>
      <p:sp>
        <p:nvSpPr>
          <p:cNvPr id="223236" name="Text Box 4"/>
          <p:cNvSpPr txBox="1">
            <a:spLocks noChangeArrowheads="1"/>
          </p:cNvSpPr>
          <p:nvPr/>
        </p:nvSpPr>
        <p:spPr bwMode="auto">
          <a:xfrm>
            <a:off x="2051720" y="1550120"/>
            <a:ext cx="5746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latin typeface="Times New Roman" pitchFamily="18" charset="0"/>
              </a:rPr>
              <a:t>[M.E</a:t>
            </a:r>
            <a:r>
              <a:rPr lang="en-US" b="1" dirty="0">
                <a:latin typeface="Times New Roman" pitchFamily="18" charset="0"/>
              </a:rPr>
              <a:t>. Gurtin/Carnegie-Mellon  &amp;  L. </a:t>
            </a:r>
            <a:r>
              <a:rPr lang="en-US" b="1" dirty="0" smtClean="0">
                <a:latin typeface="Times New Roman" pitchFamily="18" charset="0"/>
              </a:rPr>
              <a:t>Anand/MIT]</a:t>
            </a:r>
            <a:endParaRPr lang="en-US" b="1" i="1" dirty="0">
              <a:latin typeface="Times New Roman" pitchFamily="18" charset="0"/>
            </a:endParaRPr>
          </a:p>
        </p:txBody>
      </p:sp>
      <p:sp>
        <p:nvSpPr>
          <p:cNvPr id="223237" name="Rectangle 5"/>
          <p:cNvSpPr>
            <a:spLocks noChangeArrowheads="1"/>
          </p:cNvSpPr>
          <p:nvPr/>
        </p:nvSpPr>
        <p:spPr bwMode="auto">
          <a:xfrm>
            <a:off x="266625" y="2328688"/>
            <a:ext cx="9217025" cy="448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lnSpc>
                <a:spcPct val="95000"/>
              </a:lnSpc>
              <a:spcBef>
                <a:spcPct val="20000"/>
              </a:spcBef>
            </a:pPr>
            <a:r>
              <a:rPr lang="en-US" dirty="0" smtClean="0">
                <a:latin typeface="Times New Roman" pitchFamily="18" charset="0"/>
                <a:sym typeface="Symbol" pitchFamily="18" charset="2"/>
              </a:rPr>
              <a:t>  </a:t>
            </a:r>
            <a:r>
              <a:rPr lang="en-US" b="1" dirty="0" smtClean="0">
                <a:latin typeface="Times New Roman" pitchFamily="18" charset="0"/>
              </a:rPr>
              <a:t>Abstract : </a:t>
            </a:r>
            <a:r>
              <a:rPr lang="en-US" dirty="0" smtClean="0">
                <a:latin typeface="Times New Roman" pitchFamily="18" charset="0"/>
              </a:rPr>
              <a:t>We discuss the physical nature of flow rules for rate-independent (gradient) plasticity laid down by Aifantis and Fleck and Hutchinson.. As central results we show that:</a:t>
            </a:r>
          </a:p>
          <a:p>
            <a:pPr eaLnBrk="0" hangingPunct="0">
              <a:lnSpc>
                <a:spcPct val="95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en-US" dirty="0" smtClean="0">
                <a:latin typeface="Times New Roman" pitchFamily="18" charset="0"/>
                <a:sym typeface="Symbol" pitchFamily="18" charset="2"/>
              </a:rPr>
              <a:t>   –    T</a:t>
            </a:r>
            <a:r>
              <a:rPr lang="en-US" dirty="0" smtClean="0">
                <a:latin typeface="Times New Roman" pitchFamily="18" charset="0"/>
              </a:rPr>
              <a:t>he flow rule of Fleck and Hutchinson is incompatible with thermodynamics  </a:t>
            </a:r>
          </a:p>
          <a:p>
            <a:pPr eaLnBrk="0" hangingPunct="0">
              <a:lnSpc>
                <a:spcPct val="95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en-US" dirty="0" smtClean="0">
                <a:latin typeface="Times New Roman" pitchFamily="18" charset="0"/>
              </a:rPr>
              <a:t>         unless its nonlocal term is dropped. </a:t>
            </a:r>
          </a:p>
          <a:p>
            <a:pPr eaLnBrk="0" hangingPunct="0">
              <a:lnSpc>
                <a:spcPct val="95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en-US" dirty="0" smtClean="0">
                <a:latin typeface="Times New Roman" pitchFamily="18" charset="0"/>
                <a:sym typeface="Symbol" pitchFamily="18" charset="2"/>
              </a:rPr>
              <a:t>   –    </a:t>
            </a:r>
            <a:r>
              <a:rPr lang="en-US" dirty="0" smtClean="0">
                <a:latin typeface="Times New Roman" pitchFamily="18" charset="0"/>
              </a:rPr>
              <a:t>If the theory is augmented by a defect energy dependent on </a:t>
            </a:r>
            <a:r>
              <a:rPr lang="el-GR" dirty="0" smtClean="0">
                <a:latin typeface="Times New Roman" pitchFamily="18" charset="0"/>
              </a:rPr>
              <a:t>γ</a:t>
            </a:r>
            <a:r>
              <a:rPr lang="en-US" baseline="30000" dirty="0" smtClean="0">
                <a:latin typeface="Times New Roman" pitchFamily="18" charset="0"/>
              </a:rPr>
              <a:t>p</a:t>
            </a:r>
            <a:r>
              <a:rPr lang="en-US" dirty="0" smtClean="0">
                <a:latin typeface="Times New Roman" pitchFamily="18" charset="0"/>
              </a:rPr>
              <a:t> and </a:t>
            </a:r>
            <a:r>
              <a:rPr lang="en-US" dirty="0" smtClean="0">
                <a:latin typeface="Times New Roman" pitchFamily="18" charset="0"/>
                <a:sym typeface="Symbol" pitchFamily="18" charset="2"/>
              </a:rPr>
              <a:t></a:t>
            </a:r>
            <a:r>
              <a:rPr lang="el-GR" dirty="0" smtClean="0">
                <a:latin typeface="Times New Roman" pitchFamily="18" charset="0"/>
              </a:rPr>
              <a:t>γ</a:t>
            </a:r>
            <a:r>
              <a:rPr lang="en-US" baseline="30000" dirty="0" smtClean="0">
                <a:latin typeface="Times New Roman" pitchFamily="18" charset="0"/>
              </a:rPr>
              <a:t>p</a:t>
            </a:r>
            <a:r>
              <a:rPr lang="en-US" dirty="0" smtClean="0">
                <a:latin typeface="Times New Roman" pitchFamily="18" charset="0"/>
              </a:rPr>
              <a:t> ,   then </a:t>
            </a:r>
          </a:p>
          <a:p>
            <a:pPr eaLnBrk="0" hangingPunct="0">
              <a:lnSpc>
                <a:spcPct val="95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en-US" dirty="0" smtClean="0">
                <a:latin typeface="Times New Roman" pitchFamily="18" charset="0"/>
              </a:rPr>
              <a:t>         compatibility with thermodynamics requires that its flow rule reduces to that of Aifantis.</a:t>
            </a:r>
          </a:p>
          <a:p>
            <a:pPr marL="571500" lvl="1" indent="-457200" eaLnBrk="0" hangingPunct="0">
              <a:lnSpc>
                <a:spcPct val="95000"/>
              </a:lnSpc>
              <a:spcBef>
                <a:spcPct val="20000"/>
              </a:spcBef>
            </a:pPr>
            <a:endParaRPr lang="en-US" sz="1400" dirty="0">
              <a:latin typeface="Times New Roman" pitchFamily="18" charset="0"/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en-US" dirty="0" smtClean="0">
                <a:latin typeface="Times New Roman" pitchFamily="18" charset="0"/>
                <a:sym typeface="Symbol" pitchFamily="18" charset="2"/>
              </a:rPr>
              <a:t>  </a:t>
            </a:r>
            <a:r>
              <a:rPr lang="en-US" b="1" dirty="0" smtClean="0">
                <a:latin typeface="Times New Roman" pitchFamily="18" charset="0"/>
              </a:rPr>
              <a:t>References :  </a:t>
            </a:r>
            <a:r>
              <a:rPr lang="en-US" dirty="0" smtClean="0">
                <a:latin typeface="Times New Roman" pitchFamily="18" charset="0"/>
              </a:rPr>
              <a:t>E.C</a:t>
            </a:r>
            <a:r>
              <a:rPr lang="en-US" dirty="0">
                <a:latin typeface="Times New Roman" pitchFamily="18" charset="0"/>
              </a:rPr>
              <a:t>. Aifantis, On the  </a:t>
            </a:r>
            <a:r>
              <a:rPr lang="en-US" dirty="0" err="1">
                <a:latin typeface="Times New Roman" pitchFamily="18" charset="0"/>
              </a:rPr>
              <a:t>microstructural</a:t>
            </a:r>
            <a:r>
              <a:rPr lang="en-US" dirty="0">
                <a:latin typeface="Times New Roman" pitchFamily="18" charset="0"/>
              </a:rPr>
              <a:t> origin of certain inelastic models, </a:t>
            </a:r>
            <a:r>
              <a:rPr lang="en-US" i="1" dirty="0">
                <a:latin typeface="Times New Roman" pitchFamily="18" charset="0"/>
              </a:rPr>
              <a:t>Trans.  ASME,  J. </a:t>
            </a:r>
            <a:r>
              <a:rPr lang="en-US" i="1" dirty="0" err="1" smtClean="0">
                <a:latin typeface="Times New Roman" pitchFamily="18" charset="0"/>
              </a:rPr>
              <a:t>Engng</a:t>
            </a:r>
            <a:r>
              <a:rPr lang="en-US" i="1" dirty="0">
                <a:latin typeface="Times New Roman" pitchFamily="18" charset="0"/>
              </a:rPr>
              <a:t>. Mat. Tech.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b="1" dirty="0">
                <a:latin typeface="Times New Roman" pitchFamily="18" charset="0"/>
              </a:rPr>
              <a:t>106</a:t>
            </a:r>
            <a:r>
              <a:rPr lang="en-US" dirty="0">
                <a:latin typeface="Times New Roman" pitchFamily="18" charset="0"/>
              </a:rPr>
              <a:t>,  326-330 (1984</a:t>
            </a:r>
            <a:r>
              <a:rPr lang="en-US" dirty="0" smtClean="0">
                <a:latin typeface="Times New Roman" pitchFamily="18" charset="0"/>
              </a:rPr>
              <a:t>);  </a:t>
            </a:r>
            <a:r>
              <a:rPr lang="en-US" dirty="0">
                <a:latin typeface="Times New Roman" pitchFamily="18" charset="0"/>
              </a:rPr>
              <a:t>E.C. Aifantis, The physics of plastic deformation, </a:t>
            </a:r>
            <a:r>
              <a:rPr lang="en-US" i="1" dirty="0">
                <a:latin typeface="Times New Roman" pitchFamily="18" charset="0"/>
              </a:rPr>
              <a:t>Int. J. Plasticity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b="1" dirty="0">
                <a:latin typeface="Times New Roman" pitchFamily="18" charset="0"/>
              </a:rPr>
              <a:t>3</a:t>
            </a:r>
            <a:r>
              <a:rPr lang="en-US" dirty="0">
                <a:latin typeface="Times New Roman" pitchFamily="18" charset="0"/>
              </a:rPr>
              <a:t>, 211-247 (1987). </a:t>
            </a:r>
          </a:p>
          <a:p>
            <a:pPr eaLnBrk="0" hangingPunct="0">
              <a:lnSpc>
                <a:spcPct val="80000"/>
              </a:lnSpc>
              <a:buFont typeface="Arial" pitchFamily="34" charset="0"/>
              <a:buChar char="•"/>
            </a:pPr>
            <a:endParaRPr lang="en-US" sz="1000" dirty="0">
              <a:latin typeface="Times New Roman" pitchFamily="18" charset="0"/>
            </a:endParaRPr>
          </a:p>
          <a:p>
            <a:pPr eaLnBrk="0" hangingPunct="0">
              <a:lnSpc>
                <a:spcPct val="80000"/>
              </a:lnSpc>
            </a:pP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</a:rPr>
              <a:t> N.A</a:t>
            </a:r>
            <a:r>
              <a:rPr lang="en-US" dirty="0">
                <a:latin typeface="Times New Roman" pitchFamily="18" charset="0"/>
              </a:rPr>
              <a:t>. Fleck and J.W. Hutchinson, A reformulation of strain gradient plasticity, </a:t>
            </a:r>
            <a:r>
              <a:rPr lang="en-US" i="1" dirty="0">
                <a:latin typeface="Times New Roman" pitchFamily="18" charset="0"/>
              </a:rPr>
              <a:t>J. Mech. Phys. </a:t>
            </a:r>
          </a:p>
          <a:p>
            <a:pPr eaLnBrk="0" hangingPunct="0">
              <a:lnSpc>
                <a:spcPct val="80000"/>
              </a:lnSpc>
              <a:buFont typeface="Arial" pitchFamily="34" charset="0"/>
              <a:buNone/>
            </a:pPr>
            <a:r>
              <a:rPr lang="en-US" i="1" dirty="0">
                <a:latin typeface="Times New Roman" pitchFamily="18" charset="0"/>
              </a:rPr>
              <a:t>  Solids </a:t>
            </a:r>
            <a:r>
              <a:rPr lang="en-US" b="1" dirty="0">
                <a:latin typeface="Times New Roman" pitchFamily="18" charset="0"/>
              </a:rPr>
              <a:t>49</a:t>
            </a:r>
            <a:r>
              <a:rPr lang="en-US" dirty="0">
                <a:latin typeface="Times New Roman" pitchFamily="18" charset="0"/>
              </a:rPr>
              <a:t>, 2245-2271 (2001</a:t>
            </a:r>
            <a:r>
              <a:rPr lang="en-US" dirty="0" smtClean="0">
                <a:latin typeface="Times New Roman" pitchFamily="18" charset="0"/>
              </a:rPr>
              <a:t>).</a:t>
            </a:r>
          </a:p>
          <a:p>
            <a:pPr eaLnBrk="0" hangingPunct="0">
              <a:lnSpc>
                <a:spcPct val="80000"/>
              </a:lnSpc>
              <a:buFont typeface="Arial" pitchFamily="34" charset="0"/>
              <a:buNone/>
            </a:pPr>
            <a:endParaRPr lang="en-US" dirty="0" smtClean="0">
              <a:latin typeface="Times New Roman" pitchFamily="18" charset="0"/>
            </a:endParaRPr>
          </a:p>
          <a:p>
            <a:pPr eaLnBrk="0" hangingPunct="0">
              <a:lnSpc>
                <a:spcPct val="80000"/>
              </a:lnSpc>
              <a:buFont typeface="Arial" pitchFamily="34" charset="0"/>
              <a:buNone/>
            </a:pPr>
            <a:r>
              <a:rPr lang="en-US" dirty="0" smtClean="0">
                <a:latin typeface="Times New Roman" pitchFamily="18" charset="0"/>
              </a:rPr>
              <a:t>   M.E. Gurtin, E. Fried, L. Anand, The Mechanics and Thermodynamics of Continua,           </a:t>
            </a:r>
          </a:p>
          <a:p>
            <a:pPr eaLnBrk="0" hangingPunct="0">
              <a:lnSpc>
                <a:spcPct val="80000"/>
              </a:lnSpc>
              <a:buFont typeface="Arial" pitchFamily="34" charset="0"/>
              <a:buNone/>
            </a:pPr>
            <a:r>
              <a:rPr lang="en-US" dirty="0" smtClean="0">
                <a:latin typeface="Times New Roman" pitchFamily="18" charset="0"/>
              </a:rPr>
              <a:t>   Chapter 89 [Gradient Theory of Aifantis], Cambridge University Press (2010).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223238" name="Text Box 6"/>
          <p:cNvSpPr txBox="1">
            <a:spLocks noChangeArrowheads="1"/>
          </p:cNvSpPr>
          <p:nvPr/>
        </p:nvSpPr>
        <p:spPr bwMode="auto">
          <a:xfrm>
            <a:off x="2442676" y="2644084"/>
            <a:ext cx="792088" cy="2769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Times New Roman" pitchFamily="18" charset="0"/>
              </a:rPr>
              <a:t>Aifantis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223239" name="Rectangle 7"/>
          <p:cNvSpPr>
            <a:spLocks noChangeArrowheads="1"/>
          </p:cNvSpPr>
          <p:nvPr/>
        </p:nvSpPr>
        <p:spPr bwMode="auto">
          <a:xfrm>
            <a:off x="3666812" y="2641405"/>
            <a:ext cx="2145000" cy="2769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en-US" dirty="0">
                <a:latin typeface="Times New Roman" pitchFamily="18" charset="0"/>
              </a:rPr>
              <a:t>Fleck </a:t>
            </a:r>
            <a:r>
              <a:rPr lang="en-US">
                <a:latin typeface="Times New Roman" pitchFamily="18" charset="0"/>
              </a:rPr>
              <a:t>and </a:t>
            </a:r>
            <a:r>
              <a:rPr lang="en-US" smtClean="0">
                <a:latin typeface="Times New Roman" pitchFamily="18" charset="0"/>
              </a:rPr>
              <a:t>Hutchinson.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223240" name="Rectangle 8"/>
          <p:cNvSpPr>
            <a:spLocks noChangeArrowheads="1"/>
          </p:cNvSpPr>
          <p:nvPr/>
        </p:nvSpPr>
        <p:spPr bwMode="auto">
          <a:xfrm>
            <a:off x="2406426" y="2948884"/>
            <a:ext cx="5565626" cy="2769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dirty="0">
                <a:latin typeface="Times New Roman" pitchFamily="18" charset="0"/>
              </a:rPr>
              <a:t>Fleck and </a:t>
            </a:r>
            <a:r>
              <a:rPr lang="en-US" dirty="0" smtClean="0">
                <a:latin typeface="Times New Roman" pitchFamily="18" charset="0"/>
              </a:rPr>
              <a:t>Hutchinson is incompatible with thermodynamics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223241" name="Rectangle 9"/>
          <p:cNvSpPr>
            <a:spLocks noChangeArrowheads="1"/>
          </p:cNvSpPr>
          <p:nvPr/>
        </p:nvSpPr>
        <p:spPr bwMode="auto">
          <a:xfrm>
            <a:off x="858500" y="3274237"/>
            <a:ext cx="4238340" cy="2769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dirty="0" smtClean="0">
                <a:latin typeface="Times New Roman" pitchFamily="18" charset="0"/>
              </a:rPr>
              <a:t>unless its nonlocal (gradient) term is dropped.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223243" name="Rectangle 11"/>
          <p:cNvSpPr>
            <a:spLocks noChangeArrowheads="1"/>
          </p:cNvSpPr>
          <p:nvPr/>
        </p:nvSpPr>
        <p:spPr bwMode="auto">
          <a:xfrm>
            <a:off x="862493" y="3880255"/>
            <a:ext cx="8117671" cy="2769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dirty="0">
                <a:latin typeface="Times New Roman" pitchFamily="18" charset="0"/>
              </a:rPr>
              <a:t>compatibility with thermodynamics requires that its flow </a:t>
            </a:r>
            <a:r>
              <a:rPr lang="en-US" dirty="0" smtClean="0">
                <a:latin typeface="Times New Roman" pitchFamily="18" charset="0"/>
              </a:rPr>
              <a:t>rule reduces to that of Aifantis.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107504" y="173038"/>
            <a:ext cx="81359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4013" indent="-354013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n"/>
            </a:pPr>
            <a:r>
              <a:rPr lang="en-US" sz="2800" b="1" dirty="0" smtClean="0">
                <a:solidFill>
                  <a:srgbClr val="000080"/>
                </a:solidFill>
                <a:latin typeface="Times New Roman" pitchFamily="18" charset="0"/>
                <a:cs typeface="Arial" pitchFamily="34" charset="0"/>
              </a:rPr>
              <a:t>Thermodynamics</a:t>
            </a:r>
            <a:endParaRPr lang="el-GR" sz="2800" b="1" dirty="0" smtClean="0">
              <a:solidFill>
                <a:srgbClr val="00008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195336" y="836712"/>
            <a:ext cx="8841160" cy="1224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SzPct val="80000"/>
              <a:buFont typeface="Times New Roman" pitchFamily="18" charset="0"/>
              <a:buChar char="●"/>
            </a:pPr>
            <a:r>
              <a:rPr lang="en-GB" sz="2000" b="1" i="1" dirty="0" smtClean="0">
                <a:solidFill>
                  <a:srgbClr val="0000CC"/>
                </a:solidFill>
                <a:latin typeface="Times New Roman" pitchFamily="18" charset="0"/>
              </a:rPr>
              <a:t>Thermodynamics applied to gradient theories: The theories of </a:t>
            </a:r>
            <a:r>
              <a:rPr lang="en-GB" sz="2000" b="1" i="1" dirty="0" err="1" smtClean="0">
                <a:solidFill>
                  <a:srgbClr val="0000CC"/>
                </a:solidFill>
                <a:latin typeface="Times New Roman" pitchFamily="18" charset="0"/>
              </a:rPr>
              <a:t>Aifantis</a:t>
            </a:r>
            <a:r>
              <a:rPr lang="en-GB" sz="2000" b="1" i="1" dirty="0" smtClean="0">
                <a:solidFill>
                  <a:srgbClr val="0000CC"/>
                </a:solidFill>
                <a:latin typeface="Times New Roman" pitchFamily="18" charset="0"/>
              </a:rPr>
              <a:t> and Fleck &amp; Hutchinson and their generalization </a:t>
            </a:r>
            <a:r>
              <a:rPr lang="fr-FR" sz="2000" b="1" i="1" dirty="0" smtClean="0">
                <a:solidFill>
                  <a:srgbClr val="0000CC"/>
                </a:solidFill>
                <a:latin typeface="Times New Roman" pitchFamily="18" charset="0"/>
              </a:rPr>
              <a:t>/ JMPS 57, 405-421 (2009)</a:t>
            </a:r>
            <a:endParaRPr kumimoji="0" lang="en-US" sz="2000" b="0" i="1" u="none" strike="noStrike" kern="1200" cap="none" spc="0" normalizeH="0" baseline="0" noProof="0" dirty="0" smtClean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 pitchFamily="34" charset="0"/>
              <a:buNone/>
              <a:tabLst/>
              <a:defRPr/>
            </a:pPr>
            <a:endParaRPr kumimoji="0" lang="el-GR" sz="2000" b="0" i="1" u="none" strike="noStrike" kern="1200" cap="none" spc="0" normalizeH="0" baseline="0" noProof="0" dirty="0" smtClean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83C914-A594-4CEB-8E1B-5727710EC6FF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51520" y="116632"/>
            <a:ext cx="8784976" cy="5649912"/>
          </a:xfrm>
        </p:spPr>
        <p:txBody>
          <a:bodyPr rtlCol="0">
            <a:normAutofit/>
          </a:bodyPr>
          <a:lstStyle/>
          <a:p>
            <a:pPr>
              <a:buFontTx/>
              <a:buChar char="■"/>
              <a:defRPr/>
            </a:pPr>
            <a:r>
              <a:rPr lang="en-US" sz="2800" b="1" dirty="0" smtClean="0">
                <a:solidFill>
                  <a:srgbClr val="000080"/>
                </a:solidFill>
                <a:latin typeface="Times New Roman"/>
              </a:rPr>
              <a:t>Multiple Shear Banding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200" i="1" dirty="0">
                <a:solidFill>
                  <a:srgbClr val="3366FF"/>
                </a:solidFill>
                <a:latin typeface="Times New Roman"/>
              </a:rPr>
              <a:t>- Compression </a:t>
            </a:r>
            <a:r>
              <a:rPr lang="en-US" sz="2200" i="1" dirty="0" smtClean="0">
                <a:solidFill>
                  <a:srgbClr val="3366FF"/>
                </a:solidFill>
                <a:latin typeface="Times New Roman"/>
              </a:rPr>
              <a:t>of Bulk Nanostructured Fe – 10% Cu </a:t>
            </a:r>
            <a:r>
              <a:rPr lang="en-US" sz="2200" i="1" dirty="0" err="1" smtClean="0">
                <a:solidFill>
                  <a:srgbClr val="3366FF"/>
                </a:solidFill>
                <a:latin typeface="Times New Roman"/>
              </a:rPr>
              <a:t>Polycrystals</a:t>
            </a:r>
            <a:r>
              <a:rPr lang="en-US" sz="2200" i="1" dirty="0" smtClean="0">
                <a:solidFill>
                  <a:srgbClr val="3366FF"/>
                </a:solidFill>
                <a:latin typeface="Times New Roman"/>
              </a:rPr>
              <a:t> (UFGs)</a:t>
            </a:r>
            <a:endParaRPr lang="en-US" sz="2200" i="1" dirty="0">
              <a:solidFill>
                <a:srgbClr val="3366FF"/>
              </a:solidFill>
              <a:latin typeface="Times New Roman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2200" b="1" i="1" dirty="0" smtClean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2200" b="1" i="1" dirty="0" smtClean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2200" b="1" i="1" dirty="0" smtClean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2200" b="1" i="1" dirty="0" smtClean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2200" b="1" i="1" dirty="0" smtClean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2200" b="1" i="1" dirty="0" smtClean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000" b="1" i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000" b="1" i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200" i="1" dirty="0" smtClean="0">
                <a:solidFill>
                  <a:srgbClr val="3366FF"/>
                </a:solidFill>
                <a:latin typeface="Times New Roman"/>
              </a:rPr>
              <a:t>- </a:t>
            </a:r>
            <a:r>
              <a:rPr lang="en-US" sz="2200" i="1" dirty="0">
                <a:solidFill>
                  <a:srgbClr val="3366FF"/>
                </a:solidFill>
                <a:latin typeface="Times New Roman"/>
              </a:rPr>
              <a:t>Shear band width analysis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sz="2200" b="1" dirty="0" smtClean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l-GR" sz="28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096963" y="1412776"/>
            <a:ext cx="7004050" cy="1941513"/>
            <a:chOff x="460" y="4362"/>
            <a:chExt cx="11029" cy="3058"/>
          </a:xfrm>
        </p:grpSpPr>
        <p:pic>
          <p:nvPicPr>
            <p:cNvPr id="36879" name="Picture 8" descr="photo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86" y="4379"/>
              <a:ext cx="5128" cy="2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80" name="Picture 9" descr="photo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25" y="4362"/>
              <a:ext cx="5264" cy="2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81" name="Text Box 10"/>
            <p:cNvSpPr txBox="1">
              <a:spLocks noChangeArrowheads="1"/>
            </p:cNvSpPr>
            <p:nvPr/>
          </p:nvSpPr>
          <p:spPr bwMode="auto">
            <a:xfrm>
              <a:off x="2320" y="6840"/>
              <a:ext cx="1572" cy="58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Aft>
                  <a:spcPts val="1000"/>
                </a:spcAft>
              </a:pPr>
              <a:r>
                <a:rPr lang="el-GR" sz="20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Strain</a:t>
              </a:r>
            </a:p>
          </p:txBody>
        </p:sp>
        <p:sp>
          <p:nvSpPr>
            <p:cNvPr id="36882" name="Text Box 11"/>
            <p:cNvSpPr txBox="1">
              <a:spLocks noChangeArrowheads="1"/>
            </p:cNvSpPr>
            <p:nvPr/>
          </p:nvSpPr>
          <p:spPr bwMode="auto">
            <a:xfrm>
              <a:off x="7880" y="6800"/>
              <a:ext cx="1908" cy="58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Aft>
                  <a:spcPts val="1000"/>
                </a:spcAft>
              </a:pPr>
              <a:r>
                <a:rPr lang="el-GR" sz="20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Strain</a:t>
              </a:r>
            </a:p>
          </p:txBody>
        </p:sp>
        <p:sp>
          <p:nvSpPr>
            <p:cNvPr id="36883" name="Text Box 12"/>
            <p:cNvSpPr txBox="1">
              <a:spLocks noChangeArrowheads="1"/>
            </p:cNvSpPr>
            <p:nvPr/>
          </p:nvSpPr>
          <p:spPr bwMode="auto">
            <a:xfrm>
              <a:off x="780" y="5160"/>
              <a:ext cx="260" cy="9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l-GR">
                <a:solidFill>
                  <a:prstClr val="black"/>
                </a:solidFill>
              </a:endParaRPr>
            </a:p>
          </p:txBody>
        </p:sp>
        <p:sp>
          <p:nvSpPr>
            <p:cNvPr id="36884" name="Text Box 13"/>
            <p:cNvSpPr txBox="1">
              <a:spLocks noChangeArrowheads="1"/>
            </p:cNvSpPr>
            <p:nvPr/>
          </p:nvSpPr>
          <p:spPr bwMode="auto">
            <a:xfrm>
              <a:off x="6260" y="5120"/>
              <a:ext cx="220" cy="82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l-GR">
                <a:solidFill>
                  <a:prstClr val="black"/>
                </a:solidFill>
              </a:endParaRPr>
            </a:p>
          </p:txBody>
        </p:sp>
        <p:sp>
          <p:nvSpPr>
            <p:cNvPr id="41998" name="Text Box 14"/>
            <p:cNvSpPr txBox="1">
              <a:spLocks noChangeArrowheads="1"/>
            </p:cNvSpPr>
            <p:nvPr/>
          </p:nvSpPr>
          <p:spPr bwMode="auto">
            <a:xfrm>
              <a:off x="5940" y="4560"/>
              <a:ext cx="860" cy="2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vert270"/>
            <a:lstStyle/>
            <a:p>
              <a:pPr algn="ctr">
                <a:spcAft>
                  <a:spcPts val="1000"/>
                </a:spcAft>
                <a:defRPr/>
              </a:pPr>
              <a:r>
                <a:rPr lang="el-GR" sz="2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Stress (MPa)</a:t>
              </a:r>
            </a:p>
          </p:txBody>
        </p:sp>
        <p:sp>
          <p:nvSpPr>
            <p:cNvPr id="41999" name="Text Box 15"/>
            <p:cNvSpPr txBox="1">
              <a:spLocks noChangeArrowheads="1"/>
            </p:cNvSpPr>
            <p:nvPr/>
          </p:nvSpPr>
          <p:spPr bwMode="auto">
            <a:xfrm>
              <a:off x="460" y="4640"/>
              <a:ext cx="860" cy="2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vert270"/>
            <a:lstStyle/>
            <a:p>
              <a:pPr algn="ctr">
                <a:spcAft>
                  <a:spcPts val="1000"/>
                </a:spcAft>
                <a:defRPr/>
              </a:pPr>
              <a:r>
                <a:rPr lang="el-GR" sz="2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Stress (MPa)</a:t>
              </a:r>
            </a:p>
          </p:txBody>
        </p:sp>
        <p:sp>
          <p:nvSpPr>
            <p:cNvPr id="36887" name="Text Box 16"/>
            <p:cNvSpPr txBox="1">
              <a:spLocks noChangeArrowheads="1"/>
            </p:cNvSpPr>
            <p:nvPr/>
          </p:nvSpPr>
          <p:spPr bwMode="auto">
            <a:xfrm>
              <a:off x="2960" y="5880"/>
              <a:ext cx="1020" cy="36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l-GR">
                <a:solidFill>
                  <a:prstClr val="black"/>
                </a:solidFill>
              </a:endParaRPr>
            </a:p>
          </p:txBody>
        </p:sp>
        <p:sp>
          <p:nvSpPr>
            <p:cNvPr id="36888" name="Text Box 17"/>
            <p:cNvSpPr txBox="1">
              <a:spLocks noChangeArrowheads="1"/>
            </p:cNvSpPr>
            <p:nvPr/>
          </p:nvSpPr>
          <p:spPr bwMode="auto">
            <a:xfrm>
              <a:off x="2820" y="5700"/>
              <a:ext cx="1408" cy="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l-GR">
                <a:solidFill>
                  <a:prstClr val="black"/>
                </a:solidFill>
              </a:endParaRPr>
            </a:p>
          </p:txBody>
        </p:sp>
        <p:sp>
          <p:nvSpPr>
            <p:cNvPr id="36889" name="Text Box 18"/>
            <p:cNvSpPr txBox="1">
              <a:spLocks noChangeArrowheads="1"/>
            </p:cNvSpPr>
            <p:nvPr/>
          </p:nvSpPr>
          <p:spPr bwMode="auto">
            <a:xfrm>
              <a:off x="9220" y="5580"/>
              <a:ext cx="640" cy="34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l-GR">
                <a:solidFill>
                  <a:prstClr val="black"/>
                </a:solidFill>
              </a:endParaRPr>
            </a:p>
          </p:txBody>
        </p:sp>
        <p:sp>
          <p:nvSpPr>
            <p:cNvPr id="36890" name="Text Box 19"/>
            <p:cNvSpPr txBox="1">
              <a:spLocks noChangeArrowheads="1"/>
            </p:cNvSpPr>
            <p:nvPr/>
          </p:nvSpPr>
          <p:spPr bwMode="auto">
            <a:xfrm>
              <a:off x="8600" y="5560"/>
              <a:ext cx="1408" cy="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l-GR">
                <a:solidFill>
                  <a:prstClr val="black"/>
                </a:solidFill>
              </a:endParaRPr>
            </a:p>
          </p:txBody>
        </p:sp>
        <p:sp>
          <p:nvSpPr>
            <p:cNvPr id="36891" name="Text Box 20"/>
            <p:cNvSpPr txBox="1">
              <a:spLocks noChangeArrowheads="1"/>
            </p:cNvSpPr>
            <p:nvPr/>
          </p:nvSpPr>
          <p:spPr bwMode="auto">
            <a:xfrm>
              <a:off x="4820" y="6800"/>
              <a:ext cx="740" cy="22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l-GR">
                <a:solidFill>
                  <a:prstClr val="black"/>
                </a:solidFill>
              </a:endParaRPr>
            </a:p>
          </p:txBody>
        </p:sp>
        <p:sp>
          <p:nvSpPr>
            <p:cNvPr id="36892" name="Text Box 21"/>
            <p:cNvSpPr txBox="1">
              <a:spLocks noChangeArrowheads="1"/>
            </p:cNvSpPr>
            <p:nvPr/>
          </p:nvSpPr>
          <p:spPr bwMode="auto">
            <a:xfrm>
              <a:off x="10380" y="6740"/>
              <a:ext cx="740" cy="22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l-GR">
                <a:solidFill>
                  <a:prstClr val="black"/>
                </a:solidFill>
              </a:endParaRPr>
            </a:p>
          </p:txBody>
        </p:sp>
        <p:sp>
          <p:nvSpPr>
            <p:cNvPr id="36893" name="Text Box 22"/>
            <p:cNvSpPr txBox="1">
              <a:spLocks noChangeArrowheads="1"/>
            </p:cNvSpPr>
            <p:nvPr/>
          </p:nvSpPr>
          <p:spPr bwMode="auto">
            <a:xfrm>
              <a:off x="4660" y="6620"/>
              <a:ext cx="1460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Aft>
                  <a:spcPts val="1000"/>
                </a:spcAft>
              </a:pPr>
              <a:r>
                <a:rPr lang="el-GR" sz="20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 mm</a:t>
              </a:r>
            </a:p>
          </p:txBody>
        </p:sp>
        <p:sp>
          <p:nvSpPr>
            <p:cNvPr id="36894" name="Text Box 23"/>
            <p:cNvSpPr txBox="1">
              <a:spLocks noChangeArrowheads="1"/>
            </p:cNvSpPr>
            <p:nvPr/>
          </p:nvSpPr>
          <p:spPr bwMode="auto">
            <a:xfrm>
              <a:off x="10160" y="6620"/>
              <a:ext cx="1260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Aft>
                  <a:spcPts val="1000"/>
                </a:spcAft>
              </a:pPr>
              <a:r>
                <a:rPr lang="el-GR" sz="20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 mm</a:t>
              </a:r>
            </a:p>
          </p:txBody>
        </p:sp>
      </p:grpSp>
      <p:graphicFrame>
        <p:nvGraphicFramePr>
          <p:cNvPr id="36895" name="Object 24"/>
          <p:cNvGraphicFramePr>
            <a:graphicFrameLocks noChangeAspect="1"/>
          </p:cNvGraphicFramePr>
          <p:nvPr/>
        </p:nvGraphicFramePr>
        <p:xfrm>
          <a:off x="2627313" y="2565400"/>
          <a:ext cx="889000" cy="355600"/>
        </p:xfrm>
        <a:graphic>
          <a:graphicData uri="http://schemas.openxmlformats.org/presentationml/2006/ole">
            <p:oleObj spid="_x0000_s374786" name="Equation" r:id="rId5" imgW="888840" imgH="355320" progId="Equation.DSMT4">
              <p:embed/>
            </p:oleObj>
          </a:graphicData>
        </a:graphic>
      </p:graphicFrame>
      <p:graphicFrame>
        <p:nvGraphicFramePr>
          <p:cNvPr id="36896" name="Object 25"/>
          <p:cNvGraphicFramePr>
            <a:graphicFrameLocks noChangeAspect="1"/>
          </p:cNvGraphicFramePr>
          <p:nvPr/>
        </p:nvGraphicFramePr>
        <p:xfrm>
          <a:off x="6237288" y="2435225"/>
          <a:ext cx="889000" cy="355600"/>
        </p:xfrm>
        <a:graphic>
          <a:graphicData uri="http://schemas.openxmlformats.org/presentationml/2006/ole">
            <p:oleObj spid="_x0000_s374787" name="Equation" r:id="rId6" imgW="888840" imgH="355320" progId="Equation.DSMT4">
              <p:embed/>
            </p:oleObj>
          </a:graphicData>
        </a:graphic>
      </p:graphicFrame>
      <p:graphicFrame>
        <p:nvGraphicFramePr>
          <p:cNvPr id="36897" name="Object 26"/>
          <p:cNvGraphicFramePr>
            <a:graphicFrameLocks noChangeAspect="1"/>
          </p:cNvGraphicFramePr>
          <p:nvPr/>
        </p:nvGraphicFramePr>
        <p:xfrm>
          <a:off x="1187624" y="3861048"/>
          <a:ext cx="1790700" cy="368300"/>
        </p:xfrm>
        <a:graphic>
          <a:graphicData uri="http://schemas.openxmlformats.org/presentationml/2006/ole">
            <p:oleObj spid="_x0000_s374788" name="Equation" r:id="rId7" imgW="1790640" imgH="368280" progId="Equation.DSMT4">
              <p:embed/>
            </p:oleObj>
          </a:graphicData>
        </a:graphic>
      </p:graphicFrame>
      <p:graphicFrame>
        <p:nvGraphicFramePr>
          <p:cNvPr id="36898" name="Object 27"/>
          <p:cNvGraphicFramePr>
            <a:graphicFrameLocks noChangeAspect="1"/>
          </p:cNvGraphicFramePr>
          <p:nvPr/>
        </p:nvGraphicFramePr>
        <p:xfrm>
          <a:off x="855663" y="4391025"/>
          <a:ext cx="965200" cy="406400"/>
        </p:xfrm>
        <a:graphic>
          <a:graphicData uri="http://schemas.openxmlformats.org/presentationml/2006/ole">
            <p:oleObj spid="_x0000_s374789" name="Equation" r:id="rId8" imgW="965160" imgH="406080" progId="Equation.DSMT4">
              <p:embed/>
            </p:oleObj>
          </a:graphicData>
        </a:graphic>
      </p:graphicFrame>
      <p:graphicFrame>
        <p:nvGraphicFramePr>
          <p:cNvPr id="36899" name="Object 28"/>
          <p:cNvGraphicFramePr>
            <a:graphicFrameLocks noChangeAspect="1"/>
          </p:cNvGraphicFramePr>
          <p:nvPr/>
        </p:nvGraphicFramePr>
        <p:xfrm>
          <a:off x="2330450" y="4416425"/>
          <a:ext cx="1574800" cy="381000"/>
        </p:xfrm>
        <a:graphic>
          <a:graphicData uri="http://schemas.openxmlformats.org/presentationml/2006/ole">
            <p:oleObj spid="_x0000_s374790" name="Equation" r:id="rId9" imgW="1574640" imgH="380880" progId="Equation.DSMT4">
              <p:embed/>
            </p:oleObj>
          </a:graphicData>
        </a:graphic>
      </p:graphicFrame>
      <p:graphicFrame>
        <p:nvGraphicFramePr>
          <p:cNvPr id="36900" name="Object 29"/>
          <p:cNvGraphicFramePr>
            <a:graphicFrameLocks noChangeAspect="1"/>
          </p:cNvGraphicFramePr>
          <p:nvPr/>
        </p:nvGraphicFramePr>
        <p:xfrm>
          <a:off x="1115616" y="4797152"/>
          <a:ext cx="1892300" cy="723900"/>
        </p:xfrm>
        <a:graphic>
          <a:graphicData uri="http://schemas.openxmlformats.org/presentationml/2006/ole">
            <p:oleObj spid="_x0000_s374791" name="Equation" r:id="rId10" imgW="1892160" imgH="723600" progId="Equation.DSMT4">
              <p:embed/>
            </p:oleObj>
          </a:graphicData>
        </a:graphic>
      </p:graphicFrame>
      <p:grpSp>
        <p:nvGrpSpPr>
          <p:cNvPr id="4" name="Group 33"/>
          <p:cNvGrpSpPr/>
          <p:nvPr/>
        </p:nvGrpSpPr>
        <p:grpSpPr>
          <a:xfrm>
            <a:off x="4282951" y="3501008"/>
            <a:ext cx="4681537" cy="2874962"/>
            <a:chOff x="2195513" y="4005263"/>
            <a:chExt cx="4681537" cy="2874962"/>
          </a:xfrm>
        </p:grpSpPr>
        <p:graphicFrame>
          <p:nvGraphicFramePr>
            <p:cNvPr id="35" name="Object 12"/>
            <p:cNvGraphicFramePr>
              <a:graphicFrameLocks noChangeAspect="1"/>
            </p:cNvGraphicFramePr>
            <p:nvPr/>
          </p:nvGraphicFramePr>
          <p:xfrm>
            <a:off x="2195513" y="4005263"/>
            <a:ext cx="4681537" cy="2874962"/>
          </p:xfrm>
          <a:graphic>
            <a:graphicData uri="http://schemas.openxmlformats.org/presentationml/2006/ole">
              <p:oleObj spid="_x0000_s374792" name="Bitmap Image" r:id="rId11" imgW="7400979" imgH="4786347" progId="Paint.Picture">
                <p:embed/>
              </p:oleObj>
            </a:graphicData>
          </a:graphic>
        </p:graphicFrame>
        <p:sp>
          <p:nvSpPr>
            <p:cNvPr id="36" name="Rectangle 24"/>
            <p:cNvSpPr>
              <a:spLocks noChangeArrowheads="1"/>
            </p:cNvSpPr>
            <p:nvPr/>
          </p:nvSpPr>
          <p:spPr bwMode="auto">
            <a:xfrm>
              <a:off x="2268538" y="4005263"/>
              <a:ext cx="503237" cy="1800225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l-GR">
                <a:solidFill>
                  <a:prstClr val="black"/>
                </a:solidFill>
              </a:endParaRPr>
            </a:p>
          </p:txBody>
        </p:sp>
        <p:sp>
          <p:nvSpPr>
            <p:cNvPr id="37" name="Rectangle 26"/>
            <p:cNvSpPr>
              <a:spLocks noChangeArrowheads="1"/>
            </p:cNvSpPr>
            <p:nvPr/>
          </p:nvSpPr>
          <p:spPr bwMode="auto">
            <a:xfrm>
              <a:off x="3779838" y="6453188"/>
              <a:ext cx="3024187" cy="40481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l-GR">
                <a:solidFill>
                  <a:prstClr val="black"/>
                </a:solidFill>
              </a:endParaRPr>
            </a:p>
          </p:txBody>
        </p:sp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2195513" y="4005263"/>
              <a:ext cx="542925" cy="492125"/>
              <a:chOff x="2901" y="2702"/>
              <a:chExt cx="342" cy="310"/>
            </a:xfrm>
          </p:grpSpPr>
          <p:sp>
            <p:nvSpPr>
              <p:cNvPr id="53" name="Text Box 32"/>
              <p:cNvSpPr txBox="1">
                <a:spLocks noChangeArrowheads="1"/>
              </p:cNvSpPr>
              <p:nvPr/>
            </p:nvSpPr>
            <p:spPr bwMode="auto">
              <a:xfrm>
                <a:off x="2901" y="2702"/>
                <a:ext cx="342" cy="3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0"/>
                  </a:spcBef>
                  <a:spcAft>
                    <a:spcPts val="1000"/>
                  </a:spcAft>
                </a:pPr>
                <a:r>
                  <a:rPr lang="en-US" sz="22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d</a:t>
                </a:r>
                <a:endParaRPr lang="el-GR" sz="2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4" name="Line 33"/>
              <p:cNvSpPr>
                <a:spLocks noChangeShapeType="1"/>
              </p:cNvSpPr>
              <p:nvPr/>
            </p:nvSpPr>
            <p:spPr bwMode="auto">
              <a:xfrm flipH="1" flipV="1">
                <a:off x="3153" y="2717"/>
                <a:ext cx="0" cy="214"/>
              </a:xfrm>
              <a:prstGeom prst="line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9" name="Text Box 19"/>
            <p:cNvSpPr txBox="1">
              <a:spLocks noChangeArrowheads="1"/>
            </p:cNvSpPr>
            <p:nvPr/>
          </p:nvSpPr>
          <p:spPr bwMode="auto">
            <a:xfrm rot="10800000">
              <a:off x="2305199" y="4437063"/>
              <a:ext cx="461665" cy="1849437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vert="eaVert">
              <a:spAutoFit/>
            </a:bodyPr>
            <a:lstStyle/>
            <a:p>
              <a:pPr marL="342900" indent="-342900"/>
              <a:r>
                <a:rPr lang="en-US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Grain Size (nm)</a:t>
              </a:r>
              <a:endParaRPr lang="el-GR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6" name="Group 16"/>
            <p:cNvGrpSpPr>
              <a:grpSpLocks/>
            </p:cNvGrpSpPr>
            <p:nvPr/>
          </p:nvGrpSpPr>
          <p:grpSpPr bwMode="auto">
            <a:xfrm>
              <a:off x="6402388" y="6496050"/>
              <a:ext cx="401637" cy="323850"/>
              <a:chOff x="4960" y="4043"/>
              <a:chExt cx="253" cy="204"/>
            </a:xfrm>
          </p:grpSpPr>
          <p:sp>
            <p:nvSpPr>
              <p:cNvPr id="51" name="Line 34"/>
              <p:cNvSpPr>
                <a:spLocks noChangeShapeType="1"/>
              </p:cNvSpPr>
              <p:nvPr/>
            </p:nvSpPr>
            <p:spPr bwMode="auto">
              <a:xfrm rot="5400000" flipH="1" flipV="1">
                <a:off x="5067" y="3947"/>
                <a:ext cx="0" cy="214"/>
              </a:xfrm>
              <a:prstGeom prst="line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Text Box 35"/>
              <p:cNvSpPr txBox="1">
                <a:spLocks noChangeArrowheads="1"/>
              </p:cNvSpPr>
              <p:nvPr/>
            </p:nvSpPr>
            <p:spPr bwMode="auto">
              <a:xfrm>
                <a:off x="5014" y="4043"/>
                <a:ext cx="199" cy="2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0"/>
                  </a:spcBef>
                  <a:spcAft>
                    <a:spcPts val="1000"/>
                  </a:spcAft>
                </a:pPr>
                <a:r>
                  <a:rPr lang="el-GR" sz="2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w</a:t>
                </a:r>
              </a:p>
            </p:txBody>
          </p:sp>
        </p:grpSp>
        <p:sp>
          <p:nvSpPr>
            <p:cNvPr id="41" name="Text Box 20"/>
            <p:cNvSpPr txBox="1">
              <a:spLocks noChangeArrowheads="1"/>
            </p:cNvSpPr>
            <p:nvPr/>
          </p:nvSpPr>
          <p:spPr bwMode="auto">
            <a:xfrm>
              <a:off x="3490913" y="6453188"/>
              <a:ext cx="2952750" cy="36671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342900" indent="-342900"/>
              <a:r>
                <a:rPr lang="en-US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Shear Band Width (microns)</a:t>
              </a:r>
              <a:endParaRPr lang="el-GR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Rectangle 25"/>
            <p:cNvSpPr>
              <a:spLocks noChangeArrowheads="1"/>
            </p:cNvSpPr>
            <p:nvPr/>
          </p:nvSpPr>
          <p:spPr bwMode="auto">
            <a:xfrm>
              <a:off x="3203576" y="4221163"/>
              <a:ext cx="1223963" cy="50323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l-GR">
                <a:solidFill>
                  <a:prstClr val="black"/>
                </a:solidFill>
              </a:endParaRPr>
            </a:p>
          </p:txBody>
        </p:sp>
        <p:sp>
          <p:nvSpPr>
            <p:cNvPr id="43" name="Rectangle 21"/>
            <p:cNvSpPr>
              <a:spLocks noChangeArrowheads="1"/>
            </p:cNvSpPr>
            <p:nvPr/>
          </p:nvSpPr>
          <p:spPr bwMode="auto">
            <a:xfrm>
              <a:off x="3203576" y="4222750"/>
              <a:ext cx="1152525" cy="64770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l-GR">
                <a:solidFill>
                  <a:prstClr val="black"/>
                </a:solidFill>
              </a:endParaRPr>
            </a:p>
          </p:txBody>
        </p:sp>
        <p:sp>
          <p:nvSpPr>
            <p:cNvPr id="44" name="Text Box 22"/>
            <p:cNvSpPr txBox="1">
              <a:spLocks noChangeArrowheads="1"/>
            </p:cNvSpPr>
            <p:nvPr/>
          </p:nvSpPr>
          <p:spPr bwMode="auto">
            <a:xfrm>
              <a:off x="3275781" y="4405313"/>
              <a:ext cx="792163" cy="3667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342900" indent="-342900"/>
              <a:r>
                <a:rPr lang="en-US" dirty="0">
                  <a:solidFill>
                    <a:prstClr val="black"/>
                  </a:solidFill>
                </a:rPr>
                <a:t>o</a:t>
              </a:r>
              <a:endParaRPr lang="el-GR" dirty="0">
                <a:solidFill>
                  <a:prstClr val="black"/>
                </a:solidFill>
              </a:endParaRPr>
            </a:p>
          </p:txBody>
        </p:sp>
        <p:sp>
          <p:nvSpPr>
            <p:cNvPr id="45" name="Text Box 23"/>
            <p:cNvSpPr txBox="1">
              <a:spLocks noChangeArrowheads="1"/>
            </p:cNvSpPr>
            <p:nvPr/>
          </p:nvSpPr>
          <p:spPr bwMode="auto">
            <a:xfrm>
              <a:off x="3635376" y="4149279"/>
              <a:ext cx="1296988" cy="6413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342900" indent="-342900">
                <a:spcBef>
                  <a:spcPct val="0"/>
                </a:spcBef>
              </a:pPr>
              <a:r>
                <a:rPr lang="en-US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Model</a:t>
              </a:r>
            </a:p>
            <a:p>
              <a:pPr marL="342900" indent="-342900">
                <a:spcBef>
                  <a:spcPct val="0"/>
                </a:spcBef>
              </a:pPr>
              <a:r>
                <a:rPr lang="en-US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Experiment</a:t>
              </a:r>
              <a:endParaRPr lang="el-GR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Line 27"/>
            <p:cNvSpPr>
              <a:spLocks noChangeShapeType="1"/>
            </p:cNvSpPr>
            <p:nvPr/>
          </p:nvSpPr>
          <p:spPr bwMode="auto">
            <a:xfrm>
              <a:off x="3203848" y="4365104"/>
              <a:ext cx="5032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l-GR">
                <a:solidFill>
                  <a:prstClr val="black"/>
                </a:solidFill>
              </a:endParaRPr>
            </a:p>
          </p:txBody>
        </p:sp>
        <p:sp>
          <p:nvSpPr>
            <p:cNvPr id="47" name="Rectangle 29"/>
            <p:cNvSpPr>
              <a:spLocks noChangeArrowheads="1"/>
            </p:cNvSpPr>
            <p:nvPr/>
          </p:nvSpPr>
          <p:spPr bwMode="auto">
            <a:xfrm>
              <a:off x="4681538" y="4475163"/>
              <a:ext cx="649287" cy="71437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l-GR">
                <a:solidFill>
                  <a:prstClr val="black"/>
                </a:solidFill>
              </a:endParaRPr>
            </a:p>
          </p:txBody>
        </p:sp>
        <p:sp>
          <p:nvSpPr>
            <p:cNvPr id="48" name="Rectangle 30"/>
            <p:cNvSpPr>
              <a:spLocks noChangeArrowheads="1"/>
            </p:cNvSpPr>
            <p:nvPr/>
          </p:nvSpPr>
          <p:spPr bwMode="auto">
            <a:xfrm>
              <a:off x="5651500" y="4746966"/>
              <a:ext cx="768350" cy="25367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l-GR">
                <a:solidFill>
                  <a:prstClr val="black"/>
                </a:solidFill>
              </a:endParaRPr>
            </a:p>
          </p:txBody>
        </p:sp>
        <p:sp>
          <p:nvSpPr>
            <p:cNvPr id="49" name="Text Box 31"/>
            <p:cNvSpPr txBox="1">
              <a:spLocks noChangeArrowheads="1"/>
            </p:cNvSpPr>
            <p:nvPr/>
          </p:nvSpPr>
          <p:spPr bwMode="auto">
            <a:xfrm>
              <a:off x="3132138" y="4892675"/>
              <a:ext cx="1584325" cy="3365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342900" indent="-342900"/>
              <a:r>
                <a:rPr lang="en-US" sz="1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Self-consistent</a:t>
              </a:r>
              <a:endParaRPr lang="el-GR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Text Box 32"/>
            <p:cNvSpPr txBox="1">
              <a:spLocks noChangeArrowheads="1"/>
            </p:cNvSpPr>
            <p:nvPr/>
          </p:nvSpPr>
          <p:spPr bwMode="auto">
            <a:xfrm>
              <a:off x="5148263" y="4941888"/>
              <a:ext cx="1584325" cy="3365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342900" indent="-342900"/>
              <a:r>
                <a:rPr lang="en-US" sz="1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Statistics</a:t>
              </a:r>
              <a:endParaRPr lang="el-GR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258057" name="Object 9"/>
          <p:cNvGraphicFramePr>
            <a:graphicFrameLocks noChangeAspect="1"/>
          </p:cNvGraphicFramePr>
          <p:nvPr/>
        </p:nvGraphicFramePr>
        <p:xfrm>
          <a:off x="250825" y="5516563"/>
          <a:ext cx="4719638" cy="1028700"/>
        </p:xfrm>
        <a:graphic>
          <a:graphicData uri="http://schemas.openxmlformats.org/presentationml/2006/ole">
            <p:oleObj spid="_x0000_s374793" name="Equation" r:id="rId12" imgW="2946240" imgH="660240" progId="Equation.DSMT4">
              <p:embed/>
            </p:oleObj>
          </a:graphicData>
        </a:graphic>
      </p:graphicFrame>
      <p:sp>
        <p:nvSpPr>
          <p:cNvPr id="55" name="Rectangle 54"/>
          <p:cNvSpPr/>
          <p:nvPr/>
        </p:nvSpPr>
        <p:spPr>
          <a:xfrm>
            <a:off x="1619672" y="836712"/>
            <a:ext cx="2662908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 ~1370 nm, </a:t>
            </a:r>
            <a:r>
              <a:rPr lang="el-GR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~750 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MPa</a:t>
            </a:r>
            <a:endParaRPr lang="el-GR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angle ~ 49</a:t>
            </a:r>
            <a:r>
              <a:rPr lang="en-US" baseline="30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l-GR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 sz="1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292080" y="836712"/>
            <a:ext cx="2547492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 ~540 nm, </a:t>
            </a:r>
            <a:r>
              <a:rPr lang="el-GR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~960 </a:t>
            </a:r>
            <a:r>
              <a:rPr lang="en-US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MPa</a:t>
            </a:r>
            <a:endParaRPr lang="el-GR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angle ~ 49</a:t>
            </a:r>
            <a:r>
              <a:rPr lang="en-US" baseline="30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l-GR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 sz="1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" name="Rectangle 3"/>
          <p:cNvSpPr>
            <a:spLocks noChangeArrowheads="1"/>
          </p:cNvSpPr>
          <p:nvPr/>
        </p:nvSpPr>
        <p:spPr bwMode="auto">
          <a:xfrm>
            <a:off x="0" y="396689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b="1">
              <a:solidFill>
                <a:prstClr val="black"/>
              </a:solidFill>
              <a:latin typeface="Tahoma" pitchFamily="34" charset="0"/>
              <a:cs typeface="Times New Roman" pitchFamily="18" charset="0"/>
            </a:endParaRPr>
          </a:p>
        </p:txBody>
      </p:sp>
      <p:sp>
        <p:nvSpPr>
          <p:cNvPr id="5131" name="Rectangle 5"/>
          <p:cNvSpPr>
            <a:spLocks noChangeArrowheads="1"/>
          </p:cNvSpPr>
          <p:nvPr/>
        </p:nvSpPr>
        <p:spPr bwMode="auto">
          <a:xfrm>
            <a:off x="0" y="3676377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b="1">
              <a:solidFill>
                <a:prstClr val="black"/>
              </a:solidFill>
              <a:latin typeface="Tahoma" pitchFamily="34" charset="0"/>
              <a:cs typeface="Times New Roman" pitchFamily="18" charset="0"/>
            </a:endParaRPr>
          </a:p>
        </p:txBody>
      </p:sp>
      <p:sp>
        <p:nvSpPr>
          <p:cNvPr id="5132" name="Rectangle 7"/>
          <p:cNvSpPr>
            <a:spLocks noChangeArrowheads="1"/>
          </p:cNvSpPr>
          <p:nvPr/>
        </p:nvSpPr>
        <p:spPr bwMode="auto">
          <a:xfrm>
            <a:off x="0" y="3990702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b="1">
              <a:solidFill>
                <a:prstClr val="black"/>
              </a:solidFill>
              <a:latin typeface="Tahoma" pitchFamily="34" charset="0"/>
              <a:cs typeface="Times New Roman" pitchFamily="18" charset="0"/>
            </a:endParaRPr>
          </a:p>
        </p:txBody>
      </p:sp>
      <p:sp>
        <p:nvSpPr>
          <p:cNvPr id="5133" name="Rectangle 9"/>
          <p:cNvSpPr>
            <a:spLocks noChangeArrowheads="1"/>
          </p:cNvSpPr>
          <p:nvPr/>
        </p:nvSpPr>
        <p:spPr bwMode="auto">
          <a:xfrm>
            <a:off x="0" y="3781152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b="1">
              <a:solidFill>
                <a:prstClr val="black"/>
              </a:solidFill>
              <a:latin typeface="Tahoma" pitchFamily="34" charset="0"/>
              <a:cs typeface="Times New Roman" pitchFamily="18" charset="0"/>
            </a:endParaRP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4427984" y="4436392"/>
          <a:ext cx="3432175" cy="354013"/>
        </p:xfrm>
        <a:graphic>
          <a:graphicData uri="http://schemas.openxmlformats.org/presentationml/2006/ole">
            <p:oleObj spid="_x0000_s375810" name="Equation" r:id="rId3" imgW="1917360" imgH="203040" progId="Equation.DSMT4">
              <p:embed/>
            </p:oleObj>
          </a:graphicData>
        </a:graphic>
      </p:graphicFrame>
      <p:sp>
        <p:nvSpPr>
          <p:cNvPr id="5134" name="Rectangle 11"/>
          <p:cNvSpPr>
            <a:spLocks noChangeArrowheads="1"/>
          </p:cNvSpPr>
          <p:nvPr/>
        </p:nvSpPr>
        <p:spPr bwMode="auto">
          <a:xfrm>
            <a:off x="0" y="2133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b="1">
              <a:solidFill>
                <a:prstClr val="black"/>
              </a:solidFill>
              <a:latin typeface="Tahoma" pitchFamily="34" charset="0"/>
              <a:cs typeface="Times New Roman" pitchFamily="18" charset="0"/>
            </a:endParaRPr>
          </a:p>
        </p:txBody>
      </p:sp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722313" y="1628775"/>
          <a:ext cx="3771900" cy="1308100"/>
        </p:xfrm>
        <a:graphic>
          <a:graphicData uri="http://schemas.openxmlformats.org/presentationml/2006/ole">
            <p:oleObj spid="_x0000_s375812" name="Equation" r:id="rId4" imgW="3771720" imgH="1307880" progId="Equation.DSMT4">
              <p:embed/>
            </p:oleObj>
          </a:graphicData>
        </a:graphic>
      </p:graphicFrame>
      <p:graphicFrame>
        <p:nvGraphicFramePr>
          <p:cNvPr id="5126" name="Object 25"/>
          <p:cNvGraphicFramePr>
            <a:graphicFrameLocks noChangeAspect="1"/>
          </p:cNvGraphicFramePr>
          <p:nvPr/>
        </p:nvGraphicFramePr>
        <p:xfrm>
          <a:off x="782638" y="4213076"/>
          <a:ext cx="3543300" cy="800100"/>
        </p:xfrm>
        <a:graphic>
          <a:graphicData uri="http://schemas.openxmlformats.org/presentationml/2006/ole">
            <p:oleObj spid="_x0000_s375814" name="Equation" r:id="rId5" imgW="3543120" imgH="799920" progId="Equation.DSMT4">
              <p:embed/>
            </p:oleObj>
          </a:graphicData>
        </a:graphic>
      </p:graphicFrame>
      <p:sp>
        <p:nvSpPr>
          <p:cNvPr id="33" name="Rectangle 3"/>
          <p:cNvSpPr txBox="1">
            <a:spLocks noChangeArrowheads="1"/>
          </p:cNvSpPr>
          <p:nvPr/>
        </p:nvSpPr>
        <p:spPr>
          <a:xfrm>
            <a:off x="251520" y="188640"/>
            <a:ext cx="8642350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61950" indent="-361950">
              <a:spcBef>
                <a:spcPct val="20000"/>
              </a:spcBef>
              <a:buClr>
                <a:srgbClr val="000099"/>
              </a:buClr>
              <a:buFont typeface="Times New Roman" pitchFamily="18" charset="0"/>
              <a:buChar char="■"/>
              <a:defRPr/>
            </a:pPr>
            <a:r>
              <a:rPr lang="en-US" sz="2800" b="1" dirty="0" smtClean="0">
                <a:solidFill>
                  <a:srgbClr val="003399"/>
                </a:solidFill>
                <a:latin typeface="Times New Roman" pitchFamily="18" charset="0"/>
              </a:rPr>
              <a:t>Combined Gradient – Stochastic Model</a:t>
            </a:r>
            <a:endParaRPr lang="en-US" sz="2800" b="1" dirty="0" smtClean="0">
              <a:solidFill>
                <a:srgbClr val="003399"/>
              </a:solidFill>
              <a:latin typeface="Times New Roman" pitchFamily="18" charset="0"/>
            </a:endParaRPr>
          </a:p>
        </p:txBody>
      </p:sp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>
          <a:xfrm>
            <a:off x="7010400" y="6381328"/>
            <a:ext cx="2133600" cy="365125"/>
          </a:xfrm>
        </p:spPr>
        <p:txBody>
          <a:bodyPr/>
          <a:lstStyle/>
          <a:p>
            <a:fld id="{9804B242-135E-429C-8501-27050BD213DB}" type="slidenum">
              <a:rPr lang="el-GR" smtClean="0"/>
              <a:pPr/>
              <a:t>33</a:t>
            </a:fld>
            <a:endParaRPr lang="el-GR" dirty="0"/>
          </a:p>
        </p:txBody>
      </p:sp>
      <p:sp>
        <p:nvSpPr>
          <p:cNvPr id="34" name="Rectangle 33"/>
          <p:cNvSpPr/>
          <p:nvPr/>
        </p:nvSpPr>
        <p:spPr>
          <a:xfrm>
            <a:off x="323528" y="908720"/>
            <a:ext cx="515397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1950" indent="-361950">
              <a:buClr>
                <a:srgbClr val="0000FF"/>
              </a:buClr>
              <a:buSzPct val="80000"/>
              <a:buFont typeface="Times New Roman" pitchFamily="18" charset="0"/>
              <a:buChar char="●"/>
            </a:pPr>
            <a:r>
              <a:rPr lang="en-US" sz="2600" b="1" i="1" dirty="0" smtClean="0">
                <a:solidFill>
                  <a:srgbClr val="0000CC"/>
                </a:solidFill>
                <a:latin typeface="Times New Roman" pitchFamily="18" charset="0"/>
              </a:rPr>
              <a:t>2D Gradient Deterministic Model</a:t>
            </a:r>
            <a:endParaRPr lang="en-US" sz="2600" b="1" i="1" dirty="0" smtClean="0">
              <a:solidFill>
                <a:srgbClr val="0000CC"/>
              </a:solidFill>
              <a:latin typeface="Times New Roman" pitchFamily="18" charset="0"/>
            </a:endParaRPr>
          </a:p>
        </p:txBody>
      </p:sp>
      <p:graphicFrame>
        <p:nvGraphicFramePr>
          <p:cNvPr id="375821" name="Object 16"/>
          <p:cNvGraphicFramePr>
            <a:graphicFrameLocks noChangeAspect="1"/>
          </p:cNvGraphicFramePr>
          <p:nvPr/>
        </p:nvGraphicFramePr>
        <p:xfrm>
          <a:off x="4067944" y="5373216"/>
          <a:ext cx="4586288" cy="557212"/>
        </p:xfrm>
        <a:graphic>
          <a:graphicData uri="http://schemas.openxmlformats.org/presentationml/2006/ole">
            <p:oleObj spid="_x0000_s375821" name="Equation" r:id="rId6" imgW="2908080" imgH="355320" progId="Equation.DSMT4">
              <p:embed/>
            </p:oleObj>
          </a:graphicData>
        </a:graphic>
      </p:graphicFrame>
      <p:graphicFrame>
        <p:nvGraphicFramePr>
          <p:cNvPr id="375822" name="Object 14"/>
          <p:cNvGraphicFramePr>
            <a:graphicFrameLocks noChangeAspect="1"/>
          </p:cNvGraphicFramePr>
          <p:nvPr/>
        </p:nvGraphicFramePr>
        <p:xfrm>
          <a:off x="707207" y="5157316"/>
          <a:ext cx="3122612" cy="822325"/>
        </p:xfrm>
        <a:graphic>
          <a:graphicData uri="http://schemas.openxmlformats.org/presentationml/2006/ole">
            <p:oleObj spid="_x0000_s375822" name="Equation" r:id="rId7" imgW="1815840" imgH="482400" progId="Equation.DSMT4">
              <p:embed/>
            </p:oleObj>
          </a:graphicData>
        </a:graphic>
      </p:graphicFrame>
      <p:sp>
        <p:nvSpPr>
          <p:cNvPr id="41" name="Rectangle 40"/>
          <p:cNvSpPr/>
          <p:nvPr/>
        </p:nvSpPr>
        <p:spPr>
          <a:xfrm>
            <a:off x="323528" y="3553548"/>
            <a:ext cx="431682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1950" indent="-361950">
              <a:buClr>
                <a:srgbClr val="0000FF"/>
              </a:buClr>
              <a:buSzPct val="80000"/>
              <a:buFont typeface="Times New Roman" pitchFamily="18" charset="0"/>
              <a:buChar char="●"/>
            </a:pPr>
            <a:r>
              <a:rPr lang="en-US" sz="2600" b="1" i="1" dirty="0" smtClean="0">
                <a:solidFill>
                  <a:srgbClr val="0000CC"/>
                </a:solidFill>
                <a:latin typeface="Times New Roman" pitchFamily="18" charset="0"/>
              </a:rPr>
              <a:t>Stochasticity in Yield Stress</a:t>
            </a:r>
            <a:endParaRPr lang="en-US" sz="2600" b="1" i="1" dirty="0" smtClean="0">
              <a:solidFill>
                <a:srgbClr val="0000CC"/>
              </a:solidFill>
              <a:latin typeface="Times New Roman" pitchFamily="18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4932040" y="1416173"/>
            <a:ext cx="3779465" cy="2156843"/>
            <a:chOff x="7380759" y="476672"/>
            <a:chExt cx="3779465" cy="2156843"/>
          </a:xfrm>
        </p:grpSpPr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8" cstate="print">
              <a:lum bright="-7000" contrast="23000"/>
            </a:blip>
            <a:srcRect/>
            <a:stretch>
              <a:fillRect/>
            </a:stretch>
          </p:blipFill>
          <p:spPr bwMode="auto">
            <a:xfrm>
              <a:off x="7956376" y="476672"/>
              <a:ext cx="3203848" cy="18867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Object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380759" y="1096815"/>
              <a:ext cx="523875" cy="323850"/>
            </a:xfrm>
            <a:prstGeom prst="rect">
              <a:avLst/>
            </a:prstGeom>
            <a:noFill/>
            <a:ln w="9525">
              <a:miter lim="800000"/>
              <a:headEnd/>
              <a:tailEnd/>
            </a:ln>
            <a:effectLst/>
          </p:spPr>
        </p:pic>
        <p:pic>
          <p:nvPicPr>
            <p:cNvPr id="44" name="Object 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9684221" y="2420790"/>
              <a:ext cx="200025" cy="212725"/>
            </a:xfrm>
            <a:prstGeom prst="rect">
              <a:avLst/>
            </a:prstGeom>
            <a:noFill/>
            <a:ln w="9525">
              <a:miter lim="800000"/>
              <a:headEnd/>
              <a:tailEnd/>
            </a:ln>
            <a:effectLst/>
          </p:spPr>
        </p:pic>
      </p:grpSp>
      <p:graphicFrame>
        <p:nvGraphicFramePr>
          <p:cNvPr id="375823" name="Object 2"/>
          <p:cNvGraphicFramePr>
            <a:graphicFrameLocks noChangeAspect="1"/>
          </p:cNvGraphicFramePr>
          <p:nvPr/>
        </p:nvGraphicFramePr>
        <p:xfrm>
          <a:off x="755576" y="6093296"/>
          <a:ext cx="6137275" cy="354012"/>
        </p:xfrm>
        <a:graphic>
          <a:graphicData uri="http://schemas.openxmlformats.org/presentationml/2006/ole">
            <p:oleObj spid="_x0000_s375823" name="Equation" r:id="rId11" imgW="3429000" imgH="20304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3175192"/>
            <a:ext cx="2345484" cy="378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Content Placeholder 2"/>
          <p:cNvSpPr>
            <a:spLocks/>
          </p:cNvSpPr>
          <p:nvPr/>
        </p:nvSpPr>
        <p:spPr bwMode="auto">
          <a:xfrm>
            <a:off x="-180528" y="44624"/>
            <a:ext cx="7704856" cy="49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2865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200" i="1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-  Compression Tests (</a:t>
            </a:r>
            <a:r>
              <a:rPr lang="en-US" sz="2200" i="1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Milligan, Hackney &amp; Aifantis,2001)</a:t>
            </a:r>
            <a:endParaRPr lang="en-US" sz="1600" i="1" dirty="0">
              <a:solidFill>
                <a:srgbClr val="3366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62865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62865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628650" indent="-342900" fontAlgn="base">
              <a:spcBef>
                <a:spcPct val="20000"/>
              </a:spcBef>
              <a:spcAft>
                <a:spcPct val="0"/>
              </a:spcAft>
            </a:pPr>
            <a:endParaRPr lang="en-US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628650" indent="-342900" fontAlgn="base">
              <a:spcBef>
                <a:spcPct val="20000"/>
              </a:spcBef>
              <a:spcAft>
                <a:spcPct val="0"/>
              </a:spcAft>
            </a:pPr>
            <a:endParaRPr lang="en-US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628650" indent="-342900" fontAlgn="base">
              <a:spcBef>
                <a:spcPct val="20000"/>
              </a:spcBef>
              <a:spcAft>
                <a:spcPct val="0"/>
              </a:spcAft>
            </a:pPr>
            <a:endParaRPr lang="en-US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628650" indent="-342900" fontAlgn="base">
              <a:spcBef>
                <a:spcPct val="20000"/>
              </a:spcBef>
              <a:spcAft>
                <a:spcPct val="0"/>
              </a:spcAft>
            </a:pPr>
            <a:endParaRPr lang="en-US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628650" indent="-342900" fontAlgn="base">
              <a:spcBef>
                <a:spcPct val="20000"/>
              </a:spcBef>
              <a:spcAft>
                <a:spcPct val="0"/>
              </a:spcAft>
            </a:pPr>
            <a:endParaRPr lang="en-US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62865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600" i="1" dirty="0">
              <a:solidFill>
                <a:srgbClr val="3366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628650" indent="-3429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</a:pPr>
            <a:endParaRPr lang="el-GR" sz="2200" dirty="0">
              <a:solidFill>
                <a:prstClr val="black"/>
              </a:solidFill>
              <a:latin typeface="Tahoma" pitchFamily="34" charset="0"/>
              <a:cs typeface="Times New Roman" pitchFamily="18" charset="0"/>
            </a:endParaRPr>
          </a:p>
        </p:txBody>
      </p:sp>
      <p:grpSp>
        <p:nvGrpSpPr>
          <p:cNvPr id="2" name="Group 34"/>
          <p:cNvGrpSpPr/>
          <p:nvPr/>
        </p:nvGrpSpPr>
        <p:grpSpPr>
          <a:xfrm>
            <a:off x="4036962" y="3384668"/>
            <a:ext cx="4423470" cy="3514850"/>
            <a:chOff x="683494" y="3429000"/>
            <a:chExt cx="4423470" cy="3514850"/>
          </a:xfrm>
        </p:grpSpPr>
        <p:pic>
          <p:nvPicPr>
            <p:cNvPr id="31" name="Picture 30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99592" y="3429000"/>
              <a:ext cx="4207372" cy="33575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1" name="TextBox 10"/>
            <p:cNvSpPr txBox="1">
              <a:spLocks noChangeArrowheads="1"/>
            </p:cNvSpPr>
            <p:nvPr/>
          </p:nvSpPr>
          <p:spPr bwMode="auto">
            <a:xfrm>
              <a:off x="683494" y="4581128"/>
              <a:ext cx="792162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l-GR" i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σ</a:t>
              </a:r>
              <a:r>
                <a:rPr lang="en-US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[Pa]</a:t>
              </a:r>
              <a:endParaRPr lang="el-GR" dirty="0">
                <a:solidFill>
                  <a:prstClr val="black"/>
                </a:solidFill>
                <a:latin typeface="Tahoma" pitchFamily="34" charset="0"/>
                <a:cs typeface="Times New Roman" pitchFamily="18" charset="0"/>
              </a:endParaRPr>
            </a:p>
          </p:txBody>
        </p:sp>
        <p:sp>
          <p:nvSpPr>
            <p:cNvPr id="9222" name="TextBox 11"/>
            <p:cNvSpPr txBox="1">
              <a:spLocks noChangeArrowheads="1"/>
            </p:cNvSpPr>
            <p:nvPr/>
          </p:nvSpPr>
          <p:spPr bwMode="auto">
            <a:xfrm>
              <a:off x="2699792" y="6445787"/>
              <a:ext cx="792162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l-GR" i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ε</a:t>
              </a:r>
              <a:r>
                <a:rPr lang="en-US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 [  ]</a:t>
              </a:r>
              <a:endParaRPr lang="el-GR" dirty="0">
                <a:solidFill>
                  <a:prstClr val="black"/>
                </a:solidFill>
                <a:latin typeface="Tahoma" pitchFamily="34" charset="0"/>
                <a:cs typeface="Times New Roman" pitchFamily="18" charset="0"/>
              </a:endParaRPr>
            </a:p>
          </p:txBody>
        </p:sp>
        <p:sp>
          <p:nvSpPr>
            <p:cNvPr id="9223" name="TextBox 14"/>
            <p:cNvSpPr txBox="1">
              <a:spLocks noChangeArrowheads="1"/>
            </p:cNvSpPr>
            <p:nvPr/>
          </p:nvSpPr>
          <p:spPr bwMode="auto">
            <a:xfrm>
              <a:off x="3378772" y="4553452"/>
              <a:ext cx="1401763" cy="2390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E=40 </a:t>
              </a:r>
              <a:r>
                <a:rPr lang="en-US" sz="16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GPa</a:t>
              </a:r>
              <a:endPara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l-GR" sz="1600" dirty="0" smtClean="0">
                  <a:latin typeface="Times New Roman" pitchFamily="18" charset="0"/>
                  <a:cs typeface="Times New Roman" pitchFamily="18" charset="0"/>
                </a:rPr>
                <a:t>σ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y </a:t>
              </a:r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= 800 </a:t>
              </a:r>
              <a:r>
                <a:rPr lang="en-US" sz="1600" dirty="0" err="1" smtClean="0">
                  <a:latin typeface="Times New Roman" pitchFamily="18" charset="0"/>
                  <a:cs typeface="Times New Roman" pitchFamily="18" charset="0"/>
                </a:rPr>
                <a:t>MPa</a:t>
              </a:r>
              <a:endPara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a = 0.0</a:t>
              </a:r>
              <a:r>
                <a:rPr lang="el-GR" sz="1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en-US" sz="1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14</a:t>
              </a:r>
              <a:endPara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k=8 </a:t>
              </a:r>
              <a:r>
                <a:rPr lang="en-US" sz="16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GPa</a:t>
              </a:r>
              <a:endParaRPr lang="el-GR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ℓ</a:t>
              </a:r>
              <a:r>
                <a:rPr lang="el-GR" sz="1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=</a:t>
              </a:r>
              <a:r>
                <a:rPr lang="en-US" sz="1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50</a:t>
              </a:r>
              <a:r>
                <a:rPr lang="el-GR" sz="1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μ</a:t>
              </a:r>
              <a:endParaRPr lang="el-GR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l-GR" sz="1600" baseline="-250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l-GR" sz="1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=</a:t>
              </a:r>
              <a:r>
                <a:rPr lang="en-US" sz="1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0.5 </a:t>
              </a:r>
              <a:r>
                <a:rPr lang="en-US" sz="1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 </a:t>
              </a:r>
              <a:endParaRPr lang="en-US" sz="1600" baseline="30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l-GR" sz="1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1600" baseline="-250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l-GR" sz="1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=</a:t>
              </a:r>
              <a:r>
                <a:rPr lang="en-US" sz="1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30 </a:t>
              </a:r>
              <a:r>
                <a:rPr lang="en-US" sz="1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600" baseline="30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l-GR" sz="1600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4" name="Text Box 20"/>
          <p:cNvSpPr txBox="1">
            <a:spLocks noChangeArrowheads="1"/>
          </p:cNvSpPr>
          <p:nvPr/>
        </p:nvSpPr>
        <p:spPr bwMode="auto">
          <a:xfrm>
            <a:off x="3865814" y="2770236"/>
            <a:ext cx="469943" cy="13967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Font typeface="Arial" pitchFamily="34" charset="0"/>
              <a:buNone/>
            </a:pPr>
            <a:endParaRPr lang="el-GR">
              <a:solidFill>
                <a:srgbClr val="4E3B30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4415178" y="1267045"/>
            <a:ext cx="139713" cy="52061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Font typeface="Arial" pitchFamily="34" charset="0"/>
              <a:buNone/>
            </a:pPr>
            <a:endParaRPr lang="el-GR">
              <a:solidFill>
                <a:srgbClr val="4E3B30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7" name="Text Box 23"/>
          <p:cNvSpPr txBox="1">
            <a:spLocks noChangeArrowheads="1"/>
          </p:cNvSpPr>
          <p:nvPr/>
        </p:nvSpPr>
        <p:spPr bwMode="auto">
          <a:xfrm>
            <a:off x="1619672" y="2708920"/>
            <a:ext cx="800173" cy="406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ts val="1000"/>
              </a:spcAft>
              <a:buClr>
                <a:srgbClr val="F0A22E"/>
              </a:buClr>
              <a:buSzPct val="70000"/>
              <a:buFont typeface="Arial" pitchFamily="34" charset="0"/>
              <a:buNone/>
            </a:pPr>
            <a:r>
              <a:rPr lang="el-GR" sz="2000" dirty="0">
                <a:solidFill>
                  <a:srgbClr val="4E3B30"/>
                </a:solidFill>
                <a:latin typeface="Times New Roman" pitchFamily="18" charset="0"/>
                <a:cs typeface="Times New Roman" pitchFamily="18" charset="0"/>
              </a:rPr>
              <a:t>2 mm</a:t>
            </a:r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4B242-135E-429C-8501-27050BD213DB}" type="slidenum">
              <a:rPr lang="el-GR" smtClean="0"/>
              <a:pPr/>
              <a:t>34</a:t>
            </a:fld>
            <a:endParaRPr lang="el-GR"/>
          </a:p>
        </p:txBody>
      </p:sp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1907704" y="1340768"/>
          <a:ext cx="2687960" cy="822960"/>
        </p:xfrm>
        <a:graphic>
          <a:graphicData uri="http://schemas.openxmlformats.org/drawingml/2006/table">
            <a:tbl>
              <a:tblPr/>
              <a:tblGrid>
                <a:gridCol w="2687960"/>
              </a:tblGrid>
              <a:tr h="1440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 ~0.5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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σ</a:t>
                      </a:r>
                      <a:r>
                        <a:rPr kumimoji="0" lang="en-US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~880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MPa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616" marR="61616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616" marR="61616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3" name="Group 36"/>
          <p:cNvGrpSpPr/>
          <p:nvPr/>
        </p:nvGrpSpPr>
        <p:grpSpPr>
          <a:xfrm>
            <a:off x="4572000" y="404664"/>
            <a:ext cx="3600400" cy="2976711"/>
            <a:chOff x="5148064" y="116632"/>
            <a:chExt cx="3600400" cy="2976711"/>
          </a:xfrm>
        </p:grpSpPr>
        <p:pic>
          <p:nvPicPr>
            <p:cNvPr id="33690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7033" b="6786"/>
            <a:stretch>
              <a:fillRect/>
            </a:stretch>
          </p:blipFill>
          <p:spPr bwMode="auto">
            <a:xfrm>
              <a:off x="5364088" y="116632"/>
              <a:ext cx="3384376" cy="2645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6816694" y="2725103"/>
              <a:ext cx="1211690" cy="36824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lnSpc>
                  <a:spcPct val="80000"/>
                </a:lnSpc>
                <a:spcBef>
                  <a:spcPct val="20000"/>
                </a:spcBef>
                <a:spcAft>
                  <a:spcPts val="1000"/>
                </a:spcAft>
                <a:buClr>
                  <a:srgbClr val="F0A22E"/>
                </a:buClr>
                <a:buSzPct val="70000"/>
                <a:buFont typeface="Arial" pitchFamily="34" charset="0"/>
                <a:buNone/>
              </a:pPr>
              <a:r>
                <a:rPr lang="el-GR" sz="2000" dirty="0" err="1">
                  <a:solidFill>
                    <a:srgbClr val="4E3B30"/>
                  </a:solidFill>
                  <a:latin typeface="Times New Roman" pitchFamily="18" charset="0"/>
                  <a:cs typeface="Times New Roman" pitchFamily="18" charset="0"/>
                </a:rPr>
                <a:t>Strain</a:t>
              </a:r>
              <a:endParaRPr lang="el-GR" sz="2000" dirty="0">
                <a:solidFill>
                  <a:srgbClr val="4E3B3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5148064" y="764704"/>
              <a:ext cx="546150" cy="16024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vert270"/>
            <a:lstStyle/>
            <a:p>
              <a:pPr algn="ctr">
                <a:lnSpc>
                  <a:spcPct val="80000"/>
                </a:lnSpc>
                <a:spcAft>
                  <a:spcPts val="1000"/>
                </a:spcAft>
                <a:buClr>
                  <a:srgbClr val="F0A22E"/>
                </a:buClr>
                <a:buSzPct val="70000"/>
                <a:buFont typeface="Arial" pitchFamily="34" charset="0"/>
                <a:buNone/>
                <a:defRPr/>
              </a:pPr>
              <a:r>
                <a:rPr lang="el-GR" sz="2000" dirty="0">
                  <a:solidFill>
                    <a:srgbClr val="4E3B30"/>
                  </a:solidFill>
                  <a:latin typeface="Times New Roman" pitchFamily="18" charset="0"/>
                  <a:cs typeface="Times New Roman" pitchFamily="18" charset="0"/>
                </a:rPr>
                <a:t>Stress (MPa)</a:t>
              </a:r>
            </a:p>
          </p:txBody>
        </p:sp>
      </p:grpSp>
      <p:pic>
        <p:nvPicPr>
          <p:cNvPr id="336901" name="Picture 5"/>
          <p:cNvPicPr>
            <a:picLocks noChangeAspect="1" noChangeArrowheads="1"/>
          </p:cNvPicPr>
          <p:nvPr/>
        </p:nvPicPr>
        <p:blipFill>
          <a:blip r:embed="rId5" cstate="print"/>
          <a:srcRect l="21768" t="15545" r="28231" b="13539"/>
          <a:stretch>
            <a:fillRect/>
          </a:stretch>
        </p:blipFill>
        <p:spPr bwMode="auto">
          <a:xfrm>
            <a:off x="1115616" y="433548"/>
            <a:ext cx="1264487" cy="2275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Content Placeholder 2"/>
          <p:cNvSpPr>
            <a:spLocks/>
          </p:cNvSpPr>
          <p:nvPr/>
        </p:nvSpPr>
        <p:spPr bwMode="auto">
          <a:xfrm>
            <a:off x="-36512" y="2929979"/>
            <a:ext cx="5184576" cy="49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2865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200" i="1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200" i="1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Cellular Automata Simulation </a:t>
            </a:r>
            <a:r>
              <a:rPr lang="en-US" sz="2200" i="1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Results</a:t>
            </a:r>
            <a:endParaRPr lang="en-US" sz="1600" i="1" dirty="0">
              <a:solidFill>
                <a:srgbClr val="3366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62865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62865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628650" indent="-342900" fontAlgn="base">
              <a:spcBef>
                <a:spcPct val="20000"/>
              </a:spcBef>
              <a:spcAft>
                <a:spcPct val="0"/>
              </a:spcAft>
            </a:pPr>
            <a:endParaRPr lang="en-US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628650" indent="-342900" fontAlgn="base">
              <a:spcBef>
                <a:spcPct val="20000"/>
              </a:spcBef>
              <a:spcAft>
                <a:spcPct val="0"/>
              </a:spcAft>
            </a:pPr>
            <a:endParaRPr lang="en-US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628650" indent="-342900" fontAlgn="base">
              <a:spcBef>
                <a:spcPct val="20000"/>
              </a:spcBef>
              <a:spcAft>
                <a:spcPct val="0"/>
              </a:spcAft>
            </a:pPr>
            <a:endParaRPr lang="en-US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628650" indent="-342900" fontAlgn="base">
              <a:spcBef>
                <a:spcPct val="20000"/>
              </a:spcBef>
              <a:spcAft>
                <a:spcPct val="0"/>
              </a:spcAft>
            </a:pPr>
            <a:endParaRPr lang="en-US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628650" indent="-342900" fontAlgn="base">
              <a:spcBef>
                <a:spcPct val="20000"/>
              </a:spcBef>
              <a:spcAft>
                <a:spcPct val="0"/>
              </a:spcAft>
            </a:pPr>
            <a:endParaRPr lang="en-US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62865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600" i="1" dirty="0">
              <a:solidFill>
                <a:srgbClr val="3366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628650" indent="-3429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</a:pPr>
            <a:endParaRPr lang="el-GR" sz="2200" dirty="0">
              <a:solidFill>
                <a:prstClr val="black"/>
              </a:solidFill>
              <a:latin typeface="Tahoma" pitchFamily="34" charset="0"/>
              <a:cs typeface="Times New Roman" pitchFamily="18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1115616" y="2852936"/>
            <a:ext cx="504056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D5BE2-7F6E-4ADE-BDB6-2C931A4BAEB8}" type="slidenum">
              <a:rPr lang="el-GR"/>
              <a:pPr/>
              <a:t>35</a:t>
            </a:fld>
            <a:endParaRPr lang="el-GR"/>
          </a:p>
        </p:txBody>
      </p:sp>
      <p:pic>
        <p:nvPicPr>
          <p:cNvPr id="34918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764704"/>
            <a:ext cx="7272337" cy="476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9191" name="Text Box 7"/>
          <p:cNvSpPr txBox="1">
            <a:spLocks noChangeArrowheads="1"/>
          </p:cNvSpPr>
          <p:nvPr/>
        </p:nvSpPr>
        <p:spPr bwMode="auto">
          <a:xfrm>
            <a:off x="323850" y="5589117"/>
            <a:ext cx="81375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/>
            <a:r>
              <a:rPr lang="en-US" altLang="zh-CN" dirty="0">
                <a:ea typeface="SimSun" charset="-122"/>
              </a:rPr>
              <a:t>	</a:t>
            </a:r>
            <a:r>
              <a:rPr lang="en-US" altLang="zh-CN" sz="2000" dirty="0">
                <a:latin typeface="Times New Roman" pitchFamily="18" charset="0"/>
                <a:ea typeface="SimSun" charset="-122"/>
                <a:cs typeface="Times New Roman" pitchFamily="18" charset="0"/>
              </a:rPr>
              <a:t>Stress-strain behavior and development of shear bands. Compression test of a Fe sample with an average grain size of 268 nm with loading, unloading, and reloading at various strain levels (~0.3%, 3.7%, and 7.8%). </a:t>
            </a:r>
            <a:endParaRPr lang="el-G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1560" y="260648"/>
            <a:ext cx="75608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i="1" dirty="0" smtClean="0">
                <a:solidFill>
                  <a:srgbClr val="3366FF"/>
                </a:solidFill>
                <a:latin typeface="Times New Roman"/>
              </a:rPr>
              <a:t>- More on Nano Shear Bands: n-Fe (Ma et al)</a:t>
            </a:r>
            <a:endParaRPr lang="el-GR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1 - Τίτλος"/>
          <p:cNvSpPr>
            <a:spLocks noGrp="1"/>
          </p:cNvSpPr>
          <p:nvPr>
            <p:ph type="title"/>
          </p:nvPr>
        </p:nvSpPr>
        <p:spPr>
          <a:xfrm>
            <a:off x="34925" y="404813"/>
            <a:ext cx="8964613" cy="433387"/>
          </a:xfrm>
        </p:spPr>
        <p:txBody>
          <a:bodyPr>
            <a:normAutofit fontScale="90000"/>
          </a:bodyPr>
          <a:lstStyle/>
          <a:p>
            <a:pPr algn="l" eaLnBrk="1" hangingPunct="1">
              <a:buClr>
                <a:schemeClr val="tx2"/>
              </a:buClr>
              <a:buFontTx/>
              <a:buBlip>
                <a:blip r:embed="rId4"/>
              </a:buBlip>
            </a:pPr>
            <a:r>
              <a:rPr lang="en-US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Serrated Plastic Flow &amp; Multiple Shear Banding </a:t>
            </a:r>
            <a:endParaRPr lang="el-GR" sz="24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9" name="Picture 8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37300" y="1217613"/>
            <a:ext cx="2592388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21 - TextBox"/>
          <p:cNvSpPr txBox="1">
            <a:spLocks noChangeArrowheads="1"/>
          </p:cNvSpPr>
          <p:nvPr/>
        </p:nvSpPr>
        <p:spPr bwMode="auto">
          <a:xfrm>
            <a:off x="-180975" y="3378200"/>
            <a:ext cx="3529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Low     (10</a:t>
            </a:r>
            <a:r>
              <a:rPr lang="en-US" baseline="30000"/>
              <a:t>-4</a:t>
            </a:r>
            <a:r>
              <a:rPr lang="en-US"/>
              <a:t> s</a:t>
            </a:r>
            <a:r>
              <a:rPr lang="en-US" baseline="30000"/>
              <a:t>-1</a:t>
            </a:r>
            <a:r>
              <a:rPr lang="en-US"/>
              <a:t>) – Serrations</a:t>
            </a:r>
            <a:endParaRPr lang="el-GR"/>
          </a:p>
        </p:txBody>
      </p:sp>
      <p:sp>
        <p:nvSpPr>
          <p:cNvPr id="1031" name="22 - TextBox"/>
          <p:cNvSpPr txBox="1">
            <a:spLocks noChangeArrowheads="1"/>
          </p:cNvSpPr>
          <p:nvPr/>
        </p:nvSpPr>
        <p:spPr bwMode="auto">
          <a:xfrm>
            <a:off x="6697663" y="3233738"/>
            <a:ext cx="26273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High </a:t>
            </a:r>
            <a:r>
              <a:rPr lang="el-GR"/>
              <a:t>     </a:t>
            </a:r>
            <a:r>
              <a:rPr lang="en-US"/>
              <a:t>(10</a:t>
            </a:r>
            <a:r>
              <a:rPr lang="en-US" baseline="30000"/>
              <a:t>-2</a:t>
            </a:r>
            <a:r>
              <a:rPr lang="en-US"/>
              <a:t> s</a:t>
            </a:r>
            <a:r>
              <a:rPr lang="en-US" baseline="30000"/>
              <a:t>-1</a:t>
            </a:r>
            <a:r>
              <a:rPr lang="en-US"/>
              <a:t>)  </a:t>
            </a:r>
          </a:p>
          <a:p>
            <a:r>
              <a:rPr lang="en-US"/>
              <a:t>Shear Bands (SEM)</a:t>
            </a:r>
            <a:endParaRPr lang="el-GR"/>
          </a:p>
        </p:txBody>
      </p:sp>
      <p:sp>
        <p:nvSpPr>
          <p:cNvPr id="1032" name="25 - TextBox"/>
          <p:cNvSpPr txBox="1">
            <a:spLocks noChangeArrowheads="1"/>
          </p:cNvSpPr>
          <p:nvPr/>
        </p:nvSpPr>
        <p:spPr bwMode="auto">
          <a:xfrm>
            <a:off x="2916238" y="3348038"/>
            <a:ext cx="35274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i="1"/>
              <a:t>σ</a:t>
            </a:r>
            <a:r>
              <a:rPr lang="en-US"/>
              <a:t>-</a:t>
            </a:r>
            <a:r>
              <a:rPr lang="el-GR" i="1"/>
              <a:t>ε</a:t>
            </a:r>
            <a:r>
              <a:rPr lang="el-GR"/>
              <a:t> </a:t>
            </a:r>
            <a:r>
              <a:rPr lang="en-US"/>
              <a:t>curves (compression)</a:t>
            </a:r>
            <a:endParaRPr lang="el-GR"/>
          </a:p>
        </p:txBody>
      </p:sp>
      <p:sp>
        <p:nvSpPr>
          <p:cNvPr id="1033" name="27 - Ορθογώνιο"/>
          <p:cNvSpPr>
            <a:spLocks noChangeArrowheads="1"/>
          </p:cNvSpPr>
          <p:nvPr/>
        </p:nvSpPr>
        <p:spPr bwMode="auto">
          <a:xfrm>
            <a:off x="2916238" y="4221163"/>
            <a:ext cx="309562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1600"/>
          </a:p>
          <a:p>
            <a:pPr algn="ctr"/>
            <a:r>
              <a:rPr lang="en-US" sz="1600"/>
              <a:t>Bimodal Grain Size Distribution</a:t>
            </a:r>
          </a:p>
          <a:p>
            <a:pPr algn="ctr"/>
            <a:r>
              <a:rPr lang="en-US" sz="1600"/>
              <a:t>UFG  matrix: 197 nm </a:t>
            </a:r>
          </a:p>
          <a:p>
            <a:pPr algn="ctr"/>
            <a:r>
              <a:rPr lang="en-US" sz="1600"/>
              <a:t>Coarse grains : 3.1 </a:t>
            </a:r>
            <a:r>
              <a:rPr lang="el-GR" sz="1600"/>
              <a:t>μ</a:t>
            </a:r>
            <a:r>
              <a:rPr lang="en-US" sz="1600"/>
              <a:t>m (10 %)</a:t>
            </a:r>
            <a:endParaRPr lang="el-GR" sz="1600">
              <a:latin typeface="Calibri" pitchFamily="34" charset="0"/>
            </a:endParaRPr>
          </a:p>
        </p:txBody>
      </p:sp>
      <p:pic>
        <p:nvPicPr>
          <p:cNvPr id="1034" name="37 - Εικόνα" descr="Curve A serrations.t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825" y="1341438"/>
            <a:ext cx="2592388" cy="206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40 - Εικόνα" descr="stress_C_UFGC1D3.t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388" y="4076700"/>
            <a:ext cx="2736850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6" name="41 - TextBox"/>
          <p:cNvSpPr txBox="1">
            <a:spLocks noChangeArrowheads="1"/>
          </p:cNvSpPr>
          <p:nvPr/>
        </p:nvSpPr>
        <p:spPr bwMode="auto">
          <a:xfrm>
            <a:off x="323850" y="6434138"/>
            <a:ext cx="27352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400">
                <a:latin typeface="Calibri" pitchFamily="34" charset="0"/>
              </a:rPr>
              <a:t>[Remove hardening effect (slope)]</a:t>
            </a:r>
            <a:endParaRPr lang="el-GR" sz="1400">
              <a:latin typeface="Calibri" pitchFamily="34" charset="0"/>
            </a:endParaRPr>
          </a:p>
        </p:txBody>
      </p:sp>
      <p:pic>
        <p:nvPicPr>
          <p:cNvPr id="1037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87675" y="1217613"/>
            <a:ext cx="3097213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Έλλειψη"/>
          <p:cNvSpPr/>
          <p:nvPr/>
        </p:nvSpPr>
        <p:spPr>
          <a:xfrm>
            <a:off x="4500563" y="1506538"/>
            <a:ext cx="287337" cy="2159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  <p:cxnSp>
        <p:nvCxnSpPr>
          <p:cNvPr id="7" name="6 - Ευθύγραμμο βέλος σύνδεσης"/>
          <p:cNvCxnSpPr/>
          <p:nvPr/>
        </p:nvCxnSpPr>
        <p:spPr>
          <a:xfrm flipH="1">
            <a:off x="2843213" y="1577975"/>
            <a:ext cx="1620837" cy="14446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- Έλλειψη"/>
          <p:cNvSpPr/>
          <p:nvPr/>
        </p:nvSpPr>
        <p:spPr>
          <a:xfrm>
            <a:off x="5003800" y="1577975"/>
            <a:ext cx="215900" cy="2159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  <p:cxnSp>
        <p:nvCxnSpPr>
          <p:cNvPr id="13" name="12 - Ευθύγραμμο βέλος σύνδεσης"/>
          <p:cNvCxnSpPr/>
          <p:nvPr/>
        </p:nvCxnSpPr>
        <p:spPr>
          <a:xfrm>
            <a:off x="5292725" y="1649413"/>
            <a:ext cx="1008063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2" name="51 - Εικόνα" descr="Fig5a_series.t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40425" y="4005263"/>
            <a:ext cx="3203575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3" name="52 - Ορθογώνιο"/>
          <p:cNvSpPr>
            <a:spLocks noChangeArrowheads="1"/>
          </p:cNvSpPr>
          <p:nvPr/>
        </p:nvSpPr>
        <p:spPr bwMode="auto">
          <a:xfrm>
            <a:off x="4284663" y="6381750"/>
            <a:ext cx="5003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pitchFamily="34" charset="0"/>
              </a:rPr>
              <a:t>[2D         1D: Space Filling Curve Method (Morton, 1966)] </a:t>
            </a:r>
            <a:endParaRPr lang="el-GR" sz="1600">
              <a:latin typeface="Calibri" pitchFamily="34" charset="0"/>
            </a:endParaRPr>
          </a:p>
        </p:txBody>
      </p:sp>
      <p:sp>
        <p:nvSpPr>
          <p:cNvPr id="1044" name="19 - TextBox"/>
          <p:cNvSpPr txBox="1">
            <a:spLocks noChangeArrowheads="1"/>
          </p:cNvSpPr>
          <p:nvPr/>
        </p:nvSpPr>
        <p:spPr bwMode="auto">
          <a:xfrm>
            <a:off x="2339975" y="0"/>
            <a:ext cx="52562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FF0000"/>
                </a:solidFill>
              </a:rPr>
              <a:t>Statistical Aspects of </a:t>
            </a:r>
            <a:r>
              <a:rPr lang="en-US" sz="2800" b="1" dirty="0">
                <a:solidFill>
                  <a:srgbClr val="FF0000"/>
                </a:solidFill>
              </a:rPr>
              <a:t>UFGs</a:t>
            </a:r>
            <a:endParaRPr lang="el-GR" sz="2800" b="1" dirty="0">
              <a:solidFill>
                <a:srgbClr val="FF0000"/>
              </a:solidFill>
            </a:endParaRPr>
          </a:p>
        </p:txBody>
      </p:sp>
      <p:sp>
        <p:nvSpPr>
          <p:cNvPr id="1045" name="20 - TextBox"/>
          <p:cNvSpPr txBox="1">
            <a:spLocks noChangeArrowheads="1"/>
          </p:cNvSpPr>
          <p:nvPr/>
        </p:nvSpPr>
        <p:spPr bwMode="auto">
          <a:xfrm>
            <a:off x="250825" y="6092825"/>
            <a:ext cx="28813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Stress Drops time series</a:t>
            </a:r>
            <a:endParaRPr lang="el-GR"/>
          </a:p>
        </p:txBody>
      </p:sp>
      <p:sp>
        <p:nvSpPr>
          <p:cNvPr id="1046" name="21 - TextBox"/>
          <p:cNvSpPr txBox="1">
            <a:spLocks noChangeArrowheads="1"/>
          </p:cNvSpPr>
          <p:nvPr/>
        </p:nvSpPr>
        <p:spPr bwMode="auto">
          <a:xfrm>
            <a:off x="4643438" y="6021388"/>
            <a:ext cx="46085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Intensity series for Shear Band Distribution</a:t>
            </a:r>
            <a:endParaRPr lang="el-GR"/>
          </a:p>
        </p:txBody>
      </p:sp>
      <p:sp>
        <p:nvSpPr>
          <p:cNvPr id="1047" name="22 - TextBox"/>
          <p:cNvSpPr txBox="1">
            <a:spLocks noChangeArrowheads="1"/>
          </p:cNvSpPr>
          <p:nvPr/>
        </p:nvSpPr>
        <p:spPr bwMode="auto">
          <a:xfrm>
            <a:off x="2339975" y="836613"/>
            <a:ext cx="43926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(Fan </a:t>
            </a:r>
            <a:r>
              <a:rPr lang="en-US" sz="1600" i="1"/>
              <a:t>et al</a:t>
            </a:r>
            <a:r>
              <a:rPr lang="en-US" sz="1600"/>
              <a:t>. Scripta/Acta Materialia 2005/2006)  </a:t>
            </a:r>
            <a:endParaRPr lang="el-GR" sz="1600"/>
          </a:p>
        </p:txBody>
      </p:sp>
      <p:cxnSp>
        <p:nvCxnSpPr>
          <p:cNvPr id="27" name="26 - Ευθύγραμμο βέλος σύνδεσης"/>
          <p:cNvCxnSpPr/>
          <p:nvPr/>
        </p:nvCxnSpPr>
        <p:spPr>
          <a:xfrm>
            <a:off x="4859338" y="6524625"/>
            <a:ext cx="21748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26" name="Object 22"/>
          <p:cNvGraphicFramePr>
            <a:graphicFrameLocks noChangeAspect="1"/>
          </p:cNvGraphicFramePr>
          <p:nvPr/>
        </p:nvGraphicFramePr>
        <p:xfrm>
          <a:off x="611188" y="3357563"/>
          <a:ext cx="288925" cy="358775"/>
        </p:xfrm>
        <a:graphic>
          <a:graphicData uri="http://schemas.openxmlformats.org/presentationml/2006/ole">
            <p:oleObj spid="_x0000_s378882" name="Equation" r:id="rId10" imgW="126720" imgH="177480" progId="Equation.DSMT4">
              <p:embed/>
            </p:oleObj>
          </a:graphicData>
        </a:graphic>
      </p:graphicFrame>
      <p:graphicFrame>
        <p:nvGraphicFramePr>
          <p:cNvPr id="1027" name="Object 23"/>
          <p:cNvGraphicFramePr>
            <a:graphicFrameLocks noChangeAspect="1"/>
          </p:cNvGraphicFramePr>
          <p:nvPr/>
        </p:nvGraphicFramePr>
        <p:xfrm>
          <a:off x="7308850" y="3213100"/>
          <a:ext cx="358775" cy="381000"/>
        </p:xfrm>
        <a:graphic>
          <a:graphicData uri="http://schemas.openxmlformats.org/presentationml/2006/ole">
            <p:oleObj spid="_x0000_s378883" name="Equation" r:id="rId11" imgW="126720" imgH="17748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9 - Ευθεία γραμμή σύνδεσης"/>
          <p:cNvCxnSpPr/>
          <p:nvPr/>
        </p:nvCxnSpPr>
        <p:spPr>
          <a:xfrm>
            <a:off x="4643438" y="71438"/>
            <a:ext cx="0" cy="6786562"/>
          </a:xfrm>
          <a:prstGeom prst="line">
            <a:avLst/>
          </a:prstGeom>
          <a:ln w="38100" cmpd="dbl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50" name="Object 32"/>
          <p:cNvGraphicFramePr>
            <a:graphicFrameLocks noChangeAspect="1"/>
          </p:cNvGraphicFramePr>
          <p:nvPr/>
        </p:nvGraphicFramePr>
        <p:xfrm>
          <a:off x="2195513" y="476250"/>
          <a:ext cx="2447925" cy="431800"/>
        </p:xfrm>
        <a:graphic>
          <a:graphicData uri="http://schemas.openxmlformats.org/presentationml/2006/ole">
            <p:oleObj spid="_x0000_s379906" name="Equation" r:id="rId3" imgW="1879560" imgH="317160" progId="Equation.DSMT4">
              <p:embed/>
            </p:oleObj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1331913" y="1042988"/>
          <a:ext cx="1165225" cy="327025"/>
        </p:xfrm>
        <a:graphic>
          <a:graphicData uri="http://schemas.openxmlformats.org/presentationml/2006/ole">
            <p:oleObj spid="_x0000_s379907" name="Equation" r:id="rId4" imgW="647640" imgH="241200" progId="Equation.DSMT4">
              <p:embed/>
            </p:oleObj>
          </a:graphicData>
        </a:graphic>
      </p:graphicFrame>
      <p:sp>
        <p:nvSpPr>
          <p:cNvPr id="2061" name="40 - TextBox"/>
          <p:cNvSpPr txBox="1">
            <a:spLocks noChangeArrowheads="1"/>
          </p:cNvSpPr>
          <p:nvPr/>
        </p:nvSpPr>
        <p:spPr bwMode="auto">
          <a:xfrm>
            <a:off x="2411413" y="1042988"/>
            <a:ext cx="7191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vs</a:t>
            </a:r>
            <a:endParaRPr lang="el-GR" sz="1400"/>
          </a:p>
        </p:txBody>
      </p:sp>
      <p:graphicFrame>
        <p:nvGraphicFramePr>
          <p:cNvPr id="2052" name="Object 33"/>
          <p:cNvGraphicFramePr>
            <a:graphicFrameLocks noChangeAspect="1"/>
          </p:cNvGraphicFramePr>
          <p:nvPr/>
        </p:nvGraphicFramePr>
        <p:xfrm>
          <a:off x="2736850" y="981075"/>
          <a:ext cx="395288" cy="369888"/>
        </p:xfrm>
        <a:graphic>
          <a:graphicData uri="http://schemas.openxmlformats.org/presentationml/2006/ole">
            <p:oleObj spid="_x0000_s379908" name="Equation" r:id="rId5" imgW="164880" imgH="241200" progId="Equation.DSMT4">
              <p:embed/>
            </p:oleObj>
          </a:graphicData>
        </a:graphic>
      </p:graphicFrame>
      <p:sp>
        <p:nvSpPr>
          <p:cNvPr id="2062" name="42 - TextBox"/>
          <p:cNvSpPr txBox="1">
            <a:spLocks noChangeArrowheads="1"/>
          </p:cNvSpPr>
          <p:nvPr/>
        </p:nvSpPr>
        <p:spPr bwMode="auto">
          <a:xfrm>
            <a:off x="-36513" y="539750"/>
            <a:ext cx="2520951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i="1">
                <a:solidFill>
                  <a:schemeClr val="tx2"/>
                </a:solidFill>
                <a:latin typeface="Georgia" pitchFamily="18" charset="0"/>
              </a:rPr>
              <a:t>Tsallis q- Gaussian:</a:t>
            </a:r>
            <a:endParaRPr lang="el-GR" i="1" u="sng">
              <a:solidFill>
                <a:schemeClr val="tx2"/>
              </a:solidFill>
              <a:latin typeface="Georgia" pitchFamily="18" charset="0"/>
            </a:endParaRPr>
          </a:p>
        </p:txBody>
      </p:sp>
      <p:sp>
        <p:nvSpPr>
          <p:cNvPr id="2063" name="43 - TextBox"/>
          <p:cNvSpPr txBox="1">
            <a:spLocks noChangeArrowheads="1"/>
          </p:cNvSpPr>
          <p:nvPr/>
        </p:nvSpPr>
        <p:spPr bwMode="auto">
          <a:xfrm>
            <a:off x="-36513" y="1042988"/>
            <a:ext cx="12239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i="1">
                <a:solidFill>
                  <a:schemeClr val="tx2"/>
                </a:solidFill>
                <a:latin typeface="Georgia" pitchFamily="18" charset="0"/>
              </a:rPr>
              <a:t>Fitting:</a:t>
            </a:r>
            <a:endParaRPr lang="el-GR" i="1">
              <a:solidFill>
                <a:schemeClr val="tx2"/>
              </a:solidFill>
              <a:latin typeface="Georgia" pitchFamily="18" charset="0"/>
            </a:endParaRPr>
          </a:p>
        </p:txBody>
      </p:sp>
      <p:sp>
        <p:nvSpPr>
          <p:cNvPr id="2064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/>
          </a:p>
        </p:txBody>
      </p:sp>
      <p:sp>
        <p:nvSpPr>
          <p:cNvPr id="2065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3419475" cy="433388"/>
          </a:xfrm>
        </p:spPr>
        <p:txBody>
          <a:bodyPr/>
          <a:lstStyle/>
          <a:p>
            <a:pPr algn="l" eaLnBrk="1" hangingPunct="1">
              <a:buFontTx/>
              <a:buBlip>
                <a:blip r:embed="rId6"/>
              </a:buBlip>
            </a:pPr>
            <a:r>
              <a:rPr lang="en-US" sz="2000" b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Serrations</a:t>
            </a:r>
            <a:endParaRPr lang="el-GR" sz="2000" b="1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1 - Τίτλος"/>
          <p:cNvSpPr txBox="1">
            <a:spLocks/>
          </p:cNvSpPr>
          <p:nvPr/>
        </p:nvSpPr>
        <p:spPr bwMode="auto">
          <a:xfrm>
            <a:off x="4716463" y="0"/>
            <a:ext cx="3419475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Tx/>
              <a:buBlip>
                <a:blip r:embed="rId7"/>
              </a:buBlip>
              <a:defRPr/>
            </a:pPr>
            <a:r>
              <a:rPr lang="en-US" sz="2000" b="1" dirty="0">
                <a:solidFill>
                  <a:schemeClr val="tx2"/>
                </a:solidFill>
                <a:latin typeface="Arial" charset="0"/>
                <a:ea typeface="+mj-ea"/>
                <a:cs typeface="Arial" charset="0"/>
              </a:rPr>
              <a:t> Shear Band </a:t>
            </a:r>
            <a:r>
              <a:rPr lang="en-US" sz="2000" b="1" dirty="0" err="1">
                <a:solidFill>
                  <a:schemeClr val="tx2"/>
                </a:solidFill>
                <a:latin typeface="Arial" charset="0"/>
                <a:ea typeface="+mj-ea"/>
                <a:cs typeface="Arial" charset="0"/>
              </a:rPr>
              <a:t>Fractality</a:t>
            </a:r>
            <a:endParaRPr lang="el-GR" sz="2000" b="1" dirty="0">
              <a:solidFill>
                <a:schemeClr val="tx2"/>
              </a:solidFill>
              <a:latin typeface="Arial" charset="0"/>
              <a:ea typeface="+mj-ea"/>
              <a:cs typeface="Arial" charset="0"/>
            </a:endParaRPr>
          </a:p>
        </p:txBody>
      </p:sp>
      <p:pic>
        <p:nvPicPr>
          <p:cNvPr id="2067" name="30 - Εικόνα" descr="Fig5a_loglogPDF.t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6463" y="2205038"/>
            <a:ext cx="428307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8" name="14 - Ορθογώνιο"/>
          <p:cNvSpPr>
            <a:spLocks noChangeArrowheads="1"/>
          </p:cNvSpPr>
          <p:nvPr/>
        </p:nvSpPr>
        <p:spPr bwMode="auto">
          <a:xfrm>
            <a:off x="6156325" y="2349500"/>
            <a:ext cx="18700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>
                <a:latin typeface="Calibri" pitchFamily="34" charset="0"/>
              </a:rPr>
              <a:t>q</a:t>
            </a:r>
            <a:r>
              <a:rPr lang="en-US">
                <a:latin typeface="Calibri" pitchFamily="34" charset="0"/>
              </a:rPr>
              <a:t> = 1.312 ± 0.036</a:t>
            </a:r>
            <a:endParaRPr lang="el-GR">
              <a:latin typeface="Calibri" pitchFamily="34" charset="0"/>
            </a:endParaRPr>
          </a:p>
        </p:txBody>
      </p:sp>
      <p:pic>
        <p:nvPicPr>
          <p:cNvPr id="2069" name="34 - Εικόνα" descr="Fig5a_logPDF.t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6463" y="4076700"/>
            <a:ext cx="424815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0" name="35 - TextBox"/>
          <p:cNvSpPr txBox="1">
            <a:spLocks noChangeArrowheads="1"/>
          </p:cNvSpPr>
          <p:nvPr/>
        </p:nvSpPr>
        <p:spPr bwMode="auto">
          <a:xfrm>
            <a:off x="6732588" y="2636838"/>
            <a:ext cx="1079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Fitting</a:t>
            </a:r>
            <a:endParaRPr lang="el-GR"/>
          </a:p>
        </p:txBody>
      </p:sp>
      <p:pic>
        <p:nvPicPr>
          <p:cNvPr id="2071" name="38 - Εικόνα" descr="FD_Fig5a.ti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32363" y="476250"/>
            <a:ext cx="3671887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3" name="Object 29"/>
          <p:cNvGraphicFramePr>
            <a:graphicFrameLocks noChangeAspect="1"/>
          </p:cNvGraphicFramePr>
          <p:nvPr/>
        </p:nvGraphicFramePr>
        <p:xfrm>
          <a:off x="7451725" y="1052513"/>
          <a:ext cx="1008063" cy="584200"/>
        </p:xfrm>
        <a:graphic>
          <a:graphicData uri="http://schemas.openxmlformats.org/presentationml/2006/ole">
            <p:oleObj spid="_x0000_s379909" name="Equation" r:id="rId11" imgW="723586" imgH="418918" progId="Equation.DSMT4">
              <p:embed/>
            </p:oleObj>
          </a:graphicData>
        </a:graphic>
      </p:graphicFrame>
      <p:sp>
        <p:nvSpPr>
          <p:cNvPr id="2072" name="30 - Ορθογώνιο"/>
          <p:cNvSpPr>
            <a:spLocks noChangeArrowheads="1"/>
          </p:cNvSpPr>
          <p:nvPr/>
        </p:nvSpPr>
        <p:spPr bwMode="auto">
          <a:xfrm>
            <a:off x="5292725" y="476250"/>
            <a:ext cx="1712913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latin typeface="Calibri" pitchFamily="34" charset="0"/>
              </a:rPr>
              <a:t>Fractal Dimension</a:t>
            </a:r>
          </a:p>
          <a:p>
            <a:pPr algn="ctr"/>
            <a:r>
              <a:rPr lang="en-US" sz="1600" b="1">
                <a:latin typeface="Calibri" pitchFamily="34" charset="0"/>
              </a:rPr>
              <a:t>D = 2.3091</a:t>
            </a:r>
            <a:endParaRPr lang="el-GR" sz="1600" b="1">
              <a:latin typeface="Calibri" pitchFamily="34" charset="0"/>
            </a:endParaRPr>
          </a:p>
        </p:txBody>
      </p:sp>
      <p:graphicFrame>
        <p:nvGraphicFramePr>
          <p:cNvPr id="2054" name="Object 27"/>
          <p:cNvGraphicFramePr>
            <a:graphicFrameLocks noChangeAspect="1"/>
          </p:cNvGraphicFramePr>
          <p:nvPr/>
        </p:nvGraphicFramePr>
        <p:xfrm>
          <a:off x="107950" y="6381750"/>
          <a:ext cx="519113" cy="319088"/>
        </p:xfrm>
        <a:graphic>
          <a:graphicData uri="http://schemas.openxmlformats.org/presentationml/2006/ole">
            <p:oleObj spid="_x0000_s379910" name="Equation" r:id="rId12" imgW="330120" imgH="203040" progId="Equation.DSMT4">
              <p:embed/>
            </p:oleObj>
          </a:graphicData>
        </a:graphic>
      </p:graphicFrame>
      <p:cxnSp>
        <p:nvCxnSpPr>
          <p:cNvPr id="49" name="48 - Ευθύγραμμο βέλος σύνδεσης"/>
          <p:cNvCxnSpPr/>
          <p:nvPr/>
        </p:nvCxnSpPr>
        <p:spPr>
          <a:xfrm>
            <a:off x="684213" y="6524625"/>
            <a:ext cx="35877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4" name="49 - TextBox"/>
          <p:cNvSpPr txBox="1">
            <a:spLocks noChangeArrowheads="1"/>
          </p:cNvSpPr>
          <p:nvPr/>
        </p:nvSpPr>
        <p:spPr bwMode="auto">
          <a:xfrm>
            <a:off x="1187450" y="6165850"/>
            <a:ext cx="424815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Non-Gaussian Statistics </a:t>
            </a:r>
          </a:p>
          <a:p>
            <a:r>
              <a:rPr lang="en-US" sz="1400"/>
              <a:t>Tsallis  Nonextensive Statistics,</a:t>
            </a:r>
          </a:p>
          <a:p>
            <a:r>
              <a:rPr lang="en-US" sz="1400"/>
              <a:t>Temporal Long range correlations </a:t>
            </a:r>
            <a:endParaRPr lang="el-GR" sz="1400"/>
          </a:p>
        </p:txBody>
      </p:sp>
      <p:graphicFrame>
        <p:nvGraphicFramePr>
          <p:cNvPr id="2055" name="Object 24"/>
          <p:cNvGraphicFramePr>
            <a:graphicFrameLocks noChangeAspect="1"/>
          </p:cNvGraphicFramePr>
          <p:nvPr/>
        </p:nvGraphicFramePr>
        <p:xfrm>
          <a:off x="2627313" y="1557338"/>
          <a:ext cx="1584325" cy="395287"/>
        </p:xfrm>
        <a:graphic>
          <a:graphicData uri="http://schemas.openxmlformats.org/presentationml/2006/ole">
            <p:oleObj spid="_x0000_s379911" name="Equation" r:id="rId13" imgW="977760" imgH="279360" progId="Equation.DSMT4">
              <p:embed/>
            </p:oleObj>
          </a:graphicData>
        </a:graphic>
      </p:graphicFrame>
      <p:sp>
        <p:nvSpPr>
          <p:cNvPr id="2075" name="43 - TextBox"/>
          <p:cNvSpPr txBox="1">
            <a:spLocks noChangeArrowheads="1"/>
          </p:cNvSpPr>
          <p:nvPr/>
        </p:nvSpPr>
        <p:spPr bwMode="auto">
          <a:xfrm>
            <a:off x="-215900" y="1557338"/>
            <a:ext cx="2843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en-US" i="1">
                <a:solidFill>
                  <a:schemeClr val="tx2"/>
                </a:solidFill>
                <a:latin typeface="Georgia" pitchFamily="18" charset="0"/>
              </a:rPr>
              <a:t>Power Law Tail (q&gt;1):</a:t>
            </a:r>
            <a:endParaRPr lang="el-GR" i="1">
              <a:solidFill>
                <a:schemeClr val="tx2"/>
              </a:solidFill>
              <a:latin typeface="Georgia" pitchFamily="18" charset="0"/>
            </a:endParaRPr>
          </a:p>
        </p:txBody>
      </p:sp>
      <p:graphicFrame>
        <p:nvGraphicFramePr>
          <p:cNvPr id="2056" name="Object 28"/>
          <p:cNvGraphicFramePr>
            <a:graphicFrameLocks noChangeAspect="1"/>
          </p:cNvGraphicFramePr>
          <p:nvPr/>
        </p:nvGraphicFramePr>
        <p:xfrm>
          <a:off x="4700588" y="6492875"/>
          <a:ext cx="519112" cy="320675"/>
        </p:xfrm>
        <a:graphic>
          <a:graphicData uri="http://schemas.openxmlformats.org/presentationml/2006/ole">
            <p:oleObj spid="_x0000_s379912" name="Equation" r:id="rId14" imgW="330120" imgH="203040" progId="Equation.DSMT4">
              <p:embed/>
            </p:oleObj>
          </a:graphicData>
        </a:graphic>
      </p:graphicFrame>
      <p:sp>
        <p:nvSpPr>
          <p:cNvPr id="2076" name="51 - TextBox"/>
          <p:cNvSpPr txBox="1">
            <a:spLocks noChangeArrowheads="1"/>
          </p:cNvSpPr>
          <p:nvPr/>
        </p:nvSpPr>
        <p:spPr bwMode="auto">
          <a:xfrm>
            <a:off x="5795963" y="6361113"/>
            <a:ext cx="32400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Non-Gaussian Pixels Distributions</a:t>
            </a:r>
          </a:p>
          <a:p>
            <a:r>
              <a:rPr lang="en-US" sz="1400"/>
              <a:t>Spatial Long range correlations </a:t>
            </a:r>
            <a:endParaRPr lang="el-GR" sz="1400"/>
          </a:p>
        </p:txBody>
      </p:sp>
      <p:cxnSp>
        <p:nvCxnSpPr>
          <p:cNvPr id="53" name="52 - Ευθύγραμμο βέλος σύνδεσης"/>
          <p:cNvCxnSpPr/>
          <p:nvPr/>
        </p:nvCxnSpPr>
        <p:spPr>
          <a:xfrm>
            <a:off x="5292725" y="6669088"/>
            <a:ext cx="28733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57" name="Object 9"/>
          <p:cNvGraphicFramePr>
            <a:graphicFrameLocks noChangeAspect="1"/>
          </p:cNvGraphicFramePr>
          <p:nvPr/>
        </p:nvGraphicFramePr>
        <p:xfrm>
          <a:off x="4721225" y="6111875"/>
          <a:ext cx="571500" cy="239713"/>
        </p:xfrm>
        <a:graphic>
          <a:graphicData uri="http://schemas.openxmlformats.org/presentationml/2006/ole">
            <p:oleObj spid="_x0000_s379913" name="Equation" r:id="rId15" imgW="393480" imgH="164880" progId="Equation.DSMT4">
              <p:embed/>
            </p:oleObj>
          </a:graphicData>
        </a:graphic>
      </p:graphicFrame>
      <p:cxnSp>
        <p:nvCxnSpPr>
          <p:cNvPr id="55" name="54 - Ευθύγραμμο βέλος σύνδεσης"/>
          <p:cNvCxnSpPr/>
          <p:nvPr/>
        </p:nvCxnSpPr>
        <p:spPr>
          <a:xfrm>
            <a:off x="5364163" y="6256338"/>
            <a:ext cx="28733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9" name="55 - TextBox"/>
          <p:cNvSpPr txBox="1">
            <a:spLocks noChangeArrowheads="1"/>
          </p:cNvSpPr>
          <p:nvPr/>
        </p:nvSpPr>
        <p:spPr bwMode="auto">
          <a:xfrm>
            <a:off x="5795963" y="6092825"/>
            <a:ext cx="34559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Fractal Geometry of Shear Band network</a:t>
            </a:r>
            <a:endParaRPr lang="el-GR" sz="1400"/>
          </a:p>
        </p:txBody>
      </p:sp>
      <p:pic>
        <p:nvPicPr>
          <p:cNvPr id="2080" name="59 - Εικόνα" descr="stressA_UFGfnC1D3_loglog.tif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79388" y="2060575"/>
            <a:ext cx="4176712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81" name="10 - Ορθογώνιο"/>
          <p:cNvSpPr>
            <a:spLocks noChangeArrowheads="1"/>
          </p:cNvSpPr>
          <p:nvPr/>
        </p:nvSpPr>
        <p:spPr bwMode="auto">
          <a:xfrm>
            <a:off x="1476375" y="2205038"/>
            <a:ext cx="1574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Calibri" pitchFamily="34" charset="0"/>
              </a:rPr>
              <a:t>q</a:t>
            </a:r>
            <a:r>
              <a:rPr lang="en-US">
                <a:latin typeface="Calibri" pitchFamily="34" charset="0"/>
              </a:rPr>
              <a:t> = 1.29 ± 0.05</a:t>
            </a:r>
            <a:endParaRPr lang="el-GR">
              <a:latin typeface="Calibri" pitchFamily="34" charset="0"/>
            </a:endParaRPr>
          </a:p>
        </p:txBody>
      </p:sp>
      <p:sp>
        <p:nvSpPr>
          <p:cNvPr id="2082" name="43 - TextBox"/>
          <p:cNvSpPr txBox="1">
            <a:spLocks noChangeArrowheads="1"/>
          </p:cNvSpPr>
          <p:nvPr/>
        </p:nvSpPr>
        <p:spPr bwMode="auto">
          <a:xfrm>
            <a:off x="3059113" y="2205038"/>
            <a:ext cx="8651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Fitting</a:t>
            </a:r>
            <a:endParaRPr lang="el-GR"/>
          </a:p>
        </p:txBody>
      </p:sp>
      <p:pic>
        <p:nvPicPr>
          <p:cNvPr id="2083" name="41 - Εικόνα" descr="stressA_UFGfnC1D3_logPDF.tif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79388" y="4076700"/>
            <a:ext cx="4176712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34 - Ορθογώνιο"/>
          <p:cNvSpPr/>
          <p:nvPr/>
        </p:nvSpPr>
        <p:spPr>
          <a:xfrm>
            <a:off x="468313" y="2565400"/>
            <a:ext cx="142875" cy="86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2085" name="33 - TextBox"/>
          <p:cNvSpPr txBox="1">
            <a:spLocks noChangeArrowheads="1"/>
          </p:cNvSpPr>
          <p:nvPr/>
        </p:nvSpPr>
        <p:spPr bwMode="auto">
          <a:xfrm rot="-5400000">
            <a:off x="-176212" y="2632075"/>
            <a:ext cx="12239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ln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35 - Ορθογώνιο"/>
          <p:cNvSpPr/>
          <p:nvPr/>
        </p:nvSpPr>
        <p:spPr>
          <a:xfrm>
            <a:off x="2195513" y="3789363"/>
            <a:ext cx="360362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38" name="37 - Ορθογώνιο"/>
          <p:cNvSpPr/>
          <p:nvPr/>
        </p:nvSpPr>
        <p:spPr>
          <a:xfrm>
            <a:off x="5003800" y="2636838"/>
            <a:ext cx="144463" cy="86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2088" name="38 - TextBox"/>
          <p:cNvSpPr txBox="1">
            <a:spLocks noChangeArrowheads="1"/>
          </p:cNvSpPr>
          <p:nvPr/>
        </p:nvSpPr>
        <p:spPr bwMode="auto">
          <a:xfrm rot="-5400000">
            <a:off x="4459287" y="2811463"/>
            <a:ext cx="10080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ln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39 - Ορθογώνιο"/>
          <p:cNvSpPr/>
          <p:nvPr/>
        </p:nvSpPr>
        <p:spPr>
          <a:xfrm>
            <a:off x="6659563" y="2060575"/>
            <a:ext cx="649287" cy="144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41" name="40 - Ορθογώνιο"/>
          <p:cNvSpPr/>
          <p:nvPr/>
        </p:nvSpPr>
        <p:spPr>
          <a:xfrm>
            <a:off x="4932363" y="981075"/>
            <a:ext cx="215900" cy="576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2091" name="41 - TextBox"/>
          <p:cNvSpPr txBox="1">
            <a:spLocks noChangeArrowheads="1"/>
          </p:cNvSpPr>
          <p:nvPr/>
        </p:nvSpPr>
        <p:spPr bwMode="auto">
          <a:xfrm rot="-5400000">
            <a:off x="4639470" y="1062831"/>
            <a:ext cx="792162" cy="339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log </a:t>
            </a:r>
            <a:r>
              <a:rPr lang="en-US" sz="1600" i="1"/>
              <a:t>n</a:t>
            </a:r>
            <a:endParaRPr lang="el-GR" sz="1600" i="1"/>
          </a:p>
        </p:txBody>
      </p:sp>
      <p:sp>
        <p:nvSpPr>
          <p:cNvPr id="2092" name="42 - TextBox"/>
          <p:cNvSpPr txBox="1">
            <a:spLocks noChangeArrowheads="1"/>
          </p:cNvSpPr>
          <p:nvPr/>
        </p:nvSpPr>
        <p:spPr bwMode="auto">
          <a:xfrm>
            <a:off x="6659563" y="1989138"/>
            <a:ext cx="7921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log </a:t>
            </a:r>
            <a:r>
              <a:rPr lang="en-US" sz="1600" i="1"/>
              <a:t>s</a:t>
            </a:r>
            <a:endParaRPr lang="el-GR" sz="1600" i="1"/>
          </a:p>
        </p:txBody>
      </p:sp>
      <p:sp>
        <p:nvSpPr>
          <p:cNvPr id="44" name="43 - Ορθογώνιο"/>
          <p:cNvSpPr/>
          <p:nvPr/>
        </p:nvSpPr>
        <p:spPr>
          <a:xfrm>
            <a:off x="6732588" y="3933825"/>
            <a:ext cx="503237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46" name="45 - Ορθογώνιο"/>
          <p:cNvSpPr/>
          <p:nvPr/>
        </p:nvSpPr>
        <p:spPr>
          <a:xfrm>
            <a:off x="395288" y="4652963"/>
            <a:ext cx="215900" cy="86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2095" name="46 - TextBox"/>
          <p:cNvSpPr txBox="1">
            <a:spLocks noChangeArrowheads="1"/>
          </p:cNvSpPr>
          <p:nvPr/>
        </p:nvSpPr>
        <p:spPr bwMode="auto">
          <a:xfrm rot="-5400000">
            <a:off x="-68263" y="4827588"/>
            <a:ext cx="10080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logP(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47 - Ορθογώνιο"/>
          <p:cNvSpPr/>
          <p:nvPr/>
        </p:nvSpPr>
        <p:spPr>
          <a:xfrm>
            <a:off x="2268538" y="6021388"/>
            <a:ext cx="287337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2097" name="36 - TextBox"/>
          <p:cNvSpPr txBox="1">
            <a:spLocks noChangeArrowheads="1"/>
          </p:cNvSpPr>
          <p:nvPr/>
        </p:nvSpPr>
        <p:spPr bwMode="auto">
          <a:xfrm>
            <a:off x="2195513" y="5805488"/>
            <a:ext cx="431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i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baseline="-25000">
                <a:latin typeface="Times New Roman" pitchFamily="18" charset="0"/>
                <a:cs typeface="Times New Roman" pitchFamily="18" charset="0"/>
              </a:rPr>
              <a:t>i</a:t>
            </a:r>
            <a:endParaRPr lang="el-GR" sz="200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58" name="Object 34"/>
          <p:cNvGraphicFramePr>
            <a:graphicFrameLocks noChangeAspect="1"/>
          </p:cNvGraphicFramePr>
          <p:nvPr/>
        </p:nvGraphicFramePr>
        <p:xfrm>
          <a:off x="2124075" y="3800475"/>
          <a:ext cx="360363" cy="420688"/>
        </p:xfrm>
        <a:graphic>
          <a:graphicData uri="http://schemas.openxmlformats.org/presentationml/2006/ole">
            <p:oleObj spid="_x0000_s379914" name="Equation" r:id="rId18" imgW="164880" imgH="241200" progId="Equation.DSMT4">
              <p:embed/>
            </p:oleObj>
          </a:graphicData>
        </a:graphic>
      </p:graphicFrame>
      <p:graphicFrame>
        <p:nvGraphicFramePr>
          <p:cNvPr id="2059" name="Object 35"/>
          <p:cNvGraphicFramePr>
            <a:graphicFrameLocks noChangeAspect="1"/>
          </p:cNvGraphicFramePr>
          <p:nvPr/>
        </p:nvGraphicFramePr>
        <p:xfrm>
          <a:off x="6732588" y="3789363"/>
          <a:ext cx="360362" cy="420687"/>
        </p:xfrm>
        <a:graphic>
          <a:graphicData uri="http://schemas.openxmlformats.org/presentationml/2006/ole">
            <p:oleObj spid="_x0000_s379915" name="Equation" r:id="rId19" imgW="164880" imgH="241200" progId="Equation.DSMT4">
              <p:embed/>
            </p:oleObj>
          </a:graphicData>
        </a:graphic>
      </p:graphicFrame>
      <p:sp>
        <p:nvSpPr>
          <p:cNvPr id="52" name="51 - Ορθογώνιο"/>
          <p:cNvSpPr/>
          <p:nvPr/>
        </p:nvSpPr>
        <p:spPr>
          <a:xfrm>
            <a:off x="4932363" y="4652963"/>
            <a:ext cx="215900" cy="86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56" name="55 - Ορθογώνιο"/>
          <p:cNvSpPr/>
          <p:nvPr/>
        </p:nvSpPr>
        <p:spPr>
          <a:xfrm>
            <a:off x="6804025" y="5876925"/>
            <a:ext cx="288925" cy="144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2100" name="56 - TextBox"/>
          <p:cNvSpPr txBox="1">
            <a:spLocks noChangeArrowheads="1"/>
          </p:cNvSpPr>
          <p:nvPr/>
        </p:nvSpPr>
        <p:spPr bwMode="auto">
          <a:xfrm>
            <a:off x="6732588" y="5765800"/>
            <a:ext cx="431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i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baseline="-25000">
                <a:latin typeface="Times New Roman" pitchFamily="18" charset="0"/>
                <a:cs typeface="Times New Roman" pitchFamily="18" charset="0"/>
              </a:rPr>
              <a:t>i</a:t>
            </a:r>
            <a:endParaRPr lang="el-GR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01" name="57 - TextBox"/>
          <p:cNvSpPr txBox="1">
            <a:spLocks noChangeArrowheads="1"/>
          </p:cNvSpPr>
          <p:nvPr/>
        </p:nvSpPr>
        <p:spPr bwMode="auto">
          <a:xfrm rot="-5400000">
            <a:off x="4531518" y="4685507"/>
            <a:ext cx="10080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logP(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58 - Αριστερό άγκιστρο"/>
          <p:cNvSpPr/>
          <p:nvPr/>
        </p:nvSpPr>
        <p:spPr>
          <a:xfrm>
            <a:off x="1116013" y="6264275"/>
            <a:ext cx="142875" cy="549275"/>
          </a:xfrm>
          <a:prstGeom prst="lef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61" name="60 - Αριστερό άγκιστρο"/>
          <p:cNvSpPr/>
          <p:nvPr/>
        </p:nvSpPr>
        <p:spPr>
          <a:xfrm>
            <a:off x="5651500" y="6408738"/>
            <a:ext cx="215900" cy="404812"/>
          </a:xfrm>
          <a:prstGeom prst="lef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16 - TextBox"/>
          <p:cNvSpPr txBox="1">
            <a:spLocks noChangeArrowheads="1"/>
          </p:cNvSpPr>
          <p:nvPr/>
        </p:nvSpPr>
        <p:spPr bwMode="auto">
          <a:xfrm>
            <a:off x="5795963" y="3132138"/>
            <a:ext cx="18002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Shear Bands</a:t>
            </a:r>
            <a:endParaRPr lang="el-GR"/>
          </a:p>
        </p:txBody>
      </p:sp>
      <p:sp>
        <p:nvSpPr>
          <p:cNvPr id="3081" name="1 - Τίτλος"/>
          <p:cNvSpPr>
            <a:spLocks noGrp="1"/>
          </p:cNvSpPr>
          <p:nvPr>
            <p:ph type="title"/>
          </p:nvPr>
        </p:nvSpPr>
        <p:spPr>
          <a:xfrm>
            <a:off x="0" y="-26988"/>
            <a:ext cx="6804025" cy="433388"/>
          </a:xfrm>
        </p:spPr>
        <p:txBody>
          <a:bodyPr/>
          <a:lstStyle/>
          <a:p>
            <a:pPr algn="l" eaLnBrk="1" hangingPunct="1">
              <a:buFontTx/>
              <a:buBlip>
                <a:blip r:embed="rId3"/>
              </a:buBlip>
            </a:pPr>
            <a:r>
              <a:rPr lang="en-US" sz="2000" b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Shear Band Fractality in Fe – 10% Cu UFG Alloy</a:t>
            </a:r>
            <a:endParaRPr lang="el-GR" sz="2000" b="1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82" name="19 - Εικόνα" descr="SBszoom-return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765175"/>
            <a:ext cx="24479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27 - Εικόνα" descr="FDSBszoom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5" y="3573463"/>
            <a:ext cx="2700338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4" name="30 - Ορθογώνιο"/>
          <p:cNvSpPr>
            <a:spLocks noChangeArrowheads="1"/>
          </p:cNvSpPr>
          <p:nvPr/>
        </p:nvSpPr>
        <p:spPr bwMode="auto">
          <a:xfrm>
            <a:off x="395288" y="3573463"/>
            <a:ext cx="17129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latin typeface="Calibri" pitchFamily="34" charset="0"/>
              </a:rPr>
              <a:t>Fractal Dimension</a:t>
            </a:r>
          </a:p>
          <a:p>
            <a:pPr algn="ctr"/>
            <a:r>
              <a:rPr lang="en-US" sz="1600" b="1">
                <a:latin typeface="Calibri" pitchFamily="34" charset="0"/>
              </a:rPr>
              <a:t>D = 2.72</a:t>
            </a:r>
            <a:endParaRPr lang="el-GR" sz="1600" b="1">
              <a:latin typeface="Calibri" pitchFamily="34" charset="0"/>
            </a:endParaRPr>
          </a:p>
        </p:txBody>
      </p:sp>
      <p:sp>
        <p:nvSpPr>
          <p:cNvPr id="3085" name="29 - Ορθογώνιο"/>
          <p:cNvSpPr>
            <a:spLocks noChangeArrowheads="1"/>
          </p:cNvSpPr>
          <p:nvPr/>
        </p:nvSpPr>
        <p:spPr bwMode="auto">
          <a:xfrm>
            <a:off x="4700588" y="333375"/>
            <a:ext cx="44799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(Carsley </a:t>
            </a:r>
            <a:r>
              <a:rPr lang="en-US" i="1"/>
              <a:t>et al</a:t>
            </a:r>
            <a:r>
              <a:rPr lang="en-US"/>
              <a:t>. Metall. Mater. Trans 1998) </a:t>
            </a:r>
            <a:endParaRPr lang="el-GR"/>
          </a:p>
        </p:txBody>
      </p:sp>
      <p:sp>
        <p:nvSpPr>
          <p:cNvPr id="3086" name="10 - Ορθογώνιο"/>
          <p:cNvSpPr>
            <a:spLocks noChangeArrowheads="1"/>
          </p:cNvSpPr>
          <p:nvPr/>
        </p:nvSpPr>
        <p:spPr bwMode="auto">
          <a:xfrm>
            <a:off x="3851275" y="3744913"/>
            <a:ext cx="1574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Calibri" pitchFamily="34" charset="0"/>
              </a:rPr>
              <a:t>q</a:t>
            </a:r>
            <a:r>
              <a:rPr lang="en-US">
                <a:latin typeface="Calibri" pitchFamily="34" charset="0"/>
              </a:rPr>
              <a:t> = 1.23 ± 0.04</a:t>
            </a:r>
            <a:endParaRPr lang="el-GR">
              <a:latin typeface="Calibri" pitchFamily="34" charset="0"/>
            </a:endParaRPr>
          </a:p>
        </p:txBody>
      </p:sp>
      <p:sp>
        <p:nvSpPr>
          <p:cNvPr id="3087" name="31 - TextBox"/>
          <p:cNvSpPr txBox="1">
            <a:spLocks noChangeArrowheads="1"/>
          </p:cNvSpPr>
          <p:nvPr/>
        </p:nvSpPr>
        <p:spPr bwMode="auto">
          <a:xfrm>
            <a:off x="4500563" y="4103688"/>
            <a:ext cx="1079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Fitting</a:t>
            </a:r>
            <a:endParaRPr lang="el-GR"/>
          </a:p>
        </p:txBody>
      </p:sp>
      <p:graphicFrame>
        <p:nvGraphicFramePr>
          <p:cNvPr id="3074" name="Object 15"/>
          <p:cNvGraphicFramePr>
            <a:graphicFrameLocks noChangeAspect="1"/>
          </p:cNvGraphicFramePr>
          <p:nvPr/>
        </p:nvGraphicFramePr>
        <p:xfrm>
          <a:off x="90488" y="6421438"/>
          <a:ext cx="520700" cy="320675"/>
        </p:xfrm>
        <a:graphic>
          <a:graphicData uri="http://schemas.openxmlformats.org/presentationml/2006/ole">
            <p:oleObj spid="_x0000_s380930" name="Equation" r:id="rId6" imgW="330120" imgH="203040" progId="Equation.DSMT4">
              <p:embed/>
            </p:oleObj>
          </a:graphicData>
        </a:graphic>
      </p:graphicFrame>
      <p:sp>
        <p:nvSpPr>
          <p:cNvPr id="3088" name="33 - TextBox"/>
          <p:cNvSpPr txBox="1">
            <a:spLocks noChangeArrowheads="1"/>
          </p:cNvSpPr>
          <p:nvPr/>
        </p:nvSpPr>
        <p:spPr bwMode="auto">
          <a:xfrm>
            <a:off x="1260475" y="6361113"/>
            <a:ext cx="32400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Non-Gaussian Pixels Distributions</a:t>
            </a:r>
          </a:p>
          <a:p>
            <a:r>
              <a:rPr lang="en-US" sz="1400"/>
              <a:t>Spatial Long range correlations </a:t>
            </a:r>
            <a:endParaRPr lang="el-GR" sz="1400"/>
          </a:p>
        </p:txBody>
      </p:sp>
      <p:cxnSp>
        <p:nvCxnSpPr>
          <p:cNvPr id="35" name="34 - Ευθύγραμμο βέλος σύνδεσης"/>
          <p:cNvCxnSpPr/>
          <p:nvPr/>
        </p:nvCxnSpPr>
        <p:spPr>
          <a:xfrm>
            <a:off x="684213" y="6597650"/>
            <a:ext cx="35877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75" name="Object 16"/>
          <p:cNvGraphicFramePr>
            <a:graphicFrameLocks noChangeAspect="1"/>
          </p:cNvGraphicFramePr>
          <p:nvPr/>
        </p:nvGraphicFramePr>
        <p:xfrm>
          <a:off x="107950" y="5948363"/>
          <a:ext cx="569913" cy="239712"/>
        </p:xfrm>
        <a:graphic>
          <a:graphicData uri="http://schemas.openxmlformats.org/presentationml/2006/ole">
            <p:oleObj spid="_x0000_s380931" name="Equation" r:id="rId7" imgW="393480" imgH="164880" progId="Equation.DSMT4">
              <p:embed/>
            </p:oleObj>
          </a:graphicData>
        </a:graphic>
      </p:graphicFrame>
      <p:cxnSp>
        <p:nvCxnSpPr>
          <p:cNvPr id="37" name="36 - Ευθύγραμμο βέλος σύνδεσης"/>
          <p:cNvCxnSpPr/>
          <p:nvPr/>
        </p:nvCxnSpPr>
        <p:spPr>
          <a:xfrm>
            <a:off x="755650" y="6092825"/>
            <a:ext cx="28733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1" name="37 - TextBox"/>
          <p:cNvSpPr txBox="1">
            <a:spLocks noChangeArrowheads="1"/>
          </p:cNvSpPr>
          <p:nvPr/>
        </p:nvSpPr>
        <p:spPr bwMode="auto">
          <a:xfrm>
            <a:off x="1058863" y="5929313"/>
            <a:ext cx="35845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Hierarchical Fractal Shear Band network</a:t>
            </a:r>
            <a:endParaRPr lang="el-GR" sz="1400"/>
          </a:p>
        </p:txBody>
      </p:sp>
      <p:pic>
        <p:nvPicPr>
          <p:cNvPr id="3092" name="38 - Εικόνα" descr="888_return.t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1550" y="468313"/>
            <a:ext cx="230822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18 - Ορθογώνιο"/>
          <p:cNvSpPr/>
          <p:nvPr/>
        </p:nvSpPr>
        <p:spPr>
          <a:xfrm>
            <a:off x="1331913" y="539750"/>
            <a:ext cx="1439862" cy="15128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cxnSp>
        <p:nvCxnSpPr>
          <p:cNvPr id="22" name="21 - Ευθύγραμμο βέλος σύνδεσης"/>
          <p:cNvCxnSpPr/>
          <p:nvPr/>
        </p:nvCxnSpPr>
        <p:spPr>
          <a:xfrm>
            <a:off x="2843213" y="539750"/>
            <a:ext cx="2449512" cy="2174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- Ευθύγραμμο βέλος σύνδεσης"/>
          <p:cNvCxnSpPr/>
          <p:nvPr/>
        </p:nvCxnSpPr>
        <p:spPr>
          <a:xfrm>
            <a:off x="2916238" y="2052638"/>
            <a:ext cx="2303462" cy="10795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76" name="Object 17"/>
          <p:cNvGraphicFramePr>
            <a:graphicFrameLocks noChangeAspect="1"/>
          </p:cNvGraphicFramePr>
          <p:nvPr/>
        </p:nvGraphicFramePr>
        <p:xfrm>
          <a:off x="4572000" y="5949950"/>
          <a:ext cx="569913" cy="239713"/>
        </p:xfrm>
        <a:graphic>
          <a:graphicData uri="http://schemas.openxmlformats.org/presentationml/2006/ole">
            <p:oleObj spid="_x0000_s380932" name="Equation" r:id="rId9" imgW="393480" imgH="164880" progId="Equation.DSMT4">
              <p:embed/>
            </p:oleObj>
          </a:graphicData>
        </a:graphic>
      </p:graphicFrame>
      <p:graphicFrame>
        <p:nvGraphicFramePr>
          <p:cNvPr id="3077" name="Object 18"/>
          <p:cNvGraphicFramePr>
            <a:graphicFrameLocks noChangeAspect="1"/>
          </p:cNvGraphicFramePr>
          <p:nvPr/>
        </p:nvGraphicFramePr>
        <p:xfrm>
          <a:off x="4556125" y="6421438"/>
          <a:ext cx="520700" cy="320675"/>
        </p:xfrm>
        <a:graphic>
          <a:graphicData uri="http://schemas.openxmlformats.org/presentationml/2006/ole">
            <p:oleObj spid="_x0000_s380933" name="Equation" r:id="rId10" imgW="330120" imgH="203040" progId="Equation.DSMT4">
              <p:embed/>
            </p:oleObj>
          </a:graphicData>
        </a:graphic>
      </p:graphicFrame>
      <p:cxnSp>
        <p:nvCxnSpPr>
          <p:cNvPr id="43" name="42 - Ευθύγραμμο βέλος σύνδεσης"/>
          <p:cNvCxnSpPr/>
          <p:nvPr/>
        </p:nvCxnSpPr>
        <p:spPr>
          <a:xfrm>
            <a:off x="5148263" y="6597650"/>
            <a:ext cx="28733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7" name="43 - TextBox"/>
          <p:cNvSpPr txBox="1">
            <a:spLocks noChangeArrowheads="1"/>
          </p:cNvSpPr>
          <p:nvPr/>
        </p:nvSpPr>
        <p:spPr bwMode="auto">
          <a:xfrm>
            <a:off x="5724525" y="6308725"/>
            <a:ext cx="30607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Gaussian Pixels Distributions</a:t>
            </a:r>
          </a:p>
          <a:p>
            <a:r>
              <a:rPr lang="en-US" sz="1400"/>
              <a:t>Spatial short range correlations </a:t>
            </a:r>
            <a:endParaRPr lang="el-GR" sz="1400"/>
          </a:p>
        </p:txBody>
      </p:sp>
      <p:cxnSp>
        <p:nvCxnSpPr>
          <p:cNvPr id="45" name="44 - Ευθύγραμμο βέλος σύνδεσης"/>
          <p:cNvCxnSpPr/>
          <p:nvPr/>
        </p:nvCxnSpPr>
        <p:spPr>
          <a:xfrm>
            <a:off x="5219700" y="6092825"/>
            <a:ext cx="2159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9" name="46 - TextBox"/>
          <p:cNvSpPr txBox="1">
            <a:spLocks noChangeArrowheads="1"/>
          </p:cNvSpPr>
          <p:nvPr/>
        </p:nvSpPr>
        <p:spPr bwMode="auto">
          <a:xfrm>
            <a:off x="5435600" y="5929313"/>
            <a:ext cx="1368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No Fractality;</a:t>
            </a:r>
            <a:endParaRPr lang="el-GR" sz="1400"/>
          </a:p>
        </p:txBody>
      </p:sp>
      <p:graphicFrame>
        <p:nvGraphicFramePr>
          <p:cNvPr id="3078" name="Object 19"/>
          <p:cNvGraphicFramePr>
            <a:graphicFrameLocks noChangeAspect="1"/>
          </p:cNvGraphicFramePr>
          <p:nvPr/>
        </p:nvGraphicFramePr>
        <p:xfrm>
          <a:off x="6588125" y="5949950"/>
          <a:ext cx="552450" cy="258763"/>
        </p:xfrm>
        <a:graphic>
          <a:graphicData uri="http://schemas.openxmlformats.org/presentationml/2006/ole">
            <p:oleObj spid="_x0000_s380934" name="Equation" r:id="rId11" imgW="380880" imgH="177480" progId="Equation.DSMT4">
              <p:embed/>
            </p:oleObj>
          </a:graphicData>
        </a:graphic>
      </p:graphicFrame>
      <p:cxnSp>
        <p:nvCxnSpPr>
          <p:cNvPr id="50" name="49 - Ευθύγραμμο βέλος σύνδεσης"/>
          <p:cNvCxnSpPr/>
          <p:nvPr/>
        </p:nvCxnSpPr>
        <p:spPr>
          <a:xfrm>
            <a:off x="7164388" y="6092825"/>
            <a:ext cx="28733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01" name="50 - TextBox"/>
          <p:cNvSpPr txBox="1">
            <a:spLocks noChangeArrowheads="1"/>
          </p:cNvSpPr>
          <p:nvPr/>
        </p:nvSpPr>
        <p:spPr bwMode="auto">
          <a:xfrm>
            <a:off x="7451725" y="5929313"/>
            <a:ext cx="17287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Extreme Fractality</a:t>
            </a:r>
            <a:endParaRPr lang="el-GR" sz="1400"/>
          </a:p>
        </p:txBody>
      </p:sp>
      <p:grpSp>
        <p:nvGrpSpPr>
          <p:cNvPr id="2" name="52 - Ομάδα"/>
          <p:cNvGrpSpPr>
            <a:grpSpLocks/>
          </p:cNvGrpSpPr>
          <p:nvPr/>
        </p:nvGrpSpPr>
        <p:grpSpPr bwMode="auto">
          <a:xfrm>
            <a:off x="2843213" y="3429000"/>
            <a:ext cx="6265862" cy="2420938"/>
            <a:chOff x="2771800" y="3456384"/>
            <a:chExt cx="6336704" cy="2420888"/>
          </a:xfrm>
        </p:grpSpPr>
        <p:pic>
          <p:nvPicPr>
            <p:cNvPr id="3118" name="28 - Εικόνα" descr="SBzoom_logP(Z)vsZ.tif"/>
            <p:cNvPicPr>
              <a:picLocks noChangeAspect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832648" y="3456384"/>
              <a:ext cx="3275856" cy="2420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19" name="30 - Εικόνα" descr="SBzoom_lnqP(Z)vsZ2.tif"/>
            <p:cNvPicPr>
              <a:picLocks noChangeAspect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771800" y="3456384"/>
              <a:ext cx="3240360" cy="2420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" name="51 - Ορθογώνιο"/>
            <p:cNvSpPr/>
            <p:nvPr/>
          </p:nvSpPr>
          <p:spPr>
            <a:xfrm>
              <a:off x="4356377" y="5805835"/>
              <a:ext cx="3312040" cy="444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l-GR"/>
            </a:p>
          </p:txBody>
        </p:sp>
      </p:grpSp>
      <p:sp>
        <p:nvSpPr>
          <p:cNvPr id="33" name="32 - Ορθογώνιο"/>
          <p:cNvSpPr/>
          <p:nvPr/>
        </p:nvSpPr>
        <p:spPr>
          <a:xfrm>
            <a:off x="34925" y="4292600"/>
            <a:ext cx="252413" cy="43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34" name="33 - Ορθογώνιο"/>
          <p:cNvSpPr/>
          <p:nvPr/>
        </p:nvSpPr>
        <p:spPr>
          <a:xfrm>
            <a:off x="1258888" y="5516563"/>
            <a:ext cx="576262" cy="144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38" name="37 - Ορθογώνιο"/>
          <p:cNvSpPr/>
          <p:nvPr/>
        </p:nvSpPr>
        <p:spPr>
          <a:xfrm>
            <a:off x="2916238" y="4076700"/>
            <a:ext cx="287337" cy="79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39" name="38 - Ορθογώνιο"/>
          <p:cNvSpPr/>
          <p:nvPr/>
        </p:nvSpPr>
        <p:spPr>
          <a:xfrm>
            <a:off x="5940425" y="4221163"/>
            <a:ext cx="287338" cy="720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3107" name="39 - TextBox"/>
          <p:cNvSpPr txBox="1">
            <a:spLocks noChangeArrowheads="1"/>
          </p:cNvSpPr>
          <p:nvPr/>
        </p:nvSpPr>
        <p:spPr bwMode="auto">
          <a:xfrm rot="-5400000">
            <a:off x="-191293" y="4231481"/>
            <a:ext cx="792162" cy="339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log </a:t>
            </a:r>
            <a:r>
              <a:rPr lang="en-US" sz="1600" i="1"/>
              <a:t>n</a:t>
            </a:r>
            <a:endParaRPr lang="el-GR" sz="1600" i="1"/>
          </a:p>
        </p:txBody>
      </p:sp>
      <p:sp>
        <p:nvSpPr>
          <p:cNvPr id="3108" name="40 - TextBox"/>
          <p:cNvSpPr txBox="1">
            <a:spLocks noChangeArrowheads="1"/>
          </p:cNvSpPr>
          <p:nvPr/>
        </p:nvSpPr>
        <p:spPr bwMode="auto">
          <a:xfrm>
            <a:off x="1116013" y="5445125"/>
            <a:ext cx="7921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log </a:t>
            </a:r>
            <a:r>
              <a:rPr lang="en-US" sz="1600" i="1"/>
              <a:t>s</a:t>
            </a:r>
            <a:endParaRPr lang="el-GR" sz="1600" i="1"/>
          </a:p>
        </p:txBody>
      </p:sp>
      <p:sp>
        <p:nvSpPr>
          <p:cNvPr id="42" name="41 - Ορθογώνιο"/>
          <p:cNvSpPr/>
          <p:nvPr/>
        </p:nvSpPr>
        <p:spPr>
          <a:xfrm>
            <a:off x="4356100" y="5516563"/>
            <a:ext cx="287338" cy="288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44" name="43 - Ορθογώνιο"/>
          <p:cNvSpPr/>
          <p:nvPr/>
        </p:nvSpPr>
        <p:spPr>
          <a:xfrm>
            <a:off x="7380288" y="5589588"/>
            <a:ext cx="287337" cy="287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3111" name="45 - TextBox"/>
          <p:cNvSpPr txBox="1">
            <a:spLocks noChangeArrowheads="1"/>
          </p:cNvSpPr>
          <p:nvPr/>
        </p:nvSpPr>
        <p:spPr bwMode="auto">
          <a:xfrm rot="-5400000">
            <a:off x="2559844" y="4144169"/>
            <a:ext cx="936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ln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079" name="Object 33"/>
          <p:cNvGraphicFramePr>
            <a:graphicFrameLocks noChangeAspect="1"/>
          </p:cNvGraphicFramePr>
          <p:nvPr/>
        </p:nvGraphicFramePr>
        <p:xfrm>
          <a:off x="4284663" y="5445125"/>
          <a:ext cx="360362" cy="420688"/>
        </p:xfrm>
        <a:graphic>
          <a:graphicData uri="http://schemas.openxmlformats.org/presentationml/2006/ole">
            <p:oleObj spid="_x0000_s380935" name="Equation" r:id="rId14" imgW="164880" imgH="241200" progId="Equation.DSMT4">
              <p:embed/>
            </p:oleObj>
          </a:graphicData>
        </a:graphic>
      </p:graphicFrame>
      <p:sp>
        <p:nvSpPr>
          <p:cNvPr id="3112" name="46 - TextBox"/>
          <p:cNvSpPr txBox="1">
            <a:spLocks noChangeArrowheads="1"/>
          </p:cNvSpPr>
          <p:nvPr/>
        </p:nvSpPr>
        <p:spPr bwMode="auto">
          <a:xfrm>
            <a:off x="7451725" y="5445125"/>
            <a:ext cx="4333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i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baseline="-25000">
                <a:latin typeface="Times New Roman" pitchFamily="18" charset="0"/>
                <a:cs typeface="Times New Roman" pitchFamily="18" charset="0"/>
              </a:rPr>
              <a:t>i</a:t>
            </a:r>
            <a:endParaRPr lang="el-GR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13" name="47 - TextBox"/>
          <p:cNvSpPr txBox="1">
            <a:spLocks noChangeArrowheads="1"/>
          </p:cNvSpPr>
          <p:nvPr/>
        </p:nvSpPr>
        <p:spPr bwMode="auto">
          <a:xfrm rot="-5400000">
            <a:off x="5548312" y="4179888"/>
            <a:ext cx="10080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logP(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48 - Αριστερό άγκιστρο"/>
          <p:cNvSpPr/>
          <p:nvPr/>
        </p:nvSpPr>
        <p:spPr>
          <a:xfrm>
            <a:off x="1116013" y="6408738"/>
            <a:ext cx="215900" cy="404812"/>
          </a:xfrm>
          <a:prstGeom prst="lef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cxnSp>
        <p:nvCxnSpPr>
          <p:cNvPr id="55" name="54 - Ευθεία γραμμή σύνδεσης"/>
          <p:cNvCxnSpPr/>
          <p:nvPr/>
        </p:nvCxnSpPr>
        <p:spPr>
          <a:xfrm>
            <a:off x="4427538" y="5949950"/>
            <a:ext cx="0" cy="908050"/>
          </a:xfrm>
          <a:prstGeom prst="line">
            <a:avLst/>
          </a:prstGeom>
          <a:ln w="38100" cmpd="dbl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61 - Αριστερό άγκιστρο"/>
          <p:cNvSpPr/>
          <p:nvPr/>
        </p:nvSpPr>
        <p:spPr>
          <a:xfrm>
            <a:off x="5580063" y="6381750"/>
            <a:ext cx="215900" cy="404813"/>
          </a:xfrm>
          <a:prstGeom prst="lef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3117" name="10 - Ορθογώνιο"/>
          <p:cNvSpPr>
            <a:spLocks noChangeArrowheads="1"/>
          </p:cNvSpPr>
          <p:nvPr/>
        </p:nvSpPr>
        <p:spPr bwMode="auto">
          <a:xfrm>
            <a:off x="3995738" y="3716338"/>
            <a:ext cx="1574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Calibri" pitchFamily="34" charset="0"/>
              </a:rPr>
              <a:t>q</a:t>
            </a:r>
            <a:r>
              <a:rPr lang="en-US">
                <a:latin typeface="Calibri" pitchFamily="34" charset="0"/>
              </a:rPr>
              <a:t> = 1.23 ± 0.04</a:t>
            </a:r>
            <a:endParaRPr lang="el-GR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549275"/>
            <a:ext cx="3887787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8 - Ορθογώνιο"/>
          <p:cNvSpPr>
            <a:spLocks noChangeArrowheads="1"/>
          </p:cNvSpPr>
          <p:nvPr/>
        </p:nvSpPr>
        <p:spPr bwMode="auto">
          <a:xfrm>
            <a:off x="107950" y="2924175"/>
            <a:ext cx="3743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/>
              <a:t>(Eddahbi </a:t>
            </a:r>
            <a:r>
              <a:rPr lang="en-US" i="1"/>
              <a:t>et al</a:t>
            </a:r>
            <a:r>
              <a:rPr lang="en-US"/>
              <a:t>. J. Matchar. 2012)</a:t>
            </a:r>
          </a:p>
        </p:txBody>
      </p:sp>
      <p:sp>
        <p:nvSpPr>
          <p:cNvPr id="4103" name="11 - TextBox"/>
          <p:cNvSpPr txBox="1">
            <a:spLocks noChangeArrowheads="1"/>
          </p:cNvSpPr>
          <p:nvPr/>
        </p:nvSpPr>
        <p:spPr bwMode="auto">
          <a:xfrm>
            <a:off x="1042988" y="2636838"/>
            <a:ext cx="1800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/>
              <a:t>Shear Bands </a:t>
            </a:r>
            <a:endParaRPr lang="el-GR" sz="2000"/>
          </a:p>
        </p:txBody>
      </p:sp>
      <p:sp>
        <p:nvSpPr>
          <p:cNvPr id="4104" name="1 - Τίτλος"/>
          <p:cNvSpPr>
            <a:spLocks noGrp="1"/>
          </p:cNvSpPr>
          <p:nvPr>
            <p:ph type="title"/>
          </p:nvPr>
        </p:nvSpPr>
        <p:spPr>
          <a:xfrm>
            <a:off x="179388" y="0"/>
            <a:ext cx="8137525" cy="433388"/>
          </a:xfrm>
        </p:spPr>
        <p:txBody>
          <a:bodyPr/>
          <a:lstStyle/>
          <a:p>
            <a:pPr algn="l" eaLnBrk="1" hangingPunct="1">
              <a:buClr>
                <a:schemeClr val="tx2"/>
              </a:buClr>
              <a:buFontTx/>
              <a:buBlip>
                <a:blip r:embed="rId5"/>
              </a:buBlip>
            </a:pPr>
            <a:r>
              <a:rPr lang="en-US" sz="2000" b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Shear Band Fractality in Al – 5%Mg - 1.2% Cr ECAP Alloy</a:t>
            </a:r>
            <a:endParaRPr lang="el-GR" sz="2000" b="1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05" name="30 - Ορθογώνιο"/>
          <p:cNvSpPr>
            <a:spLocks noChangeArrowheads="1"/>
          </p:cNvSpPr>
          <p:nvPr/>
        </p:nvSpPr>
        <p:spPr bwMode="auto">
          <a:xfrm>
            <a:off x="5364163" y="692150"/>
            <a:ext cx="17145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latin typeface="Calibri" pitchFamily="34" charset="0"/>
              </a:rPr>
              <a:t>Fractal Dimension</a:t>
            </a:r>
          </a:p>
          <a:p>
            <a:pPr algn="ctr"/>
            <a:r>
              <a:rPr lang="en-US" sz="1600" b="1">
                <a:latin typeface="Calibri" pitchFamily="34" charset="0"/>
              </a:rPr>
              <a:t>D = 2.2171</a:t>
            </a:r>
            <a:endParaRPr lang="el-GR" sz="1600" b="1">
              <a:latin typeface="Calibri" pitchFamily="34" charset="0"/>
            </a:endParaRPr>
          </a:p>
        </p:txBody>
      </p:sp>
      <p:sp>
        <p:nvSpPr>
          <p:cNvPr id="4106" name="10 - Ορθογώνιο"/>
          <p:cNvSpPr>
            <a:spLocks noChangeArrowheads="1"/>
          </p:cNvSpPr>
          <p:nvPr/>
        </p:nvSpPr>
        <p:spPr bwMode="auto">
          <a:xfrm>
            <a:off x="1547813" y="3644900"/>
            <a:ext cx="1976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Calibri" pitchFamily="34" charset="0"/>
              </a:rPr>
              <a:t>q</a:t>
            </a:r>
            <a:r>
              <a:rPr lang="en-US" baseline="-25000">
                <a:latin typeface="Calibri" pitchFamily="34" charset="0"/>
              </a:rPr>
              <a:t>stat</a:t>
            </a:r>
            <a:r>
              <a:rPr lang="en-US">
                <a:latin typeface="Calibri" pitchFamily="34" charset="0"/>
              </a:rPr>
              <a:t> = 1.46 ± 0.08</a:t>
            </a:r>
            <a:endParaRPr lang="el-GR">
              <a:latin typeface="Calibri" pitchFamily="34" charset="0"/>
            </a:endParaRPr>
          </a:p>
        </p:txBody>
      </p:sp>
      <p:sp>
        <p:nvSpPr>
          <p:cNvPr id="4107" name="17 - TextBox"/>
          <p:cNvSpPr txBox="1">
            <a:spLocks noChangeArrowheads="1"/>
          </p:cNvSpPr>
          <p:nvPr/>
        </p:nvSpPr>
        <p:spPr bwMode="auto">
          <a:xfrm>
            <a:off x="2124075" y="4005263"/>
            <a:ext cx="1079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Fitting</a:t>
            </a:r>
            <a:endParaRPr lang="el-GR"/>
          </a:p>
        </p:txBody>
      </p:sp>
      <p:graphicFrame>
        <p:nvGraphicFramePr>
          <p:cNvPr id="4098" name="Object 12"/>
          <p:cNvGraphicFramePr>
            <a:graphicFrameLocks noChangeAspect="1"/>
          </p:cNvGraphicFramePr>
          <p:nvPr/>
        </p:nvGraphicFramePr>
        <p:xfrm>
          <a:off x="2484438" y="6421438"/>
          <a:ext cx="519112" cy="319087"/>
        </p:xfrm>
        <a:graphic>
          <a:graphicData uri="http://schemas.openxmlformats.org/presentationml/2006/ole">
            <p:oleObj spid="_x0000_s381954" name="Equation" r:id="rId6" imgW="330120" imgH="203040" progId="Equation.DSMT4">
              <p:embed/>
            </p:oleObj>
          </a:graphicData>
        </a:graphic>
      </p:graphicFrame>
      <p:sp>
        <p:nvSpPr>
          <p:cNvPr id="4108" name="20 - TextBox"/>
          <p:cNvSpPr txBox="1">
            <a:spLocks noChangeArrowheads="1"/>
          </p:cNvSpPr>
          <p:nvPr/>
        </p:nvSpPr>
        <p:spPr bwMode="auto">
          <a:xfrm>
            <a:off x="3708400" y="6300788"/>
            <a:ext cx="36004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Non-Gaussian Pixels Distributions</a:t>
            </a:r>
          </a:p>
          <a:p>
            <a:r>
              <a:rPr lang="en-US" sz="1600"/>
              <a:t>Spatial Long range correlations </a:t>
            </a:r>
            <a:endParaRPr lang="el-GR" sz="1600"/>
          </a:p>
        </p:txBody>
      </p:sp>
      <p:cxnSp>
        <p:nvCxnSpPr>
          <p:cNvPr id="22" name="21 - Ευθύγραμμο βέλος σύνδεσης"/>
          <p:cNvCxnSpPr/>
          <p:nvPr/>
        </p:nvCxnSpPr>
        <p:spPr>
          <a:xfrm>
            <a:off x="3132138" y="6596063"/>
            <a:ext cx="287337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099" name="Object 13"/>
          <p:cNvGraphicFramePr>
            <a:graphicFrameLocks noChangeAspect="1"/>
          </p:cNvGraphicFramePr>
          <p:nvPr/>
        </p:nvGraphicFramePr>
        <p:xfrm>
          <a:off x="2482850" y="5899150"/>
          <a:ext cx="571500" cy="239713"/>
        </p:xfrm>
        <a:graphic>
          <a:graphicData uri="http://schemas.openxmlformats.org/presentationml/2006/ole">
            <p:oleObj spid="_x0000_s381955" name="Equation" r:id="rId7" imgW="393480" imgH="164880" progId="Equation.DSMT4">
              <p:embed/>
            </p:oleObj>
          </a:graphicData>
        </a:graphic>
      </p:graphicFrame>
      <p:cxnSp>
        <p:nvCxnSpPr>
          <p:cNvPr id="24" name="23 - Ευθύγραμμο βέλος σύνδεσης"/>
          <p:cNvCxnSpPr/>
          <p:nvPr/>
        </p:nvCxnSpPr>
        <p:spPr>
          <a:xfrm>
            <a:off x="3203575" y="6043613"/>
            <a:ext cx="4318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1" name="24 - TextBox"/>
          <p:cNvSpPr txBox="1">
            <a:spLocks noChangeArrowheads="1"/>
          </p:cNvSpPr>
          <p:nvPr/>
        </p:nvSpPr>
        <p:spPr bwMode="auto">
          <a:xfrm>
            <a:off x="3779838" y="5876925"/>
            <a:ext cx="41767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Hierarchical Fractal Shear Band network</a:t>
            </a:r>
            <a:endParaRPr lang="el-GR" sz="1600"/>
          </a:p>
        </p:txBody>
      </p:sp>
      <p:grpSp>
        <p:nvGrpSpPr>
          <p:cNvPr id="2" name="26 - Ομάδα"/>
          <p:cNvGrpSpPr>
            <a:grpSpLocks/>
          </p:cNvGrpSpPr>
          <p:nvPr/>
        </p:nvGrpSpPr>
        <p:grpSpPr bwMode="auto">
          <a:xfrm>
            <a:off x="0" y="3213100"/>
            <a:ext cx="4356100" cy="2684463"/>
            <a:chOff x="0" y="3212976"/>
            <a:chExt cx="3995936" cy="2685307"/>
          </a:xfrm>
        </p:grpSpPr>
        <p:pic>
          <p:nvPicPr>
            <p:cNvPr id="4132" name="15 - Εικόνα" descr="Fig11d_loglog.tif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3212976"/>
              <a:ext cx="3995936" cy="2685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25 - Ορθογώνιο"/>
            <p:cNvSpPr/>
            <p:nvPr/>
          </p:nvSpPr>
          <p:spPr>
            <a:xfrm>
              <a:off x="2051850" y="5831587"/>
              <a:ext cx="72812" cy="460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l-GR"/>
            </a:p>
          </p:txBody>
        </p:sp>
      </p:grpSp>
      <p:grpSp>
        <p:nvGrpSpPr>
          <p:cNvPr id="3" name="28 - Ομάδα"/>
          <p:cNvGrpSpPr>
            <a:grpSpLocks/>
          </p:cNvGrpSpPr>
          <p:nvPr/>
        </p:nvGrpSpPr>
        <p:grpSpPr bwMode="auto">
          <a:xfrm>
            <a:off x="4572000" y="3213100"/>
            <a:ext cx="4572000" cy="2565400"/>
            <a:chOff x="4572000" y="3212976"/>
            <a:chExt cx="4248472" cy="2565999"/>
          </a:xfrm>
        </p:grpSpPr>
        <p:pic>
          <p:nvPicPr>
            <p:cNvPr id="4130" name="18 - Εικόνα" descr="Fig11d_logPDF.tif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572000" y="3212976"/>
              <a:ext cx="4248472" cy="2520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27 - Ορθογώνιο"/>
            <p:cNvSpPr/>
            <p:nvPr/>
          </p:nvSpPr>
          <p:spPr>
            <a:xfrm>
              <a:off x="6733116" y="5732927"/>
              <a:ext cx="143090" cy="46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l-GR"/>
            </a:p>
          </p:txBody>
        </p:sp>
      </p:grpSp>
      <p:grpSp>
        <p:nvGrpSpPr>
          <p:cNvPr id="4" name="26 - Ομάδα"/>
          <p:cNvGrpSpPr>
            <a:grpSpLocks/>
          </p:cNvGrpSpPr>
          <p:nvPr/>
        </p:nvGrpSpPr>
        <p:grpSpPr bwMode="auto">
          <a:xfrm>
            <a:off x="4643438" y="620713"/>
            <a:ext cx="3960812" cy="2232025"/>
            <a:chOff x="4644008" y="620713"/>
            <a:chExt cx="3960242" cy="2232025"/>
          </a:xfrm>
        </p:grpSpPr>
        <p:pic>
          <p:nvPicPr>
            <p:cNvPr id="4128" name="12 - Εικόνα" descr="FD_11a.tif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87900" y="620713"/>
              <a:ext cx="3816350" cy="2232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22 - Ορθογώνιο"/>
            <p:cNvSpPr/>
            <p:nvPr/>
          </p:nvSpPr>
          <p:spPr>
            <a:xfrm>
              <a:off x="4644008" y="1341438"/>
              <a:ext cx="360310" cy="5032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l-GR"/>
            </a:p>
          </p:txBody>
        </p:sp>
      </p:grpSp>
      <p:sp>
        <p:nvSpPr>
          <p:cNvPr id="4115" name="24 - TextBox"/>
          <p:cNvSpPr txBox="1">
            <a:spLocks noChangeArrowheads="1"/>
          </p:cNvSpPr>
          <p:nvPr/>
        </p:nvSpPr>
        <p:spPr bwMode="auto">
          <a:xfrm rot="-5400000">
            <a:off x="4417220" y="1278731"/>
            <a:ext cx="792162" cy="339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log </a:t>
            </a:r>
            <a:r>
              <a:rPr lang="en-US" sz="1600" i="1"/>
              <a:t>n</a:t>
            </a:r>
            <a:endParaRPr lang="el-GR" sz="1600" i="1"/>
          </a:p>
        </p:txBody>
      </p:sp>
      <p:sp>
        <p:nvSpPr>
          <p:cNvPr id="29" name="28 - Ορθογώνιο"/>
          <p:cNvSpPr/>
          <p:nvPr/>
        </p:nvSpPr>
        <p:spPr>
          <a:xfrm>
            <a:off x="6516688" y="2708275"/>
            <a:ext cx="647700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4117" name="29 - TextBox"/>
          <p:cNvSpPr txBox="1">
            <a:spLocks noChangeArrowheads="1"/>
          </p:cNvSpPr>
          <p:nvPr/>
        </p:nvSpPr>
        <p:spPr bwMode="auto">
          <a:xfrm>
            <a:off x="6659563" y="2708275"/>
            <a:ext cx="7921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log </a:t>
            </a:r>
            <a:r>
              <a:rPr lang="en-US" sz="1600" i="1"/>
              <a:t>s</a:t>
            </a:r>
            <a:endParaRPr lang="el-GR" sz="1600" i="1"/>
          </a:p>
        </p:txBody>
      </p:sp>
      <p:sp>
        <p:nvSpPr>
          <p:cNvPr id="4118" name="30 - Ορθογώνιο"/>
          <p:cNvSpPr>
            <a:spLocks noChangeArrowheads="1"/>
          </p:cNvSpPr>
          <p:nvPr/>
        </p:nvSpPr>
        <p:spPr bwMode="auto">
          <a:xfrm>
            <a:off x="5148263" y="620713"/>
            <a:ext cx="17129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latin typeface="Calibri" pitchFamily="34" charset="0"/>
              </a:rPr>
              <a:t>Fractal Dimension</a:t>
            </a:r>
          </a:p>
          <a:p>
            <a:pPr algn="ctr"/>
            <a:r>
              <a:rPr lang="en-US" sz="1600" b="1">
                <a:latin typeface="Calibri" pitchFamily="34" charset="0"/>
              </a:rPr>
              <a:t>D = 2.2171</a:t>
            </a:r>
            <a:endParaRPr lang="el-GR" sz="1600" b="1">
              <a:latin typeface="Calibri" pitchFamily="34" charset="0"/>
            </a:endParaRPr>
          </a:p>
        </p:txBody>
      </p:sp>
      <p:sp>
        <p:nvSpPr>
          <p:cNvPr id="32" name="31 - Ορθογώνιο"/>
          <p:cNvSpPr/>
          <p:nvPr/>
        </p:nvSpPr>
        <p:spPr>
          <a:xfrm>
            <a:off x="179388" y="3933825"/>
            <a:ext cx="288925" cy="9350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4120" name="32 - TextBox"/>
          <p:cNvSpPr txBox="1">
            <a:spLocks noChangeArrowheads="1"/>
          </p:cNvSpPr>
          <p:nvPr/>
        </p:nvSpPr>
        <p:spPr bwMode="auto">
          <a:xfrm rot="-5400000">
            <a:off x="-328612" y="3927475"/>
            <a:ext cx="12239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ln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33 - Ορθογώνιο"/>
          <p:cNvSpPr/>
          <p:nvPr/>
        </p:nvSpPr>
        <p:spPr>
          <a:xfrm>
            <a:off x="1835150" y="5516563"/>
            <a:ext cx="649288" cy="288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graphicFrame>
        <p:nvGraphicFramePr>
          <p:cNvPr id="4100" name="Object 22"/>
          <p:cNvGraphicFramePr>
            <a:graphicFrameLocks noChangeAspect="1"/>
          </p:cNvGraphicFramePr>
          <p:nvPr/>
        </p:nvGraphicFramePr>
        <p:xfrm>
          <a:off x="1979613" y="5456238"/>
          <a:ext cx="360362" cy="420687"/>
        </p:xfrm>
        <a:graphic>
          <a:graphicData uri="http://schemas.openxmlformats.org/presentationml/2006/ole">
            <p:oleObj spid="_x0000_s381956" name="Equation" r:id="rId11" imgW="164880" imgH="241200" progId="Equation.DSMT4">
              <p:embed/>
            </p:oleObj>
          </a:graphicData>
        </a:graphic>
      </p:graphicFrame>
      <p:sp>
        <p:nvSpPr>
          <p:cNvPr id="35" name="34 - Ορθογώνιο"/>
          <p:cNvSpPr/>
          <p:nvPr/>
        </p:nvSpPr>
        <p:spPr>
          <a:xfrm>
            <a:off x="4787900" y="3933825"/>
            <a:ext cx="288925" cy="9350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4123" name="35 - TextBox"/>
          <p:cNvSpPr txBox="1">
            <a:spLocks noChangeArrowheads="1"/>
          </p:cNvSpPr>
          <p:nvPr/>
        </p:nvSpPr>
        <p:spPr bwMode="auto">
          <a:xfrm rot="-5400000">
            <a:off x="4324351" y="4108450"/>
            <a:ext cx="10080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logP(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  <a:endParaRPr lang="el-G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36 - Ορθογώνιο"/>
          <p:cNvSpPr/>
          <p:nvPr/>
        </p:nvSpPr>
        <p:spPr>
          <a:xfrm>
            <a:off x="6875463" y="5516563"/>
            <a:ext cx="288925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4125" name="37 - TextBox"/>
          <p:cNvSpPr txBox="1">
            <a:spLocks noChangeArrowheads="1"/>
          </p:cNvSpPr>
          <p:nvPr/>
        </p:nvSpPr>
        <p:spPr bwMode="auto">
          <a:xfrm>
            <a:off x="6732588" y="5405438"/>
            <a:ext cx="431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i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baseline="-25000">
                <a:latin typeface="Times New Roman" pitchFamily="18" charset="0"/>
                <a:cs typeface="Times New Roman" pitchFamily="18" charset="0"/>
              </a:rPr>
              <a:t>i</a:t>
            </a:r>
            <a:endParaRPr lang="el-GR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38 - Αριστερό άγκιστρο"/>
          <p:cNvSpPr/>
          <p:nvPr/>
        </p:nvSpPr>
        <p:spPr>
          <a:xfrm>
            <a:off x="3563938" y="6381750"/>
            <a:ext cx="215900" cy="404813"/>
          </a:xfrm>
          <a:prstGeom prst="lef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4127" name="10 - Ορθογώνιο"/>
          <p:cNvSpPr>
            <a:spLocks noChangeArrowheads="1"/>
          </p:cNvSpPr>
          <p:nvPr/>
        </p:nvSpPr>
        <p:spPr bwMode="auto">
          <a:xfrm>
            <a:off x="2051050" y="3500438"/>
            <a:ext cx="1574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Calibri" pitchFamily="34" charset="0"/>
              </a:rPr>
              <a:t>q</a:t>
            </a:r>
            <a:r>
              <a:rPr lang="en-US">
                <a:latin typeface="Calibri" pitchFamily="34" charset="0"/>
              </a:rPr>
              <a:t> = 1.46 ± 0.08</a:t>
            </a:r>
            <a:endParaRPr lang="el-GR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2"/>
          <p:cNvSpPr>
            <a:spLocks noChangeArrowheads="1"/>
          </p:cNvSpPr>
          <p:nvPr/>
        </p:nvSpPr>
        <p:spPr bwMode="auto">
          <a:xfrm>
            <a:off x="-658813" y="188640"/>
            <a:ext cx="10223501" cy="1318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endParaRPr lang="en-US" sz="2400" b="0" dirty="0">
              <a:latin typeface="Times New Roman" pitchFamily="18" charset="0"/>
            </a:endParaRP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Symbol" pitchFamily="18" charset="2"/>
              <a:buChar char="·"/>
            </a:pPr>
            <a:endParaRPr lang="en-US" sz="2400" dirty="0">
              <a:latin typeface="Times New Roman" pitchFamily="18" charset="0"/>
            </a:endParaRP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Symbol" pitchFamily="18" charset="2"/>
              <a:buNone/>
            </a:pPr>
            <a:r>
              <a:rPr lang="en-US" sz="2400" b="0" dirty="0">
                <a:latin typeface="Times New Roman" pitchFamily="18" charset="0"/>
              </a:rPr>
              <a:t>	Cure of Alzheimer’s/Parkinson Diseases and Brain Damage/Paralysis	</a:t>
            </a:r>
            <a:endParaRPr lang="en-US" sz="2400" dirty="0">
              <a:solidFill>
                <a:schemeClr val="hlink"/>
              </a:solidFill>
              <a:latin typeface="Times New Roman" pitchFamily="18" charset="0"/>
            </a:endParaRPr>
          </a:p>
        </p:txBody>
      </p:sp>
      <p:pic>
        <p:nvPicPr>
          <p:cNvPr id="414723" name="Picture 3"/>
          <p:cNvPicPr>
            <a:picLocks noChangeAspect="1" noChangeArrowheads="1"/>
          </p:cNvPicPr>
          <p:nvPr/>
        </p:nvPicPr>
        <p:blipFill>
          <a:blip r:embed="rId2" cstate="print"/>
          <a:srcRect b="10062"/>
          <a:stretch>
            <a:fillRect/>
          </a:stretch>
        </p:blipFill>
        <p:spPr bwMode="auto">
          <a:xfrm>
            <a:off x="4860032" y="1454158"/>
            <a:ext cx="3085852" cy="2190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4724" name="Text Box 4"/>
          <p:cNvSpPr txBox="1">
            <a:spLocks noChangeArrowheads="1"/>
          </p:cNvSpPr>
          <p:nvPr/>
        </p:nvSpPr>
        <p:spPr bwMode="auto">
          <a:xfrm>
            <a:off x="4000500" y="3649588"/>
            <a:ext cx="52641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sz="2000" b="0" dirty="0">
                <a:latin typeface="Times New Roman" pitchFamily="18" charset="0"/>
              </a:rPr>
              <a:t>Mobile </a:t>
            </a:r>
            <a:r>
              <a:rPr lang="fr-FR" sz="2000" b="0" dirty="0" err="1">
                <a:latin typeface="Times New Roman" pitchFamily="18" charset="0"/>
              </a:rPr>
              <a:t>Cell</a:t>
            </a:r>
            <a:r>
              <a:rPr lang="fr-FR" sz="2000" b="0" dirty="0">
                <a:latin typeface="Times New Roman" pitchFamily="18" charset="0"/>
              </a:rPr>
              <a:t> Repairer</a:t>
            </a:r>
          </a:p>
          <a:p>
            <a:pPr algn="ctr"/>
            <a:r>
              <a:rPr lang="fr-FR" sz="2000" b="0" dirty="0">
                <a:latin typeface="Times New Roman" pitchFamily="18" charset="0"/>
              </a:rPr>
              <a:t>Y. </a:t>
            </a:r>
            <a:r>
              <a:rPr lang="fr-FR" sz="2000" b="0" dirty="0" err="1">
                <a:latin typeface="Times New Roman" pitchFamily="18" charset="0"/>
              </a:rPr>
              <a:t>Svidinenko</a:t>
            </a:r>
            <a:r>
              <a:rPr lang="fr-FR" sz="2000" b="0" dirty="0">
                <a:latin typeface="Times New Roman" pitchFamily="18" charset="0"/>
              </a:rPr>
              <a:t>, </a:t>
            </a:r>
            <a:r>
              <a:rPr lang="fr-FR" sz="2000" b="0" dirty="0" err="1">
                <a:latin typeface="Times New Roman" pitchFamily="18" charset="0"/>
              </a:rPr>
              <a:t>Nanotechnology</a:t>
            </a:r>
            <a:r>
              <a:rPr lang="fr-FR" sz="2000" b="0" dirty="0">
                <a:latin typeface="Times New Roman" pitchFamily="18" charset="0"/>
              </a:rPr>
              <a:t> News Network</a:t>
            </a:r>
          </a:p>
          <a:p>
            <a:endParaRPr lang="en-US" sz="1600" dirty="0">
              <a:latin typeface="Times New Roman" pitchFamily="18" charset="0"/>
            </a:endParaRPr>
          </a:p>
        </p:txBody>
      </p:sp>
      <p:pic>
        <p:nvPicPr>
          <p:cNvPr id="414725" name="Picture 3" descr="Image showing battery pack control devi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343660"/>
            <a:ext cx="2288679" cy="27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4726" name="Picture 4" descr="An X-ray shows deep brain stimulation electrodes implanted in the brain of a patient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726" y="4149080"/>
            <a:ext cx="2358312" cy="176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4727" name="Text Box 7"/>
          <p:cNvSpPr txBox="1">
            <a:spLocks noChangeArrowheads="1"/>
          </p:cNvSpPr>
          <p:nvPr/>
        </p:nvSpPr>
        <p:spPr bwMode="auto">
          <a:xfrm>
            <a:off x="-757238" y="6011863"/>
            <a:ext cx="5264151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sz="2000" b="0">
                <a:latin typeface="Times New Roman" pitchFamily="18" charset="0"/>
              </a:rPr>
              <a:t>Deep Brain Stimulation</a:t>
            </a:r>
          </a:p>
          <a:p>
            <a:pPr algn="ctr"/>
            <a:r>
              <a:rPr lang="fr-FR" sz="2000" b="0">
                <a:latin typeface="Times New Roman" pitchFamily="18" charset="0"/>
              </a:rPr>
              <a:t>Dr. H. Mayberg, Univ. Toronto</a:t>
            </a:r>
          </a:p>
          <a:p>
            <a:endParaRPr lang="en-US" sz="1600">
              <a:latin typeface="Times New Roman" pitchFamily="18" charset="0"/>
            </a:endParaRPr>
          </a:p>
        </p:txBody>
      </p:sp>
      <p:sp>
        <p:nvSpPr>
          <p:cNvPr id="414728" name="Line 8"/>
          <p:cNvSpPr>
            <a:spLocks noChangeShapeType="1"/>
          </p:cNvSpPr>
          <p:nvPr/>
        </p:nvSpPr>
        <p:spPr bwMode="auto">
          <a:xfrm flipH="1" flipV="1">
            <a:off x="2171700" y="3752577"/>
            <a:ext cx="1276350" cy="1044575"/>
          </a:xfrm>
          <a:prstGeom prst="line">
            <a:avLst/>
          </a:prstGeom>
          <a:noFill/>
          <a:ln w="4445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414729" name="Text Box 9"/>
          <p:cNvSpPr txBox="1">
            <a:spLocks noChangeArrowheads="1"/>
          </p:cNvSpPr>
          <p:nvPr/>
        </p:nvSpPr>
        <p:spPr bwMode="auto">
          <a:xfrm>
            <a:off x="3035300" y="4760317"/>
            <a:ext cx="293052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 dirty="0">
                <a:solidFill>
                  <a:srgbClr val="FF9900"/>
                </a:solidFill>
                <a:latin typeface="Times New Roman" pitchFamily="18" charset="0"/>
              </a:rPr>
              <a:t>Li-battery</a:t>
            </a:r>
          </a:p>
        </p:txBody>
      </p:sp>
      <p:pic>
        <p:nvPicPr>
          <p:cNvPr id="414730" name="19 - Εικόνα" descr="ScreenHunter_05 Nov. 13 09.4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4365104"/>
            <a:ext cx="3045082" cy="1872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4731" name="Text Box 11"/>
          <p:cNvSpPr txBox="1">
            <a:spLocks noChangeArrowheads="1"/>
          </p:cNvSpPr>
          <p:nvPr/>
        </p:nvSpPr>
        <p:spPr bwMode="auto">
          <a:xfrm>
            <a:off x="3894138" y="6286500"/>
            <a:ext cx="52641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sz="2000" b="0">
                <a:latin typeface="Times New Roman" pitchFamily="18" charset="0"/>
              </a:rPr>
              <a:t>Mobile Artery Cleaner</a:t>
            </a:r>
          </a:p>
          <a:p>
            <a:endParaRPr lang="en-US" sz="1600">
              <a:latin typeface="Times New Roman" pitchFamily="18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68A02-C43C-4F8A-9DBB-6D6E221B1CFE}" type="slidenum">
              <a:rPr lang="el-GR" smtClean="0"/>
              <a:pPr/>
              <a:t>4</a:t>
            </a:fld>
            <a:endParaRPr lang="el-GR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-328613" y="216024"/>
            <a:ext cx="9140826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endParaRPr lang="en-US" sz="2400" b="0" dirty="0">
              <a:latin typeface="Times New Roman" pitchFamily="18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</a:rPr>
              <a:t>Nanostructured Li-batteries /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</a:rPr>
              <a:t>Nanosurgeons</a:t>
            </a:r>
            <a:endParaRPr lang="en-US" sz="2800" b="1" dirty="0">
              <a:solidFill>
                <a:schemeClr val="tx2"/>
              </a:solidFill>
              <a:latin typeface="Times New Roman" pitchFamily="18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None/>
            </a:pPr>
            <a:endParaRPr lang="en-US" sz="800" dirty="0">
              <a:solidFill>
                <a:schemeClr val="tx2"/>
              </a:solidFill>
              <a:latin typeface="Times New Roman" pitchFamily="18" charset="0"/>
            </a:endParaRP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Symbol" pitchFamily="18" charset="2"/>
              <a:buChar char="·"/>
            </a:pPr>
            <a:endParaRPr lang="en-US" sz="2400" b="0" dirty="0">
              <a:latin typeface="Times New Roman" pitchFamily="18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</a:pPr>
            <a:endParaRPr lang="en-US" sz="2400" b="0" dirty="0" smtClean="0">
              <a:latin typeface="Times New Roman" pitchFamily="18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55000"/>
            </a:pPr>
            <a:endParaRPr lang="en-US" sz="2400" b="0" dirty="0">
              <a:latin typeface="Times New Roman" pitchFamily="18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</a:pPr>
            <a:endParaRPr lang="en-US" sz="800" b="0" dirty="0">
              <a:latin typeface="Times New Roman" pitchFamily="18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55000"/>
              <a:buFont typeface="Wingdings" pitchFamily="2" charset="2"/>
              <a:buChar char="n"/>
            </a:pPr>
            <a:endParaRPr lang="en-US" sz="800" b="0" dirty="0">
              <a:latin typeface="Times New Roman" pitchFamily="18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None/>
            </a:pPr>
            <a:endParaRPr lang="en-US" sz="2800" b="0" dirty="0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14" name="Title 1"/>
          <p:cNvSpPr>
            <a:spLocks/>
          </p:cNvSpPr>
          <p:nvPr/>
        </p:nvSpPr>
        <p:spPr bwMode="auto">
          <a:xfrm>
            <a:off x="0" y="44624"/>
            <a:ext cx="9144000" cy="57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Present – Future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9" name="Rectangle 11"/>
          <p:cNvSpPr>
            <a:spLocks noChangeArrowheads="1"/>
          </p:cNvSpPr>
          <p:nvPr/>
        </p:nvSpPr>
        <p:spPr bwMode="auto">
          <a:xfrm>
            <a:off x="0" y="19732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196621" name="Rectangle 13"/>
          <p:cNvSpPr>
            <a:spLocks noChangeArrowheads="1"/>
          </p:cNvSpPr>
          <p:nvPr/>
        </p:nvSpPr>
        <p:spPr bwMode="auto">
          <a:xfrm>
            <a:off x="0" y="18351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pic>
        <p:nvPicPr>
          <p:cNvPr id="196622" name="Picture 14"/>
          <p:cNvPicPr>
            <a:picLocks noChangeAspect="1" noChangeArrowheads="1"/>
          </p:cNvPicPr>
          <p:nvPr/>
        </p:nvPicPr>
        <p:blipFill>
          <a:blip r:embed="rId2" cstate="print"/>
          <a:srcRect b="-4442"/>
          <a:stretch>
            <a:fillRect/>
          </a:stretch>
        </p:blipFill>
        <p:spPr bwMode="auto">
          <a:xfrm>
            <a:off x="374650" y="804863"/>
            <a:ext cx="3043238" cy="5530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96624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7438" y="844550"/>
            <a:ext cx="5295900" cy="4192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96625" name="Text Box 17"/>
          <p:cNvSpPr txBox="1">
            <a:spLocks noChangeArrowheads="1"/>
          </p:cNvSpPr>
          <p:nvPr/>
        </p:nvSpPr>
        <p:spPr bwMode="auto">
          <a:xfrm>
            <a:off x="5473700" y="5453063"/>
            <a:ext cx="19129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Dimiduk et al, </a:t>
            </a:r>
            <a:r>
              <a:rPr lang="el-GR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2005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07504" y="241484"/>
            <a:ext cx="88569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54013" indent="-354013">
              <a:buSzPct val="90000"/>
              <a:buFont typeface="Wingdings" pitchFamily="2" charset="2"/>
              <a:buChar char="n"/>
            </a:pPr>
            <a:r>
              <a:rPr lang="en-US" sz="2800" b="1" dirty="0" smtClean="0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Stochasticity &amp; Serrations in Compressed Micropillars</a:t>
            </a:r>
            <a:endParaRPr lang="el-GR" sz="2800" b="1" dirty="0">
              <a:solidFill>
                <a:srgbClr val="0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D3AEF49-2DAF-459E-8B20-FED091D022DF}" type="slidenum">
              <a:rPr lang="el-GR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9262" y="756042"/>
            <a:ext cx="5353607" cy="231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Rectangle 3"/>
          <p:cNvSpPr>
            <a:spLocks noChangeArrowheads="1"/>
          </p:cNvSpPr>
          <p:nvPr/>
        </p:nvSpPr>
        <p:spPr bwMode="auto">
          <a:xfrm>
            <a:off x="-3276600" y="540861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47" name="Rectangle 4"/>
          <p:cNvSpPr>
            <a:spLocks noChangeArrowheads="1"/>
          </p:cNvSpPr>
          <p:nvPr/>
        </p:nvSpPr>
        <p:spPr bwMode="auto">
          <a:xfrm>
            <a:off x="-3354388" y="5297488"/>
            <a:ext cx="9144001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mtClean="0">
              <a:solidFill>
                <a:srgbClr val="000000"/>
              </a:solidFill>
              <a:latin typeface="Tahoma" pitchFamily="34" charset="0"/>
            </a:endParaRPr>
          </a:p>
        </p:txBody>
      </p:sp>
      <p:graphicFrame>
        <p:nvGraphicFramePr>
          <p:cNvPr id="10242" name="Object 8"/>
          <p:cNvGraphicFramePr>
            <a:graphicFrameLocks noChangeAspect="1"/>
          </p:cNvGraphicFramePr>
          <p:nvPr/>
        </p:nvGraphicFramePr>
        <p:xfrm>
          <a:off x="901700" y="1196033"/>
          <a:ext cx="2797175" cy="1106487"/>
        </p:xfrm>
        <a:graphic>
          <a:graphicData uri="http://schemas.openxmlformats.org/presentationml/2006/ole">
            <p:oleObj spid="_x0000_s290818" name="Equation" r:id="rId4" imgW="1676160" imgH="660240" progId="Equation.DSMT4">
              <p:embed/>
            </p:oleObj>
          </a:graphicData>
        </a:graphic>
      </p:graphicFrame>
      <p:sp>
        <p:nvSpPr>
          <p:cNvPr id="10249" name="Rectangle 26"/>
          <p:cNvSpPr>
            <a:spLocks noChangeArrowheads="1"/>
          </p:cNvSpPr>
          <p:nvPr/>
        </p:nvSpPr>
        <p:spPr bwMode="auto">
          <a:xfrm>
            <a:off x="762000" y="2339033"/>
            <a:ext cx="31575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(Zhang and K.E. Aifantis, 2011)</a:t>
            </a:r>
            <a:endParaRPr lang="el-GR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mtClean="0">
              <a:solidFill>
                <a:srgbClr val="000000"/>
              </a:solidFill>
              <a:latin typeface="Arial" pitchFamily="34" charset="0"/>
            </a:endParaRPr>
          </a:p>
        </p:txBody>
      </p:sp>
      <p:graphicFrame>
        <p:nvGraphicFramePr>
          <p:cNvPr id="10243" name="Object 12"/>
          <p:cNvGraphicFramePr>
            <a:graphicFrameLocks noChangeAspect="1"/>
          </p:cNvGraphicFramePr>
          <p:nvPr/>
        </p:nvGraphicFramePr>
        <p:xfrm>
          <a:off x="2987824" y="5229200"/>
          <a:ext cx="3054350" cy="519112"/>
        </p:xfrm>
        <a:graphic>
          <a:graphicData uri="http://schemas.openxmlformats.org/presentationml/2006/ole">
            <p:oleObj spid="_x0000_s290819" name="Equation" r:id="rId5" imgW="1777680" imgH="304560" progId="Equation.DSMT4">
              <p:embed/>
            </p:oleObj>
          </a:graphicData>
        </a:graphic>
      </p:graphicFrame>
      <p:sp>
        <p:nvSpPr>
          <p:cNvPr id="10254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255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mtClean="0">
              <a:solidFill>
                <a:srgbClr val="000000"/>
              </a:solidFill>
              <a:latin typeface="Arial" pitchFamily="34" charset="0"/>
            </a:endParaRPr>
          </a:p>
        </p:txBody>
      </p:sp>
      <p:graphicFrame>
        <p:nvGraphicFramePr>
          <p:cNvPr id="10245" name="Object 16"/>
          <p:cNvGraphicFramePr>
            <a:graphicFrameLocks noChangeAspect="1"/>
          </p:cNvGraphicFramePr>
          <p:nvPr/>
        </p:nvGraphicFramePr>
        <p:xfrm>
          <a:off x="4162176" y="5846687"/>
          <a:ext cx="4586288" cy="557212"/>
        </p:xfrm>
        <a:graphic>
          <a:graphicData uri="http://schemas.openxmlformats.org/presentationml/2006/ole">
            <p:oleObj spid="_x0000_s290820" name="Equation" r:id="rId6" imgW="2908080" imgH="355320" progId="Equation.DSMT4">
              <p:embed/>
            </p:oleObj>
          </a:graphicData>
        </a:graphic>
      </p:graphicFrame>
      <p:sp>
        <p:nvSpPr>
          <p:cNvPr id="244757" name="Rectangle 2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5689600" algn="r"/>
              </a:tabLst>
            </a:pPr>
            <a:endParaRPr lang="el-GR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4771" name="Rectangle 3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152352" rIns="91440" bIns="3808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5689600" algn="r"/>
              </a:tabLst>
            </a:pPr>
            <a:endParaRPr lang="el-GR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D3AEF49-2DAF-459E-8B20-FED091D022DF}" type="slidenum">
              <a:rPr lang="el-GR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>
          <a:xfrm>
            <a:off x="250825" y="-387424"/>
            <a:ext cx="8642350" cy="1152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61950" indent="-361950">
              <a:spcBef>
                <a:spcPct val="20000"/>
              </a:spcBef>
              <a:buClr>
                <a:srgbClr val="0000FF"/>
              </a:buClr>
              <a:buSzPct val="80000"/>
              <a:buFont typeface="Times New Roman" pitchFamily="18" charset="0"/>
              <a:buChar char="●"/>
              <a:defRPr/>
            </a:pPr>
            <a:endParaRPr lang="en-US" sz="2400" b="1" i="1" dirty="0" smtClean="0">
              <a:solidFill>
                <a:srgbClr val="0000CC"/>
              </a:solidFill>
              <a:latin typeface="Times New Roman" pitchFamily="18" charset="0"/>
            </a:endParaRPr>
          </a:p>
          <a:p>
            <a:pPr marL="361950" indent="-361950">
              <a:spcBef>
                <a:spcPct val="20000"/>
              </a:spcBef>
              <a:buClr>
                <a:srgbClr val="0000FF"/>
              </a:buClr>
              <a:buSzPct val="80000"/>
              <a:buFont typeface="Times New Roman" pitchFamily="18" charset="0"/>
              <a:buChar char="●"/>
              <a:defRPr/>
            </a:pPr>
            <a:r>
              <a:rPr lang="en-US" sz="2400" b="1" i="1" dirty="0" smtClean="0">
                <a:solidFill>
                  <a:srgbClr val="0000CC"/>
                </a:solidFill>
                <a:latin typeface="Times New Roman" pitchFamily="18" charset="0"/>
              </a:rPr>
              <a:t>Serrated Plastic Flow in Micropillars</a:t>
            </a:r>
            <a:endParaRPr lang="el-GR" sz="2400" dirty="0" smtClean="0">
              <a:solidFill>
                <a:srgbClr val="0000CC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23528" y="404664"/>
            <a:ext cx="80283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i="1" dirty="0" smtClean="0">
                <a:solidFill>
                  <a:srgbClr val="3366FF"/>
                </a:solidFill>
                <a:latin typeface="Times New Roman" pitchFamily="18" charset="0"/>
              </a:rPr>
              <a:t>-    Governing Deterministic Equations</a:t>
            </a:r>
            <a:endParaRPr lang="el-GR" sz="2200" dirty="0">
              <a:solidFill>
                <a:srgbClr val="3366FF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23528" y="4798313"/>
            <a:ext cx="80283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i="1" dirty="0" smtClean="0">
                <a:solidFill>
                  <a:srgbClr val="3366FF"/>
                </a:solidFill>
                <a:latin typeface="Times New Roman" pitchFamily="18" charset="0"/>
              </a:rPr>
              <a:t>-    Introducing Stochasticity</a:t>
            </a:r>
            <a:endParaRPr lang="el-GR" sz="2200" dirty="0">
              <a:solidFill>
                <a:srgbClr val="3366FF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23528" y="2971398"/>
            <a:ext cx="80283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i="1" dirty="0" smtClean="0">
                <a:solidFill>
                  <a:srgbClr val="3366FF"/>
                </a:solidFill>
                <a:latin typeface="Times New Roman" pitchFamily="18" charset="0"/>
              </a:rPr>
              <a:t>-    Serrations</a:t>
            </a:r>
            <a:endParaRPr lang="el-GR" sz="2200" dirty="0">
              <a:solidFill>
                <a:srgbClr val="3366FF"/>
              </a:solidFill>
            </a:endParaRPr>
          </a:p>
        </p:txBody>
      </p:sp>
      <p:sp>
        <p:nvSpPr>
          <p:cNvPr id="37" name="Text Box 28"/>
          <p:cNvSpPr txBox="1">
            <a:spLocks noChangeArrowheads="1"/>
          </p:cNvSpPr>
          <p:nvPr/>
        </p:nvSpPr>
        <p:spPr bwMode="auto">
          <a:xfrm>
            <a:off x="683568" y="3474293"/>
            <a:ext cx="820891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00" dirty="0" smtClean="0">
                <a:solidFill>
                  <a:srgbClr val="000000"/>
                </a:solidFill>
                <a:latin typeface="Times New Roman" pitchFamily="18" charset="0"/>
              </a:rPr>
              <a:t>Strain bursts </a:t>
            </a:r>
            <a:r>
              <a:rPr lang="el-GR" sz="2200" dirty="0" smtClean="0">
                <a:solidFill>
                  <a:srgbClr val="000000"/>
                </a:solidFill>
                <a:latin typeface="Times New Roman" pitchFamily="18" charset="0"/>
              </a:rPr>
              <a:t>(Δε) </a:t>
            </a:r>
            <a:r>
              <a:rPr lang="en-US" sz="2200" dirty="0" smtClean="0">
                <a:solidFill>
                  <a:srgbClr val="000000"/>
                </a:solidFill>
                <a:latin typeface="Times New Roman" pitchFamily="18" charset="0"/>
              </a:rPr>
              <a:t>are obtained due to the occurrence of discontinuity of the </a:t>
            </a:r>
            <a:r>
              <a:rPr lang="en-US" sz="2200" dirty="0" err="1" smtClean="0">
                <a:solidFill>
                  <a:srgbClr val="000000"/>
                </a:solidFill>
                <a:latin typeface="Times New Roman" pitchFamily="18" charset="0"/>
              </a:rPr>
              <a:t>hyperstress</a:t>
            </a:r>
            <a:r>
              <a:rPr lang="en-US" sz="2200" dirty="0" smtClean="0">
                <a:solidFill>
                  <a:srgbClr val="000000"/>
                </a:solidFill>
                <a:latin typeface="Times New Roman" pitchFamily="18" charset="0"/>
              </a:rPr>
              <a:t>                               between “elastic/no-yielding” and “plastic/yielding” layers</a:t>
            </a:r>
            <a:endParaRPr lang="el-GR" sz="22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289799" name="Object 8"/>
          <p:cNvGraphicFramePr>
            <a:graphicFrameLocks noChangeAspect="1"/>
          </p:cNvGraphicFramePr>
          <p:nvPr/>
        </p:nvGraphicFramePr>
        <p:xfrm>
          <a:off x="2535238" y="3836264"/>
          <a:ext cx="1947862" cy="382587"/>
        </p:xfrm>
        <a:graphic>
          <a:graphicData uri="http://schemas.openxmlformats.org/presentationml/2006/ole">
            <p:oleObj spid="_x0000_s290821" name="Equation" r:id="rId7" imgW="1168200" imgH="228600" progId="Equation.DSMT4">
              <p:embed/>
            </p:oleObj>
          </a:graphicData>
        </a:graphic>
      </p:graphicFrame>
      <p:graphicFrame>
        <p:nvGraphicFramePr>
          <p:cNvPr id="327687" name="Object 12"/>
          <p:cNvGraphicFramePr>
            <a:graphicFrameLocks noChangeAspect="1"/>
          </p:cNvGraphicFramePr>
          <p:nvPr/>
        </p:nvGraphicFramePr>
        <p:xfrm>
          <a:off x="801316" y="5631011"/>
          <a:ext cx="3122612" cy="822325"/>
        </p:xfrm>
        <a:graphic>
          <a:graphicData uri="http://schemas.openxmlformats.org/presentationml/2006/ole">
            <p:oleObj spid="_x0000_s290822" name="Equation" r:id="rId8" imgW="1815840" imgH="4824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13"/>
          <p:cNvSpPr>
            <a:spLocks noChangeArrowheads="1"/>
          </p:cNvSpPr>
          <p:nvPr/>
        </p:nvSpPr>
        <p:spPr bwMode="auto">
          <a:xfrm>
            <a:off x="0" y="1323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</a:pPr>
            <a:endParaRPr lang="el-GR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270" name="Rectangle 15"/>
          <p:cNvSpPr>
            <a:spLocks noChangeArrowheads="1"/>
          </p:cNvSpPr>
          <p:nvPr/>
        </p:nvSpPr>
        <p:spPr bwMode="auto">
          <a:xfrm>
            <a:off x="0" y="1323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</a:pPr>
            <a:endParaRPr lang="el-GR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271" name="Rectangle 17"/>
          <p:cNvSpPr>
            <a:spLocks noChangeArrowheads="1"/>
          </p:cNvSpPr>
          <p:nvPr/>
        </p:nvSpPr>
        <p:spPr bwMode="auto">
          <a:xfrm>
            <a:off x="0" y="1323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</a:pPr>
            <a:endParaRPr lang="el-GR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272" name="Rectangle 21"/>
          <p:cNvSpPr>
            <a:spLocks noChangeArrowheads="1"/>
          </p:cNvSpPr>
          <p:nvPr/>
        </p:nvSpPr>
        <p:spPr bwMode="auto">
          <a:xfrm>
            <a:off x="0" y="13239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  <a:tabLst>
                <a:tab pos="5689600" algn="r"/>
              </a:tabLst>
            </a:pPr>
            <a:endParaRPr lang="el-GR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73" name="Rectangle 35"/>
          <p:cNvSpPr>
            <a:spLocks noChangeArrowheads="1"/>
          </p:cNvSpPr>
          <p:nvPr/>
        </p:nvSpPr>
        <p:spPr bwMode="auto">
          <a:xfrm>
            <a:off x="0" y="1781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152352" bIns="38088" anchor="ctr">
            <a:spAutoFit/>
          </a:bodyPr>
          <a:lstStyle/>
          <a:p>
            <a:pPr>
              <a:spcBef>
                <a:spcPct val="0"/>
              </a:spcBef>
              <a:tabLst>
                <a:tab pos="5689600" algn="r"/>
              </a:tabLst>
            </a:pPr>
            <a:endParaRPr lang="el-GR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592138" y="1149350"/>
            <a:ext cx="8280400" cy="1055514"/>
          </a:xfrm>
          <a:prstGeom prst="rect">
            <a:avLst/>
          </a:prstGeom>
          <a:noFill/>
          <a:ln/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Lattice 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l-GR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6d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×1 cells of size 0.5 </a:t>
            </a:r>
            <a:r>
              <a:rPr lang="el-GR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m× </a:t>
            </a:r>
            <a:r>
              <a:rPr lang="el-GR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 (3:1 height to diameter ratio)</a:t>
            </a:r>
            <a:endParaRPr lang="el-GR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Force 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controlled simulation </a:t>
            </a:r>
            <a:endParaRPr lang="el-GR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Weibull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distributed cell yield stress </a:t>
            </a:r>
          </a:p>
        </p:txBody>
      </p:sp>
      <p:pic>
        <p:nvPicPr>
          <p:cNvPr id="11290" name="Picture 6"/>
          <p:cNvPicPr>
            <a:picLocks noChangeAspect="1" noChangeArrowheads="1"/>
          </p:cNvPicPr>
          <p:nvPr/>
        </p:nvPicPr>
        <p:blipFill>
          <a:blip r:embed="rId2" cstate="print"/>
          <a:srcRect r="20067"/>
          <a:stretch>
            <a:fillRect/>
          </a:stretch>
        </p:blipFill>
        <p:spPr bwMode="auto">
          <a:xfrm>
            <a:off x="998538" y="3122613"/>
            <a:ext cx="584220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466154" y="-99491"/>
            <a:ext cx="8642350" cy="1152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61950" indent="-361950">
              <a:spcBef>
                <a:spcPct val="20000"/>
              </a:spcBef>
              <a:buClr>
                <a:srgbClr val="0000FF"/>
              </a:buClr>
              <a:buSzPct val="80000"/>
              <a:buFont typeface="Times New Roman" pitchFamily="18" charset="0"/>
              <a:buChar char="●"/>
              <a:defRPr/>
            </a:pPr>
            <a:endParaRPr lang="en-US" sz="2400" b="1" i="1" dirty="0" smtClean="0">
              <a:solidFill>
                <a:srgbClr val="0000CC"/>
              </a:solidFill>
              <a:latin typeface="Times New Roman" pitchFamily="18" charset="0"/>
            </a:endParaRPr>
          </a:p>
          <a:p>
            <a:pPr marL="361950" indent="-361950">
              <a:spcBef>
                <a:spcPct val="20000"/>
              </a:spcBef>
              <a:buClr>
                <a:srgbClr val="0000FF"/>
              </a:buClr>
              <a:buSzPct val="80000"/>
              <a:buFont typeface="Times New Roman" pitchFamily="18" charset="0"/>
              <a:buChar char="●"/>
              <a:defRPr/>
            </a:pPr>
            <a:r>
              <a:rPr lang="en-US" sz="2400" b="1" i="1" dirty="0" smtClean="0">
                <a:solidFill>
                  <a:srgbClr val="0000CC"/>
                </a:solidFill>
                <a:latin typeface="Times New Roman" pitchFamily="18" charset="0"/>
              </a:rPr>
              <a:t>Cellular Automata Simulations</a:t>
            </a:r>
            <a:endParaRPr lang="el-GR" sz="2400" dirty="0" smtClean="0">
              <a:solidFill>
                <a:srgbClr val="0000CC"/>
              </a:solidFill>
            </a:endParaRP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467544" y="2060749"/>
            <a:ext cx="8642350" cy="1152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61950" indent="-361950">
              <a:spcBef>
                <a:spcPct val="20000"/>
              </a:spcBef>
              <a:buClr>
                <a:srgbClr val="0000FF"/>
              </a:buClr>
              <a:buSzPct val="80000"/>
              <a:buFont typeface="Times New Roman" pitchFamily="18" charset="0"/>
              <a:buChar char="●"/>
              <a:defRPr/>
            </a:pPr>
            <a:endParaRPr lang="en-US" sz="2400" b="1" i="1" dirty="0" smtClean="0">
              <a:solidFill>
                <a:srgbClr val="0000CC"/>
              </a:solidFill>
              <a:latin typeface="Times New Roman" pitchFamily="18" charset="0"/>
            </a:endParaRPr>
          </a:p>
          <a:p>
            <a:pPr marL="361950" indent="-361950">
              <a:spcBef>
                <a:spcPct val="20000"/>
              </a:spcBef>
              <a:buClr>
                <a:srgbClr val="0000FF"/>
              </a:buClr>
              <a:buSzPct val="80000"/>
              <a:buFont typeface="Times New Roman" pitchFamily="18" charset="0"/>
              <a:buChar char="●"/>
              <a:defRPr/>
            </a:pPr>
            <a:r>
              <a:rPr lang="en-US" sz="2400" b="1" i="1" dirty="0" smtClean="0">
                <a:solidFill>
                  <a:srgbClr val="0000CC"/>
                </a:solidFill>
                <a:latin typeface="Times New Roman" pitchFamily="18" charset="0"/>
              </a:rPr>
              <a:t>Intermittent Size-dependent Micropillar Plasticity</a:t>
            </a:r>
            <a:endParaRPr lang="el-GR" sz="2400" dirty="0" smtClean="0">
              <a:solidFill>
                <a:srgbClr val="0000C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BF76B7A-C355-4A49-8B55-1A37DC2AB491}" type="slidenum">
              <a:rPr lang="el-GR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Group 34"/>
          <p:cNvGrpSpPr/>
          <p:nvPr/>
        </p:nvGrpSpPr>
        <p:grpSpPr>
          <a:xfrm>
            <a:off x="582613" y="3551238"/>
            <a:ext cx="8093843" cy="3194050"/>
            <a:chOff x="582613" y="3551238"/>
            <a:chExt cx="8093843" cy="3194050"/>
          </a:xfrm>
        </p:grpSpPr>
        <p:sp>
          <p:nvSpPr>
            <p:cNvPr id="11276" name="TextBox 45"/>
            <p:cNvSpPr txBox="1">
              <a:spLocks noChangeArrowheads="1"/>
            </p:cNvSpPr>
            <p:nvPr/>
          </p:nvSpPr>
          <p:spPr bwMode="auto">
            <a:xfrm>
              <a:off x="582613" y="4559300"/>
              <a:ext cx="9144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l-GR">
                  <a:solidFill>
                    <a:srgbClr val="000000"/>
                  </a:solidFill>
                </a:rPr>
                <a:t>σ </a:t>
              </a:r>
              <a:r>
                <a:rPr lang="en-US">
                  <a:solidFill>
                    <a:srgbClr val="000000"/>
                  </a:solidFill>
                </a:rPr>
                <a:t>[Pa]</a:t>
              </a:r>
              <a:endParaRPr lang="el-GR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1277" name="TextBox 46"/>
            <p:cNvSpPr txBox="1">
              <a:spLocks noChangeArrowheads="1"/>
            </p:cNvSpPr>
            <p:nvPr/>
          </p:nvSpPr>
          <p:spPr bwMode="auto">
            <a:xfrm>
              <a:off x="2598738" y="6143625"/>
              <a:ext cx="9144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l-GR">
                  <a:solidFill>
                    <a:srgbClr val="000000"/>
                  </a:solidFill>
                </a:rPr>
                <a:t>ε </a:t>
              </a:r>
              <a:r>
                <a:rPr lang="en-US">
                  <a:solidFill>
                    <a:srgbClr val="000000"/>
                  </a:solidFill>
                </a:rPr>
                <a:t>[ ]</a:t>
              </a:r>
              <a:endParaRPr lang="el-GR">
                <a:solidFill>
                  <a:srgbClr val="000000"/>
                </a:solidFill>
                <a:latin typeface="Arial" pitchFamily="34" charset="0"/>
              </a:endParaRPr>
            </a:p>
          </p:txBody>
        </p:sp>
        <p:pic>
          <p:nvPicPr>
            <p:cNvPr id="11278" name="Picture 2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98513" y="3551238"/>
              <a:ext cx="3816350" cy="2862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0" name="Text Box 18"/>
            <p:cNvSpPr txBox="1">
              <a:spLocks noChangeArrowheads="1"/>
            </p:cNvSpPr>
            <p:nvPr/>
          </p:nvSpPr>
          <p:spPr bwMode="auto">
            <a:xfrm>
              <a:off x="3606800" y="3911600"/>
              <a:ext cx="542925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zh-CN" sz="1000" b="1">
                  <a:solidFill>
                    <a:srgbClr val="000000"/>
                  </a:solidFill>
                </a:rPr>
                <a:t>1 μm</a:t>
              </a:r>
              <a:endParaRPr lang="en-US" altLang="zh-CN" b="1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81" name="Text Box 17"/>
            <p:cNvSpPr txBox="1">
              <a:spLocks noChangeArrowheads="1"/>
            </p:cNvSpPr>
            <p:nvPr/>
          </p:nvSpPr>
          <p:spPr bwMode="auto">
            <a:xfrm>
              <a:off x="3246438" y="4416425"/>
              <a:ext cx="542925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zh-CN" sz="1000" b="1">
                  <a:solidFill>
                    <a:srgbClr val="000000"/>
                  </a:solidFill>
                </a:rPr>
                <a:t>1 μm</a:t>
              </a:r>
              <a:endParaRPr lang="en-US" altLang="zh-CN" b="1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82" name="Text Box 16"/>
            <p:cNvSpPr txBox="1">
              <a:spLocks noChangeArrowheads="1"/>
            </p:cNvSpPr>
            <p:nvPr/>
          </p:nvSpPr>
          <p:spPr bwMode="auto">
            <a:xfrm>
              <a:off x="3175000" y="4919663"/>
              <a:ext cx="647700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zh-CN" sz="1000" b="1">
                  <a:solidFill>
                    <a:srgbClr val="000000"/>
                  </a:solidFill>
                </a:rPr>
                <a:t>2.4 μm</a:t>
              </a:r>
              <a:endParaRPr lang="en-US" altLang="zh-CN" b="1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83" name="Text Box 15"/>
            <p:cNvSpPr txBox="1">
              <a:spLocks noChangeArrowheads="1"/>
            </p:cNvSpPr>
            <p:nvPr/>
          </p:nvSpPr>
          <p:spPr bwMode="auto">
            <a:xfrm>
              <a:off x="3101975" y="5495925"/>
              <a:ext cx="727075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zh-CN" sz="1000" b="1">
                  <a:solidFill>
                    <a:srgbClr val="000000"/>
                  </a:solidFill>
                </a:rPr>
                <a:t>10.1 μm</a:t>
              </a:r>
              <a:endParaRPr lang="en-US" altLang="zh-CN" b="1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84" name="Text Box 14"/>
            <p:cNvSpPr txBox="1">
              <a:spLocks noChangeArrowheads="1"/>
            </p:cNvSpPr>
            <p:nvPr/>
          </p:nvSpPr>
          <p:spPr bwMode="auto">
            <a:xfrm>
              <a:off x="3101975" y="5784850"/>
              <a:ext cx="727075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zh-CN" sz="1000" b="1">
                  <a:solidFill>
                    <a:srgbClr val="000000"/>
                  </a:solidFill>
                </a:rPr>
                <a:t>39.7 μm</a:t>
              </a:r>
              <a:endParaRPr lang="en-US" altLang="zh-CN" b="1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" name="Group 27"/>
            <p:cNvGrpSpPr/>
            <p:nvPr/>
          </p:nvGrpSpPr>
          <p:grpSpPr>
            <a:xfrm>
              <a:off x="5673824" y="4449222"/>
              <a:ext cx="3002632" cy="2064291"/>
              <a:chOff x="5097760" y="4449222"/>
              <a:chExt cx="3002632" cy="2064291"/>
            </a:xfrm>
          </p:grpSpPr>
          <p:pic>
            <p:nvPicPr>
              <p:cNvPr id="11279" name="Picture 19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524624" y="4449222"/>
                <a:ext cx="2575768" cy="1932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285" name="Text Box 13"/>
              <p:cNvSpPr txBox="1">
                <a:spLocks noChangeArrowheads="1"/>
              </p:cNvSpPr>
              <p:nvPr/>
            </p:nvSpPr>
            <p:spPr bwMode="auto">
              <a:xfrm>
                <a:off x="6948264" y="5373216"/>
                <a:ext cx="727075" cy="2460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altLang="zh-CN" sz="1000" b="1" dirty="0">
                    <a:solidFill>
                      <a:srgbClr val="000000"/>
                    </a:solidFill>
                  </a:rPr>
                  <a:t>39.7 </a:t>
                </a:r>
                <a:r>
                  <a:rPr lang="en-US" altLang="zh-CN" sz="1000" b="1" dirty="0" err="1">
                    <a:solidFill>
                      <a:srgbClr val="000000"/>
                    </a:solidFill>
                  </a:rPr>
                  <a:t>μm</a:t>
                </a:r>
                <a:endParaRPr lang="en-US" altLang="zh-CN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286" name="Text Box 12"/>
              <p:cNvSpPr txBox="1">
                <a:spLocks noChangeArrowheads="1"/>
              </p:cNvSpPr>
              <p:nvPr/>
            </p:nvSpPr>
            <p:spPr bwMode="auto">
              <a:xfrm>
                <a:off x="6372200" y="4653136"/>
                <a:ext cx="727075" cy="2460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altLang="zh-CN" sz="1000" b="1" dirty="0">
                    <a:solidFill>
                      <a:srgbClr val="000000"/>
                    </a:solidFill>
                  </a:rPr>
                  <a:t>10.1 </a:t>
                </a:r>
                <a:r>
                  <a:rPr lang="en-US" altLang="zh-CN" sz="1000" b="1" dirty="0" err="1">
                    <a:solidFill>
                      <a:srgbClr val="000000"/>
                    </a:solidFill>
                  </a:rPr>
                  <a:t>μm</a:t>
                </a:r>
                <a:endParaRPr lang="en-US" altLang="zh-CN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287" name="TextBox 46"/>
              <p:cNvSpPr txBox="1">
                <a:spLocks noChangeArrowheads="1"/>
              </p:cNvSpPr>
              <p:nvPr/>
            </p:nvSpPr>
            <p:spPr bwMode="auto">
              <a:xfrm>
                <a:off x="6557963" y="6143625"/>
                <a:ext cx="914400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l-GR">
                    <a:solidFill>
                      <a:srgbClr val="000000"/>
                    </a:solidFill>
                  </a:rPr>
                  <a:t>ε </a:t>
                </a:r>
                <a:r>
                  <a:rPr lang="en-US">
                    <a:solidFill>
                      <a:srgbClr val="000000"/>
                    </a:solidFill>
                  </a:rPr>
                  <a:t>[ ]</a:t>
                </a:r>
                <a:endParaRPr lang="el-GR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1288" name="TextBox 33"/>
              <p:cNvSpPr txBox="1">
                <a:spLocks noChangeArrowheads="1"/>
              </p:cNvSpPr>
              <p:nvPr/>
            </p:nvSpPr>
            <p:spPr bwMode="auto">
              <a:xfrm>
                <a:off x="5097760" y="5085184"/>
                <a:ext cx="914400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l-GR" dirty="0">
                    <a:solidFill>
                      <a:srgbClr val="000000"/>
                    </a:solidFill>
                  </a:rPr>
                  <a:t>σ </a:t>
                </a:r>
                <a:r>
                  <a:rPr lang="en-US" dirty="0">
                    <a:solidFill>
                      <a:srgbClr val="000000"/>
                    </a:solidFill>
                  </a:rPr>
                  <a:t>[Pa]</a:t>
                </a:r>
                <a:endParaRPr lang="el-GR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11289" name="Text Box 17"/>
            <p:cNvSpPr txBox="1">
              <a:spLocks noChangeArrowheads="1"/>
            </p:cNvSpPr>
            <p:nvPr/>
          </p:nvSpPr>
          <p:spPr bwMode="auto">
            <a:xfrm>
              <a:off x="2794000" y="6407150"/>
              <a:ext cx="4110038" cy="33813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>
                  <a:solidFill>
                    <a:prstClr val="black"/>
                  </a:solidFill>
                </a:rPr>
                <a:t>K.E. Aifantis &amp; Konstantinidis, in </a:t>
              </a:r>
              <a:r>
                <a:rPr lang="en-US" sz="1600" dirty="0" smtClean="0">
                  <a:solidFill>
                    <a:prstClr val="black"/>
                  </a:solidFill>
                </a:rPr>
                <a:t>progress</a:t>
              </a:r>
              <a:endParaRPr lang="el-GR" sz="1600" dirty="0">
                <a:solidFill>
                  <a:prstClr val="black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331640" y="5517232"/>
              <a:ext cx="2448272" cy="504056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cxnSp>
          <p:nvCxnSpPr>
            <p:cNvPr id="31" name="Straight Arrow Connector 30"/>
            <p:cNvCxnSpPr>
              <a:stCxn id="29" idx="3"/>
            </p:cNvCxnSpPr>
            <p:nvPr/>
          </p:nvCxnSpPr>
          <p:spPr>
            <a:xfrm flipV="1">
              <a:off x="3779912" y="5517232"/>
              <a:ext cx="2088232" cy="25202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246464" y="3760162"/>
              <a:ext cx="1981720" cy="9541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d=1 </a:t>
              </a:r>
              <a:r>
                <a:rPr lang="el-GR" sz="1400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μ</a:t>
              </a:r>
              <a:r>
                <a:rPr lang="en-US" sz="1400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m: </a:t>
              </a:r>
              <a:r>
                <a:rPr lang="en-US" sz="1400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=2.5,  </a:t>
              </a:r>
              <a:r>
                <a:rPr lang="en-US" sz="1400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=9</a:t>
              </a:r>
            </a:p>
            <a:p>
              <a:r>
                <a:rPr lang="en-US" sz="14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d=2.4 </a:t>
              </a:r>
              <a:r>
                <a:rPr lang="el-GR" sz="14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μ</a:t>
              </a:r>
              <a:r>
                <a:rPr lang="en-US" sz="14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m: </a:t>
              </a:r>
              <a:r>
                <a:rPr lang="en-US" sz="14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=1.2,  </a:t>
              </a:r>
              <a:r>
                <a:rPr lang="en-US" sz="14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=3</a:t>
              </a:r>
            </a:p>
            <a:p>
              <a:r>
                <a:rPr lang="en-US" sz="1400" dirty="0" smtClean="0">
                  <a:solidFill>
                    <a:srgbClr val="A20EA2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d=10.1 </a:t>
              </a:r>
              <a:r>
                <a:rPr lang="el-GR" sz="1400" dirty="0" smtClean="0">
                  <a:solidFill>
                    <a:srgbClr val="A20EA2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μ</a:t>
              </a:r>
              <a:r>
                <a:rPr lang="en-US" sz="1400" dirty="0" smtClean="0">
                  <a:solidFill>
                    <a:srgbClr val="A20EA2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m: </a:t>
              </a:r>
              <a:r>
                <a:rPr lang="en-US" sz="1400" dirty="0" smtClean="0">
                  <a:solidFill>
                    <a:srgbClr val="A20EA2"/>
                  </a:solidFill>
                  <a:latin typeface="Times New Roman" pitchFamily="18" charset="0"/>
                  <a:cs typeface="Times New Roman" pitchFamily="18" charset="0"/>
                </a:rPr>
                <a:t>=0.75,  </a:t>
              </a:r>
              <a:r>
                <a:rPr lang="en-US" sz="1400" dirty="0" smtClean="0">
                  <a:solidFill>
                    <a:srgbClr val="A20EA2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=4</a:t>
              </a:r>
            </a:p>
            <a:p>
              <a:r>
                <a:rPr lang="en-US" sz="1400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d=39.7 </a:t>
              </a:r>
              <a:r>
                <a:rPr lang="el-GR" sz="1400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μ</a:t>
              </a:r>
              <a:r>
                <a:rPr lang="en-US" sz="1400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m: </a:t>
              </a:r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=0.4,  </a:t>
              </a:r>
              <a:r>
                <a:rPr lang="en-US" sz="1400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=8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5580112" y="3356992"/>
            <a:ext cx="144016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9976" y="476672"/>
            <a:ext cx="4123892" cy="3096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0" name="Rectangle 13"/>
          <p:cNvSpPr>
            <a:spLocks noChangeArrowheads="1"/>
          </p:cNvSpPr>
          <p:nvPr/>
        </p:nvSpPr>
        <p:spPr bwMode="auto">
          <a:xfrm>
            <a:off x="0" y="1323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</a:pPr>
            <a:endParaRPr lang="el-GR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0771" name="Rectangle 15"/>
          <p:cNvSpPr>
            <a:spLocks noChangeArrowheads="1"/>
          </p:cNvSpPr>
          <p:nvPr/>
        </p:nvSpPr>
        <p:spPr bwMode="auto">
          <a:xfrm>
            <a:off x="0" y="1323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</a:pPr>
            <a:endParaRPr lang="el-GR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0772" name="Rectangle 17"/>
          <p:cNvSpPr>
            <a:spLocks noChangeArrowheads="1"/>
          </p:cNvSpPr>
          <p:nvPr/>
        </p:nvSpPr>
        <p:spPr bwMode="auto">
          <a:xfrm>
            <a:off x="0" y="1323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</a:pPr>
            <a:endParaRPr lang="el-GR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0773" name="Rectangle 21"/>
          <p:cNvSpPr>
            <a:spLocks noChangeArrowheads="1"/>
          </p:cNvSpPr>
          <p:nvPr/>
        </p:nvSpPr>
        <p:spPr bwMode="auto">
          <a:xfrm>
            <a:off x="0" y="13239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  <a:tabLst>
                <a:tab pos="5689600" algn="r"/>
              </a:tabLst>
            </a:pPr>
            <a:endParaRPr lang="el-GR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0774" name="Rectangle 35"/>
          <p:cNvSpPr>
            <a:spLocks noChangeArrowheads="1"/>
          </p:cNvSpPr>
          <p:nvPr/>
        </p:nvSpPr>
        <p:spPr bwMode="auto">
          <a:xfrm>
            <a:off x="0" y="1781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152352" bIns="38088" anchor="ctr">
            <a:spAutoFit/>
          </a:bodyPr>
          <a:lstStyle/>
          <a:p>
            <a:pPr>
              <a:spcBef>
                <a:spcPct val="0"/>
              </a:spcBef>
              <a:tabLst>
                <a:tab pos="5689600" algn="r"/>
              </a:tabLst>
            </a:pPr>
            <a:endParaRPr lang="el-GR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467544" y="565150"/>
            <a:ext cx="4118744" cy="3007866"/>
            <a:chOff x="229" y="1234"/>
            <a:chExt cx="2737" cy="2029"/>
          </a:xfrm>
        </p:grpSpPr>
        <p:pic>
          <p:nvPicPr>
            <p:cNvPr id="160775" name="Picture 16"/>
            <p:cNvPicPr>
              <a:picLocks noChangeAspect="1" noChangeArrowheads="1"/>
            </p:cNvPicPr>
            <p:nvPr/>
          </p:nvPicPr>
          <p:blipFill>
            <a:blip r:embed="rId4" cstate="print"/>
            <a:srcRect l="-389" t="50801" r="50668"/>
            <a:stretch>
              <a:fillRect/>
            </a:stretch>
          </p:blipFill>
          <p:spPr bwMode="auto">
            <a:xfrm>
              <a:off x="229" y="1291"/>
              <a:ext cx="2518" cy="197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39" name="Left Arrow 38"/>
            <p:cNvSpPr/>
            <p:nvPr/>
          </p:nvSpPr>
          <p:spPr>
            <a:xfrm rot="19223268">
              <a:off x="2404" y="1556"/>
              <a:ext cx="428" cy="158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defRPr/>
              </a:pPr>
              <a:endParaRPr lang="el-GR" b="1">
                <a:solidFill>
                  <a:prstClr val="white"/>
                </a:solidFill>
              </a:endParaRPr>
            </a:p>
          </p:txBody>
        </p:sp>
        <p:sp>
          <p:nvSpPr>
            <p:cNvPr id="40" name="Left Arrow 39"/>
            <p:cNvSpPr/>
            <p:nvPr/>
          </p:nvSpPr>
          <p:spPr>
            <a:xfrm rot="20680441">
              <a:off x="2537" y="1945"/>
              <a:ext cx="429" cy="159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defRPr/>
              </a:pPr>
              <a:endParaRPr lang="el-GR" b="1">
                <a:solidFill>
                  <a:prstClr val="white"/>
                </a:solidFill>
              </a:endParaRPr>
            </a:p>
          </p:txBody>
        </p:sp>
        <p:sp>
          <p:nvSpPr>
            <p:cNvPr id="38" name="Left Arrow 37"/>
            <p:cNvSpPr>
              <a:spLocks noChangeArrowheads="1"/>
            </p:cNvSpPr>
            <p:nvPr/>
          </p:nvSpPr>
          <p:spPr bwMode="auto">
            <a:xfrm rot="-3642577">
              <a:off x="2196" y="1369"/>
              <a:ext cx="429" cy="159"/>
            </a:xfrm>
            <a:prstGeom prst="leftArrow">
              <a:avLst>
                <a:gd name="adj1" fmla="val 50000"/>
                <a:gd name="adj2" fmla="val 49965"/>
              </a:avLst>
            </a:prstGeom>
            <a:solidFill>
              <a:schemeClr val="accent1"/>
            </a:solidFill>
            <a:ln w="25400" algn="ctr">
              <a:solidFill>
                <a:srgbClr val="B0761F"/>
              </a:solidFill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>
                <a:spcBef>
                  <a:spcPct val="0"/>
                </a:spcBef>
                <a:defRPr/>
              </a:pPr>
              <a:endParaRPr lang="el-GR" b="1">
                <a:solidFill>
                  <a:prstClr val="white"/>
                </a:solidFill>
              </a:endParaRPr>
            </a:p>
          </p:txBody>
        </p:sp>
      </p:grpSp>
      <p:sp>
        <p:nvSpPr>
          <p:cNvPr id="160802" name="Text Box 34"/>
          <p:cNvSpPr txBox="1">
            <a:spLocks noChangeArrowheads="1"/>
          </p:cNvSpPr>
          <p:nvPr/>
        </p:nvSpPr>
        <p:spPr bwMode="auto">
          <a:xfrm>
            <a:off x="3956050" y="488950"/>
            <a:ext cx="140493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Pillar</a:t>
            </a:r>
            <a:r>
              <a:rPr lang="el-GR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160803" name="Text Box 35"/>
          <p:cNvSpPr txBox="1">
            <a:spLocks noChangeArrowheads="1"/>
          </p:cNvSpPr>
          <p:nvPr/>
        </p:nvSpPr>
        <p:spPr bwMode="auto">
          <a:xfrm>
            <a:off x="4295775" y="869950"/>
            <a:ext cx="140493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Pillar</a:t>
            </a:r>
            <a:r>
              <a:rPr lang="el-GR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160804" name="Text Box 36"/>
          <p:cNvSpPr txBox="1">
            <a:spLocks noChangeArrowheads="1"/>
          </p:cNvSpPr>
          <p:nvPr/>
        </p:nvSpPr>
        <p:spPr bwMode="auto">
          <a:xfrm>
            <a:off x="4292600" y="1268760"/>
            <a:ext cx="92710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Pillar</a:t>
            </a:r>
            <a:r>
              <a:rPr lang="el-GR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31" name="Rectangle 3"/>
          <p:cNvSpPr txBox="1">
            <a:spLocks noChangeArrowheads="1"/>
          </p:cNvSpPr>
          <p:nvPr/>
        </p:nvSpPr>
        <p:spPr>
          <a:xfrm>
            <a:off x="395536" y="116533"/>
            <a:ext cx="8642350" cy="1152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61950" indent="-361950">
              <a:spcBef>
                <a:spcPct val="20000"/>
              </a:spcBef>
              <a:buClr>
                <a:srgbClr val="0000FF"/>
              </a:buClr>
              <a:buSzPct val="80000"/>
              <a:buFont typeface="Times New Roman" pitchFamily="18" charset="0"/>
              <a:buChar char="●"/>
              <a:defRPr/>
            </a:pPr>
            <a:r>
              <a:rPr lang="en-US" sz="2400" b="1" i="1" dirty="0" smtClean="0">
                <a:solidFill>
                  <a:srgbClr val="0000CC"/>
                </a:solidFill>
                <a:latin typeface="Times New Roman" pitchFamily="18" charset="0"/>
              </a:rPr>
              <a:t>Random Response of Same Diameter Micropillars</a:t>
            </a:r>
            <a:endParaRPr lang="el-GR" sz="2400" dirty="0" smtClean="0">
              <a:solidFill>
                <a:srgbClr val="0000CC"/>
              </a:solidFill>
            </a:endParaRPr>
          </a:p>
        </p:txBody>
      </p:sp>
      <p:sp>
        <p:nvSpPr>
          <p:cNvPr id="3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365125"/>
          </a:xfrm>
        </p:spPr>
        <p:txBody>
          <a:bodyPr/>
          <a:lstStyle/>
          <a:p>
            <a:fld id="{EBF76B7A-C355-4A49-8B55-1A37DC2AB491}" type="slidenum">
              <a:rPr lang="el-GR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39970" name="Object 2"/>
          <p:cNvGraphicFramePr>
            <a:graphicFrameLocks noChangeAspect="1"/>
          </p:cNvGraphicFramePr>
          <p:nvPr/>
        </p:nvGraphicFramePr>
        <p:xfrm>
          <a:off x="6156176" y="2276872"/>
          <a:ext cx="1057614" cy="851223"/>
        </p:xfrm>
        <a:graphic>
          <a:graphicData uri="http://schemas.openxmlformats.org/presentationml/2006/ole">
            <p:oleObj spid="_x0000_s291842" name="Equation" r:id="rId5" imgW="876240" imgH="711000" progId="Equation.DSMT4">
              <p:embed/>
            </p:oleObj>
          </a:graphicData>
        </a:graphic>
      </p:graphicFrame>
      <p:graphicFrame>
        <p:nvGraphicFramePr>
          <p:cNvPr id="339971" name="Object 2"/>
          <p:cNvGraphicFramePr>
            <a:graphicFrameLocks noChangeAspect="1"/>
          </p:cNvGraphicFramePr>
          <p:nvPr/>
        </p:nvGraphicFramePr>
        <p:xfrm>
          <a:off x="7452320" y="1556792"/>
          <a:ext cx="866548" cy="530703"/>
        </p:xfrm>
        <a:graphic>
          <a:graphicData uri="http://schemas.openxmlformats.org/presentationml/2006/ole">
            <p:oleObj spid="_x0000_s291843" name="Equation" r:id="rId6" imgW="698400" imgH="431640" progId="Equation.DSMT4">
              <p:embed/>
            </p:oleObj>
          </a:graphicData>
        </a:graphic>
      </p:graphicFrame>
      <p:graphicFrame>
        <p:nvGraphicFramePr>
          <p:cNvPr id="339972" name="Object 2"/>
          <p:cNvGraphicFramePr>
            <a:graphicFrameLocks noChangeAspect="1"/>
          </p:cNvGraphicFramePr>
          <p:nvPr/>
        </p:nvGraphicFramePr>
        <p:xfrm>
          <a:off x="7452320" y="2636912"/>
          <a:ext cx="936104" cy="584119"/>
        </p:xfrm>
        <a:graphic>
          <a:graphicData uri="http://schemas.openxmlformats.org/presentationml/2006/ole">
            <p:oleObj spid="_x0000_s291844" name="Equation" r:id="rId7" imgW="685800" imgH="431640" progId="Equation.DSMT4">
              <p:embed/>
            </p:oleObj>
          </a:graphicData>
        </a:graphic>
      </p:graphicFrame>
      <p:graphicFrame>
        <p:nvGraphicFramePr>
          <p:cNvPr id="339973" name="Object 1"/>
          <p:cNvGraphicFramePr>
            <a:graphicFrameLocks noChangeAspect="1"/>
          </p:cNvGraphicFramePr>
          <p:nvPr/>
        </p:nvGraphicFramePr>
        <p:xfrm>
          <a:off x="7469710" y="2060848"/>
          <a:ext cx="1062730" cy="551001"/>
        </p:xfrm>
        <a:graphic>
          <a:graphicData uri="http://schemas.openxmlformats.org/presentationml/2006/ole">
            <p:oleObj spid="_x0000_s291845" name="Equation" r:id="rId8" imgW="825480" imgH="431640" progId="Equation.DSMT4">
              <p:embed/>
            </p:oleObj>
          </a:graphicData>
        </a:graphic>
      </p:graphicFrame>
      <p:sp>
        <p:nvSpPr>
          <p:cNvPr id="291847" name="Text Box 124"/>
          <p:cNvSpPr txBox="1">
            <a:spLocks noChangeArrowheads="1"/>
          </p:cNvSpPr>
          <p:nvPr/>
        </p:nvSpPr>
        <p:spPr bwMode="auto">
          <a:xfrm>
            <a:off x="4716016" y="1916832"/>
            <a:ext cx="7239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l-GR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σ [Pa]</a:t>
            </a:r>
            <a:endParaRPr kumimoji="0" lang="el-G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91848" name="Text Box 128"/>
          <p:cNvSpPr txBox="1">
            <a:spLocks noChangeArrowheads="1"/>
          </p:cNvSpPr>
          <p:nvPr/>
        </p:nvSpPr>
        <p:spPr bwMode="auto">
          <a:xfrm>
            <a:off x="6553473" y="3637781"/>
            <a:ext cx="1258887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l-GR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Macr. strain</a:t>
            </a:r>
            <a:endParaRPr kumimoji="0" lang="el-G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42" name="Group 2"/>
          <p:cNvGrpSpPr>
            <a:grpSpLocks/>
          </p:cNvGrpSpPr>
          <p:nvPr/>
        </p:nvGrpSpPr>
        <p:grpSpPr bwMode="auto">
          <a:xfrm>
            <a:off x="4716016" y="3428448"/>
            <a:ext cx="4106072" cy="3404981"/>
            <a:chOff x="3598" y="5710"/>
            <a:chExt cx="5569" cy="3977"/>
          </a:xfrm>
        </p:grpSpPr>
        <p:pic>
          <p:nvPicPr>
            <p:cNvPr id="43" name="Picture 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893" y="5710"/>
              <a:ext cx="5274" cy="3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" name="Text Box 4"/>
            <p:cNvSpPr txBox="1">
              <a:spLocks noChangeArrowheads="1"/>
            </p:cNvSpPr>
            <p:nvPr/>
          </p:nvSpPr>
          <p:spPr bwMode="auto">
            <a:xfrm>
              <a:off x="3598" y="7108"/>
              <a:ext cx="979" cy="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l-GR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σ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 [Pa]</a:t>
              </a:r>
              <a:endPara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5" name="Text Box 5"/>
            <p:cNvSpPr txBox="1">
              <a:spLocks noChangeArrowheads="1"/>
            </p:cNvSpPr>
            <p:nvPr/>
          </p:nvSpPr>
          <p:spPr bwMode="auto">
            <a:xfrm>
              <a:off x="6725" y="9363"/>
              <a:ext cx="979" cy="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l-GR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ε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 </a:t>
              </a:r>
              <a:endPara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6" name="Text Box 6"/>
            <p:cNvSpPr txBox="1">
              <a:spLocks noChangeArrowheads="1"/>
            </p:cNvSpPr>
            <p:nvPr/>
          </p:nvSpPr>
          <p:spPr bwMode="auto">
            <a:xfrm>
              <a:off x="6108" y="8264"/>
              <a:ext cx="2299" cy="67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l-GR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 </a:t>
              </a:r>
              <a:r>
                <a:rPr kumimoji="0" lang="en-US" sz="12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                   </a:t>
              </a:r>
              <a:r>
                <a:rPr kumimoji="0" lang="el-GR" sz="12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Experiment</a:t>
              </a:r>
              <a:endPara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l-GR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  </a:t>
              </a:r>
              <a:r>
                <a:rPr kumimoji="0" lang="en-US" sz="12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                  </a:t>
              </a:r>
              <a:r>
                <a:rPr kumimoji="0" lang="el-GR" sz="12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Simulation</a:t>
              </a:r>
              <a:endParaRPr kumimoji="0" 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47" name="AutoShape 7"/>
            <p:cNvCxnSpPr>
              <a:cxnSpLocks noChangeShapeType="1"/>
            </p:cNvCxnSpPr>
            <p:nvPr/>
          </p:nvCxnSpPr>
          <p:spPr bwMode="auto">
            <a:xfrm>
              <a:off x="6344" y="8803"/>
              <a:ext cx="448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8" name="AutoShape 8"/>
            <p:cNvCxnSpPr>
              <a:cxnSpLocks noChangeShapeType="1"/>
            </p:cNvCxnSpPr>
            <p:nvPr/>
          </p:nvCxnSpPr>
          <p:spPr bwMode="auto">
            <a:xfrm>
              <a:off x="6341" y="8434"/>
              <a:ext cx="448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49" name="Text Box 9"/>
            <p:cNvSpPr txBox="1">
              <a:spLocks noChangeArrowheads="1"/>
            </p:cNvSpPr>
            <p:nvPr/>
          </p:nvSpPr>
          <p:spPr bwMode="auto">
            <a:xfrm>
              <a:off x="6246" y="8278"/>
              <a:ext cx="445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x</a:t>
              </a:r>
              <a:endParaRPr kumimoji="0" 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0" name="Text Box 10"/>
            <p:cNvSpPr txBox="1">
              <a:spLocks noChangeArrowheads="1"/>
            </p:cNvSpPr>
            <p:nvPr/>
          </p:nvSpPr>
          <p:spPr bwMode="auto">
            <a:xfrm>
              <a:off x="6539" y="8277"/>
              <a:ext cx="445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x</a:t>
              </a:r>
              <a:endParaRPr kumimoji="0" 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1" name="Text Box 11"/>
            <p:cNvSpPr txBox="1">
              <a:spLocks noChangeArrowheads="1"/>
            </p:cNvSpPr>
            <p:nvPr/>
          </p:nvSpPr>
          <p:spPr bwMode="auto">
            <a:xfrm>
              <a:off x="7148" y="6907"/>
              <a:ext cx="1238" cy="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l-GR" sz="1100" b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/>
                  <a:cs typeface="Times New Roman"/>
                </a:rPr>
                <a:t>λ</a:t>
              </a:r>
              <a:r>
                <a:rPr kumimoji="0" lang="en-US" sz="1100" b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/>
                  <a:cs typeface="Times New Roman"/>
                </a:rPr>
                <a:t> </a:t>
              </a:r>
              <a:r>
                <a:rPr kumimoji="0" lang="en-US" sz="1100" b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</a:rPr>
                <a:t>=2, </a:t>
              </a:r>
              <a:r>
                <a:rPr kumimoji="0" lang="el-GR" sz="1100" b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/>
                  <a:cs typeface="Times New Roman"/>
                </a:rPr>
                <a:t>κ</a:t>
              </a:r>
              <a:r>
                <a:rPr kumimoji="0" lang="en-US" sz="1100" b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/>
                  <a:cs typeface="Times New Roman"/>
                </a:rPr>
                <a:t> </a:t>
              </a:r>
              <a:r>
                <a:rPr kumimoji="0" lang="en-US" sz="1100" b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</a:rPr>
                <a:t>=8</a:t>
              </a:r>
              <a:endParaRPr kumimoji="0" lang="el-GR" sz="18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2" name="Text Box 12"/>
            <p:cNvSpPr txBox="1">
              <a:spLocks noChangeArrowheads="1"/>
            </p:cNvSpPr>
            <p:nvPr/>
          </p:nvSpPr>
          <p:spPr bwMode="auto">
            <a:xfrm>
              <a:off x="7045" y="6570"/>
              <a:ext cx="1536" cy="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l-GR" sz="1100" b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/>
                  <a:cs typeface="Times New Roman"/>
                </a:rPr>
                <a:t>λ</a:t>
              </a:r>
              <a:r>
                <a:rPr kumimoji="0" lang="en-US" sz="1100" b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/>
                  <a:cs typeface="Times New Roman"/>
                </a:rPr>
                <a:t> </a:t>
              </a:r>
              <a:r>
                <a:rPr kumimoji="0" lang="en-US" sz="1100" b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</a:rPr>
                <a:t>=2.4, </a:t>
              </a:r>
              <a:r>
                <a:rPr kumimoji="0" lang="el-GR" sz="1100" b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/>
                  <a:cs typeface="Times New Roman"/>
                </a:rPr>
                <a:t>κ</a:t>
              </a:r>
              <a:r>
                <a:rPr kumimoji="0" lang="en-US" sz="1100" b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/>
                  <a:cs typeface="Times New Roman"/>
                </a:rPr>
                <a:t> </a:t>
              </a:r>
              <a:r>
                <a:rPr kumimoji="0" lang="en-US" sz="1100" b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</a:rPr>
                <a:t>=10</a:t>
              </a:r>
              <a:endParaRPr kumimoji="0" lang="el-GR" sz="18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3" name="Text Box 13"/>
            <p:cNvSpPr txBox="1">
              <a:spLocks noChangeArrowheads="1"/>
            </p:cNvSpPr>
            <p:nvPr/>
          </p:nvSpPr>
          <p:spPr bwMode="auto">
            <a:xfrm>
              <a:off x="7029" y="7327"/>
              <a:ext cx="1454" cy="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l-GR" sz="1100" b="0" u="none" strike="noStrike" cap="none" normalizeH="0" baseline="0" dirty="0" smtClean="0">
                  <a:ln>
                    <a:noFill/>
                  </a:ln>
                  <a:solidFill>
                    <a:srgbClr val="0BA51A"/>
                  </a:solidFill>
                  <a:effectLst/>
                  <a:latin typeface="Times New Roman"/>
                  <a:cs typeface="Times New Roman"/>
                </a:rPr>
                <a:t>λ</a:t>
              </a:r>
              <a:r>
                <a:rPr kumimoji="0" lang="en-US" sz="1100" b="0" u="none" strike="noStrike" cap="none" normalizeH="0" baseline="0" dirty="0" smtClean="0">
                  <a:ln>
                    <a:noFill/>
                  </a:ln>
                  <a:solidFill>
                    <a:srgbClr val="0BA51A"/>
                  </a:solidFill>
                  <a:effectLst/>
                  <a:latin typeface="Times New Roman"/>
                  <a:cs typeface="Times New Roman"/>
                </a:rPr>
                <a:t> </a:t>
              </a:r>
              <a:r>
                <a:rPr kumimoji="0" lang="en-US" sz="1100" b="0" u="none" strike="noStrike" cap="none" normalizeH="0" baseline="0" dirty="0" smtClean="0">
                  <a:ln>
                    <a:noFill/>
                  </a:ln>
                  <a:solidFill>
                    <a:srgbClr val="0BA51A"/>
                  </a:solidFill>
                  <a:effectLst/>
                  <a:latin typeface="Calibri" pitchFamily="34" charset="0"/>
                </a:rPr>
                <a:t>=1.5, </a:t>
              </a:r>
              <a:r>
                <a:rPr kumimoji="0" lang="el-GR" sz="1100" b="0" u="none" strike="noStrike" cap="none" normalizeH="0" baseline="0" dirty="0" smtClean="0">
                  <a:ln>
                    <a:noFill/>
                  </a:ln>
                  <a:solidFill>
                    <a:srgbClr val="0BA51A"/>
                  </a:solidFill>
                  <a:effectLst/>
                  <a:latin typeface="Times New Roman"/>
                  <a:cs typeface="Times New Roman"/>
                </a:rPr>
                <a:t>κ</a:t>
              </a:r>
              <a:r>
                <a:rPr kumimoji="0" lang="en-US" sz="1100" b="0" u="none" strike="noStrike" cap="none" normalizeH="0" baseline="0" dirty="0" smtClean="0">
                  <a:ln>
                    <a:noFill/>
                  </a:ln>
                  <a:solidFill>
                    <a:srgbClr val="0BA51A"/>
                  </a:solidFill>
                  <a:effectLst/>
                  <a:latin typeface="Times New Roman"/>
                  <a:cs typeface="Times New Roman"/>
                </a:rPr>
                <a:t> </a:t>
              </a:r>
              <a:r>
                <a:rPr kumimoji="0" lang="en-US" sz="1100" b="0" u="none" strike="noStrike" cap="none" normalizeH="0" baseline="0" dirty="0" smtClean="0">
                  <a:ln>
                    <a:noFill/>
                  </a:ln>
                  <a:solidFill>
                    <a:srgbClr val="0BA51A"/>
                  </a:solidFill>
                  <a:effectLst/>
                  <a:latin typeface="Calibri" pitchFamily="34" charset="0"/>
                </a:rPr>
                <a:t>=8</a:t>
              </a:r>
              <a:endParaRPr kumimoji="0" lang="el-GR" sz="18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4" name="Text Box 14"/>
            <p:cNvSpPr txBox="1">
              <a:spLocks noChangeArrowheads="1"/>
            </p:cNvSpPr>
            <p:nvPr/>
          </p:nvSpPr>
          <p:spPr bwMode="auto">
            <a:xfrm>
              <a:off x="7233" y="6318"/>
              <a:ext cx="1543" cy="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en-US" sz="1100" dirty="0" smtClean="0">
                  <a:solidFill>
                    <a:srgbClr val="D60093"/>
                  </a:solidFill>
                  <a:latin typeface="Times Roman" pitchFamily="18" charset="0"/>
                  <a:cs typeface="Times New Roman"/>
                </a:rPr>
                <a:t>λ </a:t>
              </a:r>
              <a:r>
                <a:rPr kumimoji="0" lang="en-US" sz="1100" b="0" u="none" strike="noStrike" cap="none" normalizeH="0" baseline="0" dirty="0" smtClean="0">
                  <a:ln>
                    <a:noFill/>
                  </a:ln>
                  <a:solidFill>
                    <a:srgbClr val="D60093"/>
                  </a:solidFill>
                  <a:effectLst/>
                  <a:latin typeface="Times Roman" pitchFamily="18" charset="0"/>
                </a:rPr>
                <a:t>=2.4, </a:t>
              </a:r>
              <a:r>
                <a:rPr kumimoji="0" lang="el-GR" sz="1100" b="0" u="none" strike="noStrike" cap="none" normalizeH="0" baseline="0" dirty="0" smtClean="0">
                  <a:ln>
                    <a:noFill/>
                  </a:ln>
                  <a:solidFill>
                    <a:srgbClr val="D60093"/>
                  </a:solidFill>
                  <a:effectLst/>
                  <a:latin typeface="Times New Roman"/>
                  <a:cs typeface="Times New Roman"/>
                </a:rPr>
                <a:t>κ</a:t>
              </a:r>
              <a:r>
                <a:rPr kumimoji="0" lang="en-US" sz="1100" b="0" u="none" strike="noStrike" cap="none" normalizeH="0" baseline="0" dirty="0" smtClean="0">
                  <a:ln>
                    <a:noFill/>
                  </a:ln>
                  <a:solidFill>
                    <a:srgbClr val="D60093"/>
                  </a:solidFill>
                  <a:effectLst/>
                  <a:latin typeface="Times Roman" pitchFamily="18" charset="0"/>
                  <a:cs typeface="Times New Roman"/>
                </a:rPr>
                <a:t> </a:t>
              </a:r>
              <a:r>
                <a:rPr kumimoji="0" lang="en-US" sz="1100" b="0" u="none" strike="noStrike" cap="none" normalizeH="0" baseline="0" dirty="0" smtClean="0">
                  <a:ln>
                    <a:noFill/>
                  </a:ln>
                  <a:solidFill>
                    <a:srgbClr val="D60093"/>
                  </a:solidFill>
                  <a:effectLst/>
                  <a:latin typeface="Times Roman" pitchFamily="18" charset="0"/>
                </a:rPr>
                <a:t>=10</a:t>
              </a:r>
              <a:endParaRPr kumimoji="0" lang="el-GR" sz="18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5" name="Text Box 15"/>
            <p:cNvSpPr txBox="1">
              <a:spLocks noChangeArrowheads="1"/>
            </p:cNvSpPr>
            <p:nvPr/>
          </p:nvSpPr>
          <p:spPr bwMode="auto">
            <a:xfrm>
              <a:off x="7018" y="6047"/>
              <a:ext cx="1543" cy="3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en-US" sz="1100" dirty="0" smtClean="0">
                  <a:solidFill>
                    <a:srgbClr val="D60093"/>
                  </a:solidFill>
                  <a:latin typeface="Times Roman" pitchFamily="18" charset="0"/>
                  <a:cs typeface="Times New Roman"/>
                </a:rPr>
                <a:t>λ </a:t>
              </a:r>
              <a:r>
                <a:rPr kumimoji="0" lang="en-US" sz="1100" b="0" u="none" strike="noStrike" cap="none" normalizeH="0" baseline="0" dirty="0" smtClean="0">
                  <a:ln>
                    <a:noFill/>
                  </a:ln>
                  <a:solidFill>
                    <a:srgbClr val="D60093"/>
                  </a:solidFill>
                  <a:effectLst/>
                  <a:latin typeface="Times Roman" pitchFamily="18" charset="0"/>
                </a:rPr>
                <a:t>=2.8, </a:t>
              </a:r>
              <a:r>
                <a:rPr kumimoji="0" lang="el-GR" sz="1100" b="0" u="none" strike="noStrike" cap="none" normalizeH="0" baseline="0" dirty="0" smtClean="0">
                  <a:ln>
                    <a:noFill/>
                  </a:ln>
                  <a:solidFill>
                    <a:srgbClr val="D60093"/>
                  </a:solidFill>
                  <a:effectLst/>
                  <a:latin typeface="Times New Roman"/>
                  <a:cs typeface="Times New Roman"/>
                </a:rPr>
                <a:t>κ</a:t>
              </a:r>
              <a:r>
                <a:rPr kumimoji="0" lang="en-US" sz="1100" b="0" u="none" strike="noStrike" cap="none" normalizeH="0" baseline="0" dirty="0" smtClean="0">
                  <a:ln>
                    <a:noFill/>
                  </a:ln>
                  <a:solidFill>
                    <a:srgbClr val="D60093"/>
                  </a:solidFill>
                  <a:effectLst/>
                  <a:latin typeface="Times Roman" pitchFamily="18" charset="0"/>
                  <a:cs typeface="Times New Roman"/>
                </a:rPr>
                <a:t> </a:t>
              </a:r>
              <a:r>
                <a:rPr kumimoji="0" lang="en-US" sz="1100" b="0" u="none" strike="noStrike" cap="none" normalizeH="0" baseline="0" dirty="0" smtClean="0">
                  <a:ln>
                    <a:noFill/>
                  </a:ln>
                  <a:solidFill>
                    <a:srgbClr val="D60093"/>
                  </a:solidFill>
                  <a:effectLst/>
                  <a:latin typeface="Times Roman" pitchFamily="18" charset="0"/>
                </a:rPr>
                <a:t>=10</a:t>
              </a:r>
              <a:endParaRPr kumimoji="0" lang="el-GR" sz="18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56" name="Text Box 36"/>
          <p:cNvSpPr txBox="1">
            <a:spLocks noChangeArrowheads="1"/>
          </p:cNvSpPr>
          <p:nvPr/>
        </p:nvSpPr>
        <p:spPr bwMode="auto">
          <a:xfrm>
            <a:off x="1911896" y="723176"/>
            <a:ext cx="216024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(Dimiduk et al, 2005)</a:t>
            </a:r>
            <a:endParaRPr lang="el-GR" sz="14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1849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5576" y="3786730"/>
            <a:ext cx="3312368" cy="2810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Text Box 36"/>
          <p:cNvSpPr txBox="1">
            <a:spLocks noChangeArrowheads="1"/>
          </p:cNvSpPr>
          <p:nvPr/>
        </p:nvSpPr>
        <p:spPr bwMode="auto">
          <a:xfrm>
            <a:off x="2411760" y="3861048"/>
            <a:ext cx="216024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4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Bei</a:t>
            </a:r>
            <a:r>
              <a:rPr lang="en-US" sz="14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et al, 2008)</a:t>
            </a:r>
            <a:endParaRPr lang="el-GR" sz="14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3773F1-3F16-4E54-BE21-02F08436E91F}" type="slidenum">
              <a:rPr lang="el-G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44</a:t>
            </a:fld>
            <a:endParaRPr lang="el-GR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30051" name="Text Box 3"/>
          <p:cNvSpPr txBox="1">
            <a:spLocks noChangeArrowheads="1"/>
          </p:cNvSpPr>
          <p:nvPr/>
        </p:nvSpPr>
        <p:spPr bwMode="auto">
          <a:xfrm>
            <a:off x="304800" y="563215"/>
            <a:ext cx="533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Boltzmann-Gibbs Entropy</a:t>
            </a:r>
            <a:endParaRPr lang="el-GR" sz="2400" b="1" i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0052" name="Rectangle 4"/>
          <p:cNvSpPr>
            <a:spLocks noChangeArrowheads="1"/>
          </p:cNvSpPr>
          <p:nvPr/>
        </p:nvSpPr>
        <p:spPr bwMode="auto">
          <a:xfrm>
            <a:off x="4600525" y="2655714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</a:pPr>
            <a:endParaRPr lang="el-GR" smtClean="0">
              <a:solidFill>
                <a:srgbClr val="000000"/>
              </a:solidFill>
              <a:latin typeface="Arial" pitchFamily="34" charset="0"/>
            </a:endParaRPr>
          </a:p>
        </p:txBody>
      </p:sp>
      <p:graphicFrame>
        <p:nvGraphicFramePr>
          <p:cNvPr id="130053" name="Object 5"/>
          <p:cNvGraphicFramePr>
            <a:graphicFrameLocks noChangeAspect="1"/>
          </p:cNvGraphicFramePr>
          <p:nvPr/>
        </p:nvGraphicFramePr>
        <p:xfrm>
          <a:off x="899592" y="1172815"/>
          <a:ext cx="5984875" cy="682625"/>
        </p:xfrm>
        <a:graphic>
          <a:graphicData uri="http://schemas.openxmlformats.org/presentationml/2006/ole">
            <p:oleObj spid="_x0000_s292866" name="Equation" r:id="rId3" imgW="3238200" imgH="368280" progId="Equation.DSMT4">
              <p:embed/>
            </p:oleObj>
          </a:graphicData>
        </a:graphic>
      </p:graphicFrame>
      <p:sp>
        <p:nvSpPr>
          <p:cNvPr id="13005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spcBef>
                <a:spcPct val="0"/>
              </a:spcBef>
            </a:pPr>
            <a:endParaRPr lang="el-GR" smtClean="0">
              <a:solidFill>
                <a:srgbClr val="000000"/>
              </a:solidFill>
              <a:latin typeface="Tahoma" pitchFamily="34" charset="0"/>
            </a:endParaRPr>
          </a:p>
        </p:txBody>
      </p:sp>
      <p:graphicFrame>
        <p:nvGraphicFramePr>
          <p:cNvPr id="130055" name="Object 7"/>
          <p:cNvGraphicFramePr>
            <a:graphicFrameLocks noChangeAspect="1"/>
          </p:cNvGraphicFramePr>
          <p:nvPr/>
        </p:nvGraphicFramePr>
        <p:xfrm>
          <a:off x="936575" y="2095326"/>
          <a:ext cx="4484688" cy="849313"/>
        </p:xfrm>
        <a:graphic>
          <a:graphicData uri="http://schemas.openxmlformats.org/presentationml/2006/ole">
            <p:oleObj spid="_x0000_s292867" name="Equation" r:id="rId4" imgW="2539800" imgH="482400" progId="Equation.DSMT4">
              <p:embed/>
            </p:oleObj>
          </a:graphicData>
        </a:graphic>
      </p:graphicFrame>
      <p:sp>
        <p:nvSpPr>
          <p:cNvPr id="130056" name="Text Box 8"/>
          <p:cNvSpPr txBox="1">
            <a:spLocks noChangeArrowheads="1"/>
          </p:cNvSpPr>
          <p:nvPr/>
        </p:nvSpPr>
        <p:spPr bwMode="auto">
          <a:xfrm>
            <a:off x="304800" y="1747664"/>
            <a:ext cx="533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400" i="1" dirty="0" smtClean="0">
                <a:solidFill>
                  <a:srgbClr val="0033CC"/>
                </a:solidFill>
              </a:rPr>
              <a:t> </a:t>
            </a:r>
            <a:r>
              <a:rPr lang="en-US" sz="2400" b="1" i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Tsallis</a:t>
            </a:r>
            <a:r>
              <a:rPr lang="en-US" sz="24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Entropy</a:t>
            </a:r>
            <a:endParaRPr lang="el-GR" sz="2400" b="1" i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0057" name="Text Box 9"/>
          <p:cNvSpPr txBox="1">
            <a:spLocks noChangeArrowheads="1"/>
          </p:cNvSpPr>
          <p:nvPr/>
        </p:nvSpPr>
        <p:spPr bwMode="auto">
          <a:xfrm>
            <a:off x="5581600" y="2222326"/>
            <a:ext cx="25908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   entropic index</a:t>
            </a:r>
          </a:p>
        </p:txBody>
      </p:sp>
      <p:sp>
        <p:nvSpPr>
          <p:cNvPr id="130061" name="Text Box 13"/>
          <p:cNvSpPr txBox="1">
            <a:spLocks noChangeArrowheads="1"/>
          </p:cNvSpPr>
          <p:nvPr/>
        </p:nvSpPr>
        <p:spPr bwMode="auto">
          <a:xfrm>
            <a:off x="539552" y="2964283"/>
            <a:ext cx="835292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Maximum entropy principle leads to q-exponential distribution</a:t>
            </a:r>
          </a:p>
        </p:txBody>
      </p:sp>
      <p:sp>
        <p:nvSpPr>
          <p:cNvPr id="130062" name="Rectangle 14"/>
          <p:cNvSpPr>
            <a:spLocks noChangeArrowheads="1"/>
          </p:cNvSpPr>
          <p:nvPr/>
        </p:nvSpPr>
        <p:spPr bwMode="auto">
          <a:xfrm>
            <a:off x="-304800" y="270006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spcBef>
                <a:spcPct val="0"/>
              </a:spcBef>
            </a:pPr>
            <a:endParaRPr lang="el-GR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30065" name="Rectangle 17"/>
          <p:cNvSpPr>
            <a:spLocks noChangeArrowheads="1"/>
          </p:cNvSpPr>
          <p:nvPr/>
        </p:nvSpPr>
        <p:spPr bwMode="auto">
          <a:xfrm>
            <a:off x="-304800" y="260481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spcBef>
                <a:spcPct val="0"/>
              </a:spcBef>
            </a:pPr>
            <a:endParaRPr lang="el-GR" smtClean="0">
              <a:solidFill>
                <a:srgbClr val="000000"/>
              </a:solidFill>
              <a:latin typeface="Tahoma" pitchFamily="34" charset="0"/>
            </a:endParaRPr>
          </a:p>
        </p:txBody>
      </p:sp>
      <p:graphicFrame>
        <p:nvGraphicFramePr>
          <p:cNvPr id="130066" name="Object 18"/>
          <p:cNvGraphicFramePr>
            <a:graphicFrameLocks noChangeAspect="1"/>
          </p:cNvGraphicFramePr>
          <p:nvPr/>
        </p:nvGraphicFramePr>
        <p:xfrm>
          <a:off x="971600" y="3501008"/>
          <a:ext cx="3181350" cy="569913"/>
        </p:xfrm>
        <a:graphic>
          <a:graphicData uri="http://schemas.openxmlformats.org/presentationml/2006/ole">
            <p:oleObj spid="_x0000_s292868" name="Equation" r:id="rId5" imgW="1612800" imgH="291960" progId="Equation.DSMT4">
              <p:embed/>
            </p:oleObj>
          </a:graphicData>
        </a:graphic>
      </p:graphicFrame>
      <p:graphicFrame>
        <p:nvGraphicFramePr>
          <p:cNvPr id="130067" name="Object 19"/>
          <p:cNvGraphicFramePr>
            <a:graphicFrameLocks noChangeAspect="1"/>
          </p:cNvGraphicFramePr>
          <p:nvPr/>
        </p:nvGraphicFramePr>
        <p:xfrm>
          <a:off x="946449" y="4578076"/>
          <a:ext cx="4201615" cy="594296"/>
        </p:xfrm>
        <a:graphic>
          <a:graphicData uri="http://schemas.openxmlformats.org/presentationml/2006/ole">
            <p:oleObj spid="_x0000_s292869" name="Equation" r:id="rId6" imgW="2057400" imgH="291960" progId="Equation.DSMT4">
              <p:embed/>
            </p:oleObj>
          </a:graphicData>
        </a:graphic>
      </p:graphicFrame>
      <p:sp>
        <p:nvSpPr>
          <p:cNvPr id="130068" name="Text Box 20"/>
          <p:cNvSpPr txBox="1">
            <a:spLocks noChangeArrowheads="1"/>
          </p:cNvSpPr>
          <p:nvPr/>
        </p:nvSpPr>
        <p:spPr bwMode="auto">
          <a:xfrm>
            <a:off x="5364088" y="4653136"/>
            <a:ext cx="5550024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(instead of                     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as commonly done)</a:t>
            </a:r>
          </a:p>
        </p:txBody>
      </p:sp>
      <p:graphicFrame>
        <p:nvGraphicFramePr>
          <p:cNvPr id="130069" name="Object 21"/>
          <p:cNvGraphicFramePr>
            <a:graphicFrameLocks noChangeAspect="1"/>
          </p:cNvGraphicFramePr>
          <p:nvPr/>
        </p:nvGraphicFramePr>
        <p:xfrm>
          <a:off x="6804248" y="4653136"/>
          <a:ext cx="1208087" cy="477838"/>
        </p:xfrm>
        <a:graphic>
          <a:graphicData uri="http://schemas.openxmlformats.org/presentationml/2006/ole">
            <p:oleObj spid="_x0000_s292870" name="Equation" r:id="rId7" imgW="672840" imgH="266400" progId="Equation.DSMT4">
              <p:embed/>
            </p:oleObj>
          </a:graphicData>
        </a:graphic>
      </p:graphicFrame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539552" y="4218036"/>
            <a:ext cx="835292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Generalization</a:t>
            </a: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107504" y="106794"/>
            <a:ext cx="88569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54013" indent="-354013">
              <a:buSzPct val="90000"/>
              <a:buFont typeface="Wingdings" pitchFamily="2" charset="2"/>
              <a:buChar char="n"/>
            </a:pPr>
            <a:r>
              <a:rPr lang="en-US" sz="2800" b="1" dirty="0" err="1" smtClean="0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Stochasticity</a:t>
            </a:r>
            <a:r>
              <a:rPr lang="en-US" sz="2800" b="1" dirty="0" smtClean="0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 Information from Entropy</a:t>
            </a:r>
            <a:endParaRPr lang="el-GR" sz="2800" b="1" dirty="0">
              <a:solidFill>
                <a:srgbClr val="0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539552" y="5517232"/>
            <a:ext cx="8352928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Note: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Using the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Tsallis</a:t>
            </a:r>
            <a:r>
              <a:rPr lang="en-US" sz="2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entropy formulation the “events” with  </a:t>
            </a:r>
          </a:p>
          <a:p>
            <a:r>
              <a:rPr lang="en-US" sz="2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high probability but low intensity are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not</a:t>
            </a:r>
            <a:r>
              <a:rPr lang="en-US" sz="2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ignored, as is the </a:t>
            </a:r>
          </a:p>
          <a:p>
            <a:r>
              <a:rPr lang="en-US" sz="2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case with power-law formulations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467544" y="405160"/>
            <a:ext cx="77788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Extracting Information on Randomness / PDF </a:t>
            </a:r>
            <a:endParaRPr lang="el-GR" sz="2400" b="1" i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4438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4440" name="Rectangle 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74439" name="Object 7"/>
          <p:cNvGraphicFramePr>
            <a:graphicFrameLocks noChangeAspect="1"/>
          </p:cNvGraphicFramePr>
          <p:nvPr/>
        </p:nvGraphicFramePr>
        <p:xfrm>
          <a:off x="930027" y="1443236"/>
          <a:ext cx="2563813" cy="546100"/>
        </p:xfrm>
        <a:graphic>
          <a:graphicData uri="http://schemas.openxmlformats.org/presentationml/2006/ole">
            <p:oleObj spid="_x0000_s356354" name="Equation" r:id="rId3" imgW="1650960" imgH="355320" progId="Equation.DSMT4">
              <p:embed/>
            </p:oleObj>
          </a:graphicData>
        </a:graphic>
      </p:graphicFrame>
      <p:sp>
        <p:nvSpPr>
          <p:cNvPr id="46" name="Rectangle 28"/>
          <p:cNvSpPr>
            <a:spLocks noChangeArrowheads="1"/>
          </p:cNvSpPr>
          <p:nvPr/>
        </p:nvSpPr>
        <p:spPr bwMode="auto">
          <a:xfrm>
            <a:off x="541512" y="948110"/>
            <a:ext cx="31575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Probability of bursts of size s</a:t>
            </a:r>
            <a:endParaRPr lang="el-GR" sz="2000" i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28"/>
          <p:cNvSpPr>
            <a:spLocks noChangeArrowheads="1"/>
          </p:cNvSpPr>
          <p:nvPr/>
        </p:nvSpPr>
        <p:spPr bwMode="auto">
          <a:xfrm>
            <a:off x="4501952" y="948110"/>
            <a:ext cx="42484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Burst size relation to local yield stress</a:t>
            </a:r>
            <a:endParaRPr lang="el-GR" sz="2000" i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28"/>
          <p:cNvSpPr>
            <a:spLocks noChangeArrowheads="1"/>
          </p:cNvSpPr>
          <p:nvPr/>
        </p:nvSpPr>
        <p:spPr bwMode="auto">
          <a:xfrm>
            <a:off x="613520" y="2420888"/>
            <a:ext cx="49685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Probability of bursts from n “sites”</a:t>
            </a:r>
            <a:endParaRPr lang="el-GR" sz="2000" i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339752" y="5013176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</a:t>
            </a:r>
            <a:endParaRPr lang="el-GR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44"/>
          <p:cNvGraphicFramePr>
            <a:graphicFrameLocks noChangeAspect="1"/>
          </p:cNvGraphicFramePr>
          <p:nvPr/>
        </p:nvGraphicFramePr>
        <p:xfrm>
          <a:off x="4601445" y="1352898"/>
          <a:ext cx="4148979" cy="723726"/>
        </p:xfrm>
        <a:graphic>
          <a:graphicData uri="http://schemas.openxmlformats.org/presentationml/2006/ole">
            <p:oleObj spid="_x0000_s356355" name="Equation" r:id="rId4" imgW="2590560" imgH="457200" progId="Equation.DSMT4">
              <p:embed/>
            </p:oleObj>
          </a:graphicData>
        </a:graphic>
      </p:graphicFrame>
      <p:graphicFrame>
        <p:nvGraphicFramePr>
          <p:cNvPr id="274479" name="Object 47"/>
          <p:cNvGraphicFramePr>
            <a:graphicFrameLocks noChangeAspect="1"/>
          </p:cNvGraphicFramePr>
          <p:nvPr/>
        </p:nvGraphicFramePr>
        <p:xfrm>
          <a:off x="2824163" y="4725988"/>
          <a:ext cx="3867150" cy="1009650"/>
        </p:xfrm>
        <a:graphic>
          <a:graphicData uri="http://schemas.openxmlformats.org/presentationml/2006/ole">
            <p:oleObj spid="_x0000_s356356" name="Equation" r:id="rId5" imgW="2654280" imgH="698400" progId="Equation.DSMT4">
              <p:embed/>
            </p:oleObj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5942112" y="2026102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(</a:t>
            </a:r>
            <a:r>
              <a:rPr lang="en-US" sz="16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L: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cell size)</a:t>
            </a:r>
            <a:endParaRPr lang="el-GR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4B242-135E-429C-8501-27050BD213D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29748" name="Object 20"/>
          <p:cNvGraphicFramePr>
            <a:graphicFrameLocks noChangeAspect="1"/>
          </p:cNvGraphicFramePr>
          <p:nvPr/>
        </p:nvGraphicFramePr>
        <p:xfrm>
          <a:off x="2339752" y="3699495"/>
          <a:ext cx="4292600" cy="809625"/>
        </p:xfrm>
        <a:graphic>
          <a:graphicData uri="http://schemas.openxmlformats.org/presentationml/2006/ole">
            <p:oleObj spid="_x0000_s356357" name="Equation" r:id="rId6" imgW="2946240" imgH="558720" progId="Equation.DSMT4">
              <p:embed/>
            </p:oleObj>
          </a:graphicData>
        </a:graphic>
      </p:graphicFrame>
      <p:graphicFrame>
        <p:nvGraphicFramePr>
          <p:cNvPr id="329749" name="Object 21"/>
          <p:cNvGraphicFramePr>
            <a:graphicFrameLocks noChangeAspect="1"/>
          </p:cNvGraphicFramePr>
          <p:nvPr/>
        </p:nvGraphicFramePr>
        <p:xfrm>
          <a:off x="3742917" y="2852936"/>
          <a:ext cx="3277355" cy="792088"/>
        </p:xfrm>
        <a:graphic>
          <a:graphicData uri="http://schemas.openxmlformats.org/presentationml/2006/ole">
            <p:oleObj spid="_x0000_s356358" name="Equation" r:id="rId7" imgW="2082600" imgH="507960" progId="Equation.DSMT4">
              <p:embed/>
            </p:oleObj>
          </a:graphicData>
        </a:graphic>
      </p:graphicFrame>
      <p:sp>
        <p:nvSpPr>
          <p:cNvPr id="329751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329750" name="Object 22"/>
          <p:cNvGraphicFramePr>
            <a:graphicFrameLocks noChangeAspect="1"/>
          </p:cNvGraphicFramePr>
          <p:nvPr/>
        </p:nvGraphicFramePr>
        <p:xfrm>
          <a:off x="971600" y="3068960"/>
          <a:ext cx="1873250" cy="431800"/>
        </p:xfrm>
        <a:graphic>
          <a:graphicData uri="http://schemas.openxmlformats.org/presentationml/2006/ole">
            <p:oleObj spid="_x0000_s356359" name="Equation" r:id="rId8" imgW="1320480" imgH="30456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806275"/>
            <a:ext cx="4286280" cy="2506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695B8E-5EFC-4F40-BF69-468F3BD33D78}" type="slidenum">
              <a:rPr lang="el-GR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46</a:t>
            </a:fld>
            <a:endParaRPr lang="el-G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53604" name="Text Box 4"/>
          <p:cNvSpPr txBox="1">
            <a:spLocks noChangeArrowheads="1"/>
          </p:cNvSpPr>
          <p:nvPr/>
        </p:nvSpPr>
        <p:spPr bwMode="auto">
          <a:xfrm>
            <a:off x="381000" y="188640"/>
            <a:ext cx="853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Strain bursts in Mo micropillars under compression </a:t>
            </a:r>
            <a:endParaRPr lang="el-GR" sz="2400" b="1" i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0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spcBef>
                <a:spcPct val="0"/>
              </a:spcBef>
            </a:pPr>
            <a:endParaRPr lang="el-GR" smtClean="0">
              <a:solidFill>
                <a:srgbClr val="000000"/>
              </a:solidFill>
              <a:latin typeface="Tahoma" pitchFamily="34" charset="0"/>
            </a:endParaRPr>
          </a:p>
        </p:txBody>
      </p:sp>
      <p:pic>
        <p:nvPicPr>
          <p:cNvPr id="1536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569640"/>
            <a:ext cx="4038600" cy="284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3606" name="Rectangle 6"/>
          <p:cNvSpPr>
            <a:spLocks noChangeArrowheads="1"/>
          </p:cNvSpPr>
          <p:nvPr/>
        </p:nvSpPr>
        <p:spPr bwMode="auto">
          <a:xfrm>
            <a:off x="0" y="31384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spcBef>
                <a:spcPct val="0"/>
              </a:spcBef>
            </a:pPr>
            <a:endParaRPr lang="el-GR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53607" name="Text Box 7"/>
          <p:cNvSpPr txBox="1">
            <a:spLocks noChangeArrowheads="1"/>
          </p:cNvSpPr>
          <p:nvPr/>
        </p:nvSpPr>
        <p:spPr bwMode="auto">
          <a:xfrm>
            <a:off x="2286000" y="874440"/>
            <a:ext cx="19288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(Zaiser et al, 2010)</a:t>
            </a:r>
            <a:endParaRPr lang="el-GR" sz="1600" dirty="0" smtClean="0">
              <a:solidFill>
                <a:srgbClr val="000000"/>
              </a:solidFill>
            </a:endParaRPr>
          </a:p>
        </p:txBody>
      </p:sp>
      <p:sp>
        <p:nvSpPr>
          <p:cNvPr id="153608" name="Rectangle 8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spcBef>
                <a:spcPct val="0"/>
              </a:spcBef>
            </a:pPr>
            <a:endParaRPr lang="el-GR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53609" name="Rectangle 9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spcBef>
                <a:spcPct val="0"/>
              </a:spcBef>
            </a:pPr>
            <a:endParaRPr lang="el-GR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53610" name="Rectangle 10"/>
          <p:cNvSpPr>
            <a:spLocks noChangeArrowheads="1"/>
          </p:cNvSpPr>
          <p:nvPr/>
        </p:nvSpPr>
        <p:spPr bwMode="auto">
          <a:xfrm>
            <a:off x="0" y="2628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spcBef>
                <a:spcPct val="0"/>
              </a:spcBef>
            </a:pPr>
            <a:endParaRPr lang="el-GR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53611" name="Rectangle 11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spcBef>
                <a:spcPct val="0"/>
              </a:spcBef>
            </a:pPr>
            <a:endParaRPr lang="el-GR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53612" name="Rectangle 12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spcBef>
                <a:spcPct val="0"/>
              </a:spcBef>
            </a:pPr>
            <a:endParaRPr lang="el-GR" smtClean="0">
              <a:solidFill>
                <a:srgbClr val="000000"/>
              </a:solidFill>
              <a:latin typeface="Tahoma" pitchFamily="34" charset="0"/>
            </a:endParaRPr>
          </a:p>
        </p:txBody>
      </p:sp>
      <p:graphicFrame>
        <p:nvGraphicFramePr>
          <p:cNvPr id="153614" name="Object 14"/>
          <p:cNvGraphicFramePr>
            <a:graphicFrameLocks noChangeAspect="1"/>
          </p:cNvGraphicFramePr>
          <p:nvPr/>
        </p:nvGraphicFramePr>
        <p:xfrm>
          <a:off x="5257800" y="1788840"/>
          <a:ext cx="912813" cy="1109663"/>
        </p:xfrm>
        <a:graphic>
          <a:graphicData uri="http://schemas.openxmlformats.org/presentationml/2006/ole">
            <p:oleObj spid="_x0000_s357378" name="Equation" r:id="rId5" imgW="533160" imgH="660240" progId="Equation.DSMT4">
              <p:embed/>
            </p:oleObj>
          </a:graphicData>
        </a:graphic>
      </p:graphicFrame>
      <p:sp>
        <p:nvSpPr>
          <p:cNvPr id="153626" name="Text Box 26"/>
          <p:cNvSpPr txBox="1">
            <a:spLocks noChangeArrowheads="1"/>
          </p:cNvSpPr>
          <p:nvPr/>
        </p:nvSpPr>
        <p:spPr bwMode="auto">
          <a:xfrm>
            <a:off x="4343400" y="950640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l-GR" i="1" smtClean="0">
                <a:solidFill>
                  <a:srgbClr val="000000"/>
                </a:solidFill>
              </a:rPr>
              <a:t>p(s)</a:t>
            </a:r>
            <a:endParaRPr lang="el-GR" smtClean="0">
              <a:solidFill>
                <a:srgbClr val="000000"/>
              </a:solidFill>
            </a:endParaRPr>
          </a:p>
        </p:txBody>
      </p:sp>
      <p:sp>
        <p:nvSpPr>
          <p:cNvPr id="153627" name="Text Box 27"/>
          <p:cNvSpPr txBox="1">
            <a:spLocks noChangeArrowheads="1"/>
          </p:cNvSpPr>
          <p:nvPr/>
        </p:nvSpPr>
        <p:spPr bwMode="auto">
          <a:xfrm>
            <a:off x="6000760" y="3146154"/>
            <a:ext cx="185738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i="1" dirty="0" smtClean="0">
                <a:solidFill>
                  <a:srgbClr val="000000"/>
                </a:solidFill>
              </a:rPr>
              <a:t>Burst size </a:t>
            </a:r>
            <a:r>
              <a:rPr lang="el-GR" i="1" dirty="0" smtClean="0">
                <a:solidFill>
                  <a:srgbClr val="000000"/>
                </a:solidFill>
              </a:rPr>
              <a:t>s</a:t>
            </a:r>
            <a:r>
              <a:rPr lang="en-US" i="1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[nm]</a:t>
            </a:r>
            <a:endParaRPr lang="el-GR" dirty="0" smtClean="0">
              <a:solidFill>
                <a:srgbClr val="000000"/>
              </a:solidFill>
            </a:endParaRPr>
          </a:p>
        </p:txBody>
      </p:sp>
      <p:sp>
        <p:nvSpPr>
          <p:cNvPr id="153637" name="Text Box 37"/>
          <p:cNvSpPr txBox="1">
            <a:spLocks noChangeArrowheads="1"/>
          </p:cNvSpPr>
          <p:nvPr/>
        </p:nvSpPr>
        <p:spPr bwMode="auto">
          <a:xfrm>
            <a:off x="6248400" y="874440"/>
            <a:ext cx="2362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l-GR" dirty="0" smtClean="0">
                <a:solidFill>
                  <a:srgbClr val="000000"/>
                </a:solidFill>
                <a:cs typeface="Times New Roman" pitchFamily="18" charset="0"/>
              </a:rPr>
              <a:t>I ≡ s (</a:t>
            </a:r>
            <a:r>
              <a:rPr lang="el-GR" dirty="0" err="1" smtClean="0">
                <a:solidFill>
                  <a:srgbClr val="000000"/>
                </a:solidFill>
                <a:cs typeface="Times New Roman" pitchFamily="18" charset="0"/>
              </a:rPr>
              <a:t>strain</a:t>
            </a:r>
            <a:r>
              <a:rPr lang="el-GR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l-GR" dirty="0" err="1" smtClean="0">
                <a:solidFill>
                  <a:srgbClr val="000000"/>
                </a:solidFill>
                <a:cs typeface="Times New Roman" pitchFamily="18" charset="0"/>
              </a:rPr>
              <a:t>burst</a:t>
            </a:r>
            <a:r>
              <a:rPr lang="el-GR" dirty="0" smtClean="0">
                <a:solidFill>
                  <a:srgbClr val="000000"/>
                </a:solidFill>
                <a:cs typeface="Times New Roman" pitchFamily="18" charset="0"/>
              </a:rPr>
              <a:t>)</a:t>
            </a:r>
          </a:p>
        </p:txBody>
      </p:sp>
      <p:sp>
        <p:nvSpPr>
          <p:cNvPr id="153639" name="Text Box 39"/>
          <p:cNvSpPr txBox="1">
            <a:spLocks noChangeArrowheads="1"/>
          </p:cNvSpPr>
          <p:nvPr/>
        </p:nvSpPr>
        <p:spPr bwMode="auto">
          <a:xfrm>
            <a:off x="2819400" y="1255440"/>
            <a:ext cx="91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l-GR" smtClean="0">
                <a:solidFill>
                  <a:srgbClr val="000000"/>
                </a:solidFill>
                <a:cs typeface="Times New Roman" pitchFamily="18" charset="0"/>
              </a:rPr>
              <a:t>Λ</a:t>
            </a:r>
            <a:r>
              <a:rPr lang="en-US" smtClean="0">
                <a:solidFill>
                  <a:srgbClr val="000000"/>
                </a:solidFill>
                <a:cs typeface="Times New Roman" pitchFamily="18" charset="0"/>
              </a:rPr>
              <a:t>= -1.5</a:t>
            </a:r>
            <a:endParaRPr lang="el-GR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53641" name="Rectangle 41"/>
          <p:cNvSpPr>
            <a:spLocks noChangeArrowheads="1"/>
          </p:cNvSpPr>
          <p:nvPr/>
        </p:nvSpPr>
        <p:spPr bwMode="auto">
          <a:xfrm>
            <a:off x="3048000" y="1865040"/>
            <a:ext cx="6096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0"/>
              </a:spcBef>
            </a:pPr>
            <a:endParaRPr lang="el-GR" smtClean="0">
              <a:solidFill>
                <a:srgbClr val="000000"/>
              </a:solidFill>
              <a:latin typeface="Tahoma" pitchFamily="34" charset="0"/>
            </a:endParaRPr>
          </a:p>
        </p:txBody>
      </p:sp>
      <p:grpSp>
        <p:nvGrpSpPr>
          <p:cNvPr id="2" name="Group 43"/>
          <p:cNvGrpSpPr/>
          <p:nvPr/>
        </p:nvGrpSpPr>
        <p:grpSpPr>
          <a:xfrm>
            <a:off x="395536" y="3888432"/>
            <a:ext cx="8278908" cy="2924944"/>
            <a:chOff x="395536" y="3816424"/>
            <a:chExt cx="8278908" cy="2924944"/>
          </a:xfrm>
        </p:grpSpPr>
        <p:graphicFrame>
          <p:nvGraphicFramePr>
            <p:cNvPr id="30" name="Object 39"/>
            <p:cNvGraphicFramePr>
              <a:graphicFrameLocks noChangeAspect="1"/>
            </p:cNvGraphicFramePr>
            <p:nvPr/>
          </p:nvGraphicFramePr>
          <p:xfrm>
            <a:off x="395536" y="4824536"/>
            <a:ext cx="576262" cy="336550"/>
          </p:xfrm>
          <a:graphic>
            <a:graphicData uri="http://schemas.openxmlformats.org/presentationml/2006/ole">
              <p:oleObj spid="_x0000_s357379" name="Equation" r:id="rId6" imgW="533160" imgH="304560" progId="Equation.DSMT4">
                <p:embed/>
              </p:oleObj>
            </a:graphicData>
          </a:graphic>
        </p:graphicFrame>
        <p:graphicFrame>
          <p:nvGraphicFramePr>
            <p:cNvPr id="31" name="Object 42"/>
            <p:cNvGraphicFramePr>
              <a:graphicFrameLocks noChangeAspect="1"/>
            </p:cNvGraphicFramePr>
            <p:nvPr/>
          </p:nvGraphicFramePr>
          <p:xfrm>
            <a:off x="2411760" y="6336704"/>
            <a:ext cx="769938" cy="295275"/>
          </p:xfrm>
          <a:graphic>
            <a:graphicData uri="http://schemas.openxmlformats.org/presentationml/2006/ole">
              <p:oleObj spid="_x0000_s357380" name="Equation" r:id="rId7" imgW="711000" imgH="266400" progId="Equation.DSMT4">
                <p:embed/>
              </p:oleObj>
            </a:graphicData>
          </a:graphic>
        </p:graphicFrame>
        <p:pic>
          <p:nvPicPr>
            <p:cNvPr id="33" name="Picture 1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43608" y="4176464"/>
              <a:ext cx="3456384" cy="2170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16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932040" y="3816424"/>
              <a:ext cx="3742404" cy="2808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35" name="Object 18"/>
            <p:cNvGraphicFramePr>
              <a:graphicFrameLocks noChangeAspect="1"/>
            </p:cNvGraphicFramePr>
            <p:nvPr/>
          </p:nvGraphicFramePr>
          <p:xfrm>
            <a:off x="4644008" y="4824536"/>
            <a:ext cx="648072" cy="314215"/>
          </p:xfrm>
          <a:graphic>
            <a:graphicData uri="http://schemas.openxmlformats.org/presentationml/2006/ole">
              <p:oleObj spid="_x0000_s357381" name="Equation" r:id="rId10" imgW="419040" imgH="203040" progId="Equation.DSMT4">
                <p:embed/>
              </p:oleObj>
            </a:graphicData>
          </a:graphic>
        </p:graphicFrame>
        <p:graphicFrame>
          <p:nvGraphicFramePr>
            <p:cNvPr id="36" name="Object 19"/>
            <p:cNvGraphicFramePr>
              <a:graphicFrameLocks noChangeAspect="1"/>
            </p:cNvGraphicFramePr>
            <p:nvPr/>
          </p:nvGraphicFramePr>
          <p:xfrm>
            <a:off x="6876256" y="6480720"/>
            <a:ext cx="240598" cy="260648"/>
          </p:xfrm>
          <a:graphic>
            <a:graphicData uri="http://schemas.openxmlformats.org/presentationml/2006/ole">
              <p:oleObj spid="_x0000_s357382" name="Equation" r:id="rId11" imgW="126720" imgH="139680" progId="Equation.DSMT4">
                <p:embed/>
              </p:oleObj>
            </a:graphicData>
          </a:graphic>
        </p:graphicFrame>
        <p:sp>
          <p:nvSpPr>
            <p:cNvPr id="37" name="TextBox 36"/>
            <p:cNvSpPr txBox="1"/>
            <p:nvPr/>
          </p:nvSpPr>
          <p:spPr>
            <a:xfrm>
              <a:off x="7380312" y="5256584"/>
              <a:ext cx="93610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d= 166 nm</a:t>
              </a:r>
            </a:p>
            <a:p>
              <a:r>
                <a:rPr lang="en-US" sz="1200" i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 = 192 nm</a:t>
              </a:r>
            </a:p>
            <a:p>
              <a:r>
                <a:rPr lang="en-US" sz="1200" i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d = 393 nm</a:t>
              </a:r>
            </a:p>
            <a:p>
              <a:r>
                <a:rPr lang="en-US" sz="1200" i="1" dirty="0" smtClean="0">
                  <a:latin typeface="Times New Roman" pitchFamily="18" charset="0"/>
                  <a:cs typeface="Times New Roman" pitchFamily="18" charset="0"/>
                </a:rPr>
                <a:t>d = 435 nm</a:t>
              </a:r>
            </a:p>
            <a:p>
              <a:r>
                <a:rPr lang="en-US" sz="1200" i="1" dirty="0" smtClean="0">
                  <a:solidFill>
                    <a:srgbClr val="D60093"/>
                  </a:solidFill>
                  <a:latin typeface="Times New Roman" pitchFamily="18" charset="0"/>
                  <a:cs typeface="Times New Roman" pitchFamily="18" charset="0"/>
                </a:rPr>
                <a:t>d = 435 nm</a:t>
              </a:r>
              <a:endParaRPr lang="el-GR" sz="1200" i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5481470" y="4248472"/>
              <a:ext cx="5040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5481470" y="4464496"/>
              <a:ext cx="5040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5481470" y="4104456"/>
              <a:ext cx="1440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latin typeface="Times New Roman" pitchFamily="18" charset="0"/>
                  <a:cs typeface="Times New Roman" pitchFamily="18" charset="0"/>
                </a:rPr>
                <a:t>x</a:t>
              </a:r>
              <a:endParaRPr lang="el-GR" sz="11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724128" y="4104456"/>
              <a:ext cx="1440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latin typeface="Times New Roman" pitchFamily="18" charset="0"/>
                  <a:cs typeface="Times New Roman" pitchFamily="18" charset="0"/>
                </a:rPr>
                <a:t>x</a:t>
              </a:r>
              <a:endParaRPr lang="el-GR" sz="11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940152" y="4059720"/>
              <a:ext cx="100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experiment</a:t>
              </a:r>
            </a:p>
            <a:p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simulation</a:t>
              </a:r>
              <a:endParaRPr lang="el-GR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43" name="Object 43"/>
            <p:cNvGraphicFramePr>
              <a:graphicFrameLocks noChangeAspect="1"/>
            </p:cNvGraphicFramePr>
            <p:nvPr/>
          </p:nvGraphicFramePr>
          <p:xfrm>
            <a:off x="1619672" y="4032448"/>
            <a:ext cx="2914278" cy="496089"/>
          </p:xfrm>
          <a:graphic>
            <a:graphicData uri="http://schemas.openxmlformats.org/presentationml/2006/ole">
              <p:oleObj spid="_x0000_s357383" name="Equation" r:id="rId12" imgW="2019240" imgH="342720" progId="Equation.DSMT4">
                <p:embed/>
              </p:oleObj>
            </a:graphicData>
          </a:graphic>
        </p:graphicFrame>
      </p:grpSp>
      <p:sp>
        <p:nvSpPr>
          <p:cNvPr id="45" name="Text Box 4"/>
          <p:cNvSpPr txBox="1">
            <a:spLocks noChangeArrowheads="1"/>
          </p:cNvSpPr>
          <p:nvPr/>
        </p:nvSpPr>
        <p:spPr bwMode="auto">
          <a:xfrm>
            <a:off x="467544" y="3501008"/>
            <a:ext cx="853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CA simulations with input from q-statistics</a:t>
            </a:r>
            <a:endParaRPr lang="el-GR" sz="2400" b="1" i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93897" name="Object 9"/>
          <p:cNvGraphicFramePr>
            <a:graphicFrameLocks noChangeAspect="1"/>
          </p:cNvGraphicFramePr>
          <p:nvPr/>
        </p:nvGraphicFramePr>
        <p:xfrm>
          <a:off x="6400675" y="1154708"/>
          <a:ext cx="2563813" cy="546100"/>
        </p:xfrm>
        <a:graphic>
          <a:graphicData uri="http://schemas.openxmlformats.org/presentationml/2006/ole">
            <p:oleObj spid="_x0000_s357384" name="Equation" r:id="rId13" imgW="1650960" imgH="35532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609600" y="116632"/>
            <a:ext cx="77788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24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Micropillar Compression CA Simulations</a:t>
            </a:r>
            <a:endParaRPr lang="el-GR" sz="2400" b="1" i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4438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4440" name="Rectangle 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4B242-135E-429C-8501-27050BD213D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0" name="Text Box 13"/>
          <p:cNvSpPr txBox="1">
            <a:spLocks noChangeArrowheads="1"/>
          </p:cNvSpPr>
          <p:nvPr/>
        </p:nvSpPr>
        <p:spPr bwMode="auto">
          <a:xfrm>
            <a:off x="827584" y="1639208"/>
            <a:ext cx="568863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Avalanche size distributions for varying   </a:t>
            </a:r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827584" y="650305"/>
            <a:ext cx="324036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Constitutive  relation</a:t>
            </a:r>
          </a:p>
        </p:txBody>
      </p:sp>
      <p:graphicFrame>
        <p:nvGraphicFramePr>
          <p:cNvPr id="342023" name="Object 7"/>
          <p:cNvGraphicFramePr>
            <a:graphicFrameLocks noChangeAspect="1"/>
          </p:cNvGraphicFramePr>
          <p:nvPr/>
        </p:nvGraphicFramePr>
        <p:xfrm>
          <a:off x="1299790" y="930300"/>
          <a:ext cx="2624138" cy="698500"/>
        </p:xfrm>
        <a:graphic>
          <a:graphicData uri="http://schemas.openxmlformats.org/presentationml/2006/ole">
            <p:oleObj spid="_x0000_s358402" name="Equation" r:id="rId3" imgW="1574640" imgH="419040" progId="Equation.DSMT4">
              <p:embed/>
            </p:oleObj>
          </a:graphicData>
        </a:graphic>
      </p:graphicFrame>
      <p:graphicFrame>
        <p:nvGraphicFramePr>
          <p:cNvPr id="342024" name="Object 8"/>
          <p:cNvGraphicFramePr>
            <a:graphicFrameLocks noChangeAspect="1"/>
          </p:cNvGraphicFramePr>
          <p:nvPr/>
        </p:nvGraphicFramePr>
        <p:xfrm>
          <a:off x="179512" y="1823294"/>
          <a:ext cx="3380680" cy="2377156"/>
        </p:xfrm>
        <a:graphic>
          <a:graphicData uri="http://schemas.openxmlformats.org/presentationml/2006/ole">
            <p:oleObj spid="_x0000_s358403" name="Graph" r:id="rId4" imgW="4131360" imgH="2901600" progId="">
              <p:embed/>
            </p:oleObj>
          </a:graphicData>
        </a:graphic>
      </p:graphicFrame>
      <p:graphicFrame>
        <p:nvGraphicFramePr>
          <p:cNvPr id="342027" name="Object 11"/>
          <p:cNvGraphicFramePr>
            <a:graphicFrameLocks noChangeAspect="1"/>
          </p:cNvGraphicFramePr>
          <p:nvPr/>
        </p:nvGraphicFramePr>
        <p:xfrm>
          <a:off x="5724374" y="1967310"/>
          <a:ext cx="3312122" cy="2325786"/>
        </p:xfrm>
        <a:graphic>
          <a:graphicData uri="http://schemas.openxmlformats.org/presentationml/2006/ole">
            <p:oleObj spid="_x0000_s358404" name="Graph" r:id="rId5" imgW="4131360" imgH="2901600" progId="">
              <p:embed/>
            </p:oleObj>
          </a:graphicData>
        </a:graphic>
      </p:graphicFrame>
      <p:graphicFrame>
        <p:nvGraphicFramePr>
          <p:cNvPr id="342028" name="Object 12"/>
          <p:cNvGraphicFramePr>
            <a:graphicFrameLocks noChangeAspect="1"/>
          </p:cNvGraphicFramePr>
          <p:nvPr/>
        </p:nvGraphicFramePr>
        <p:xfrm>
          <a:off x="4427984" y="4393129"/>
          <a:ext cx="3508697" cy="2464871"/>
        </p:xfrm>
        <a:graphic>
          <a:graphicData uri="http://schemas.openxmlformats.org/presentationml/2006/ole">
            <p:oleObj spid="_x0000_s358405" name="Graph" r:id="rId6" imgW="4131360" imgH="2901600" progId="">
              <p:embed/>
            </p:oleObj>
          </a:graphicData>
        </a:graphic>
      </p:graphicFrame>
      <p:graphicFrame>
        <p:nvGraphicFramePr>
          <p:cNvPr id="342029" name="Object 13"/>
          <p:cNvGraphicFramePr>
            <a:graphicFrameLocks noChangeAspect="1"/>
          </p:cNvGraphicFramePr>
          <p:nvPr/>
        </p:nvGraphicFramePr>
        <p:xfrm>
          <a:off x="5176539" y="1010692"/>
          <a:ext cx="2563813" cy="546100"/>
        </p:xfrm>
        <a:graphic>
          <a:graphicData uri="http://schemas.openxmlformats.org/presentationml/2006/ole">
            <p:oleObj spid="_x0000_s358406" name="Equation" r:id="rId7" imgW="1650960" imgH="355320" progId="Equation.DSMT4">
              <p:embed/>
            </p:oleObj>
          </a:graphicData>
        </a:graphic>
      </p:graphicFrame>
      <p:graphicFrame>
        <p:nvGraphicFramePr>
          <p:cNvPr id="342030" name="Object 14"/>
          <p:cNvGraphicFramePr>
            <a:graphicFrameLocks noChangeAspect="1"/>
          </p:cNvGraphicFramePr>
          <p:nvPr/>
        </p:nvGraphicFramePr>
        <p:xfrm>
          <a:off x="974725" y="4149725"/>
          <a:ext cx="1649413" cy="238125"/>
        </p:xfrm>
        <a:graphic>
          <a:graphicData uri="http://schemas.openxmlformats.org/presentationml/2006/ole">
            <p:oleObj spid="_x0000_s358407" name="Equation" r:id="rId8" imgW="1384200" imgH="203040" progId="Equation.DSMT4">
              <p:embed/>
            </p:oleObj>
          </a:graphicData>
        </a:graphic>
      </p:graphicFrame>
      <p:graphicFrame>
        <p:nvGraphicFramePr>
          <p:cNvPr id="342031" name="Object 15"/>
          <p:cNvGraphicFramePr>
            <a:graphicFrameLocks noChangeAspect="1"/>
          </p:cNvGraphicFramePr>
          <p:nvPr/>
        </p:nvGraphicFramePr>
        <p:xfrm>
          <a:off x="3031430" y="2026040"/>
          <a:ext cx="3124746" cy="2195048"/>
        </p:xfrm>
        <a:graphic>
          <a:graphicData uri="http://schemas.openxmlformats.org/presentationml/2006/ole">
            <p:oleObj spid="_x0000_s358408" name="Graph" r:id="rId9" imgW="4131360" imgH="2901600" progId="">
              <p:embed/>
            </p:oleObj>
          </a:graphicData>
        </a:graphic>
      </p:graphicFrame>
      <p:graphicFrame>
        <p:nvGraphicFramePr>
          <p:cNvPr id="342032" name="Object 16"/>
          <p:cNvGraphicFramePr>
            <a:graphicFrameLocks noChangeAspect="1"/>
          </p:cNvGraphicFramePr>
          <p:nvPr/>
        </p:nvGraphicFramePr>
        <p:xfrm>
          <a:off x="3746500" y="4198938"/>
          <a:ext cx="1724025" cy="238125"/>
        </p:xfrm>
        <a:graphic>
          <a:graphicData uri="http://schemas.openxmlformats.org/presentationml/2006/ole">
            <p:oleObj spid="_x0000_s358409" name="Equation" r:id="rId10" imgW="1447560" imgH="203040" progId="Equation.DSMT4">
              <p:embed/>
            </p:oleObj>
          </a:graphicData>
        </a:graphic>
      </p:graphicFrame>
      <p:graphicFrame>
        <p:nvGraphicFramePr>
          <p:cNvPr id="342033" name="Object 17"/>
          <p:cNvGraphicFramePr>
            <a:graphicFrameLocks noChangeAspect="1"/>
          </p:cNvGraphicFramePr>
          <p:nvPr/>
        </p:nvGraphicFramePr>
        <p:xfrm>
          <a:off x="6705600" y="4221163"/>
          <a:ext cx="1512888" cy="238125"/>
        </p:xfrm>
        <a:graphic>
          <a:graphicData uri="http://schemas.openxmlformats.org/presentationml/2006/ole">
            <p:oleObj spid="_x0000_s358410" name="Equation" r:id="rId11" imgW="1269720" imgH="203040" progId="Equation.DSMT4">
              <p:embed/>
            </p:oleObj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683568" y="5445224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</a:t>
            </a:r>
            <a:endParaRPr lang="el-GR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42034" name="Object 18"/>
          <p:cNvGraphicFramePr>
            <a:graphicFrameLocks noChangeAspect="1"/>
          </p:cNvGraphicFramePr>
          <p:nvPr/>
        </p:nvGraphicFramePr>
        <p:xfrm>
          <a:off x="1141458" y="5476635"/>
          <a:ext cx="3016250" cy="365125"/>
        </p:xfrm>
        <a:graphic>
          <a:graphicData uri="http://schemas.openxmlformats.org/presentationml/2006/ole">
            <p:oleObj spid="_x0000_s358411" name="Equation" r:id="rId12" imgW="2070000" imgH="253800" progId="Equation.DSMT4">
              <p:embed/>
            </p:oleObj>
          </a:graphicData>
        </a:graphic>
      </p:graphicFrame>
      <p:sp>
        <p:nvSpPr>
          <p:cNvPr id="37" name="Text Box 13"/>
          <p:cNvSpPr txBox="1">
            <a:spLocks noChangeArrowheads="1"/>
          </p:cNvSpPr>
          <p:nvPr/>
        </p:nvSpPr>
        <p:spPr bwMode="auto">
          <a:xfrm>
            <a:off x="4716016" y="652626"/>
            <a:ext cx="403244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Avalanche probability distribution</a:t>
            </a:r>
          </a:p>
        </p:txBody>
      </p:sp>
      <p:graphicFrame>
        <p:nvGraphicFramePr>
          <p:cNvPr id="342037" name="Object 21"/>
          <p:cNvGraphicFramePr>
            <a:graphicFrameLocks noChangeAspect="1"/>
          </p:cNvGraphicFramePr>
          <p:nvPr/>
        </p:nvGraphicFramePr>
        <p:xfrm>
          <a:off x="5186660" y="1679848"/>
          <a:ext cx="825500" cy="381000"/>
        </p:xfrm>
        <a:graphic>
          <a:graphicData uri="http://schemas.openxmlformats.org/presentationml/2006/ole">
            <p:oleObj spid="_x0000_s358412" name="Equation" r:id="rId13" imgW="495000" imgH="2286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609600" y="116632"/>
            <a:ext cx="77788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PLC Effect in Al-2.5%Mg Alloy</a:t>
            </a:r>
            <a:endParaRPr lang="el-GR" sz="2400" b="1" i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4438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4440" name="Rectangle 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4B242-135E-429C-8501-27050BD213DB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0" name="Text Box 13"/>
          <p:cNvSpPr txBox="1">
            <a:spLocks noChangeArrowheads="1"/>
          </p:cNvSpPr>
          <p:nvPr/>
        </p:nvSpPr>
        <p:spPr bwMode="auto">
          <a:xfrm>
            <a:off x="683568" y="548680"/>
            <a:ext cx="568863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Chatterjee</a:t>
            </a:r>
            <a:r>
              <a:rPr lang="en-US" sz="20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et al, 2010</a:t>
            </a:r>
          </a:p>
        </p:txBody>
      </p:sp>
      <p:graphicFrame>
        <p:nvGraphicFramePr>
          <p:cNvPr id="342029" name="Object 13"/>
          <p:cNvGraphicFramePr>
            <a:graphicFrameLocks noChangeAspect="1"/>
          </p:cNvGraphicFramePr>
          <p:nvPr/>
        </p:nvGraphicFramePr>
        <p:xfrm>
          <a:off x="683568" y="4725144"/>
          <a:ext cx="3568700" cy="1054100"/>
        </p:xfrm>
        <a:graphic>
          <a:graphicData uri="http://schemas.openxmlformats.org/presentationml/2006/ole">
            <p:oleObj spid="_x0000_s362498" name="Equation" r:id="rId3" imgW="2298600" imgH="685800" progId="Equation.DSMT4">
              <p:embed/>
            </p:oleObj>
          </a:graphicData>
        </a:graphic>
      </p:graphicFrame>
      <p:pic>
        <p:nvPicPr>
          <p:cNvPr id="364558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1340768"/>
            <a:ext cx="3415765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4559" name="Picture 15"/>
          <p:cNvPicPr>
            <a:picLocks noChangeAspect="1" noChangeArrowheads="1"/>
          </p:cNvPicPr>
          <p:nvPr/>
        </p:nvPicPr>
        <p:blipFill>
          <a:blip r:embed="rId5" cstate="print"/>
          <a:srcRect l="50095"/>
          <a:stretch>
            <a:fillRect/>
          </a:stretch>
        </p:blipFill>
        <p:spPr bwMode="auto">
          <a:xfrm>
            <a:off x="323528" y="2420888"/>
            <a:ext cx="1656184" cy="1439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5"/>
          <p:cNvPicPr>
            <a:picLocks noChangeAspect="1" noChangeArrowheads="1"/>
          </p:cNvPicPr>
          <p:nvPr/>
        </p:nvPicPr>
        <p:blipFill>
          <a:blip r:embed="rId5" cstate="print"/>
          <a:srcRect r="49904"/>
          <a:stretch>
            <a:fillRect/>
          </a:stretch>
        </p:blipFill>
        <p:spPr bwMode="auto">
          <a:xfrm>
            <a:off x="323528" y="980728"/>
            <a:ext cx="1663591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4560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64571" y="1340768"/>
            <a:ext cx="3155901" cy="2602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Straight Arrow Connector 28"/>
          <p:cNvCxnSpPr/>
          <p:nvPr/>
        </p:nvCxnSpPr>
        <p:spPr>
          <a:xfrm flipH="1" flipV="1">
            <a:off x="1979712" y="1556792"/>
            <a:ext cx="1080120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1979712" y="2636912"/>
            <a:ext cx="1080120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611560" y="4293096"/>
            <a:ext cx="568863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Tsallis q-Statistics</a:t>
            </a:r>
          </a:p>
        </p:txBody>
      </p:sp>
      <p:sp>
        <p:nvSpPr>
          <p:cNvPr id="364562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364561" name="Object 17"/>
          <p:cNvGraphicFramePr>
            <a:graphicFrameLocks noChangeAspect="1"/>
          </p:cNvGraphicFramePr>
          <p:nvPr/>
        </p:nvGraphicFramePr>
        <p:xfrm>
          <a:off x="4283968" y="3861048"/>
          <a:ext cx="4111005" cy="2889018"/>
        </p:xfrm>
        <a:graphic>
          <a:graphicData uri="http://schemas.openxmlformats.org/presentationml/2006/ole">
            <p:oleObj spid="_x0000_s362499" r:id="rId7" imgW="4131869" imgH="2901696" progId="">
              <p:embed/>
            </p:oleObj>
          </a:graphicData>
        </a:graphic>
      </p:graphicFrame>
      <p:graphicFrame>
        <p:nvGraphicFramePr>
          <p:cNvPr id="364563" name="Object 19"/>
          <p:cNvGraphicFramePr>
            <a:graphicFrameLocks noChangeAspect="1"/>
          </p:cNvGraphicFramePr>
          <p:nvPr/>
        </p:nvGraphicFramePr>
        <p:xfrm>
          <a:off x="827584" y="5949280"/>
          <a:ext cx="3013076" cy="309563"/>
        </p:xfrm>
        <a:graphic>
          <a:graphicData uri="http://schemas.openxmlformats.org/presentationml/2006/ole">
            <p:oleObj spid="_x0000_s362500" name="Equation" r:id="rId8" imgW="2234880" imgH="228600" progId="Equation.DSMT4">
              <p:embed/>
            </p:oleObj>
          </a:graphicData>
        </a:graphic>
      </p:graphicFrame>
      <p:sp>
        <p:nvSpPr>
          <p:cNvPr id="38" name="Rectangle 37"/>
          <p:cNvSpPr/>
          <p:nvPr/>
        </p:nvSpPr>
        <p:spPr>
          <a:xfrm>
            <a:off x="6516216" y="4149080"/>
            <a:ext cx="57606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6256" y="6492875"/>
            <a:ext cx="2133600" cy="365125"/>
          </a:xfrm>
        </p:spPr>
        <p:txBody>
          <a:bodyPr/>
          <a:lstStyle/>
          <a:p>
            <a:pPr>
              <a:defRPr/>
            </a:pPr>
            <a:fld id="{40629A93-225D-4554-9904-E290B7C32FEF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49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082" name="Content Placeholder 2"/>
          <p:cNvSpPr>
            <a:spLocks noGrp="1"/>
          </p:cNvSpPr>
          <p:nvPr>
            <p:ph idx="1"/>
          </p:nvPr>
        </p:nvSpPr>
        <p:spPr>
          <a:xfrm>
            <a:off x="457200" y="659085"/>
            <a:ext cx="8507413" cy="5578227"/>
          </a:xfrm>
        </p:spPr>
        <p:txBody>
          <a:bodyPr/>
          <a:lstStyle/>
          <a:p>
            <a:pPr marL="342900" lvl="1" indent="-342900" eaLnBrk="1" hangingPunct="1">
              <a:buFont typeface="Times New Roman" pitchFamily="18" charset="0"/>
              <a:buChar char="■"/>
            </a:pPr>
            <a:r>
              <a:rPr lang="en-US" b="1" dirty="0" smtClean="0">
                <a:solidFill>
                  <a:srgbClr val="000080"/>
                </a:solidFill>
                <a:latin typeface="Times New Roman" pitchFamily="18" charset="0"/>
              </a:rPr>
              <a:t>Double Diffusivity / Diffusion in Nanopolycrystals</a:t>
            </a:r>
            <a:endParaRPr lang="el-GR" b="1" dirty="0" smtClean="0">
              <a:solidFill>
                <a:srgbClr val="000080"/>
              </a:solidFill>
              <a:latin typeface="Times New Roman" pitchFamily="18" charset="0"/>
            </a:endParaRP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sz="600" dirty="0" smtClean="0"/>
          </a:p>
          <a:p>
            <a:pPr eaLnBrk="1" hangingPunct="1">
              <a:buSzPct val="80000"/>
              <a:buFont typeface="Times New Roman" pitchFamily="18" charset="0"/>
              <a:buChar char="●"/>
            </a:pPr>
            <a:r>
              <a:rPr lang="en-US" sz="2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Simplest Model</a:t>
            </a:r>
          </a:p>
          <a:p>
            <a:pPr eaLnBrk="1" hangingPunct="1">
              <a:buSzPct val="80000"/>
            </a:pPr>
            <a:endParaRPr lang="en-US" sz="26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SzPct val="80000"/>
            </a:pPr>
            <a:endParaRPr lang="en-US" sz="26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SzPct val="80000"/>
            </a:pPr>
            <a:endParaRPr lang="en-US" sz="12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SzPct val="80000"/>
              <a:buFont typeface="Times New Roman" pitchFamily="18" charset="0"/>
              <a:buChar char="●"/>
            </a:pPr>
            <a:r>
              <a:rPr lang="en-US" sz="2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Solution</a:t>
            </a:r>
            <a:endParaRPr lang="el-GR" sz="26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sz="26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l-GR" sz="26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751013" y="1285875"/>
          <a:ext cx="3492500" cy="673100"/>
        </p:xfrm>
        <a:graphic>
          <a:graphicData uri="http://schemas.openxmlformats.org/presentationml/2006/ole">
            <p:oleObj spid="_x0000_s306178" name="Equation" r:id="rId3" imgW="3492360" imgH="672840" progId="Equation.DSMT4">
              <p:embed/>
            </p:oleObj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922338" y="2077988"/>
          <a:ext cx="1498600" cy="342900"/>
        </p:xfrm>
        <a:graphic>
          <a:graphicData uri="http://schemas.openxmlformats.org/presentationml/2006/ole">
            <p:oleObj spid="_x0000_s306179" name="Equation" r:id="rId4" imgW="1498320" imgH="342720" progId="Equation.DSMT4">
              <p:embed/>
            </p:oleObj>
          </a:graphicData>
        </a:graphic>
      </p:graphicFrame>
      <p:sp>
        <p:nvSpPr>
          <p:cNvPr id="3083" name="Line 4"/>
          <p:cNvSpPr>
            <a:spLocks noChangeShapeType="1"/>
          </p:cNvSpPr>
          <p:nvPr/>
        </p:nvSpPr>
        <p:spPr bwMode="auto">
          <a:xfrm>
            <a:off x="2555875" y="2247851"/>
            <a:ext cx="94456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076" name="Object 5"/>
          <p:cNvGraphicFramePr>
            <a:graphicFrameLocks noChangeAspect="1"/>
          </p:cNvGraphicFramePr>
          <p:nvPr/>
        </p:nvGraphicFramePr>
        <p:xfrm>
          <a:off x="3862388" y="2077988"/>
          <a:ext cx="2438400" cy="342900"/>
        </p:xfrm>
        <a:graphic>
          <a:graphicData uri="http://schemas.openxmlformats.org/presentationml/2006/ole">
            <p:oleObj spid="_x0000_s306180" name="Equation" r:id="rId5" imgW="2438280" imgH="342720" progId="Equation.DSMT4">
              <p:embed/>
            </p:oleObj>
          </a:graphicData>
        </a:graphic>
      </p:graphicFrame>
      <p:graphicFrame>
        <p:nvGraphicFramePr>
          <p:cNvPr id="3077" name="Object 6"/>
          <p:cNvGraphicFramePr>
            <a:graphicFrameLocks noChangeAspect="1"/>
          </p:cNvGraphicFramePr>
          <p:nvPr/>
        </p:nvGraphicFramePr>
        <p:xfrm>
          <a:off x="1187624" y="2937892"/>
          <a:ext cx="6426200" cy="419100"/>
        </p:xfrm>
        <a:graphic>
          <a:graphicData uri="http://schemas.openxmlformats.org/presentationml/2006/ole">
            <p:oleObj spid="_x0000_s306181" name="Equation" r:id="rId6" imgW="6426000" imgH="419040" progId="Equation.DSMT4">
              <p:embed/>
            </p:oleObj>
          </a:graphicData>
        </a:graphic>
      </p:graphicFrame>
      <p:graphicFrame>
        <p:nvGraphicFramePr>
          <p:cNvPr id="3078" name="Object 7"/>
          <p:cNvGraphicFramePr>
            <a:graphicFrameLocks noChangeAspect="1"/>
          </p:cNvGraphicFramePr>
          <p:nvPr/>
        </p:nvGraphicFramePr>
        <p:xfrm>
          <a:off x="1179513" y="3476625"/>
          <a:ext cx="7124700" cy="673100"/>
        </p:xfrm>
        <a:graphic>
          <a:graphicData uri="http://schemas.openxmlformats.org/presentationml/2006/ole">
            <p:oleObj spid="_x0000_s306182" name="Equation" r:id="rId7" imgW="7124400" imgH="672840" progId="Equation.DSMT4">
              <p:embed/>
            </p:oleObj>
          </a:graphicData>
        </a:graphic>
      </p:graphicFrame>
      <p:graphicFrame>
        <p:nvGraphicFramePr>
          <p:cNvPr id="3079" name="Object 8"/>
          <p:cNvGraphicFramePr>
            <a:graphicFrameLocks noChangeAspect="1"/>
          </p:cNvGraphicFramePr>
          <p:nvPr/>
        </p:nvGraphicFramePr>
        <p:xfrm>
          <a:off x="827584" y="4293096"/>
          <a:ext cx="7581900" cy="977900"/>
        </p:xfrm>
        <a:graphic>
          <a:graphicData uri="http://schemas.openxmlformats.org/presentationml/2006/ole">
            <p:oleObj spid="_x0000_s306183" name="Equation" r:id="rId8" imgW="7581600" imgH="977760" progId="Equation.DSMT4">
              <p:embed/>
            </p:oleObj>
          </a:graphicData>
        </a:graphic>
      </p:graphicFrame>
      <p:graphicFrame>
        <p:nvGraphicFramePr>
          <p:cNvPr id="3080" name="Object 9"/>
          <p:cNvGraphicFramePr>
            <a:graphicFrameLocks noChangeAspect="1"/>
          </p:cNvGraphicFramePr>
          <p:nvPr/>
        </p:nvGraphicFramePr>
        <p:xfrm>
          <a:off x="903684" y="5229200"/>
          <a:ext cx="7124700" cy="863600"/>
        </p:xfrm>
        <a:graphic>
          <a:graphicData uri="http://schemas.openxmlformats.org/presentationml/2006/ole">
            <p:oleObj spid="_x0000_s306184" name="Equation" r:id="rId9" imgW="7124400" imgH="863280" progId="Equation.DSMT4">
              <p:embed/>
            </p:oleObj>
          </a:graphicData>
        </a:graphic>
      </p:graphicFrame>
      <p:graphicFrame>
        <p:nvGraphicFramePr>
          <p:cNvPr id="3081" name="Object 10"/>
          <p:cNvGraphicFramePr>
            <a:graphicFrameLocks noChangeAspect="1"/>
          </p:cNvGraphicFramePr>
          <p:nvPr/>
        </p:nvGraphicFramePr>
        <p:xfrm>
          <a:off x="539552" y="5915868"/>
          <a:ext cx="8064500" cy="825500"/>
        </p:xfrm>
        <a:graphic>
          <a:graphicData uri="http://schemas.openxmlformats.org/presentationml/2006/ole">
            <p:oleObj spid="_x0000_s306185" name="Equation" r:id="rId10" imgW="8064360" imgH="825480" progId="Equation.DSMT4">
              <p:embed/>
            </p:oleObj>
          </a:graphicData>
        </a:graphic>
      </p:graphicFrame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2483768" y="-27384"/>
            <a:ext cx="3906839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buClr>
                <a:srgbClr val="000080"/>
              </a:buClr>
              <a:buSzPct val="90000"/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III.  NANODIFFUSION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1763688" y="363433"/>
            <a:ext cx="510909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buClr>
                <a:srgbClr val="000080"/>
              </a:buClr>
              <a:buSzPct val="90000"/>
              <a:buFont typeface="Wingdings" pitchFamily="2" charset="2"/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[Gradient Diffusion at the Nanoscale]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7F1AB-6D5D-46C2-92DB-D097A991C95E}" type="slidenum">
              <a:rPr lang="el-GR"/>
              <a:pPr/>
              <a:t>5</a:t>
            </a:fld>
            <a:endParaRPr lang="el-GR" dirty="0"/>
          </a:p>
        </p:txBody>
      </p:sp>
      <p:sp>
        <p:nvSpPr>
          <p:cNvPr id="238594" name="Rectangle 2"/>
          <p:cNvSpPr>
            <a:spLocks noChangeArrowheads="1"/>
          </p:cNvSpPr>
          <p:nvPr/>
        </p:nvSpPr>
        <p:spPr bwMode="auto">
          <a:xfrm>
            <a:off x="208754" y="71046"/>
            <a:ext cx="8816837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buClr>
                <a:srgbClr val="000080"/>
              </a:buClr>
              <a:buSzPct val="90000"/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NCs/UFGs: Nanoelasticity/Nanoplasticity/Nanodiffusion</a:t>
            </a:r>
          </a:p>
          <a:p>
            <a:pPr algn="ctr">
              <a:buClr>
                <a:srgbClr val="000080"/>
              </a:buClr>
              <a:buSzPct val="90000"/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Motivation: Grain Configuration at the Nanoscale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38595" name="Text Box 3"/>
          <p:cNvSpPr txBox="1">
            <a:spLocks noChangeArrowheads="1"/>
          </p:cNvSpPr>
          <p:nvPr/>
        </p:nvSpPr>
        <p:spPr bwMode="auto">
          <a:xfrm>
            <a:off x="684213" y="1124744"/>
            <a:ext cx="5184775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Traditional Polycrystals ……10 – 100 </a:t>
            </a:r>
            <a:r>
              <a:rPr lang="el-GR">
                <a:latin typeface="Times New Roman" pitchFamily="18" charset="0"/>
              </a:rPr>
              <a:t>μ</a:t>
            </a:r>
            <a:r>
              <a:rPr lang="en-US">
                <a:latin typeface="Times New Roman" pitchFamily="18" charset="0"/>
              </a:rPr>
              <a:t>m </a:t>
            </a:r>
          </a:p>
        </p:txBody>
      </p:sp>
      <p:sp>
        <p:nvSpPr>
          <p:cNvPr id="238596" name="Text Box 4"/>
          <p:cNvSpPr txBox="1">
            <a:spLocks noChangeArrowheads="1"/>
          </p:cNvSpPr>
          <p:nvPr/>
        </p:nvSpPr>
        <p:spPr bwMode="auto">
          <a:xfrm>
            <a:off x="4716463" y="1124744"/>
            <a:ext cx="4103687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Nanopolycrystals…………….5 – 100 </a:t>
            </a:r>
            <a:r>
              <a:rPr lang="en-GB">
                <a:latin typeface="Times New Roman" pitchFamily="18" charset="0"/>
              </a:rPr>
              <a:t>n</a:t>
            </a:r>
            <a:r>
              <a:rPr lang="en-US">
                <a:latin typeface="Times New Roman" pitchFamily="18" charset="0"/>
              </a:rPr>
              <a:t>m </a:t>
            </a:r>
          </a:p>
        </p:txBody>
      </p:sp>
      <p:pic>
        <p:nvPicPr>
          <p:cNvPr id="238597" name="Picture 5" descr="Fi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3663" y="1469232"/>
            <a:ext cx="2632075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8598" name="Picture 6" descr="ab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9325" y="1469232"/>
            <a:ext cx="2189163" cy="198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8599" name="Text Box 7"/>
          <p:cNvSpPr txBox="1">
            <a:spLocks noChangeArrowheads="1"/>
          </p:cNvSpPr>
          <p:nvPr/>
        </p:nvSpPr>
        <p:spPr bwMode="auto">
          <a:xfrm>
            <a:off x="323850" y="1996282"/>
            <a:ext cx="13208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50000"/>
              </a:spcBef>
            </a:pPr>
            <a:r>
              <a:rPr lang="en-US" sz="2200">
                <a:latin typeface="Times New Roman" pitchFamily="18" charset="0"/>
              </a:rPr>
              <a:t>Grain d</a:t>
            </a:r>
          </a:p>
          <a:p>
            <a:pPr marL="342900" indent="-342900" algn="ctr">
              <a:spcBef>
                <a:spcPct val="50000"/>
              </a:spcBef>
            </a:pPr>
            <a:r>
              <a:rPr lang="en-US" sz="2200">
                <a:latin typeface="Times New Roman" pitchFamily="18" charset="0"/>
              </a:rPr>
              <a:t>1-50 nm</a:t>
            </a:r>
          </a:p>
        </p:txBody>
      </p:sp>
      <p:sp>
        <p:nvSpPr>
          <p:cNvPr id="238600" name="Text Box 8"/>
          <p:cNvSpPr txBox="1">
            <a:spLocks noChangeArrowheads="1"/>
          </p:cNvSpPr>
          <p:nvPr/>
        </p:nvSpPr>
        <p:spPr bwMode="auto">
          <a:xfrm>
            <a:off x="6962775" y="2067719"/>
            <a:ext cx="99377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50000"/>
              </a:spcBef>
            </a:pPr>
            <a:r>
              <a:rPr lang="en-US" sz="2200">
                <a:latin typeface="Times New Roman" pitchFamily="18" charset="0"/>
              </a:rPr>
              <a:t>Core r</a:t>
            </a:r>
            <a:r>
              <a:rPr lang="en-US" sz="2200" baseline="-25000">
                <a:latin typeface="Times New Roman" pitchFamily="18" charset="0"/>
              </a:rPr>
              <a:t>0</a:t>
            </a:r>
            <a:endParaRPr lang="en-US" sz="2200">
              <a:latin typeface="Times New Roman" pitchFamily="18" charset="0"/>
            </a:endParaRPr>
          </a:p>
          <a:p>
            <a:pPr marL="342900" indent="-342900" algn="ctr">
              <a:spcBef>
                <a:spcPct val="50000"/>
              </a:spcBef>
            </a:pPr>
            <a:r>
              <a:rPr lang="en-US" sz="2200">
                <a:latin typeface="Times New Roman" pitchFamily="18" charset="0"/>
              </a:rPr>
              <a:t> ~1 nm</a:t>
            </a:r>
          </a:p>
        </p:txBody>
      </p:sp>
      <p:sp>
        <p:nvSpPr>
          <p:cNvPr id="238601" name="Text Box 9"/>
          <p:cNvSpPr txBox="1">
            <a:spLocks noChangeArrowheads="1"/>
          </p:cNvSpPr>
          <p:nvPr/>
        </p:nvSpPr>
        <p:spPr bwMode="auto">
          <a:xfrm>
            <a:off x="1476375" y="3212307"/>
            <a:ext cx="583247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Grain size (d) of the same order as dislocation core (r</a:t>
            </a:r>
            <a:r>
              <a:rPr lang="en-US" baseline="-25000">
                <a:latin typeface="Times New Roman" pitchFamily="18" charset="0"/>
              </a:rPr>
              <a:t>0</a:t>
            </a:r>
            <a:r>
              <a:rPr lang="en-US">
                <a:latin typeface="Times New Roman" pitchFamily="18" charset="0"/>
              </a:rPr>
              <a:t>)</a:t>
            </a:r>
          </a:p>
        </p:txBody>
      </p:sp>
      <p:sp>
        <p:nvSpPr>
          <p:cNvPr id="238602" name="Text Box 10"/>
          <p:cNvSpPr txBox="1">
            <a:spLocks noChangeArrowheads="1"/>
          </p:cNvSpPr>
          <p:nvPr/>
        </p:nvSpPr>
        <p:spPr bwMode="auto">
          <a:xfrm>
            <a:off x="1476375" y="3501232"/>
            <a:ext cx="604837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10 nm grain size: 30% of atoms in the boundary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684213" y="4076501"/>
            <a:ext cx="2925762" cy="1989138"/>
            <a:chOff x="1404" y="8621"/>
            <a:chExt cx="4608" cy="3133"/>
          </a:xfrm>
        </p:grpSpPr>
        <p:pic>
          <p:nvPicPr>
            <p:cNvPr id="238604" name="Picture 12" descr="Fig30a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04" y="8621"/>
              <a:ext cx="4608" cy="3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8605" name="Text Box 13"/>
            <p:cNvSpPr txBox="1">
              <a:spLocks noChangeArrowheads="1"/>
            </p:cNvSpPr>
            <p:nvPr/>
          </p:nvSpPr>
          <p:spPr bwMode="auto">
            <a:xfrm>
              <a:off x="1596" y="8760"/>
              <a:ext cx="312" cy="2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spcBef>
                  <a:spcPct val="50000"/>
                </a:spcBef>
              </a:pPr>
              <a:endParaRPr lang="en-US">
                <a:latin typeface="Times New Roman" pitchFamily="18" charset="0"/>
              </a:endParaRPr>
            </a:p>
          </p:txBody>
        </p:sp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3966" y="9204"/>
              <a:ext cx="186" cy="180"/>
              <a:chOff x="3966" y="9204"/>
              <a:chExt cx="186" cy="180"/>
            </a:xfrm>
          </p:grpSpPr>
          <p:sp>
            <p:nvSpPr>
              <p:cNvPr id="238607" name="Line 15"/>
              <p:cNvSpPr>
                <a:spLocks noChangeShapeType="1"/>
              </p:cNvSpPr>
              <p:nvPr/>
            </p:nvSpPr>
            <p:spPr bwMode="auto">
              <a:xfrm flipV="1">
                <a:off x="3966" y="9210"/>
                <a:ext cx="180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38608" name="Line 16"/>
              <p:cNvSpPr>
                <a:spLocks noChangeShapeType="1"/>
              </p:cNvSpPr>
              <p:nvPr/>
            </p:nvSpPr>
            <p:spPr bwMode="auto">
              <a:xfrm flipV="1">
                <a:off x="4110" y="9204"/>
                <a:ext cx="42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38609" name="Line 17"/>
              <p:cNvSpPr>
                <a:spLocks noChangeShapeType="1"/>
              </p:cNvSpPr>
              <p:nvPr/>
            </p:nvSpPr>
            <p:spPr bwMode="auto">
              <a:xfrm flipH="1" flipV="1">
                <a:off x="3966" y="9246"/>
                <a:ext cx="138" cy="1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4" name="Group 18"/>
            <p:cNvGrpSpPr>
              <a:grpSpLocks/>
            </p:cNvGrpSpPr>
            <p:nvPr/>
          </p:nvGrpSpPr>
          <p:grpSpPr bwMode="auto">
            <a:xfrm rot="733096">
              <a:off x="3132" y="10008"/>
              <a:ext cx="186" cy="180"/>
              <a:chOff x="3966" y="9204"/>
              <a:chExt cx="186" cy="180"/>
            </a:xfrm>
          </p:grpSpPr>
          <p:sp>
            <p:nvSpPr>
              <p:cNvPr id="238611" name="Line 19"/>
              <p:cNvSpPr>
                <a:spLocks noChangeShapeType="1"/>
              </p:cNvSpPr>
              <p:nvPr/>
            </p:nvSpPr>
            <p:spPr bwMode="auto">
              <a:xfrm flipV="1">
                <a:off x="3966" y="9210"/>
                <a:ext cx="180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38612" name="Line 20"/>
              <p:cNvSpPr>
                <a:spLocks noChangeShapeType="1"/>
              </p:cNvSpPr>
              <p:nvPr/>
            </p:nvSpPr>
            <p:spPr bwMode="auto">
              <a:xfrm flipV="1">
                <a:off x="4110" y="9204"/>
                <a:ext cx="42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38613" name="Line 21"/>
              <p:cNvSpPr>
                <a:spLocks noChangeShapeType="1"/>
              </p:cNvSpPr>
              <p:nvPr/>
            </p:nvSpPr>
            <p:spPr bwMode="auto">
              <a:xfrm flipH="1" flipV="1">
                <a:off x="3966" y="9246"/>
                <a:ext cx="138" cy="1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5" name="Group 22"/>
            <p:cNvGrpSpPr>
              <a:grpSpLocks/>
            </p:cNvGrpSpPr>
            <p:nvPr/>
          </p:nvGrpSpPr>
          <p:grpSpPr bwMode="auto">
            <a:xfrm rot="1883968">
              <a:off x="3282" y="9306"/>
              <a:ext cx="186" cy="180"/>
              <a:chOff x="3966" y="9204"/>
              <a:chExt cx="186" cy="180"/>
            </a:xfrm>
          </p:grpSpPr>
          <p:sp>
            <p:nvSpPr>
              <p:cNvPr id="238615" name="Line 23"/>
              <p:cNvSpPr>
                <a:spLocks noChangeShapeType="1"/>
              </p:cNvSpPr>
              <p:nvPr/>
            </p:nvSpPr>
            <p:spPr bwMode="auto">
              <a:xfrm flipV="1">
                <a:off x="3966" y="9210"/>
                <a:ext cx="180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38616" name="Line 24"/>
              <p:cNvSpPr>
                <a:spLocks noChangeShapeType="1"/>
              </p:cNvSpPr>
              <p:nvPr/>
            </p:nvSpPr>
            <p:spPr bwMode="auto">
              <a:xfrm flipV="1">
                <a:off x="4110" y="9204"/>
                <a:ext cx="42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38617" name="Line 25"/>
              <p:cNvSpPr>
                <a:spLocks noChangeShapeType="1"/>
              </p:cNvSpPr>
              <p:nvPr/>
            </p:nvSpPr>
            <p:spPr bwMode="auto">
              <a:xfrm flipH="1" flipV="1">
                <a:off x="3966" y="9246"/>
                <a:ext cx="138" cy="1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6" name="Group 26"/>
            <p:cNvGrpSpPr>
              <a:grpSpLocks/>
            </p:cNvGrpSpPr>
            <p:nvPr/>
          </p:nvGrpSpPr>
          <p:grpSpPr bwMode="auto">
            <a:xfrm rot="821821">
              <a:off x="2238" y="8928"/>
              <a:ext cx="186" cy="180"/>
              <a:chOff x="3966" y="9204"/>
              <a:chExt cx="186" cy="180"/>
            </a:xfrm>
          </p:grpSpPr>
          <p:sp>
            <p:nvSpPr>
              <p:cNvPr id="238619" name="Line 27"/>
              <p:cNvSpPr>
                <a:spLocks noChangeShapeType="1"/>
              </p:cNvSpPr>
              <p:nvPr/>
            </p:nvSpPr>
            <p:spPr bwMode="auto">
              <a:xfrm flipV="1">
                <a:off x="3966" y="9210"/>
                <a:ext cx="180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38620" name="Line 28"/>
              <p:cNvSpPr>
                <a:spLocks noChangeShapeType="1"/>
              </p:cNvSpPr>
              <p:nvPr/>
            </p:nvSpPr>
            <p:spPr bwMode="auto">
              <a:xfrm flipV="1">
                <a:off x="4110" y="9204"/>
                <a:ext cx="42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38621" name="Line 29"/>
              <p:cNvSpPr>
                <a:spLocks noChangeShapeType="1"/>
              </p:cNvSpPr>
              <p:nvPr/>
            </p:nvSpPr>
            <p:spPr bwMode="auto">
              <a:xfrm flipH="1" flipV="1">
                <a:off x="3966" y="9246"/>
                <a:ext cx="138" cy="1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7" name="Group 30"/>
            <p:cNvGrpSpPr>
              <a:grpSpLocks/>
            </p:cNvGrpSpPr>
            <p:nvPr/>
          </p:nvGrpSpPr>
          <p:grpSpPr bwMode="auto">
            <a:xfrm rot="-175669">
              <a:off x="5547" y="9472"/>
              <a:ext cx="125" cy="148"/>
              <a:chOff x="3966" y="9204"/>
              <a:chExt cx="186" cy="180"/>
            </a:xfrm>
          </p:grpSpPr>
          <p:sp>
            <p:nvSpPr>
              <p:cNvPr id="238623" name="Line 31"/>
              <p:cNvSpPr>
                <a:spLocks noChangeShapeType="1"/>
              </p:cNvSpPr>
              <p:nvPr/>
            </p:nvSpPr>
            <p:spPr bwMode="auto">
              <a:xfrm flipV="1">
                <a:off x="3966" y="9210"/>
                <a:ext cx="180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38624" name="Line 32"/>
              <p:cNvSpPr>
                <a:spLocks noChangeShapeType="1"/>
              </p:cNvSpPr>
              <p:nvPr/>
            </p:nvSpPr>
            <p:spPr bwMode="auto">
              <a:xfrm flipV="1">
                <a:off x="4110" y="9204"/>
                <a:ext cx="42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38625" name="Line 33"/>
              <p:cNvSpPr>
                <a:spLocks noChangeShapeType="1"/>
              </p:cNvSpPr>
              <p:nvPr/>
            </p:nvSpPr>
            <p:spPr bwMode="auto">
              <a:xfrm flipH="1" flipV="1">
                <a:off x="3966" y="9246"/>
                <a:ext cx="138" cy="1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8" name="Group 34"/>
            <p:cNvGrpSpPr>
              <a:grpSpLocks/>
            </p:cNvGrpSpPr>
            <p:nvPr/>
          </p:nvGrpSpPr>
          <p:grpSpPr bwMode="auto">
            <a:xfrm rot="-1030850">
              <a:off x="5052" y="10080"/>
              <a:ext cx="186" cy="180"/>
              <a:chOff x="3966" y="9204"/>
              <a:chExt cx="186" cy="180"/>
            </a:xfrm>
          </p:grpSpPr>
          <p:sp>
            <p:nvSpPr>
              <p:cNvPr id="238627" name="Line 35"/>
              <p:cNvSpPr>
                <a:spLocks noChangeShapeType="1"/>
              </p:cNvSpPr>
              <p:nvPr/>
            </p:nvSpPr>
            <p:spPr bwMode="auto">
              <a:xfrm flipV="1">
                <a:off x="3966" y="9210"/>
                <a:ext cx="180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38628" name="Line 36"/>
              <p:cNvSpPr>
                <a:spLocks noChangeShapeType="1"/>
              </p:cNvSpPr>
              <p:nvPr/>
            </p:nvSpPr>
            <p:spPr bwMode="auto">
              <a:xfrm flipV="1">
                <a:off x="4110" y="9204"/>
                <a:ext cx="42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38629" name="Line 37"/>
              <p:cNvSpPr>
                <a:spLocks noChangeShapeType="1"/>
              </p:cNvSpPr>
              <p:nvPr/>
            </p:nvSpPr>
            <p:spPr bwMode="auto">
              <a:xfrm flipH="1" flipV="1">
                <a:off x="3966" y="9246"/>
                <a:ext cx="138" cy="1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9" name="Group 38"/>
            <p:cNvGrpSpPr>
              <a:grpSpLocks/>
            </p:cNvGrpSpPr>
            <p:nvPr/>
          </p:nvGrpSpPr>
          <p:grpSpPr bwMode="auto">
            <a:xfrm rot="-24434306">
              <a:off x="3726" y="11046"/>
              <a:ext cx="186" cy="180"/>
              <a:chOff x="3966" y="9204"/>
              <a:chExt cx="186" cy="180"/>
            </a:xfrm>
          </p:grpSpPr>
          <p:sp>
            <p:nvSpPr>
              <p:cNvPr id="238631" name="Line 39"/>
              <p:cNvSpPr>
                <a:spLocks noChangeShapeType="1"/>
              </p:cNvSpPr>
              <p:nvPr/>
            </p:nvSpPr>
            <p:spPr bwMode="auto">
              <a:xfrm flipV="1">
                <a:off x="3966" y="9210"/>
                <a:ext cx="180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38632" name="Line 40"/>
              <p:cNvSpPr>
                <a:spLocks noChangeShapeType="1"/>
              </p:cNvSpPr>
              <p:nvPr/>
            </p:nvSpPr>
            <p:spPr bwMode="auto">
              <a:xfrm flipV="1">
                <a:off x="4110" y="9204"/>
                <a:ext cx="42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38633" name="Line 41"/>
              <p:cNvSpPr>
                <a:spLocks noChangeShapeType="1"/>
              </p:cNvSpPr>
              <p:nvPr/>
            </p:nvSpPr>
            <p:spPr bwMode="auto">
              <a:xfrm flipH="1" flipV="1">
                <a:off x="3966" y="9246"/>
                <a:ext cx="138" cy="1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10" name="Group 42"/>
            <p:cNvGrpSpPr>
              <a:grpSpLocks/>
            </p:cNvGrpSpPr>
            <p:nvPr/>
          </p:nvGrpSpPr>
          <p:grpSpPr bwMode="auto">
            <a:xfrm rot="-46191563">
              <a:off x="2526" y="10176"/>
              <a:ext cx="186" cy="180"/>
              <a:chOff x="3966" y="9204"/>
              <a:chExt cx="186" cy="180"/>
            </a:xfrm>
          </p:grpSpPr>
          <p:sp>
            <p:nvSpPr>
              <p:cNvPr id="238635" name="Line 43"/>
              <p:cNvSpPr>
                <a:spLocks noChangeShapeType="1"/>
              </p:cNvSpPr>
              <p:nvPr/>
            </p:nvSpPr>
            <p:spPr bwMode="auto">
              <a:xfrm flipV="1">
                <a:off x="3966" y="9210"/>
                <a:ext cx="180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38636" name="Line 44"/>
              <p:cNvSpPr>
                <a:spLocks noChangeShapeType="1"/>
              </p:cNvSpPr>
              <p:nvPr/>
            </p:nvSpPr>
            <p:spPr bwMode="auto">
              <a:xfrm flipV="1">
                <a:off x="4110" y="9204"/>
                <a:ext cx="42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38637" name="Line 45"/>
              <p:cNvSpPr>
                <a:spLocks noChangeShapeType="1"/>
              </p:cNvSpPr>
              <p:nvPr/>
            </p:nvSpPr>
            <p:spPr bwMode="auto">
              <a:xfrm flipH="1" flipV="1">
                <a:off x="3966" y="9246"/>
                <a:ext cx="138" cy="1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11" name="Group 46"/>
            <p:cNvGrpSpPr>
              <a:grpSpLocks/>
            </p:cNvGrpSpPr>
            <p:nvPr/>
          </p:nvGrpSpPr>
          <p:grpSpPr bwMode="auto">
            <a:xfrm rot="-23681239">
              <a:off x="1727" y="10829"/>
              <a:ext cx="210" cy="192"/>
              <a:chOff x="3966" y="9204"/>
              <a:chExt cx="186" cy="180"/>
            </a:xfrm>
          </p:grpSpPr>
          <p:sp>
            <p:nvSpPr>
              <p:cNvPr id="238639" name="Line 47"/>
              <p:cNvSpPr>
                <a:spLocks noChangeShapeType="1"/>
              </p:cNvSpPr>
              <p:nvPr/>
            </p:nvSpPr>
            <p:spPr bwMode="auto">
              <a:xfrm flipV="1">
                <a:off x="3966" y="9210"/>
                <a:ext cx="180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38640" name="Line 48"/>
              <p:cNvSpPr>
                <a:spLocks noChangeShapeType="1"/>
              </p:cNvSpPr>
              <p:nvPr/>
            </p:nvSpPr>
            <p:spPr bwMode="auto">
              <a:xfrm flipV="1">
                <a:off x="4110" y="9204"/>
                <a:ext cx="42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38641" name="Line 49"/>
              <p:cNvSpPr>
                <a:spLocks noChangeShapeType="1"/>
              </p:cNvSpPr>
              <p:nvPr/>
            </p:nvSpPr>
            <p:spPr bwMode="auto">
              <a:xfrm flipH="1" flipV="1">
                <a:off x="3966" y="9246"/>
                <a:ext cx="138" cy="1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12" name="Group 50"/>
            <p:cNvGrpSpPr>
              <a:grpSpLocks/>
            </p:cNvGrpSpPr>
            <p:nvPr/>
          </p:nvGrpSpPr>
          <p:grpSpPr bwMode="auto">
            <a:xfrm rot="-1082057">
              <a:off x="2079" y="9690"/>
              <a:ext cx="150" cy="131"/>
              <a:chOff x="3966" y="9204"/>
              <a:chExt cx="186" cy="180"/>
            </a:xfrm>
          </p:grpSpPr>
          <p:sp>
            <p:nvSpPr>
              <p:cNvPr id="238643" name="Line 51"/>
              <p:cNvSpPr>
                <a:spLocks noChangeShapeType="1"/>
              </p:cNvSpPr>
              <p:nvPr/>
            </p:nvSpPr>
            <p:spPr bwMode="auto">
              <a:xfrm flipV="1">
                <a:off x="3966" y="9210"/>
                <a:ext cx="180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38644" name="Line 52"/>
              <p:cNvSpPr>
                <a:spLocks noChangeShapeType="1"/>
              </p:cNvSpPr>
              <p:nvPr/>
            </p:nvSpPr>
            <p:spPr bwMode="auto">
              <a:xfrm flipV="1">
                <a:off x="4110" y="9204"/>
                <a:ext cx="42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38645" name="Line 53"/>
              <p:cNvSpPr>
                <a:spLocks noChangeShapeType="1"/>
              </p:cNvSpPr>
              <p:nvPr/>
            </p:nvSpPr>
            <p:spPr bwMode="auto">
              <a:xfrm flipH="1" flipV="1">
                <a:off x="3966" y="9246"/>
                <a:ext cx="138" cy="1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13" name="Group 54"/>
            <p:cNvGrpSpPr>
              <a:grpSpLocks/>
            </p:cNvGrpSpPr>
            <p:nvPr/>
          </p:nvGrpSpPr>
          <p:grpSpPr bwMode="auto">
            <a:xfrm rot="2727068">
              <a:off x="5064" y="11406"/>
              <a:ext cx="186" cy="180"/>
              <a:chOff x="3966" y="9204"/>
              <a:chExt cx="186" cy="180"/>
            </a:xfrm>
          </p:grpSpPr>
          <p:sp>
            <p:nvSpPr>
              <p:cNvPr id="238647" name="Line 55"/>
              <p:cNvSpPr>
                <a:spLocks noChangeShapeType="1"/>
              </p:cNvSpPr>
              <p:nvPr/>
            </p:nvSpPr>
            <p:spPr bwMode="auto">
              <a:xfrm flipV="1">
                <a:off x="3966" y="9210"/>
                <a:ext cx="180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38648" name="Line 56"/>
              <p:cNvSpPr>
                <a:spLocks noChangeShapeType="1"/>
              </p:cNvSpPr>
              <p:nvPr/>
            </p:nvSpPr>
            <p:spPr bwMode="auto">
              <a:xfrm flipV="1">
                <a:off x="4110" y="9204"/>
                <a:ext cx="42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38649" name="Line 57"/>
              <p:cNvSpPr>
                <a:spLocks noChangeShapeType="1"/>
              </p:cNvSpPr>
              <p:nvPr/>
            </p:nvSpPr>
            <p:spPr bwMode="auto">
              <a:xfrm flipH="1" flipV="1">
                <a:off x="3966" y="9246"/>
                <a:ext cx="138" cy="1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14" name="Group 58"/>
            <p:cNvGrpSpPr>
              <a:grpSpLocks/>
            </p:cNvGrpSpPr>
            <p:nvPr/>
          </p:nvGrpSpPr>
          <p:grpSpPr bwMode="auto">
            <a:xfrm rot="2983344">
              <a:off x="5473" y="10737"/>
              <a:ext cx="158" cy="156"/>
              <a:chOff x="3966" y="9204"/>
              <a:chExt cx="186" cy="180"/>
            </a:xfrm>
          </p:grpSpPr>
          <p:sp>
            <p:nvSpPr>
              <p:cNvPr id="238651" name="Line 59"/>
              <p:cNvSpPr>
                <a:spLocks noChangeShapeType="1"/>
              </p:cNvSpPr>
              <p:nvPr/>
            </p:nvSpPr>
            <p:spPr bwMode="auto">
              <a:xfrm flipV="1">
                <a:off x="3966" y="9210"/>
                <a:ext cx="180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38652" name="Line 60"/>
              <p:cNvSpPr>
                <a:spLocks noChangeShapeType="1"/>
              </p:cNvSpPr>
              <p:nvPr/>
            </p:nvSpPr>
            <p:spPr bwMode="auto">
              <a:xfrm flipV="1">
                <a:off x="4110" y="9204"/>
                <a:ext cx="42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38653" name="Line 61"/>
              <p:cNvSpPr>
                <a:spLocks noChangeShapeType="1"/>
              </p:cNvSpPr>
              <p:nvPr/>
            </p:nvSpPr>
            <p:spPr bwMode="auto">
              <a:xfrm flipH="1" flipV="1">
                <a:off x="3966" y="9246"/>
                <a:ext cx="138" cy="1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15" name="Group 62"/>
            <p:cNvGrpSpPr>
              <a:grpSpLocks/>
            </p:cNvGrpSpPr>
            <p:nvPr/>
          </p:nvGrpSpPr>
          <p:grpSpPr bwMode="auto">
            <a:xfrm rot="1729573">
              <a:off x="2885" y="11377"/>
              <a:ext cx="186" cy="158"/>
              <a:chOff x="3966" y="9204"/>
              <a:chExt cx="186" cy="180"/>
            </a:xfrm>
          </p:grpSpPr>
          <p:sp>
            <p:nvSpPr>
              <p:cNvPr id="238655" name="Line 63"/>
              <p:cNvSpPr>
                <a:spLocks noChangeShapeType="1"/>
              </p:cNvSpPr>
              <p:nvPr/>
            </p:nvSpPr>
            <p:spPr bwMode="auto">
              <a:xfrm flipV="1">
                <a:off x="3966" y="9210"/>
                <a:ext cx="180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38656" name="Line 64"/>
              <p:cNvSpPr>
                <a:spLocks noChangeShapeType="1"/>
              </p:cNvSpPr>
              <p:nvPr/>
            </p:nvSpPr>
            <p:spPr bwMode="auto">
              <a:xfrm flipV="1">
                <a:off x="4110" y="9204"/>
                <a:ext cx="42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38657" name="Line 65"/>
              <p:cNvSpPr>
                <a:spLocks noChangeShapeType="1"/>
              </p:cNvSpPr>
              <p:nvPr/>
            </p:nvSpPr>
            <p:spPr bwMode="auto">
              <a:xfrm flipH="1" flipV="1">
                <a:off x="3966" y="9246"/>
                <a:ext cx="138" cy="1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16" name="Group 66"/>
            <p:cNvGrpSpPr>
              <a:grpSpLocks/>
            </p:cNvGrpSpPr>
            <p:nvPr/>
          </p:nvGrpSpPr>
          <p:grpSpPr bwMode="auto">
            <a:xfrm rot="2144226">
              <a:off x="3805" y="10420"/>
              <a:ext cx="133" cy="94"/>
              <a:chOff x="3966" y="9204"/>
              <a:chExt cx="186" cy="180"/>
            </a:xfrm>
          </p:grpSpPr>
          <p:sp>
            <p:nvSpPr>
              <p:cNvPr id="238659" name="Line 67"/>
              <p:cNvSpPr>
                <a:spLocks noChangeShapeType="1"/>
              </p:cNvSpPr>
              <p:nvPr/>
            </p:nvSpPr>
            <p:spPr bwMode="auto">
              <a:xfrm flipV="1">
                <a:off x="3966" y="9210"/>
                <a:ext cx="180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38660" name="Line 68"/>
              <p:cNvSpPr>
                <a:spLocks noChangeShapeType="1"/>
              </p:cNvSpPr>
              <p:nvPr/>
            </p:nvSpPr>
            <p:spPr bwMode="auto">
              <a:xfrm flipV="1">
                <a:off x="4110" y="9204"/>
                <a:ext cx="42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38661" name="Line 69"/>
              <p:cNvSpPr>
                <a:spLocks noChangeShapeType="1"/>
              </p:cNvSpPr>
              <p:nvPr/>
            </p:nvSpPr>
            <p:spPr bwMode="auto">
              <a:xfrm flipH="1" flipV="1">
                <a:off x="3966" y="9246"/>
                <a:ext cx="138" cy="1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17" name="Group 70"/>
            <p:cNvGrpSpPr>
              <a:grpSpLocks/>
            </p:cNvGrpSpPr>
            <p:nvPr/>
          </p:nvGrpSpPr>
          <p:grpSpPr bwMode="auto">
            <a:xfrm rot="-3190499">
              <a:off x="4352" y="9920"/>
              <a:ext cx="170" cy="150"/>
              <a:chOff x="3966" y="9204"/>
              <a:chExt cx="186" cy="180"/>
            </a:xfrm>
          </p:grpSpPr>
          <p:sp>
            <p:nvSpPr>
              <p:cNvPr id="238663" name="Line 71"/>
              <p:cNvSpPr>
                <a:spLocks noChangeShapeType="1"/>
              </p:cNvSpPr>
              <p:nvPr/>
            </p:nvSpPr>
            <p:spPr bwMode="auto">
              <a:xfrm flipV="1">
                <a:off x="3966" y="9210"/>
                <a:ext cx="180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38664" name="Line 72"/>
              <p:cNvSpPr>
                <a:spLocks noChangeShapeType="1"/>
              </p:cNvSpPr>
              <p:nvPr/>
            </p:nvSpPr>
            <p:spPr bwMode="auto">
              <a:xfrm flipV="1">
                <a:off x="4110" y="9204"/>
                <a:ext cx="42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38665" name="Line 73"/>
              <p:cNvSpPr>
                <a:spLocks noChangeShapeType="1"/>
              </p:cNvSpPr>
              <p:nvPr/>
            </p:nvSpPr>
            <p:spPr bwMode="auto">
              <a:xfrm flipH="1" flipV="1">
                <a:off x="3966" y="9246"/>
                <a:ext cx="138" cy="1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18" name="Group 74"/>
            <p:cNvGrpSpPr>
              <a:grpSpLocks/>
            </p:cNvGrpSpPr>
            <p:nvPr/>
          </p:nvGrpSpPr>
          <p:grpSpPr bwMode="auto">
            <a:xfrm rot="-2242549">
              <a:off x="4227" y="11503"/>
              <a:ext cx="143" cy="117"/>
              <a:chOff x="3966" y="9204"/>
              <a:chExt cx="186" cy="180"/>
            </a:xfrm>
          </p:grpSpPr>
          <p:sp>
            <p:nvSpPr>
              <p:cNvPr id="238667" name="Line 75"/>
              <p:cNvSpPr>
                <a:spLocks noChangeShapeType="1"/>
              </p:cNvSpPr>
              <p:nvPr/>
            </p:nvSpPr>
            <p:spPr bwMode="auto">
              <a:xfrm flipV="1">
                <a:off x="3966" y="9210"/>
                <a:ext cx="180" cy="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38668" name="Line 76"/>
              <p:cNvSpPr>
                <a:spLocks noChangeShapeType="1"/>
              </p:cNvSpPr>
              <p:nvPr/>
            </p:nvSpPr>
            <p:spPr bwMode="auto">
              <a:xfrm flipV="1">
                <a:off x="4110" y="9204"/>
                <a:ext cx="42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38669" name="Line 77"/>
              <p:cNvSpPr>
                <a:spLocks noChangeShapeType="1"/>
              </p:cNvSpPr>
              <p:nvPr/>
            </p:nvSpPr>
            <p:spPr bwMode="auto">
              <a:xfrm flipH="1" flipV="1">
                <a:off x="3966" y="9246"/>
                <a:ext cx="138" cy="1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</p:grpSp>
      </p:grpSp>
      <p:graphicFrame>
        <p:nvGraphicFramePr>
          <p:cNvPr id="238670" name="Object 78"/>
          <p:cNvGraphicFramePr>
            <a:graphicFrameLocks noChangeAspect="1"/>
          </p:cNvGraphicFramePr>
          <p:nvPr>
            <p:ph/>
          </p:nvPr>
        </p:nvGraphicFramePr>
        <p:xfrm>
          <a:off x="4572000" y="4005064"/>
          <a:ext cx="3581400" cy="2159000"/>
        </p:xfrm>
        <a:graphic>
          <a:graphicData uri="http://schemas.openxmlformats.org/presentationml/2006/ole">
            <p:oleObj spid="_x0000_s263170" name="Picture" r:id="rId7" imgW="3581280" imgH="2276640" progId="Word.Picture.8">
              <p:embed/>
            </p:oleObj>
          </a:graphicData>
        </a:graphic>
      </p:graphicFrame>
      <p:sp>
        <p:nvSpPr>
          <p:cNvPr id="238671" name="Text Box 79"/>
          <p:cNvSpPr txBox="1">
            <a:spLocks noChangeArrowheads="1"/>
          </p:cNvSpPr>
          <p:nvPr/>
        </p:nvSpPr>
        <p:spPr bwMode="auto">
          <a:xfrm>
            <a:off x="-252413" y="6092626"/>
            <a:ext cx="8748713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2200">
                <a:latin typeface="Times New Roman" pitchFamily="18" charset="0"/>
              </a:rPr>
              <a:t>        Plasticity Mechanisms ?                Inverse Hall-Petch Relation ?</a:t>
            </a:r>
            <a:r>
              <a:rPr lang="en-US"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A63E53-5D15-4E11-AFCF-41CD23020C81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15888"/>
            <a:ext cx="8229600" cy="5576887"/>
          </a:xfrm>
        </p:spPr>
        <p:txBody>
          <a:bodyPr/>
          <a:lstStyle/>
          <a:p>
            <a:pPr eaLnBrk="1" hangingPunct="1">
              <a:buSzPct val="80000"/>
              <a:buFont typeface="Times New Roman" pitchFamily="18" charset="0"/>
              <a:buChar char="●"/>
            </a:pPr>
            <a:r>
              <a:rPr lang="en-US" sz="2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Uncoupling / Higher-order Diffusion Equation</a:t>
            </a:r>
          </a:p>
          <a:p>
            <a:pPr eaLnBrk="1" hangingPunct="1">
              <a:buSzPct val="80000"/>
            </a:pPr>
            <a:endParaRPr lang="en-US" sz="26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SzPct val="80000"/>
            </a:pPr>
            <a:endParaRPr lang="en-US" sz="26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SzPct val="80000"/>
            </a:pPr>
            <a:endParaRPr lang="en-US" sz="26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SzPct val="80000"/>
            </a:pPr>
            <a:endParaRPr lang="en-US" sz="26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SzPct val="80000"/>
            </a:pPr>
            <a:endParaRPr lang="en-US" sz="26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SzPct val="80000"/>
            </a:pPr>
            <a:endParaRPr lang="en-US" sz="8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SzPct val="80000"/>
              <a:buFont typeface="Times New Roman" pitchFamily="18" charset="0"/>
              <a:buChar char="●"/>
            </a:pPr>
            <a:r>
              <a:rPr lang="en-US" sz="2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Observations / Experiments</a:t>
            </a:r>
          </a:p>
          <a:p>
            <a:pPr eaLnBrk="1" hangingPunct="1">
              <a:buFont typeface="Arial" pitchFamily="34" charset="0"/>
              <a:buNone/>
            </a:pPr>
            <a:r>
              <a:rPr lang="en-US" sz="2200" i="1" dirty="0" smtClean="0">
                <a:solidFill>
                  <a:srgbClr val="3366FF"/>
                </a:solidFill>
                <a:latin typeface="Times New Roman" pitchFamily="18" charset="0"/>
              </a:rPr>
              <a:t>-   Grain boundary space</a:t>
            </a:r>
          </a:p>
          <a:p>
            <a:pPr eaLnBrk="1" hangingPunct="1"/>
            <a:endParaRPr lang="el-GR" sz="26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83299" name="Object 2"/>
          <p:cNvGraphicFramePr>
            <a:graphicFrameLocks noChangeAspect="1"/>
          </p:cNvGraphicFramePr>
          <p:nvPr/>
        </p:nvGraphicFramePr>
        <p:xfrm>
          <a:off x="919163" y="692150"/>
          <a:ext cx="4445000" cy="711200"/>
        </p:xfrm>
        <a:graphic>
          <a:graphicData uri="http://schemas.openxmlformats.org/presentationml/2006/ole">
            <p:oleObj spid="_x0000_s307202" name="Equation" r:id="rId3" imgW="4444920" imgH="711000" progId="Equation.DSMT4">
              <p:embed/>
            </p:oleObj>
          </a:graphicData>
        </a:graphic>
      </p:graphicFrame>
      <p:graphicFrame>
        <p:nvGraphicFramePr>
          <p:cNvPr id="183300" name="Object 3"/>
          <p:cNvGraphicFramePr>
            <a:graphicFrameLocks noChangeAspect="1"/>
          </p:cNvGraphicFramePr>
          <p:nvPr/>
        </p:nvGraphicFramePr>
        <p:xfrm>
          <a:off x="941388" y="1557338"/>
          <a:ext cx="7518400" cy="381000"/>
        </p:xfrm>
        <a:graphic>
          <a:graphicData uri="http://schemas.openxmlformats.org/presentationml/2006/ole">
            <p:oleObj spid="_x0000_s307203" name="Equation" r:id="rId4" imgW="7518240" imgH="380880" progId="Equation.DSMT4">
              <p:embed/>
            </p:oleObj>
          </a:graphicData>
        </a:graphic>
      </p:graphicFrame>
      <p:graphicFrame>
        <p:nvGraphicFramePr>
          <p:cNvPr id="183301" name="Object 4"/>
          <p:cNvGraphicFramePr>
            <a:graphicFrameLocks noChangeAspect="1"/>
          </p:cNvGraphicFramePr>
          <p:nvPr/>
        </p:nvGraphicFramePr>
        <p:xfrm>
          <a:off x="971550" y="2060575"/>
          <a:ext cx="6756400" cy="736600"/>
        </p:xfrm>
        <a:graphic>
          <a:graphicData uri="http://schemas.openxmlformats.org/presentationml/2006/ole">
            <p:oleObj spid="_x0000_s307204" name="Equation" r:id="rId5" imgW="6756120" imgH="736560" progId="Equation.DSMT4">
              <p:embed/>
            </p:oleObj>
          </a:graphicData>
        </a:graphic>
      </p:graphicFrame>
      <p:graphicFrame>
        <p:nvGraphicFramePr>
          <p:cNvPr id="183302" name="Object 5"/>
          <p:cNvGraphicFramePr>
            <a:graphicFrameLocks noChangeAspect="1"/>
          </p:cNvGraphicFramePr>
          <p:nvPr/>
        </p:nvGraphicFramePr>
        <p:xfrm>
          <a:off x="5022850" y="2779713"/>
          <a:ext cx="2133600" cy="342900"/>
        </p:xfrm>
        <a:graphic>
          <a:graphicData uri="http://schemas.openxmlformats.org/presentationml/2006/ole">
            <p:oleObj spid="_x0000_s307205" name="Equation" r:id="rId6" imgW="2133360" imgH="342720" progId="Equation.DSMT4">
              <p:embed/>
            </p:oleObj>
          </a:graphicData>
        </a:graphic>
      </p:graphicFrame>
      <p:pic>
        <p:nvPicPr>
          <p:cNvPr id="183303" name="Picture 6" descr="dim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450" y="3933825"/>
            <a:ext cx="1435100" cy="13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304" name="Picture 7" descr="Image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1550" y="5300663"/>
            <a:ext cx="170815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3305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83306" name="Object 8"/>
          <p:cNvGraphicFramePr>
            <a:graphicFrameLocks noChangeAspect="1"/>
          </p:cNvGraphicFramePr>
          <p:nvPr/>
        </p:nvGraphicFramePr>
        <p:xfrm>
          <a:off x="2971800" y="4211638"/>
          <a:ext cx="3400425" cy="2533650"/>
        </p:xfrm>
        <a:graphic>
          <a:graphicData uri="http://schemas.openxmlformats.org/presentationml/2006/ole">
            <p:oleObj spid="_x0000_s307206" name="Picture" r:id="rId9" imgW="3400044" imgH="2534412" progId="Word.Picture.8">
              <p:embed/>
            </p:oleObj>
          </a:graphicData>
        </a:graphic>
      </p:graphicFrame>
      <p:graphicFrame>
        <p:nvGraphicFramePr>
          <p:cNvPr id="183307" name="Object 10"/>
          <p:cNvGraphicFramePr>
            <a:graphicFrameLocks noChangeAspect="1"/>
          </p:cNvGraphicFramePr>
          <p:nvPr/>
        </p:nvGraphicFramePr>
        <p:xfrm>
          <a:off x="6732588" y="4221163"/>
          <a:ext cx="2206625" cy="2195512"/>
        </p:xfrm>
        <a:graphic>
          <a:graphicData uri="http://schemas.openxmlformats.org/presentationml/2006/ole">
            <p:oleObj spid="_x0000_s307207" name="Picture" r:id="rId10" imgW="1838160" imgH="1828800" progId="Word.Pictur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E8CC35-7979-4F8C-A6A5-2537D53B518B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217091" name="Object 2"/>
          <p:cNvGraphicFramePr>
            <a:graphicFrameLocks noChangeAspect="1"/>
          </p:cNvGraphicFramePr>
          <p:nvPr/>
        </p:nvGraphicFramePr>
        <p:xfrm>
          <a:off x="755650" y="692150"/>
          <a:ext cx="2959100" cy="381000"/>
        </p:xfrm>
        <a:graphic>
          <a:graphicData uri="http://schemas.openxmlformats.org/presentationml/2006/ole">
            <p:oleObj spid="_x0000_s308226" name="Equation" r:id="rId3" imgW="2958840" imgH="380880" progId="Equation.DSMT4">
              <p:embed/>
            </p:oleObj>
          </a:graphicData>
        </a:graphic>
      </p:graphicFrame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30238" y="987429"/>
            <a:ext cx="3149600" cy="2411415"/>
            <a:chOff x="404" y="7607"/>
            <a:chExt cx="4958" cy="3798"/>
          </a:xfrm>
        </p:grpSpPr>
        <p:pic>
          <p:nvPicPr>
            <p:cNvPr id="217093" name="Picture 4" descr="dim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7" y="7848"/>
              <a:ext cx="4675" cy="3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45" name="Text Box 5"/>
            <p:cNvSpPr txBox="1">
              <a:spLocks noChangeArrowheads="1"/>
            </p:cNvSpPr>
            <p:nvPr/>
          </p:nvSpPr>
          <p:spPr bwMode="auto">
            <a:xfrm>
              <a:off x="404" y="7607"/>
              <a:ext cx="724" cy="353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vert270"/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  <a:defRPr/>
              </a:pPr>
              <a:r>
                <a:rPr lang="el-GR" sz="1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Concentration (arb. units)</a:t>
              </a:r>
            </a:p>
          </p:txBody>
        </p:sp>
        <p:sp>
          <p:nvSpPr>
            <p:cNvPr id="217095" name="Text Box 6"/>
            <p:cNvSpPr txBox="1">
              <a:spLocks noChangeArrowheads="1"/>
            </p:cNvSpPr>
            <p:nvPr/>
          </p:nvSpPr>
          <p:spPr bwMode="auto">
            <a:xfrm>
              <a:off x="2286" y="10862"/>
              <a:ext cx="2175" cy="54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l-GR" sz="1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l-GR" sz="1600" baseline="300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6/5</a:t>
              </a:r>
              <a:r>
                <a:rPr lang="el-GR" sz="1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(10</a:t>
              </a:r>
              <a:r>
                <a:rPr lang="el-GR" sz="1600" baseline="300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r>
                <a:rPr lang="el-GR" sz="1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m</a:t>
              </a:r>
              <a:r>
                <a:rPr lang="el-GR" sz="1600" baseline="300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6/5</a:t>
              </a:r>
              <a:r>
                <a:rPr lang="el-GR" sz="1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endParaRPr lang="el-GR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217096" name="Object 7"/>
          <p:cNvGraphicFramePr>
            <a:graphicFrameLocks noChangeAspect="1"/>
          </p:cNvGraphicFramePr>
          <p:nvPr/>
        </p:nvGraphicFramePr>
        <p:xfrm>
          <a:off x="4586288" y="712788"/>
          <a:ext cx="3073400" cy="381000"/>
        </p:xfrm>
        <a:graphic>
          <a:graphicData uri="http://schemas.openxmlformats.org/presentationml/2006/ole">
            <p:oleObj spid="_x0000_s308227" name="Equation" r:id="rId5" imgW="3073320" imgH="380880" progId="Equation.DSMT4">
              <p:embed/>
            </p:oleObj>
          </a:graphicData>
        </a:graphic>
      </p:graphicFrame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4344988" y="928688"/>
            <a:ext cx="3467100" cy="2503487"/>
            <a:chOff x="5814" y="7604"/>
            <a:chExt cx="5458" cy="3943"/>
          </a:xfrm>
        </p:grpSpPr>
        <p:pic>
          <p:nvPicPr>
            <p:cNvPr id="217098" name="Picture 9" descr="dim11_a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104" y="7775"/>
              <a:ext cx="4893" cy="3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50" name="Text Box 10"/>
            <p:cNvSpPr txBox="1">
              <a:spLocks noChangeArrowheads="1"/>
            </p:cNvSpPr>
            <p:nvPr/>
          </p:nvSpPr>
          <p:spPr bwMode="auto">
            <a:xfrm>
              <a:off x="5814" y="7604"/>
              <a:ext cx="711" cy="374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vert270"/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  <a:defRPr/>
              </a:pPr>
              <a:r>
                <a:rPr lang="el-GR" sz="1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Specific activity (arb. units)</a:t>
              </a:r>
            </a:p>
          </p:txBody>
        </p:sp>
        <p:sp>
          <p:nvSpPr>
            <p:cNvPr id="217100" name="Text Box 11"/>
            <p:cNvSpPr txBox="1">
              <a:spLocks noChangeArrowheads="1"/>
            </p:cNvSpPr>
            <p:nvPr/>
          </p:nvSpPr>
          <p:spPr bwMode="auto">
            <a:xfrm>
              <a:off x="9281" y="11004"/>
              <a:ext cx="1991" cy="54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l-GR" sz="160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l-GR" sz="1600" baseline="3000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l-GR" sz="160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(10</a:t>
              </a:r>
              <a:r>
                <a:rPr lang="el-GR" sz="1600" baseline="3000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r>
                <a:rPr lang="el-GR" sz="160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nm</a:t>
              </a:r>
              <a:r>
                <a:rPr lang="el-GR" sz="1600" baseline="3000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l-GR" sz="160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endParaRPr lang="el-GR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217101" name="Object 12"/>
          <p:cNvGraphicFramePr>
            <a:graphicFrameLocks noChangeAspect="1"/>
          </p:cNvGraphicFramePr>
          <p:nvPr/>
        </p:nvGraphicFramePr>
        <p:xfrm>
          <a:off x="769938" y="3541713"/>
          <a:ext cx="2882900" cy="381000"/>
        </p:xfrm>
        <a:graphic>
          <a:graphicData uri="http://schemas.openxmlformats.org/presentationml/2006/ole">
            <p:oleObj spid="_x0000_s308228" name="Equation" r:id="rId7" imgW="2882880" imgH="380880" progId="Equation.DSMT4">
              <p:embed/>
            </p:oleObj>
          </a:graphicData>
        </a:graphic>
      </p:graphicFrame>
      <p:pic>
        <p:nvPicPr>
          <p:cNvPr id="217102" name="Picture 13" descr="dim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4213" y="3825875"/>
            <a:ext cx="3071812" cy="300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7103" name="Object 15"/>
          <p:cNvGraphicFramePr>
            <a:graphicFrameLocks noChangeAspect="1"/>
          </p:cNvGraphicFramePr>
          <p:nvPr/>
        </p:nvGraphicFramePr>
        <p:xfrm>
          <a:off x="4837113" y="3562350"/>
          <a:ext cx="1917700" cy="381000"/>
        </p:xfrm>
        <a:graphic>
          <a:graphicData uri="http://schemas.openxmlformats.org/presentationml/2006/ole">
            <p:oleObj spid="_x0000_s308229" name="Equation" r:id="rId9" imgW="1917360" imgH="380880" progId="Equation.DSMT4">
              <p:embed/>
            </p:oleObj>
          </a:graphicData>
        </a:graphic>
      </p:graphicFrame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4283075" y="4148138"/>
            <a:ext cx="3506788" cy="2468562"/>
            <a:chOff x="5597" y="12481"/>
            <a:chExt cx="5522" cy="3886"/>
          </a:xfrm>
        </p:grpSpPr>
        <p:pic>
          <p:nvPicPr>
            <p:cNvPr id="217105" name="Picture 18" descr="Image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772" y="12481"/>
              <a:ext cx="5347" cy="3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7106" name="Text Box 19"/>
            <p:cNvSpPr txBox="1">
              <a:spLocks noChangeArrowheads="1"/>
            </p:cNvSpPr>
            <p:nvPr/>
          </p:nvSpPr>
          <p:spPr bwMode="auto">
            <a:xfrm>
              <a:off x="5597" y="13649"/>
              <a:ext cx="620" cy="9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ts val="1200"/>
                </a:spcBef>
                <a:spcAft>
                  <a:spcPts val="300"/>
                </a:spcAft>
              </a:pPr>
              <a:r>
                <a:rPr lang="en-US" sz="1100" b="1" smtClean="0">
                  <a:solidFill>
                    <a:prstClr val="black"/>
                  </a:solidFill>
                  <a:latin typeface="Times New Roman" pitchFamily="18" charset="0"/>
                  <a:cs typeface="Arial" pitchFamily="34" charset="0"/>
                </a:rPr>
                <a:t>C</a:t>
              </a:r>
              <a:endParaRPr lang="el-GR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7107" name="Text Box 20"/>
            <p:cNvSpPr txBox="1">
              <a:spLocks noChangeArrowheads="1"/>
            </p:cNvSpPr>
            <p:nvPr/>
          </p:nvSpPr>
          <p:spPr bwMode="auto">
            <a:xfrm>
              <a:off x="8282" y="15865"/>
              <a:ext cx="1055" cy="50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l-GR" sz="1600" smtClean="0">
                  <a:solidFill>
                    <a:prstClr val="black"/>
                  </a:solidFill>
                  <a:cs typeface="Arial" pitchFamily="34" charset="0"/>
                </a:rPr>
                <a:t>x [μm]</a:t>
              </a:r>
              <a:endParaRPr lang="el-GR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467544" y="188640"/>
            <a:ext cx="828092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  <a:buSzPct val="80000"/>
              <a:buFont typeface="Times New Roman" pitchFamily="18" charset="0"/>
              <a:buChar char="●"/>
            </a:pPr>
            <a:r>
              <a:rPr lang="fr-FR" sz="2600" b="1" i="1" dirty="0" smtClean="0">
                <a:solidFill>
                  <a:srgbClr val="0000FF"/>
                </a:solidFill>
                <a:latin typeface="Times New Roman" pitchFamily="18" charset="0"/>
              </a:rPr>
              <a:t> Diffusion </a:t>
            </a:r>
            <a:r>
              <a:rPr lang="fr-FR" sz="2600" b="1" i="1" dirty="0" err="1" smtClean="0">
                <a:solidFill>
                  <a:srgbClr val="0000FF"/>
                </a:solidFill>
                <a:latin typeface="Times New Roman" pitchFamily="18" charset="0"/>
              </a:rPr>
              <a:t>Penetration</a:t>
            </a:r>
            <a:r>
              <a:rPr lang="fr-FR" sz="2600" b="1" i="1" dirty="0" smtClean="0">
                <a:solidFill>
                  <a:srgbClr val="0000FF"/>
                </a:solidFill>
                <a:latin typeface="Times New Roman" pitchFamily="18" charset="0"/>
              </a:rPr>
              <a:t> Profiles</a:t>
            </a:r>
            <a:endParaRPr lang="fr-FR" sz="2600" b="1" i="1" dirty="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0E54A6-D6DD-480E-BE55-7581A1303C95}" type="slidenum">
              <a:rPr lang="el-GR"/>
              <a:pPr>
                <a:defRPr/>
              </a:pPr>
              <a:t>52</a:t>
            </a:fld>
            <a:endParaRPr lang="el-GR"/>
          </a:p>
        </p:txBody>
      </p:sp>
      <p:pic>
        <p:nvPicPr>
          <p:cNvPr id="36659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2880320" cy="2242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35496" y="836712"/>
            <a:ext cx="3888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baseline="30000" dirty="0" smtClean="0">
                <a:latin typeface="Times New Roman" pitchFamily="18" charset="0"/>
                <a:cs typeface="Times New Roman" pitchFamily="18" charset="0"/>
              </a:rPr>
              <a:t>110m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Ag, </a:t>
            </a:r>
            <a:r>
              <a:rPr lang="en-US" sz="1600" i="1" baseline="30000" dirty="0" smtClean="0">
                <a:latin typeface="Times New Roman" pitchFamily="18" charset="0"/>
                <a:cs typeface="Times New Roman" pitchFamily="18" charset="0"/>
              </a:rPr>
              <a:t>65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Zn, </a:t>
            </a:r>
            <a:r>
              <a:rPr lang="en-US" sz="1600" i="1" baseline="30000" dirty="0" smtClean="0">
                <a:latin typeface="Times New Roman" pitchFamily="18" charset="0"/>
                <a:cs typeface="Times New Roman" pitchFamily="18" charset="0"/>
              </a:rPr>
              <a:t>59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Fe in UFG Cu-1wt%Pb </a:t>
            </a:r>
            <a:endParaRPr lang="el-GR" sz="1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659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124744"/>
            <a:ext cx="2952328" cy="234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3707904" y="836712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baseline="30000" dirty="0" smtClean="0">
                <a:latin typeface="Times New Roman" pitchFamily="18" charset="0"/>
                <a:cs typeface="Times New Roman" pitchFamily="18" charset="0"/>
              </a:rPr>
              <a:t>63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Ni in UFG Cu-1wt%Pb </a:t>
            </a:r>
            <a:endParaRPr lang="el-GR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16216" y="683985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baseline="30000" dirty="0" smtClean="0">
                <a:latin typeface="Times New Roman" pitchFamily="18" charset="0"/>
                <a:cs typeface="Times New Roman" pitchFamily="18" charset="0"/>
              </a:rPr>
              <a:t>63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Ni in UFG Cu &amp; cg Cu</a:t>
            </a:r>
          </a:p>
          <a:p>
            <a:r>
              <a:rPr lang="en-US" sz="1600" i="1" baseline="30000" dirty="0" smtClean="0">
                <a:latin typeface="Times New Roman" pitchFamily="18" charset="0"/>
                <a:cs typeface="Times New Roman" pitchFamily="18" charset="0"/>
              </a:rPr>
              <a:t>86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Rb in UFG Cu </a:t>
            </a:r>
            <a:endParaRPr lang="el-GR" sz="1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660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231753"/>
            <a:ext cx="2997845" cy="226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251520" y="1124744"/>
            <a:ext cx="144016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0" name="Rectangle 29"/>
          <p:cNvSpPr/>
          <p:nvPr/>
        </p:nvSpPr>
        <p:spPr>
          <a:xfrm>
            <a:off x="3275856" y="1124744"/>
            <a:ext cx="144016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1" name="Rectangle 30"/>
          <p:cNvSpPr/>
          <p:nvPr/>
        </p:nvSpPr>
        <p:spPr>
          <a:xfrm>
            <a:off x="6228184" y="3284984"/>
            <a:ext cx="144016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66601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3806054"/>
            <a:ext cx="5707907" cy="246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33"/>
          <p:cNvSpPr/>
          <p:nvPr/>
        </p:nvSpPr>
        <p:spPr>
          <a:xfrm>
            <a:off x="1691680" y="380605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5" name="Rectangle 34"/>
          <p:cNvSpPr/>
          <p:nvPr/>
        </p:nvSpPr>
        <p:spPr>
          <a:xfrm>
            <a:off x="4572000" y="380605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6" name="TextBox 35"/>
          <p:cNvSpPr txBox="1"/>
          <p:nvPr/>
        </p:nvSpPr>
        <p:spPr>
          <a:xfrm>
            <a:off x="1547664" y="3662038"/>
            <a:ext cx="3096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baseline="30000" dirty="0" smtClean="0">
                <a:latin typeface="Times New Roman" pitchFamily="18" charset="0"/>
                <a:cs typeface="Times New Roman" pitchFamily="18" charset="0"/>
              </a:rPr>
              <a:t>110m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Ag in ECAP Cu &amp;</a:t>
            </a:r>
            <a:r>
              <a:rPr lang="en-US" sz="1600" i="1" dirty="0" err="1" smtClean="0">
                <a:latin typeface="Times New Roman" pitchFamily="18" charset="0"/>
                <a:cs typeface="Times New Roman" pitchFamily="18" charset="0"/>
              </a:rPr>
              <a:t>ECAP+bp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 Cu  </a:t>
            </a:r>
            <a:endParaRPr lang="el-GR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807274" y="3645024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baseline="30000" dirty="0" smtClean="0">
                <a:latin typeface="Times New Roman" pitchFamily="18" charset="0"/>
                <a:cs typeface="Times New Roman" pitchFamily="18" charset="0"/>
              </a:rPr>
              <a:t>63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Ni in ECAP Cu &amp; HPT Cu  </a:t>
            </a:r>
            <a:endParaRPr lang="el-GR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7544" y="188640"/>
            <a:ext cx="828092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  <a:buSzPct val="80000"/>
              <a:buFont typeface="Times New Roman" pitchFamily="18" charset="0"/>
              <a:buChar char="●"/>
            </a:pPr>
            <a:r>
              <a:rPr lang="fr-FR" sz="2600" b="1" i="1" dirty="0" smtClean="0">
                <a:solidFill>
                  <a:srgbClr val="0000FF"/>
                </a:solidFill>
                <a:latin typeface="Times New Roman" pitchFamily="18" charset="0"/>
              </a:rPr>
              <a:t> More </a:t>
            </a:r>
            <a:r>
              <a:rPr lang="fr-FR" sz="2600" b="1" i="1" dirty="0" err="1" smtClean="0">
                <a:solidFill>
                  <a:srgbClr val="0000FF"/>
                </a:solidFill>
                <a:latin typeface="Times New Roman" pitchFamily="18" charset="0"/>
              </a:rPr>
              <a:t>Recent</a:t>
            </a:r>
            <a:r>
              <a:rPr lang="fr-FR" sz="2600" b="1" i="1" dirty="0" smtClean="0">
                <a:solidFill>
                  <a:srgbClr val="0000FF"/>
                </a:solidFill>
                <a:latin typeface="Times New Roman" pitchFamily="18" charset="0"/>
              </a:rPr>
              <a:t> Data:  </a:t>
            </a:r>
            <a:r>
              <a:rPr lang="fr-FR" sz="2600" b="1" i="1" dirty="0" err="1" smtClean="0">
                <a:solidFill>
                  <a:srgbClr val="0000FF"/>
                </a:solidFill>
                <a:latin typeface="Times New Roman" pitchFamily="18" charset="0"/>
              </a:rPr>
              <a:t>Divinski</a:t>
            </a:r>
            <a:r>
              <a:rPr lang="fr-FR" sz="2600" b="1" i="1" dirty="0" smtClean="0">
                <a:solidFill>
                  <a:srgbClr val="0000FF"/>
                </a:solidFill>
                <a:latin typeface="Times New Roman" pitchFamily="18" charset="0"/>
              </a:rPr>
              <a:t> et al 2009, 2010</a:t>
            </a:r>
            <a:endParaRPr lang="fr-FR" sz="2600" b="1" i="1" dirty="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1FEB01-9F8A-435E-9916-615059C62960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2210" name="Content Placeholder 2"/>
          <p:cNvSpPr>
            <a:spLocks noGrp="1"/>
          </p:cNvSpPr>
          <p:nvPr>
            <p:ph idx="4294967295"/>
          </p:nvPr>
        </p:nvSpPr>
        <p:spPr>
          <a:xfrm>
            <a:off x="107950" y="1182800"/>
            <a:ext cx="8229600" cy="540792"/>
          </a:xfrm>
        </p:spPr>
        <p:txBody>
          <a:bodyPr/>
          <a:lstStyle/>
          <a:p>
            <a:pPr marL="827088" lvl="1" indent="-304800">
              <a:buClr>
                <a:srgbClr val="0000FF"/>
              </a:buClr>
              <a:buFont typeface="Arial" pitchFamily="34" charset="0"/>
              <a:buChar char="•"/>
            </a:pPr>
            <a:r>
              <a:rPr lang="en-US" sz="2600" b="1" i="1" dirty="0" smtClean="0">
                <a:solidFill>
                  <a:srgbClr val="0000CC"/>
                </a:solidFill>
                <a:latin typeface="Times New Roman" pitchFamily="18" charset="0"/>
              </a:rPr>
              <a:t>Concentration/</a:t>
            </a:r>
            <a:r>
              <a:rPr lang="en-US" sz="2600" b="1" i="1" dirty="0" smtClean="0">
                <a:solidFill>
                  <a:srgbClr val="0000CC"/>
                </a:solidFill>
                <a:latin typeface="Times New Roman" pitchFamily="18" charset="0"/>
              </a:rPr>
              <a:t>Mass </a:t>
            </a:r>
            <a:r>
              <a:rPr lang="en-US" sz="2600" b="1" i="1" dirty="0" smtClean="0">
                <a:solidFill>
                  <a:srgbClr val="0000CC"/>
                </a:solidFill>
                <a:latin typeface="Times New Roman" pitchFamily="18" charset="0"/>
              </a:rPr>
              <a:t>Balance</a:t>
            </a:r>
          </a:p>
          <a:p>
            <a:pPr marL="827088" lvl="1" indent="-304800">
              <a:buClr>
                <a:srgbClr val="0000FF"/>
              </a:buClr>
              <a:buFont typeface="Arial" pitchFamily="34" charset="0"/>
              <a:buChar char="•"/>
            </a:pPr>
            <a:endParaRPr lang="en-US" sz="2600" b="1" i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 marL="827088" lvl="1" indent="-304800">
              <a:buClr>
                <a:srgbClr val="0000FF"/>
              </a:buClr>
              <a:buFont typeface="Arial" pitchFamily="34" charset="0"/>
              <a:buChar char="•"/>
            </a:pPr>
            <a:endParaRPr lang="en-US" sz="2600" b="1" i="1" dirty="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  <p:graphicFrame>
        <p:nvGraphicFramePr>
          <p:cNvPr id="222211" name="Object 2"/>
          <p:cNvGraphicFramePr>
            <a:graphicFrameLocks noChangeAspect="1"/>
          </p:cNvGraphicFramePr>
          <p:nvPr/>
        </p:nvGraphicFramePr>
        <p:xfrm>
          <a:off x="986745" y="1830872"/>
          <a:ext cx="1576491" cy="373992"/>
        </p:xfrm>
        <a:graphic>
          <a:graphicData uri="http://schemas.openxmlformats.org/presentationml/2006/ole">
            <p:oleObj spid="_x0000_s339970" name="Equation" r:id="rId3" imgW="1168200" imgH="279360" progId="Equation.DSMT4">
              <p:embed/>
            </p:oleObj>
          </a:graphicData>
        </a:graphic>
      </p:graphicFrame>
      <p:sp>
        <p:nvSpPr>
          <p:cNvPr id="30" name="Title 1"/>
          <p:cNvSpPr txBox="1">
            <a:spLocks/>
          </p:cNvSpPr>
          <p:nvPr/>
        </p:nvSpPr>
        <p:spPr>
          <a:xfrm>
            <a:off x="457200" y="405160"/>
            <a:ext cx="8229600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IV. NANOCHEMOELASTICITY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[Gradient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Chemoelasticity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at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the Nanoscale]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2" name="Rectangle 28"/>
          <p:cNvSpPr>
            <a:spLocks noChangeArrowheads="1"/>
          </p:cNvSpPr>
          <p:nvPr/>
        </p:nvSpPr>
        <p:spPr bwMode="auto">
          <a:xfrm>
            <a:off x="2771800" y="1729836"/>
            <a:ext cx="6372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 concentration 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 chemical  species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    …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flux        </a:t>
            </a:r>
            <a:endParaRPr lang="el-GR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48192" name="Object 32"/>
          <p:cNvGraphicFramePr>
            <a:graphicFrameLocks noChangeAspect="1"/>
          </p:cNvGraphicFramePr>
          <p:nvPr/>
        </p:nvGraphicFramePr>
        <p:xfrm>
          <a:off x="7768817" y="1859900"/>
          <a:ext cx="373985" cy="313308"/>
        </p:xfrm>
        <a:graphic>
          <a:graphicData uri="http://schemas.openxmlformats.org/presentationml/2006/ole">
            <p:oleObj spid="_x0000_s339971" name="Equation" r:id="rId4" imgW="139680" imgH="241200" progId="Equation.DSMT4">
              <p:embed/>
            </p:oleObj>
          </a:graphicData>
        </a:graphic>
      </p:graphicFrame>
      <p:sp>
        <p:nvSpPr>
          <p:cNvPr id="54" name="Content Placeholder 2"/>
          <p:cNvSpPr txBox="1">
            <a:spLocks/>
          </p:cNvSpPr>
          <p:nvPr/>
        </p:nvSpPr>
        <p:spPr>
          <a:xfrm>
            <a:off x="86816" y="2454410"/>
            <a:ext cx="8229600" cy="54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827088" marR="0" lvl="1" indent="-3048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Stress/Force </a:t>
            </a:r>
            <a:r>
              <a:rPr kumimoji="0" lang="en-US" sz="2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Balance</a:t>
            </a:r>
          </a:p>
          <a:p>
            <a:pPr marL="827088" marR="0" lvl="1" indent="-3048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600" b="1" i="1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827088" marR="0" lvl="1" indent="-3048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600" b="1" i="1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48194" name="Rectangle 34"/>
          <p:cNvSpPr>
            <a:spLocks noChangeArrowheads="1"/>
          </p:cNvSpPr>
          <p:nvPr/>
        </p:nvSpPr>
        <p:spPr bwMode="auto">
          <a:xfrm>
            <a:off x="0" y="144512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58" name="Content Placeholder 2"/>
          <p:cNvSpPr txBox="1">
            <a:spLocks/>
          </p:cNvSpPr>
          <p:nvPr/>
        </p:nvSpPr>
        <p:spPr>
          <a:xfrm>
            <a:off x="107504" y="3789040"/>
            <a:ext cx="8229600" cy="54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827088" marR="0" lvl="1" indent="-3048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Free Energy</a:t>
            </a:r>
            <a:endParaRPr kumimoji="0" lang="en-US" sz="2600" b="1" i="1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827088" marR="0" lvl="1" indent="-3048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600" b="1" i="1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827088" marR="0" lvl="1" indent="-3048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600" b="1" i="1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48196" name="Rectangle 36"/>
          <p:cNvSpPr>
            <a:spLocks noChangeArrowheads="1"/>
          </p:cNvSpPr>
          <p:nvPr/>
        </p:nvSpPr>
        <p:spPr bwMode="auto">
          <a:xfrm>
            <a:off x="0" y="144512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339977" name="Object 2"/>
          <p:cNvGraphicFramePr>
            <a:graphicFrameLocks noChangeAspect="1"/>
          </p:cNvGraphicFramePr>
          <p:nvPr/>
        </p:nvGraphicFramePr>
        <p:xfrm>
          <a:off x="1203325" y="3099639"/>
          <a:ext cx="1208435" cy="371416"/>
        </p:xfrm>
        <a:graphic>
          <a:graphicData uri="http://schemas.openxmlformats.org/presentationml/2006/ole">
            <p:oleObj spid="_x0000_s339977" name="Equation" r:id="rId5" imgW="901440" imgH="279360" progId="Equation.DSMT4">
              <p:embed/>
            </p:oleObj>
          </a:graphicData>
        </a:graphic>
      </p:graphicFrame>
      <p:sp>
        <p:nvSpPr>
          <p:cNvPr id="20" name="Rectangle 28"/>
          <p:cNvSpPr>
            <a:spLocks noChangeArrowheads="1"/>
          </p:cNvSpPr>
          <p:nvPr/>
        </p:nvSpPr>
        <p:spPr bwMode="auto">
          <a:xfrm>
            <a:off x="2771800" y="3039343"/>
            <a:ext cx="19442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 stress        </a:t>
            </a:r>
            <a:endParaRPr lang="el-GR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9978" name="Object 10"/>
          <p:cNvGraphicFramePr>
            <a:graphicFrameLocks noChangeAspect="1"/>
          </p:cNvGraphicFramePr>
          <p:nvPr/>
        </p:nvGraphicFramePr>
        <p:xfrm>
          <a:off x="1259632" y="4378140"/>
          <a:ext cx="2849562" cy="431800"/>
        </p:xfrm>
        <a:graphic>
          <a:graphicData uri="http://schemas.openxmlformats.org/presentationml/2006/ole">
            <p:oleObj spid="_x0000_s339978" name="Equation" r:id="rId6" imgW="2006280" imgH="304560" progId="Equation.DSMT4">
              <p:embed/>
            </p:oleObj>
          </a:graphicData>
        </a:graphic>
      </p:graphicFrame>
      <p:sp>
        <p:nvSpPr>
          <p:cNvPr id="22" name="Rectangle 28"/>
          <p:cNvSpPr>
            <a:spLocks noChangeArrowheads="1"/>
          </p:cNvSpPr>
          <p:nvPr/>
        </p:nvSpPr>
        <p:spPr bwMode="auto">
          <a:xfrm>
            <a:off x="971600" y="5674284"/>
            <a:ext cx="64807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0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…lattice mismatch tensor of the two phases;</a:t>
            </a:r>
            <a:endParaRPr lang="el-GR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" name="Object 24"/>
          <p:cNvGraphicFramePr>
            <a:graphicFrameLocks noChangeAspect="1"/>
          </p:cNvGraphicFramePr>
          <p:nvPr/>
        </p:nvGraphicFramePr>
        <p:xfrm>
          <a:off x="1259632" y="4954204"/>
          <a:ext cx="2661231" cy="648072"/>
        </p:xfrm>
        <a:graphic>
          <a:graphicData uri="http://schemas.openxmlformats.org/presentationml/2006/ole">
            <p:oleObj spid="_x0000_s339979" name="Equation" r:id="rId7" imgW="1841400" imgH="444240" progId="Equation.DSMT4">
              <p:embed/>
            </p:oleObj>
          </a:graphicData>
        </a:graphic>
      </p:graphicFrame>
      <p:sp>
        <p:nvSpPr>
          <p:cNvPr id="24" name="Rectangle 28"/>
          <p:cNvSpPr>
            <a:spLocks noChangeArrowheads="1"/>
          </p:cNvSpPr>
          <p:nvPr/>
        </p:nvSpPr>
        <p:spPr bwMode="auto">
          <a:xfrm>
            <a:off x="1268016" y="5075906"/>
            <a:ext cx="64807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…infinitesimal </a:t>
            </a:r>
            <a:r>
              <a:rPr lang="en-US" sz="2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chemostrain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tensor</a:t>
            </a:r>
            <a:endParaRPr lang="el-GR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5" name="Object 26"/>
          <p:cNvGraphicFramePr>
            <a:graphicFrameLocks noChangeAspect="1"/>
          </p:cNvGraphicFramePr>
          <p:nvPr/>
        </p:nvGraphicFramePr>
        <p:xfrm>
          <a:off x="6071245" y="5729758"/>
          <a:ext cx="2389187" cy="363538"/>
        </p:xfrm>
        <a:graphic>
          <a:graphicData uri="http://schemas.openxmlformats.org/presentationml/2006/ole">
            <p:oleObj spid="_x0000_s339980" name="Equation" r:id="rId8" imgW="1587240" imgH="2412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76243"/>
            <a:ext cx="2133600" cy="365125"/>
          </a:xfrm>
        </p:spPr>
        <p:txBody>
          <a:bodyPr/>
          <a:lstStyle/>
          <a:p>
            <a:pPr>
              <a:defRPr/>
            </a:pPr>
            <a:fld id="{8D1FEB01-9F8A-435E-9916-615059C62960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54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2210" name="Content Placeholder 2"/>
          <p:cNvSpPr>
            <a:spLocks noGrp="1"/>
          </p:cNvSpPr>
          <p:nvPr>
            <p:ph idx="4294967295"/>
          </p:nvPr>
        </p:nvSpPr>
        <p:spPr>
          <a:xfrm>
            <a:off x="-396552" y="305272"/>
            <a:ext cx="8229600" cy="540792"/>
          </a:xfrm>
        </p:spPr>
        <p:txBody>
          <a:bodyPr/>
          <a:lstStyle/>
          <a:p>
            <a:pPr marL="827088" lvl="1" indent="-304800">
              <a:buClr>
                <a:srgbClr val="0000FF"/>
              </a:buClr>
              <a:buFont typeface="Arial" pitchFamily="34" charset="0"/>
              <a:buChar char="•"/>
            </a:pPr>
            <a:r>
              <a:rPr lang="en-US" sz="2600" b="1" i="1" dirty="0" smtClean="0">
                <a:solidFill>
                  <a:srgbClr val="0000CC"/>
                </a:solidFill>
                <a:latin typeface="Times New Roman" pitchFamily="18" charset="0"/>
              </a:rPr>
              <a:t>Spinodal </a:t>
            </a:r>
            <a:r>
              <a:rPr lang="en-US" sz="2600" b="1" i="1" dirty="0" smtClean="0">
                <a:solidFill>
                  <a:srgbClr val="0000CC"/>
                </a:solidFill>
                <a:latin typeface="Times New Roman" pitchFamily="18" charset="0"/>
              </a:rPr>
              <a:t>Decomposition Governing PDEs</a:t>
            </a:r>
            <a:endParaRPr lang="en-US" sz="2600" b="1" i="1" dirty="0" smtClean="0">
              <a:solidFill>
                <a:srgbClr val="0000CC"/>
              </a:solidFill>
              <a:latin typeface="Times New Roman" pitchFamily="18" charset="0"/>
            </a:endParaRPr>
          </a:p>
          <a:p>
            <a:pPr marL="827088" lvl="1" indent="-304800">
              <a:buClr>
                <a:srgbClr val="0000FF"/>
              </a:buClr>
              <a:buFont typeface="Arial" pitchFamily="34" charset="0"/>
              <a:buChar char="•"/>
            </a:pPr>
            <a:endParaRPr lang="en-US" sz="2600" b="1" i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 marL="827088" lvl="1" indent="-304800">
              <a:buClr>
                <a:srgbClr val="0000FF"/>
              </a:buClr>
              <a:buFont typeface="Arial" pitchFamily="34" charset="0"/>
              <a:buChar char="•"/>
            </a:pPr>
            <a:endParaRPr lang="en-US" sz="2600" b="1" i="1" dirty="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48194" name="Rectangle 34"/>
          <p:cNvSpPr>
            <a:spLocks noChangeArrowheads="1"/>
          </p:cNvSpPr>
          <p:nvPr/>
        </p:nvSpPr>
        <p:spPr bwMode="auto">
          <a:xfrm>
            <a:off x="0" y="-171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48196" name="Rectangle 36"/>
          <p:cNvSpPr>
            <a:spLocks noChangeArrowheads="1"/>
          </p:cNvSpPr>
          <p:nvPr/>
        </p:nvSpPr>
        <p:spPr bwMode="auto">
          <a:xfrm>
            <a:off x="0" y="-171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0216" name="Rectangle 8"/>
          <p:cNvSpPr>
            <a:spLocks noChangeArrowheads="1"/>
          </p:cNvSpPr>
          <p:nvPr/>
        </p:nvSpPr>
        <p:spPr bwMode="auto">
          <a:xfrm>
            <a:off x="0" y="-171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0219" name="Rectangle 11"/>
          <p:cNvSpPr>
            <a:spLocks noChangeArrowheads="1"/>
          </p:cNvSpPr>
          <p:nvPr/>
        </p:nvSpPr>
        <p:spPr bwMode="auto">
          <a:xfrm>
            <a:off x="0" y="-171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350220" name="Object 12"/>
          <p:cNvGraphicFramePr>
            <a:graphicFrameLocks noChangeAspect="1"/>
          </p:cNvGraphicFramePr>
          <p:nvPr/>
        </p:nvGraphicFramePr>
        <p:xfrm>
          <a:off x="567036" y="2321496"/>
          <a:ext cx="692150" cy="395287"/>
        </p:xfrm>
        <a:graphic>
          <a:graphicData uri="http://schemas.openxmlformats.org/presentationml/2006/ole">
            <p:oleObj spid="_x0000_s376834" name="Equation" r:id="rId3" imgW="533160" imgH="304560" progId="Equation.DSMT4">
              <p:embed/>
            </p:oleObj>
          </a:graphicData>
        </a:graphic>
      </p:graphicFrame>
      <p:sp>
        <p:nvSpPr>
          <p:cNvPr id="23" name="Rectangle 28"/>
          <p:cNvSpPr>
            <a:spLocks noChangeArrowheads="1"/>
          </p:cNvSpPr>
          <p:nvPr/>
        </p:nvSpPr>
        <p:spPr bwMode="auto">
          <a:xfrm>
            <a:off x="467098" y="809328"/>
            <a:ext cx="81003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 Spinodal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gap 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→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homogeneous concentrations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become linearly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unstable</a:t>
            </a:r>
            <a:endParaRPr lang="el-GR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8"/>
          <p:cNvSpPr>
            <a:spLocks noChangeArrowheads="1"/>
          </p:cNvSpPr>
          <p:nvPr/>
        </p:nvSpPr>
        <p:spPr bwMode="auto">
          <a:xfrm>
            <a:off x="899146" y="2302756"/>
            <a:ext cx="60486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…displacement satisfying kinematic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PDEs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when     </a:t>
            </a:r>
            <a:endParaRPr lang="el-GR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0228" name="Rectangle 20"/>
          <p:cNvSpPr>
            <a:spLocks noChangeArrowheads="1"/>
          </p:cNvSpPr>
          <p:nvPr/>
        </p:nvSpPr>
        <p:spPr bwMode="auto">
          <a:xfrm>
            <a:off x="0" y="-171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0231" name="Rectangle 23"/>
          <p:cNvSpPr>
            <a:spLocks noChangeArrowheads="1"/>
          </p:cNvSpPr>
          <p:nvPr/>
        </p:nvSpPr>
        <p:spPr bwMode="auto">
          <a:xfrm>
            <a:off x="0" y="-171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0233" name="Rectangle 25"/>
          <p:cNvSpPr>
            <a:spLocks noChangeArrowheads="1"/>
          </p:cNvSpPr>
          <p:nvPr/>
        </p:nvSpPr>
        <p:spPr bwMode="auto">
          <a:xfrm>
            <a:off x="0" y="-171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0235" name="Rectangle 27"/>
          <p:cNvSpPr>
            <a:spLocks noChangeArrowheads="1"/>
          </p:cNvSpPr>
          <p:nvPr/>
        </p:nvSpPr>
        <p:spPr bwMode="auto">
          <a:xfrm>
            <a:off x="0" y="-171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2274" name="Rectangle 18"/>
          <p:cNvSpPr>
            <a:spLocks noChangeArrowheads="1"/>
          </p:cNvSpPr>
          <p:nvPr/>
        </p:nvSpPr>
        <p:spPr bwMode="auto">
          <a:xfrm>
            <a:off x="0" y="-171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2277" name="Rectangle 21"/>
          <p:cNvSpPr>
            <a:spLocks noChangeArrowheads="1"/>
          </p:cNvSpPr>
          <p:nvPr/>
        </p:nvSpPr>
        <p:spPr bwMode="auto">
          <a:xfrm>
            <a:off x="0" y="-171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5337" name="Rectangle 9"/>
          <p:cNvSpPr>
            <a:spLocks noChangeArrowheads="1"/>
          </p:cNvSpPr>
          <p:nvPr/>
        </p:nvSpPr>
        <p:spPr bwMode="auto">
          <a:xfrm>
            <a:off x="0" y="-171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355336" name="Object 8"/>
          <p:cNvGraphicFramePr>
            <a:graphicFrameLocks noChangeAspect="1"/>
          </p:cNvGraphicFramePr>
          <p:nvPr/>
        </p:nvGraphicFramePr>
        <p:xfrm>
          <a:off x="827138" y="1313384"/>
          <a:ext cx="5144740" cy="748839"/>
        </p:xfrm>
        <a:graphic>
          <a:graphicData uri="http://schemas.openxmlformats.org/presentationml/2006/ole">
            <p:oleObj spid="_x0000_s376835" name="Equation" r:id="rId4" imgW="4012920" imgH="583920" progId="Equation.DSMT4">
              <p:embed/>
            </p:oleObj>
          </a:graphicData>
        </a:graphic>
      </p:graphicFrame>
      <p:sp>
        <p:nvSpPr>
          <p:cNvPr id="355339" name="Rectangle 11"/>
          <p:cNvSpPr>
            <a:spLocks noChangeArrowheads="1"/>
          </p:cNvSpPr>
          <p:nvPr/>
        </p:nvSpPr>
        <p:spPr bwMode="auto">
          <a:xfrm>
            <a:off x="0" y="-171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355338" name="Object 10"/>
          <p:cNvGraphicFramePr>
            <a:graphicFrameLocks noChangeAspect="1"/>
          </p:cNvGraphicFramePr>
          <p:nvPr/>
        </p:nvGraphicFramePr>
        <p:xfrm>
          <a:off x="6443762" y="2365038"/>
          <a:ext cx="2477075" cy="360040"/>
        </p:xfrm>
        <a:graphic>
          <a:graphicData uri="http://schemas.openxmlformats.org/presentationml/2006/ole">
            <p:oleObj spid="_x0000_s376836" name="Equation" r:id="rId5" imgW="1638000" imgH="241200" progId="Equation.DSMT4">
              <p:embed/>
            </p:oleObj>
          </a:graphicData>
        </a:graphic>
      </p:graphicFrame>
      <p:sp>
        <p:nvSpPr>
          <p:cNvPr id="355341" name="Rectangle 13"/>
          <p:cNvSpPr>
            <a:spLocks noChangeArrowheads="1"/>
          </p:cNvSpPr>
          <p:nvPr/>
        </p:nvSpPr>
        <p:spPr bwMode="auto">
          <a:xfrm>
            <a:off x="0" y="-171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355340" name="Object 12"/>
          <p:cNvGraphicFramePr>
            <a:graphicFrameLocks noChangeAspect="1"/>
          </p:cNvGraphicFramePr>
          <p:nvPr/>
        </p:nvGraphicFramePr>
        <p:xfrm>
          <a:off x="284609" y="3113584"/>
          <a:ext cx="8715375" cy="846137"/>
        </p:xfrm>
        <a:graphic>
          <a:graphicData uri="http://schemas.openxmlformats.org/presentationml/2006/ole">
            <p:oleObj spid="_x0000_s376837" name="Equation" r:id="rId6" imgW="6375240" imgH="622080" progId="Equation.DSMT4">
              <p:embed/>
            </p:oleObj>
          </a:graphicData>
        </a:graphic>
      </p:graphicFrame>
      <p:sp>
        <p:nvSpPr>
          <p:cNvPr id="24" name="Rectangle 23"/>
          <p:cNvSpPr/>
          <p:nvPr/>
        </p:nvSpPr>
        <p:spPr>
          <a:xfrm>
            <a:off x="539106" y="1476574"/>
            <a:ext cx="35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endParaRPr lang="el-GR" dirty="0"/>
          </a:p>
        </p:txBody>
      </p:sp>
      <p:sp>
        <p:nvSpPr>
          <p:cNvPr id="25" name="Rectangle 24"/>
          <p:cNvSpPr/>
          <p:nvPr/>
        </p:nvSpPr>
        <p:spPr>
          <a:xfrm>
            <a:off x="611560" y="4265712"/>
            <a:ext cx="24320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 Finite 1D System:  </a:t>
            </a:r>
            <a:endParaRPr lang="el-GR" sz="2000" dirty="0"/>
          </a:p>
        </p:txBody>
      </p:sp>
      <p:graphicFrame>
        <p:nvGraphicFramePr>
          <p:cNvPr id="376838" name="Object 6"/>
          <p:cNvGraphicFramePr>
            <a:graphicFrameLocks noChangeAspect="1"/>
          </p:cNvGraphicFramePr>
          <p:nvPr/>
        </p:nvGraphicFramePr>
        <p:xfrm>
          <a:off x="3059832" y="4136210"/>
          <a:ext cx="4916487" cy="688975"/>
        </p:xfrm>
        <a:graphic>
          <a:graphicData uri="http://schemas.openxmlformats.org/presentationml/2006/ole">
            <p:oleObj spid="_x0000_s376838" name="Equation" r:id="rId7" imgW="3987720" imgH="558720" progId="Equation.DSMT4">
              <p:embed/>
            </p:oleObj>
          </a:graphicData>
        </a:graphic>
      </p:graphicFrame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971600" y="4729698"/>
            <a:ext cx="73448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Uniform concentrations are unstable when</a:t>
            </a:r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/>
        </p:nvGraphicFramePr>
        <p:xfrm>
          <a:off x="1174228" y="5129808"/>
          <a:ext cx="6062068" cy="1440160"/>
        </p:xfrm>
        <a:graphic>
          <a:graphicData uri="http://schemas.openxmlformats.org/presentationml/2006/ole">
            <p:oleObj spid="_x0000_s376839" name="Equation" r:id="rId8" imgW="5168880" imgH="123156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1FEB01-9F8A-435E-9916-615059C62960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2210" name="Content Placeholder 2"/>
          <p:cNvSpPr>
            <a:spLocks noGrp="1"/>
          </p:cNvSpPr>
          <p:nvPr>
            <p:ph idx="4294967295"/>
          </p:nvPr>
        </p:nvSpPr>
        <p:spPr>
          <a:xfrm>
            <a:off x="-216594" y="188640"/>
            <a:ext cx="8229600" cy="540792"/>
          </a:xfrm>
        </p:spPr>
        <p:txBody>
          <a:bodyPr/>
          <a:lstStyle/>
          <a:p>
            <a:pPr marL="827088" lvl="1" indent="-304800">
              <a:buClr>
                <a:srgbClr val="0000FF"/>
              </a:buClr>
              <a:buFont typeface="Arial" pitchFamily="34" charset="0"/>
              <a:buChar char="•"/>
            </a:pPr>
            <a:r>
              <a:rPr lang="en-US" sz="2600" b="1" i="1" dirty="0" smtClean="0">
                <a:solidFill>
                  <a:srgbClr val="0000CC"/>
                </a:solidFill>
                <a:latin typeface="Times New Roman" pitchFamily="18" charset="0"/>
              </a:rPr>
              <a:t>Constitutive Equations</a:t>
            </a:r>
            <a:endParaRPr lang="en-US" sz="2600" b="1" i="1" dirty="0" smtClean="0">
              <a:solidFill>
                <a:srgbClr val="0000CC"/>
              </a:solidFill>
              <a:latin typeface="Times New Roman" pitchFamily="18" charset="0"/>
            </a:endParaRPr>
          </a:p>
          <a:p>
            <a:pPr marL="827088" lvl="1" indent="-304800">
              <a:buClr>
                <a:srgbClr val="0000FF"/>
              </a:buClr>
              <a:buFont typeface="Arial" pitchFamily="34" charset="0"/>
              <a:buChar char="•"/>
            </a:pPr>
            <a:endParaRPr lang="en-US" sz="2600" b="1" i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 marL="827088" lvl="1" indent="-304800">
              <a:buClr>
                <a:srgbClr val="0000FF"/>
              </a:buClr>
              <a:buFont typeface="Arial" pitchFamily="34" charset="0"/>
              <a:buChar char="•"/>
            </a:pPr>
            <a:endParaRPr lang="en-US" sz="2600" b="1" i="1" dirty="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48194" name="Rectangle 34"/>
          <p:cNvSpPr>
            <a:spLocks noChangeArrowheads="1"/>
          </p:cNvSpPr>
          <p:nvPr/>
        </p:nvSpPr>
        <p:spPr bwMode="auto">
          <a:xfrm>
            <a:off x="-324544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48196" name="Rectangle 36"/>
          <p:cNvSpPr>
            <a:spLocks noChangeArrowheads="1"/>
          </p:cNvSpPr>
          <p:nvPr/>
        </p:nvSpPr>
        <p:spPr bwMode="auto">
          <a:xfrm>
            <a:off x="-324544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0216" name="Rectangle 8"/>
          <p:cNvSpPr>
            <a:spLocks noChangeArrowheads="1"/>
          </p:cNvSpPr>
          <p:nvPr/>
        </p:nvSpPr>
        <p:spPr bwMode="auto">
          <a:xfrm>
            <a:off x="-324544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0219" name="Rectangle 11"/>
          <p:cNvSpPr>
            <a:spLocks noChangeArrowheads="1"/>
          </p:cNvSpPr>
          <p:nvPr/>
        </p:nvSpPr>
        <p:spPr bwMode="auto">
          <a:xfrm>
            <a:off x="-324544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0228" name="Rectangle 20"/>
          <p:cNvSpPr>
            <a:spLocks noChangeArrowheads="1"/>
          </p:cNvSpPr>
          <p:nvPr/>
        </p:nvSpPr>
        <p:spPr bwMode="auto">
          <a:xfrm>
            <a:off x="-324544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0231" name="Rectangle 23"/>
          <p:cNvSpPr>
            <a:spLocks noChangeArrowheads="1"/>
          </p:cNvSpPr>
          <p:nvPr/>
        </p:nvSpPr>
        <p:spPr bwMode="auto">
          <a:xfrm>
            <a:off x="-324544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0233" name="Rectangle 25"/>
          <p:cNvSpPr>
            <a:spLocks noChangeArrowheads="1"/>
          </p:cNvSpPr>
          <p:nvPr/>
        </p:nvSpPr>
        <p:spPr bwMode="auto">
          <a:xfrm>
            <a:off x="-324544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0235" name="Rectangle 27"/>
          <p:cNvSpPr>
            <a:spLocks noChangeArrowheads="1"/>
          </p:cNvSpPr>
          <p:nvPr/>
        </p:nvSpPr>
        <p:spPr bwMode="auto">
          <a:xfrm>
            <a:off x="-324544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1250" name="Rectangle 18"/>
          <p:cNvSpPr>
            <a:spLocks noChangeArrowheads="1"/>
          </p:cNvSpPr>
          <p:nvPr/>
        </p:nvSpPr>
        <p:spPr bwMode="auto">
          <a:xfrm>
            <a:off x="-324544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1252" name="Rectangle 20"/>
          <p:cNvSpPr>
            <a:spLocks noChangeArrowheads="1"/>
          </p:cNvSpPr>
          <p:nvPr/>
        </p:nvSpPr>
        <p:spPr bwMode="auto">
          <a:xfrm>
            <a:off x="-324544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1254" name="Rectangle 22"/>
          <p:cNvSpPr>
            <a:spLocks noChangeArrowheads="1"/>
          </p:cNvSpPr>
          <p:nvPr/>
        </p:nvSpPr>
        <p:spPr bwMode="auto">
          <a:xfrm>
            <a:off x="-324544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1258" name="Rectangle 26"/>
          <p:cNvSpPr>
            <a:spLocks noChangeArrowheads="1"/>
          </p:cNvSpPr>
          <p:nvPr/>
        </p:nvSpPr>
        <p:spPr bwMode="auto">
          <a:xfrm>
            <a:off x="-324544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351257" name="Object 25"/>
          <p:cNvGraphicFramePr>
            <a:graphicFrameLocks noChangeAspect="1"/>
          </p:cNvGraphicFramePr>
          <p:nvPr/>
        </p:nvGraphicFramePr>
        <p:xfrm>
          <a:off x="1105427" y="3066752"/>
          <a:ext cx="7355005" cy="722288"/>
        </p:xfrm>
        <a:graphic>
          <a:graphicData uri="http://schemas.openxmlformats.org/presentationml/2006/ole">
            <p:oleObj spid="_x0000_s342023" name="Equation" r:id="rId3" imgW="5562360" imgH="545760" progId="Equation.DSMT4">
              <p:embed/>
            </p:oleObj>
          </a:graphicData>
        </a:graphic>
      </p:graphicFrame>
      <p:sp>
        <p:nvSpPr>
          <p:cNvPr id="351260" name="Rectangle 28"/>
          <p:cNvSpPr>
            <a:spLocks noChangeArrowheads="1"/>
          </p:cNvSpPr>
          <p:nvPr/>
        </p:nvSpPr>
        <p:spPr bwMode="auto">
          <a:xfrm>
            <a:off x="-324544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1262" name="Rectangle 30"/>
          <p:cNvSpPr>
            <a:spLocks noChangeArrowheads="1"/>
          </p:cNvSpPr>
          <p:nvPr/>
        </p:nvSpPr>
        <p:spPr bwMode="auto">
          <a:xfrm>
            <a:off x="-324544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1265" name="Rectangle 33"/>
          <p:cNvSpPr>
            <a:spLocks noChangeArrowheads="1"/>
          </p:cNvSpPr>
          <p:nvPr/>
        </p:nvSpPr>
        <p:spPr bwMode="auto">
          <a:xfrm>
            <a:off x="-324544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4" name="Rectangle 33"/>
          <p:cNvSpPr/>
          <p:nvPr/>
        </p:nvSpPr>
        <p:spPr>
          <a:xfrm>
            <a:off x="431032" y="836712"/>
            <a:ext cx="8028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>
                <a:latin typeface="Times New Roman"/>
                <a:cs typeface="Times New Roman"/>
              </a:rPr>
              <a:t>–  </a:t>
            </a:r>
            <a:r>
              <a:rPr lang="en-US" sz="2400" i="1" dirty="0" smtClean="0">
                <a:latin typeface="Times New Roman" pitchFamily="18" charset="0"/>
              </a:rPr>
              <a:t>Stress</a:t>
            </a:r>
            <a:endParaRPr lang="el-GR" sz="2400" dirty="0"/>
          </a:p>
        </p:txBody>
      </p:sp>
      <p:graphicFrame>
        <p:nvGraphicFramePr>
          <p:cNvPr id="342028" name="Object 12"/>
          <p:cNvGraphicFramePr>
            <a:graphicFrameLocks noChangeAspect="1"/>
          </p:cNvGraphicFramePr>
          <p:nvPr/>
        </p:nvGraphicFramePr>
        <p:xfrm>
          <a:off x="1043608" y="1499771"/>
          <a:ext cx="1944216" cy="670419"/>
        </p:xfrm>
        <a:graphic>
          <a:graphicData uri="http://schemas.openxmlformats.org/presentationml/2006/ole">
            <p:oleObj spid="_x0000_s342028" name="Equation" r:id="rId4" imgW="1473120" imgH="507960" progId="Equation.DSMT4">
              <p:embed/>
            </p:oleObj>
          </a:graphicData>
        </a:graphic>
      </p:graphicFrame>
      <p:graphicFrame>
        <p:nvGraphicFramePr>
          <p:cNvPr id="342029" name="Object 13"/>
          <p:cNvGraphicFramePr>
            <a:graphicFrameLocks noChangeAspect="1"/>
          </p:cNvGraphicFramePr>
          <p:nvPr/>
        </p:nvGraphicFramePr>
        <p:xfrm>
          <a:off x="3071413" y="1514847"/>
          <a:ext cx="1909582" cy="690017"/>
        </p:xfrm>
        <a:graphic>
          <a:graphicData uri="http://schemas.openxmlformats.org/presentationml/2006/ole">
            <p:oleObj spid="_x0000_s342029" name="Equation" r:id="rId5" imgW="1511280" imgH="545760" progId="Equation.DSMT4">
              <p:embed/>
            </p:oleObj>
          </a:graphicData>
        </a:graphic>
      </p:graphicFrame>
      <p:sp>
        <p:nvSpPr>
          <p:cNvPr id="37" name="Rectangle 36"/>
          <p:cNvSpPr/>
          <p:nvPr/>
        </p:nvSpPr>
        <p:spPr>
          <a:xfrm>
            <a:off x="467544" y="2607667"/>
            <a:ext cx="8028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>
                <a:latin typeface="Times New Roman"/>
                <a:cs typeface="Times New Roman"/>
              </a:rPr>
              <a:t>–  </a:t>
            </a:r>
            <a:r>
              <a:rPr lang="en-US" sz="2400" i="1" dirty="0" smtClean="0">
                <a:latin typeface="Times New Roman" pitchFamily="18" charset="0"/>
              </a:rPr>
              <a:t>Flux</a:t>
            </a:r>
            <a:endParaRPr lang="el-GR" sz="2400" dirty="0"/>
          </a:p>
        </p:txBody>
      </p:sp>
      <p:sp>
        <p:nvSpPr>
          <p:cNvPr id="38" name="Rectangle 37"/>
          <p:cNvSpPr/>
          <p:nvPr/>
        </p:nvSpPr>
        <p:spPr>
          <a:xfrm>
            <a:off x="539552" y="4191471"/>
            <a:ext cx="8028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>
                <a:latin typeface="Times New Roman"/>
                <a:cs typeface="Times New Roman"/>
              </a:rPr>
              <a:t>–  </a:t>
            </a:r>
            <a:r>
              <a:rPr lang="en-US" sz="2400" i="1" dirty="0" smtClean="0">
                <a:latin typeface="Times New Roman" pitchFamily="18" charset="0"/>
              </a:rPr>
              <a:t>Free Energy</a:t>
            </a:r>
            <a:endParaRPr lang="el-GR" sz="2400" dirty="0"/>
          </a:p>
        </p:txBody>
      </p:sp>
      <p:graphicFrame>
        <p:nvGraphicFramePr>
          <p:cNvPr id="342030" name="Object 14"/>
          <p:cNvGraphicFramePr>
            <a:graphicFrameLocks noChangeAspect="1"/>
          </p:cNvGraphicFramePr>
          <p:nvPr/>
        </p:nvGraphicFramePr>
        <p:xfrm>
          <a:off x="1187624" y="4797152"/>
          <a:ext cx="7777162" cy="647700"/>
        </p:xfrm>
        <a:graphic>
          <a:graphicData uri="http://schemas.openxmlformats.org/presentationml/2006/ole">
            <p:oleObj spid="_x0000_s342030" name="Equation" r:id="rId6" imgW="6057720" imgH="50796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1FEB01-9F8A-435E-9916-615059C62960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2210" name="Content Placeholder 2"/>
          <p:cNvSpPr>
            <a:spLocks noGrp="1"/>
          </p:cNvSpPr>
          <p:nvPr>
            <p:ph idx="4294967295"/>
          </p:nvPr>
        </p:nvSpPr>
        <p:spPr>
          <a:xfrm>
            <a:off x="107950" y="476672"/>
            <a:ext cx="8229600" cy="540792"/>
          </a:xfrm>
        </p:spPr>
        <p:txBody>
          <a:bodyPr/>
          <a:lstStyle/>
          <a:p>
            <a:pPr marL="827088" lvl="1" indent="-304800">
              <a:buClr>
                <a:srgbClr val="0000FF"/>
              </a:buClr>
              <a:buFont typeface="Arial" pitchFamily="34" charset="0"/>
              <a:buChar char="•"/>
            </a:pPr>
            <a:r>
              <a:rPr lang="en-US" sz="2600" b="1" i="1" dirty="0" smtClean="0">
                <a:solidFill>
                  <a:srgbClr val="0000CC"/>
                </a:solidFill>
                <a:latin typeface="Times New Roman" pitchFamily="18" charset="0"/>
              </a:rPr>
              <a:t>Illustrative Example: Regular Solution Model</a:t>
            </a:r>
          </a:p>
          <a:p>
            <a:pPr marL="827088" lvl="1" indent="-304800">
              <a:buClr>
                <a:srgbClr val="0000FF"/>
              </a:buClr>
              <a:buFont typeface="Arial" pitchFamily="34" charset="0"/>
              <a:buChar char="•"/>
            </a:pPr>
            <a:endParaRPr lang="en-US" sz="2600" b="1" i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 marL="827088" lvl="1" indent="-304800">
              <a:buClr>
                <a:srgbClr val="0000FF"/>
              </a:buClr>
              <a:buFont typeface="Arial" pitchFamily="34" charset="0"/>
              <a:buChar char="•"/>
            </a:pPr>
            <a:endParaRPr lang="en-US" sz="2600" b="1" i="1" dirty="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48194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48196" name="Rectangle 3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021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021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23" name="Rectangle 28"/>
          <p:cNvSpPr>
            <a:spLocks noChangeArrowheads="1"/>
          </p:cNvSpPr>
          <p:nvPr/>
        </p:nvSpPr>
        <p:spPr bwMode="auto">
          <a:xfrm>
            <a:off x="971600" y="2780928"/>
            <a:ext cx="799288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                                              …a reference value of the chemical potential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R…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universal gas constant,     …absolute temperature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                         is non-convex with two cells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  <a:sym typeface="Symbol"/>
              </a:rPr>
              <a:t>→  spinodal decomposition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 </a:t>
            </a:r>
            <a:endParaRPr lang="el-GR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0228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0231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0233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0235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2274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2277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533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533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5341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635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636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636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6367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6369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6374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6376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6378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6380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6382" name="Rectangle 3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7383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357382" name="Object 6"/>
          <p:cNvGraphicFramePr>
            <a:graphicFrameLocks noChangeAspect="1"/>
          </p:cNvGraphicFramePr>
          <p:nvPr/>
        </p:nvGraphicFramePr>
        <p:xfrm>
          <a:off x="971600" y="1268760"/>
          <a:ext cx="7012953" cy="864096"/>
        </p:xfrm>
        <a:graphic>
          <a:graphicData uri="http://schemas.openxmlformats.org/presentationml/2006/ole">
            <p:oleObj spid="_x0000_s346114" name="Equation" r:id="rId3" imgW="5334000" imgH="660400" progId="Equation.DSMT4">
              <p:embed/>
            </p:oleObj>
          </a:graphicData>
        </a:graphic>
      </p:graphicFrame>
      <p:sp>
        <p:nvSpPr>
          <p:cNvPr id="357385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357384" name="Object 8"/>
          <p:cNvGraphicFramePr>
            <a:graphicFrameLocks noChangeAspect="1"/>
          </p:cNvGraphicFramePr>
          <p:nvPr/>
        </p:nvGraphicFramePr>
        <p:xfrm>
          <a:off x="1043608" y="2780928"/>
          <a:ext cx="2552700" cy="379413"/>
        </p:xfrm>
        <a:graphic>
          <a:graphicData uri="http://schemas.openxmlformats.org/presentationml/2006/ole">
            <p:oleObj spid="_x0000_s346115" name="Equation" r:id="rId4" imgW="1625400" imgH="241200" progId="Equation.DSMT4">
              <p:embed/>
            </p:oleObj>
          </a:graphicData>
        </a:graphic>
      </p:graphicFrame>
      <p:sp>
        <p:nvSpPr>
          <p:cNvPr id="357387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357386" name="Object 10"/>
          <p:cNvGraphicFramePr>
            <a:graphicFrameLocks noChangeAspect="1"/>
          </p:cNvGraphicFramePr>
          <p:nvPr/>
        </p:nvGraphicFramePr>
        <p:xfrm>
          <a:off x="3779912" y="2791028"/>
          <a:ext cx="360040" cy="375041"/>
        </p:xfrm>
        <a:graphic>
          <a:graphicData uri="http://schemas.openxmlformats.org/presentationml/2006/ole">
            <p:oleObj spid="_x0000_s346116" name="Equation" r:id="rId5" imgW="228600" imgH="241300" progId="Equation.DSMT4">
              <p:embed/>
            </p:oleObj>
          </a:graphicData>
        </a:graphic>
      </p:graphicFrame>
      <p:graphicFrame>
        <p:nvGraphicFramePr>
          <p:cNvPr id="357388" name="Object 12"/>
          <p:cNvGraphicFramePr>
            <a:graphicFrameLocks noChangeAspect="1"/>
          </p:cNvGraphicFramePr>
          <p:nvPr/>
        </p:nvGraphicFramePr>
        <p:xfrm>
          <a:off x="3834164" y="3140968"/>
          <a:ext cx="239712" cy="296863"/>
        </p:xfrm>
        <a:graphic>
          <a:graphicData uri="http://schemas.openxmlformats.org/presentationml/2006/ole">
            <p:oleObj spid="_x0000_s346117" name="Equation" r:id="rId6" imgW="152280" imgH="190440" progId="Equation.DSMT4">
              <p:embed/>
            </p:oleObj>
          </a:graphicData>
        </a:graphic>
      </p:graphicFrame>
      <p:sp>
        <p:nvSpPr>
          <p:cNvPr id="357390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357389" name="Object 13"/>
          <p:cNvGraphicFramePr>
            <a:graphicFrameLocks noChangeAspect="1"/>
          </p:cNvGraphicFramePr>
          <p:nvPr/>
        </p:nvGraphicFramePr>
        <p:xfrm>
          <a:off x="1050256" y="3415978"/>
          <a:ext cx="1433512" cy="373062"/>
        </p:xfrm>
        <a:graphic>
          <a:graphicData uri="http://schemas.openxmlformats.org/presentationml/2006/ole">
            <p:oleObj spid="_x0000_s346118" name="Equation" r:id="rId7" imgW="1028520" imgH="266400" progId="Equation.DSMT4">
              <p:embed/>
            </p:oleObj>
          </a:graphicData>
        </a:graphic>
      </p:graphicFrame>
      <p:sp>
        <p:nvSpPr>
          <p:cNvPr id="357392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357391" name="Object 15"/>
          <p:cNvGraphicFramePr>
            <a:graphicFrameLocks noChangeAspect="1"/>
          </p:cNvGraphicFramePr>
          <p:nvPr/>
        </p:nvGraphicFramePr>
        <p:xfrm>
          <a:off x="1071563" y="3725863"/>
          <a:ext cx="1655762" cy="360362"/>
        </p:xfrm>
        <a:graphic>
          <a:graphicData uri="http://schemas.openxmlformats.org/presentationml/2006/ole">
            <p:oleObj spid="_x0000_s346119" name="Equation" r:id="rId8" imgW="1091880" imgH="241200" progId="Equation.DSMT4">
              <p:embed/>
            </p:oleObj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1043608" y="4437112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 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Size Effects on Spinodal Gap Width</a:t>
            </a:r>
            <a:endParaRPr lang="el-GR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7394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357393" name="Object 17"/>
          <p:cNvGraphicFramePr>
            <a:graphicFrameLocks noChangeAspect="1"/>
          </p:cNvGraphicFramePr>
          <p:nvPr/>
        </p:nvGraphicFramePr>
        <p:xfrm>
          <a:off x="1115616" y="4941168"/>
          <a:ext cx="6848313" cy="1440160"/>
        </p:xfrm>
        <a:graphic>
          <a:graphicData uri="http://schemas.openxmlformats.org/presentationml/2006/ole">
            <p:oleObj spid="_x0000_s346120" name="Equation" r:id="rId9" imgW="6477000" imgH="13589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1FEB01-9F8A-435E-9916-615059C62960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48194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48196" name="Rectangle 3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021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021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0228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0231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0233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0235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2274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2277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533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533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5341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635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636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636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6367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6369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6374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6376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6378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56380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49" name="Rectangle 28"/>
          <p:cNvSpPr>
            <a:spLocks noChangeArrowheads="1"/>
          </p:cNvSpPr>
          <p:nvPr/>
        </p:nvSpPr>
        <p:spPr bwMode="auto">
          <a:xfrm>
            <a:off x="1187624" y="4054758"/>
            <a:ext cx="73448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  <a:sym typeface="Symbol"/>
              </a:rPr>
              <a:t>• 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Spinodal range is more narrow as the specimen size decreases</a:t>
            </a:r>
          </a:p>
        </p:txBody>
      </p:sp>
      <p:sp>
        <p:nvSpPr>
          <p:cNvPr id="356382" name="Rectangle 3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4" name="Rectangle 28"/>
          <p:cNvSpPr>
            <a:spLocks noChangeArrowheads="1"/>
          </p:cNvSpPr>
          <p:nvPr/>
        </p:nvSpPr>
        <p:spPr bwMode="auto">
          <a:xfrm>
            <a:off x="1187624" y="4558814"/>
            <a:ext cx="73448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  <a:sym typeface="Symbol"/>
              </a:rPr>
              <a:t>• 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For sufficiently small values of </a:t>
            </a:r>
            <a:r>
              <a:rPr lang="en-US" sz="20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L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there is no spinodal region at all</a:t>
            </a:r>
          </a:p>
        </p:txBody>
      </p:sp>
      <p:sp>
        <p:nvSpPr>
          <p:cNvPr id="35" name="Rectangle 28"/>
          <p:cNvSpPr>
            <a:spLocks noChangeArrowheads="1"/>
          </p:cNvSpPr>
          <p:nvPr/>
        </p:nvSpPr>
        <p:spPr bwMode="auto">
          <a:xfrm>
            <a:off x="1187624" y="5494918"/>
            <a:ext cx="73448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  <a:sym typeface="Symbol"/>
              </a:rPr>
              <a:t>•</a:t>
            </a:r>
            <a:endParaRPr lang="en-US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Symbol"/>
            </a:endParaRPr>
          </a:p>
        </p:txBody>
      </p:sp>
      <p:sp>
        <p:nvSpPr>
          <p:cNvPr id="35840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358407" name="Object 7"/>
          <p:cNvGraphicFramePr>
            <a:graphicFrameLocks noChangeAspect="1"/>
          </p:cNvGraphicFramePr>
          <p:nvPr/>
        </p:nvGraphicFramePr>
        <p:xfrm>
          <a:off x="1476747" y="5101956"/>
          <a:ext cx="4434524" cy="1207364"/>
        </p:xfrm>
        <a:graphic>
          <a:graphicData uri="http://schemas.openxmlformats.org/presentationml/2006/ole">
            <p:oleObj spid="_x0000_s347138" name="Equation" r:id="rId3" imgW="3746500" imgH="1016000" progId="Equation.DSMT4">
              <p:embed/>
            </p:oleObj>
          </a:graphicData>
        </a:graphic>
      </p:graphicFrame>
      <p:pic>
        <p:nvPicPr>
          <p:cNvPr id="32" name="Picture 31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>
                  <a14:imgLayer r:embed="rId37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l="6298" t="3526" r="6144"/>
          <a:stretch/>
        </p:blipFill>
        <p:spPr bwMode="auto">
          <a:xfrm>
            <a:off x="2123728" y="836712"/>
            <a:ext cx="4896544" cy="25922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/>
            </a:ext>
          </a:extLst>
        </p:spPr>
      </p:pic>
      <p:sp>
        <p:nvSpPr>
          <p:cNvPr id="33" name="Rectangle 28"/>
          <p:cNvSpPr>
            <a:spLocks noChangeArrowheads="1"/>
          </p:cNvSpPr>
          <p:nvPr/>
        </p:nvSpPr>
        <p:spPr bwMode="auto">
          <a:xfrm>
            <a:off x="683568" y="3356992"/>
            <a:ext cx="82089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  <a:sym typeface="Symbol"/>
              </a:rPr>
              <a:t>Size effect on the spinodal gap width for different values of the internal lengths ratio </a:t>
            </a:r>
            <a:r>
              <a:rPr lang="el-GR" i="1" dirty="0" smtClean="0">
                <a:solidFill>
                  <a:srgbClr val="000000"/>
                </a:solidFill>
                <a:latin typeface="Times New Roman"/>
                <a:cs typeface="Times New Roman"/>
                <a:sym typeface="Symbol"/>
              </a:rPr>
              <a:t>β</a:t>
            </a:r>
            <a:endParaRPr lang="en-US" i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Symbol"/>
            </a:endParaRPr>
          </a:p>
        </p:txBody>
      </p:sp>
      <p:sp>
        <p:nvSpPr>
          <p:cNvPr id="36" name="Content Placeholder 2"/>
          <p:cNvSpPr txBox="1">
            <a:spLocks/>
          </p:cNvSpPr>
          <p:nvPr/>
        </p:nvSpPr>
        <p:spPr>
          <a:xfrm>
            <a:off x="107950" y="476672"/>
            <a:ext cx="8229600" cy="54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827088" marR="0" lvl="1" indent="-3048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Size – dependent Spinodal Gap Width</a:t>
            </a:r>
          </a:p>
          <a:p>
            <a:pPr marL="827088" marR="0" lvl="1" indent="-3048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600" b="1" i="1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827088" marR="0" lvl="1" indent="-3048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600" b="1" i="1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86872" y="6304235"/>
            <a:ext cx="2133600" cy="365125"/>
          </a:xfrm>
        </p:spPr>
        <p:txBody>
          <a:bodyPr/>
          <a:lstStyle/>
          <a:p>
            <a:fld id="{0A3E8497-7709-49AE-A631-B21A91670A9F}" type="slidenum">
              <a:rPr lang="el-GR"/>
              <a:pPr/>
              <a:t>58</a:t>
            </a:fld>
            <a:endParaRPr lang="el-GR"/>
          </a:p>
        </p:txBody>
      </p:sp>
      <p:sp>
        <p:nvSpPr>
          <p:cNvPr id="7" name="Title 6"/>
          <p:cNvSpPr>
            <a:spLocks/>
          </p:cNvSpPr>
          <p:nvPr/>
        </p:nvSpPr>
        <p:spPr bwMode="auto">
          <a:xfrm>
            <a:off x="323528" y="1124669"/>
            <a:ext cx="8281987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1950" indent="-361950" algn="l">
              <a:spcBef>
                <a:spcPct val="0"/>
              </a:spcBef>
              <a:buSzPct val="80000"/>
              <a:buFont typeface="Times New Roman" pitchFamily="18" charset="0"/>
              <a:buChar char="●"/>
            </a:pPr>
            <a:r>
              <a:rPr lang="en-US" sz="2600" b="1" i="1" dirty="0">
                <a:solidFill>
                  <a:srgbClr val="0000CC"/>
                </a:solidFill>
                <a:latin typeface="Times Roman" pitchFamily="18" charset="0"/>
              </a:rPr>
              <a:t>The W–A </a:t>
            </a:r>
            <a:r>
              <a:rPr lang="en-US" sz="2600" b="1" i="1" dirty="0" smtClean="0">
                <a:solidFill>
                  <a:srgbClr val="0000CC"/>
                </a:solidFill>
                <a:latin typeface="Times Roman" pitchFamily="18" charset="0"/>
              </a:rPr>
              <a:t>Model:  </a:t>
            </a:r>
            <a:endParaRPr lang="el-GR" sz="2600" dirty="0">
              <a:solidFill>
                <a:srgbClr val="1F497D"/>
              </a:solidFill>
              <a:cs typeface="Times New Roman" pitchFamily="18" charset="0"/>
            </a:endParaRPr>
          </a:p>
        </p:txBody>
      </p:sp>
      <p:graphicFrame>
        <p:nvGraphicFramePr>
          <p:cNvPr id="384006" name="Object 6"/>
          <p:cNvGraphicFramePr>
            <a:graphicFrameLocks noChangeAspect="1"/>
          </p:cNvGraphicFramePr>
          <p:nvPr/>
        </p:nvGraphicFramePr>
        <p:xfrm>
          <a:off x="3479478" y="1122388"/>
          <a:ext cx="3028950" cy="506412"/>
        </p:xfrm>
        <a:graphic>
          <a:graphicData uri="http://schemas.openxmlformats.org/presentationml/2006/ole">
            <p:oleObj spid="_x0000_s359426" name="Equation" r:id="rId3" imgW="2374560" imgH="393480" progId="Equation.DSMT4">
              <p:embed/>
            </p:oleObj>
          </a:graphicData>
        </a:graphic>
      </p:graphicFrame>
      <p:sp>
        <p:nvSpPr>
          <p:cNvPr id="2" name="Title 6"/>
          <p:cNvSpPr>
            <a:spLocks/>
          </p:cNvSpPr>
          <p:nvPr/>
        </p:nvSpPr>
        <p:spPr bwMode="auto">
          <a:xfrm>
            <a:off x="394965" y="1916832"/>
            <a:ext cx="8281988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1950" indent="-361950" algn="l">
              <a:spcBef>
                <a:spcPct val="0"/>
              </a:spcBef>
              <a:buSzPct val="80000"/>
              <a:buFont typeface="Times New Roman" pitchFamily="18" charset="0"/>
              <a:buChar char="●"/>
            </a:pPr>
            <a:r>
              <a:rPr lang="en-US" sz="2600" b="1" i="1" dirty="0">
                <a:solidFill>
                  <a:srgbClr val="0000CC"/>
                </a:solidFill>
                <a:latin typeface="Times Roman" pitchFamily="18" charset="0"/>
              </a:rPr>
              <a:t>Application to Nanopolycrystals  </a:t>
            </a:r>
            <a:endParaRPr lang="el-GR" sz="2600" dirty="0">
              <a:solidFill>
                <a:srgbClr val="1F497D"/>
              </a:solidFill>
              <a:cs typeface="Times New Roman" pitchFamily="18" charset="0"/>
            </a:endParaRPr>
          </a:p>
        </p:txBody>
      </p:sp>
      <p:graphicFrame>
        <p:nvGraphicFramePr>
          <p:cNvPr id="384009" name="Object 9"/>
          <p:cNvGraphicFramePr>
            <a:graphicFrameLocks noChangeAspect="1"/>
          </p:cNvGraphicFramePr>
          <p:nvPr/>
        </p:nvGraphicFramePr>
        <p:xfrm>
          <a:off x="763041" y="2420144"/>
          <a:ext cx="6545263" cy="2827338"/>
        </p:xfrm>
        <a:graphic>
          <a:graphicData uri="http://schemas.openxmlformats.org/presentationml/2006/ole">
            <p:oleObj spid="_x0000_s359427" name="Equation" r:id="rId4" imgW="5130720" imgH="2197080" progId="Equation.DSMT4">
              <p:embed/>
            </p:oleObj>
          </a:graphicData>
        </a:graphic>
      </p:graphicFrame>
      <p:sp>
        <p:nvSpPr>
          <p:cNvPr id="384010" name="Text Box 10"/>
          <p:cNvSpPr txBox="1">
            <a:spLocks noChangeArrowheads="1"/>
          </p:cNvSpPr>
          <p:nvPr/>
        </p:nvSpPr>
        <p:spPr bwMode="auto">
          <a:xfrm>
            <a:off x="2123728" y="5229200"/>
            <a:ext cx="5976664" cy="144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l"/>
            <a:r>
              <a:rPr lang="el-GR" sz="2200" i="1" dirty="0">
                <a:solidFill>
                  <a:srgbClr val="FF0000"/>
                </a:solidFill>
                <a:cs typeface="Times New Roman" pitchFamily="18" charset="0"/>
              </a:rPr>
              <a:t>ρ</a:t>
            </a:r>
            <a:r>
              <a:rPr lang="en-US" sz="2200" dirty="0">
                <a:solidFill>
                  <a:srgbClr val="FF0000"/>
                </a:solidFill>
                <a:latin typeface="Times Roman" pitchFamily="18" charset="0"/>
                <a:cs typeface="Times New Roman" pitchFamily="18" charset="0"/>
              </a:rPr>
              <a:t> – mobile </a:t>
            </a:r>
            <a:r>
              <a:rPr lang="en-US" sz="2200" dirty="0" smtClean="0">
                <a:solidFill>
                  <a:srgbClr val="FF0000"/>
                </a:solidFill>
                <a:latin typeface="Times Roman" pitchFamily="18" charset="0"/>
                <a:cs typeface="Times New Roman" pitchFamily="18" charset="0"/>
              </a:rPr>
              <a:t>dislocations in the grain interior</a:t>
            </a:r>
            <a:r>
              <a:rPr lang="en-US" sz="2200" dirty="0">
                <a:latin typeface="Times Roman" pitchFamily="18" charset="0"/>
                <a:cs typeface="Times New Roman" pitchFamily="18" charset="0"/>
              </a:rPr>
              <a:t>	</a:t>
            </a:r>
            <a:endParaRPr lang="en-US" sz="2200" dirty="0" smtClean="0">
              <a:latin typeface="Times Roman" pitchFamily="18" charset="0"/>
              <a:cs typeface="Times New Roman" pitchFamily="18" charset="0"/>
            </a:endParaRPr>
          </a:p>
          <a:p>
            <a:pPr marL="342900" indent="-342900" algn="l"/>
            <a:r>
              <a:rPr lang="el-GR" sz="2200" i="1" dirty="0" smtClean="0">
                <a:solidFill>
                  <a:srgbClr val="0033CC"/>
                </a:solidFill>
                <a:cs typeface="Times New Roman" pitchFamily="18" charset="0"/>
              </a:rPr>
              <a:t>φ</a:t>
            </a:r>
            <a:r>
              <a:rPr lang="en-US" sz="2200" dirty="0" smtClean="0">
                <a:solidFill>
                  <a:srgbClr val="0033CC"/>
                </a:solidFill>
                <a:latin typeface="Times Roman" pitchFamily="18" charset="0"/>
                <a:cs typeface="Times New Roman" pitchFamily="18" charset="0"/>
              </a:rPr>
              <a:t> </a:t>
            </a:r>
            <a:r>
              <a:rPr lang="en-US" sz="2200" dirty="0">
                <a:solidFill>
                  <a:srgbClr val="0033CC"/>
                </a:solidFill>
                <a:latin typeface="Times Roman" pitchFamily="18" charset="0"/>
                <a:cs typeface="Times New Roman" pitchFamily="18" charset="0"/>
              </a:rPr>
              <a:t>– low-mobility (immobile) </a:t>
            </a:r>
            <a:r>
              <a:rPr lang="en-US" sz="2200" dirty="0" smtClean="0">
                <a:solidFill>
                  <a:srgbClr val="0033CC"/>
                </a:solidFill>
                <a:latin typeface="Times Roman" pitchFamily="18" charset="0"/>
                <a:cs typeface="Times New Roman" pitchFamily="18" charset="0"/>
              </a:rPr>
              <a:t>dislocations (dipoles)</a:t>
            </a:r>
            <a:endParaRPr lang="en-US" sz="2200" dirty="0">
              <a:solidFill>
                <a:srgbClr val="0033CC"/>
              </a:solidFill>
              <a:latin typeface="Times Roman" pitchFamily="18" charset="0"/>
              <a:cs typeface="Times New Roman" pitchFamily="18" charset="0"/>
            </a:endParaRPr>
          </a:p>
          <a:p>
            <a:pPr marL="342900" indent="-342900" algn="l"/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Roman" pitchFamily="18" charset="0"/>
                <a:cs typeface="Times New Roman" pitchFamily="18" charset="0"/>
                <a:sym typeface="Symbol" pitchFamily="18" charset="2"/>
              </a:rPr>
              <a:t>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Roman" pitchFamily="18" charset="0"/>
              </a:rPr>
              <a:t> – 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Roman" pitchFamily="18" charset="0"/>
                <a:cs typeface="Times New Roman" pitchFamily="18" charset="0"/>
                <a:sym typeface="Symbol" pitchFamily="18" charset="2"/>
              </a:rPr>
              <a:t>immobile junction 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Roman" pitchFamily="18" charset="0"/>
                <a:cs typeface="Times New Roman" pitchFamily="18" charset="0"/>
                <a:sym typeface="Symbol" pitchFamily="18" charset="2"/>
              </a:rPr>
              <a:t>disclinations</a:t>
            </a:r>
            <a:r>
              <a:rPr lang="en-US" sz="2200" dirty="0">
                <a:latin typeface="Times Roman" pitchFamily="18" charset="0"/>
                <a:cs typeface="Times New Roman" pitchFamily="18" charset="0"/>
                <a:sym typeface="Symbol" pitchFamily="18" charset="2"/>
              </a:rPr>
              <a:t>	</a:t>
            </a:r>
            <a:endParaRPr lang="en-US" sz="2200" dirty="0" smtClean="0">
              <a:latin typeface="Times Roman" pitchFamily="18" charset="0"/>
              <a:cs typeface="Times New Roman" pitchFamily="18" charset="0"/>
              <a:sym typeface="Symbol" pitchFamily="18" charset="2"/>
            </a:endParaRPr>
          </a:p>
          <a:p>
            <a:pPr marL="342900" indent="-342900" algn="l"/>
            <a:r>
              <a:rPr lang="en-US" sz="2200" i="1" dirty="0" smtClean="0">
                <a:solidFill>
                  <a:schemeClr val="accent1">
                    <a:lumMod val="75000"/>
                  </a:schemeClr>
                </a:solidFill>
                <a:latin typeface="Times Roman" pitchFamily="18" charset="0"/>
                <a:cs typeface="Times New Roman" pitchFamily="18" charset="0"/>
                <a:sym typeface="Symbol" pitchFamily="18" charset="2"/>
              </a:rPr>
              <a:t>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Roman" pitchFamily="18" charset="0"/>
              </a:rPr>
              <a:t>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Roman" pitchFamily="18" charset="0"/>
              </a:rPr>
              <a:t>– 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Roman" pitchFamily="18" charset="0"/>
                <a:cs typeface="Times New Roman" pitchFamily="18" charset="0"/>
                <a:sym typeface="Symbol" pitchFamily="18" charset="2"/>
              </a:rPr>
              <a:t>grain boundary sliding dislocations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260648"/>
            <a:ext cx="8229600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V. NANO DEFECT KINETICS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[Gradient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Defect Kinetics at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the Nanoscale]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6516216" y="2708176"/>
            <a:ext cx="2362200" cy="2590800"/>
            <a:chOff x="6300192" y="2708920"/>
            <a:chExt cx="2362200" cy="2590800"/>
          </a:xfrm>
        </p:grpSpPr>
        <p:sp>
          <p:nvSpPr>
            <p:cNvPr id="12" name="Line 5"/>
            <p:cNvSpPr>
              <a:spLocks noChangeShapeType="1"/>
            </p:cNvSpPr>
            <p:nvPr/>
          </p:nvSpPr>
          <p:spPr bwMode="auto">
            <a:xfrm>
              <a:off x="7443192" y="3166120"/>
              <a:ext cx="609600" cy="609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3" name="Line 6"/>
            <p:cNvSpPr>
              <a:spLocks noChangeShapeType="1"/>
            </p:cNvSpPr>
            <p:nvPr/>
          </p:nvSpPr>
          <p:spPr bwMode="auto">
            <a:xfrm flipV="1">
              <a:off x="8052792" y="3318520"/>
              <a:ext cx="609600" cy="457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4" name="Line 7"/>
            <p:cNvSpPr>
              <a:spLocks noChangeShapeType="1"/>
            </p:cNvSpPr>
            <p:nvPr/>
          </p:nvSpPr>
          <p:spPr bwMode="auto">
            <a:xfrm flipH="1">
              <a:off x="7900392" y="3775720"/>
              <a:ext cx="152400" cy="762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5" name="Line 8"/>
            <p:cNvSpPr>
              <a:spLocks noChangeShapeType="1"/>
            </p:cNvSpPr>
            <p:nvPr/>
          </p:nvSpPr>
          <p:spPr bwMode="auto">
            <a:xfrm flipH="1">
              <a:off x="6985992" y="3166120"/>
              <a:ext cx="457200" cy="609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6" name="Line 9"/>
            <p:cNvSpPr>
              <a:spLocks noChangeShapeType="1"/>
            </p:cNvSpPr>
            <p:nvPr/>
          </p:nvSpPr>
          <p:spPr bwMode="auto">
            <a:xfrm>
              <a:off x="6985992" y="3775720"/>
              <a:ext cx="228600" cy="609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7" name="Line 10"/>
            <p:cNvSpPr>
              <a:spLocks noChangeShapeType="1"/>
            </p:cNvSpPr>
            <p:nvPr/>
          </p:nvSpPr>
          <p:spPr bwMode="auto">
            <a:xfrm>
              <a:off x="7214592" y="4385320"/>
              <a:ext cx="685800" cy="152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8" name="Line 11"/>
            <p:cNvSpPr>
              <a:spLocks noChangeShapeType="1"/>
            </p:cNvSpPr>
            <p:nvPr/>
          </p:nvSpPr>
          <p:spPr bwMode="auto">
            <a:xfrm flipH="1">
              <a:off x="6833592" y="4385320"/>
              <a:ext cx="381000" cy="457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9" name="Line 12"/>
            <p:cNvSpPr>
              <a:spLocks noChangeShapeType="1"/>
            </p:cNvSpPr>
            <p:nvPr/>
          </p:nvSpPr>
          <p:spPr bwMode="auto">
            <a:xfrm flipH="1">
              <a:off x="7824192" y="4537720"/>
              <a:ext cx="76200" cy="762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0" name="Line 13"/>
            <p:cNvSpPr>
              <a:spLocks noChangeShapeType="1"/>
            </p:cNvSpPr>
            <p:nvPr/>
          </p:nvSpPr>
          <p:spPr bwMode="auto">
            <a:xfrm flipV="1">
              <a:off x="7452320" y="2708920"/>
              <a:ext cx="0" cy="457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1" name="Line 14"/>
            <p:cNvSpPr>
              <a:spLocks noChangeShapeType="1"/>
            </p:cNvSpPr>
            <p:nvPr/>
          </p:nvSpPr>
          <p:spPr bwMode="auto">
            <a:xfrm>
              <a:off x="6604992" y="3699520"/>
              <a:ext cx="381000" cy="76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2" name="Line 15"/>
            <p:cNvSpPr>
              <a:spLocks noChangeShapeType="1"/>
            </p:cNvSpPr>
            <p:nvPr/>
          </p:nvSpPr>
          <p:spPr bwMode="auto">
            <a:xfrm>
              <a:off x="7900392" y="4537720"/>
              <a:ext cx="5334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grpSp>
          <p:nvGrpSpPr>
            <p:cNvPr id="23" name="Group 16"/>
            <p:cNvGrpSpPr>
              <a:grpSpLocks/>
            </p:cNvGrpSpPr>
            <p:nvPr/>
          </p:nvGrpSpPr>
          <p:grpSpPr bwMode="auto">
            <a:xfrm>
              <a:off x="7138392" y="4766320"/>
              <a:ext cx="228600" cy="228600"/>
              <a:chOff x="3243" y="3360"/>
              <a:chExt cx="192" cy="192"/>
            </a:xfrm>
          </p:grpSpPr>
          <p:sp>
            <p:nvSpPr>
              <p:cNvPr id="47" name="Rectangle 17"/>
              <p:cNvSpPr>
                <a:spLocks noChangeArrowheads="1"/>
              </p:cNvSpPr>
              <p:nvPr/>
            </p:nvSpPr>
            <p:spPr bwMode="auto">
              <a:xfrm>
                <a:off x="3312" y="3360"/>
                <a:ext cx="48" cy="192"/>
              </a:xfrm>
              <a:prstGeom prst="rect">
                <a:avLst/>
              </a:prstGeom>
              <a:solidFill>
                <a:srgbClr val="CC0000"/>
              </a:solidFill>
              <a:ln w="12700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48" name="Rectangle 18"/>
              <p:cNvSpPr>
                <a:spLocks noChangeArrowheads="1"/>
              </p:cNvSpPr>
              <p:nvPr/>
            </p:nvSpPr>
            <p:spPr bwMode="auto">
              <a:xfrm rot="-5400000">
                <a:off x="3315" y="3432"/>
                <a:ext cx="48" cy="192"/>
              </a:xfrm>
              <a:prstGeom prst="rect">
                <a:avLst/>
              </a:prstGeom>
              <a:solidFill>
                <a:srgbClr val="CC0000"/>
              </a:solidFill>
              <a:ln w="12700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</p:grpSp>
        <p:grpSp>
          <p:nvGrpSpPr>
            <p:cNvPr id="24" name="Group 25"/>
            <p:cNvGrpSpPr>
              <a:grpSpLocks/>
            </p:cNvGrpSpPr>
            <p:nvPr/>
          </p:nvGrpSpPr>
          <p:grpSpPr bwMode="auto">
            <a:xfrm>
              <a:off x="8128992" y="4232920"/>
              <a:ext cx="228600" cy="228600"/>
              <a:chOff x="3243" y="3360"/>
              <a:chExt cx="192" cy="192"/>
            </a:xfrm>
          </p:grpSpPr>
          <p:sp>
            <p:nvSpPr>
              <p:cNvPr id="45" name="Rectangle 26"/>
              <p:cNvSpPr>
                <a:spLocks noChangeArrowheads="1"/>
              </p:cNvSpPr>
              <p:nvPr/>
            </p:nvSpPr>
            <p:spPr bwMode="auto">
              <a:xfrm>
                <a:off x="3312" y="3360"/>
                <a:ext cx="48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46" name="Rectangle 27"/>
              <p:cNvSpPr>
                <a:spLocks noChangeArrowheads="1"/>
              </p:cNvSpPr>
              <p:nvPr/>
            </p:nvSpPr>
            <p:spPr bwMode="auto">
              <a:xfrm rot="-5400000">
                <a:off x="3315" y="3432"/>
                <a:ext cx="48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</p:grpSp>
        <p:grpSp>
          <p:nvGrpSpPr>
            <p:cNvPr id="25" name="Group 34"/>
            <p:cNvGrpSpPr>
              <a:grpSpLocks/>
            </p:cNvGrpSpPr>
            <p:nvPr/>
          </p:nvGrpSpPr>
          <p:grpSpPr bwMode="auto">
            <a:xfrm>
              <a:off x="7214592" y="3699520"/>
              <a:ext cx="457200" cy="381000"/>
              <a:chOff x="1824" y="3216"/>
              <a:chExt cx="288" cy="240"/>
            </a:xfrm>
          </p:grpSpPr>
          <p:grpSp>
            <p:nvGrpSpPr>
              <p:cNvPr id="39" name="Group 22"/>
              <p:cNvGrpSpPr>
                <a:grpSpLocks/>
              </p:cNvGrpSpPr>
              <p:nvPr/>
            </p:nvGrpSpPr>
            <p:grpSpPr bwMode="auto">
              <a:xfrm>
                <a:off x="1968" y="3312"/>
                <a:ext cx="144" cy="144"/>
                <a:chOff x="3243" y="3360"/>
                <a:chExt cx="192" cy="192"/>
              </a:xfrm>
            </p:grpSpPr>
            <p:sp>
              <p:nvSpPr>
                <p:cNvPr id="43" name="Rectangle 23"/>
                <p:cNvSpPr>
                  <a:spLocks noChangeArrowheads="1"/>
                </p:cNvSpPr>
                <p:nvPr/>
              </p:nvSpPr>
              <p:spPr bwMode="auto">
                <a:xfrm>
                  <a:off x="3312" y="3360"/>
                  <a:ext cx="48" cy="192"/>
                </a:xfrm>
                <a:prstGeom prst="rect">
                  <a:avLst/>
                </a:prstGeom>
                <a:solidFill>
                  <a:srgbClr val="0000CC"/>
                </a:solidFill>
                <a:ln w="12700">
                  <a:solidFill>
                    <a:srgbClr val="0000CC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ru-RU"/>
                </a:p>
              </p:txBody>
            </p:sp>
            <p:sp>
              <p:nvSpPr>
                <p:cNvPr id="44" name="Rectangle 24"/>
                <p:cNvSpPr>
                  <a:spLocks noChangeArrowheads="1"/>
                </p:cNvSpPr>
                <p:nvPr/>
              </p:nvSpPr>
              <p:spPr bwMode="auto">
                <a:xfrm rot="-5400000">
                  <a:off x="3315" y="3432"/>
                  <a:ext cx="48" cy="192"/>
                </a:xfrm>
                <a:prstGeom prst="rect">
                  <a:avLst/>
                </a:prstGeom>
                <a:solidFill>
                  <a:srgbClr val="0000CC"/>
                </a:solidFill>
                <a:ln w="12700">
                  <a:solidFill>
                    <a:srgbClr val="0000CC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ru-RU"/>
                </a:p>
              </p:txBody>
            </p:sp>
          </p:grpSp>
          <p:grpSp>
            <p:nvGrpSpPr>
              <p:cNvPr id="40" name="Group 28"/>
              <p:cNvGrpSpPr>
                <a:grpSpLocks/>
              </p:cNvGrpSpPr>
              <p:nvPr/>
            </p:nvGrpSpPr>
            <p:grpSpPr bwMode="auto">
              <a:xfrm rot="10800000">
                <a:off x="1824" y="3216"/>
                <a:ext cx="144" cy="144"/>
                <a:chOff x="3243" y="3360"/>
                <a:chExt cx="192" cy="192"/>
              </a:xfrm>
            </p:grpSpPr>
            <p:sp>
              <p:nvSpPr>
                <p:cNvPr id="41" name="Rectangle 29"/>
                <p:cNvSpPr>
                  <a:spLocks noChangeArrowheads="1"/>
                </p:cNvSpPr>
                <p:nvPr/>
              </p:nvSpPr>
              <p:spPr bwMode="auto">
                <a:xfrm>
                  <a:off x="3312" y="3360"/>
                  <a:ext cx="48" cy="192"/>
                </a:xfrm>
                <a:prstGeom prst="rect">
                  <a:avLst/>
                </a:prstGeom>
                <a:solidFill>
                  <a:srgbClr val="0000CC"/>
                </a:solidFill>
                <a:ln w="12700">
                  <a:solidFill>
                    <a:srgbClr val="0000CC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ru-RU"/>
                </a:p>
              </p:txBody>
            </p:sp>
            <p:sp>
              <p:nvSpPr>
                <p:cNvPr id="42" name="Rectangle 30"/>
                <p:cNvSpPr>
                  <a:spLocks noChangeArrowheads="1"/>
                </p:cNvSpPr>
                <p:nvPr/>
              </p:nvSpPr>
              <p:spPr bwMode="auto">
                <a:xfrm rot="5400000" flipH="1">
                  <a:off x="3315" y="3432"/>
                  <a:ext cx="48" cy="192"/>
                </a:xfrm>
                <a:prstGeom prst="rect">
                  <a:avLst/>
                </a:prstGeom>
                <a:solidFill>
                  <a:srgbClr val="0000CC"/>
                </a:solidFill>
                <a:ln w="12700">
                  <a:solidFill>
                    <a:srgbClr val="0000CC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ru-RU"/>
                </a:p>
              </p:txBody>
            </p:sp>
          </p:grpSp>
        </p:grpSp>
        <p:grpSp>
          <p:nvGrpSpPr>
            <p:cNvPr id="26" name="Group 31"/>
            <p:cNvGrpSpPr>
              <a:grpSpLocks/>
            </p:cNvGrpSpPr>
            <p:nvPr/>
          </p:nvGrpSpPr>
          <p:grpSpPr bwMode="auto">
            <a:xfrm rot="16200000">
              <a:off x="7831807" y="2937520"/>
              <a:ext cx="228600" cy="228600"/>
              <a:chOff x="3243" y="3360"/>
              <a:chExt cx="192" cy="192"/>
            </a:xfrm>
          </p:grpSpPr>
          <p:sp>
            <p:nvSpPr>
              <p:cNvPr id="37" name="Rectangle 32"/>
              <p:cNvSpPr>
                <a:spLocks noChangeArrowheads="1"/>
              </p:cNvSpPr>
              <p:nvPr/>
            </p:nvSpPr>
            <p:spPr bwMode="auto">
              <a:xfrm>
                <a:off x="3312" y="3360"/>
                <a:ext cx="48" cy="192"/>
              </a:xfrm>
              <a:prstGeom prst="rect">
                <a:avLst/>
              </a:prstGeom>
              <a:solidFill>
                <a:srgbClr val="CC0000"/>
              </a:solidFill>
              <a:ln w="12700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38" name="Rectangle 33"/>
              <p:cNvSpPr>
                <a:spLocks noChangeArrowheads="1"/>
              </p:cNvSpPr>
              <p:nvPr/>
            </p:nvSpPr>
            <p:spPr bwMode="auto">
              <a:xfrm rot="-5400000">
                <a:off x="3315" y="3432"/>
                <a:ext cx="48" cy="192"/>
              </a:xfrm>
              <a:prstGeom prst="rect">
                <a:avLst/>
              </a:prstGeom>
              <a:solidFill>
                <a:srgbClr val="CC0000"/>
              </a:solidFill>
              <a:ln w="12700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</p:grpSp>
        <p:sp>
          <p:nvSpPr>
            <p:cNvPr id="27" name="AutoShape 35"/>
            <p:cNvSpPr>
              <a:spLocks noChangeArrowheads="1"/>
            </p:cNvSpPr>
            <p:nvPr/>
          </p:nvSpPr>
          <p:spPr bwMode="auto">
            <a:xfrm>
              <a:off x="7900392" y="3623320"/>
              <a:ext cx="304800" cy="304800"/>
            </a:xfrm>
            <a:prstGeom prst="flowChartExtract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ru-RU"/>
            </a:p>
          </p:txBody>
        </p:sp>
        <p:sp>
          <p:nvSpPr>
            <p:cNvPr id="28" name="AutoShape 36"/>
            <p:cNvSpPr>
              <a:spLocks noChangeArrowheads="1"/>
            </p:cNvSpPr>
            <p:nvPr/>
          </p:nvSpPr>
          <p:spPr bwMode="auto">
            <a:xfrm rot="10800000">
              <a:off x="7062192" y="4309120"/>
              <a:ext cx="304800" cy="304800"/>
            </a:xfrm>
            <a:prstGeom prst="flowChartExtract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ru-RU"/>
            </a:p>
          </p:txBody>
        </p:sp>
        <p:sp>
          <p:nvSpPr>
            <p:cNvPr id="29" name="Line 37"/>
            <p:cNvSpPr>
              <a:spLocks noChangeShapeType="1"/>
            </p:cNvSpPr>
            <p:nvPr/>
          </p:nvSpPr>
          <p:spPr bwMode="auto">
            <a:xfrm>
              <a:off x="7366992" y="4842520"/>
              <a:ext cx="228600" cy="0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0" name="Line 39"/>
            <p:cNvSpPr>
              <a:spLocks noChangeShapeType="1"/>
            </p:cNvSpPr>
            <p:nvPr/>
          </p:nvSpPr>
          <p:spPr bwMode="auto">
            <a:xfrm>
              <a:off x="7908007" y="3166120"/>
              <a:ext cx="0" cy="152400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1" name="Line 40"/>
            <p:cNvSpPr>
              <a:spLocks noChangeShapeType="1"/>
            </p:cNvSpPr>
            <p:nvPr/>
          </p:nvSpPr>
          <p:spPr bwMode="auto">
            <a:xfrm>
              <a:off x="8357592" y="4309120"/>
              <a:ext cx="228600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2" name="Line 41"/>
            <p:cNvSpPr>
              <a:spLocks noChangeShapeType="1"/>
            </p:cNvSpPr>
            <p:nvPr/>
          </p:nvSpPr>
          <p:spPr bwMode="auto">
            <a:xfrm>
              <a:off x="7519392" y="3699520"/>
              <a:ext cx="152400" cy="0"/>
            </a:xfrm>
            <a:prstGeom prst="line">
              <a:avLst/>
            </a:prstGeom>
            <a:noFill/>
            <a:ln w="12700">
              <a:solidFill>
                <a:srgbClr val="0000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l-GR"/>
            </a:p>
          </p:txBody>
        </p:sp>
        <p:grpSp>
          <p:nvGrpSpPr>
            <p:cNvPr id="33" name="Group 42"/>
            <p:cNvGrpSpPr>
              <a:grpSpLocks/>
            </p:cNvGrpSpPr>
            <p:nvPr/>
          </p:nvGrpSpPr>
          <p:grpSpPr bwMode="auto">
            <a:xfrm rot="11619025">
              <a:off x="6604992" y="3851920"/>
              <a:ext cx="228600" cy="228600"/>
              <a:chOff x="3243" y="3360"/>
              <a:chExt cx="192" cy="192"/>
            </a:xfrm>
          </p:grpSpPr>
          <p:sp>
            <p:nvSpPr>
              <p:cNvPr id="35" name="Rectangle 43"/>
              <p:cNvSpPr>
                <a:spLocks noChangeArrowheads="1"/>
              </p:cNvSpPr>
              <p:nvPr/>
            </p:nvSpPr>
            <p:spPr bwMode="auto">
              <a:xfrm>
                <a:off x="3312" y="3360"/>
                <a:ext cx="48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36" name="Rectangle 44"/>
              <p:cNvSpPr>
                <a:spLocks noChangeArrowheads="1"/>
              </p:cNvSpPr>
              <p:nvPr/>
            </p:nvSpPr>
            <p:spPr bwMode="auto">
              <a:xfrm rot="-5400000">
                <a:off x="3315" y="3432"/>
                <a:ext cx="48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ru-RU"/>
              </a:p>
            </p:txBody>
          </p:sp>
        </p:grpSp>
        <p:sp>
          <p:nvSpPr>
            <p:cNvPr id="34" name="Line 45"/>
            <p:cNvSpPr>
              <a:spLocks noChangeShapeType="1"/>
            </p:cNvSpPr>
            <p:nvPr/>
          </p:nvSpPr>
          <p:spPr bwMode="auto">
            <a:xfrm flipH="1" flipV="1">
              <a:off x="6300192" y="3928120"/>
              <a:ext cx="304800" cy="7620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l-GR"/>
            </a:p>
          </p:txBody>
        </p:sp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8EEF-88F9-4121-B3F0-CD46D5511047}" type="slidenum">
              <a:rPr lang="el-GR"/>
              <a:pPr/>
              <a:t>59</a:t>
            </a:fld>
            <a:endParaRPr lang="el-GR"/>
          </a:p>
        </p:txBody>
      </p:sp>
      <p:sp>
        <p:nvSpPr>
          <p:cNvPr id="7" name="Title 6"/>
          <p:cNvSpPr>
            <a:spLocks/>
          </p:cNvSpPr>
          <p:nvPr/>
        </p:nvSpPr>
        <p:spPr bwMode="auto">
          <a:xfrm>
            <a:off x="539750" y="549275"/>
            <a:ext cx="8281988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1950" indent="-361950" algn="l">
              <a:spcBef>
                <a:spcPct val="0"/>
              </a:spcBef>
              <a:buSzPct val="80000"/>
              <a:buFont typeface="Times New Roman" pitchFamily="18" charset="0"/>
              <a:buChar char="●"/>
            </a:pPr>
            <a:r>
              <a:rPr lang="en-US" sz="2600" b="1" i="1" dirty="0">
                <a:solidFill>
                  <a:srgbClr val="0000CC"/>
                </a:solidFill>
                <a:latin typeface="Times Roman" pitchFamily="18" charset="0"/>
              </a:rPr>
              <a:t>Twinning in Nanopolycrystals  </a:t>
            </a:r>
            <a:endParaRPr lang="el-GR" sz="2600" dirty="0">
              <a:solidFill>
                <a:srgbClr val="1F497D"/>
              </a:solidFill>
              <a:cs typeface="Times New Roman" pitchFamily="18" charset="0"/>
            </a:endParaRPr>
          </a:p>
        </p:txBody>
      </p:sp>
      <p:graphicFrame>
        <p:nvGraphicFramePr>
          <p:cNvPr id="385031" name="Object 7"/>
          <p:cNvGraphicFramePr>
            <a:graphicFrameLocks noChangeAspect="1"/>
          </p:cNvGraphicFramePr>
          <p:nvPr/>
        </p:nvGraphicFramePr>
        <p:xfrm>
          <a:off x="899592" y="1340768"/>
          <a:ext cx="7437438" cy="2532062"/>
        </p:xfrm>
        <a:graphic>
          <a:graphicData uri="http://schemas.openxmlformats.org/presentationml/2006/ole">
            <p:oleObj spid="_x0000_s360450" name="Equation" r:id="rId3" imgW="5829120" imgH="1968480" progId="Equation.DSMT4">
              <p:embed/>
            </p:oleObj>
          </a:graphicData>
        </a:graphic>
      </p:graphicFrame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339752" y="4509120"/>
            <a:ext cx="4968230" cy="144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l"/>
            <a:r>
              <a:rPr lang="el-GR" sz="2200" i="1" dirty="0">
                <a:cs typeface="Times New Roman" pitchFamily="18" charset="0"/>
              </a:rPr>
              <a:t>ρ</a:t>
            </a:r>
            <a:r>
              <a:rPr lang="en-US" sz="2200" dirty="0">
                <a:latin typeface="Times Roman" pitchFamily="18" charset="0"/>
                <a:cs typeface="Times New Roman" pitchFamily="18" charset="0"/>
              </a:rPr>
              <a:t> – mobile </a:t>
            </a:r>
            <a:r>
              <a:rPr lang="en-US" sz="2200" dirty="0" smtClean="0">
                <a:latin typeface="Times Roman" pitchFamily="18" charset="0"/>
                <a:cs typeface="Times New Roman" pitchFamily="18" charset="0"/>
              </a:rPr>
              <a:t>dislocations</a:t>
            </a:r>
          </a:p>
          <a:p>
            <a:pPr marL="342900" indent="-342900" algn="l"/>
            <a:r>
              <a:rPr lang="el-GR" sz="2200" i="1" dirty="0" smtClean="0">
                <a:cs typeface="Times New Roman" pitchFamily="18" charset="0"/>
              </a:rPr>
              <a:t>θ</a:t>
            </a:r>
            <a:r>
              <a:rPr lang="en-US" sz="2200" dirty="0" smtClean="0">
                <a:latin typeface="Times Roman" pitchFamily="18" charset="0"/>
                <a:cs typeface="Times New Roman" pitchFamily="18" charset="0"/>
              </a:rPr>
              <a:t> </a:t>
            </a:r>
            <a:r>
              <a:rPr lang="en-US" sz="2200" dirty="0">
                <a:latin typeface="Times Roman" pitchFamily="18" charset="0"/>
                <a:cs typeface="Times New Roman" pitchFamily="18" charset="0"/>
              </a:rPr>
              <a:t>– disclination dipoles (twin fronts</a:t>
            </a:r>
            <a:r>
              <a:rPr lang="en-US" sz="2200" dirty="0" smtClean="0">
                <a:latin typeface="Times Roman" pitchFamily="18" charset="0"/>
                <a:cs typeface="Times New Roman" pitchFamily="18" charset="0"/>
              </a:rPr>
              <a:t>)</a:t>
            </a:r>
          </a:p>
          <a:p>
            <a:pPr marL="342900" indent="-342900" algn="l"/>
            <a:r>
              <a:rPr lang="en-US" sz="2200" i="1" dirty="0" smtClean="0">
                <a:latin typeface="Times Roman" pitchFamily="18" charset="0"/>
                <a:cs typeface="Times New Roman" pitchFamily="18" charset="0"/>
                <a:sym typeface="Symbol" pitchFamily="18" charset="2"/>
              </a:rPr>
              <a:t></a:t>
            </a:r>
            <a:r>
              <a:rPr lang="en-US" sz="2200" dirty="0" smtClean="0">
                <a:latin typeface="Times Roman" pitchFamily="18" charset="0"/>
              </a:rPr>
              <a:t> – </a:t>
            </a:r>
            <a:r>
              <a:rPr lang="en-US" sz="2200" dirty="0">
                <a:latin typeface="Times Roman" pitchFamily="18" charset="0"/>
                <a:cs typeface="Times New Roman" pitchFamily="18" charset="0"/>
                <a:sym typeface="Symbol" pitchFamily="18" charset="2"/>
              </a:rPr>
              <a:t>twin lamellae		</a:t>
            </a:r>
            <a:endParaRPr lang="en-US" sz="2200" dirty="0" smtClean="0">
              <a:latin typeface="Times Roman" pitchFamily="18" charset="0"/>
              <a:cs typeface="Times New Roman" pitchFamily="18" charset="0"/>
              <a:sym typeface="Symbol" pitchFamily="18" charset="2"/>
            </a:endParaRPr>
          </a:p>
          <a:p>
            <a:pPr marL="342900" indent="-342900" algn="l"/>
            <a:r>
              <a:rPr lang="en-US" sz="2200" i="1" dirty="0" smtClean="0">
                <a:latin typeface="Times Roman" pitchFamily="18" charset="0"/>
                <a:cs typeface="Times New Roman" pitchFamily="18" charset="0"/>
                <a:sym typeface="Symbol" pitchFamily="18" charset="2"/>
              </a:rPr>
              <a:t></a:t>
            </a:r>
            <a:r>
              <a:rPr lang="en-US" sz="2200" dirty="0" smtClean="0">
                <a:latin typeface="Times Roman" pitchFamily="18" charset="0"/>
              </a:rPr>
              <a:t> </a:t>
            </a:r>
            <a:r>
              <a:rPr lang="en-US" sz="2200" dirty="0">
                <a:latin typeface="Times Roman" pitchFamily="18" charset="0"/>
              </a:rPr>
              <a:t>– </a:t>
            </a:r>
            <a:r>
              <a:rPr lang="en-US" sz="2200" dirty="0">
                <a:latin typeface="Times Roman" pitchFamily="18" charset="0"/>
                <a:cs typeface="Times New Roman" pitchFamily="18" charset="0"/>
                <a:sym typeface="Symbol" pitchFamily="18" charset="2"/>
              </a:rPr>
              <a:t>sessile </a:t>
            </a:r>
            <a:r>
              <a:rPr lang="en-US" sz="2200" dirty="0" err="1">
                <a:latin typeface="Times Roman" pitchFamily="18" charset="0"/>
                <a:cs typeface="Times New Roman" pitchFamily="18" charset="0"/>
                <a:sym typeface="Symbol" pitchFamily="18" charset="2"/>
              </a:rPr>
              <a:t>Lomer-Cotrell</a:t>
            </a:r>
            <a:r>
              <a:rPr lang="en-US" sz="2200" dirty="0">
                <a:latin typeface="Times Roman" pitchFamily="18" charset="0"/>
                <a:cs typeface="Times New Roman" pitchFamily="18" charset="0"/>
                <a:sym typeface="Symbol" pitchFamily="18" charset="2"/>
              </a:rPr>
              <a:t> dislocations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88224" y="6165304"/>
            <a:ext cx="2133600" cy="476250"/>
          </a:xfrm>
        </p:spPr>
        <p:txBody>
          <a:bodyPr/>
          <a:lstStyle/>
          <a:p>
            <a:fld id="{C84F2F5C-7C7D-4703-B71F-8137E20E921A}" type="slidenum">
              <a:rPr lang="el-GR"/>
              <a:pPr/>
              <a:t>6</a:t>
            </a:fld>
            <a:endParaRPr lang="el-GR" dirty="0"/>
          </a:p>
        </p:txBody>
      </p:sp>
      <p:pic>
        <p:nvPicPr>
          <p:cNvPr id="242691" name="Picture 3" descr="Fig1"/>
          <p:cNvPicPr>
            <a:picLocks noChangeAspect="1" noChangeArrowheads="1"/>
          </p:cNvPicPr>
          <p:nvPr/>
        </p:nvPicPr>
        <p:blipFill>
          <a:blip r:embed="rId2" cstate="print">
            <a:lum bright="-6000"/>
          </a:blip>
          <a:srcRect/>
          <a:stretch>
            <a:fillRect/>
          </a:stretch>
        </p:blipFill>
        <p:spPr bwMode="auto">
          <a:xfrm>
            <a:off x="854084" y="3789040"/>
            <a:ext cx="4320545" cy="265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2692" name="Picture 4" descr="plot3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5473" y="3789039"/>
            <a:ext cx="2332404" cy="2731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2693" name="Text Box 5"/>
          <p:cNvSpPr txBox="1">
            <a:spLocks noChangeArrowheads="1"/>
          </p:cNvSpPr>
          <p:nvPr/>
        </p:nvSpPr>
        <p:spPr bwMode="auto">
          <a:xfrm>
            <a:off x="1907704" y="6448251"/>
            <a:ext cx="19510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50000"/>
              </a:spcBef>
            </a:pPr>
            <a:r>
              <a:rPr lang="en-US" dirty="0">
                <a:latin typeface="Times New Roman" pitchFamily="18" charset="0"/>
              </a:rPr>
              <a:t>100 nm </a:t>
            </a:r>
            <a:r>
              <a:rPr lang="en-US" dirty="0" smtClean="0">
                <a:latin typeface="Times New Roman" pitchFamily="18" charset="0"/>
              </a:rPr>
              <a:t>Ag </a:t>
            </a:r>
            <a:r>
              <a:rPr lang="en-US" dirty="0">
                <a:latin typeface="Times New Roman" pitchFamily="18" charset="0"/>
              </a:rPr>
              <a:t>film</a:t>
            </a:r>
          </a:p>
        </p:txBody>
      </p:sp>
      <p:sp>
        <p:nvSpPr>
          <p:cNvPr id="242694" name="Text Box 6"/>
          <p:cNvSpPr txBox="1">
            <a:spLocks noChangeArrowheads="1"/>
          </p:cNvSpPr>
          <p:nvPr/>
        </p:nvSpPr>
        <p:spPr bwMode="auto">
          <a:xfrm>
            <a:off x="5652120" y="6448251"/>
            <a:ext cx="27940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50000"/>
              </a:spcBef>
            </a:pPr>
            <a:r>
              <a:rPr lang="en-US" dirty="0">
                <a:latin typeface="Times New Roman" pitchFamily="18" charset="0"/>
              </a:rPr>
              <a:t>~12 nm Ni nanopolycrystals</a:t>
            </a:r>
          </a:p>
        </p:txBody>
      </p:sp>
      <p:sp>
        <p:nvSpPr>
          <p:cNvPr id="242695" name="Rectangle 7"/>
          <p:cNvSpPr>
            <a:spLocks noChangeArrowheads="1"/>
          </p:cNvSpPr>
          <p:nvPr/>
        </p:nvSpPr>
        <p:spPr bwMode="auto">
          <a:xfrm>
            <a:off x="0" y="328897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l-GR"/>
          </a:p>
        </p:txBody>
      </p:sp>
      <p:sp>
        <p:nvSpPr>
          <p:cNvPr id="242698" name="Rectangle 10"/>
          <p:cNvSpPr>
            <a:spLocks noChangeArrowheads="1"/>
          </p:cNvSpPr>
          <p:nvPr/>
        </p:nvSpPr>
        <p:spPr bwMode="auto">
          <a:xfrm>
            <a:off x="0" y="365092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l-GR"/>
          </a:p>
        </p:txBody>
      </p:sp>
      <p:sp>
        <p:nvSpPr>
          <p:cNvPr id="242702" name="Text Box 14"/>
          <p:cNvSpPr txBox="1">
            <a:spLocks noChangeArrowheads="1"/>
          </p:cNvSpPr>
          <p:nvPr/>
        </p:nvSpPr>
        <p:spPr bwMode="auto">
          <a:xfrm>
            <a:off x="611560" y="3140968"/>
            <a:ext cx="799288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ct val="50000"/>
              </a:spcBef>
            </a:pPr>
            <a:r>
              <a:rPr lang="en-US" dirty="0" smtClean="0">
                <a:latin typeface="Times New Roman" pitchFamily="18" charset="0"/>
              </a:rPr>
              <a:t>10 </a:t>
            </a:r>
            <a:r>
              <a:rPr lang="en-US" dirty="0">
                <a:latin typeface="Times New Roman" pitchFamily="18" charset="0"/>
              </a:rPr>
              <a:t>nm Au: 6-15 degrees relative grain </a:t>
            </a:r>
            <a:r>
              <a:rPr lang="en-US" dirty="0" smtClean="0">
                <a:latin typeface="Times New Roman" pitchFamily="18" charset="0"/>
              </a:rPr>
              <a:t>rotation due to inhomogeneous GB sliding (unbalanced shear stress)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242760" name="Text Box 72"/>
          <p:cNvSpPr txBox="1">
            <a:spLocks noChangeArrowheads="1"/>
          </p:cNvSpPr>
          <p:nvPr/>
        </p:nvSpPr>
        <p:spPr bwMode="auto">
          <a:xfrm>
            <a:off x="323850" y="548953"/>
            <a:ext cx="8137525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US" sz="2600" b="1" i="1" dirty="0">
                <a:solidFill>
                  <a:srgbClr val="0000CC"/>
                </a:solidFill>
                <a:latin typeface="Times New Roman" pitchFamily="18" charset="0"/>
              </a:rPr>
              <a:t>Grain </a:t>
            </a:r>
            <a:r>
              <a:rPr lang="en-US" sz="2600" b="1" i="1" dirty="0" smtClean="0">
                <a:solidFill>
                  <a:srgbClr val="0000CC"/>
                </a:solidFill>
                <a:latin typeface="Times New Roman" pitchFamily="18" charset="0"/>
              </a:rPr>
              <a:t>Boundary Sliding/ Grain Rotation</a:t>
            </a:r>
            <a:endParaRPr lang="en-US" sz="2600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368651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0" name="Text Box 10"/>
          <p:cNvSpPr txBox="1">
            <a:spLocks noChangeAspect="1" noChangeArrowheads="1"/>
          </p:cNvSpPr>
          <p:nvPr/>
        </p:nvSpPr>
        <p:spPr bwMode="auto">
          <a:xfrm>
            <a:off x="628200" y="2030889"/>
            <a:ext cx="434392" cy="288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" name="Text Box 9"/>
          <p:cNvSpPr txBox="1">
            <a:spLocks noChangeAspect="1" noChangeArrowheads="1"/>
          </p:cNvSpPr>
          <p:nvPr/>
        </p:nvSpPr>
        <p:spPr bwMode="auto">
          <a:xfrm>
            <a:off x="619944" y="3928899"/>
            <a:ext cx="434392" cy="288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7" name="Text Box 10"/>
          <p:cNvSpPr txBox="1">
            <a:spLocks noChangeAspect="1" noChangeArrowheads="1"/>
          </p:cNvSpPr>
          <p:nvPr/>
        </p:nvSpPr>
        <p:spPr bwMode="auto">
          <a:xfrm>
            <a:off x="475800" y="1878489"/>
            <a:ext cx="434392" cy="288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8" name="Text Box 9"/>
          <p:cNvSpPr txBox="1">
            <a:spLocks noChangeAspect="1" noChangeArrowheads="1"/>
          </p:cNvSpPr>
          <p:nvPr/>
        </p:nvSpPr>
        <p:spPr bwMode="auto">
          <a:xfrm>
            <a:off x="467544" y="3776499"/>
            <a:ext cx="434392" cy="288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39" name="Group 6"/>
          <p:cNvGrpSpPr>
            <a:grpSpLocks noChangeAspect="1"/>
          </p:cNvGrpSpPr>
          <p:nvPr/>
        </p:nvGrpSpPr>
        <p:grpSpPr bwMode="auto">
          <a:xfrm>
            <a:off x="3386561" y="1052736"/>
            <a:ext cx="5001863" cy="2120265"/>
            <a:chOff x="1985" y="10160"/>
            <a:chExt cx="8750" cy="3709"/>
          </a:xfrm>
        </p:grpSpPr>
        <p:pic>
          <p:nvPicPr>
            <p:cNvPr id="41" name="Picture 8" descr="3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85" y="10160"/>
              <a:ext cx="4391" cy="3709"/>
            </a:xfrm>
            <a:prstGeom prst="rect">
              <a:avLst/>
            </a:prstGeom>
            <a:noFill/>
          </p:spPr>
        </p:pic>
        <p:pic>
          <p:nvPicPr>
            <p:cNvPr id="42" name="Picture 7" descr="2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14" y="10194"/>
              <a:ext cx="4321" cy="3654"/>
            </a:xfrm>
            <a:prstGeom prst="rect">
              <a:avLst/>
            </a:prstGeom>
            <a:noFill/>
          </p:spPr>
        </p:pic>
      </p:grpSp>
      <p:pic>
        <p:nvPicPr>
          <p:cNvPr id="40" name="Picture 5" descr="figure3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1124744"/>
            <a:ext cx="1795361" cy="1774825"/>
          </a:xfrm>
          <a:prstGeom prst="rect">
            <a:avLst/>
          </a:prstGeom>
          <a:noFill/>
        </p:spPr>
      </p:pic>
      <p:sp>
        <p:nvSpPr>
          <p:cNvPr id="44" name="Rectangle 2"/>
          <p:cNvSpPr>
            <a:spLocks noChangeArrowheads="1"/>
          </p:cNvSpPr>
          <p:nvPr/>
        </p:nvSpPr>
        <p:spPr bwMode="auto">
          <a:xfrm>
            <a:off x="1479939" y="116632"/>
            <a:ext cx="627447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buClr>
                <a:srgbClr val="000080"/>
              </a:buClr>
              <a:buSzPct val="90000"/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Early MTU Experimental Observations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010400" y="6481142"/>
            <a:ext cx="2133600" cy="476250"/>
          </a:xfrm>
        </p:spPr>
        <p:txBody>
          <a:bodyPr/>
          <a:lstStyle/>
          <a:p>
            <a:fld id="{C84F2F5C-7C7D-4703-B71F-8137E20E921A}" type="slidenum">
              <a:rPr lang="el-GR"/>
              <a:pPr/>
              <a:t>7</a:t>
            </a:fld>
            <a:endParaRPr lang="el-GR" dirty="0"/>
          </a:p>
        </p:txBody>
      </p:sp>
      <p:sp>
        <p:nvSpPr>
          <p:cNvPr id="242695" name="Rectangle 7"/>
          <p:cNvSpPr>
            <a:spLocks noChangeArrowheads="1"/>
          </p:cNvSpPr>
          <p:nvPr/>
        </p:nvSpPr>
        <p:spPr bwMode="auto">
          <a:xfrm>
            <a:off x="0" y="29289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l-GR"/>
          </a:p>
        </p:txBody>
      </p:sp>
      <p:graphicFrame>
        <p:nvGraphicFramePr>
          <p:cNvPr id="242696" name="Object 8"/>
          <p:cNvGraphicFramePr>
            <a:graphicFrameLocks noChangeAspect="1"/>
          </p:cNvGraphicFramePr>
          <p:nvPr/>
        </p:nvGraphicFramePr>
        <p:xfrm>
          <a:off x="2051844" y="2780928"/>
          <a:ext cx="2714625" cy="1000125"/>
        </p:xfrm>
        <a:graphic>
          <a:graphicData uri="http://schemas.openxmlformats.org/presentationml/2006/ole">
            <p:oleObj spid="_x0000_s372738" name="Equation" r:id="rId3" imgW="2717800" imgH="1003300" progId="Equation.DSMT4">
              <p:embed/>
            </p:oleObj>
          </a:graphicData>
        </a:graphic>
      </p:graphicFrame>
      <p:sp>
        <p:nvSpPr>
          <p:cNvPr id="242697" name="Text Box 9"/>
          <p:cNvSpPr txBox="1">
            <a:spLocks noChangeArrowheads="1"/>
          </p:cNvSpPr>
          <p:nvPr/>
        </p:nvSpPr>
        <p:spPr bwMode="auto">
          <a:xfrm>
            <a:off x="539676" y="3068960"/>
            <a:ext cx="16144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50000"/>
              </a:spcBef>
            </a:pPr>
            <a:r>
              <a:rPr lang="en-US" dirty="0">
                <a:latin typeface="Times New Roman" pitchFamily="18" charset="0"/>
              </a:rPr>
              <a:t>Strain Tensor</a:t>
            </a:r>
          </a:p>
        </p:txBody>
      </p:sp>
      <p:sp>
        <p:nvSpPr>
          <p:cNvPr id="242698" name="Rectangle 10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l-GR"/>
          </a:p>
        </p:txBody>
      </p:sp>
      <p:graphicFrame>
        <p:nvGraphicFramePr>
          <p:cNvPr id="242699" name="Object 11"/>
          <p:cNvGraphicFramePr>
            <a:graphicFrameLocks noChangeAspect="1"/>
          </p:cNvGraphicFramePr>
          <p:nvPr/>
        </p:nvGraphicFramePr>
        <p:xfrm>
          <a:off x="4860156" y="3062288"/>
          <a:ext cx="1047750" cy="276225"/>
        </p:xfrm>
        <a:graphic>
          <a:graphicData uri="http://schemas.openxmlformats.org/presentationml/2006/ole">
            <p:oleObj spid="_x0000_s372739" name="Equation" r:id="rId4" imgW="1841500" imgH="482600" progId="Equation.DSMT4">
              <p:embed/>
            </p:oleObj>
          </a:graphicData>
        </a:graphic>
      </p:graphicFrame>
      <p:pic>
        <p:nvPicPr>
          <p:cNvPr id="242701" name="Picture 13" descr="Fig6"/>
          <p:cNvPicPr>
            <a:picLocks noChangeAspect="1" noChangeArrowheads="1"/>
          </p:cNvPicPr>
          <p:nvPr/>
        </p:nvPicPr>
        <p:blipFill>
          <a:blip r:embed="rId5" cstate="print">
            <a:lum bright="-6000"/>
          </a:blip>
          <a:srcRect/>
          <a:stretch>
            <a:fillRect/>
          </a:stretch>
        </p:blipFill>
        <p:spPr bwMode="auto">
          <a:xfrm>
            <a:off x="6300192" y="404664"/>
            <a:ext cx="2634040" cy="3644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2702" name="Text Box 14"/>
          <p:cNvSpPr txBox="1">
            <a:spLocks noChangeArrowheads="1"/>
          </p:cNvSpPr>
          <p:nvPr/>
        </p:nvSpPr>
        <p:spPr bwMode="auto">
          <a:xfrm>
            <a:off x="5939730" y="4005064"/>
            <a:ext cx="295275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50000"/>
              </a:spcBef>
            </a:pPr>
            <a:r>
              <a:rPr lang="en-US" dirty="0">
                <a:latin typeface="Times New Roman" pitchFamily="18" charset="0"/>
              </a:rPr>
              <a:t>       </a:t>
            </a:r>
            <a:r>
              <a:rPr lang="en-US" dirty="0" smtClean="0">
                <a:latin typeface="Times New Roman" pitchFamily="18" charset="0"/>
              </a:rPr>
              <a:t>TEM Strain Rosette</a:t>
            </a:r>
            <a:endParaRPr lang="en-US" dirty="0">
              <a:latin typeface="Times New Roman" pitchFamily="18" charset="0"/>
            </a:endParaRPr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835696" y="476672"/>
            <a:ext cx="2895600" cy="366712"/>
            <a:chOff x="2835" y="2931"/>
            <a:chExt cx="1824" cy="231"/>
          </a:xfrm>
        </p:grpSpPr>
        <p:sp>
          <p:nvSpPr>
            <p:cNvPr id="242704" name="Rectangle 16"/>
            <p:cNvSpPr>
              <a:spLocks noChangeArrowheads="1"/>
            </p:cNvSpPr>
            <p:nvPr/>
          </p:nvSpPr>
          <p:spPr bwMode="auto">
            <a:xfrm>
              <a:off x="2835" y="2931"/>
              <a:ext cx="1824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US">
                  <a:latin typeface="Times New Roman" pitchFamily="18" charset="0"/>
                </a:rPr>
                <a:t>Elementary Rosette Analysis </a:t>
              </a:r>
            </a:p>
          </p:txBody>
        </p:sp>
        <p:sp>
          <p:nvSpPr>
            <p:cNvPr id="242705" name="Rectangle 17"/>
            <p:cNvSpPr>
              <a:spLocks noChangeArrowheads="1"/>
            </p:cNvSpPr>
            <p:nvPr/>
          </p:nvSpPr>
          <p:spPr bwMode="auto">
            <a:xfrm>
              <a:off x="2835" y="2931"/>
              <a:ext cx="1769" cy="227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l-GR"/>
            </a:p>
          </p:txBody>
        </p:sp>
      </p:grpSp>
      <p:graphicFrame>
        <p:nvGraphicFramePr>
          <p:cNvPr id="242706" name="Group 18"/>
          <p:cNvGraphicFramePr>
            <a:graphicFrameLocks noGrp="1"/>
          </p:cNvGraphicFramePr>
          <p:nvPr>
            <p:ph/>
          </p:nvPr>
        </p:nvGraphicFramePr>
        <p:xfrm>
          <a:off x="754609" y="831850"/>
          <a:ext cx="4826000" cy="1828800"/>
        </p:xfrm>
        <a:graphic>
          <a:graphicData uri="http://schemas.openxmlformats.org/drawingml/2006/table">
            <a:tbl>
              <a:tblPr/>
              <a:tblGrid>
                <a:gridCol w="592137"/>
                <a:gridCol w="712788"/>
                <a:gridCol w="708025"/>
                <a:gridCol w="709612"/>
                <a:gridCol w="701675"/>
                <a:gridCol w="698500"/>
                <a:gridCol w="703263"/>
              </a:tblGrid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Triangle angles (deg)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Triangle lengths (nm)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2190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Step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endParaRPr kumimoji="0" lang="el-G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l-G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</a:t>
                      </a:r>
                      <a:endParaRPr kumimoji="0" lang="el-G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6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Start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22.2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27.7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16.4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22.6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27.9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17.4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23.4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31.2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18.9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21.7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32.0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18.0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2760" name="Text Box 72"/>
          <p:cNvSpPr txBox="1">
            <a:spLocks noChangeArrowheads="1"/>
          </p:cNvSpPr>
          <p:nvPr/>
        </p:nvSpPr>
        <p:spPr bwMode="auto">
          <a:xfrm>
            <a:off x="323850" y="44624"/>
            <a:ext cx="8137525" cy="488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US" sz="2600" b="1" i="1" dirty="0">
                <a:solidFill>
                  <a:srgbClr val="0000CC"/>
                </a:solidFill>
                <a:latin typeface="Times New Roman" pitchFamily="18" charset="0"/>
              </a:rPr>
              <a:t>Grain Rotation / Dislocation Emergence</a:t>
            </a:r>
            <a:endParaRPr lang="en-US" sz="2600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107504" y="3789040"/>
            <a:ext cx="9036496" cy="4770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US" sz="2500" b="1" i="1" dirty="0" smtClean="0">
                <a:solidFill>
                  <a:srgbClr val="0000CC"/>
                </a:solidFill>
                <a:latin typeface="Times New Roman" pitchFamily="18" charset="0"/>
              </a:rPr>
              <a:t>Oscillatory Crack Propagation</a:t>
            </a:r>
            <a:endParaRPr lang="en-US" sz="2500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pic>
        <p:nvPicPr>
          <p:cNvPr id="33" name="Picture 8" descr="Fig5"/>
          <p:cNvPicPr>
            <a:picLocks noChangeAspect="1" noChangeArrowheads="1"/>
          </p:cNvPicPr>
          <p:nvPr/>
        </p:nvPicPr>
        <p:blipFill>
          <a:blip r:embed="rId6" cstate="print">
            <a:lum bright="-6000"/>
          </a:blip>
          <a:srcRect b="10920"/>
          <a:stretch>
            <a:fillRect/>
          </a:stretch>
        </p:blipFill>
        <p:spPr bwMode="auto">
          <a:xfrm>
            <a:off x="611561" y="4276995"/>
            <a:ext cx="4752528" cy="2422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 Box 9"/>
          <p:cNvSpPr txBox="1">
            <a:spLocks noChangeArrowheads="1"/>
          </p:cNvSpPr>
          <p:nvPr/>
        </p:nvSpPr>
        <p:spPr bwMode="auto">
          <a:xfrm>
            <a:off x="5508105" y="5229200"/>
            <a:ext cx="3096343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dirty="0">
                <a:latin typeface="Times New Roman" pitchFamily="18" charset="0"/>
              </a:rPr>
              <a:t>25 nm Au on C: Periodic Crack profiles </a:t>
            </a:r>
            <a:r>
              <a:rPr lang="en-US" dirty="0" smtClean="0">
                <a:latin typeface="Times New Roman" pitchFamily="18" charset="0"/>
              </a:rPr>
              <a:t>and </a:t>
            </a:r>
            <a:r>
              <a:rPr lang="en-US" dirty="0">
                <a:latin typeface="Times New Roman" pitchFamily="18" charset="0"/>
              </a:rPr>
              <a:t>bifurcation</a:t>
            </a:r>
          </a:p>
          <a:p>
            <a:pPr marL="342900" indent="-342900" algn="ctr">
              <a:spcBef>
                <a:spcPct val="50000"/>
              </a:spcBef>
            </a:pPr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460432" y="6309320"/>
            <a:ext cx="514400" cy="365125"/>
          </a:xfrm>
        </p:spPr>
        <p:txBody>
          <a:bodyPr/>
          <a:lstStyle/>
          <a:p>
            <a:fld id="{C23C856D-6C90-49D0-AB9B-5FE7B46C6058}" type="slidenum">
              <a:rPr lang="el-GR"/>
              <a:pPr/>
              <a:t>8</a:t>
            </a:fld>
            <a:endParaRPr lang="el-GR" dirty="0"/>
          </a:p>
        </p:txBody>
      </p:sp>
      <p:sp>
        <p:nvSpPr>
          <p:cNvPr id="241670" name="Text Box 6"/>
          <p:cNvSpPr txBox="1">
            <a:spLocks noChangeArrowheads="1"/>
          </p:cNvSpPr>
          <p:nvPr/>
        </p:nvSpPr>
        <p:spPr bwMode="auto">
          <a:xfrm>
            <a:off x="1546944" y="2420888"/>
            <a:ext cx="61214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dirty="0">
                <a:latin typeface="Times New Roman" pitchFamily="18" charset="0"/>
              </a:rPr>
              <a:t>8 nm Au on C: Nanocrack growth via </a:t>
            </a:r>
            <a:r>
              <a:rPr lang="en-US" dirty="0" err="1" smtClean="0">
                <a:latin typeface="Times New Roman" pitchFamily="18" charset="0"/>
              </a:rPr>
              <a:t>nanopore</a:t>
            </a:r>
            <a:r>
              <a:rPr lang="en-US" dirty="0" smtClean="0">
                <a:latin typeface="Times New Roman" pitchFamily="18" charset="0"/>
              </a:rPr>
              <a:t>/nanovoid  formation/nucleation at triple GB junction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241674" name="Text Box 10"/>
          <p:cNvSpPr txBox="1">
            <a:spLocks noChangeArrowheads="1"/>
          </p:cNvSpPr>
          <p:nvPr/>
        </p:nvSpPr>
        <p:spPr bwMode="auto">
          <a:xfrm>
            <a:off x="107504" y="260350"/>
            <a:ext cx="9036496" cy="4770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US" sz="2500" b="1" i="1" dirty="0" smtClean="0">
                <a:solidFill>
                  <a:srgbClr val="0000CC"/>
                </a:solidFill>
                <a:latin typeface="Times New Roman" pitchFamily="18" charset="0"/>
              </a:rPr>
              <a:t>Crack Propagation mechanism: Nanovoid Nucleation at the Tip</a:t>
            </a:r>
            <a:endParaRPr lang="en-US" sz="2500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36966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pSp>
        <p:nvGrpSpPr>
          <p:cNvPr id="21" name="Group 20"/>
          <p:cNvGrpSpPr/>
          <p:nvPr/>
        </p:nvGrpSpPr>
        <p:grpSpPr>
          <a:xfrm>
            <a:off x="1259632" y="764704"/>
            <a:ext cx="6912768" cy="1656184"/>
            <a:chOff x="395538" y="2785728"/>
            <a:chExt cx="8424934" cy="2371464"/>
          </a:xfrm>
        </p:grpSpPr>
        <p:pic>
          <p:nvPicPr>
            <p:cNvPr id="16" name="Picture 15" descr="00000001.TIF"/>
            <p:cNvPicPr>
              <a:picLocks noChangeAspect="1"/>
            </p:cNvPicPr>
            <p:nvPr/>
          </p:nvPicPr>
          <p:blipFill>
            <a:blip r:embed="rId2" cstate="print"/>
            <a:srcRect l="35374" t="52100" r="43802" b="12892"/>
            <a:stretch>
              <a:fillRect/>
            </a:stretch>
          </p:blipFill>
          <p:spPr>
            <a:xfrm rot="16260000">
              <a:off x="3212141" y="2444172"/>
              <a:ext cx="2327452" cy="3023517"/>
            </a:xfrm>
            <a:prstGeom prst="rect">
              <a:avLst/>
            </a:prstGeom>
          </p:spPr>
        </p:pic>
        <p:pic>
          <p:nvPicPr>
            <p:cNvPr id="18" name="Picture 17" descr="00000001.TIF"/>
            <p:cNvPicPr>
              <a:picLocks noChangeAspect="1"/>
            </p:cNvPicPr>
            <p:nvPr/>
          </p:nvPicPr>
          <p:blipFill>
            <a:blip r:embed="rId2" cstate="print"/>
            <a:srcRect l="35396" t="12201" r="44320" b="57350"/>
            <a:stretch>
              <a:fillRect/>
            </a:stretch>
          </p:blipFill>
          <p:spPr>
            <a:xfrm rot="16200000">
              <a:off x="574316" y="2674159"/>
              <a:ext cx="2234731" cy="2592288"/>
            </a:xfrm>
            <a:prstGeom prst="rect">
              <a:avLst/>
            </a:prstGeom>
          </p:spPr>
        </p:pic>
        <p:pic>
          <p:nvPicPr>
            <p:cNvPr id="20" name="Picture 19" descr="00000001.TIF"/>
            <p:cNvPicPr>
              <a:picLocks noChangeAspect="1"/>
            </p:cNvPicPr>
            <p:nvPr/>
          </p:nvPicPr>
          <p:blipFill>
            <a:blip r:embed="rId2" cstate="print"/>
            <a:srcRect l="8621" t="12201" r="70284" b="56300"/>
            <a:stretch>
              <a:fillRect/>
            </a:stretch>
          </p:blipFill>
          <p:spPr>
            <a:xfrm rot="16200000">
              <a:off x="6266588" y="2603308"/>
              <a:ext cx="2371464" cy="2736304"/>
            </a:xfrm>
            <a:prstGeom prst="rect">
              <a:avLst/>
            </a:prstGeom>
          </p:spPr>
        </p:pic>
      </p:grpSp>
      <p:pic>
        <p:nvPicPr>
          <p:cNvPr id="369672" name="Picture 8"/>
          <p:cNvPicPr>
            <a:picLocks noChangeAspect="1" noChangeArrowheads="1"/>
          </p:cNvPicPr>
          <p:nvPr/>
        </p:nvPicPr>
        <p:blipFill>
          <a:blip r:embed="rId3" cstate="print"/>
          <a:srcRect r="50194"/>
          <a:stretch>
            <a:fillRect/>
          </a:stretch>
        </p:blipFill>
        <p:spPr bwMode="auto">
          <a:xfrm>
            <a:off x="107504" y="3458468"/>
            <a:ext cx="2115999" cy="2130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673" name="Picture 9"/>
          <p:cNvPicPr>
            <a:picLocks noChangeAspect="1" noChangeArrowheads="1"/>
          </p:cNvPicPr>
          <p:nvPr/>
        </p:nvPicPr>
        <p:blipFill>
          <a:blip r:embed="rId4" cstate="print"/>
          <a:srcRect r="50357"/>
          <a:stretch>
            <a:fillRect/>
          </a:stretch>
        </p:blipFill>
        <p:spPr bwMode="auto">
          <a:xfrm>
            <a:off x="4644008" y="3458468"/>
            <a:ext cx="2109079" cy="2130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3" cstate="print"/>
          <a:srcRect l="49715"/>
          <a:stretch>
            <a:fillRect/>
          </a:stretch>
        </p:blipFill>
        <p:spPr bwMode="auto">
          <a:xfrm>
            <a:off x="2339752" y="3458468"/>
            <a:ext cx="2136350" cy="2130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9"/>
          <p:cNvPicPr>
            <a:picLocks noChangeAspect="1" noChangeArrowheads="1"/>
          </p:cNvPicPr>
          <p:nvPr/>
        </p:nvPicPr>
        <p:blipFill>
          <a:blip r:embed="rId4" cstate="print"/>
          <a:srcRect l="49680"/>
          <a:stretch>
            <a:fillRect/>
          </a:stretch>
        </p:blipFill>
        <p:spPr bwMode="auto">
          <a:xfrm>
            <a:off x="6876256" y="3458468"/>
            <a:ext cx="2137838" cy="2130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1691680" y="5805264"/>
            <a:ext cx="612140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dirty="0" smtClean="0">
                <a:latin typeface="Times New Roman" pitchFamily="18" charset="0"/>
              </a:rPr>
              <a:t>[Wei et al</a:t>
            </a:r>
            <a:r>
              <a:rPr lang="en-US" dirty="0" smtClean="0">
                <a:latin typeface="Times New Roman" pitchFamily="18" charset="0"/>
              </a:rPr>
              <a:t>, Science / </a:t>
            </a:r>
            <a:r>
              <a:rPr lang="en-US" dirty="0" err="1" smtClean="0">
                <a:latin typeface="Times New Roman" pitchFamily="18" charset="0"/>
              </a:rPr>
              <a:t>Scripta</a:t>
            </a:r>
            <a:r>
              <a:rPr lang="en-US" dirty="0" smtClean="0">
                <a:latin typeface="Times New Roman" pitchFamily="18" charset="0"/>
              </a:rPr>
              <a:t> Met</a:t>
            </a:r>
            <a:r>
              <a:rPr lang="en-US" dirty="0" smtClean="0">
                <a:latin typeface="Times New Roman" pitchFamily="18" charset="0"/>
              </a:rPr>
              <a:t>., 2011/2014] </a:t>
            </a:r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83C914-A594-4CEB-8E1B-5727710EC6FF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51520" y="44624"/>
            <a:ext cx="4752528" cy="720080"/>
          </a:xfrm>
        </p:spPr>
        <p:txBody>
          <a:bodyPr rtlCol="0">
            <a:noAutofit/>
          </a:bodyPr>
          <a:lstStyle/>
          <a:p>
            <a:pPr>
              <a:buFontTx/>
              <a:buChar char="■"/>
              <a:defRPr/>
            </a:pPr>
            <a:r>
              <a:rPr lang="en-US" sz="2800" b="1" dirty="0" smtClean="0">
                <a:solidFill>
                  <a:srgbClr val="000080"/>
                </a:solidFill>
                <a:latin typeface="Times New Roman"/>
              </a:rPr>
              <a:t>Multiple Shear Banding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endParaRPr lang="el-GR" sz="28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0703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pSp>
        <p:nvGrpSpPr>
          <p:cNvPr id="2" name="Group 10"/>
          <p:cNvGrpSpPr>
            <a:grpSpLocks noChangeAspect="1"/>
          </p:cNvGrpSpPr>
          <p:nvPr/>
        </p:nvGrpSpPr>
        <p:grpSpPr bwMode="auto">
          <a:xfrm>
            <a:off x="1187624" y="332656"/>
            <a:ext cx="6792360" cy="2520280"/>
            <a:chOff x="1723" y="1283"/>
            <a:chExt cx="9136" cy="4978"/>
          </a:xfrm>
        </p:grpSpPr>
        <p:pic>
          <p:nvPicPr>
            <p:cNvPr id="370702" name="Picture 14" descr="figure6a"/>
            <p:cNvPicPr>
              <a:picLocks noChangeAspect="1" noChangeArrowheads="1"/>
            </p:cNvPicPr>
            <p:nvPr/>
          </p:nvPicPr>
          <p:blipFill>
            <a:blip r:embed="rId2" cstate="print"/>
            <a:srcRect l="5855" r="2196"/>
            <a:stretch>
              <a:fillRect/>
            </a:stretch>
          </p:blipFill>
          <p:spPr bwMode="auto">
            <a:xfrm>
              <a:off x="1723" y="1866"/>
              <a:ext cx="2233" cy="3729"/>
            </a:xfrm>
            <a:prstGeom prst="rect">
              <a:avLst/>
            </a:prstGeom>
            <a:noFill/>
          </p:spPr>
        </p:pic>
        <p:pic>
          <p:nvPicPr>
            <p:cNvPr id="370701" name="Picture 13" descr="figure6b"/>
            <p:cNvPicPr>
              <a:picLocks noChangeAspect="1" noChangeArrowheads="1"/>
            </p:cNvPicPr>
            <p:nvPr/>
          </p:nvPicPr>
          <p:blipFill>
            <a:blip r:embed="rId3" cstate="print"/>
            <a:srcRect l="2713" r="3392"/>
            <a:stretch>
              <a:fillRect/>
            </a:stretch>
          </p:blipFill>
          <p:spPr bwMode="auto">
            <a:xfrm>
              <a:off x="4100" y="1723"/>
              <a:ext cx="2228" cy="4172"/>
            </a:xfrm>
            <a:prstGeom prst="rect">
              <a:avLst/>
            </a:prstGeom>
            <a:noFill/>
          </p:spPr>
        </p:pic>
        <p:pic>
          <p:nvPicPr>
            <p:cNvPr id="370700" name="Picture 12" descr="figure6c"/>
            <p:cNvPicPr>
              <a:picLocks noChangeAspect="1" noChangeArrowheads="1"/>
            </p:cNvPicPr>
            <p:nvPr/>
          </p:nvPicPr>
          <p:blipFill>
            <a:blip r:embed="rId4" cstate="print"/>
            <a:srcRect l="4887" r="4074"/>
            <a:stretch>
              <a:fillRect/>
            </a:stretch>
          </p:blipFill>
          <p:spPr bwMode="auto">
            <a:xfrm>
              <a:off x="6420" y="1283"/>
              <a:ext cx="1975" cy="4978"/>
            </a:xfrm>
            <a:prstGeom prst="rect">
              <a:avLst/>
            </a:prstGeom>
            <a:noFill/>
          </p:spPr>
        </p:pic>
        <p:pic>
          <p:nvPicPr>
            <p:cNvPr id="370699" name="Picture 11" descr="figure6d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540" y="1363"/>
              <a:ext cx="2319" cy="4781"/>
            </a:xfrm>
            <a:prstGeom prst="rect">
              <a:avLst/>
            </a:prstGeom>
            <a:noFill/>
          </p:spPr>
        </p:pic>
      </p:grpSp>
      <p:sp>
        <p:nvSpPr>
          <p:cNvPr id="370709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pic>
        <p:nvPicPr>
          <p:cNvPr id="370708" name="Picture 20" descr="foto7a"/>
          <p:cNvPicPr>
            <a:picLocks noChangeAspect="1" noChangeArrowheads="1"/>
          </p:cNvPicPr>
          <p:nvPr/>
        </p:nvPicPr>
        <p:blipFill>
          <a:blip r:embed="rId6" cstate="print"/>
          <a:srcRect r="5774"/>
          <a:stretch>
            <a:fillRect/>
          </a:stretch>
        </p:blipFill>
        <p:spPr bwMode="auto">
          <a:xfrm>
            <a:off x="1403648" y="3428999"/>
            <a:ext cx="2736304" cy="2503035"/>
          </a:xfrm>
          <a:prstGeom prst="rect">
            <a:avLst/>
          </a:prstGeom>
          <a:noFill/>
        </p:spPr>
      </p:pic>
      <p:pic>
        <p:nvPicPr>
          <p:cNvPr id="370707" name="Picture 19" descr="foto7b"/>
          <p:cNvPicPr>
            <a:picLocks noChangeAspect="1" noChangeArrowheads="1"/>
          </p:cNvPicPr>
          <p:nvPr/>
        </p:nvPicPr>
        <p:blipFill>
          <a:blip r:embed="rId7" cstate="print"/>
          <a:srcRect r="12933"/>
          <a:stretch>
            <a:fillRect/>
          </a:stretch>
        </p:blipFill>
        <p:spPr bwMode="auto">
          <a:xfrm>
            <a:off x="5004047" y="3429000"/>
            <a:ext cx="2721487" cy="2520280"/>
          </a:xfrm>
          <a:prstGeom prst="rect">
            <a:avLst/>
          </a:prstGeom>
          <a:noFill/>
        </p:spPr>
      </p:pic>
      <p:sp>
        <p:nvSpPr>
          <p:cNvPr id="370706" name="Text Box 18"/>
          <p:cNvSpPr txBox="1">
            <a:spLocks noChangeAspect="1" noChangeArrowheads="1"/>
          </p:cNvSpPr>
          <p:nvPr/>
        </p:nvSpPr>
        <p:spPr bwMode="auto">
          <a:xfrm>
            <a:off x="899592" y="3501008"/>
            <a:ext cx="412164" cy="292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/>
                <a:cs typeface="Times New Roman" pitchFamily="18" charset="0"/>
              </a:rPr>
              <a:t>(a)</a:t>
            </a:r>
            <a:endParaRPr kumimoji="0" lang="en-US" altLang="zh-CN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70705" name="Text Box 17"/>
          <p:cNvSpPr txBox="1">
            <a:spLocks noChangeAspect="1" noChangeArrowheads="1"/>
          </p:cNvSpPr>
          <p:nvPr/>
        </p:nvSpPr>
        <p:spPr bwMode="auto">
          <a:xfrm>
            <a:off x="4499992" y="3501008"/>
            <a:ext cx="383586" cy="263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/>
                <a:cs typeface="Times New Roman" pitchFamily="18" charset="0"/>
              </a:rPr>
              <a:t>(b)</a:t>
            </a:r>
            <a:endParaRPr kumimoji="0" lang="en-US" altLang="zh-CN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3" name="Text Box 7"/>
          <p:cNvSpPr txBox="1">
            <a:spLocks noChangeArrowheads="1"/>
          </p:cNvSpPr>
          <p:nvPr/>
        </p:nvSpPr>
        <p:spPr bwMode="auto">
          <a:xfrm>
            <a:off x="539552" y="2738737"/>
            <a:ext cx="81375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/>
            <a:r>
              <a:rPr lang="en-US" altLang="zh-CN" dirty="0">
                <a:ea typeface="SimSun" charset="-122"/>
              </a:rPr>
              <a:t>	</a:t>
            </a:r>
            <a:r>
              <a:rPr lang="en-US" dirty="0" smtClean="0">
                <a:latin typeface="Times Roman" pitchFamily="18" charset="0"/>
              </a:rPr>
              <a:t>Optical micrographs showing deformation and fracture behavior under compression of nanostructured Fe-10% Cu alloy for different grain sizes. </a:t>
            </a:r>
            <a:endParaRPr lang="el-G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251520" y="5934670"/>
            <a:ext cx="8892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Roman" pitchFamily="18" charset="0"/>
              </a:rPr>
              <a:t>TEM micrographs of a compression-tested sample with a 100-nm grain </a:t>
            </a:r>
            <a:r>
              <a:rPr lang="en-US" dirty="0" smtClean="0">
                <a:latin typeface="Times Roman" pitchFamily="18" charset="0"/>
              </a:rPr>
              <a:t>size. </a:t>
            </a:r>
            <a:r>
              <a:rPr lang="en-US" b="1" dirty="0" smtClean="0">
                <a:latin typeface="Times Roman" pitchFamily="18" charset="0"/>
              </a:rPr>
              <a:t>(</a:t>
            </a:r>
            <a:r>
              <a:rPr lang="en-US" b="1" dirty="0" smtClean="0">
                <a:latin typeface="Times Roman" pitchFamily="18" charset="0"/>
              </a:rPr>
              <a:t>a) </a:t>
            </a:r>
            <a:r>
              <a:rPr lang="en-US" dirty="0" err="1" smtClean="0">
                <a:latin typeface="Times Roman" pitchFamily="18" charset="0"/>
              </a:rPr>
              <a:t>Undeformed</a:t>
            </a:r>
            <a:r>
              <a:rPr lang="en-US" dirty="0" smtClean="0">
                <a:latin typeface="Times Roman" pitchFamily="18" charset="0"/>
              </a:rPr>
              <a:t> area outside the shear band </a:t>
            </a:r>
            <a:r>
              <a:rPr lang="en-US" dirty="0" smtClean="0">
                <a:latin typeface="Times Roman" pitchFamily="18" charset="0"/>
              </a:rPr>
              <a:t>region; </a:t>
            </a:r>
            <a:r>
              <a:rPr lang="en-US" b="1" dirty="0" smtClean="0">
                <a:latin typeface="Times Roman" pitchFamily="18" charset="0"/>
              </a:rPr>
              <a:t>(</a:t>
            </a:r>
            <a:r>
              <a:rPr lang="en-US" b="1" dirty="0" smtClean="0">
                <a:latin typeface="Times Roman" pitchFamily="18" charset="0"/>
              </a:rPr>
              <a:t>b) </a:t>
            </a:r>
            <a:r>
              <a:rPr lang="en-US" dirty="0" smtClean="0">
                <a:latin typeface="Times Roman" pitchFamily="18" charset="0"/>
              </a:rPr>
              <a:t>heavily deformed area in the shear band region.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3692</TotalTime>
  <Words>2646</Words>
  <Application>Microsoft Office PowerPoint</Application>
  <PresentationFormat>On-screen Show (4:3)</PresentationFormat>
  <Paragraphs>736</Paragraphs>
  <Slides>59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59</vt:i4>
      </vt:variant>
    </vt:vector>
  </HeadingPairs>
  <TitlesOfParts>
    <vt:vector size="65" baseType="lpstr">
      <vt:lpstr>Office Theme</vt:lpstr>
      <vt:lpstr>Picture</vt:lpstr>
      <vt:lpstr>MathType 6.0 Equation</vt:lpstr>
      <vt:lpstr>Equation</vt:lpstr>
      <vt:lpstr>Bitmap Image</vt:lpstr>
      <vt:lpstr>Graph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Gradela Dislocation Nanomechanics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 Serrated Plastic Flow &amp; Multiple Shear Banding </vt:lpstr>
      <vt:lpstr> Serrations</vt:lpstr>
      <vt:lpstr> Shear Band Fractality in Fe – 10% Cu UFG Alloy</vt:lpstr>
      <vt:lpstr> Shear Band Fractality in Al – 5%Mg - 1.2% Cr ECAP Alloy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265</cp:revision>
  <dcterms:created xsi:type="dcterms:W3CDTF">2011-05-24T09:57:23Z</dcterms:created>
  <dcterms:modified xsi:type="dcterms:W3CDTF">2014-06-27T16:32:51Z</dcterms:modified>
</cp:coreProperties>
</file>