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2" r:id="rId22"/>
    <p:sldId id="275" r:id="rId23"/>
    <p:sldId id="276" r:id="rId24"/>
    <p:sldId id="277" r:id="rId25"/>
    <p:sldId id="278" r:id="rId26"/>
    <p:sldId id="279" r:id="rId27"/>
    <p:sldId id="283" r:id="rId28"/>
    <p:sldId id="280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62D-56C8-4EEB-90E8-6564308D0636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AD48-B4BB-4F26-9F63-F7D0657E2A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62D-56C8-4EEB-90E8-6564308D0636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AD48-B4BB-4F26-9F63-F7D0657E2A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62D-56C8-4EEB-90E8-6564308D0636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AD48-B4BB-4F26-9F63-F7D0657E2A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62D-56C8-4EEB-90E8-6564308D0636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AD48-B4BB-4F26-9F63-F7D0657E2A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62D-56C8-4EEB-90E8-6564308D0636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AD48-B4BB-4F26-9F63-F7D0657E2A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62D-56C8-4EEB-90E8-6564308D0636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AD48-B4BB-4F26-9F63-F7D0657E2A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62D-56C8-4EEB-90E8-6564308D0636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AD48-B4BB-4F26-9F63-F7D0657E2A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62D-56C8-4EEB-90E8-6564308D0636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AD48-B4BB-4F26-9F63-F7D0657E2A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62D-56C8-4EEB-90E8-6564308D0636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AD48-B4BB-4F26-9F63-F7D0657E2A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62D-56C8-4EEB-90E8-6564308D0636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AD48-B4BB-4F26-9F63-F7D0657E2A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62D-56C8-4EEB-90E8-6564308D0636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AD48-B4BB-4F26-9F63-F7D0657E2A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5862D-56C8-4EEB-90E8-6564308D0636}" type="datetimeFigureOut">
              <a:rPr lang="el-GR" smtClean="0"/>
              <a:t>14/10/2019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0AD48-B4BB-4F26-9F63-F7D0657E2AE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trix-assisted_laser_desorption/ionization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9860"/>
            <a:ext cx="8136903" cy="651594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93" y="404664"/>
            <a:ext cx="8436613" cy="590465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5E4F26-ED38-46F2-B244-93CA5AC6A52C}"/>
              </a:ext>
            </a:extLst>
          </p:cNvPr>
          <p:cNvSpPr txBox="1"/>
          <p:nvPr/>
        </p:nvSpPr>
        <p:spPr>
          <a:xfrm>
            <a:off x="5123662" y="4871065"/>
            <a:ext cx="96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(200eV)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EDFA0CCA-81AD-4DB1-A43B-BA4B281D5A89}"/>
              </a:ext>
            </a:extLst>
          </p:cNvPr>
          <p:cNvCxnSpPr/>
          <p:nvPr/>
        </p:nvCxnSpPr>
        <p:spPr>
          <a:xfrm>
            <a:off x="1475656" y="20608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0D9C48DC-7C41-4653-8B4E-97AF78246916}"/>
              </a:ext>
            </a:extLst>
          </p:cNvPr>
          <p:cNvCxnSpPr/>
          <p:nvPr/>
        </p:nvCxnSpPr>
        <p:spPr>
          <a:xfrm>
            <a:off x="971600" y="2060848"/>
            <a:ext cx="12961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8710"/>
            <a:ext cx="8064896" cy="614223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44" name="Picture 4" descr="https://encrypted-tbn1.gstatic.com/images?q=tbn:ANd9GcQEAO2_m9j235jUIsrtVdbf9QtAMkHxtq_4wesiKxkVibpEZLTCsKdhhm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2067427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52397" cy="496855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94A925-0546-42C9-AABE-BBEF852CBD7C}"/>
              </a:ext>
            </a:extLst>
          </p:cNvPr>
          <p:cNvSpPr txBox="1"/>
          <p:nvPr/>
        </p:nvSpPr>
        <p:spPr>
          <a:xfrm>
            <a:off x="7380312" y="302889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(4-10 keV)</a:t>
            </a:r>
            <a:endParaRPr lang="el-G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2F2C7-9266-4C82-87D2-E7316A4EA418}"/>
              </a:ext>
            </a:extLst>
          </p:cNvPr>
          <p:cNvSpPr txBox="1"/>
          <p:nvPr/>
        </p:nvSpPr>
        <p:spPr>
          <a:xfrm>
            <a:off x="6084168" y="3059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-3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-10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-4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Torr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588CC-7439-4183-AE28-3352CDFD9EB6}"/>
              </a:ext>
            </a:extLst>
          </p:cNvPr>
          <p:cNvSpPr txBox="1"/>
          <p:nvPr/>
        </p:nvSpPr>
        <p:spPr>
          <a:xfrm>
            <a:off x="5553097" y="369844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(&lt;35 keV)</a:t>
            </a:r>
            <a:endParaRPr lang="el-G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013176"/>
            <a:ext cx="5328592" cy="153511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0" y="309708"/>
            <a:ext cx="8280920" cy="443971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F0F78B-8841-4E76-970F-B8B62BC016F6}"/>
              </a:ext>
            </a:extLst>
          </p:cNvPr>
          <p:cNvSpPr txBox="1"/>
          <p:nvPr/>
        </p:nvSpPr>
        <p:spPr>
          <a:xfrm>
            <a:off x="5076056" y="13407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Κινητική Ενέργεια 3-10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keV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4265A74A-7C21-47FE-BB60-816D3102EAA2}"/>
              </a:ext>
            </a:extLst>
          </p:cNvPr>
          <p:cNvCxnSpPr>
            <a:stCxn id="2" idx="1"/>
          </p:cNvCxnSpPr>
          <p:nvPr/>
        </p:nvCxnSpPr>
        <p:spPr>
          <a:xfrm flipH="1">
            <a:off x="3779912" y="1525434"/>
            <a:ext cx="1296144" cy="184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625464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10036" cy="59046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F3339EF5-62AB-4129-8062-B763DE27FC43}"/>
              </a:ext>
            </a:extLst>
          </p:cNvPr>
          <p:cNvCxnSpPr/>
          <p:nvPr/>
        </p:nvCxnSpPr>
        <p:spPr>
          <a:xfrm>
            <a:off x="6300192" y="908720"/>
            <a:ext cx="208823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21332FCE-74D0-4C52-A95E-E5C4BBCE84B4}"/>
              </a:ext>
            </a:extLst>
          </p:cNvPr>
          <p:cNvCxnSpPr/>
          <p:nvPr/>
        </p:nvCxnSpPr>
        <p:spPr>
          <a:xfrm>
            <a:off x="683568" y="1196752"/>
            <a:ext cx="115212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345638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8568952" cy="297506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D21D04-1CD8-484C-958E-57F7F27B9F02}"/>
              </a:ext>
            </a:extLst>
          </p:cNvPr>
          <p:cNvSpPr txBox="1"/>
          <p:nvPr/>
        </p:nvSpPr>
        <p:spPr>
          <a:xfrm>
            <a:off x="2716032" y="378563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4 keV</a:t>
            </a:r>
            <a:endParaRPr lang="el-G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735AE-E13C-4625-B605-FEBD5BBDD8FC}"/>
              </a:ext>
            </a:extLst>
          </p:cNvPr>
          <p:cNvSpPr txBox="1"/>
          <p:nvPr/>
        </p:nvSpPr>
        <p:spPr>
          <a:xfrm>
            <a:off x="4139952" y="260647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Δυναμικό 2-6 </a:t>
            </a:r>
            <a:r>
              <a:rPr lang="en-US" sz="2000" b="1" dirty="0">
                <a:solidFill>
                  <a:srgbClr val="FF0000"/>
                </a:solidFill>
              </a:rPr>
              <a:t>kV</a:t>
            </a:r>
            <a:endParaRPr lang="el-GR" sz="2000" b="1" dirty="0">
              <a:solidFill>
                <a:srgbClr val="FF0000"/>
              </a:solidFill>
            </a:endParaRPr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FC155C73-2EA5-4E5E-8687-79FB95EBF744}"/>
              </a:ext>
            </a:extLst>
          </p:cNvPr>
          <p:cNvCxnSpPr>
            <a:cxnSpLocks/>
          </p:cNvCxnSpPr>
          <p:nvPr/>
        </p:nvCxnSpPr>
        <p:spPr>
          <a:xfrm flipV="1">
            <a:off x="4139952" y="908720"/>
            <a:ext cx="0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6575F35B-9A80-4C5F-AD5D-D3C506906C10}"/>
              </a:ext>
            </a:extLst>
          </p:cNvPr>
          <p:cNvCxnSpPr/>
          <p:nvPr/>
        </p:nvCxnSpPr>
        <p:spPr>
          <a:xfrm>
            <a:off x="4211960" y="908720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BEF6375B-99CE-4373-90CB-F0EDC8CD1C46}"/>
              </a:ext>
            </a:extLst>
          </p:cNvPr>
          <p:cNvCxnSpPr/>
          <p:nvPr/>
        </p:nvCxnSpPr>
        <p:spPr>
          <a:xfrm>
            <a:off x="6012160" y="908720"/>
            <a:ext cx="0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94778" cy="432048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456024" cy="5112568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29700" name="Picture 4" descr="Reserpin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51" y="5497668"/>
            <a:ext cx="3048000" cy="129540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cxnSp>
        <p:nvCxnSpPr>
          <p:cNvPr id="7" name="6 - Ευθύγραμμο βέλος σύνδεσης"/>
          <p:cNvCxnSpPr/>
          <p:nvPr/>
        </p:nvCxnSpPr>
        <p:spPr>
          <a:xfrm flipH="1">
            <a:off x="2843808" y="3645024"/>
            <a:ext cx="648072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548680"/>
            <a:ext cx="8399013" cy="4608512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0810"/>
            <a:ext cx="8496944" cy="637637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95286" cy="576064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5CADD-FF4F-4723-A8A5-79281C77E2DD}"/>
              </a:ext>
            </a:extLst>
          </p:cNvPr>
          <p:cNvSpPr txBox="1"/>
          <p:nvPr/>
        </p:nvSpPr>
        <p:spPr>
          <a:xfrm>
            <a:off x="3735067" y="32336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10</a:t>
            </a:r>
            <a:r>
              <a:rPr lang="en-US" sz="2000" b="1" baseline="30000" dirty="0">
                <a:solidFill>
                  <a:srgbClr val="FF0000"/>
                </a:solidFill>
              </a:rPr>
              <a:t>5</a:t>
            </a:r>
            <a:r>
              <a:rPr lang="en-US" sz="2000" b="1" dirty="0">
                <a:solidFill>
                  <a:srgbClr val="FF0000"/>
                </a:solidFill>
              </a:rPr>
              <a:t> Pa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F12640-8F71-43C2-95C0-659F5489B0AB}"/>
              </a:ext>
            </a:extLst>
          </p:cNvPr>
          <p:cNvSpPr txBox="1"/>
          <p:nvPr/>
        </p:nvSpPr>
        <p:spPr>
          <a:xfrm>
            <a:off x="1187624" y="980728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l-GR" altLang="el-GR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→ H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l-GR" altLang="el-GR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+ 2N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l-GR" altLang="el-G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l-GR" altLang="el-GR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→ H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l-GR" altLang="el-GR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OH</a:t>
            </a:r>
            <a:r>
              <a:rPr lang="el-GR" altLang="el-GR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l-GR" altLang="el-G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l-GR" altLang="el-GR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N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→ H</a:t>
            </a:r>
            <a:r>
              <a:rPr lang="el-GR" altLang="el-GR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N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l-GR" altLang="el-G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l-GR" altLang="el-GR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n-1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N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→ H</a:t>
            </a:r>
            <a:r>
              <a:rPr lang="el-GR" altLang="el-GR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alt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N</a:t>
            </a:r>
            <a:r>
              <a:rPr lang="el-GR" altLang="el-GR" sz="2000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l-GR" altLang="el-G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5E3C6-A637-4547-9A9A-6D56FB52A73F}"/>
              </a:ext>
            </a:extLst>
          </p:cNvPr>
          <p:cNvSpPr txBox="1"/>
          <p:nvPr/>
        </p:nvSpPr>
        <p:spPr>
          <a:xfrm>
            <a:off x="1187624" y="263691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H</a:t>
            </a:r>
            <a:r>
              <a:rPr lang="pt-BR" sz="2400" baseline="30000" dirty="0">
                <a:solidFill>
                  <a:srgbClr val="FF0000"/>
                </a:solidFill>
              </a:rPr>
              <a:t>+</a:t>
            </a:r>
            <a:r>
              <a:rPr lang="pt-BR" sz="2400" dirty="0">
                <a:solidFill>
                  <a:srgbClr val="FF0000"/>
                </a:solidFill>
              </a:rPr>
              <a:t>(H</a:t>
            </a:r>
            <a:r>
              <a:rPr lang="pt-BR" sz="2400" baseline="-25000" dirty="0">
                <a:solidFill>
                  <a:srgbClr val="FF0000"/>
                </a:solidFill>
              </a:rPr>
              <a:t>2</a:t>
            </a:r>
            <a:r>
              <a:rPr lang="pt-BR" sz="2400" dirty="0">
                <a:solidFill>
                  <a:srgbClr val="FF0000"/>
                </a:solidFill>
              </a:rPr>
              <a:t>O)</a:t>
            </a:r>
            <a:r>
              <a:rPr lang="pt-BR" sz="2400" baseline="-25000" dirty="0">
                <a:solidFill>
                  <a:srgbClr val="FF0000"/>
                </a:solidFill>
              </a:rPr>
              <a:t>n</a:t>
            </a:r>
            <a:r>
              <a:rPr lang="pt-BR" sz="2400" dirty="0">
                <a:solidFill>
                  <a:srgbClr val="FF0000"/>
                </a:solidFill>
              </a:rPr>
              <a:t> + M → MH</a:t>
            </a:r>
            <a:r>
              <a:rPr lang="pt-BR" sz="2400" baseline="30000" dirty="0">
                <a:solidFill>
                  <a:srgbClr val="FF0000"/>
                </a:solidFill>
              </a:rPr>
              <a:t>+</a:t>
            </a:r>
            <a:r>
              <a:rPr lang="pt-BR" sz="2400" dirty="0">
                <a:solidFill>
                  <a:srgbClr val="FF0000"/>
                </a:solidFill>
              </a:rPr>
              <a:t>(H</a:t>
            </a:r>
            <a:r>
              <a:rPr lang="pt-BR" sz="2400" baseline="-25000" dirty="0">
                <a:solidFill>
                  <a:srgbClr val="FF0000"/>
                </a:solidFill>
              </a:rPr>
              <a:t>2</a:t>
            </a:r>
            <a:r>
              <a:rPr lang="pt-BR" sz="2400" dirty="0">
                <a:solidFill>
                  <a:srgbClr val="FF0000"/>
                </a:solidFill>
              </a:rPr>
              <a:t>O)</a:t>
            </a:r>
            <a:r>
              <a:rPr lang="pt-BR" sz="2400" baseline="-25000" dirty="0">
                <a:solidFill>
                  <a:srgbClr val="FF0000"/>
                </a:solidFill>
              </a:rPr>
              <a:t>m</a:t>
            </a:r>
            <a:r>
              <a:rPr lang="pt-BR" sz="2400" dirty="0">
                <a:solidFill>
                  <a:srgbClr val="FF0000"/>
                </a:solidFill>
              </a:rPr>
              <a:t> + (n-m)H</a:t>
            </a:r>
            <a:r>
              <a:rPr lang="pt-BR" sz="2400" baseline="-25000" dirty="0">
                <a:solidFill>
                  <a:srgbClr val="FF0000"/>
                </a:solidFill>
              </a:rPr>
              <a:t>2</a:t>
            </a:r>
            <a:r>
              <a:rPr lang="pt-BR" sz="2400" dirty="0">
                <a:solidFill>
                  <a:srgbClr val="FF0000"/>
                </a:solidFill>
              </a:rPr>
              <a:t>O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2C6889-EC79-410C-AC51-471E03B4EC0A}"/>
              </a:ext>
            </a:extLst>
          </p:cNvPr>
          <p:cNvSpPr txBox="1"/>
          <p:nvPr/>
        </p:nvSpPr>
        <p:spPr>
          <a:xfrm>
            <a:off x="1259632" y="342900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MH</a:t>
            </a:r>
            <a:r>
              <a:rPr lang="pt-BR" sz="2400" baseline="30000" dirty="0">
                <a:solidFill>
                  <a:srgbClr val="FF0000"/>
                </a:solidFill>
              </a:rPr>
              <a:t>+</a:t>
            </a:r>
            <a:r>
              <a:rPr lang="pt-BR" sz="2400" dirty="0">
                <a:solidFill>
                  <a:srgbClr val="FF0000"/>
                </a:solidFill>
              </a:rPr>
              <a:t>(H</a:t>
            </a:r>
            <a:r>
              <a:rPr lang="pt-BR" sz="2400" baseline="-25000" dirty="0">
                <a:solidFill>
                  <a:srgbClr val="FF0000"/>
                </a:solidFill>
              </a:rPr>
              <a:t>2</a:t>
            </a:r>
            <a:r>
              <a:rPr lang="pt-BR" sz="2400" dirty="0">
                <a:solidFill>
                  <a:srgbClr val="FF0000"/>
                </a:solidFill>
              </a:rPr>
              <a:t>O)</a:t>
            </a:r>
            <a:r>
              <a:rPr lang="pt-BR" sz="2400" baseline="-25000" dirty="0">
                <a:solidFill>
                  <a:srgbClr val="FF0000"/>
                </a:solidFill>
              </a:rPr>
              <a:t>m</a:t>
            </a:r>
            <a:r>
              <a:rPr lang="pt-BR" sz="2400" dirty="0">
                <a:solidFill>
                  <a:srgbClr val="FF0000"/>
                </a:solidFill>
              </a:rPr>
              <a:t> → MH</a:t>
            </a:r>
            <a:r>
              <a:rPr lang="pt-BR" sz="2400" baseline="30000" dirty="0">
                <a:solidFill>
                  <a:srgbClr val="FF0000"/>
                </a:solidFill>
              </a:rPr>
              <a:t>+</a:t>
            </a:r>
            <a:r>
              <a:rPr lang="pt-BR" sz="2400" dirty="0">
                <a:solidFill>
                  <a:srgbClr val="FF0000"/>
                </a:solidFill>
              </a:rPr>
              <a:t> + mH</a:t>
            </a:r>
            <a:r>
              <a:rPr lang="pt-BR" sz="2400" baseline="-25000" dirty="0">
                <a:solidFill>
                  <a:srgbClr val="FF0000"/>
                </a:solidFill>
              </a:rPr>
              <a:t>2</a:t>
            </a:r>
            <a:r>
              <a:rPr lang="pt-BR" sz="2400" dirty="0">
                <a:solidFill>
                  <a:srgbClr val="FF0000"/>
                </a:solidFill>
              </a:rPr>
              <a:t>O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0539A1-9968-4A74-B218-B2DD207EF21A}"/>
              </a:ext>
            </a:extLst>
          </p:cNvPr>
          <p:cNvSpPr txBox="1"/>
          <p:nvPr/>
        </p:nvSpPr>
        <p:spPr>
          <a:xfrm>
            <a:off x="395536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tx2">
                    <a:lumMod val="75000"/>
                  </a:schemeClr>
                </a:solidFill>
              </a:rPr>
              <a:t>Σχηματισμός ιόντων σε ατμόσφαιρα αζώτου παρουσία νερού</a:t>
            </a:r>
          </a:p>
        </p:txBody>
      </p:sp>
    </p:spTree>
    <p:extLst>
      <p:ext uri="{BB962C8B-B14F-4D97-AF65-F5344CB8AC3E}">
        <p14:creationId xmlns:p14="http://schemas.microsoft.com/office/powerpoint/2010/main" val="2442456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5"/>
            <a:ext cx="8208912" cy="3168353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8064896" cy="306374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836D9F-3BEC-4BA3-B163-EB22237C5250}"/>
              </a:ext>
            </a:extLst>
          </p:cNvPr>
          <p:cNvSpPr txBox="1"/>
          <p:nvPr/>
        </p:nvSpPr>
        <p:spPr>
          <a:xfrm>
            <a:off x="4860032" y="1703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2-3 kV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40960" cy="42484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3479E364-6A80-4004-824D-EF2A837BE9A5}"/>
              </a:ext>
            </a:extLst>
          </p:cNvPr>
          <p:cNvCxnSpPr>
            <a:cxnSpLocks/>
          </p:cNvCxnSpPr>
          <p:nvPr/>
        </p:nvCxnSpPr>
        <p:spPr>
          <a:xfrm>
            <a:off x="3635896" y="1844824"/>
            <a:ext cx="309634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12233" cy="453650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4911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5F2F83B-6A48-4B80-BCF6-C7A5D09D4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47650"/>
            <a:ext cx="8753475" cy="63627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19AD07A-5570-484C-8F74-1E1AFBD3F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09447"/>
            <a:ext cx="7704856" cy="538874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5215566-8ACD-4D89-BE34-6970F46C6862}"/>
              </a:ext>
            </a:extLst>
          </p:cNvPr>
          <p:cNvSpPr/>
          <p:nvPr/>
        </p:nvSpPr>
        <p:spPr>
          <a:xfrm>
            <a:off x="755576" y="609819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https://en.wikipedia.org/wiki/Matrix-assisted_laser_desorption/ionization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9267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46050" cy="612068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76964" cy="252028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8673745" cy="309634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A594D90D-2472-4CF1-A1D7-3225F003A4A5}"/>
              </a:ext>
            </a:extLst>
          </p:cNvPr>
          <p:cNvCxnSpPr/>
          <p:nvPr/>
        </p:nvCxnSpPr>
        <p:spPr>
          <a:xfrm>
            <a:off x="1115616" y="620688"/>
            <a:ext cx="38884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F649D8CC-1F33-49E2-B76D-78397C134CA7}"/>
              </a:ext>
            </a:extLst>
          </p:cNvPr>
          <p:cNvCxnSpPr/>
          <p:nvPr/>
        </p:nvCxnSpPr>
        <p:spPr>
          <a:xfrm>
            <a:off x="611560" y="980728"/>
            <a:ext cx="27363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98DFC53A-8DE5-44D3-888E-9352A4A3FA6B}"/>
              </a:ext>
            </a:extLst>
          </p:cNvPr>
          <p:cNvCxnSpPr/>
          <p:nvPr/>
        </p:nvCxnSpPr>
        <p:spPr>
          <a:xfrm>
            <a:off x="683568" y="1412776"/>
            <a:ext cx="5904656" cy="720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593" y="404664"/>
            <a:ext cx="8486657" cy="532859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CBB701-B281-49D4-9DD7-2EC120399AC9}"/>
              </a:ext>
            </a:extLst>
          </p:cNvPr>
          <p:cNvSpPr txBox="1"/>
          <p:nvPr/>
        </p:nvSpPr>
        <p:spPr>
          <a:xfrm>
            <a:off x="611560" y="5949280"/>
            <a:ext cx="5976664" cy="4001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Μειονέκτημα: Δείγμα σταθερό στη θέρμανση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74382" cy="626469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382" y="313801"/>
            <a:ext cx="8424936" cy="612294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F1763C-8903-4238-9B96-95AE981F3C4E}"/>
              </a:ext>
            </a:extLst>
          </p:cNvPr>
          <p:cNvSpPr txBox="1"/>
          <p:nvPr/>
        </p:nvSpPr>
        <p:spPr>
          <a:xfrm>
            <a:off x="2495808" y="2154324"/>
            <a:ext cx="402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Πηγή ιονισμού όμοια με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EI (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</a:rPr>
              <a:t>~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200eV).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8998D-D6E1-4CBE-9D5C-FB9FA9B02462}"/>
              </a:ext>
            </a:extLst>
          </p:cNvPr>
          <p:cNvSpPr txBox="1"/>
          <p:nvPr/>
        </p:nvSpPr>
        <p:spPr>
          <a:xfrm>
            <a:off x="539552" y="465313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i-C</a:t>
            </a:r>
            <a:r>
              <a:rPr lang="en-US" sz="1400" b="1" baseline="-25000" dirty="0"/>
              <a:t>4</a:t>
            </a:r>
            <a:r>
              <a:rPr lang="en-US" sz="1400" b="1" dirty="0"/>
              <a:t>H</a:t>
            </a:r>
            <a:r>
              <a:rPr lang="en-US" sz="1400" b="1" baseline="-25000" dirty="0"/>
              <a:t>10</a:t>
            </a:r>
            <a:endParaRPr lang="el-GR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31BB02-35E7-46EC-95C1-2F2EFDCA7E67}"/>
              </a:ext>
            </a:extLst>
          </p:cNvPr>
          <p:cNvSpPr txBox="1"/>
          <p:nvPr/>
        </p:nvSpPr>
        <p:spPr>
          <a:xfrm>
            <a:off x="899592" y="6436748"/>
            <a:ext cx="5976664" cy="4001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Μειονέκτημα: Δείγμα σταθερό στη θέρμανση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0890497-9D55-49FD-9352-EB2CB920A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65" y="2636912"/>
            <a:ext cx="4064135" cy="259653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284F78-556B-464E-B37D-B58176146A9E}"/>
              </a:ext>
            </a:extLst>
          </p:cNvPr>
          <p:cNvSpPr txBox="1"/>
          <p:nvPr/>
        </p:nvSpPr>
        <p:spPr>
          <a:xfrm>
            <a:off x="4716016" y="2809644"/>
            <a:ext cx="374441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ln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Μεταφορά Πρωτονίου</a:t>
            </a:r>
          </a:p>
          <a:p>
            <a:pPr>
              <a:lnSpc>
                <a:spcPct val="150000"/>
              </a:lnSpc>
            </a:pPr>
            <a:r>
              <a:rPr lang="el-GR" sz="2400" b="1" dirty="0" err="1">
                <a:ln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Ηλεκτρονιόφιλη</a:t>
            </a:r>
            <a:r>
              <a:rPr lang="el-GR" sz="2400" b="1" dirty="0">
                <a:ln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Προσθήκη</a:t>
            </a:r>
          </a:p>
          <a:p>
            <a:pPr>
              <a:lnSpc>
                <a:spcPct val="150000"/>
              </a:lnSpc>
            </a:pPr>
            <a:r>
              <a:rPr lang="el-GR" sz="2400" b="1" dirty="0">
                <a:ln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Απόσπαση Ανιόντος</a:t>
            </a:r>
          </a:p>
          <a:p>
            <a:pPr>
              <a:lnSpc>
                <a:spcPct val="150000"/>
              </a:lnSpc>
            </a:pPr>
            <a:r>
              <a:rPr lang="el-GR" sz="2400" b="1" dirty="0">
                <a:ln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Ανταλλαγή Φορτίου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44970-8BDD-4E20-86EE-39AF70B2C7DD}"/>
              </a:ext>
            </a:extLst>
          </p:cNvPr>
          <p:cNvSpPr txBox="1"/>
          <p:nvPr/>
        </p:nvSpPr>
        <p:spPr>
          <a:xfrm>
            <a:off x="1547664" y="83671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50000"/>
                  </a:schemeClr>
                </a:solidFill>
              </a:rPr>
              <a:t>ΤΡΟΠΟΙ ΔΗΜΙΟΥΡΓΙΑΣ ΙΟΝΤΩΝ ΣΤΗ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CI</a:t>
            </a:r>
            <a:endParaRPr lang="el-G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8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472608" cy="249118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6984776" cy="3605814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620" y="692696"/>
            <a:ext cx="8442393" cy="5616624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96</Words>
  <Application>Microsoft Office PowerPoint</Application>
  <PresentationFormat>Προβολή στην οθόνη (4:3)</PresentationFormat>
  <Paragraphs>26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1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21</cp:revision>
  <dcterms:created xsi:type="dcterms:W3CDTF">2017-03-22T12:53:58Z</dcterms:created>
  <dcterms:modified xsi:type="dcterms:W3CDTF">2019-10-14T13:53:49Z</dcterms:modified>
</cp:coreProperties>
</file>