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2" r:id="rId3"/>
    <p:sldId id="257" r:id="rId4"/>
    <p:sldId id="259" r:id="rId5"/>
    <p:sldId id="260" r:id="rId6"/>
    <p:sldId id="264" r:id="rId7"/>
    <p:sldId id="261" r:id="rId8"/>
    <p:sldId id="266" r:id="rId9"/>
    <p:sldId id="269" r:id="rId10"/>
    <p:sldId id="267" r:id="rId11"/>
    <p:sldId id="271" r:id="rId12"/>
    <p:sldId id="292" r:id="rId13"/>
    <p:sldId id="283" r:id="rId14"/>
    <p:sldId id="272" r:id="rId15"/>
    <p:sldId id="273" r:id="rId16"/>
    <p:sldId id="275" r:id="rId17"/>
    <p:sldId id="285" r:id="rId18"/>
    <p:sldId id="287" r:id="rId19"/>
    <p:sldId id="288" r:id="rId20"/>
    <p:sldId id="289" r:id="rId21"/>
    <p:sldId id="290" r:id="rId22"/>
    <p:sldId id="291" r:id="rId23"/>
    <p:sldId id="293" r:id="rId24"/>
    <p:sldId id="294" r:id="rId25"/>
    <p:sldId id="295" r:id="rId26"/>
    <p:sldId id="296" r:id="rId27"/>
    <p:sldId id="274" r:id="rId28"/>
    <p:sldId id="263" r:id="rId29"/>
    <p:sldId id="258" r:id="rId30"/>
    <p:sldId id="262" r:id="rId31"/>
    <p:sldId id="276" r:id="rId32"/>
    <p:sldId id="277" r:id="rId33"/>
    <p:sldId id="278" r:id="rId34"/>
    <p:sldId id="281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A6D72-A0A5-4ED2-983B-014A4B588EF7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EAEBB-8335-4C50-B641-C705CA6C7D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18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065CF-46F7-4ADE-B22F-1C26B267A82C}" type="slidenum">
              <a:rPr lang="el-GR" smtClean="0"/>
              <a:pPr/>
              <a:t>6</a:t>
            </a:fld>
            <a:endParaRPr lang="el-G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9855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5D150-3828-4EA0-8846-67BF5332F0AF}" type="slidenum">
              <a:rPr lang="en-GB" smtClean="0">
                <a:solidFill>
                  <a:srgbClr val="000000"/>
                </a:solidFill>
              </a:rPr>
              <a:pPr/>
              <a:t>30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408" tIns="42204" rIns="84408" bIns="42204"/>
          <a:lstStyle/>
          <a:p>
            <a:pPr>
              <a:spcBef>
                <a:spcPct val="0"/>
              </a:spcBef>
            </a:pPr>
            <a:r>
              <a:rPr lang="en-US" smtClean="0"/>
              <a:t>There is nothing magic about these methods.</a:t>
            </a:r>
          </a:p>
        </p:txBody>
      </p:sp>
    </p:spTree>
    <p:extLst>
      <p:ext uri="{BB962C8B-B14F-4D97-AF65-F5344CB8AC3E}">
        <p14:creationId xmlns:p14="http://schemas.microsoft.com/office/powerpoint/2010/main" val="412835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09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097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24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560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946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737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51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87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45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11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27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3509-FE15-4EDD-A28E-5E737EE46584}" type="datetimeFigureOut">
              <a:rPr lang="el-GR" smtClean="0"/>
              <a:t>11/10/2020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6AF1-630F-43FB-8E25-655FB8CD18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29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sb.org/pdb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84438" y="207963"/>
            <a:ext cx="9144000" cy="2387600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Μεταπτυχιακό Πρόγραμμα Σπουδών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l-GR" sz="4000" b="1" smtClean="0"/>
              <a:t>Βιομηχανική Φαρμακευτική</a:t>
            </a:r>
            <a:endParaRPr lang="el-GR" sz="4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50" y="836613"/>
            <a:ext cx="2160588" cy="1439862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634037"/>
            <a:ext cx="11918731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ΤΟΜΕΑΣ  ΦΑΡΜΑΚΕΥΤΙΚΗΣ ΧΗΜΕΙΑΣ</a:t>
            </a: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ΤΜΗΜΑ ΦΑΡΜΑΚΕΥΤΙΚΗΣ,  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Α.Π.Θ</a:t>
            </a: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., 2016</a:t>
            </a:r>
            <a:endParaRPr lang="el-GR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1478" y="3484769"/>
            <a:ext cx="9960864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sz="9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sz="9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sz="9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ΔΗΜΗΤΡΑ </a:t>
            </a:r>
            <a:r>
              <a:rPr lang="el-GR" sz="9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ΧΑΤΖΗΠΑΥΛΟΥ-ΛΙΤΙΝΑ, </a:t>
            </a:r>
            <a:r>
              <a:rPr lang="en-US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PhD</a:t>
            </a:r>
            <a:r>
              <a:rPr lang="el-GR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endParaRPr lang="el-GR" sz="9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l-GR" sz="9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καθηγήτρια</a:t>
            </a:r>
            <a:r>
              <a:rPr lang="en-US" sz="9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en-US" sz="9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hadjipav@pharm.auth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.gr</a:t>
            </a:r>
            <a:endParaRPr lang="el-GR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78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69389" y="658574"/>
            <a:ext cx="6240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3600" dirty="0" smtClean="0">
                <a:solidFill>
                  <a:srgbClr val="FF0000"/>
                </a:solidFill>
              </a:rPr>
              <a:t>3D Pharmacophore searching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With the pharmacophore in hand, search databases containing 3-D structure of molecules for molecules that fit</a:t>
            </a:r>
          </a:p>
          <a:p>
            <a:pPr eaLnBrk="1" hangingPunct="1"/>
            <a:r>
              <a:rPr lang="en-US" altLang="el-GR" dirty="0" smtClean="0"/>
              <a:t>Can rank these “hits” using scoring system described later</a:t>
            </a:r>
          </a:p>
        </p:txBody>
      </p:sp>
    </p:spTree>
    <p:extLst>
      <p:ext uri="{BB962C8B-B14F-4D97-AF65-F5344CB8AC3E}">
        <p14:creationId xmlns:p14="http://schemas.microsoft.com/office/powerpoint/2010/main" val="738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5770563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l-GR" sz="3600" b="1" dirty="0"/>
              <a:t>Lipinski’s Rule of </a:t>
            </a:r>
            <a:r>
              <a:rPr lang="en-US" altLang="el-GR" sz="3600" b="1" dirty="0" smtClean="0"/>
              <a:t>5</a:t>
            </a:r>
            <a:r>
              <a:rPr lang="el-GR" altLang="el-GR" sz="3600" b="1" dirty="0" smtClean="0"/>
              <a:t>-</a:t>
            </a:r>
            <a:r>
              <a:rPr lang="en-US" altLang="el-GR" sz="3600" b="1" dirty="0" smtClean="0"/>
              <a:t>drug</a:t>
            </a:r>
            <a:r>
              <a:rPr lang="el-GR" altLang="el-GR" sz="3600" b="1" dirty="0" smtClean="0"/>
              <a:t>-</a:t>
            </a:r>
            <a:r>
              <a:rPr lang="en-US" altLang="el-GR" sz="3600" b="1" dirty="0" smtClean="0"/>
              <a:t>likeness (</a:t>
            </a:r>
            <a:r>
              <a:rPr lang="el-GR" altLang="el-GR" sz="3600" b="1" dirty="0" err="1" smtClean="0"/>
              <a:t>φαρμακο</a:t>
            </a:r>
            <a:r>
              <a:rPr lang="el-GR" altLang="el-GR" sz="3600" b="1" dirty="0" smtClean="0"/>
              <a:t>-ομοιότητα)</a:t>
            </a:r>
            <a:endParaRPr lang="en-US" altLang="el-GR" sz="36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0524" y="2490951"/>
            <a:ext cx="10313276" cy="368601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l-GR" dirty="0"/>
              <a:t>potential drug candidates should</a:t>
            </a:r>
          </a:p>
          <a:p>
            <a:pPr lvl="1" eaLnBrk="1" hangingPunct="1"/>
            <a:r>
              <a:rPr lang="en-US" altLang="el-GR" sz="2800" dirty="0"/>
              <a:t>Have 5 or fewer H-bond donors </a:t>
            </a:r>
            <a:r>
              <a:rPr lang="en-US" altLang="el-GR" sz="2800" dirty="0">
                <a:cs typeface="Arial" panose="020B0604020202020204" pitchFamily="34" charset="0"/>
              </a:rPr>
              <a:t>(expressed as the sum of OHs and NHs)</a:t>
            </a:r>
            <a:endParaRPr lang="en-US" altLang="el-GR" sz="2800" dirty="0"/>
          </a:p>
          <a:p>
            <a:pPr lvl="1" eaLnBrk="1" hangingPunct="1"/>
            <a:r>
              <a:rPr lang="en-US" altLang="el-GR" sz="2800" dirty="0"/>
              <a:t>Have a MW &lt;500</a:t>
            </a:r>
          </a:p>
          <a:p>
            <a:pPr lvl="1" eaLnBrk="1" hangingPunct="1"/>
            <a:r>
              <a:rPr lang="en-US" altLang="el-GR" sz="2800" dirty="0" err="1"/>
              <a:t>LogP</a:t>
            </a:r>
            <a:r>
              <a:rPr lang="en-US" altLang="el-GR" sz="2800" dirty="0"/>
              <a:t> less than 5</a:t>
            </a:r>
          </a:p>
          <a:p>
            <a:pPr lvl="1" eaLnBrk="1" hangingPunct="1"/>
            <a:r>
              <a:rPr lang="en-US" altLang="el-GR" sz="2800" dirty="0"/>
              <a:t>Have 10 or less H-bond acceptors </a:t>
            </a:r>
            <a:r>
              <a:rPr lang="en-US" altLang="el-GR" sz="2800" dirty="0">
                <a:cs typeface="Arial" panose="020B0604020202020204" pitchFamily="34" charset="0"/>
              </a:rPr>
              <a:t>(expressed as the sum of Ns and </a:t>
            </a:r>
            <a:r>
              <a:rPr lang="en-US" altLang="el-GR" sz="2800" dirty="0" err="1">
                <a:cs typeface="Arial" panose="020B0604020202020204" pitchFamily="34" charset="0"/>
              </a:rPr>
              <a:t>Os</a:t>
            </a:r>
            <a:r>
              <a:rPr lang="en-US" altLang="el-GR" sz="28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l-GR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51125" y="5653089"/>
            <a:ext cx="395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l-GR" sz="2000" i="1">
                <a:latin typeface="Times New Roman" panose="02020603050405020304" pitchFamily="18" charset="0"/>
                <a:cs typeface="Arial" panose="020B0604020202020204" pitchFamily="34" charset="0"/>
              </a:rPr>
              <a:t>Adv. Drug Delivery Rev.,</a:t>
            </a:r>
            <a:r>
              <a:rPr lang="en-US" altLang="el-GR" sz="20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l-GR" sz="2000" b="1">
                <a:latin typeface="Times New Roman" panose="02020603050405020304" pitchFamily="18" charset="0"/>
                <a:cs typeface="Arial" panose="020B0604020202020204" pitchFamily="34" charset="0"/>
              </a:rPr>
              <a:t>1997</a:t>
            </a:r>
            <a:r>
              <a:rPr lang="en-US" altLang="el-GR" sz="200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l-GR" sz="2000" i="1">
                <a:latin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en-US" altLang="el-GR" sz="2000">
                <a:latin typeface="Times New Roman" panose="02020603050405020304" pitchFamily="18" charset="0"/>
                <a:cs typeface="Arial" panose="020B0604020202020204" pitchFamily="34" charset="0"/>
              </a:rPr>
              <a:t>, 3</a:t>
            </a:r>
          </a:p>
        </p:txBody>
      </p:sp>
    </p:spTree>
    <p:extLst>
      <p:ext uri="{BB962C8B-B14F-4D97-AF65-F5344CB8AC3E}">
        <p14:creationId xmlns:p14="http://schemas.microsoft.com/office/powerpoint/2010/main" val="41380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061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lvl="1"/>
            <a:r>
              <a:rPr lang="el-GR" altLang="el-GR" dirty="0" err="1"/>
              <a:t>Τοπολογική</a:t>
            </a:r>
            <a:r>
              <a:rPr lang="el-GR" altLang="el-GR" dirty="0"/>
              <a:t>  πολική επιφάνεια</a:t>
            </a:r>
            <a:r>
              <a:rPr lang="en-US" altLang="el-GR" dirty="0"/>
              <a:t> TPSA</a:t>
            </a:r>
            <a:r>
              <a:rPr lang="el-GR" altLang="el-GR" dirty="0"/>
              <a:t> &lt;</a:t>
            </a:r>
            <a:r>
              <a:rPr lang="en-US" dirty="0"/>
              <a:t> 160 Å</a:t>
            </a:r>
            <a:r>
              <a:rPr lang="el-GR" baseline="30000" dirty="0"/>
              <a:t>2</a:t>
            </a:r>
            <a:r>
              <a:rPr lang="el-GR" dirty="0"/>
              <a:t> για βιοδιαθεσιμότητα </a:t>
            </a:r>
            <a:r>
              <a:rPr lang="en-US" i="1" dirty="0"/>
              <a:t>per </a:t>
            </a:r>
            <a:r>
              <a:rPr lang="en-US" i="1" dirty="0" err="1"/>
              <a:t>os</a:t>
            </a:r>
            <a:endParaRPr lang="el-GR" i="1" dirty="0"/>
          </a:p>
          <a:p>
            <a:pPr lvl="1"/>
            <a:endParaRPr lang="en-US" altLang="el-GR" dirty="0" smtClean="0"/>
          </a:p>
          <a:p>
            <a:pPr lvl="1"/>
            <a:endParaRPr lang="en-US" altLang="el-GR" dirty="0"/>
          </a:p>
          <a:p>
            <a:pPr lvl="1"/>
            <a:r>
              <a:rPr lang="el-GR" altLang="el-GR" dirty="0" err="1" smtClean="0"/>
              <a:t>Τοπολογική</a:t>
            </a:r>
            <a:r>
              <a:rPr lang="el-GR" altLang="el-GR" dirty="0" smtClean="0"/>
              <a:t>  </a:t>
            </a:r>
            <a:r>
              <a:rPr lang="el-GR" altLang="el-GR" dirty="0"/>
              <a:t>πολική επιφάνεια </a:t>
            </a:r>
            <a:r>
              <a:rPr lang="en-US" altLang="el-GR" dirty="0"/>
              <a:t>TPSA </a:t>
            </a:r>
            <a:r>
              <a:rPr lang="el-GR" altLang="el-GR" dirty="0"/>
              <a:t>&lt;</a:t>
            </a:r>
            <a:r>
              <a:rPr lang="en-US" dirty="0"/>
              <a:t> 90 Å</a:t>
            </a:r>
            <a:r>
              <a:rPr lang="el-GR" baseline="30000" dirty="0"/>
              <a:t>2</a:t>
            </a:r>
            <a:r>
              <a:rPr lang="en-US" dirty="0"/>
              <a:t> </a:t>
            </a:r>
            <a:r>
              <a:rPr lang="el-GR" dirty="0"/>
              <a:t>για να περνά τον </a:t>
            </a:r>
            <a:r>
              <a:rPr lang="el-GR" dirty="0" err="1"/>
              <a:t>αιματοεγκεφαλικό</a:t>
            </a:r>
            <a:r>
              <a:rPr lang="el-GR" dirty="0"/>
              <a:t> φραγμό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162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Κανόνας του </a:t>
            </a:r>
            <a:r>
              <a:rPr lang="en-US" dirty="0" smtClean="0"/>
              <a:t>Weber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Αριθμός δεσμών σε ελεύθερη περιστροφή</a:t>
            </a:r>
          </a:p>
          <a:p>
            <a:r>
              <a:rPr lang="el-GR" dirty="0" smtClean="0"/>
              <a:t>Τιμή της </a:t>
            </a:r>
            <a:r>
              <a:rPr lang="en-US" dirty="0" smtClean="0"/>
              <a:t>TPSA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966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695497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l-GR" b="1" dirty="0" smtClean="0"/>
              <a:t>Selection of Ligands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92772" y="3626069"/>
            <a:ext cx="4727028" cy="255089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Want drug-like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250&lt; MW &lt; 500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Lipinski’s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Weber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296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l-GR" dirty="0" smtClean="0"/>
              <a:t>Search through databases</a:t>
            </a:r>
          </a:p>
          <a:p>
            <a:pPr lvl="1"/>
            <a:r>
              <a:rPr lang="en-US" altLang="el-GR" dirty="0" smtClean="0"/>
              <a:t>Available Chemicals Directory (ACD)</a:t>
            </a:r>
          </a:p>
          <a:p>
            <a:pPr lvl="1"/>
            <a:r>
              <a:rPr lang="en-US" altLang="el-GR" dirty="0" smtClean="0"/>
              <a:t>World Drug Index</a:t>
            </a:r>
          </a:p>
          <a:p>
            <a:pPr lvl="1"/>
            <a:r>
              <a:rPr lang="en-US" altLang="el-GR" dirty="0" smtClean="0"/>
              <a:t>NCI Drug database</a:t>
            </a:r>
          </a:p>
          <a:p>
            <a:pPr lvl="1"/>
            <a:r>
              <a:rPr lang="en-US" altLang="el-GR" dirty="0" smtClean="0"/>
              <a:t>In-house databases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85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751786" cy="13255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/>
            <a:r>
              <a:rPr lang="en-US" altLang="el-GR" dirty="0" smtClean="0"/>
              <a:t>Receptor Conformation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03087"/>
            <a:ext cx="10515600" cy="2399534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Usually Receptor is assumed to be static</a:t>
            </a:r>
          </a:p>
          <a:p>
            <a:pPr eaLnBrk="1" hangingPunct="1"/>
            <a:r>
              <a:rPr lang="en-US" altLang="el-GR" dirty="0" smtClean="0"/>
              <a:t>Get structure from X-ray or NMR experiment</a:t>
            </a:r>
          </a:p>
          <a:p>
            <a:pPr lvl="1" eaLnBrk="1" hangingPunct="1"/>
            <a:r>
              <a:rPr lang="en-US" altLang="el-GR" dirty="0" smtClean="0"/>
              <a:t>Protein Data Bank </a:t>
            </a:r>
            <a:r>
              <a:rPr lang="en-US" altLang="el-GR" dirty="0"/>
              <a:t>(</a:t>
            </a:r>
            <a:r>
              <a:rPr lang="en-US" altLang="el-GR" dirty="0">
                <a:hlinkClick r:id="rId2"/>
              </a:rPr>
              <a:t>http://www.rcsb.org/pdb/</a:t>
            </a:r>
            <a:r>
              <a:rPr lang="en-US" altLang="el-GR" dirty="0"/>
              <a:t>)</a:t>
            </a:r>
            <a:r>
              <a:rPr lang="en-US" altLang="el-GR" dirty="0" smtClean="0"/>
              <a:t> 41385 Structures</a:t>
            </a:r>
          </a:p>
        </p:txBody>
      </p:sp>
    </p:spTree>
    <p:extLst>
      <p:ext uri="{BB962C8B-B14F-4D97-AF65-F5344CB8AC3E}">
        <p14:creationId xmlns:p14="http://schemas.microsoft.com/office/powerpoint/2010/main" val="39019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2409497" cy="1325563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en-US" altLang="el-GR" dirty="0" smtClean="0"/>
              <a:t>Docking-Modeling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12124"/>
            <a:ext cx="8605345" cy="376483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l-GR" dirty="0"/>
              <a:t>Interact a ligand with a </a:t>
            </a:r>
            <a:r>
              <a:rPr lang="en-US" altLang="el-GR" dirty="0" smtClean="0"/>
              <a:t>receptor/enzyme/molecular target</a:t>
            </a:r>
            <a:endParaRPr lang="en-US" altLang="el-GR" dirty="0"/>
          </a:p>
          <a:p>
            <a:pPr eaLnBrk="1" hangingPunct="1"/>
            <a:r>
              <a:rPr lang="en-US" altLang="el-GR" dirty="0"/>
              <a:t>Need to do the following</a:t>
            </a:r>
          </a:p>
          <a:p>
            <a:pPr lvl="1" eaLnBrk="1" hangingPunct="1"/>
            <a:r>
              <a:rPr lang="en-US" altLang="el-GR" dirty="0"/>
              <a:t>A) select appropriate ligands</a:t>
            </a:r>
          </a:p>
          <a:p>
            <a:pPr lvl="1" eaLnBrk="1" hangingPunct="1"/>
            <a:r>
              <a:rPr lang="en-US" altLang="el-GR" dirty="0"/>
              <a:t>B) select appropriate conformation of </a:t>
            </a:r>
            <a:r>
              <a:rPr lang="en-US" altLang="el-GR" dirty="0" smtClean="0"/>
              <a:t>receptor/enzyme/target</a:t>
            </a:r>
            <a:endParaRPr lang="en-US" altLang="el-GR" dirty="0"/>
          </a:p>
          <a:p>
            <a:pPr lvl="1" eaLnBrk="1" hangingPunct="1"/>
            <a:r>
              <a:rPr lang="en-US" altLang="el-GR" dirty="0"/>
              <a:t>C) select appropriate conformations of ligands </a:t>
            </a:r>
          </a:p>
          <a:p>
            <a:pPr lvl="1" eaLnBrk="1" hangingPunct="1"/>
            <a:r>
              <a:rPr lang="en-US" altLang="el-GR" dirty="0"/>
              <a:t>D) combine the ligand and receptor (</a:t>
            </a:r>
            <a:r>
              <a:rPr lang="en-US" altLang="el-GR" b="1" dirty="0"/>
              <a:t>docking</a:t>
            </a:r>
            <a:r>
              <a:rPr lang="en-US" altLang="el-GR" dirty="0"/>
              <a:t>)</a:t>
            </a:r>
          </a:p>
          <a:p>
            <a:pPr lvl="1" eaLnBrk="1" hangingPunct="1"/>
            <a:r>
              <a:rPr lang="en-US" altLang="el-GR" dirty="0"/>
              <a:t>E) evaluate these combinations and rank order them</a:t>
            </a:r>
          </a:p>
        </p:txBody>
      </p:sp>
    </p:spTree>
    <p:extLst>
      <p:ext uri="{BB962C8B-B14F-4D97-AF65-F5344CB8AC3E}">
        <p14:creationId xmlns:p14="http://schemas.microsoft.com/office/powerpoint/2010/main" val="30375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Στρατηγικές ή υποθέσεις εργασίας που εφαρμόζονται για την ανεύρεση της οδηγού ένωσης</a:t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Αναφέρονται 4 είδη στρατηγικών:</a:t>
            </a:r>
          </a:p>
          <a:p>
            <a:r>
              <a:rPr lang="el-GR" dirty="0"/>
              <a:t>α) βελτίωση υπαρχόντων φαρμάκων, 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l-GR" dirty="0"/>
              <a:t>) συστηματικός έλεγχος-εξέταση, </a:t>
            </a:r>
            <a:endParaRPr lang="el-GR" dirty="0" smtClean="0"/>
          </a:p>
          <a:p>
            <a:r>
              <a:rPr lang="el-GR" dirty="0" smtClean="0"/>
              <a:t>γ</a:t>
            </a:r>
            <a:r>
              <a:rPr lang="el-GR" dirty="0"/>
              <a:t>) εκμετάλλευση της βιολογικής πληροφορίας, </a:t>
            </a:r>
            <a:endParaRPr lang="el-GR" dirty="0" smtClean="0"/>
          </a:p>
          <a:p>
            <a:r>
              <a:rPr lang="el-GR" dirty="0" smtClean="0"/>
              <a:t>δ)ορθολογικός </a:t>
            </a:r>
            <a:r>
              <a:rPr lang="el-GR" dirty="0"/>
              <a:t>σχεδιασμός.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823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/>
              <a:t>Στρατηγικές ή υποθέσεις εργασίας που εφαρμόζονται για την ανεύρεση της </a:t>
            </a:r>
            <a:r>
              <a:rPr lang="el-GR" sz="3200" b="1" dirty="0" smtClean="0">
                <a:solidFill>
                  <a:srgbClr val="FF0000"/>
                </a:solidFill>
              </a:rPr>
              <a:t>οδηγού ένωσης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Βελτιστοποίηση της δομής/ιδιοτήτων γνωστών  </a:t>
            </a:r>
            <a:r>
              <a:rPr lang="el-GR" dirty="0"/>
              <a:t>φαρμάκων.</a:t>
            </a:r>
          </a:p>
          <a:p>
            <a:r>
              <a:rPr lang="el-GR" dirty="0" smtClean="0"/>
              <a:t>Αξιοποίηση </a:t>
            </a:r>
            <a:r>
              <a:rPr lang="el-GR" dirty="0"/>
              <a:t>φυσικών </a:t>
            </a:r>
            <a:r>
              <a:rPr lang="el-GR" dirty="0" smtClean="0"/>
              <a:t>προϊόντων.</a:t>
            </a:r>
            <a:endParaRPr lang="el-GR" dirty="0"/>
          </a:p>
          <a:p>
            <a:r>
              <a:rPr lang="el-GR" dirty="0" smtClean="0"/>
              <a:t>Αξιοποίηση </a:t>
            </a:r>
            <a:r>
              <a:rPr lang="el-GR" dirty="0"/>
              <a:t>ανεπιθύμητων </a:t>
            </a:r>
            <a:r>
              <a:rPr lang="el-GR" dirty="0" smtClean="0"/>
              <a:t>ή δευτερευουσών δράσεων γνωστών </a:t>
            </a:r>
            <a:r>
              <a:rPr lang="el-GR" dirty="0"/>
              <a:t>φαρμάκων.</a:t>
            </a:r>
          </a:p>
          <a:p>
            <a:r>
              <a:rPr lang="el-GR" dirty="0" smtClean="0"/>
              <a:t>Μελέτη </a:t>
            </a:r>
            <a:r>
              <a:rPr lang="el-GR" dirty="0"/>
              <a:t>του μεταβολισμού γνωστών φαρμάκων.</a:t>
            </a:r>
          </a:p>
          <a:p>
            <a:r>
              <a:rPr lang="el-GR" dirty="0" smtClean="0"/>
              <a:t>Συστηματική </a:t>
            </a:r>
            <a:r>
              <a:rPr lang="el-GR" dirty="0"/>
              <a:t>διαλογή (</a:t>
            </a:r>
            <a:r>
              <a:rPr lang="el-GR" dirty="0" err="1"/>
              <a:t>screening</a:t>
            </a:r>
            <a:r>
              <a:rPr lang="el-GR" dirty="0"/>
              <a:t>) -ανακάλυψη οδηγού-δομής (</a:t>
            </a:r>
            <a:r>
              <a:rPr lang="el-GR" dirty="0" err="1"/>
              <a:t>hit</a:t>
            </a:r>
            <a:r>
              <a:rPr lang="el-GR" dirty="0"/>
              <a:t>).</a:t>
            </a:r>
          </a:p>
          <a:p>
            <a:r>
              <a:rPr lang="en-US" dirty="0" smtClean="0"/>
              <a:t>Combinatorial chemistry-</a:t>
            </a:r>
            <a:r>
              <a:rPr lang="el-GR" dirty="0" smtClean="0"/>
              <a:t>Συνδυαστική Χημεία</a:t>
            </a:r>
          </a:p>
          <a:p>
            <a:r>
              <a:rPr lang="el-GR" dirty="0" smtClean="0"/>
              <a:t>Εικονική </a:t>
            </a:r>
            <a:r>
              <a:rPr lang="el-GR" dirty="0"/>
              <a:t>διαλογή (</a:t>
            </a:r>
            <a:r>
              <a:rPr lang="en-US" dirty="0"/>
              <a:t>virtual screening</a:t>
            </a:r>
            <a:r>
              <a:rPr lang="en-US" dirty="0" smtClean="0"/>
              <a:t>).</a:t>
            </a:r>
            <a:r>
              <a:rPr lang="el-GR" dirty="0" smtClean="0"/>
              <a:t> Ανάλυση δεδομένων τραπεζών</a:t>
            </a:r>
            <a:endParaRPr lang="en-US" dirty="0"/>
          </a:p>
          <a:p>
            <a:r>
              <a:rPr lang="el-GR" dirty="0" smtClean="0"/>
              <a:t>Ορθολογικός </a:t>
            </a:r>
            <a:r>
              <a:rPr lang="el-GR" dirty="0"/>
              <a:t>σχεδιασμός με βάση </a:t>
            </a:r>
            <a:r>
              <a:rPr lang="el-GR" dirty="0" smtClean="0"/>
              <a:t>το μοριακό προφίλ της </a:t>
            </a:r>
            <a:r>
              <a:rPr lang="el-GR" dirty="0"/>
              <a:t>ασθένειας και τη δομή των </a:t>
            </a:r>
            <a:r>
              <a:rPr lang="el-GR" dirty="0" smtClean="0"/>
              <a:t>εμπλεκομένων παραγόντων.</a:t>
            </a:r>
          </a:p>
          <a:p>
            <a:r>
              <a:rPr lang="el-GR" dirty="0" err="1" smtClean="0"/>
              <a:t>Πεπτιδικές</a:t>
            </a:r>
            <a:r>
              <a:rPr lang="el-GR" dirty="0" smtClean="0"/>
              <a:t> βιβλιοθήκες</a:t>
            </a:r>
            <a:endParaRPr lang="el-GR" dirty="0"/>
          </a:p>
          <a:p>
            <a:r>
              <a:rPr lang="el-GR" dirty="0"/>
              <a:t>-Σχεδιασμός με τη βοήθεια ηλεκτρονικού υπολογιστή -μοριακή </a:t>
            </a:r>
            <a:r>
              <a:rPr lang="el-GR" dirty="0" err="1"/>
              <a:t>μοντελοποίηση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4593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 </a:t>
            </a:r>
            <a:r>
              <a:rPr lang="el-GR" b="1" dirty="0" smtClean="0"/>
              <a:t> </a:t>
            </a:r>
            <a:r>
              <a:rPr lang="el-GR" b="1" dirty="0"/>
              <a:t>βελτίωση υπαρχόντων φαρμάκων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 </a:t>
            </a:r>
            <a:r>
              <a:rPr lang="el-GR" dirty="0"/>
              <a:t>ξεκινώντας από ήδη δραστικά μόρια να γίνονται χημικές τροποποιήσεις και να προκύπτουν νέα μόρια με στόχο την ενίσχυση της δράσης, την εξειδίκευση, τη βελτίωση των </a:t>
            </a:r>
            <a:r>
              <a:rPr lang="el-GR" dirty="0" err="1"/>
              <a:t>φαρμακοκινητικών</a:t>
            </a:r>
            <a:r>
              <a:rPr lang="el-GR" dirty="0"/>
              <a:t> ιδιοτήτων του μορίου, όπως η μεταβολική του σταθερότητα και η βιοδιαθεσιμότητα, ή φαρμακοτεχνικές μορφές που είναι καλύτερα </a:t>
            </a:r>
            <a:r>
              <a:rPr lang="el-GR" dirty="0" err="1"/>
              <a:t>διαχειρίσιμες</a:t>
            </a:r>
            <a:r>
              <a:rPr lang="el-GR" dirty="0"/>
              <a:t> από τους ιατρούς και το νοσηλευτικό προσωπικό και από τον ασθενή. </a:t>
            </a:r>
            <a:endParaRPr lang="el-GR" dirty="0" smtClean="0"/>
          </a:p>
          <a:p>
            <a:r>
              <a:rPr lang="el-GR" dirty="0" smtClean="0"/>
              <a:t>Στην </a:t>
            </a:r>
            <a:r>
              <a:rPr lang="el-GR" dirty="0"/>
              <a:t>φαρμακοβιομηχανία κίνητρο </a:t>
            </a:r>
            <a:r>
              <a:rPr lang="el-GR" dirty="0" err="1" smtClean="0"/>
              <a:t>γι’αυτή</a:t>
            </a:r>
            <a:r>
              <a:rPr lang="el-GR" dirty="0" smtClean="0"/>
              <a:t> </a:t>
            </a:r>
            <a:r>
              <a:rPr lang="el-GR" dirty="0"/>
              <a:t>την προσέγγιση αποτελούν ο </a:t>
            </a:r>
            <a:r>
              <a:rPr lang="el-GR" u="sng" dirty="0"/>
              <a:t>ανταγωνισμός και οι οικονομικοί παράγοντες</a:t>
            </a:r>
            <a:r>
              <a:rPr lang="el-GR" dirty="0"/>
              <a:t>. Αυτή η προσέγγιση οδηγεί σε φάρμακα «αντίγραφα» τα </a:t>
            </a:r>
            <a:r>
              <a:rPr lang="en-US" b="1" dirty="0"/>
              <a:t>me too drugs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653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77240" y="1020953"/>
            <a:ext cx="10515600" cy="2136775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el-GR" sz="3600" dirty="0" smtClean="0"/>
          </a:p>
          <a:p>
            <a:pPr algn="ctr"/>
            <a:r>
              <a:rPr lang="el-GR" sz="3600" dirty="0" smtClean="0"/>
              <a:t>Σχεδιασμός, ανάπτυξη, και φαρμακολογική αξιολόγηση της δράσης </a:t>
            </a:r>
            <a:r>
              <a:rPr lang="el-GR" sz="3600" dirty="0" err="1" smtClean="0"/>
              <a:t>φαρμακομορίων</a:t>
            </a:r>
            <a:r>
              <a:rPr lang="el-GR" sz="3600" dirty="0" smtClean="0"/>
              <a:t> </a:t>
            </a:r>
            <a:r>
              <a:rPr lang="el-GR" sz="3600" dirty="0"/>
              <a:t>-μελέτες</a:t>
            </a:r>
            <a:r>
              <a:rPr lang="el-GR" sz="3600" dirty="0" smtClean="0"/>
              <a:t> </a:t>
            </a:r>
            <a:r>
              <a:rPr lang="el-GR" sz="3600" dirty="0" err="1" smtClean="0"/>
              <a:t>προμορφοποίησης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1027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αλλαγές περιλαμβάνουν</a:t>
            </a:r>
            <a:endParaRPr lang="el-GR" dirty="0"/>
          </a:p>
        </p:txBody>
      </p:sp>
      <p:sp>
        <p:nvSpPr>
          <p:cNvPr id="3" name="Βέλος αναστροφής 2"/>
          <p:cNvSpPr/>
          <p:nvPr/>
        </p:nvSpPr>
        <p:spPr>
          <a:xfrm>
            <a:off x="3950208" y="3706368"/>
            <a:ext cx="1780032" cy="1962912"/>
          </a:xfrm>
          <a:prstGeom prst="utur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4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04672" y="414528"/>
            <a:ext cx="10549128" cy="6291072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(</a:t>
            </a:r>
            <a:r>
              <a:rPr lang="el-GR" b="1" dirty="0" err="1"/>
              <a:t>Βιο</a:t>
            </a:r>
            <a:r>
              <a:rPr lang="el-GR" b="1" dirty="0"/>
              <a:t>)</a:t>
            </a:r>
            <a:r>
              <a:rPr lang="el-GR" b="1" dirty="0" err="1"/>
              <a:t>ισοστερή</a:t>
            </a:r>
            <a:r>
              <a:rPr lang="el-GR" b="1" dirty="0"/>
              <a:t> </a:t>
            </a:r>
            <a:r>
              <a:rPr lang="el-GR" b="1" dirty="0" smtClean="0"/>
              <a:t>υποκατάσταση</a:t>
            </a:r>
            <a:r>
              <a:rPr lang="en-US" b="1" dirty="0" smtClean="0"/>
              <a:t> </a:t>
            </a:r>
            <a:r>
              <a:rPr lang="el-GR" dirty="0" smtClean="0"/>
              <a:t>ομάδων </a:t>
            </a:r>
            <a:r>
              <a:rPr lang="el-GR" dirty="0"/>
              <a:t>από </a:t>
            </a:r>
            <a:r>
              <a:rPr lang="el-GR" dirty="0" smtClean="0"/>
              <a:t>άλλες</a:t>
            </a:r>
            <a:r>
              <a:rPr lang="en-US" dirty="0" smtClean="0"/>
              <a:t> </a:t>
            </a:r>
            <a:r>
              <a:rPr lang="el-GR" dirty="0" smtClean="0"/>
              <a:t>ομάδες στη δομή της </a:t>
            </a:r>
            <a:r>
              <a:rPr lang="el-GR" dirty="0" err="1" smtClean="0"/>
              <a:t>φαρμακοφόρου</a:t>
            </a:r>
            <a:r>
              <a:rPr lang="el-GR" dirty="0" smtClean="0"/>
              <a:t> στοχεύοντας σε </a:t>
            </a:r>
            <a:r>
              <a:rPr lang="el-GR" dirty="0"/>
              <a:t>ανάλογη ή ενισχυμένη βιολογική </a:t>
            </a:r>
            <a:r>
              <a:rPr lang="el-GR" dirty="0" smtClean="0"/>
              <a:t>δράση.</a:t>
            </a:r>
          </a:p>
          <a:p>
            <a:endParaRPr lang="el-GR" dirty="0" smtClean="0"/>
          </a:p>
          <a:p>
            <a:r>
              <a:rPr lang="el-GR" dirty="0" smtClean="0"/>
              <a:t>Μετατροπές που επηρεάζουν </a:t>
            </a:r>
            <a:r>
              <a:rPr lang="el-GR" dirty="0"/>
              <a:t>την </a:t>
            </a:r>
            <a:r>
              <a:rPr lang="el-GR" b="1" dirty="0"/>
              <a:t>ευκαμψία και </a:t>
            </a:r>
            <a:r>
              <a:rPr lang="el-GR" b="1" dirty="0" smtClean="0"/>
              <a:t>τη διαμόρφωση </a:t>
            </a:r>
            <a:r>
              <a:rPr lang="el-GR" dirty="0"/>
              <a:t>του </a:t>
            </a:r>
            <a:r>
              <a:rPr lang="el-GR" dirty="0" smtClean="0"/>
              <a:t>μορίου όπως διάνοιξη ή κλείσιμο δακτυλίων, </a:t>
            </a:r>
            <a:r>
              <a:rPr lang="el-GR" dirty="0"/>
              <a:t>συμπύκνωση πυρήνων, εισαγωγή διπλών δεσμών </a:t>
            </a:r>
            <a:r>
              <a:rPr lang="el-GR" dirty="0" smtClean="0"/>
              <a:t>ή αναγωγή </a:t>
            </a:r>
            <a:r>
              <a:rPr lang="el-GR" dirty="0"/>
              <a:t>διπλών δεσμών. </a:t>
            </a:r>
            <a:endParaRPr lang="el-GR" dirty="0" smtClean="0"/>
          </a:p>
          <a:p>
            <a:endParaRPr lang="el-GR" dirty="0"/>
          </a:p>
          <a:p>
            <a:r>
              <a:rPr lang="el-GR" b="1" dirty="0"/>
              <a:t>Δημιουργία λιγότερο εύκαμπτων </a:t>
            </a:r>
            <a:r>
              <a:rPr lang="el-GR" dirty="0"/>
              <a:t>μορίων </a:t>
            </a:r>
            <a:r>
              <a:rPr lang="el-GR" dirty="0" smtClean="0"/>
              <a:t>μέσω της ελάττωσης </a:t>
            </a:r>
            <a:r>
              <a:rPr lang="el-GR" dirty="0"/>
              <a:t>του αριθμού των </a:t>
            </a:r>
            <a:r>
              <a:rPr lang="el-GR" dirty="0" smtClean="0"/>
              <a:t>δυνατών διαμορφώσεων. Αυτό επιτυγχάνεται  μειώνοντας τους περιστρεφόμενους δεσμούς. Για παράδειγμα η εισαγωγή  διπλών δεσμών </a:t>
            </a:r>
            <a:r>
              <a:rPr lang="el-GR" dirty="0"/>
              <a:t>ή </a:t>
            </a:r>
            <a:r>
              <a:rPr lang="el-GR" dirty="0" smtClean="0"/>
              <a:t>δακτυλίων με </a:t>
            </a:r>
            <a:r>
              <a:rPr lang="el-GR" dirty="0" err="1" smtClean="0"/>
              <a:t>δδ</a:t>
            </a:r>
            <a:r>
              <a:rPr lang="el-GR" dirty="0" smtClean="0"/>
              <a:t> δεν </a:t>
            </a:r>
            <a:r>
              <a:rPr lang="el-GR" dirty="0"/>
              <a:t>έχουν δυνατότητα περιστροφής. </a:t>
            </a:r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Η </a:t>
            </a:r>
            <a:r>
              <a:rPr lang="el-GR" b="1" dirty="0"/>
              <a:t>μείωση του αριθμού των διαμορφώσεων</a:t>
            </a:r>
            <a:r>
              <a:rPr lang="el-GR" dirty="0"/>
              <a:t>, με </a:t>
            </a:r>
            <a:r>
              <a:rPr lang="el-GR" dirty="0" smtClean="0"/>
              <a:t>απαραίτητη τη διατήρηση της </a:t>
            </a:r>
            <a:r>
              <a:rPr lang="el-GR" dirty="0"/>
              <a:t>ενεργούς </a:t>
            </a:r>
            <a:r>
              <a:rPr lang="el-GR" dirty="0" smtClean="0"/>
              <a:t>διαμόρφωσης. Αυτό επιτυγχάνεται με </a:t>
            </a:r>
            <a:r>
              <a:rPr lang="el-GR" dirty="0"/>
              <a:t>εισαγωγή συγκεκριμένων ομάδων στο μόριο </a:t>
            </a:r>
            <a:r>
              <a:rPr lang="el-GR" dirty="0" smtClean="0"/>
              <a:t>που δημιουργούν στερεοχημικούς  </a:t>
            </a:r>
            <a:r>
              <a:rPr lang="el-GR" dirty="0"/>
              <a:t>περιορισμούς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b="1" dirty="0" smtClean="0"/>
              <a:t>Αλλαγή </a:t>
            </a:r>
            <a:r>
              <a:rPr lang="el-GR" b="1" dirty="0" err="1"/>
              <a:t>υποκαταστάτη</a:t>
            </a:r>
            <a:r>
              <a:rPr lang="el-GR" b="1" dirty="0"/>
              <a:t> που συμμετέχει στη </a:t>
            </a:r>
            <a:r>
              <a:rPr lang="el-GR" b="1" dirty="0" err="1"/>
              <a:t>φαρμακοφόρο</a:t>
            </a:r>
            <a:r>
              <a:rPr lang="el-GR" b="1" dirty="0"/>
              <a:t> δομή</a:t>
            </a:r>
            <a:r>
              <a:rPr lang="el-GR" dirty="0"/>
              <a:t>. </a:t>
            </a:r>
            <a:r>
              <a:rPr lang="el-GR" dirty="0" smtClean="0"/>
              <a:t>Τέτοιου </a:t>
            </a:r>
            <a:r>
              <a:rPr lang="el-GR" dirty="0"/>
              <a:t>είδους μετατροπή οδηγεί </a:t>
            </a:r>
            <a:r>
              <a:rPr lang="el-GR" dirty="0" smtClean="0"/>
              <a:t>σε αλλαγή </a:t>
            </a:r>
            <a:r>
              <a:rPr lang="el-GR" dirty="0"/>
              <a:t>στις </a:t>
            </a:r>
            <a:r>
              <a:rPr lang="el-GR" dirty="0" err="1"/>
              <a:t>στερεο</a:t>
            </a:r>
            <a:r>
              <a:rPr lang="el-GR" dirty="0"/>
              <a:t>- </a:t>
            </a:r>
            <a:r>
              <a:rPr lang="el-GR" dirty="0" err="1"/>
              <a:t>ηλεκτρονιακές</a:t>
            </a:r>
            <a:r>
              <a:rPr lang="el-GR" dirty="0"/>
              <a:t> ιδιότητες του μορίου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808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αύξηση της αλυσίδας δίνει δυνατότητες θέσεις εισαγωγής επί πλέον </a:t>
            </a:r>
            <a:r>
              <a:rPr lang="el-GR" dirty="0" err="1"/>
              <a:t>υποκαταστατών</a:t>
            </a:r>
            <a:r>
              <a:rPr lang="el-GR" dirty="0"/>
              <a:t> στο δομικό σκελετό του μορίου. </a:t>
            </a:r>
          </a:p>
          <a:p>
            <a:r>
              <a:rPr lang="el-GR" dirty="0"/>
              <a:t>Η μετατροπή του μήκους της αλυσίδας με εισαγωγή </a:t>
            </a:r>
            <a:r>
              <a:rPr lang="el-GR" dirty="0" err="1"/>
              <a:t>μεθυλενικών</a:t>
            </a:r>
            <a:r>
              <a:rPr lang="el-GR" dirty="0"/>
              <a:t> ομάδων οδηγεί σε ομόλογες σειρές</a:t>
            </a:r>
          </a:p>
        </p:txBody>
      </p:sp>
    </p:spTree>
    <p:extLst>
      <p:ext uri="{BB962C8B-B14F-4D97-AF65-F5344CB8AC3E}">
        <p14:creationId xmlns:p14="http://schemas.microsoft.com/office/powerpoint/2010/main" val="328380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Προβλήματα </a:t>
            </a:r>
            <a:r>
              <a:rPr lang="el-GR" dirty="0" smtClean="0">
                <a:solidFill>
                  <a:srgbClr val="FF0000"/>
                </a:solidFill>
              </a:rPr>
              <a:t>φυσικών προϊόντων 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3984" y="1414272"/>
            <a:ext cx="10719816" cy="4762691"/>
          </a:xfrm>
        </p:spPr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φυσικοχημικές ιδιότητες των φυσικών προϊόντων </a:t>
            </a:r>
            <a:r>
              <a:rPr lang="el-GR" dirty="0" smtClean="0"/>
              <a:t>δεν ακολουθούν τους κανόνες </a:t>
            </a:r>
            <a:r>
              <a:rPr lang="el-GR" dirty="0" err="1" smtClean="0"/>
              <a:t>φαρμακο</a:t>
            </a:r>
            <a:r>
              <a:rPr lang="el-GR" dirty="0" smtClean="0"/>
              <a:t>-ομοιότητας.</a:t>
            </a:r>
          </a:p>
          <a:p>
            <a:r>
              <a:rPr lang="el-GR" dirty="0" smtClean="0"/>
              <a:t>Για </a:t>
            </a:r>
            <a:r>
              <a:rPr lang="el-GR" dirty="0"/>
              <a:t>την περίπτωση των φυσικών </a:t>
            </a:r>
            <a:r>
              <a:rPr lang="el-GR" dirty="0" smtClean="0"/>
              <a:t>προϊόντων προτείνονται άλλα κριτήρια. </a:t>
            </a:r>
            <a:endParaRPr lang="el-GR" dirty="0"/>
          </a:p>
          <a:p>
            <a:r>
              <a:rPr lang="el-GR" dirty="0" smtClean="0"/>
              <a:t> </a:t>
            </a:r>
            <a:r>
              <a:rPr lang="el-GR" dirty="0"/>
              <a:t>τα </a:t>
            </a:r>
            <a:r>
              <a:rPr lang="el-GR" dirty="0" smtClean="0"/>
              <a:t>φυσικά προϊόντα </a:t>
            </a:r>
            <a:r>
              <a:rPr lang="el-GR" dirty="0"/>
              <a:t>περίπλοκης δομής </a:t>
            </a:r>
            <a:r>
              <a:rPr lang="el-GR" dirty="0" smtClean="0"/>
              <a:t>για να εξασφαλίσουν την </a:t>
            </a:r>
            <a:r>
              <a:rPr lang="el-GR" dirty="0" err="1" smtClean="0"/>
              <a:t>βιοδιαπερατότητα</a:t>
            </a:r>
            <a:r>
              <a:rPr lang="el-GR" dirty="0" smtClean="0"/>
              <a:t> στο </a:t>
            </a:r>
            <a:r>
              <a:rPr lang="el-GR" dirty="0" err="1" smtClean="0"/>
              <a:t>λιπόφιλο</a:t>
            </a:r>
            <a:r>
              <a:rPr lang="el-GR" dirty="0" smtClean="0"/>
              <a:t> περιβάλλον των </a:t>
            </a:r>
            <a:r>
              <a:rPr lang="el-GR" dirty="0" err="1" smtClean="0"/>
              <a:t>βιομεμβρανών</a:t>
            </a:r>
            <a:r>
              <a:rPr lang="el-GR" dirty="0" smtClean="0"/>
              <a:t> λαμβάνουν τέτοιες </a:t>
            </a:r>
            <a:r>
              <a:rPr lang="el-GR" dirty="0"/>
              <a:t>διαμορφώσεις </a:t>
            </a:r>
            <a:r>
              <a:rPr lang="el-GR" b="1" dirty="0"/>
              <a:t>ώστε να αυξάνεται το εμβαδόν της </a:t>
            </a:r>
            <a:r>
              <a:rPr lang="el-GR" b="1" dirty="0" smtClean="0"/>
              <a:t>μη πολικής </a:t>
            </a:r>
            <a:r>
              <a:rPr lang="el-GR" b="1" dirty="0"/>
              <a:t>επιφάνειάς </a:t>
            </a:r>
            <a:r>
              <a:rPr lang="el-GR" b="1" dirty="0" smtClean="0"/>
              <a:t>τους</a:t>
            </a:r>
            <a:r>
              <a:rPr lang="el-GR" dirty="0" smtClean="0"/>
              <a:t>. Αυτό το επιτυγχάνουν  σχηματίζοντας </a:t>
            </a:r>
            <a:r>
              <a:rPr lang="el-GR" dirty="0" err="1" smtClean="0"/>
              <a:t>ενδο</a:t>
            </a:r>
            <a:r>
              <a:rPr lang="el-GR" dirty="0" smtClean="0"/>
              <a:t>- ή </a:t>
            </a:r>
            <a:r>
              <a:rPr lang="el-GR" dirty="0" err="1" smtClean="0"/>
              <a:t>διαμοριακούς</a:t>
            </a:r>
            <a:r>
              <a:rPr lang="el-GR" dirty="0" smtClean="0"/>
              <a:t> δεσμούς </a:t>
            </a:r>
            <a:r>
              <a:rPr lang="el-GR" dirty="0"/>
              <a:t>υδρογόνου ή </a:t>
            </a:r>
            <a:r>
              <a:rPr lang="el-GR" dirty="0" smtClean="0"/>
              <a:t>πολικούς δεσμούς.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4892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900" y="365125"/>
            <a:ext cx="11811000" cy="1325563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(β) </a:t>
            </a:r>
            <a:r>
              <a:rPr lang="el-GR" sz="3600" b="1" dirty="0"/>
              <a:t>συστηματικός </a:t>
            </a:r>
            <a:r>
              <a:rPr lang="el-GR" sz="3600" b="1" dirty="0" smtClean="0"/>
              <a:t>βιολογικός έλεγχος (</a:t>
            </a:r>
            <a:r>
              <a:rPr lang="en-US" sz="3600" b="1" dirty="0" smtClean="0"/>
              <a:t>screening)</a:t>
            </a:r>
            <a:r>
              <a:rPr lang="el-GR" sz="3600" b="1" dirty="0" smtClean="0"/>
              <a:t>-εξέταση</a:t>
            </a:r>
            <a:r>
              <a:rPr lang="el-GR" sz="3600" b="1" dirty="0"/>
              <a:t/>
            </a:r>
            <a:br>
              <a:rPr lang="el-GR" sz="3600" b="1" dirty="0"/>
            </a:b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Με τον όρο </a:t>
            </a:r>
            <a:r>
              <a:rPr lang="el-GR" dirty="0" err="1" smtClean="0"/>
              <a:t>screening</a:t>
            </a:r>
            <a:r>
              <a:rPr lang="el-GR" dirty="0" smtClean="0"/>
              <a:t> εννοείται </a:t>
            </a:r>
            <a:r>
              <a:rPr lang="el-GR" dirty="0"/>
              <a:t>ο </a:t>
            </a:r>
            <a:r>
              <a:rPr lang="el-GR" b="1" dirty="0"/>
              <a:t>βιολογικός </a:t>
            </a:r>
            <a:r>
              <a:rPr lang="el-GR" b="1" dirty="0" smtClean="0"/>
              <a:t>έλεγχος-διαλογή </a:t>
            </a:r>
            <a:r>
              <a:rPr lang="el-GR" dirty="0"/>
              <a:t>αριθμού ενώσεων σε </a:t>
            </a:r>
            <a:r>
              <a:rPr lang="el-GR" dirty="0" smtClean="0"/>
              <a:t>έναν ή </a:t>
            </a:r>
            <a:r>
              <a:rPr lang="el-GR" dirty="0"/>
              <a:t>περισσότερους μοριακούς στόχους ώστε να επιλεγούν οι δραστικότερες από αυτές.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n-US" dirty="0" smtClean="0"/>
              <a:t>screening</a:t>
            </a:r>
            <a:r>
              <a:rPr lang="el-GR" dirty="0" smtClean="0"/>
              <a:t> αποτελεί ένα </a:t>
            </a:r>
            <a:r>
              <a:rPr lang="el-GR" dirty="0"/>
              <a:t>πολύ ισχυρό </a:t>
            </a:r>
            <a:r>
              <a:rPr lang="el-GR" dirty="0" smtClean="0"/>
              <a:t>και χρήσιμο εργαλείο στο σχεδιασμό </a:t>
            </a:r>
            <a:r>
              <a:rPr lang="el-GR" dirty="0"/>
              <a:t>των </a:t>
            </a:r>
            <a:r>
              <a:rPr lang="el-GR" dirty="0" smtClean="0"/>
              <a:t>φαρμάκων</a:t>
            </a:r>
            <a:endParaRPr lang="en-US" dirty="0" smtClean="0"/>
          </a:p>
          <a:p>
            <a:r>
              <a:rPr lang="el-GR" dirty="0"/>
              <a:t>Η διαλογή μπορεί να </a:t>
            </a:r>
            <a:r>
              <a:rPr lang="el-GR" dirty="0" smtClean="0"/>
              <a:t>χαρακτηριστεί ως τυχαία</a:t>
            </a:r>
            <a:r>
              <a:rPr lang="el-GR" dirty="0"/>
              <a:t>, όταν ελέγχονται ενώσεις διαφορετικής δομής ή </a:t>
            </a:r>
            <a:r>
              <a:rPr lang="el-GR" dirty="0" smtClean="0"/>
              <a:t>ως μη τυχαία</a:t>
            </a:r>
            <a:r>
              <a:rPr lang="el-GR" dirty="0"/>
              <a:t>, όταν οι ενώσεις έχουν δομή παραπλήσια </a:t>
            </a:r>
            <a:r>
              <a:rPr lang="el-GR" dirty="0" smtClean="0"/>
              <a:t> </a:t>
            </a:r>
            <a:r>
              <a:rPr lang="el-GR" dirty="0"/>
              <a:t>προς ενώσεις με ασθενή δράση έναντι </a:t>
            </a:r>
            <a:r>
              <a:rPr lang="el-GR" dirty="0" smtClean="0"/>
              <a:t>συγκεκριμένου στόχου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b="1" dirty="0" smtClean="0"/>
              <a:t>Η </a:t>
            </a:r>
            <a:r>
              <a:rPr lang="el-GR" b="1" dirty="0"/>
              <a:t>μέθοδος </a:t>
            </a:r>
            <a:r>
              <a:rPr lang="en-US" b="1" dirty="0" smtClean="0"/>
              <a:t>screening </a:t>
            </a:r>
            <a:r>
              <a:rPr lang="el-GR" b="1" dirty="0" smtClean="0"/>
              <a:t>δεν </a:t>
            </a:r>
            <a:r>
              <a:rPr lang="el-GR" b="1" dirty="0"/>
              <a:t>οδηγεί συνήθως σε ενώσεις-οδηγούς </a:t>
            </a:r>
            <a:r>
              <a:rPr lang="en-US" b="1" dirty="0" smtClean="0"/>
              <a:t> (lead) </a:t>
            </a:r>
            <a:r>
              <a:rPr lang="el-GR" b="1" dirty="0" smtClean="0"/>
              <a:t>αλλά </a:t>
            </a:r>
            <a:r>
              <a:rPr lang="el-GR" b="1" dirty="0"/>
              <a:t>σε οδηγό–δομή (</a:t>
            </a:r>
            <a:r>
              <a:rPr lang="el-GR" b="1" dirty="0" err="1"/>
              <a:t>hit</a:t>
            </a:r>
            <a:r>
              <a:rPr lang="el-GR" b="1" dirty="0" smtClean="0"/>
              <a:t>)</a:t>
            </a:r>
            <a:r>
              <a:rPr lang="en-US" b="1" dirty="0" smtClean="0"/>
              <a:t>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312073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δείγματα των συλλογών θα πρέπει να</a:t>
            </a:r>
            <a:br>
              <a:rPr lang="el-GR" dirty="0"/>
            </a:br>
            <a:r>
              <a:rPr lang="en-US" dirty="0" smtClean="0"/>
              <a:t> </a:t>
            </a:r>
            <a:r>
              <a:rPr lang="el-GR" dirty="0" smtClean="0"/>
              <a:t>περιλαμβάνουν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ποικίλες </a:t>
            </a:r>
            <a:r>
              <a:rPr lang="el-GR" dirty="0">
                <a:solidFill>
                  <a:srgbClr val="FF0000"/>
                </a:solidFill>
              </a:rPr>
              <a:t>δομές </a:t>
            </a:r>
            <a:r>
              <a:rPr lang="el-GR" dirty="0"/>
              <a:t>που να καλύπτουν μεγάλο τμήμα του χημικού χώρου, </a:t>
            </a:r>
            <a:endParaRPr lang="el-GR" dirty="0" smtClean="0"/>
          </a:p>
          <a:p>
            <a:r>
              <a:rPr lang="el-GR" dirty="0" smtClean="0"/>
              <a:t>θα </a:t>
            </a:r>
            <a:r>
              <a:rPr lang="el-GR" dirty="0"/>
              <a:t>πρέπει να πληρούν </a:t>
            </a:r>
            <a:r>
              <a:rPr lang="el-GR" dirty="0" smtClean="0"/>
              <a:t>τα </a:t>
            </a:r>
            <a:r>
              <a:rPr lang="el-GR" dirty="0" smtClean="0">
                <a:solidFill>
                  <a:srgbClr val="FF0000"/>
                </a:solidFill>
              </a:rPr>
              <a:t>ελάχιστα </a:t>
            </a:r>
            <a:r>
              <a:rPr lang="el-GR" dirty="0">
                <a:solidFill>
                  <a:srgbClr val="FF0000"/>
                </a:solidFill>
              </a:rPr>
              <a:t>χαρακτηριστικά </a:t>
            </a:r>
            <a:r>
              <a:rPr lang="el-GR" dirty="0" err="1" smtClean="0">
                <a:solidFill>
                  <a:srgbClr val="FF0000"/>
                </a:solidFill>
              </a:rPr>
              <a:t>φαρμακο</a:t>
            </a:r>
            <a:r>
              <a:rPr lang="el-GR" dirty="0" smtClean="0">
                <a:solidFill>
                  <a:srgbClr val="FF0000"/>
                </a:solidFill>
              </a:rPr>
              <a:t>-ομοιότητας.</a:t>
            </a:r>
          </a:p>
          <a:p>
            <a:r>
              <a:rPr lang="el-GR" dirty="0" smtClean="0"/>
              <a:t>Απαραίτητο </a:t>
            </a:r>
            <a:r>
              <a:rPr lang="el-GR" dirty="0" smtClean="0">
                <a:solidFill>
                  <a:srgbClr val="FF0000"/>
                </a:solidFill>
              </a:rPr>
              <a:t>να </a:t>
            </a:r>
            <a:r>
              <a:rPr lang="el-GR" dirty="0">
                <a:solidFill>
                  <a:srgbClr val="FF0000"/>
                </a:solidFill>
              </a:rPr>
              <a:t>εξαιρούνται </a:t>
            </a:r>
            <a:r>
              <a:rPr lang="el-GR" dirty="0" smtClean="0">
                <a:solidFill>
                  <a:srgbClr val="FF0000"/>
                </a:solidFill>
              </a:rPr>
              <a:t>τα μόρια </a:t>
            </a:r>
            <a:r>
              <a:rPr lang="el-GR" dirty="0">
                <a:solidFill>
                  <a:srgbClr val="FF0000"/>
                </a:solidFill>
              </a:rPr>
              <a:t>που </a:t>
            </a:r>
            <a:r>
              <a:rPr lang="el-GR" dirty="0" smtClean="0">
                <a:solidFill>
                  <a:srgbClr val="FF0000"/>
                </a:solidFill>
              </a:rPr>
              <a:t>δείχνουν λανθασμένα </a:t>
            </a:r>
            <a:r>
              <a:rPr lang="el-GR" dirty="0">
                <a:solidFill>
                  <a:srgbClr val="FF0000"/>
                </a:solidFill>
              </a:rPr>
              <a:t>θετική </a:t>
            </a:r>
            <a:r>
              <a:rPr lang="el-GR" dirty="0" smtClean="0">
                <a:solidFill>
                  <a:srgbClr val="FF0000"/>
                </a:solidFill>
              </a:rPr>
              <a:t>δραστικότητα</a:t>
            </a:r>
            <a:r>
              <a:rPr lang="el-GR" dirty="0" smtClean="0"/>
              <a:t>, σε </a:t>
            </a:r>
            <a:r>
              <a:rPr lang="el-GR" dirty="0"/>
              <a:t>μεγάλο αριθμό, </a:t>
            </a:r>
            <a:r>
              <a:rPr lang="el-GR" dirty="0" smtClean="0"/>
              <a:t>ανεξάρτητων μοριακών στόχων. </a:t>
            </a:r>
            <a:r>
              <a:rPr lang="el-GR" dirty="0"/>
              <a:t>Οι ενώσεις αυτές στη βιβλιογραφία αναφέρονται ως PAINS (</a:t>
            </a:r>
            <a:r>
              <a:rPr lang="el-GR" dirty="0" err="1" smtClean="0"/>
              <a:t>pan-assay</a:t>
            </a:r>
            <a:r>
              <a:rPr lang="el-GR" dirty="0" smtClean="0"/>
              <a:t> </a:t>
            </a:r>
            <a:r>
              <a:rPr lang="el-GR" dirty="0" err="1" smtClean="0"/>
              <a:t>interference</a:t>
            </a:r>
            <a:r>
              <a:rPr lang="el-GR" dirty="0" smtClean="0"/>
              <a:t> </a:t>
            </a:r>
            <a:r>
              <a:rPr lang="el-GR" dirty="0" err="1" smtClean="0"/>
              <a:t>compounds</a:t>
            </a:r>
            <a:r>
              <a:rPr lang="el-GR" dirty="0" smtClean="0"/>
              <a:t>). </a:t>
            </a:r>
          </a:p>
          <a:p>
            <a:r>
              <a:rPr lang="el-GR" dirty="0" smtClean="0"/>
              <a:t>Με το </a:t>
            </a:r>
            <a:r>
              <a:rPr lang="en-US" dirty="0" smtClean="0"/>
              <a:t>screening</a:t>
            </a:r>
            <a:r>
              <a:rPr lang="el-GR" dirty="0" smtClean="0"/>
              <a:t>, είναι </a:t>
            </a:r>
            <a:r>
              <a:rPr lang="el-GR" dirty="0"/>
              <a:t>δυνατός ο εντοπισμός της </a:t>
            </a:r>
            <a:r>
              <a:rPr lang="el-GR" dirty="0" err="1"/>
              <a:t>φαρμακοφόρου</a:t>
            </a:r>
            <a:r>
              <a:rPr lang="el-GR" dirty="0"/>
              <a:t> δομής καθώς και του κοινού δομικού </a:t>
            </a:r>
            <a:r>
              <a:rPr lang="el-GR" dirty="0" smtClean="0"/>
              <a:t>σκελετού.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565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/>
              <a:t>Αξιοποίηση ανεπιθύμητων ή δευτερευουσών δράσεων γνωστών φαρμάκων</a:t>
            </a:r>
            <a:r>
              <a:rPr lang="el-GR" sz="2800" b="1" dirty="0" smtClean="0"/>
              <a:t>.-Μελέτη </a:t>
            </a:r>
            <a:r>
              <a:rPr lang="el-GR" sz="2800" b="1" dirty="0"/>
              <a:t>του μεταβολισμού γνωστών φαρμάκων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800" y="1560576"/>
            <a:ext cx="11049000" cy="4616387"/>
          </a:xfrm>
        </p:spPr>
        <p:txBody>
          <a:bodyPr>
            <a:normAutofit/>
          </a:bodyPr>
          <a:lstStyle/>
          <a:p>
            <a:r>
              <a:rPr lang="el-GR" dirty="0" smtClean="0"/>
              <a:t>Πολλά από τα χρησιμοποιούμενα φάρμακα παρουσιάζουν και δευτερεύουσες δράσεις λόγω αλληλεπιδράσεων τους με άλλους στόχους</a:t>
            </a:r>
          </a:p>
          <a:p>
            <a:r>
              <a:rPr lang="el-GR" dirty="0" smtClean="0"/>
              <a:t>Πολλές από αυτές μπορούν  </a:t>
            </a:r>
            <a:r>
              <a:rPr lang="el-GR" dirty="0"/>
              <a:t>να αποτελούν ανεπιθύμητες </a:t>
            </a:r>
            <a:r>
              <a:rPr lang="el-GR" dirty="0" smtClean="0"/>
              <a:t>ενέργειες</a:t>
            </a:r>
          </a:p>
          <a:p>
            <a:r>
              <a:rPr lang="el-GR" dirty="0" smtClean="0"/>
              <a:t>Με την κατάλληλη τροποποίηση της δομής αυτές μπορούν να αποτελέσουν κύρια δράση για έναν μοριακό στόχο</a:t>
            </a:r>
          </a:p>
          <a:p>
            <a:r>
              <a:rPr lang="el-GR" dirty="0" smtClean="0"/>
              <a:t>Πολλές φορές η κλινική παρατήρηση δευτερευουσών δράσεων σε περιπτώσεις φαρμάκων που δεν ήταν ακόμη γνωστός ο μηχανισμός δράσης, βοήθησε στην ανακάλυψη νέων δραστικών μορίων.</a:t>
            </a:r>
          </a:p>
        </p:txBody>
      </p:sp>
    </p:spTree>
    <p:extLst>
      <p:ext uri="{BB962C8B-B14F-4D97-AF65-F5344CB8AC3E}">
        <p14:creationId xmlns:p14="http://schemas.microsoft.com/office/powerpoint/2010/main" val="2263408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420710" cy="1325563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l-GR" dirty="0" smtClean="0"/>
              <a:t>Ligand Conformation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06662"/>
            <a:ext cx="10118834" cy="353153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l-GR" dirty="0"/>
              <a:t>Rigid or flexible</a:t>
            </a:r>
          </a:p>
          <a:p>
            <a:pPr eaLnBrk="1" hangingPunct="1"/>
            <a:r>
              <a:rPr lang="en-US" altLang="el-GR" dirty="0"/>
              <a:t>If rigid, optimize the structure then use it throughout the docking procedure</a:t>
            </a:r>
          </a:p>
          <a:p>
            <a:pPr eaLnBrk="1" hangingPunct="1"/>
            <a:r>
              <a:rPr lang="en-US" altLang="el-GR" dirty="0"/>
              <a:t>If flexible, can</a:t>
            </a:r>
          </a:p>
          <a:p>
            <a:pPr lvl="1" eaLnBrk="1" hangingPunct="1"/>
            <a:r>
              <a:rPr lang="en-US" altLang="el-GR" dirty="0"/>
              <a:t>A) create a set of low energy conformations and then use this set as a collection of rigid structures in docking</a:t>
            </a:r>
          </a:p>
          <a:p>
            <a:pPr lvl="1" eaLnBrk="1" hangingPunct="1"/>
            <a:r>
              <a:rPr lang="en-US" altLang="el-GR" dirty="0"/>
              <a:t>B) optimize structure within active site of </a:t>
            </a:r>
            <a:r>
              <a:rPr lang="en-US" altLang="el-GR" dirty="0" smtClean="0"/>
              <a:t>receptor/target, </a:t>
            </a:r>
            <a:r>
              <a:rPr lang="en-US" altLang="el-GR" dirty="0"/>
              <a:t>i.e. dock and optimize together</a:t>
            </a:r>
          </a:p>
        </p:txBody>
      </p:sp>
    </p:spTree>
    <p:extLst>
      <p:ext uri="{BB962C8B-B14F-4D97-AF65-F5344CB8AC3E}">
        <p14:creationId xmlns:p14="http://schemas.microsoft.com/office/powerpoint/2010/main" val="42890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22483" y="882868"/>
            <a:ext cx="76462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sz="2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(Q)SAR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4536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1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=</a:t>
            </a:r>
          </a:p>
          <a:p>
            <a:pPr algn="ctr"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(Quantitative) Structure-Activity</a:t>
            </a: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Relationship</a:t>
            </a: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2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1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1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sz="2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IN SILICO</a:t>
            </a:r>
            <a:endParaRPr lang="el-GR" dirty="0"/>
          </a:p>
        </p:txBody>
      </p:sp>
      <p:grpSp>
        <p:nvGrpSpPr>
          <p:cNvPr id="3" name="Gruppo 19"/>
          <p:cNvGrpSpPr>
            <a:grpSpLocks/>
          </p:cNvGrpSpPr>
          <p:nvPr/>
        </p:nvGrpSpPr>
        <p:grpSpPr bwMode="auto">
          <a:xfrm>
            <a:off x="3956078" y="2223761"/>
            <a:ext cx="5414962" cy="1616075"/>
            <a:chOff x="2000232" y="3360760"/>
            <a:chExt cx="5413866" cy="1616050"/>
          </a:xfrm>
        </p:grpSpPr>
        <p:pic>
          <p:nvPicPr>
            <p:cNvPr id="4" name="Immagine 20" descr="Skull_and_crossbones_1.png"/>
            <p:cNvPicPr>
              <a:picLocks noChangeAspect="1"/>
            </p:cNvPicPr>
            <p:nvPr/>
          </p:nvPicPr>
          <p:blipFill>
            <a:blip r:embed="rId2">
              <a:lum bright="-16000"/>
            </a:blip>
            <a:stretch>
              <a:fillRect/>
            </a:stretch>
          </p:blipFill>
          <p:spPr>
            <a:xfrm>
              <a:off x="2044673" y="3429021"/>
              <a:ext cx="1547499" cy="1547789"/>
            </a:xfrm>
            <a:prstGeom prst="rect">
              <a:avLst/>
            </a:prstGeom>
            <a:effectLst>
              <a:outerShdw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Doppia parentesi quadra 21"/>
            <p:cNvSpPr>
              <a:spLocks noChangeAspect="1"/>
            </p:cNvSpPr>
            <p:nvPr/>
          </p:nvSpPr>
          <p:spPr>
            <a:xfrm>
              <a:off x="2000232" y="3571894"/>
              <a:ext cx="1642729" cy="1285855"/>
            </a:xfrm>
            <a:prstGeom prst="bracketPair">
              <a:avLst>
                <a:gd name="adj" fmla="val 15920"/>
              </a:avLst>
            </a:prstGeom>
            <a:ln w="114300">
              <a:solidFill>
                <a:srgbClr val="545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6" name="CasellaDiTesto 15"/>
            <p:cNvSpPr txBox="1"/>
            <p:nvPr/>
          </p:nvSpPr>
          <p:spPr>
            <a:xfrm>
              <a:off x="3785808" y="3360760"/>
              <a:ext cx="3628290" cy="15700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9pPr>
            </a:lstStyle>
            <a:p>
              <a:pPr>
                <a:defRPr/>
              </a:pPr>
              <a:r>
                <a:rPr lang="it-IT" sz="9600" b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=</a:t>
              </a:r>
              <a:r>
                <a:rPr lang="it-IT" sz="9600" b="1" i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 f </a:t>
              </a:r>
              <a:r>
                <a:rPr lang="it-IT" sz="9600" b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(    )</a:t>
              </a:r>
            </a:p>
          </p:txBody>
        </p:sp>
        <p:pic>
          <p:nvPicPr>
            <p:cNvPr id="7" name="Picture 3" descr="mol_structure"/>
            <p:cNvPicPr>
              <a:picLocks noChangeAspect="1" noChangeArrowheads="1"/>
            </p:cNvPicPr>
            <p:nvPr/>
          </p:nvPicPr>
          <p:blipFill>
            <a:blip r:embed="rId3">
              <a:lum bright="14000" contrast="-20000"/>
            </a:blip>
            <a:srcRect/>
            <a:stretch>
              <a:fillRect/>
            </a:stretch>
          </p:blipFill>
          <p:spPr bwMode="auto">
            <a:xfrm rot="1215234">
              <a:off x="5784066" y="3600468"/>
              <a:ext cx="1104676" cy="119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38100" dir="2700000" algn="tl" rotWithShape="0">
                <a:srgbClr val="54536D"/>
              </a:outerShdw>
            </a:effectLst>
          </p:spPr>
        </p:pic>
      </p:grpSp>
      <p:sp>
        <p:nvSpPr>
          <p:cNvPr id="8" name="Ορθογώνιο 7"/>
          <p:cNvSpPr/>
          <p:nvPr/>
        </p:nvSpPr>
        <p:spPr>
          <a:xfrm>
            <a:off x="179142" y="5134691"/>
            <a:ext cx="116449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Galileo Galilei</a:t>
            </a:r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Για να μπορεί ο άνθρωπος να βάλει τάξη στο σύμπαν που τον περιστοιχίζει  πρέπει να μπορεί να εκφράσει με «μαθηματικό τρόπο», με μαθηματικές εξισώσεις  ποσοτικά ότι τον περιβάλλει.</a:t>
            </a:r>
            <a:br>
              <a:rPr 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04913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6"/>
            <a:ext cx="12192000" cy="74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Η γέννηση των φαρμάκων-Σύγχρονες τεχνικές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47928" y="1825625"/>
            <a:ext cx="10515600" cy="4351338"/>
          </a:xfrm>
        </p:spPr>
        <p:txBody>
          <a:bodyPr/>
          <a:lstStyle/>
          <a:p>
            <a:r>
              <a:rPr lang="en-US" dirty="0" smtClean="0"/>
              <a:t>De novo???</a:t>
            </a:r>
            <a:endParaRPr lang="el-GR" dirty="0"/>
          </a:p>
        </p:txBody>
      </p:sp>
      <p:sp>
        <p:nvSpPr>
          <p:cNvPr id="4" name="Επεξήγηση με σύννεφο 3"/>
          <p:cNvSpPr/>
          <p:nvPr/>
        </p:nvSpPr>
        <p:spPr>
          <a:xfrm>
            <a:off x="7034784" y="1825625"/>
            <a:ext cx="3938016" cy="181660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Προϊστορία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 bank?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719328" y="1508030"/>
            <a:ext cx="3340608" cy="154838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ύννεφο 5"/>
          <p:cNvSpPr/>
          <p:nvPr/>
        </p:nvSpPr>
        <p:spPr>
          <a:xfrm>
            <a:off x="3608832" y="4133088"/>
            <a:ext cx="3511296" cy="1414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SARomics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</a:rPr>
              <a:t>QSARomics</a:t>
            </a:r>
            <a:endParaRPr lang="el-G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61740" y="5715049"/>
            <a:ext cx="518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SAR: Structure Activity Relationships</a:t>
            </a:r>
          </a:p>
          <a:p>
            <a:r>
              <a:rPr lang="en-US" b="1" dirty="0" smtClean="0"/>
              <a:t>QSAR: Quantitative Structure Activity Relationships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4390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>
            <a:spLocks noChangeAspect="1"/>
          </p:cNvSpPr>
          <p:nvPr/>
        </p:nvSpPr>
        <p:spPr>
          <a:xfrm>
            <a:off x="9699404" y="6204196"/>
            <a:ext cx="540000" cy="540000"/>
          </a:xfrm>
          <a:prstGeom prst="ellipse">
            <a:avLst/>
          </a:prstGeom>
          <a:noFill/>
          <a:ln w="57150">
            <a:gradFill>
              <a:gsLst>
                <a:gs pos="0">
                  <a:schemeClr val="bg1">
                    <a:alpha val="75000"/>
                  </a:schemeClr>
                </a:gs>
                <a:gs pos="50000">
                  <a:schemeClr val="tx2">
                    <a:lumMod val="40000"/>
                    <a:lumOff val="60000"/>
                    <a:alpha val="2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innerShdw blurRad="165100" dist="101600" dir="4200000">
              <a:schemeClr val="tx2">
                <a:lumMod val="40000"/>
                <a:lumOff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331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9734550" y="6286501"/>
            <a:ext cx="49053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F5F9312-0B06-455F-898B-D84BF6949C67}" type="slidenum">
              <a:rPr lang="it-IT" sz="1800" b="1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t-IT" sz="1800" b="1">
              <a:solidFill>
                <a:srgbClr val="FFFFFF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5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558159" cy="1325563"/>
          </a:xfrm>
        </p:spPr>
        <p:txBody>
          <a:bodyPr/>
          <a:lstStyle/>
          <a:p>
            <a:pPr eaLnBrk="1" hangingPunct="1"/>
            <a:r>
              <a:rPr lang="en-US" altLang="el-GR" b="1" dirty="0" smtClean="0">
                <a:solidFill>
                  <a:srgbClr val="FF0000"/>
                </a:solidFill>
              </a:rPr>
              <a:t>QSAR</a:t>
            </a:r>
          </a:p>
        </p:txBody>
      </p:sp>
      <p:sp>
        <p:nvSpPr>
          <p:cNvPr id="21507" name="4 - Θέση περιεχομένου"/>
          <p:cNvSpPr>
            <a:spLocks noGrp="1"/>
          </p:cNvSpPr>
          <p:nvPr>
            <p:ph idx="1"/>
          </p:nvPr>
        </p:nvSpPr>
        <p:spPr>
          <a:xfrm>
            <a:off x="2931304" y="2030576"/>
            <a:ext cx="6056121" cy="183197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l-GR" dirty="0" smtClean="0"/>
              <a:t>Can approach in two directions:</a:t>
            </a:r>
          </a:p>
          <a:p>
            <a:pPr lvl="1" eaLnBrk="1" hangingPunct="1"/>
            <a:r>
              <a:rPr lang="en-US" altLang="el-GR" dirty="0" smtClean="0"/>
              <a:t>Simple to complex model</a:t>
            </a:r>
          </a:p>
          <a:p>
            <a:pPr lvl="1" eaLnBrk="1" hangingPunct="1"/>
            <a:r>
              <a:rPr lang="en-US" altLang="el-GR" dirty="0" smtClean="0"/>
              <a:t>Complex to simple model</a:t>
            </a:r>
          </a:p>
        </p:txBody>
      </p:sp>
      <p:sp>
        <p:nvSpPr>
          <p:cNvPr id="21508" name="3 - Ορθογώνιο"/>
          <p:cNvSpPr>
            <a:spLocks noChangeArrowheads="1"/>
          </p:cNvSpPr>
          <p:nvPr/>
        </p:nvSpPr>
        <p:spPr bwMode="auto">
          <a:xfrm>
            <a:off x="4288221" y="1143001"/>
            <a:ext cx="3342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l-GR" dirty="0"/>
              <a:t>Choice of Model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8510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- Τίτλος"/>
          <p:cNvSpPr>
            <a:spLocks noGrp="1"/>
          </p:cNvSpPr>
          <p:nvPr>
            <p:ph type="title"/>
          </p:nvPr>
        </p:nvSpPr>
        <p:spPr>
          <a:xfrm>
            <a:off x="220717" y="365125"/>
            <a:ext cx="11792607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just" eaLnBrk="1" hangingPunct="1"/>
            <a:r>
              <a:rPr lang="el-GR" altLang="el-GR" sz="2400" b="1" dirty="0"/>
              <a:t>Στο κλασικό QSAR χρησιμοποιείται η </a:t>
            </a:r>
            <a:r>
              <a:rPr lang="el-GR" altLang="el-GR" sz="2400" dirty="0"/>
              <a:t>πολλαπλή γραμμική ανάλυση παλινδρόμησης </a:t>
            </a:r>
            <a:r>
              <a:rPr lang="el-GR" altLang="el-GR" sz="2400" b="1" dirty="0"/>
              <a:t>(</a:t>
            </a:r>
            <a:r>
              <a:rPr lang="en-US" altLang="el-GR" sz="2400" b="1" dirty="0"/>
              <a:t>Multiple Linear Regression Analysis</a:t>
            </a:r>
            <a:r>
              <a:rPr lang="el-GR" altLang="el-GR" sz="2400" b="1" dirty="0"/>
              <a:t>), που επιτρέπει τη συσχέτιση μίας εξαρτημένης μεταβλητής με περισσότερες ανεξάρτητες μεταβλητές</a:t>
            </a:r>
            <a:r>
              <a:rPr lang="el-GR" altLang="el-GR" sz="1800" b="1" dirty="0"/>
              <a:t>.</a:t>
            </a:r>
          </a:p>
        </p:txBody>
      </p:sp>
      <p:sp>
        <p:nvSpPr>
          <p:cNvPr id="22531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2017713"/>
            <a:ext cx="11950262" cy="4114800"/>
          </a:xfrm>
        </p:spPr>
        <p:txBody>
          <a:bodyPr/>
          <a:lstStyle/>
          <a:p>
            <a:pPr eaLnBrk="1" hangingPunct="1"/>
            <a:r>
              <a:rPr lang="el-GR" altLang="el-GR" sz="3200" dirty="0"/>
              <a:t>Τα απαραίτητα στατιστικά στοιχεία, που πρέπει να συνοδεύουν την εξίσωση παλινδρόμησης είναι </a:t>
            </a:r>
            <a:r>
              <a:rPr lang="el-GR" altLang="el-GR" sz="3200" b="1" dirty="0"/>
              <a:t>[</a:t>
            </a:r>
            <a:r>
              <a:rPr lang="el-GR" altLang="el-GR" sz="3200" b="1" dirty="0" err="1"/>
              <a:t>Leo</a:t>
            </a:r>
            <a:r>
              <a:rPr lang="el-GR" altLang="el-GR" sz="3200" b="1" dirty="0"/>
              <a:t>, A. </a:t>
            </a:r>
            <a:r>
              <a:rPr lang="el-GR" altLang="el-GR" sz="3200" b="1" i="1" dirty="0" err="1"/>
              <a:t>et</a:t>
            </a:r>
            <a:r>
              <a:rPr lang="el-GR" altLang="el-GR" sz="3200" b="1" i="1" dirty="0"/>
              <a:t> </a:t>
            </a:r>
            <a:r>
              <a:rPr lang="el-GR" altLang="el-GR" sz="3200" b="1" i="1" dirty="0" err="1"/>
              <a:t>al</a:t>
            </a:r>
            <a:r>
              <a:rPr lang="el-GR" altLang="el-GR" sz="3200" b="1" i="1" dirty="0"/>
              <a:t>.</a:t>
            </a:r>
            <a:r>
              <a:rPr lang="el-GR" altLang="el-GR" sz="3200" b="1" dirty="0"/>
              <a:t>, 1971]</a:t>
            </a:r>
            <a:r>
              <a:rPr lang="el-GR" altLang="el-GR" sz="3200" dirty="0"/>
              <a:t>:</a:t>
            </a:r>
          </a:p>
          <a:p>
            <a:pPr eaLnBrk="1" hangingPunct="1"/>
            <a:r>
              <a:rPr lang="el-GR" altLang="el-GR" sz="3200" b="1" dirty="0"/>
              <a:t>n</a:t>
            </a:r>
            <a:r>
              <a:rPr lang="el-GR" altLang="el-GR" sz="3200" dirty="0"/>
              <a:t>, ο αριθμός των δεδομένων- ενώσεων</a:t>
            </a:r>
          </a:p>
          <a:p>
            <a:pPr eaLnBrk="1" hangingPunct="1"/>
            <a:r>
              <a:rPr lang="el-GR" altLang="el-GR" sz="3200" b="1" dirty="0"/>
              <a:t>DF</a:t>
            </a:r>
            <a:r>
              <a:rPr lang="el-GR" altLang="el-GR" sz="3200" dirty="0"/>
              <a:t>, n-K, οι βαθμοί ελευθερίας όπου Κ ο αριθμός των μεταβλητών</a:t>
            </a:r>
          </a:p>
          <a:p>
            <a:pPr eaLnBrk="1" hangingPunct="1"/>
            <a:r>
              <a:rPr lang="el-GR" altLang="el-GR" sz="3200" b="1" dirty="0"/>
              <a:t>r</a:t>
            </a:r>
            <a:r>
              <a:rPr lang="el-GR" altLang="el-GR" sz="3200" dirty="0"/>
              <a:t>, ο συντελεστής συσχέτισης, που πρέπει να τείνει στη μονάδα και λαμβάνει τιμές από -1 έως 1</a:t>
            </a:r>
          </a:p>
          <a:p>
            <a:pPr eaLnBrk="1" hangingPunct="1"/>
            <a:r>
              <a:rPr lang="el-GR" altLang="el-GR" sz="3200" b="1" dirty="0"/>
              <a:t>r</a:t>
            </a:r>
            <a:r>
              <a:rPr lang="el-GR" altLang="el-GR" sz="3200" b="1" baseline="30000" dirty="0"/>
              <a:t>2</a:t>
            </a:r>
            <a:r>
              <a:rPr lang="el-GR" altLang="el-GR" sz="3200" dirty="0"/>
              <a:t>, το ποσοστό των περιπτώσεων που ερμηνεύει η εξίσωση x100</a:t>
            </a:r>
          </a:p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5110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331077" y="945931"/>
            <a:ext cx="11860924" cy="5060731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l-GR" altLang="el-GR" sz="2400" b="1" dirty="0"/>
              <a:t>q</a:t>
            </a:r>
            <a:r>
              <a:rPr lang="el-GR" altLang="el-GR" sz="2400" b="1" baseline="30000" dirty="0"/>
              <a:t>2</a:t>
            </a:r>
            <a:r>
              <a:rPr lang="el-GR" altLang="el-GR" sz="2400" dirty="0"/>
              <a:t>, διασταυρούμενος συντελεστής, μέτρο της ικανότητας πρόβλεψης του μοντέλου</a:t>
            </a:r>
          </a:p>
          <a:p>
            <a:pPr eaLnBrk="1" hangingPunct="1"/>
            <a:r>
              <a:rPr lang="el-GR" altLang="el-GR" sz="2400" b="1" i="1" dirty="0"/>
              <a:t>F</a:t>
            </a:r>
            <a:r>
              <a:rPr lang="el-GR" altLang="el-GR" sz="2400" b="1" i="1" baseline="30000" dirty="0"/>
              <a:t> </a:t>
            </a:r>
            <a:r>
              <a:rPr lang="el-GR" altLang="el-GR" sz="2400" b="1" dirty="0"/>
              <a:t>­</a:t>
            </a:r>
            <a:r>
              <a:rPr lang="en-US" altLang="el-GR" sz="2400" b="1" dirty="0"/>
              <a:t>test</a:t>
            </a:r>
            <a:r>
              <a:rPr lang="el-GR" altLang="el-GR" sz="2400" dirty="0"/>
              <a:t>,</a:t>
            </a:r>
            <a:r>
              <a:rPr lang="el-GR" altLang="el-GR" sz="2400" b="1" dirty="0"/>
              <a:t> </a:t>
            </a:r>
            <a:r>
              <a:rPr lang="el-GR" altLang="el-GR" sz="2400" dirty="0"/>
              <a:t>ορίζουν το επίπεδο εμπιστοσύνης σε σχέση- παραμέτρων- εξίσωσης- βαθμών ελευθερίας. Συνήθως χρησιμοποιείται επίπεδο εμπιστοσύνης 95%</a:t>
            </a:r>
          </a:p>
          <a:p>
            <a:pPr eaLnBrk="1" hangingPunct="1"/>
            <a:r>
              <a:rPr lang="el-GR" altLang="el-GR" sz="2400" b="1" dirty="0"/>
              <a:t>(    ), </a:t>
            </a:r>
            <a:r>
              <a:rPr lang="en-US" altLang="el-GR" sz="2400" b="1" dirty="0"/>
              <a:t>confidence limits</a:t>
            </a:r>
            <a:r>
              <a:rPr lang="el-GR" altLang="el-GR" sz="2400" b="1" dirty="0"/>
              <a:t>/</a:t>
            </a:r>
            <a:r>
              <a:rPr lang="en-US" altLang="el-GR" sz="2400" b="1" dirty="0"/>
              <a:t>standard errors</a:t>
            </a:r>
            <a:r>
              <a:rPr lang="el-GR" altLang="el-GR" sz="2400" dirty="0"/>
              <a:t>, όρια αξιοπιστίας / μέσο σφάλμα, συνοδεύουν το συντελεστή κάθε παραμέτρου, οπωσδήποτε μικρότερα από το μισό της τιμής του συντελεστή</a:t>
            </a:r>
          </a:p>
          <a:p>
            <a:pPr eaLnBrk="1" hangingPunct="1"/>
            <a:r>
              <a:rPr lang="en-US" altLang="el-GR" sz="2400" b="1" dirty="0"/>
              <a:t>outliers</a:t>
            </a:r>
            <a:r>
              <a:rPr lang="el-GR" altLang="el-GR" sz="2400" dirty="0"/>
              <a:t>, "έκτροπα" δεδομένα- πειραματικές τιμές που απορρίπτονται, που δε συμπεριλαμβάνονται στην εξαγωγή της </a:t>
            </a:r>
            <a:r>
              <a:rPr lang="el-GR" altLang="el-GR" sz="2400" dirty="0" smtClean="0"/>
              <a:t>εξίσωσης</a:t>
            </a:r>
          </a:p>
          <a:p>
            <a:r>
              <a:rPr lang="el-GR" altLang="el-GR" sz="2400" b="1" dirty="0" smtClean="0"/>
              <a:t>s, η τυπική απόκλιση, πρέπει να τείνει στο μηδέν</a:t>
            </a:r>
            <a:r>
              <a:rPr lang="el-GR" altLang="el-GR" sz="2400" dirty="0" smtClean="0"/>
              <a:t/>
            </a:r>
            <a:br>
              <a:rPr lang="el-GR" altLang="el-GR" sz="2400" dirty="0" smtClean="0"/>
            </a:br>
            <a:endParaRPr lang="el-GR" altLang="el-GR" sz="2400" dirty="0" smtClean="0"/>
          </a:p>
          <a:p>
            <a:pPr eaLnBrk="1" hangingPunct="1"/>
            <a:endParaRPr lang="el-GR" altLang="el-GR" sz="2400" dirty="0"/>
          </a:p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164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l-GR" altLang="el-GR" sz="3600" b="1" dirty="0"/>
              <a:t>Μέθοδος για τον έλεγχο της αξιοπιστίας </a:t>
            </a: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394138" y="2017714"/>
            <a:ext cx="11288110" cy="4729927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3200" dirty="0"/>
              <a:t>Οι προβλέψεις που προκύπτουν από κάθε ξεχωριστή στατιστική ανάλυση, συγκρίνονται με τις προβλέψεις της αρχικής ανάλυσης, που περιλαμβάνει το σύνολο των δεδομένων και υπολογίζεται ο διασταυρούμενος συντελεστής </a:t>
            </a:r>
            <a:r>
              <a:rPr lang="el-GR" altLang="el-GR" sz="3200" b="1" dirty="0"/>
              <a:t>q</a:t>
            </a:r>
            <a:r>
              <a:rPr lang="el-GR" altLang="el-GR" sz="3200" b="1" baseline="30000" dirty="0"/>
              <a:t>2</a:t>
            </a:r>
            <a:r>
              <a:rPr lang="el-GR" altLang="el-GR" sz="3200" dirty="0"/>
              <a:t> (</a:t>
            </a:r>
            <a:r>
              <a:rPr lang="en-US" altLang="el-GR" sz="3200" dirty="0"/>
              <a:t>cross validated correlation coefficient</a:t>
            </a:r>
            <a:r>
              <a:rPr lang="el-GR" altLang="el-GR" sz="3200" dirty="0"/>
              <a:t>). Για τον έλεγχο αξιοπιστίας της ικανότητας πρόβλεψης του προτύπου, έχουν προταθεί διάφοροι τρόποι, από τους οποίους ο κυριότερος είναι η </a:t>
            </a:r>
            <a:r>
              <a:rPr lang="el-GR" altLang="el-GR" sz="3200" b="1" dirty="0"/>
              <a:t>"Διασταυρούμενη Αξιοπιστία - </a:t>
            </a:r>
            <a:r>
              <a:rPr lang="en-US" altLang="el-GR" sz="3200" b="1" dirty="0"/>
              <a:t>Cross Validation</a:t>
            </a:r>
            <a:r>
              <a:rPr lang="el-GR" altLang="el-GR" sz="3200" b="1"/>
              <a:t>"</a:t>
            </a:r>
            <a:r>
              <a:rPr lang="el-GR" altLang="el-GR" sz="3200"/>
              <a:t>. </a:t>
            </a:r>
          </a:p>
          <a:p>
            <a:pPr eaLnBrk="1" hangingPunct="1"/>
            <a:endParaRPr lang="en-US" altLang="el-GR" sz="3200" dirty="0"/>
          </a:p>
          <a:p>
            <a:pPr eaLnBrk="1" hangingPunct="1"/>
            <a:r>
              <a:rPr lang="el-GR" altLang="el-GR" sz="3200" dirty="0"/>
              <a:t>Το </a:t>
            </a:r>
            <a:r>
              <a:rPr lang="el-GR" altLang="el-GR" sz="3200" b="1" dirty="0"/>
              <a:t>q</a:t>
            </a:r>
            <a:r>
              <a:rPr lang="el-GR" altLang="el-GR" sz="3200" b="1" baseline="30000" dirty="0"/>
              <a:t>2</a:t>
            </a:r>
            <a:r>
              <a:rPr lang="el-GR" altLang="el-GR" sz="3200" b="1" dirty="0"/>
              <a:t> </a:t>
            </a:r>
            <a:r>
              <a:rPr lang="el-GR" altLang="el-GR" sz="3200" dirty="0"/>
              <a:t>είναι μικρότερο από το συμβατικό r</a:t>
            </a:r>
            <a:r>
              <a:rPr lang="el-GR" altLang="el-GR" sz="3200" baseline="30000" dirty="0"/>
              <a:t>2</a:t>
            </a:r>
            <a:r>
              <a:rPr lang="el-GR" altLang="el-GR" sz="3200" dirty="0"/>
              <a:t> και αποτελεί μέτρο της </a:t>
            </a:r>
            <a:r>
              <a:rPr lang="el-GR" altLang="el-GR" sz="3200" b="1" i="1" dirty="0"/>
              <a:t>ικανότητας πρόβλεψης</a:t>
            </a:r>
            <a:r>
              <a:rPr lang="el-GR" altLang="el-GR" sz="3200" b="1" dirty="0"/>
              <a:t> </a:t>
            </a:r>
            <a:r>
              <a:rPr lang="el-GR" altLang="el-GR" sz="3200" dirty="0"/>
              <a:t>του μοντέλου, ενώ </a:t>
            </a:r>
            <a:endParaRPr lang="en-US" altLang="el-GR" sz="3200" dirty="0"/>
          </a:p>
          <a:p>
            <a:pPr eaLnBrk="1" hangingPunct="1"/>
            <a:r>
              <a:rPr lang="el-GR" altLang="el-GR" sz="3200" dirty="0"/>
              <a:t>το </a:t>
            </a:r>
            <a:r>
              <a:rPr lang="el-GR" altLang="el-GR" sz="3200" b="1" dirty="0"/>
              <a:t>r</a:t>
            </a:r>
            <a:r>
              <a:rPr lang="el-GR" altLang="el-GR" sz="3200" b="1" baseline="30000" dirty="0"/>
              <a:t>2</a:t>
            </a:r>
            <a:r>
              <a:rPr lang="el-GR" altLang="el-GR" sz="3200" dirty="0"/>
              <a:t> θεωρείται μέτρο της </a:t>
            </a:r>
            <a:r>
              <a:rPr lang="el-GR" altLang="el-GR" sz="3200" b="1" i="1" dirty="0"/>
              <a:t>περιγραφικής ικανότητας</a:t>
            </a:r>
            <a:r>
              <a:rPr lang="el-GR" altLang="el-GR" sz="3200" b="1" dirty="0"/>
              <a:t> </a:t>
            </a:r>
            <a:r>
              <a:rPr lang="el-GR" altLang="el-GR" sz="3200" dirty="0"/>
              <a:t>του μοντέλου</a:t>
            </a:r>
            <a:r>
              <a:rPr lang="el-GR" altLang="el-GR" sz="3200" dirty="0" smtClean="0"/>
              <a:t>.</a:t>
            </a:r>
          </a:p>
          <a:p>
            <a:pPr eaLnBrk="1" hangingPunct="1"/>
            <a:endParaRPr lang="el-GR" altLang="el-GR" sz="3200" dirty="0"/>
          </a:p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5108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1813" y="175938"/>
            <a:ext cx="11442724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</a:rPr>
              <a:t>Τι πετυχαίνουμε με αυτές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/>
              <a:t>SARomics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QSARomics</a:t>
            </a:r>
            <a:r>
              <a:rPr lang="en-US" sz="3600" b="1" dirty="0" smtClean="0"/>
              <a:t> </a:t>
            </a:r>
            <a:r>
              <a:rPr lang="el-GR" sz="3600" b="1" dirty="0" smtClean="0"/>
              <a:t>????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9090" y="2554013"/>
            <a:ext cx="10754710" cy="3622949"/>
          </a:xfrm>
          <a:ln w="5715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el-GR" dirty="0" smtClean="0"/>
              <a:t>Να προσδιορίζουμε/προβλέπουμε βιολογικές δράσεις (προσομοίωση , </a:t>
            </a:r>
            <a:r>
              <a:rPr lang="en-US" dirty="0" smtClean="0"/>
              <a:t>2D/3D)</a:t>
            </a:r>
            <a:endParaRPr lang="el-GR" dirty="0" smtClean="0"/>
          </a:p>
          <a:p>
            <a:r>
              <a:rPr lang="el-GR" dirty="0" smtClean="0"/>
              <a:t>Να προσδιορίζουμε μηχανισμό δράσης</a:t>
            </a:r>
          </a:p>
          <a:p>
            <a:r>
              <a:rPr lang="el-GR" dirty="0" smtClean="0"/>
              <a:t>Να προβλέπουμε την τοξικότητα</a:t>
            </a:r>
          </a:p>
          <a:p>
            <a:r>
              <a:rPr lang="el-GR" dirty="0" smtClean="0"/>
              <a:t>Να προβλέπουμε την βιοδιαθεσιμότητα</a:t>
            </a:r>
          </a:p>
          <a:p>
            <a:r>
              <a:rPr lang="el-GR" dirty="0" smtClean="0"/>
              <a:t>Να προβλέπουμε τις </a:t>
            </a:r>
            <a:r>
              <a:rPr lang="en-US" dirty="0" smtClean="0"/>
              <a:t>ADMET </a:t>
            </a:r>
            <a:r>
              <a:rPr lang="el-GR" dirty="0" smtClean="0"/>
              <a:t>ιδιότητες</a:t>
            </a:r>
            <a:endParaRPr lang="en-US" dirty="0" smtClean="0"/>
          </a:p>
          <a:p>
            <a:r>
              <a:rPr lang="el-GR" dirty="0" smtClean="0"/>
              <a:t>Να σχεδιάζουμε και να συνθέτουμε καλύτερα </a:t>
            </a:r>
            <a:r>
              <a:rPr lang="el-GR" dirty="0" err="1" smtClean="0"/>
              <a:t>βιοδραστικά</a:t>
            </a:r>
            <a:r>
              <a:rPr lang="el-GR" dirty="0" smtClean="0"/>
              <a:t> μόρια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52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567152" cy="959178"/>
          </a:xfrm>
          <a:solidFill>
            <a:srgbClr val="FFC000"/>
          </a:solidFill>
        </p:spPr>
        <p:txBody>
          <a:bodyPr/>
          <a:lstStyle/>
          <a:p>
            <a:r>
              <a:rPr lang="el-GR" b="1" dirty="0" smtClean="0"/>
              <a:t>Πώς????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3600" dirty="0" smtClean="0"/>
              <a:t>Με διάφορα υπολογιστικά πακέτα/προγράμματα που στηρίζονται ή συσχετίζουν την δομή με τη δράση….</a:t>
            </a:r>
          </a:p>
          <a:p>
            <a:pPr marL="0" indent="0">
              <a:buNone/>
            </a:pPr>
            <a:r>
              <a:rPr lang="el-GR" sz="3600" dirty="0" smtClean="0"/>
              <a:t>                               </a:t>
            </a:r>
          </a:p>
          <a:p>
            <a:pPr marL="0" indent="0">
              <a:buNone/>
            </a:pPr>
            <a:r>
              <a:rPr lang="el-GR" sz="3600" dirty="0"/>
              <a:t> </a:t>
            </a:r>
            <a:r>
              <a:rPr lang="el-GR" sz="3600" dirty="0" smtClean="0"/>
              <a:t>                           Γιατί????</a:t>
            </a:r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r>
              <a:rPr lang="el-GR" sz="3600" dirty="0" smtClean="0"/>
              <a:t>……..οι </a:t>
            </a:r>
            <a:r>
              <a:rPr lang="el-GR" sz="3600" b="1" dirty="0" smtClean="0"/>
              <a:t>φυσικοχημικές ιδιότητες </a:t>
            </a:r>
            <a:r>
              <a:rPr lang="el-GR" sz="3600" dirty="0" smtClean="0"/>
              <a:t>των μορίων επηρεάζουν </a:t>
            </a:r>
          </a:p>
          <a:p>
            <a:pPr marL="0" indent="0">
              <a:buNone/>
            </a:pPr>
            <a:r>
              <a:rPr lang="en-US" sz="3600" dirty="0" err="1" smtClean="0"/>
              <a:t>i</a:t>
            </a:r>
            <a:r>
              <a:rPr lang="en-US" sz="3600" dirty="0" smtClean="0"/>
              <a:t>) </a:t>
            </a:r>
            <a:r>
              <a:rPr lang="el-GR" sz="3600" dirty="0" smtClean="0"/>
              <a:t>ποσοτικά την ένταση και </a:t>
            </a:r>
          </a:p>
          <a:p>
            <a:pPr marL="0" indent="0">
              <a:buNone/>
            </a:pPr>
            <a:r>
              <a:rPr lang="en-US" sz="3600" dirty="0" smtClean="0"/>
              <a:t>ii) </a:t>
            </a:r>
            <a:r>
              <a:rPr lang="el-GR" sz="3600" dirty="0" smtClean="0"/>
              <a:t>ποιοτικά το είδος της δράσης</a:t>
            </a:r>
          </a:p>
          <a:p>
            <a:pPr marL="0" indent="0">
              <a:buNone/>
            </a:pPr>
            <a:endParaRPr lang="el-GR" sz="3600" dirty="0" smtClean="0"/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log BR = - a (log </a:t>
            </a:r>
            <a:r>
              <a:rPr lang="en-US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+ b log </a:t>
            </a:r>
            <a:r>
              <a:rPr lang="en-US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+ </a:t>
            </a:r>
            <a:r>
              <a:rPr lang="el-GR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ρσ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dES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+ C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BR biological Response</a:t>
            </a:r>
            <a:b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l-GR" sz="3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endParaRPr lang="el-GR" sz="36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79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852739"/>
            <a:ext cx="8291512" cy="32734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Το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QSAR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βα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σίζετ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αι στη θεώρηση, ότι οι διαφορές στις δομικές ιδιότητες των μορίων, που μπορούν πειραματικά να μετρηθούν ή να υπολογιστούν, βρίσκονται σε αντιστοιχία με τις διαφορές, που παρατηρούνται στις βιολογικές ή χημικές ιδιότητες τους</a:t>
            </a:r>
            <a:endParaRPr lang="en-GB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dirty="0" smtClean="0"/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3575051" y="549275"/>
            <a:ext cx="540067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 dirty="0"/>
              <a:t>ΦΙΛΟΣΟΦΙΑ</a:t>
            </a:r>
          </a:p>
        </p:txBody>
      </p:sp>
    </p:spTree>
    <p:extLst>
      <p:ext uri="{BB962C8B-B14F-4D97-AF65-F5344CB8AC3E}">
        <p14:creationId xmlns:p14="http://schemas.microsoft.com/office/powerpoint/2010/main" val="14019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62607" y="693711"/>
            <a:ext cx="11004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Στόχο των φαρμάκων/ </a:t>
            </a:r>
            <a:r>
              <a:rPr lang="el-GR" sz="2400" dirty="0" err="1" smtClean="0">
                <a:latin typeface="Comic Sans MS" pitchFamily="66" charset="0"/>
              </a:rPr>
              <a:t>βιοδραστικών</a:t>
            </a:r>
            <a:r>
              <a:rPr lang="el-GR" sz="2400" dirty="0" smtClean="0">
                <a:latin typeface="Comic Sans MS" pitchFamily="66" charset="0"/>
              </a:rPr>
              <a:t> μορίων  αποτελούν οι </a:t>
            </a:r>
            <a:r>
              <a:rPr lang="el-GR" sz="2400" dirty="0" err="1" smtClean="0">
                <a:latin typeface="Comic Sans MS" pitchFamily="66" charset="0"/>
              </a:rPr>
              <a:t>πρωτε</a:t>
            </a:r>
            <a:r>
              <a:rPr lang="el-GR" sz="2400" dirty="0" err="1" smtClean="0">
                <a:latin typeface="Comic Sans MS" pitchFamily="66" charset="0"/>
                <a:cs typeface="Times New Roman" pitchFamily="18" charset="0"/>
              </a:rPr>
              <a:t>ϊ</a:t>
            </a:r>
            <a:r>
              <a:rPr lang="el-GR" sz="2400" dirty="0" err="1" smtClean="0">
                <a:latin typeface="Comic Sans MS" pitchFamily="66" charset="0"/>
              </a:rPr>
              <a:t>νες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/>
            </a:r>
            <a:br>
              <a:rPr lang="el-GR" sz="2400" dirty="0" smtClean="0">
                <a:latin typeface="Comic Sans MS" pitchFamily="66" charset="0"/>
              </a:rPr>
            </a:br>
            <a:endParaRPr lang="el-GR" sz="24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683172" y="2692728"/>
            <a:ext cx="5181600" cy="1311713"/>
          </a:xfrm>
          <a:solidFill>
            <a:srgbClr val="FFC000"/>
          </a:solidFill>
        </p:spPr>
        <p:txBody>
          <a:bodyPr/>
          <a:lstStyle/>
          <a:p>
            <a:r>
              <a:rPr lang="el-GR" sz="2400" dirty="0" err="1" smtClean="0">
                <a:latin typeface="Comic Sans MS" pitchFamily="66" charset="0"/>
              </a:rPr>
              <a:t>Πρωτε</a:t>
            </a:r>
            <a:r>
              <a:rPr lang="el-GR" sz="2400" dirty="0" err="1" smtClean="0">
                <a:latin typeface="Comic Sans MS" pitchFamily="66" charset="0"/>
                <a:cs typeface="Times New Roman" pitchFamily="18" charset="0"/>
              </a:rPr>
              <a:t>ϊ</a:t>
            </a:r>
            <a:r>
              <a:rPr lang="el-GR" sz="2400" dirty="0" err="1" smtClean="0">
                <a:latin typeface="Comic Sans MS" pitchFamily="66" charset="0"/>
              </a:rPr>
              <a:t>νες</a:t>
            </a:r>
            <a:r>
              <a:rPr lang="el-GR" sz="2400" dirty="0" smtClean="0">
                <a:latin typeface="Comic Sans MS" pitchFamily="66" charset="0"/>
              </a:rPr>
              <a:t> που «</a:t>
            </a:r>
            <a:r>
              <a:rPr lang="el-GR" sz="2400" i="1" dirty="0" smtClean="0">
                <a:latin typeface="Comic Sans MS" pitchFamily="66" charset="0"/>
              </a:rPr>
              <a:t>επιπλέουν »</a:t>
            </a:r>
            <a:r>
              <a:rPr lang="el-GR" sz="2400" dirty="0" smtClean="0">
                <a:latin typeface="Comic Sans MS" pitchFamily="66" charset="0"/>
              </a:rPr>
              <a:t> </a:t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sz="2400" dirty="0" smtClean="0">
                <a:latin typeface="Comic Sans MS" pitchFamily="66" charset="0"/>
              </a:rPr>
              <a:t>στο κυτταρόπλασμα</a:t>
            </a:r>
          </a:p>
          <a:p>
            <a:endParaRPr lang="el-GR" sz="24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6582103" y="2381855"/>
            <a:ext cx="5181600" cy="236356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sz="2400" dirty="0" err="1" smtClean="0">
                <a:latin typeface="Comic Sans MS" pitchFamily="66" charset="0"/>
              </a:rPr>
              <a:t>Πρωτε</a:t>
            </a:r>
            <a:r>
              <a:rPr lang="el-GR" sz="2400" dirty="0" err="1" smtClean="0">
                <a:latin typeface="Comic Sans MS" pitchFamily="66" charset="0"/>
                <a:cs typeface="Times New Roman" pitchFamily="18" charset="0"/>
              </a:rPr>
              <a:t>ϊ</a:t>
            </a:r>
            <a:r>
              <a:rPr lang="el-GR" sz="2400" dirty="0" err="1" smtClean="0">
                <a:latin typeface="Comic Sans MS" pitchFamily="66" charset="0"/>
              </a:rPr>
              <a:t>νες</a:t>
            </a:r>
            <a:r>
              <a:rPr lang="el-GR" sz="2400" dirty="0" smtClean="0">
                <a:latin typeface="Comic Sans MS" pitchFamily="66" charset="0"/>
              </a:rPr>
              <a:t> που</a:t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sz="2400" i="1" dirty="0" smtClean="0">
                <a:latin typeface="Comic Sans MS" pitchFamily="66" charset="0"/>
              </a:rPr>
              <a:t>« παρεμβάλλονται »</a:t>
            </a:r>
            <a:r>
              <a:rPr lang="el-GR" sz="2400" dirty="0" smtClean="0">
                <a:latin typeface="Comic Sans MS" pitchFamily="66" charset="0"/>
              </a:rPr>
              <a:t> στη κυτταρική μεμβράνη</a:t>
            </a:r>
          </a:p>
          <a:p>
            <a:endParaRPr lang="el-GR" sz="2400" dirty="0"/>
          </a:p>
        </p:txBody>
      </p:sp>
      <p:sp>
        <p:nvSpPr>
          <p:cNvPr id="2" name="Αστέρι 4 ακτινών 1"/>
          <p:cNvSpPr/>
          <p:nvPr/>
        </p:nvSpPr>
        <p:spPr>
          <a:xfrm>
            <a:off x="2377440" y="4474464"/>
            <a:ext cx="816864" cy="512064"/>
          </a:xfrm>
          <a:prstGeom prst="star4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solidFill>
                <a:schemeClr val="tx1"/>
              </a:solidFill>
            </a:endParaRPr>
          </a:p>
        </p:txBody>
      </p:sp>
      <p:sp>
        <p:nvSpPr>
          <p:cNvPr id="4" name="Διάγραμμα ροής: Αρχή/τέλος εργασίας 3"/>
          <p:cNvSpPr/>
          <p:nvPr/>
        </p:nvSpPr>
        <p:spPr>
          <a:xfrm>
            <a:off x="2926080" y="5193792"/>
            <a:ext cx="2535936" cy="816864"/>
          </a:xfrm>
          <a:prstGeom prst="flowChartTermina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Ένζυμα</a:t>
            </a:r>
          </a:p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υποδοχείς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4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>
                <a:solidFill>
                  <a:srgbClr val="FF0000"/>
                </a:solidFill>
              </a:rPr>
              <a:t>Pharmacophore</a:t>
            </a:r>
            <a:br>
              <a:rPr lang="en-US" altLang="el-GR" dirty="0" smtClean="0">
                <a:solidFill>
                  <a:srgbClr val="FF0000"/>
                </a:solidFill>
              </a:rPr>
            </a:br>
            <a:r>
              <a:rPr lang="en-US" altLang="el-GR" dirty="0" smtClean="0">
                <a:solidFill>
                  <a:srgbClr val="FF0000"/>
                </a:solidFill>
              </a:rPr>
              <a:t>(</a:t>
            </a:r>
            <a:r>
              <a:rPr lang="el-GR" altLang="el-GR" dirty="0" smtClean="0">
                <a:solidFill>
                  <a:srgbClr val="FF0000"/>
                </a:solidFill>
              </a:rPr>
              <a:t>ποιοτικό κριτήριο)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Specification of the spatial arrangement of a small number of atoms or functional groups</a:t>
            </a:r>
          </a:p>
          <a:p>
            <a:pPr eaLnBrk="1" hangingPunct="1"/>
            <a:r>
              <a:rPr lang="en-US" altLang="el-GR" dirty="0" smtClean="0"/>
              <a:t>With the model in hand, search databases for molecules that fit this spatial environment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6750050" y="365125"/>
            <a:ext cx="5181600" cy="722696"/>
          </a:xfrm>
        </p:spPr>
        <p:txBody>
          <a:bodyPr/>
          <a:lstStyle/>
          <a:p>
            <a:r>
              <a:rPr lang="en-US" altLang="el-GR" dirty="0" smtClean="0"/>
              <a:t>Creating a Pharmacophore</a:t>
            </a:r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624451"/>
            <a:ext cx="5208587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8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 smtClean="0"/>
              <a:t>Pharmacophore Descriptors</a:t>
            </a:r>
            <a:r>
              <a:rPr lang="el-GR" altLang="el-GR" b="1" dirty="0" smtClean="0"/>
              <a:t> (περιγραφικές μεταβλητές)</a:t>
            </a:r>
            <a:endParaRPr lang="en-US" altLang="el-GR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l-GR" sz="2400" b="1" dirty="0"/>
              <a:t>Number of acidic atoms</a:t>
            </a:r>
          </a:p>
          <a:p>
            <a:pPr eaLnBrk="1" hangingPunct="1"/>
            <a:r>
              <a:rPr lang="en-US" altLang="el-GR" sz="2400" b="1" dirty="0"/>
              <a:t>Number of basic atoms</a:t>
            </a:r>
          </a:p>
          <a:p>
            <a:pPr eaLnBrk="1" hangingPunct="1"/>
            <a:r>
              <a:rPr lang="en-US" altLang="el-GR" sz="2400" b="1" dirty="0"/>
              <a:t>Number of hydrogen bond donor atoms</a:t>
            </a:r>
          </a:p>
          <a:p>
            <a:pPr eaLnBrk="1" hangingPunct="1"/>
            <a:r>
              <a:rPr lang="en-US" altLang="el-GR" sz="2400" b="1" dirty="0"/>
              <a:t>Number of hydrophobic atoms</a:t>
            </a:r>
          </a:p>
          <a:p>
            <a:pPr eaLnBrk="1" hangingPunct="1"/>
            <a:r>
              <a:rPr lang="en-US" altLang="el-GR" sz="2400" b="1" dirty="0"/>
              <a:t>Sum of VDW surface areas of hydrophobic atoms</a:t>
            </a:r>
          </a:p>
        </p:txBody>
      </p:sp>
      <p:pic>
        <p:nvPicPr>
          <p:cNvPr id="12292" name="Picture 4" descr="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608" y="4343401"/>
            <a:ext cx="5132831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1628</Words>
  <Application>Microsoft Office PowerPoint</Application>
  <PresentationFormat>Ευρεία οθόνη</PresentationFormat>
  <Paragraphs>185</Paragraphs>
  <Slides>34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Tahoma</vt:lpstr>
      <vt:lpstr>Times New Roman</vt:lpstr>
      <vt:lpstr>Trebuchet MS</vt:lpstr>
      <vt:lpstr>Wingdings</vt:lpstr>
      <vt:lpstr>ヒラギノ角ゴ Pro W3</vt:lpstr>
      <vt:lpstr>Θέμα του Office</vt:lpstr>
      <vt:lpstr>Μεταπτυχιακό Πρόγραμμα Σπουδών Βιομηχανική Φαρμακευτική</vt:lpstr>
      <vt:lpstr>Παρουσίαση του PowerPoint</vt:lpstr>
      <vt:lpstr>Η γέννηση των φαρμάκων-Σύγχρονες τεχνικές </vt:lpstr>
      <vt:lpstr>Τι πετυχαίνουμε με αυτές SARomics/QSARomics ????</vt:lpstr>
      <vt:lpstr>Πώς????</vt:lpstr>
      <vt:lpstr>Παρουσίαση του PowerPoint</vt:lpstr>
      <vt:lpstr>Παρουσίαση του PowerPoint</vt:lpstr>
      <vt:lpstr>Pharmacophore (ποιοτικό κριτήριο)</vt:lpstr>
      <vt:lpstr>Pharmacophore Descriptors (περιγραφικές μεταβλητές)</vt:lpstr>
      <vt:lpstr>Παρουσίαση του PowerPoint</vt:lpstr>
      <vt:lpstr>Lipinski’s Rule of 5-drug-likeness (φαρμακο-ομοιότητα)</vt:lpstr>
      <vt:lpstr>Παρουσίαση του PowerPoint</vt:lpstr>
      <vt:lpstr>Κανόνας του Weber</vt:lpstr>
      <vt:lpstr>Selection of Ligands</vt:lpstr>
      <vt:lpstr>Receptor Conformation</vt:lpstr>
      <vt:lpstr>Docking-Modeling</vt:lpstr>
      <vt:lpstr>Στρατηγικές ή υποθέσεις εργασίας που εφαρμόζονται για την ανεύρεση της οδηγού ένωσης </vt:lpstr>
      <vt:lpstr>Στρατηγικές ή υποθέσεις εργασίας που εφαρμόζονται για την ανεύρεση της οδηγού ένωσης</vt:lpstr>
      <vt:lpstr>  βελτίωση υπαρχόντων φαρμάκων</vt:lpstr>
      <vt:lpstr>Οι αλλαγές περιλαμβάνουν</vt:lpstr>
      <vt:lpstr>Παρουσίαση του PowerPoint</vt:lpstr>
      <vt:lpstr>Παρουσίαση του PowerPoint</vt:lpstr>
      <vt:lpstr>Προβλήματα φυσικών προϊόντων  </vt:lpstr>
      <vt:lpstr>(β) συστηματικός βιολογικός έλεγχος (screening)-εξέταση </vt:lpstr>
      <vt:lpstr>τα δείγματα των συλλογών θα πρέπει να  περιλαμβάνουν:</vt:lpstr>
      <vt:lpstr>Αξιοποίηση ανεπιθύμητων ή δευτερευουσών δράσεων γνωστών φαρμάκων.-Μελέτη του μεταβολισμού γνωστών φαρμάκων</vt:lpstr>
      <vt:lpstr>Ligand Conformation</vt:lpstr>
      <vt:lpstr>Παρουσίαση του PowerPoint</vt:lpstr>
      <vt:lpstr>Παρουσίαση του PowerPoint</vt:lpstr>
      <vt:lpstr>Παρουσίαση του PowerPoint</vt:lpstr>
      <vt:lpstr>QSAR</vt:lpstr>
      <vt:lpstr>Στο κλασικό QSAR χρησιμοποιείται η πολλαπλή γραμμική ανάλυση παλινδρόμησης (Multiple Linear Regression Analysis), που επιτρέπει τη συσχέτιση μίας εξαρτημένης μεταβλητής με περισσότερες ανεξάρτητες μεταβλητές.</vt:lpstr>
      <vt:lpstr>Παρουσίαση του PowerPoint</vt:lpstr>
      <vt:lpstr>Μέθοδος για τον έλεγχο της αξιοπιστίας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Μεταπτυχιακό Πρόγραμμα Σπουδών</dc:title>
  <dc:creator>Administrator</dc:creator>
  <cp:lastModifiedBy>Administrator</cp:lastModifiedBy>
  <cp:revision>22</cp:revision>
  <dcterms:created xsi:type="dcterms:W3CDTF">2016-03-23T17:02:28Z</dcterms:created>
  <dcterms:modified xsi:type="dcterms:W3CDTF">2020-10-11T15:43:02Z</dcterms:modified>
</cp:coreProperties>
</file>