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8" r:id="rId4"/>
    <p:sldId id="261" r:id="rId5"/>
    <p:sldId id="257" r:id="rId6"/>
    <p:sldId id="259" r:id="rId7"/>
    <p:sldId id="264" r:id="rId8"/>
    <p:sldId id="262" r:id="rId9"/>
    <p:sldId id="263" r:id="rId10"/>
    <p:sldId id="260" r:id="rId11"/>
    <p:sldId id="266" r:id="rId12"/>
    <p:sldId id="269" r:id="rId13"/>
    <p:sldId id="273" r:id="rId14"/>
    <p:sldId id="267" r:id="rId15"/>
    <p:sldId id="272" r:id="rId16"/>
    <p:sldId id="275" r:id="rId17"/>
    <p:sldId id="274" r:id="rId18"/>
    <p:sldId id="271" r:id="rId19"/>
    <p:sldId id="276" r:id="rId20"/>
    <p:sldId id="277" r:id="rId21"/>
    <p:sldId id="278" r:id="rId22"/>
    <p:sldId id="281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8" autoAdjust="0"/>
  </p:normalViewPr>
  <p:slideViewPr>
    <p:cSldViewPr snapToGrid="0">
      <p:cViewPr varScale="1">
        <p:scale>
          <a:sx n="73" d="100"/>
          <a:sy n="73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6D72-A0A5-4ED2-983B-014A4B588EF7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AEBB-8335-4C50-B641-C705CA6C7D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18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065CF-46F7-4ADE-B22F-1C26B267A82C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55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5D150-3828-4EA0-8846-67BF5332F0AF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>
              <a:spcBef>
                <a:spcPct val="0"/>
              </a:spcBef>
            </a:pPr>
            <a:r>
              <a:rPr lang="en-US"/>
              <a:t>There is nothing magic about these methods.</a:t>
            </a:r>
          </a:p>
        </p:txBody>
      </p:sp>
    </p:spTree>
    <p:extLst>
      <p:ext uri="{BB962C8B-B14F-4D97-AF65-F5344CB8AC3E}">
        <p14:creationId xmlns:p14="http://schemas.microsoft.com/office/powerpoint/2010/main" val="412835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0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97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2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60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46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37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5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8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45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1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2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3509-FE15-4EDD-A28E-5E737EE46584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2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/pdb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84438" y="207963"/>
            <a:ext cx="9144000" cy="2387600"/>
          </a:xfrm>
        </p:spPr>
        <p:txBody>
          <a:bodyPr>
            <a:normAutofit/>
          </a:bodyPr>
          <a:lstStyle/>
          <a:p>
            <a:r>
              <a:rPr lang="el-GR" sz="4000" b="1" dirty="0"/>
              <a:t>Μεταπτυχιακό Πρόγραμμα Σπουδών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2160588" cy="1439862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634037"/>
            <a:ext cx="11918731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ΤΟΜΕΑΣ  ΦΑΡΜΑΚΕΥΤΙΚΗΣ ΧΗΜΕΙΑΣ, ΤΜΗΜΑ ΦΑΡΜΑΚΕΥΤΙΚΗΣ,  Α.Π.Θ., 2019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https://users.auth.gr/hadjipav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1478" y="3484769"/>
            <a:ext cx="9960864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ΔΗΜΗΤΡΑ ΧΑΤΖΗΠΑΥΛΟΥ-ΛΙΤΙΝΑ, </a:t>
            </a: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PhD</a:t>
            </a:r>
            <a:r>
              <a:rPr lang="el-GR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el-GR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καθηγήτρια</a:t>
            </a: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hadjipav@pharm.auth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.gr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80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567152" cy="959178"/>
          </a:xfrm>
          <a:solidFill>
            <a:srgbClr val="FFC000"/>
          </a:solidFill>
        </p:spPr>
        <p:txBody>
          <a:bodyPr/>
          <a:lstStyle/>
          <a:p>
            <a:r>
              <a:rPr lang="el-GR" b="1" dirty="0"/>
              <a:t>Πώς????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600" dirty="0"/>
              <a:t>Με διάφορα υπολογιστικά πακέτα/προγράμματα που στηρίζονται ή συσχετίζουν την δομή με τη δράση….</a:t>
            </a:r>
          </a:p>
          <a:p>
            <a:pPr marL="0" indent="0">
              <a:buNone/>
            </a:pPr>
            <a:r>
              <a:rPr lang="el-GR" sz="3600" dirty="0"/>
              <a:t>                               </a:t>
            </a:r>
          </a:p>
          <a:p>
            <a:pPr marL="0" indent="0">
              <a:buNone/>
            </a:pPr>
            <a:r>
              <a:rPr lang="el-GR" sz="3600" dirty="0"/>
              <a:t>                            Γιατί????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……..οι </a:t>
            </a:r>
            <a:r>
              <a:rPr lang="el-GR" sz="3600" b="1" dirty="0"/>
              <a:t>φυσικοχημικές ιδιότητες </a:t>
            </a:r>
            <a:r>
              <a:rPr lang="el-GR" sz="3600" dirty="0"/>
              <a:t>των μορίων επηρεάζουν </a:t>
            </a:r>
          </a:p>
          <a:p>
            <a:pPr marL="0" indent="0">
              <a:buNone/>
            </a:pPr>
            <a:r>
              <a:rPr lang="en-US" sz="3600" dirty="0" err="1"/>
              <a:t>i</a:t>
            </a:r>
            <a:r>
              <a:rPr lang="en-US" sz="3600" dirty="0"/>
              <a:t>) </a:t>
            </a:r>
            <a:r>
              <a:rPr lang="el-GR" sz="3600" dirty="0"/>
              <a:t>ποσοτικά την ένταση και </a:t>
            </a:r>
          </a:p>
          <a:p>
            <a:pPr marL="0" indent="0">
              <a:buNone/>
            </a:pPr>
            <a:r>
              <a:rPr lang="en-US" sz="3600" dirty="0"/>
              <a:t>ii) </a:t>
            </a:r>
            <a:r>
              <a:rPr lang="el-GR" sz="3600" dirty="0"/>
              <a:t>ποιοτικά το είδος της δράσης</a:t>
            </a:r>
          </a:p>
          <a:p>
            <a:pPr marL="0" indent="0">
              <a:buNone/>
            </a:pPr>
            <a:endParaRPr lang="el-GR" sz="3600" dirty="0"/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log BR = - a (log 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sz="36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b log 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+ </a:t>
            </a:r>
            <a:r>
              <a:rPr lang="el-GR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ρσ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dES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C</a:t>
            </a:r>
            <a:b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l-GR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el-GR" sz="3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796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solidFill>
                  <a:srgbClr val="FF0000"/>
                </a:solidFill>
              </a:rPr>
              <a:t>Pharmacophore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Specification of the spatial arrangement of a small number of atoms or functional groups</a:t>
            </a:r>
          </a:p>
          <a:p>
            <a:pPr eaLnBrk="1" hangingPunct="1"/>
            <a:r>
              <a:rPr lang="en-US" altLang="el-GR" dirty="0"/>
              <a:t>With the model in hand, search databases for molecules that fit this spatial environment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750050" y="365125"/>
            <a:ext cx="5181600" cy="722696"/>
          </a:xfrm>
        </p:spPr>
        <p:txBody>
          <a:bodyPr/>
          <a:lstStyle/>
          <a:p>
            <a:r>
              <a:rPr lang="en-US" altLang="el-GR" dirty="0"/>
              <a:t>Creating a Pharmacophore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624451"/>
            <a:ext cx="520858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/>
              <a:t>Pharmacophore Descriptors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sz="2400" b="1" dirty="0"/>
              <a:t>Number of acidic atoms</a:t>
            </a:r>
          </a:p>
          <a:p>
            <a:pPr eaLnBrk="1" hangingPunct="1"/>
            <a:r>
              <a:rPr lang="en-US" altLang="el-GR" sz="2400" b="1" dirty="0"/>
              <a:t>Number of basic atoms</a:t>
            </a:r>
          </a:p>
          <a:p>
            <a:pPr eaLnBrk="1" hangingPunct="1"/>
            <a:r>
              <a:rPr lang="en-US" altLang="el-GR" sz="2400" b="1" dirty="0"/>
              <a:t>Number of hydrogen bond donor atoms</a:t>
            </a:r>
          </a:p>
          <a:p>
            <a:pPr eaLnBrk="1" hangingPunct="1"/>
            <a:r>
              <a:rPr lang="en-US" altLang="el-GR" sz="2400" b="1" dirty="0"/>
              <a:t>Number of hydrophobic atoms</a:t>
            </a:r>
          </a:p>
          <a:p>
            <a:pPr eaLnBrk="1" hangingPunct="1"/>
            <a:r>
              <a:rPr lang="en-US" altLang="el-GR" sz="2400" b="1" dirty="0"/>
              <a:t>Sum of VDW surface areas of hydrophobic atoms</a:t>
            </a:r>
          </a:p>
        </p:txBody>
      </p:sp>
      <p:pic>
        <p:nvPicPr>
          <p:cNvPr id="12292" name="Picture 4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343401"/>
            <a:ext cx="4038599" cy="25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751786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Receptor Conformation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03087"/>
            <a:ext cx="10515600" cy="2399534"/>
          </a:xfrm>
        </p:spPr>
        <p:txBody>
          <a:bodyPr/>
          <a:lstStyle/>
          <a:p>
            <a:pPr eaLnBrk="1" hangingPunct="1"/>
            <a:r>
              <a:rPr lang="en-US" altLang="el-GR" dirty="0"/>
              <a:t>Usually Receptor is assumed to be static</a:t>
            </a:r>
          </a:p>
          <a:p>
            <a:pPr eaLnBrk="1" hangingPunct="1"/>
            <a:r>
              <a:rPr lang="en-US" altLang="el-GR" dirty="0"/>
              <a:t>Get structure from X-ray or NMR experiment</a:t>
            </a:r>
          </a:p>
          <a:p>
            <a:pPr lvl="1" eaLnBrk="1" hangingPunct="1"/>
            <a:r>
              <a:rPr lang="en-US" altLang="el-GR" dirty="0"/>
              <a:t>Protein Data Bank (</a:t>
            </a:r>
            <a:r>
              <a:rPr lang="en-US" altLang="el-GR" dirty="0">
                <a:hlinkClick r:id="rId2"/>
              </a:rPr>
              <a:t>http://www.rcsb.org/pdb/</a:t>
            </a:r>
            <a:r>
              <a:rPr lang="en-US" altLang="el-GR" dirty="0"/>
              <a:t>) 41385 Structures</a:t>
            </a:r>
          </a:p>
        </p:txBody>
      </p:sp>
    </p:spTree>
    <p:extLst>
      <p:ext uri="{BB962C8B-B14F-4D97-AF65-F5344CB8AC3E}">
        <p14:creationId xmlns:p14="http://schemas.microsoft.com/office/powerpoint/2010/main" val="390198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69389" y="658574"/>
            <a:ext cx="624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3600" dirty="0">
                <a:solidFill>
                  <a:srgbClr val="FF0000"/>
                </a:solidFill>
              </a:rPr>
              <a:t>3D Pharmacophore searching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With the pharmacophore in hand, search databases containing 3-D structure of molecules for molecules that fit</a:t>
            </a:r>
          </a:p>
          <a:p>
            <a:pPr eaLnBrk="1" hangingPunct="1"/>
            <a:r>
              <a:rPr lang="en-US" altLang="el-GR" dirty="0"/>
              <a:t>Can rank these “hits” using scoring system described later</a:t>
            </a:r>
          </a:p>
        </p:txBody>
      </p:sp>
    </p:spTree>
    <p:extLst>
      <p:ext uri="{BB962C8B-B14F-4D97-AF65-F5344CB8AC3E}">
        <p14:creationId xmlns:p14="http://schemas.microsoft.com/office/powerpoint/2010/main" val="7381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695497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b="1" dirty="0"/>
              <a:t>Selection of Ligands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2772" y="3626069"/>
            <a:ext cx="4727028" cy="255089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dirty="0"/>
              <a:t>Want drug-like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/>
              <a:t>250&lt; MW &lt; 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/>
              <a:t>Lipinski’s rules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296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l-GR" dirty="0"/>
              <a:t>Search through databases</a:t>
            </a:r>
          </a:p>
          <a:p>
            <a:pPr lvl="1"/>
            <a:r>
              <a:rPr lang="en-US" altLang="el-GR" dirty="0"/>
              <a:t>Available Chemicals Directory (ACD)</a:t>
            </a:r>
          </a:p>
          <a:p>
            <a:pPr lvl="1"/>
            <a:r>
              <a:rPr lang="en-US" altLang="el-GR" dirty="0"/>
              <a:t>World Drug Index</a:t>
            </a:r>
          </a:p>
          <a:p>
            <a:pPr lvl="1"/>
            <a:r>
              <a:rPr lang="en-US" altLang="el-GR" dirty="0"/>
              <a:t>NCI Drug database</a:t>
            </a:r>
          </a:p>
          <a:p>
            <a:pPr lvl="1"/>
            <a:r>
              <a:rPr lang="en-US" altLang="el-GR" dirty="0"/>
              <a:t>In-house databases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58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2409497" cy="13255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altLang="el-GR" dirty="0"/>
              <a:t>Docking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2124"/>
            <a:ext cx="8605345" cy="376483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Interact a ligand with a receptor/enzyme/molecular target</a:t>
            </a:r>
          </a:p>
          <a:p>
            <a:pPr eaLnBrk="1" hangingPunct="1"/>
            <a:r>
              <a:rPr lang="en-US" altLang="el-GR" dirty="0"/>
              <a:t>Need to do the following</a:t>
            </a:r>
          </a:p>
          <a:p>
            <a:pPr lvl="1" eaLnBrk="1" hangingPunct="1"/>
            <a:r>
              <a:rPr lang="en-US" altLang="el-GR" dirty="0"/>
              <a:t>A) select appropriate ligands</a:t>
            </a:r>
          </a:p>
          <a:p>
            <a:pPr lvl="1" eaLnBrk="1" hangingPunct="1"/>
            <a:r>
              <a:rPr lang="en-US" altLang="el-GR" dirty="0"/>
              <a:t>B) select appropriate conformation of receptor/enzyme/target</a:t>
            </a:r>
          </a:p>
          <a:p>
            <a:pPr lvl="1" eaLnBrk="1" hangingPunct="1"/>
            <a:r>
              <a:rPr lang="en-US" altLang="el-GR" dirty="0"/>
              <a:t>C) select appropriate conformations of ligands </a:t>
            </a:r>
          </a:p>
          <a:p>
            <a:pPr lvl="1" eaLnBrk="1" hangingPunct="1"/>
            <a:r>
              <a:rPr lang="en-US" altLang="el-GR" dirty="0"/>
              <a:t>D) combine the ligand and receptor (</a:t>
            </a:r>
            <a:r>
              <a:rPr lang="en-US" altLang="el-GR" b="1" dirty="0"/>
              <a:t>docking</a:t>
            </a:r>
            <a:r>
              <a:rPr lang="en-US" altLang="el-GR" dirty="0"/>
              <a:t>)</a:t>
            </a:r>
          </a:p>
          <a:p>
            <a:pPr lvl="1" eaLnBrk="1" hangingPunct="1"/>
            <a:r>
              <a:rPr lang="en-US" altLang="el-GR" dirty="0"/>
              <a:t>E) evaluate these combinations and rank order them</a:t>
            </a:r>
          </a:p>
        </p:txBody>
      </p:sp>
    </p:spTree>
    <p:extLst>
      <p:ext uri="{BB962C8B-B14F-4D97-AF65-F5344CB8AC3E}">
        <p14:creationId xmlns:p14="http://schemas.microsoft.com/office/powerpoint/2010/main" val="303754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420710" cy="13255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l-GR" dirty="0"/>
              <a:t>Ligand Conformation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118834" cy="35315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Rigid or flexible</a:t>
            </a:r>
          </a:p>
          <a:p>
            <a:pPr eaLnBrk="1" hangingPunct="1"/>
            <a:r>
              <a:rPr lang="en-US" altLang="el-GR" dirty="0"/>
              <a:t>If rigid, optimize the structure then use it throughout the docking procedure</a:t>
            </a:r>
          </a:p>
          <a:p>
            <a:pPr eaLnBrk="1" hangingPunct="1"/>
            <a:r>
              <a:rPr lang="en-US" altLang="el-GR" dirty="0"/>
              <a:t>If flexible, can</a:t>
            </a:r>
          </a:p>
          <a:p>
            <a:pPr lvl="1" eaLnBrk="1" hangingPunct="1"/>
            <a:r>
              <a:rPr lang="en-US" altLang="el-GR" dirty="0"/>
              <a:t>A) create a set of low energy conformations and then use this set as a collection of rigid structures in docking</a:t>
            </a:r>
          </a:p>
          <a:p>
            <a:pPr lvl="1" eaLnBrk="1" hangingPunct="1"/>
            <a:r>
              <a:rPr lang="en-US" altLang="el-GR" dirty="0"/>
              <a:t>B) optimize structure within active site of receptor/target, i.e. dock and optimize together</a:t>
            </a:r>
          </a:p>
        </p:txBody>
      </p:sp>
    </p:spTree>
    <p:extLst>
      <p:ext uri="{BB962C8B-B14F-4D97-AF65-F5344CB8AC3E}">
        <p14:creationId xmlns:p14="http://schemas.microsoft.com/office/powerpoint/2010/main" val="428901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001814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sz="3600" b="1" dirty="0"/>
              <a:t>Lipinski’s Rule of 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0524" y="2490951"/>
            <a:ext cx="10313276" cy="368601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l-GR" dirty="0"/>
              <a:t>potential drug candidates should</a:t>
            </a:r>
          </a:p>
          <a:p>
            <a:pPr lvl="1" eaLnBrk="1" hangingPunct="1"/>
            <a:r>
              <a:rPr lang="en-US" altLang="el-GR" sz="2800" dirty="0"/>
              <a:t>Have 5 or fewer H-bond donors </a:t>
            </a:r>
            <a:r>
              <a:rPr lang="en-US" altLang="el-GR" sz="2800" dirty="0">
                <a:cs typeface="Arial" panose="020B0604020202020204" pitchFamily="34" charset="0"/>
              </a:rPr>
              <a:t>(expressed as the sum of OHs and NHs)</a:t>
            </a:r>
            <a:endParaRPr lang="en-US" altLang="el-GR" sz="2800" dirty="0"/>
          </a:p>
          <a:p>
            <a:pPr lvl="1" eaLnBrk="1" hangingPunct="1"/>
            <a:r>
              <a:rPr lang="en-US" altLang="el-GR" sz="2800" dirty="0"/>
              <a:t>Have a MW &lt;500</a:t>
            </a:r>
          </a:p>
          <a:p>
            <a:pPr lvl="1" eaLnBrk="1" hangingPunct="1"/>
            <a:r>
              <a:rPr lang="en-US" altLang="el-GR" sz="2800" dirty="0" err="1"/>
              <a:t>LogP</a:t>
            </a:r>
            <a:r>
              <a:rPr lang="en-US" altLang="el-GR" sz="2800" dirty="0"/>
              <a:t> less than 5</a:t>
            </a:r>
          </a:p>
          <a:p>
            <a:pPr lvl="1" eaLnBrk="1" hangingPunct="1"/>
            <a:r>
              <a:rPr lang="en-US" altLang="el-GR" sz="2800" dirty="0"/>
              <a:t>Have 10 or less H-bond acceptors </a:t>
            </a:r>
            <a:r>
              <a:rPr lang="en-US" altLang="el-GR" sz="2800" dirty="0">
                <a:cs typeface="Arial" panose="020B0604020202020204" pitchFamily="34" charset="0"/>
              </a:rPr>
              <a:t>(expressed as the sum of Ns and </a:t>
            </a:r>
            <a:r>
              <a:rPr lang="en-US" altLang="el-GR" sz="2800" dirty="0" err="1">
                <a:cs typeface="Arial" panose="020B0604020202020204" pitchFamily="34" charset="0"/>
              </a:rPr>
              <a:t>Os</a:t>
            </a:r>
            <a:r>
              <a:rPr lang="en-US" altLang="el-GR" sz="28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l-G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51125" y="5653089"/>
            <a:ext cx="395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l-GR" sz="2000" i="1">
                <a:latin typeface="Times New Roman" panose="02020603050405020304" pitchFamily="18" charset="0"/>
                <a:cs typeface="Arial" panose="020B0604020202020204" pitchFamily="34" charset="0"/>
              </a:rPr>
              <a:t>Adv. Drug Delivery Rev.,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l-GR" sz="2000" b="1">
                <a:latin typeface="Times New Roman" panose="02020603050405020304" pitchFamily="18" charset="0"/>
                <a:cs typeface="Arial" panose="020B0604020202020204" pitchFamily="34" charset="0"/>
              </a:rPr>
              <a:t>1997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l-GR" sz="2000" i="1">
                <a:latin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, 3</a:t>
            </a:r>
          </a:p>
        </p:txBody>
      </p:sp>
    </p:spTree>
    <p:extLst>
      <p:ext uri="{BB962C8B-B14F-4D97-AF65-F5344CB8AC3E}">
        <p14:creationId xmlns:p14="http://schemas.microsoft.com/office/powerpoint/2010/main" val="413805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558159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solidFill>
                  <a:srgbClr val="FF0000"/>
                </a:solidFill>
              </a:rPr>
              <a:t>QSAR</a:t>
            </a:r>
          </a:p>
        </p:txBody>
      </p:sp>
      <p:sp>
        <p:nvSpPr>
          <p:cNvPr id="21507" name="4 - Θέση περιεχομένου"/>
          <p:cNvSpPr>
            <a:spLocks noGrp="1"/>
          </p:cNvSpPr>
          <p:nvPr>
            <p:ph idx="1"/>
          </p:nvPr>
        </p:nvSpPr>
        <p:spPr>
          <a:xfrm>
            <a:off x="2931304" y="2030576"/>
            <a:ext cx="6056121" cy="183197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Can approach in two directions:</a:t>
            </a:r>
          </a:p>
          <a:p>
            <a:pPr lvl="1" eaLnBrk="1" hangingPunct="1"/>
            <a:r>
              <a:rPr lang="en-US" altLang="el-GR" dirty="0"/>
              <a:t>Simple to complex model</a:t>
            </a:r>
          </a:p>
          <a:p>
            <a:pPr lvl="1" eaLnBrk="1" hangingPunct="1"/>
            <a:r>
              <a:rPr lang="en-US" altLang="el-GR" dirty="0"/>
              <a:t>Complex to simple model</a:t>
            </a:r>
          </a:p>
        </p:txBody>
      </p:sp>
      <p:sp>
        <p:nvSpPr>
          <p:cNvPr id="21508" name="3 - Ορθογώνιο"/>
          <p:cNvSpPr>
            <a:spLocks noChangeArrowheads="1"/>
          </p:cNvSpPr>
          <p:nvPr/>
        </p:nvSpPr>
        <p:spPr bwMode="auto">
          <a:xfrm>
            <a:off x="4288221" y="1143001"/>
            <a:ext cx="3342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l-GR" dirty="0"/>
              <a:t>Choice of Model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5102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Monotype Corsiva" panose="03010101010201010101" pitchFamily="66" charset="0"/>
              </a:rPr>
              <a:t>Σύγχρονες </a:t>
            </a:r>
            <a:r>
              <a:rPr lang="en-US" b="1" dirty="0">
                <a:latin typeface="Monotype Corsiva" panose="03010101010201010101" pitchFamily="66" charset="0"/>
              </a:rPr>
              <a:t>in silico </a:t>
            </a:r>
            <a:r>
              <a:rPr lang="el-GR">
                <a:latin typeface="Monotype Corsiva" panose="03010101010201010101" pitchFamily="66" charset="0"/>
              </a:rPr>
              <a:t>τεχνικές/εργαλεία σχεδιασμού- δραστικότητας</a:t>
            </a:r>
            <a:endParaRPr lang="el-GR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2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Τίτλος"/>
          <p:cNvSpPr>
            <a:spLocks noGrp="1"/>
          </p:cNvSpPr>
          <p:nvPr>
            <p:ph type="title"/>
          </p:nvPr>
        </p:nvSpPr>
        <p:spPr>
          <a:xfrm>
            <a:off x="220717" y="365125"/>
            <a:ext cx="11792607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/>
            <a:r>
              <a:rPr lang="el-GR" altLang="el-GR" sz="2400" b="1" dirty="0"/>
              <a:t>Στο κλασικό QSAR χρησιμοποιείται η </a:t>
            </a:r>
            <a:r>
              <a:rPr lang="el-GR" altLang="el-GR" sz="2400" dirty="0"/>
              <a:t>πολλαπλή γραμμική ανάλυση παλινδρόμησης </a:t>
            </a:r>
            <a:r>
              <a:rPr lang="el-GR" altLang="el-GR" sz="2400" b="1" dirty="0"/>
              <a:t>(</a:t>
            </a:r>
            <a:r>
              <a:rPr lang="en-US" altLang="el-GR" sz="2400" b="1" dirty="0"/>
              <a:t>Multiple Linear Regression Analysis</a:t>
            </a:r>
            <a:r>
              <a:rPr lang="el-GR" altLang="el-GR" sz="2400" b="1" dirty="0"/>
              <a:t>), που επιτρέπει τη συσχέτιση μίας εξαρτημένης μεταβλητής με περισσότερες ανεξάρτητες μεταβλητές</a:t>
            </a:r>
            <a:r>
              <a:rPr lang="el-GR" altLang="el-GR" sz="1800" b="1" dirty="0"/>
              <a:t>.</a:t>
            </a:r>
          </a:p>
        </p:txBody>
      </p:sp>
      <p:sp>
        <p:nvSpPr>
          <p:cNvPr id="22531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2017713"/>
            <a:ext cx="11950262" cy="4114800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Τα απαραίτητα στατιστικά στοιχεία, που πρέπει να συνοδεύουν την εξίσωση παλινδρόμησης είναι </a:t>
            </a:r>
            <a:r>
              <a:rPr lang="el-GR" altLang="el-GR" sz="3200" b="1" dirty="0"/>
              <a:t>[</a:t>
            </a:r>
            <a:r>
              <a:rPr lang="el-GR" altLang="el-GR" sz="3200" b="1" dirty="0" err="1"/>
              <a:t>Leo</a:t>
            </a:r>
            <a:r>
              <a:rPr lang="el-GR" altLang="el-GR" sz="3200" b="1" dirty="0"/>
              <a:t>, A. </a:t>
            </a:r>
            <a:r>
              <a:rPr lang="el-GR" altLang="el-GR" sz="3200" b="1" i="1" dirty="0" err="1"/>
              <a:t>et</a:t>
            </a:r>
            <a:r>
              <a:rPr lang="el-GR" altLang="el-GR" sz="3200" b="1" i="1" dirty="0"/>
              <a:t> </a:t>
            </a:r>
            <a:r>
              <a:rPr lang="el-GR" altLang="el-GR" sz="3200" b="1" i="1" dirty="0" err="1"/>
              <a:t>al</a:t>
            </a:r>
            <a:r>
              <a:rPr lang="el-GR" altLang="el-GR" sz="3200" b="1" i="1" dirty="0"/>
              <a:t>.</a:t>
            </a:r>
            <a:r>
              <a:rPr lang="el-GR" altLang="el-GR" sz="3200" b="1" dirty="0"/>
              <a:t>, 1971]</a:t>
            </a:r>
            <a:r>
              <a:rPr lang="el-GR" altLang="el-GR" sz="3200" dirty="0"/>
              <a:t>:</a:t>
            </a:r>
          </a:p>
          <a:p>
            <a:pPr eaLnBrk="1" hangingPunct="1"/>
            <a:r>
              <a:rPr lang="el-GR" altLang="el-GR" sz="3200" b="1" dirty="0"/>
              <a:t>n</a:t>
            </a:r>
            <a:r>
              <a:rPr lang="el-GR" altLang="el-GR" sz="3200" dirty="0"/>
              <a:t>, ο αριθμός των δεδομένων- ενώσεων</a:t>
            </a:r>
          </a:p>
          <a:p>
            <a:pPr eaLnBrk="1" hangingPunct="1"/>
            <a:r>
              <a:rPr lang="el-GR" altLang="el-GR" sz="3200" b="1" dirty="0"/>
              <a:t>DF</a:t>
            </a:r>
            <a:r>
              <a:rPr lang="el-GR" altLang="el-GR" sz="3200" dirty="0"/>
              <a:t>, n-K, οι βαθμοί ελευθερίας όπου Κ ο αριθμός των μεταβλητών</a:t>
            </a:r>
          </a:p>
          <a:p>
            <a:pPr eaLnBrk="1" hangingPunct="1"/>
            <a:r>
              <a:rPr lang="el-GR" altLang="el-GR" sz="3200" b="1" dirty="0"/>
              <a:t>r</a:t>
            </a:r>
            <a:r>
              <a:rPr lang="el-GR" altLang="el-GR" sz="3200" dirty="0"/>
              <a:t>, ο συντελεστής συσχέτισης, που πρέπει να τείνει στη μονάδα και λαμβάνει τιμές από -1 έως 1</a:t>
            </a:r>
          </a:p>
          <a:p>
            <a:pPr eaLnBrk="1" hangingPunct="1"/>
            <a:r>
              <a:rPr lang="el-GR" altLang="el-GR" sz="3200" b="1" dirty="0"/>
              <a:t>r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, το ποσοστό των περιπτώσεων που ερμηνεύει η εξίσωση x100</a:t>
            </a:r>
          </a:p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1108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31077" y="945931"/>
            <a:ext cx="11860924" cy="5060731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l-GR" altLang="el-GR" sz="2400" b="1" dirty="0"/>
              <a:t>q</a:t>
            </a:r>
            <a:r>
              <a:rPr lang="el-GR" altLang="el-GR" sz="2400" b="1" baseline="30000" dirty="0"/>
              <a:t>2</a:t>
            </a:r>
            <a:r>
              <a:rPr lang="el-GR" altLang="el-GR" sz="2400" dirty="0"/>
              <a:t>, διασταυρούμενος συντελεστής, μέτρο της ικανότητας πρόβλεψης του μοντέλου</a:t>
            </a:r>
          </a:p>
          <a:p>
            <a:pPr eaLnBrk="1" hangingPunct="1"/>
            <a:r>
              <a:rPr lang="el-GR" altLang="el-GR" sz="2400" b="1" i="1" dirty="0"/>
              <a:t>F</a:t>
            </a:r>
            <a:r>
              <a:rPr lang="el-GR" altLang="el-GR" sz="2400" b="1" i="1" baseline="30000" dirty="0"/>
              <a:t> </a:t>
            </a:r>
            <a:r>
              <a:rPr lang="el-GR" altLang="el-GR" sz="2400" b="1" dirty="0"/>
              <a:t>­</a:t>
            </a:r>
            <a:r>
              <a:rPr lang="en-US" altLang="el-GR" sz="2400" b="1" dirty="0"/>
              <a:t>test</a:t>
            </a:r>
            <a:r>
              <a:rPr lang="el-GR" altLang="el-GR" sz="2400" dirty="0"/>
              <a:t>,</a:t>
            </a:r>
            <a:r>
              <a:rPr lang="el-GR" altLang="el-GR" sz="2400" b="1" dirty="0"/>
              <a:t> </a:t>
            </a:r>
            <a:r>
              <a:rPr lang="el-GR" altLang="el-GR" sz="2400" dirty="0"/>
              <a:t>ορίζουν το επίπεδο εμπιστοσύνης σε σχέση- παραμέτρων- εξίσωσης- βαθμών ελευθερίας. Συνήθως χρησιμοποιείται επίπεδο εμπιστοσύνης 95%</a:t>
            </a:r>
          </a:p>
          <a:p>
            <a:pPr eaLnBrk="1" hangingPunct="1"/>
            <a:r>
              <a:rPr lang="el-GR" altLang="el-GR" sz="2400" b="1" dirty="0"/>
              <a:t>(    ), </a:t>
            </a:r>
            <a:r>
              <a:rPr lang="en-US" altLang="el-GR" sz="2400" b="1" dirty="0"/>
              <a:t>confidence limits</a:t>
            </a:r>
            <a:r>
              <a:rPr lang="el-GR" altLang="el-GR" sz="2400" b="1" dirty="0"/>
              <a:t>/</a:t>
            </a:r>
            <a:r>
              <a:rPr lang="en-US" altLang="el-GR" sz="2400" b="1" dirty="0"/>
              <a:t>standard errors</a:t>
            </a:r>
            <a:r>
              <a:rPr lang="el-GR" altLang="el-GR" sz="2400" dirty="0"/>
              <a:t>, όρια αξιοπιστίας / μέσο σφάλμα, συνοδεύουν το συντελεστή κάθε παραμέτρου, οπωσδήποτε μικρότερα από το μισό της τιμής του συντελεστή</a:t>
            </a:r>
          </a:p>
          <a:p>
            <a:pPr eaLnBrk="1" hangingPunct="1"/>
            <a:r>
              <a:rPr lang="en-US" altLang="el-GR" sz="2400" b="1" dirty="0"/>
              <a:t>outliers</a:t>
            </a:r>
            <a:r>
              <a:rPr lang="el-GR" altLang="el-GR" sz="2400" dirty="0"/>
              <a:t>, "έκτροπα" δεδομένα- πειραματικές τιμές που απορρίπτονται, που δε συμπεριλαμβάνονται στην εξαγωγή της εξίσωσης</a:t>
            </a:r>
          </a:p>
          <a:p>
            <a:r>
              <a:rPr lang="el-GR" altLang="el-GR" sz="2400" b="1" dirty="0"/>
              <a:t>s, η τυπική απόκλιση, πρέπει να τείνει στο μηδέν</a:t>
            </a:r>
            <a:br>
              <a:rPr lang="el-GR" altLang="el-GR" sz="2400" dirty="0"/>
            </a:br>
            <a:endParaRPr lang="el-GR" altLang="el-GR" sz="2400" dirty="0"/>
          </a:p>
          <a:p>
            <a:pPr eaLnBrk="1" hangingPunct="1"/>
            <a:endParaRPr lang="el-GR" altLang="el-GR" sz="2400" dirty="0"/>
          </a:p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1647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altLang="el-GR" sz="3600" b="1" dirty="0"/>
              <a:t>Μέθοδος για τον έλεγχο της αξιοπιστίας 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394138" y="2017714"/>
            <a:ext cx="11288110" cy="472992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200" dirty="0"/>
              <a:t>Οι προβλέψεις που προκύπτουν από κάθε ξεχωριστή στατιστική ανάλυση, συγκρίνονται με τις προβλέψεις της αρχικής ανάλυσης, που περιλαμβάνει το σύνολο των δεδομένων και υπολογίζεται ο διασταυρούμενος συντελεστής </a:t>
            </a:r>
            <a:r>
              <a:rPr lang="el-GR" altLang="el-GR" sz="3200" b="1" dirty="0"/>
              <a:t>q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 (</a:t>
            </a:r>
            <a:r>
              <a:rPr lang="en-US" altLang="el-GR" sz="3200" dirty="0"/>
              <a:t>cross validated correlation coefficient</a:t>
            </a:r>
            <a:r>
              <a:rPr lang="el-GR" altLang="el-GR" sz="3200" dirty="0"/>
              <a:t>). Για τον έλεγχο αξιοπιστίας της ικανότητας πρόβλεψης του προτύπου, έχουν προταθεί διάφοροι τρόποι, από τους οποίους ο κυριότερος είναι η </a:t>
            </a:r>
            <a:r>
              <a:rPr lang="el-GR" altLang="el-GR" sz="3200" b="1" dirty="0"/>
              <a:t>"Διασταυρούμενη Αξιοπιστία - </a:t>
            </a:r>
            <a:r>
              <a:rPr lang="en-US" altLang="el-GR" sz="3200" b="1" dirty="0"/>
              <a:t>Cross Validation</a:t>
            </a:r>
            <a:r>
              <a:rPr lang="el-GR" altLang="el-GR" sz="3200" b="1"/>
              <a:t>"</a:t>
            </a:r>
            <a:r>
              <a:rPr lang="el-GR" altLang="el-GR" sz="3200"/>
              <a:t>. </a:t>
            </a:r>
          </a:p>
          <a:p>
            <a:pPr eaLnBrk="1" hangingPunct="1"/>
            <a:endParaRPr lang="en-US" altLang="el-GR" sz="3200" dirty="0"/>
          </a:p>
          <a:p>
            <a:pPr eaLnBrk="1" hangingPunct="1"/>
            <a:r>
              <a:rPr lang="el-GR" altLang="el-GR" sz="3200" dirty="0"/>
              <a:t>Το </a:t>
            </a:r>
            <a:r>
              <a:rPr lang="el-GR" altLang="el-GR" sz="3200" b="1" dirty="0"/>
              <a:t>q</a:t>
            </a:r>
            <a:r>
              <a:rPr lang="el-GR" altLang="el-GR" sz="3200" b="1" baseline="30000" dirty="0"/>
              <a:t>2</a:t>
            </a:r>
            <a:r>
              <a:rPr lang="el-GR" altLang="el-GR" sz="3200" b="1" dirty="0"/>
              <a:t> </a:t>
            </a:r>
            <a:r>
              <a:rPr lang="el-GR" altLang="el-GR" sz="3200" dirty="0"/>
              <a:t>είναι μικρότερο από το συμβατικό r</a:t>
            </a:r>
            <a:r>
              <a:rPr lang="el-GR" altLang="el-GR" sz="3200" baseline="30000" dirty="0"/>
              <a:t>2</a:t>
            </a:r>
            <a:r>
              <a:rPr lang="el-GR" altLang="el-GR" sz="3200" dirty="0"/>
              <a:t> και αποτελεί μέτρο της </a:t>
            </a:r>
            <a:r>
              <a:rPr lang="el-GR" altLang="el-GR" sz="3200" b="1" i="1" dirty="0"/>
              <a:t>ικανότητας πρόβλεψης</a:t>
            </a:r>
            <a:r>
              <a:rPr lang="el-GR" altLang="el-GR" sz="3200" b="1" dirty="0"/>
              <a:t> </a:t>
            </a:r>
            <a:r>
              <a:rPr lang="el-GR" altLang="el-GR" sz="3200" dirty="0"/>
              <a:t>του μοντέλου, ενώ </a:t>
            </a:r>
            <a:endParaRPr lang="en-US" altLang="el-GR" sz="3200" dirty="0"/>
          </a:p>
          <a:p>
            <a:pPr eaLnBrk="1" hangingPunct="1"/>
            <a:r>
              <a:rPr lang="el-GR" altLang="el-GR" sz="3200" dirty="0"/>
              <a:t>το </a:t>
            </a:r>
            <a:r>
              <a:rPr lang="el-GR" altLang="el-GR" sz="3200" b="1" dirty="0"/>
              <a:t>r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 θεωρείται μέτρο της </a:t>
            </a:r>
            <a:r>
              <a:rPr lang="el-GR" altLang="el-GR" sz="3200" b="1" i="1" dirty="0"/>
              <a:t>περιγραφικής ικανότητας</a:t>
            </a:r>
            <a:r>
              <a:rPr lang="el-GR" altLang="el-GR" sz="3200" b="1" dirty="0"/>
              <a:t> </a:t>
            </a:r>
            <a:r>
              <a:rPr lang="el-GR" altLang="el-GR" sz="3200" dirty="0"/>
              <a:t>του μοντέλου.</a:t>
            </a:r>
          </a:p>
          <a:p>
            <a:pPr eaLnBrk="1" hangingPunct="1"/>
            <a:endParaRPr lang="el-GR" altLang="el-GR" sz="3200" dirty="0"/>
          </a:p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1088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6"/>
            <a:ext cx="12192000" cy="74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09786" y="1853126"/>
            <a:ext cx="11004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solidFill>
                  <a:schemeClr val="tx1"/>
                </a:solidFill>
                <a:latin typeface="Comic Sans MS" pitchFamily="66" charset="0"/>
              </a:rPr>
              <a:t>Στόχο των φαρμάκων/ </a:t>
            </a:r>
            <a:r>
              <a:rPr lang="el-GR" sz="3600" dirty="0" err="1">
                <a:solidFill>
                  <a:schemeClr val="tx1"/>
                </a:solidFill>
                <a:latin typeface="Comic Sans MS" pitchFamily="66" charset="0"/>
              </a:rPr>
              <a:t>βιοδραστικών</a:t>
            </a:r>
            <a:r>
              <a:rPr lang="el-GR" sz="3600" dirty="0">
                <a:solidFill>
                  <a:schemeClr val="tx1"/>
                </a:solidFill>
                <a:latin typeface="Comic Sans MS" pitchFamily="66" charset="0"/>
              </a:rPr>
              <a:t> μορίων  αποτελούν οι </a:t>
            </a:r>
            <a:r>
              <a:rPr lang="el-GR" sz="3600" dirty="0" err="1">
                <a:solidFill>
                  <a:schemeClr val="tx1"/>
                </a:solidFill>
                <a:latin typeface="Comic Sans MS" pitchFamily="66" charset="0"/>
              </a:rPr>
              <a:t>πρωτε</a:t>
            </a:r>
            <a:r>
              <a:rPr lang="el-GR" sz="3600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sz="3600" dirty="0" err="1">
                <a:solidFill>
                  <a:schemeClr val="tx1"/>
                </a:solidFill>
                <a:latin typeface="Comic Sans MS" pitchFamily="66" charset="0"/>
              </a:rPr>
              <a:t>νες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l-GR" sz="3600" dirty="0">
                <a:solidFill>
                  <a:schemeClr val="tx1"/>
                </a:solidFill>
                <a:latin typeface="Comic Sans MS" pitchFamily="66" charset="0"/>
              </a:rPr>
            </a:b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45008" y="4089564"/>
            <a:ext cx="5181600" cy="1311713"/>
          </a:xfrm>
          <a:solidFill>
            <a:srgbClr val="FFC000"/>
          </a:solidFill>
        </p:spPr>
        <p:txBody>
          <a:bodyPr/>
          <a:lstStyle/>
          <a:p>
            <a:r>
              <a:rPr lang="el-GR" dirty="0" err="1">
                <a:latin typeface="Comic Sans MS" pitchFamily="66" charset="0"/>
              </a:rPr>
              <a:t>Πρωτε</a:t>
            </a:r>
            <a:r>
              <a:rPr lang="el-GR" dirty="0" err="1"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dirty="0" err="1">
                <a:latin typeface="Comic Sans MS" pitchFamily="66" charset="0"/>
              </a:rPr>
              <a:t>νες</a:t>
            </a:r>
            <a:r>
              <a:rPr lang="el-GR" dirty="0">
                <a:latin typeface="Comic Sans MS" pitchFamily="66" charset="0"/>
              </a:rPr>
              <a:t> που «</a:t>
            </a:r>
            <a:r>
              <a:rPr lang="el-GR" i="1" dirty="0">
                <a:latin typeface="Comic Sans MS" pitchFamily="66" charset="0"/>
              </a:rPr>
              <a:t>επιπλέουν »</a:t>
            </a:r>
            <a:r>
              <a:rPr lang="el-GR" dirty="0">
                <a:latin typeface="Comic Sans MS" pitchFamily="66" charset="0"/>
              </a:rPr>
              <a:t> </a:t>
            </a:r>
            <a:br>
              <a:rPr lang="el-GR" dirty="0">
                <a:latin typeface="Comic Sans MS" pitchFamily="66" charset="0"/>
              </a:rPr>
            </a:br>
            <a:r>
              <a:rPr lang="el-GR" dirty="0">
                <a:latin typeface="Comic Sans MS" pitchFamily="66" charset="0"/>
              </a:rPr>
              <a:t>στο κυτταρόπλασμα</a:t>
            </a:r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6716215" y="3405983"/>
            <a:ext cx="5181600" cy="236356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err="1">
                <a:latin typeface="Comic Sans MS" pitchFamily="66" charset="0"/>
              </a:rPr>
              <a:t>Πρωτε</a:t>
            </a:r>
            <a:r>
              <a:rPr lang="el-GR" dirty="0" err="1"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dirty="0" err="1">
                <a:latin typeface="Comic Sans MS" pitchFamily="66" charset="0"/>
              </a:rPr>
              <a:t>νες</a:t>
            </a:r>
            <a:r>
              <a:rPr lang="el-GR" dirty="0">
                <a:latin typeface="Comic Sans MS" pitchFamily="66" charset="0"/>
              </a:rPr>
              <a:t> που</a:t>
            </a:r>
            <a:br>
              <a:rPr lang="el-GR" dirty="0">
                <a:latin typeface="Comic Sans MS" pitchFamily="66" charset="0"/>
              </a:rPr>
            </a:br>
            <a:r>
              <a:rPr lang="el-GR" i="1" dirty="0">
                <a:latin typeface="Comic Sans MS" pitchFamily="66" charset="0"/>
              </a:rPr>
              <a:t>« παρεμβάλλονται »</a:t>
            </a:r>
            <a:r>
              <a:rPr lang="el-GR" dirty="0">
                <a:latin typeface="Comic Sans MS" pitchFamily="66" charset="0"/>
              </a:rPr>
              <a:t> στη κυτταρική μεμβράνη</a:t>
            </a:r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085088" y="170686"/>
            <a:ext cx="92537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Monotype Corsiva" panose="03010101010201010101" pitchFamily="66" charset="0"/>
              </a:rPr>
              <a:t>Που στοχεύει η δραστικότητα? Μπορεί μια δράση να </a:t>
            </a:r>
            <a:r>
              <a:rPr lang="el-GR" sz="3600" b="1" dirty="0" err="1">
                <a:latin typeface="Monotype Corsiva" panose="03010101010201010101" pitchFamily="66" charset="0"/>
              </a:rPr>
              <a:t>περιγραφεί</a:t>
            </a:r>
            <a:r>
              <a:rPr lang="el-GR" sz="3600" b="1" dirty="0">
                <a:latin typeface="Monotype Corsiva" panose="03010101010201010101" pitchFamily="66" charset="0"/>
              </a:rPr>
              <a:t> από μια συνάρτηση?</a:t>
            </a:r>
          </a:p>
        </p:txBody>
      </p:sp>
    </p:spTree>
    <p:extLst>
      <p:ext uri="{BB962C8B-B14F-4D97-AF65-F5344CB8AC3E}">
        <p14:creationId xmlns:p14="http://schemas.microsoft.com/office/powerpoint/2010/main" val="419284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/>
              <a:t>Σύγχρονες τεχνικές ελέγχου </a:t>
            </a:r>
            <a:r>
              <a:rPr lang="el-GR" sz="3600" b="1" dirty="0" err="1"/>
              <a:t>βιοδραστικότητας</a:t>
            </a:r>
            <a:br>
              <a:rPr lang="en-US" sz="3600" b="1" dirty="0"/>
            </a:br>
            <a:r>
              <a:rPr lang="en-US" sz="3600" b="1" dirty="0" err="1">
                <a:solidFill>
                  <a:srgbClr val="FF0000"/>
                </a:solidFill>
              </a:rPr>
              <a:t>SARomics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7928" y="1825625"/>
            <a:ext cx="10515600" cy="4351338"/>
          </a:xfrm>
        </p:spPr>
        <p:txBody>
          <a:bodyPr/>
          <a:lstStyle/>
          <a:p>
            <a:r>
              <a:rPr lang="el-GR" dirty="0"/>
              <a:t>Φυσικά προϊόντα</a:t>
            </a:r>
          </a:p>
          <a:p>
            <a:r>
              <a:rPr lang="el-GR" dirty="0"/>
              <a:t>Συνθετικά προϊόντα</a:t>
            </a: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5925312" y="2048256"/>
            <a:ext cx="3938016" cy="18166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Προχωρημένη </a:t>
            </a:r>
            <a:r>
              <a:rPr lang="el-GR" sz="2800" dirty="0" err="1">
                <a:solidFill>
                  <a:schemeClr val="tx1"/>
                </a:solidFill>
              </a:rPr>
              <a:t>φαρμακοχημεία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719328" y="1508030"/>
            <a:ext cx="4255008" cy="184477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08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814" y="175938"/>
            <a:ext cx="7265276" cy="1325563"/>
          </a:xfrm>
          <a:solidFill>
            <a:srgbClr val="FFC000"/>
          </a:solidFill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Τι πετυχαίνουμε με αυτές????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9090" y="2554013"/>
            <a:ext cx="10754710" cy="3622949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l-GR" dirty="0"/>
              <a:t>Να προσδιορίζουμε βιολογικές δράσεις (προσομοίωση , </a:t>
            </a:r>
            <a:r>
              <a:rPr lang="en-US" dirty="0"/>
              <a:t>2D/3D)</a:t>
            </a:r>
            <a:endParaRPr lang="el-GR" dirty="0"/>
          </a:p>
          <a:p>
            <a:r>
              <a:rPr lang="el-GR" dirty="0"/>
              <a:t>Να προσδιορίζουμε μηχανισμό δράσης</a:t>
            </a:r>
          </a:p>
          <a:p>
            <a:r>
              <a:rPr lang="el-GR" dirty="0"/>
              <a:t>Να προβλέπουμε την τοξικότητα</a:t>
            </a:r>
          </a:p>
          <a:p>
            <a:r>
              <a:rPr lang="el-GR" dirty="0"/>
              <a:t>Να προβλέπουμε την βιοδιαθεσιμότητα</a:t>
            </a:r>
          </a:p>
          <a:p>
            <a:r>
              <a:rPr lang="el-GR" dirty="0"/>
              <a:t>Να προβλέπουμε τις </a:t>
            </a:r>
            <a:r>
              <a:rPr lang="en-US" dirty="0"/>
              <a:t>ADME </a:t>
            </a:r>
            <a:r>
              <a:rPr lang="el-GR" dirty="0"/>
              <a:t>ιδιότητες</a:t>
            </a:r>
            <a:endParaRPr lang="en-US" dirty="0"/>
          </a:p>
          <a:p>
            <a:r>
              <a:rPr lang="el-GR" dirty="0"/>
              <a:t>Να σχεδιάζουμε και να συνθέτουμε καλύτερα </a:t>
            </a:r>
            <a:r>
              <a:rPr lang="el-GR" dirty="0" err="1"/>
              <a:t>βιοδραστικά</a:t>
            </a:r>
            <a:r>
              <a:rPr lang="el-GR" dirty="0"/>
              <a:t> μόρια</a:t>
            </a:r>
          </a:p>
        </p:txBody>
      </p:sp>
    </p:spTree>
    <p:extLst>
      <p:ext uri="{BB962C8B-B14F-4D97-AF65-F5344CB8AC3E}">
        <p14:creationId xmlns:p14="http://schemas.microsoft.com/office/powerpoint/2010/main" val="231529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852739"/>
            <a:ext cx="8291512" cy="3273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Το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QSAR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βα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σίζετ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αι στη θεώρηση, ότι οι διαφορές στις δομικές ιδιότητες των μορίων, που μπορούν πειραματικά να μετρηθούν ή να υπολογιστούν, βρίσκονται σε αντιστοιχία με τις διαφορές, που παρατηρούνται στις βιολογικές ή χημικές ιδιότητες τους</a:t>
            </a:r>
            <a:endParaRPr lang="en-GB" dirty="0"/>
          </a:p>
          <a:p>
            <a:pPr eaLnBrk="1" hangingPunct="1">
              <a:lnSpc>
                <a:spcPct val="90000"/>
              </a:lnSpc>
              <a:defRPr/>
            </a:pPr>
            <a:endParaRPr lang="el-GR" dirty="0"/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575051" y="549275"/>
            <a:ext cx="540067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/>
              <a:t>ΦΙΛΟΣΟΦΙΑ</a:t>
            </a:r>
          </a:p>
        </p:txBody>
      </p:sp>
    </p:spTree>
    <p:extLst>
      <p:ext uri="{BB962C8B-B14F-4D97-AF65-F5344CB8AC3E}">
        <p14:creationId xmlns:p14="http://schemas.microsoft.com/office/powerpoint/2010/main" val="140199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9699404" y="6204196"/>
            <a:ext cx="540000" cy="540000"/>
          </a:xfrm>
          <a:prstGeom prst="ellipse">
            <a:avLst/>
          </a:prstGeom>
          <a:noFill/>
          <a:ln w="57150">
            <a:gradFill>
              <a:gsLst>
                <a:gs pos="0">
                  <a:schemeClr val="bg1">
                    <a:alpha val="75000"/>
                  </a:schemeClr>
                </a:gs>
                <a:gs pos="50000">
                  <a:schemeClr val="tx2">
                    <a:lumMod val="40000"/>
                    <a:lumOff val="60000"/>
                    <a:alpha val="2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innerShdw blurRad="165100" dist="101600" dir="4200000">
              <a:schemeClr val="tx2">
                <a:lumMod val="40000"/>
                <a:lumOff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31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9734550" y="6286501"/>
            <a:ext cx="49053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F5F9312-0B06-455F-898B-D84BF6949C67}" type="slidenum">
              <a:rPr lang="it-IT" sz="1800" b="1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z="1800" b="1">
              <a:solidFill>
                <a:srgbClr val="FFFF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41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22483" y="882868"/>
            <a:ext cx="7646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(Q)SAR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4536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=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(Quantitative) Structure-Activity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Relationship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1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1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IN SILICO</a:t>
            </a:r>
            <a:endParaRPr lang="el-GR" dirty="0"/>
          </a:p>
        </p:txBody>
      </p:sp>
      <p:grpSp>
        <p:nvGrpSpPr>
          <p:cNvPr id="3" name="Gruppo 19"/>
          <p:cNvGrpSpPr>
            <a:grpSpLocks/>
          </p:cNvGrpSpPr>
          <p:nvPr/>
        </p:nvGrpSpPr>
        <p:grpSpPr bwMode="auto">
          <a:xfrm>
            <a:off x="3956078" y="2223761"/>
            <a:ext cx="5414962" cy="1616075"/>
            <a:chOff x="2000232" y="3360760"/>
            <a:chExt cx="5413866" cy="1616050"/>
          </a:xfrm>
        </p:grpSpPr>
        <p:pic>
          <p:nvPicPr>
            <p:cNvPr id="4" name="Immagine 20" descr="Skull_and_crossbones_1.png"/>
            <p:cNvPicPr>
              <a:picLocks noChangeAspect="1"/>
            </p:cNvPicPr>
            <p:nvPr/>
          </p:nvPicPr>
          <p:blipFill>
            <a:blip r:embed="rId2">
              <a:lum bright="-16000"/>
            </a:blip>
            <a:stretch>
              <a:fillRect/>
            </a:stretch>
          </p:blipFill>
          <p:spPr>
            <a:xfrm>
              <a:off x="2044673" y="3429021"/>
              <a:ext cx="1547499" cy="1547789"/>
            </a:xfrm>
            <a:prstGeom prst="rect">
              <a:avLst/>
            </a:prstGeom>
            <a:effectLst>
              <a:outerShdw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Doppia parentesi quadra 21"/>
            <p:cNvSpPr>
              <a:spLocks noChangeAspect="1"/>
            </p:cNvSpPr>
            <p:nvPr/>
          </p:nvSpPr>
          <p:spPr>
            <a:xfrm>
              <a:off x="2000232" y="3571894"/>
              <a:ext cx="1642729" cy="1285855"/>
            </a:xfrm>
            <a:prstGeom prst="bracketPair">
              <a:avLst>
                <a:gd name="adj" fmla="val 15920"/>
              </a:avLst>
            </a:prstGeom>
            <a:ln w="114300">
              <a:solidFill>
                <a:srgbClr val="545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6" name="CasellaDiTesto 15"/>
            <p:cNvSpPr txBox="1"/>
            <p:nvPr/>
          </p:nvSpPr>
          <p:spPr>
            <a:xfrm>
              <a:off x="3785808" y="3360760"/>
              <a:ext cx="3628290" cy="1570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9pPr>
            </a:lstStyle>
            <a:p>
              <a:pPr>
                <a:defRPr/>
              </a:pP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=</a:t>
              </a:r>
              <a:r>
                <a:rPr lang="it-IT" sz="9600" b="1" i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 f </a:t>
              </a: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(    )</a:t>
              </a:r>
            </a:p>
          </p:txBody>
        </p:sp>
        <p:pic>
          <p:nvPicPr>
            <p:cNvPr id="7" name="Picture 3" descr="mol_structure"/>
            <p:cNvPicPr>
              <a:picLocks noChangeAspect="1" noChangeArrowheads="1"/>
            </p:cNvPicPr>
            <p:nvPr/>
          </p:nvPicPr>
          <p:blipFill>
            <a:blip r:embed="rId3">
              <a:lum bright="14000" contrast="-20000"/>
            </a:blip>
            <a:srcRect/>
            <a:stretch>
              <a:fillRect/>
            </a:stretch>
          </p:blipFill>
          <p:spPr bwMode="auto">
            <a:xfrm rot="1215234">
              <a:off x="5784066" y="3600468"/>
              <a:ext cx="1104676" cy="11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38100" dir="2700000" algn="tl" rotWithShape="0">
                <a:srgbClr val="54536D"/>
              </a:outerShdw>
            </a:effectLst>
          </p:spPr>
        </p:pic>
      </p:grpSp>
      <p:sp>
        <p:nvSpPr>
          <p:cNvPr id="8" name="Ορθογώνιο 7"/>
          <p:cNvSpPr/>
          <p:nvPr/>
        </p:nvSpPr>
        <p:spPr>
          <a:xfrm>
            <a:off x="179142" y="5134691"/>
            <a:ext cx="116449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Galileo Galilei</a:t>
            </a:r>
            <a:b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να μπορεί ο άνθρωπος να βάλει τάξη στο σύμπαν που τον περιστοιχίζει  πρέπει να μπορεί να εκφράσει με «μαθηματικό τρόπο», με μαθηματικές εξισώσεις  ποσοτικά ότι τον περιβάλλει.</a:t>
            </a:r>
            <a:b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049136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955</Words>
  <Application>Microsoft Office PowerPoint</Application>
  <PresentationFormat>Widescreen</PresentationFormat>
  <Paragraphs>121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Monotype Corsiva</vt:lpstr>
      <vt:lpstr>Tahoma</vt:lpstr>
      <vt:lpstr>Times New Roman</vt:lpstr>
      <vt:lpstr>Trebuchet MS</vt:lpstr>
      <vt:lpstr>Wingdings</vt:lpstr>
      <vt:lpstr>Θέμα του Office</vt:lpstr>
      <vt:lpstr>Μεταπτυχιακό Πρόγραμμα Σπουδών</vt:lpstr>
      <vt:lpstr>Σύγχρονες in silico τεχνικές/εργαλεία σχεδιασμού- δραστικότητας</vt:lpstr>
      <vt:lpstr>PowerPoint Presentation</vt:lpstr>
      <vt:lpstr>PowerPoint Presentation</vt:lpstr>
      <vt:lpstr>Σύγχρονες τεχνικές ελέγχου βιοδραστικότητας SARomics</vt:lpstr>
      <vt:lpstr>Τι πετυχαίνουμε με αυτές????</vt:lpstr>
      <vt:lpstr>PowerPoint Presentation</vt:lpstr>
      <vt:lpstr>PowerPoint Presentation</vt:lpstr>
      <vt:lpstr>PowerPoint Presentation</vt:lpstr>
      <vt:lpstr>Πώς????</vt:lpstr>
      <vt:lpstr>Pharmacophore</vt:lpstr>
      <vt:lpstr>Pharmacophore Descriptors</vt:lpstr>
      <vt:lpstr>Receptor Conformation</vt:lpstr>
      <vt:lpstr>PowerPoint Presentation</vt:lpstr>
      <vt:lpstr>Selection of Ligands</vt:lpstr>
      <vt:lpstr>Docking</vt:lpstr>
      <vt:lpstr>Ligand Conformation</vt:lpstr>
      <vt:lpstr>Lipinski’s Rule of 5</vt:lpstr>
      <vt:lpstr>QSAR</vt:lpstr>
      <vt:lpstr>Στο κλασικό QSAR χρησιμοποιείται η πολλαπλή γραμμική ανάλυση παλινδρόμησης (Multiple Linear Regression Analysis), που επιτρέπει τη συσχέτιση μίας εξαρτημένης μεταβλητής με περισσότερες ανεξάρτητες μεταβλητές.</vt:lpstr>
      <vt:lpstr>PowerPoint Presentation</vt:lpstr>
      <vt:lpstr>Μέθοδος για τον έλεγχο της αξιοπιστίας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Μεταπτυχιακό Πρόγραμμα Σπουδών</dc:title>
  <dc:creator>Administrator</dc:creator>
  <cp:lastModifiedBy>Dimitra Hadjipavlou-Litina</cp:lastModifiedBy>
  <cp:revision>22</cp:revision>
  <dcterms:created xsi:type="dcterms:W3CDTF">2016-03-23T17:02:28Z</dcterms:created>
  <dcterms:modified xsi:type="dcterms:W3CDTF">2021-04-18T16:43:49Z</dcterms:modified>
</cp:coreProperties>
</file>