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64"/>
  </p:notesMasterIdLst>
  <p:sldIdLst>
    <p:sldId id="291" r:id="rId2"/>
    <p:sldId id="394" r:id="rId3"/>
    <p:sldId id="295" r:id="rId4"/>
    <p:sldId id="298" r:id="rId5"/>
    <p:sldId id="418" r:id="rId6"/>
    <p:sldId id="390" r:id="rId7"/>
    <p:sldId id="359" r:id="rId8"/>
    <p:sldId id="272" r:id="rId9"/>
    <p:sldId id="273" r:id="rId10"/>
    <p:sldId id="361" r:id="rId11"/>
    <p:sldId id="420" r:id="rId12"/>
    <p:sldId id="419" r:id="rId13"/>
    <p:sldId id="278" r:id="rId14"/>
    <p:sldId id="363" r:id="rId15"/>
    <p:sldId id="399" r:id="rId16"/>
    <p:sldId id="421" r:id="rId17"/>
    <p:sldId id="422" r:id="rId18"/>
    <p:sldId id="398" r:id="rId19"/>
    <p:sldId id="322" r:id="rId20"/>
    <p:sldId id="400" r:id="rId21"/>
    <p:sldId id="402" r:id="rId22"/>
    <p:sldId id="403" r:id="rId23"/>
    <p:sldId id="404" r:id="rId24"/>
    <p:sldId id="395" r:id="rId25"/>
    <p:sldId id="396" r:id="rId26"/>
    <p:sldId id="369" r:id="rId27"/>
    <p:sldId id="371" r:id="rId28"/>
    <p:sldId id="373" r:id="rId29"/>
    <p:sldId id="375" r:id="rId30"/>
    <p:sldId id="377" r:id="rId31"/>
    <p:sldId id="379" r:id="rId32"/>
    <p:sldId id="405" r:id="rId33"/>
    <p:sldId id="431" r:id="rId34"/>
    <p:sldId id="326" r:id="rId35"/>
    <p:sldId id="300" r:id="rId36"/>
    <p:sldId id="301" r:id="rId37"/>
    <p:sldId id="302" r:id="rId38"/>
    <p:sldId id="303" r:id="rId39"/>
    <p:sldId id="304" r:id="rId40"/>
    <p:sldId id="305" r:id="rId41"/>
    <p:sldId id="294" r:id="rId42"/>
    <p:sldId id="383" r:id="rId43"/>
    <p:sldId id="309" r:id="rId44"/>
    <p:sldId id="307" r:id="rId45"/>
    <p:sldId id="347" r:id="rId46"/>
    <p:sldId id="349" r:id="rId47"/>
    <p:sldId id="408" r:id="rId48"/>
    <p:sldId id="409" r:id="rId49"/>
    <p:sldId id="410" r:id="rId50"/>
    <p:sldId id="411" r:id="rId51"/>
    <p:sldId id="412" r:id="rId52"/>
    <p:sldId id="310" r:id="rId53"/>
    <p:sldId id="285" r:id="rId54"/>
    <p:sldId id="339" r:id="rId55"/>
    <p:sldId id="341" r:id="rId56"/>
    <p:sldId id="345" r:id="rId57"/>
    <p:sldId id="351" r:id="rId58"/>
    <p:sldId id="268" r:id="rId59"/>
    <p:sldId id="440" r:id="rId60"/>
    <p:sldId id="313" r:id="rId61"/>
    <p:sldId id="435" r:id="rId62"/>
    <p:sldId id="314" r:id="rId6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844"/>
    <a:srgbClr val="CCC4FA"/>
    <a:srgbClr val="FF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112" d="100"/>
          <a:sy n="112" d="100"/>
        </p:scale>
        <p:origin x="-1584" y="-84"/>
      </p:cViewPr>
      <p:guideLst>
        <p:guide orient="horz" pos="2160"/>
        <p:guide pos="2880"/>
      </p:guideLst>
    </p:cSldViewPr>
  </p:slideViewPr>
  <p:outlineViewPr>
    <p:cViewPr>
      <p:scale>
        <a:sx n="33" d="100"/>
        <a:sy n="33" d="100"/>
      </p:scale>
      <p:origin x="0" y="-3366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304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4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304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304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F042E3-9FE4-4A8D-A6EB-5FD7013715A3}" type="slidenum">
              <a:rPr lang="el-GR"/>
              <a:pPr>
                <a:defRPr/>
              </a:pPr>
              <a:t>‹#›</a:t>
            </a:fld>
            <a:endParaRPr lang="el-GR"/>
          </a:p>
        </p:txBody>
      </p:sp>
    </p:spTree>
    <p:extLst>
      <p:ext uri="{BB962C8B-B14F-4D97-AF65-F5344CB8AC3E}">
        <p14:creationId xmlns:p14="http://schemas.microsoft.com/office/powerpoint/2010/main" val="1547383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39D1720-4DC2-4264-902A-274554EEB914}" type="slidenum">
              <a:rPr lang="el-GR" smtClean="0"/>
              <a:pPr/>
              <a:t>1</a:t>
            </a:fld>
            <a:endParaRPr lang="el-GR"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164171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45AAC1A-26D0-4EA5-A900-A820AEAE2D9E}" type="slidenum">
              <a:rPr lang="el-GR" smtClean="0"/>
              <a:pPr/>
              <a:t>13</a:t>
            </a:fld>
            <a:endParaRPr lang="el-G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71242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442F3C6-824D-4411-9154-AFF1BB218EE2}" type="slidenum">
              <a:rPr lang="el-GR" smtClean="0"/>
              <a:pPr/>
              <a:t>14</a:t>
            </a:fld>
            <a:endParaRPr lang="el-GR"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60312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0FA31EF-26CF-46D1-BF69-2556A497BD87}" type="slidenum">
              <a:rPr lang="el-GR" smtClean="0"/>
              <a:pPr/>
              <a:t>19</a:t>
            </a:fld>
            <a:endParaRPr lang="el-GR"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350313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242F262-2C76-4492-831E-CBB8918FED0B}" type="slidenum">
              <a:rPr lang="el-GR" smtClean="0"/>
              <a:pPr/>
              <a:t>26</a:t>
            </a:fld>
            <a:endParaRPr lang="el-G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26708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BD20EFB-E431-40F6-BC0B-D9C5F0A1F999}" type="slidenum">
              <a:rPr lang="el-GR" smtClean="0"/>
              <a:pPr/>
              <a:t>27</a:t>
            </a:fld>
            <a:endParaRPr lang="el-G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16515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F891754-447D-44EF-A51C-9CFEB358E542}" type="slidenum">
              <a:rPr lang="el-GR" smtClean="0"/>
              <a:pPr/>
              <a:t>28</a:t>
            </a:fld>
            <a:endParaRPr lang="el-G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936139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51E9465-DC4A-4683-A795-FB76315ACE5E}" type="slidenum">
              <a:rPr lang="el-GR" smtClean="0"/>
              <a:pPr/>
              <a:t>29</a:t>
            </a:fld>
            <a:endParaRPr lang="el-G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97429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4A06960-CC2E-42FE-84F4-EFE3627F087D}" type="slidenum">
              <a:rPr lang="el-GR" smtClean="0"/>
              <a:pPr/>
              <a:t>30</a:t>
            </a:fld>
            <a:endParaRPr lang="el-GR"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770327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B411FE3-ECE3-4551-8F7A-C36030CA7FBF}" type="slidenum">
              <a:rPr lang="el-GR" smtClean="0"/>
              <a:pPr/>
              <a:t>31</a:t>
            </a:fld>
            <a:endParaRPr lang="el-GR"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500938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39E4458-1EE7-4064-A1CA-FA331E0AD209}" type="slidenum">
              <a:rPr lang="el-GR" smtClean="0"/>
              <a:pPr/>
              <a:t>34</a:t>
            </a:fld>
            <a:endParaRPr lang="el-GR"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47992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2EA078C-E05D-4146-9EA6-01AE670166AD}" type="slidenum">
              <a:rPr lang="el-GR" smtClean="0"/>
              <a:pPr/>
              <a:t>2</a:t>
            </a:fld>
            <a:endParaRPr lang="el-GR"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l-GR" sz="1400" smtClean="0">
                <a:latin typeface="Times New Roman" pitchFamily="18" charset="0"/>
                <a:cs typeface="Times New Roman" pitchFamily="18" charset="0"/>
              </a:rPr>
              <a:t>Συμμετοχή των νέων τεχνολογιών στη διαδικασία ανάπτυξης νέων φαρμάκων</a:t>
            </a:r>
            <a:endParaRPr lang="en-GB"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rPr>
              <a:t>-          Combinatorial Chemistry (Συνδυαστική Χηµεία)</a:t>
            </a:r>
            <a:endParaRPr lang="en-GB"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rPr>
              <a:t>-          Genomics, Proteomics (Γονιδιακή, Πρωτεοµική)</a:t>
            </a:r>
            <a:endParaRPr lang="en-GB"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rPr>
              <a:t>-          Highthrouput screening (Σάρωση Υψηλής Απόδωσης)</a:t>
            </a:r>
            <a:endParaRPr lang="en-GB"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rPr>
              <a:t>-          Bioinformatics (Βιοπληροφορική)</a:t>
            </a:r>
            <a:endParaRPr lang="en-GB" sz="1400" smtClean="0">
              <a:latin typeface="Times New Roman" pitchFamily="18" charset="0"/>
              <a:cs typeface="Times New Roman" pitchFamily="18" charset="0"/>
            </a:endParaRPr>
          </a:p>
          <a:p>
            <a:pPr eaLnBrk="1" hangingPunct="1"/>
            <a:endParaRPr lang="en-GB" sz="1400" smtClean="0">
              <a:latin typeface="Times New Roman" pitchFamily="18" charset="0"/>
            </a:endParaRPr>
          </a:p>
        </p:txBody>
      </p:sp>
    </p:spTree>
    <p:extLst>
      <p:ext uri="{BB962C8B-B14F-4D97-AF65-F5344CB8AC3E}">
        <p14:creationId xmlns:p14="http://schemas.microsoft.com/office/powerpoint/2010/main" val="2760589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01C649F-DAD9-4302-B8E5-C0AB1E7EF315}" type="slidenum">
              <a:rPr lang="el-GR" smtClean="0"/>
              <a:pPr/>
              <a:t>35</a:t>
            </a:fld>
            <a:endParaRPr lang="el-G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032491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AF4D85A-68B2-484D-9C00-E0CE530FE667}" type="slidenum">
              <a:rPr lang="el-GR" smtClean="0"/>
              <a:pPr/>
              <a:t>36</a:t>
            </a:fld>
            <a:endParaRPr lang="el-GR"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651579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520C0FD-C8C6-4533-A456-B7651F4C3432}" type="slidenum">
              <a:rPr lang="el-GR" smtClean="0"/>
              <a:pPr/>
              <a:t>37</a:t>
            </a:fld>
            <a:endParaRPr lang="el-G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678740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396013C9-EF4D-4483-82A6-520E20DE7CBE}" type="slidenum">
              <a:rPr lang="el-GR" smtClean="0"/>
              <a:pPr/>
              <a:t>38</a:t>
            </a:fld>
            <a:endParaRPr lang="el-G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554901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C5058E0-767D-44F1-BFEF-3CD9EEDFB282}" type="slidenum">
              <a:rPr lang="el-GR" smtClean="0"/>
              <a:pPr/>
              <a:t>39</a:t>
            </a:fld>
            <a:endParaRPr lang="el-G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57730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21B708D-2FF6-4E33-A05B-C84ED0AEC761}" type="slidenum">
              <a:rPr lang="el-GR" smtClean="0"/>
              <a:pPr/>
              <a:t>40</a:t>
            </a:fld>
            <a:endParaRPr lang="el-G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666961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14E5E7BF-C8D0-4024-974F-BFC74DF76EA8}" type="slidenum">
              <a:rPr lang="el-GR" smtClean="0"/>
              <a:pPr/>
              <a:t>41</a:t>
            </a:fld>
            <a:endParaRPr lang="el-GR"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223443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08F23A7-5DE7-4315-B733-CD70EC4FB7E4}" type="slidenum">
              <a:rPr lang="el-GR" smtClean="0"/>
              <a:pPr/>
              <a:t>42</a:t>
            </a:fld>
            <a:endParaRPr lang="el-GR"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227285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F950D22-3DB2-40DB-84D3-4FC043EBBFA9}" type="slidenum">
              <a:rPr lang="el-GR" smtClean="0"/>
              <a:pPr/>
              <a:t>43</a:t>
            </a:fld>
            <a:endParaRPr lang="el-GR"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737370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2B80AC1-E7FD-45D8-806A-45CADA30D0D8}" type="slidenum">
              <a:rPr lang="el-GR" smtClean="0"/>
              <a:pPr/>
              <a:t>44</a:t>
            </a:fld>
            <a:endParaRPr lang="el-GR"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41683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967EBE1-44BF-4FE4-9ACE-259AE7F1ABE6}" type="slidenum">
              <a:rPr lang="el-GR" smtClean="0"/>
              <a:pPr/>
              <a:t>3</a:t>
            </a:fld>
            <a:endParaRPr lang="el-G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401399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B4737C7-43DA-406E-85F7-BDBCFA63FE31}" type="slidenum">
              <a:rPr lang="el-GR" smtClean="0"/>
              <a:pPr/>
              <a:t>45</a:t>
            </a:fld>
            <a:endParaRPr lang="el-G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306449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FD6E95E8-B3A3-4C41-8E09-8D944DB7B66C}" type="slidenum">
              <a:rPr lang="el-GR" smtClean="0"/>
              <a:pPr/>
              <a:t>46</a:t>
            </a:fld>
            <a:endParaRPr lang="el-GR"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266305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7A87AA32-EBA3-408B-80E0-5FDB4DCB5CA1}" type="slidenum">
              <a:rPr lang="el-GR" smtClean="0"/>
              <a:pPr/>
              <a:t>52</a:t>
            </a:fld>
            <a:endParaRPr lang="el-GR"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519091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5961BEA-33AE-49F4-8C8A-0EF433062999}" type="slidenum">
              <a:rPr lang="el-GR" smtClean="0"/>
              <a:pPr/>
              <a:t>53</a:t>
            </a:fld>
            <a:endParaRPr lang="el-GR"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566531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E695E7A-B8AC-41F6-8149-416FE7245141}" type="slidenum">
              <a:rPr lang="el-GR" smtClean="0"/>
              <a:pPr/>
              <a:t>54</a:t>
            </a:fld>
            <a:endParaRPr lang="el-GR"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l-GR" dirty="0" smtClean="0"/>
          </a:p>
        </p:txBody>
      </p:sp>
    </p:spTree>
    <p:extLst>
      <p:ext uri="{BB962C8B-B14F-4D97-AF65-F5344CB8AC3E}">
        <p14:creationId xmlns:p14="http://schemas.microsoft.com/office/powerpoint/2010/main" val="1486530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1C6BEAC-0E77-455B-BA32-AB6173E027D0}" type="slidenum">
              <a:rPr lang="el-GR" smtClean="0"/>
              <a:pPr/>
              <a:t>55</a:t>
            </a:fld>
            <a:endParaRPr lang="el-GR"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587730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900EEBD-E074-4286-85DE-80253AC4D735}" type="slidenum">
              <a:rPr lang="el-GR" smtClean="0"/>
              <a:pPr/>
              <a:t>56</a:t>
            </a:fld>
            <a:endParaRPr lang="el-GR"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537774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5B13E9F6-FE31-4316-B8D5-6DE757FF868D}" type="slidenum">
              <a:rPr lang="el-GR" smtClean="0"/>
              <a:pPr/>
              <a:t>57</a:t>
            </a:fld>
            <a:endParaRPr lang="el-GR"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321340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066FFB86-6DB4-4C37-B526-824E7913CB1B}" type="slidenum">
              <a:rPr lang="el-GR" smtClean="0"/>
              <a:pPr/>
              <a:t>58</a:t>
            </a:fld>
            <a:endParaRPr lang="el-GR"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121420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E64A2CA-5F50-4341-9D86-50728900901B}" type="slidenum">
              <a:rPr lang="el-GR" smtClean="0"/>
              <a:pPr/>
              <a:t>60</a:t>
            </a:fld>
            <a:endParaRPr lang="el-GR"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56504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92C1181-6C2A-4B11-B0C1-53960A4799C9}" type="slidenum">
              <a:rPr lang="el-GR" smtClean="0"/>
              <a:pPr/>
              <a:t>4</a:t>
            </a:fld>
            <a:endParaRPr lang="el-GR"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640371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56147-004C-456B-A4ED-A642B865DC7F}" type="slidenum">
              <a:rPr lang="el-GR"/>
              <a:pPr/>
              <a:t>61</a:t>
            </a:fld>
            <a:endParaRPr lang="el-G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l-GR" sz="1400" b="1">
                <a:solidFill>
                  <a:srgbClr val="000000"/>
                </a:solidFill>
                <a:latin typeface="Times New Roman" pitchFamily="18" charset="0"/>
                <a:cs typeface="Times New Roman" pitchFamily="18" charset="0"/>
              </a:rPr>
              <a:t>Σάρωση Υψηλής Απόδοσης</a:t>
            </a:r>
            <a:r>
              <a:rPr lang="el-GR" sz="1400">
                <a:solidFill>
                  <a:srgbClr val="000000"/>
                </a:solidFill>
                <a:latin typeface="Times New Roman" pitchFamily="18" charset="0"/>
                <a:cs typeface="Times New Roman" pitchFamily="18" charset="0"/>
              </a:rPr>
              <a:t> (</a:t>
            </a:r>
            <a:r>
              <a:rPr lang="en-US" sz="1400">
                <a:solidFill>
                  <a:srgbClr val="000000"/>
                </a:solidFill>
                <a:latin typeface="Times New Roman" pitchFamily="18" charset="0"/>
                <a:cs typeface="Times New Roman" pitchFamily="18" charset="0"/>
              </a:rPr>
              <a:t>Highthrouput screening</a:t>
            </a:r>
            <a:r>
              <a:rPr lang="el-GR" sz="1400">
                <a:solidFill>
                  <a:srgbClr val="000000"/>
                </a:solidFill>
                <a:latin typeface="Times New Roman" pitchFamily="18" charset="0"/>
                <a:cs typeface="Times New Roman" pitchFamily="18" charset="0"/>
              </a:rPr>
              <a:t>). Το άλλο πλεονέκτηµα των νέων τεχνολογιών είναι </a:t>
            </a:r>
            <a:r>
              <a:rPr lang="el-GR" sz="1400" u="sng">
                <a:solidFill>
                  <a:srgbClr val="008080"/>
                </a:solidFill>
                <a:latin typeface="Times New Roman" pitchFamily="18" charset="0"/>
                <a:cs typeface="Times New Roman" pitchFamily="18" charset="0"/>
              </a:rPr>
              <a:t>ο</a:t>
            </a:r>
            <a:r>
              <a:rPr lang="el-GR" sz="1400">
                <a:solidFill>
                  <a:srgbClr val="000000"/>
                </a:solidFill>
                <a:latin typeface="Times New Roman" pitchFamily="18" charset="0"/>
                <a:cs typeface="Times New Roman" pitchFamily="18" charset="0"/>
              </a:rPr>
              <a:t> </a:t>
            </a:r>
            <a:r>
              <a:rPr lang="el-GR" sz="1400" u="sng">
                <a:solidFill>
                  <a:srgbClr val="008080"/>
                </a:solidFill>
                <a:latin typeface="Times New Roman" pitchFamily="18" charset="0"/>
                <a:cs typeface="Times New Roman" pitchFamily="18" charset="0"/>
              </a:rPr>
              <a:t>ενδελεχής έλεγχος και εντοπισμός </a:t>
            </a:r>
            <a:r>
              <a:rPr lang="el-GR" sz="1400">
                <a:solidFill>
                  <a:srgbClr val="000000"/>
                </a:solidFill>
                <a:latin typeface="Times New Roman" pitchFamily="18" charset="0"/>
                <a:cs typeface="Times New Roman" pitchFamily="18" charset="0"/>
              </a:rPr>
              <a:t>των πιθανών ενεργών ουσιών-κλειδιών για τη δραστικότητά τους.</a:t>
            </a:r>
            <a:endParaRPr lang="en-GB" sz="1400">
              <a:latin typeface="Times New Roman" pitchFamily="18" charset="0"/>
              <a:cs typeface="Times New Roman" pitchFamily="18" charset="0"/>
            </a:endParaRPr>
          </a:p>
          <a:p>
            <a:r>
              <a:rPr lang="el-GR" sz="1400">
                <a:solidFill>
                  <a:srgbClr val="000000"/>
                </a:solidFill>
                <a:latin typeface="Times New Roman" pitchFamily="18" charset="0"/>
                <a:cs typeface="Times New Roman" pitchFamily="18" charset="0"/>
              </a:rPr>
              <a:t>Παλαιότερα ο έλεγχος της βιοδραστικότητας των ενώσεων γινόταν σε διαφορετικό τριβλίο για κάθε µικροοργανισµό ή πρωτεΐνη µε περιορισµένη επίσης δυνατότητα παράλληλου ελέγχου πολλών διαφορετικών ουσιών στο ίδιο τριβλίο. Αξίζει να σηµειωθεί ότι χρειάζονται περίπου 10.000 </a:t>
            </a:r>
            <a:r>
              <a:rPr lang="el-GR" sz="1400" u="sng">
                <a:solidFill>
                  <a:srgbClr val="008080"/>
                </a:solidFill>
                <a:latin typeface="Times New Roman" pitchFamily="18" charset="0"/>
                <a:cs typeface="Times New Roman" pitchFamily="18" charset="0"/>
              </a:rPr>
              <a:t>έλεγχοι </a:t>
            </a:r>
            <a:r>
              <a:rPr lang="el-GR" sz="1400">
                <a:solidFill>
                  <a:srgbClr val="000000"/>
                </a:solidFill>
                <a:latin typeface="Times New Roman" pitchFamily="18" charset="0"/>
                <a:cs typeface="Times New Roman" pitchFamily="18" charset="0"/>
              </a:rPr>
              <a:t>για να ανακαλυφθεί ένα νέο φάρµακο. Σήµερα µε την τεχνική των µικροσυστοιχειών (</a:t>
            </a:r>
            <a:r>
              <a:rPr lang="en-US" sz="1400">
                <a:solidFill>
                  <a:srgbClr val="000000"/>
                </a:solidFill>
                <a:latin typeface="Times New Roman" pitchFamily="18" charset="0"/>
                <a:cs typeface="Times New Roman" pitchFamily="18" charset="0"/>
              </a:rPr>
              <a:t>microarrays</a:t>
            </a:r>
            <a:r>
              <a:rPr lang="el-GR" sz="1400">
                <a:solidFill>
                  <a:srgbClr val="000000"/>
                </a:solidFill>
                <a:latin typeface="Times New Roman" pitchFamily="18" charset="0"/>
                <a:cs typeface="Times New Roman" pitchFamily="18" charset="0"/>
              </a:rPr>
              <a:t>) µπορούν να γίνονται ταυτόχρονα </a:t>
            </a:r>
            <a:r>
              <a:rPr lang="el-GR" sz="1400" u="sng">
                <a:solidFill>
                  <a:srgbClr val="008080"/>
                </a:solidFill>
                <a:latin typeface="Times New Roman" pitchFamily="18" charset="0"/>
                <a:cs typeface="Times New Roman" pitchFamily="18" charset="0"/>
              </a:rPr>
              <a:t>έλεγχοι </a:t>
            </a:r>
            <a:r>
              <a:rPr lang="el-GR" sz="1400">
                <a:solidFill>
                  <a:srgbClr val="000000"/>
                </a:solidFill>
                <a:latin typeface="Times New Roman" pitchFamily="18" charset="0"/>
                <a:cs typeface="Times New Roman" pitchFamily="18" charset="0"/>
              </a:rPr>
              <a:t>εκατοντάδων βιολογικών στόχων έναντι εκατοντάδων χηµικών ενώσεων. Με το </a:t>
            </a:r>
            <a:r>
              <a:rPr lang="en-US" sz="1400">
                <a:solidFill>
                  <a:srgbClr val="000000"/>
                </a:solidFill>
                <a:latin typeface="Times New Roman" pitchFamily="18" charset="0"/>
                <a:cs typeface="Times New Roman" pitchFamily="18" charset="0"/>
              </a:rPr>
              <a:t>highthrouput screening</a:t>
            </a:r>
            <a:r>
              <a:rPr lang="el-GR" sz="1400">
                <a:solidFill>
                  <a:srgbClr val="000000"/>
                </a:solidFill>
                <a:latin typeface="Times New Roman" pitchFamily="18" charset="0"/>
                <a:cs typeface="Times New Roman" pitchFamily="18" charset="0"/>
              </a:rPr>
              <a:t> (Σάρωση Υψηλής Απόδοσης), όπως έχει επικρατήσει ο όρος</a:t>
            </a:r>
            <a:r>
              <a:rPr lang="el-GR" sz="1400" u="sng">
                <a:solidFill>
                  <a:srgbClr val="008080"/>
                </a:solidFill>
                <a:latin typeface="Times New Roman" pitchFamily="18" charset="0"/>
                <a:cs typeface="Times New Roman" pitchFamily="18" charset="0"/>
              </a:rPr>
              <a:t>,</a:t>
            </a:r>
            <a:r>
              <a:rPr lang="el-GR" sz="1400">
                <a:solidFill>
                  <a:srgbClr val="000000"/>
                </a:solidFill>
                <a:latin typeface="Times New Roman" pitchFamily="18" charset="0"/>
                <a:cs typeface="Times New Roman" pitchFamily="18" charset="0"/>
              </a:rPr>
              <a:t> έχει επιταχυνθεί κατά πολύ η διαδικασία ανακάλυψης βιοδραστικών ενώσεων, ενώ έχει ελαττωθεί το κόστος.</a:t>
            </a:r>
            <a:endParaRPr lang="en-GB" sz="1400">
              <a:latin typeface="Times New Roman" pitchFamily="18" charset="0"/>
              <a:cs typeface="Times New Roman" pitchFamily="18" charset="0"/>
            </a:endParaRPr>
          </a:p>
          <a:p>
            <a:endParaRPr lang="en-GB" sz="1400">
              <a:latin typeface="Times New Roman" pitchFamily="18" charset="0"/>
            </a:endParaRPr>
          </a:p>
        </p:txBody>
      </p:sp>
    </p:spTree>
    <p:extLst>
      <p:ext uri="{BB962C8B-B14F-4D97-AF65-F5344CB8AC3E}">
        <p14:creationId xmlns:p14="http://schemas.microsoft.com/office/powerpoint/2010/main" val="3268111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630CB3C5-2DA2-4192-99A3-0D499E57FA63}" type="slidenum">
              <a:rPr lang="el-GR" smtClean="0"/>
              <a:pPr/>
              <a:t>62</a:t>
            </a:fld>
            <a:endParaRPr lang="el-GR"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658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11997CC-1E21-4866-AD08-0BFDA7E8CDC2}" type="slidenum">
              <a:rPr lang="el-GR" smtClean="0"/>
              <a:pPr/>
              <a:t>6</a:t>
            </a:fld>
            <a:endParaRPr lang="el-G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91866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EE637AF-EDB3-4294-B31D-618481E559D1}" type="slidenum">
              <a:rPr lang="el-GR" smtClean="0"/>
              <a:pPr/>
              <a:t>7</a:t>
            </a:fld>
            <a:endParaRPr lang="el-GR"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45996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BB70830-7CEE-4A73-A9D6-0A40B6A96471}" type="slidenum">
              <a:rPr lang="el-GR" smtClean="0"/>
              <a:pPr/>
              <a:t>8</a:t>
            </a:fld>
            <a:endParaRPr lang="el-GR"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21755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AC4874B-BD5D-442E-8491-ED722DBF0280}" type="slidenum">
              <a:rPr lang="el-GR" smtClean="0"/>
              <a:pPr/>
              <a:t>9</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853289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8B3000D-3510-4899-B6EE-E52826A9B168}" type="slidenum">
              <a:rPr lang="el-GR" smtClean="0"/>
              <a:pPr/>
              <a:t>10</a:t>
            </a:fld>
            <a:endParaRPr lang="el-GR"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98894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132A25D-215F-4089-877E-7D740350735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E21BE65-0F16-452B-9AB7-3FA537450735}"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2F36659-8859-4B22-95BB-529A2A26EA8B}"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6556A52-CE29-4A53-BEE0-C743A5B464C7}"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9F32D7F-7C5E-4DC6-A16F-15D5E025A557}"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457200" y="1600200"/>
            <a:ext cx="4038600" cy="4525963"/>
          </a:xfrm>
        </p:spPr>
        <p:txBody>
          <a:bodyPr/>
          <a:lstStyle/>
          <a:p>
            <a:pPr lvl="0"/>
            <a:endParaRPr lang="el-GR" noProof="0" smtClean="0"/>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0723750-DC9C-4C25-96EC-2C8D4F0259FD}"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8C2040F-8F0B-46CB-937E-A886C8F1FE6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AC80642-8FE8-44A2-896D-66458652D93B}"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3C07797-F43B-4D80-AA71-386DE1E19171}"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E88A5CAC-E62F-498D-90AD-6C8843FC2B9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9ED668CA-0A2E-4E5A-989C-F4A738828934}"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E3712403-D76C-483C-AE2C-80247828F29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8D4CF38-DC87-4CCE-A7D3-7104E159229D}"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DCAB819-86BB-4500-887F-695AF31D0CB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D94025-3A9C-47BA-A93B-ABAB40EE0D1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sc.syrres.com/interkow/kowdemo.htm" TargetMode="External"/><Relationship Id="rId2" Type="http://schemas.openxmlformats.org/officeDocument/2006/relationships/hyperlink" Target="http://www.daylight.com/daycgi/clogp" TargetMode="External"/><Relationship Id="rId1" Type="http://schemas.openxmlformats.org/officeDocument/2006/relationships/slideLayout" Target="../slideLayouts/slideLayout7.xml"/><Relationship Id="rId6" Type="http://schemas.openxmlformats.org/officeDocument/2006/relationships/hyperlink" Target="http://esc.syrres.com/interkow/PhysProp.htm" TargetMode="External"/><Relationship Id="rId5" Type="http://schemas.openxmlformats.org/officeDocument/2006/relationships/hyperlink" Target="http://www.vcclab.org/" TargetMode="External"/><Relationship Id="rId4" Type="http://schemas.openxmlformats.org/officeDocument/2006/relationships/hyperlink" Target="http://www.logp.com/main.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images.google.com/imgres?imgurl=www.elements.nb.ca/theme/health/patty/sick.jpg&amp;imgrefurl=http://www.elements.nb.ca/theme/health/theme.htm&amp;h=128&amp;w=75&amp;prev=/images?q=sick+clipart&amp;svnum=10&amp;hl=en&amp;lr=&amp;ie=UTF-8&amp;safe=off"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2.xml"/><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 Id="rId9"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7.w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0.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9.w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png"/><Relationship Id="rId21" Type="http://schemas.openxmlformats.org/officeDocument/2006/relationships/image" Target="../media/image39.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27.xml"/><Relationship Id="rId16" Type="http://schemas.openxmlformats.org/officeDocument/2006/relationships/image" Target="../media/image34.jpe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1.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png"/><Relationship Id="rId2" Type="http://schemas.openxmlformats.org/officeDocument/2006/relationships/image" Target="../media/image44.emf"/><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emf"/><Relationship Id="rId4" Type="http://schemas.openxmlformats.org/officeDocument/2006/relationships/image" Target="../media/image46.emf"/></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54.emf"/><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57200" y="274638"/>
            <a:ext cx="8229600" cy="5962650"/>
          </a:xfrm>
        </p:spPr>
        <p:txBody>
          <a:bodyPr/>
          <a:lstStyle/>
          <a:p>
            <a:pPr eaLnBrk="1" hangingPunct="1"/>
            <a:r>
              <a:rPr lang="el-GR" b="1" dirty="0" smtClean="0">
                <a:solidFill>
                  <a:schemeClr val="tx1"/>
                </a:solidFill>
                <a:latin typeface="Comic Sans MS" pitchFamily="66" charset="0"/>
              </a:rPr>
              <a:t>Υπολογιστική Μεθοδολογία</a:t>
            </a:r>
            <a:r>
              <a:rPr lang="el-GR" b="1" dirty="0" smtClean="0">
                <a:solidFill>
                  <a:srgbClr val="C1F9C1"/>
                </a:solidFill>
                <a:latin typeface="Comic Sans MS" pitchFamily="66" charset="0"/>
              </a:rPr>
              <a:t/>
            </a:r>
            <a:br>
              <a:rPr lang="el-GR" b="1" dirty="0" smtClean="0">
                <a:solidFill>
                  <a:srgbClr val="C1F9C1"/>
                </a:solidFill>
                <a:latin typeface="Comic Sans MS" pitchFamily="66" charset="0"/>
              </a:rPr>
            </a:br>
            <a:r>
              <a:rPr lang="el-GR" b="1" dirty="0" smtClean="0">
                <a:solidFill>
                  <a:srgbClr val="C1F9C1"/>
                </a:solidFill>
                <a:latin typeface="Comic Sans MS" pitchFamily="66" charset="0"/>
              </a:rPr>
              <a:t/>
            </a:r>
            <a:br>
              <a:rPr lang="el-GR" b="1" dirty="0" smtClean="0">
                <a:solidFill>
                  <a:srgbClr val="C1F9C1"/>
                </a:solidFill>
                <a:latin typeface="Comic Sans MS" pitchFamily="66" charset="0"/>
              </a:rPr>
            </a:br>
            <a:r>
              <a:rPr lang="el-GR" b="1" dirty="0" smtClean="0">
                <a:solidFill>
                  <a:srgbClr val="C1F9C1"/>
                </a:solidFill>
                <a:latin typeface="Comic Sans MS" pitchFamily="66" charset="0"/>
              </a:rPr>
              <a:t/>
            </a:r>
            <a:br>
              <a:rPr lang="el-GR" b="1" dirty="0" smtClean="0">
                <a:solidFill>
                  <a:srgbClr val="C1F9C1"/>
                </a:solidFill>
                <a:latin typeface="Comic Sans MS" pitchFamily="66" charset="0"/>
              </a:rPr>
            </a:br>
            <a:r>
              <a:rPr lang="el-GR" b="1" dirty="0" smtClean="0">
                <a:solidFill>
                  <a:srgbClr val="C1F9C1"/>
                </a:solidFill>
                <a:latin typeface="Comic Sans MS" pitchFamily="66" charset="0"/>
              </a:rPr>
              <a:t/>
            </a:r>
            <a:br>
              <a:rPr lang="el-GR" b="1" dirty="0" smtClean="0">
                <a:solidFill>
                  <a:srgbClr val="C1F9C1"/>
                </a:solidFill>
                <a:latin typeface="Comic Sans MS" pitchFamily="66" charset="0"/>
              </a:rPr>
            </a:br>
            <a:r>
              <a:rPr lang="el-GR" b="1" dirty="0" smtClean="0">
                <a:solidFill>
                  <a:srgbClr val="C1F9C1"/>
                </a:solidFill>
                <a:latin typeface="Comic Sans MS" pitchFamily="66" charset="0"/>
              </a:rPr>
              <a:t/>
            </a:r>
            <a:br>
              <a:rPr lang="el-GR" b="1" dirty="0" smtClean="0">
                <a:solidFill>
                  <a:srgbClr val="C1F9C1"/>
                </a:solidFill>
                <a:latin typeface="Comic Sans MS" pitchFamily="66" charset="0"/>
              </a:rPr>
            </a:br>
            <a:r>
              <a:rPr lang="el-GR" b="1" dirty="0" smtClean="0">
                <a:solidFill>
                  <a:schemeClr val="tx1"/>
                </a:solidFill>
                <a:latin typeface="Comic Sans MS" pitchFamily="66" charset="0"/>
              </a:rPr>
              <a:t>Προσομοίωση</a:t>
            </a:r>
            <a:br>
              <a:rPr lang="el-GR" b="1" dirty="0" smtClean="0">
                <a:solidFill>
                  <a:schemeClr val="tx1"/>
                </a:solidFill>
                <a:latin typeface="Comic Sans MS" pitchFamily="66" charset="0"/>
              </a:rPr>
            </a:br>
            <a:r>
              <a:rPr lang="el-GR" b="1" dirty="0" err="1" smtClean="0">
                <a:solidFill>
                  <a:schemeClr val="tx1"/>
                </a:solidFill>
                <a:latin typeface="Comic Sans MS" pitchFamily="66" charset="0"/>
              </a:rPr>
              <a:t>Χημειομετρία</a:t>
            </a:r>
            <a:r>
              <a:rPr lang="el-GR" b="1" dirty="0" smtClean="0">
                <a:solidFill>
                  <a:srgbClr val="C1F9C1"/>
                </a:solidFill>
                <a:latin typeface="Comic Sans MS" pitchFamily="66" charset="0"/>
              </a:rPr>
              <a:t/>
            </a:r>
            <a:br>
              <a:rPr lang="el-GR" b="1" dirty="0" smtClean="0">
                <a:solidFill>
                  <a:srgbClr val="C1F9C1"/>
                </a:solidFill>
                <a:latin typeface="Comic Sans MS" pitchFamily="66" charset="0"/>
              </a:rPr>
            </a:br>
            <a:endParaRPr lang="el-GR" b="1" dirty="0" smtClean="0">
              <a:solidFill>
                <a:srgbClr val="C1F9C1"/>
              </a:solidFill>
              <a:latin typeface="Comic Sans MS" pitchFamily="66" charset="0"/>
            </a:endParaRPr>
          </a:p>
        </p:txBody>
      </p:sp>
      <p:pic>
        <p:nvPicPr>
          <p:cNvPr id="25603" name="Picture 5" descr="j0205582"/>
          <p:cNvPicPr>
            <a:picLocks noChangeAspect="1" noChangeArrowheads="1"/>
          </p:cNvPicPr>
          <p:nvPr/>
        </p:nvPicPr>
        <p:blipFill>
          <a:blip r:embed="rId3"/>
          <a:srcRect/>
          <a:stretch>
            <a:fillRect/>
          </a:stretch>
        </p:blipFill>
        <p:spPr bwMode="auto">
          <a:xfrm>
            <a:off x="3419475" y="1844675"/>
            <a:ext cx="1776413" cy="163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noFill/>
        </p:spPr>
        <p:txBody>
          <a:bodyPr lIns="92075" tIns="46038" rIns="92075" bIns="46038"/>
          <a:lstStyle/>
          <a:p>
            <a:pPr eaLnBrk="1" hangingPunct="1"/>
            <a:r>
              <a:rPr lang="en-GB" sz="3200" smtClean="0">
                <a:latin typeface="Verdana" pitchFamily="34" charset="0"/>
              </a:rPr>
              <a:t>Solubility - hydrophobicity</a:t>
            </a:r>
          </a:p>
        </p:txBody>
      </p:sp>
      <p:sp>
        <p:nvSpPr>
          <p:cNvPr id="272387" name="Rectangle 3"/>
          <p:cNvSpPr>
            <a:spLocks noChangeArrowheads="1"/>
          </p:cNvSpPr>
          <p:nvPr/>
        </p:nvSpPr>
        <p:spPr bwMode="auto">
          <a:xfrm>
            <a:off x="1073150" y="2901950"/>
            <a:ext cx="2806700" cy="22733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n-GB" sz="2400" b="1">
                <a:latin typeface="Times New Roman" pitchFamily="18" charset="0"/>
              </a:rPr>
              <a:t>Site of </a:t>
            </a:r>
          </a:p>
          <a:p>
            <a:pPr algn="ctr" defTabSz="762000" eaLnBrk="0" hangingPunct="0"/>
            <a:r>
              <a:rPr lang="en-GB" sz="2400" b="1">
                <a:latin typeface="Times New Roman" pitchFamily="18" charset="0"/>
              </a:rPr>
              <a:t>drug</a:t>
            </a:r>
          </a:p>
          <a:p>
            <a:pPr algn="ctr" defTabSz="762000" eaLnBrk="0" hangingPunct="0"/>
            <a:r>
              <a:rPr lang="en-GB" sz="2400" b="1">
                <a:latin typeface="Times New Roman" pitchFamily="18" charset="0"/>
              </a:rPr>
              <a:t>administration</a:t>
            </a:r>
          </a:p>
        </p:txBody>
      </p:sp>
      <p:sp>
        <p:nvSpPr>
          <p:cNvPr id="272388" name="Line 4"/>
          <p:cNvSpPr>
            <a:spLocks noChangeShapeType="1"/>
          </p:cNvSpPr>
          <p:nvPr/>
        </p:nvSpPr>
        <p:spPr bwMode="auto">
          <a:xfrm>
            <a:off x="4114800" y="4114800"/>
            <a:ext cx="1600200" cy="0"/>
          </a:xfrm>
          <a:prstGeom prst="line">
            <a:avLst/>
          </a:prstGeom>
          <a:noFill/>
          <a:ln w="50800">
            <a:solidFill>
              <a:schemeClr val="tx1"/>
            </a:solidFill>
            <a:round/>
            <a:headEnd type="none" w="sm" len="sm"/>
            <a:tailEnd type="stealth" w="med" len="lg"/>
          </a:ln>
        </p:spPr>
        <p:txBody>
          <a:bodyPr/>
          <a:lstStyle/>
          <a:p>
            <a:endParaRPr lang="el-GR"/>
          </a:p>
        </p:txBody>
      </p:sp>
      <p:sp>
        <p:nvSpPr>
          <p:cNvPr id="272389" name="Rectangle 5"/>
          <p:cNvSpPr>
            <a:spLocks noChangeArrowheads="1"/>
          </p:cNvSpPr>
          <p:nvPr/>
        </p:nvSpPr>
        <p:spPr bwMode="auto">
          <a:xfrm>
            <a:off x="4121150" y="3587750"/>
            <a:ext cx="1739900" cy="368300"/>
          </a:xfrm>
          <a:prstGeom prst="rect">
            <a:avLst/>
          </a:prstGeom>
          <a:solidFill>
            <a:schemeClr val="hlink"/>
          </a:solidFill>
          <a:ln w="12700">
            <a:solidFill>
              <a:schemeClr val="tx1"/>
            </a:solidFill>
            <a:miter lim="800000"/>
            <a:headEnd/>
            <a:tailEnd/>
          </a:ln>
        </p:spPr>
        <p:txBody>
          <a:bodyPr wrap="none" lIns="92075" tIns="46038" rIns="92075" bIns="46038" anchor="ctr"/>
          <a:lstStyle/>
          <a:p>
            <a:pPr algn="ctr" defTabSz="762000" eaLnBrk="0" hangingPunct="0"/>
            <a:r>
              <a:rPr lang="en-GB" sz="2400">
                <a:latin typeface="Times New Roman" pitchFamily="18" charset="0"/>
              </a:rPr>
              <a:t>random walk</a:t>
            </a:r>
          </a:p>
        </p:txBody>
      </p:sp>
      <p:sp>
        <p:nvSpPr>
          <p:cNvPr id="272390" name="Rectangle 6"/>
          <p:cNvSpPr>
            <a:spLocks noChangeArrowheads="1"/>
          </p:cNvSpPr>
          <p:nvPr/>
        </p:nvSpPr>
        <p:spPr bwMode="auto">
          <a:xfrm>
            <a:off x="4044950" y="4349750"/>
            <a:ext cx="2044700" cy="444500"/>
          </a:xfrm>
          <a:prstGeom prst="rect">
            <a:avLst/>
          </a:prstGeom>
          <a:solidFill>
            <a:schemeClr val="hlink"/>
          </a:solidFill>
          <a:ln w="12700">
            <a:solidFill>
              <a:schemeClr val="tx1"/>
            </a:solidFill>
            <a:miter lim="800000"/>
            <a:headEnd/>
            <a:tailEnd/>
          </a:ln>
        </p:spPr>
        <p:txBody>
          <a:bodyPr wrap="none" lIns="92075" tIns="46038" rIns="92075" bIns="46038" anchor="ctr"/>
          <a:lstStyle/>
          <a:p>
            <a:pPr algn="ctr" defTabSz="762000" eaLnBrk="0" hangingPunct="0"/>
            <a:r>
              <a:rPr lang="en-GB" sz="2400">
                <a:latin typeface="Times New Roman" pitchFamily="18" charset="0"/>
              </a:rPr>
              <a:t>cell membranes</a:t>
            </a:r>
          </a:p>
        </p:txBody>
      </p:sp>
      <p:sp>
        <p:nvSpPr>
          <p:cNvPr id="272391" name="Rectangle 7"/>
          <p:cNvSpPr>
            <a:spLocks noGrp="1" noChangeArrowheads="1"/>
          </p:cNvSpPr>
          <p:nvPr>
            <p:ph type="body" idx="1"/>
          </p:nvPr>
        </p:nvSpPr>
        <p:spPr>
          <a:noFill/>
        </p:spPr>
        <p:txBody>
          <a:bodyPr lIns="92075" tIns="46038" rIns="92075" bIns="46038"/>
          <a:lstStyle/>
          <a:p>
            <a:pPr eaLnBrk="1" hangingPunct="1">
              <a:buFontTx/>
              <a:buNone/>
            </a:pPr>
            <a:r>
              <a:rPr lang="en-GB" smtClean="0"/>
              <a:t>                                           </a:t>
            </a:r>
          </a:p>
        </p:txBody>
      </p:sp>
      <p:sp>
        <p:nvSpPr>
          <p:cNvPr id="272392" name="Rectangle 8"/>
          <p:cNvSpPr>
            <a:spLocks noChangeArrowheads="1"/>
          </p:cNvSpPr>
          <p:nvPr/>
        </p:nvSpPr>
        <p:spPr bwMode="auto">
          <a:xfrm>
            <a:off x="6254750" y="3435350"/>
            <a:ext cx="1816100" cy="11303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n-GB" sz="2400" b="1">
                <a:latin typeface="Times New Roman" pitchFamily="18" charset="0"/>
              </a:rPr>
              <a:t>receptor</a:t>
            </a:r>
          </a:p>
          <a:p>
            <a:pPr algn="ctr" defTabSz="762000" eaLnBrk="0" hangingPunct="0"/>
            <a:r>
              <a:rPr lang="en-GB" sz="2400" b="1">
                <a:latin typeface="Times New Roman" pitchFamily="18" charset="0"/>
              </a:rPr>
              <a:t>protein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wipe(up)">
                                      <p:cBhvr>
                                        <p:cTn id="7" dur="500"/>
                                        <p:tgtEl>
                                          <p:spTgt spid="272386"/>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2387"/>
                                        </p:tgtEl>
                                        <p:attrNameLst>
                                          <p:attrName>style.visibility</p:attrName>
                                        </p:attrNameLst>
                                      </p:cBhvr>
                                      <p:to>
                                        <p:strVal val="visible"/>
                                      </p:to>
                                    </p:set>
                                    <p:anim calcmode="lin" valueType="num">
                                      <p:cBhvr additive="base">
                                        <p:cTn id="12" dur="500" fill="hold"/>
                                        <p:tgtEl>
                                          <p:spTgt spid="272387"/>
                                        </p:tgtEl>
                                        <p:attrNameLst>
                                          <p:attrName>ppt_x</p:attrName>
                                        </p:attrNameLst>
                                      </p:cBhvr>
                                      <p:tavLst>
                                        <p:tav tm="0">
                                          <p:val>
                                            <p:strVal val="0-#ppt_w/2"/>
                                          </p:val>
                                        </p:tav>
                                        <p:tav tm="100000">
                                          <p:val>
                                            <p:strVal val="#ppt_x"/>
                                          </p:val>
                                        </p:tav>
                                      </p:tavLst>
                                    </p:anim>
                                    <p:anim calcmode="lin" valueType="num">
                                      <p:cBhvr additive="base">
                                        <p:cTn id="13" dur="500" fill="hold"/>
                                        <p:tgtEl>
                                          <p:spTgt spid="2723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2388"/>
                                        </p:tgtEl>
                                        <p:attrNameLst>
                                          <p:attrName>style.visibility</p:attrName>
                                        </p:attrNameLst>
                                      </p:cBhvr>
                                      <p:to>
                                        <p:strVal val="visible"/>
                                      </p:to>
                                    </p:set>
                                    <p:animEffect transition="in" filter="dissolve">
                                      <p:cBhvr>
                                        <p:cTn id="18" dur="500"/>
                                        <p:tgtEl>
                                          <p:spTgt spid="272388"/>
                                        </p:tgtEl>
                                      </p:cBhvr>
                                    </p:animEffect>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72389"/>
                                        </p:tgtEl>
                                        <p:attrNameLst>
                                          <p:attrName>style.visibility</p:attrName>
                                        </p:attrNameLst>
                                      </p:cBhvr>
                                      <p:to>
                                        <p:strVal val="visible"/>
                                      </p:to>
                                    </p:set>
                                    <p:anim calcmode="lin" valueType="num">
                                      <p:cBhvr additive="base">
                                        <p:cTn id="23" dur="500" fill="hold"/>
                                        <p:tgtEl>
                                          <p:spTgt spid="272389"/>
                                        </p:tgtEl>
                                        <p:attrNameLst>
                                          <p:attrName>ppt_x</p:attrName>
                                        </p:attrNameLst>
                                      </p:cBhvr>
                                      <p:tavLst>
                                        <p:tav tm="0">
                                          <p:val>
                                            <p:strVal val="#ppt_x"/>
                                          </p:val>
                                        </p:tav>
                                        <p:tav tm="100000">
                                          <p:val>
                                            <p:strVal val="#ppt_x"/>
                                          </p:val>
                                        </p:tav>
                                      </p:tavLst>
                                    </p:anim>
                                    <p:anim calcmode="lin" valueType="num">
                                      <p:cBhvr additive="base">
                                        <p:cTn id="24" dur="500" fill="hold"/>
                                        <p:tgtEl>
                                          <p:spTgt spid="2723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2390"/>
                                        </p:tgtEl>
                                        <p:attrNameLst>
                                          <p:attrName>style.visibility</p:attrName>
                                        </p:attrNameLst>
                                      </p:cBhvr>
                                      <p:to>
                                        <p:strVal val="visible"/>
                                      </p:to>
                                    </p:set>
                                    <p:anim calcmode="lin" valueType="num">
                                      <p:cBhvr additive="base">
                                        <p:cTn id="29" dur="500" fill="hold"/>
                                        <p:tgtEl>
                                          <p:spTgt spid="272390"/>
                                        </p:tgtEl>
                                        <p:attrNameLst>
                                          <p:attrName>ppt_x</p:attrName>
                                        </p:attrNameLst>
                                      </p:cBhvr>
                                      <p:tavLst>
                                        <p:tav tm="0">
                                          <p:val>
                                            <p:strVal val="#ppt_x"/>
                                          </p:val>
                                        </p:tav>
                                        <p:tav tm="100000">
                                          <p:val>
                                            <p:strVal val="#ppt_x"/>
                                          </p:val>
                                        </p:tav>
                                      </p:tavLst>
                                    </p:anim>
                                    <p:anim calcmode="lin" valueType="num">
                                      <p:cBhvr additive="base">
                                        <p:cTn id="30" dur="500" fill="hold"/>
                                        <p:tgtEl>
                                          <p:spTgt spid="2723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72391">
                                            <p:txEl>
                                              <p:pRg st="0" end="0"/>
                                            </p:txEl>
                                          </p:spTgt>
                                        </p:tgtEl>
                                        <p:attrNameLst>
                                          <p:attrName>style.visibility</p:attrName>
                                        </p:attrNameLst>
                                      </p:cBhvr>
                                      <p:to>
                                        <p:strVal val="visible"/>
                                      </p:to>
                                    </p:set>
                                    <p:animEffect transition="in" filter="wipe(up)">
                                      <p:cBhvr>
                                        <p:cTn id="35" dur="500"/>
                                        <p:tgtEl>
                                          <p:spTgt spid="27239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72392"/>
                                        </p:tgtEl>
                                        <p:attrNameLst>
                                          <p:attrName>style.visibility</p:attrName>
                                        </p:attrNameLst>
                                      </p:cBhvr>
                                      <p:to>
                                        <p:strVal val="visible"/>
                                      </p:to>
                                    </p:set>
                                    <p:anim calcmode="lin" valueType="num">
                                      <p:cBhvr additive="base">
                                        <p:cTn id="40" dur="500" fill="hold"/>
                                        <p:tgtEl>
                                          <p:spTgt spid="272392"/>
                                        </p:tgtEl>
                                        <p:attrNameLst>
                                          <p:attrName>ppt_x</p:attrName>
                                        </p:attrNameLst>
                                      </p:cBhvr>
                                      <p:tavLst>
                                        <p:tav tm="0">
                                          <p:val>
                                            <p:strVal val="1+#ppt_w/2"/>
                                          </p:val>
                                        </p:tav>
                                        <p:tav tm="100000">
                                          <p:val>
                                            <p:strVal val="#ppt_x"/>
                                          </p:val>
                                        </p:tav>
                                      </p:tavLst>
                                    </p:anim>
                                    <p:anim calcmode="lin" valueType="num">
                                      <p:cBhvr additive="base">
                                        <p:cTn id="41" dur="500" fill="hold"/>
                                        <p:tgtEl>
                                          <p:spTgt spid="2723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autoUpdateAnimBg="0"/>
      <p:bldP spid="272387" grpId="0" animBg="1" autoUpdateAnimBg="0"/>
      <p:bldP spid="272388" grpId="0" animBg="1"/>
      <p:bldP spid="272389" grpId="0" animBg="1" autoUpdateAnimBg="0"/>
      <p:bldP spid="272390" grpId="0" animBg="1" autoUpdateAnimBg="0"/>
      <p:bldP spid="272391" grpId="0" build="p" autoUpdateAnimBg="0"/>
      <p:bldP spid="27239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Ορθογώνιο"/>
          <p:cNvSpPr>
            <a:spLocks noChangeArrowheads="1"/>
          </p:cNvSpPr>
          <p:nvPr/>
        </p:nvSpPr>
        <p:spPr bwMode="auto">
          <a:xfrm>
            <a:off x="928688" y="196850"/>
            <a:ext cx="7929562" cy="4678204"/>
          </a:xfrm>
          <a:prstGeom prst="rect">
            <a:avLst/>
          </a:prstGeom>
          <a:noFill/>
          <a:ln w="9525">
            <a:noFill/>
            <a:miter lim="800000"/>
            <a:headEnd/>
            <a:tailEnd/>
          </a:ln>
        </p:spPr>
        <p:txBody>
          <a:bodyPr>
            <a:spAutoFit/>
          </a:bodyPr>
          <a:lstStyle/>
          <a:p>
            <a:r>
              <a:rPr lang="en-US" sz="2000" b="1" dirty="0">
                <a:solidFill>
                  <a:srgbClr val="FF0000"/>
                </a:solidFill>
              </a:rPr>
              <a:t>Specifics of Drug Action</a:t>
            </a:r>
          </a:p>
          <a:p>
            <a:endParaRPr lang="en-US" sz="2000" dirty="0" smtClean="0"/>
          </a:p>
          <a:p>
            <a:endParaRPr lang="en-US" sz="2000" dirty="0"/>
          </a:p>
          <a:p>
            <a:r>
              <a:rPr lang="en-US" sz="2000" dirty="0" smtClean="0"/>
              <a:t>Lipophilicity </a:t>
            </a:r>
            <a:r>
              <a:rPr lang="en-US" sz="2000" dirty="0"/>
              <a:t>and dissociation / ionization are responsible for </a:t>
            </a:r>
          </a:p>
          <a:p>
            <a:r>
              <a:rPr lang="en-US" sz="2000" dirty="0">
                <a:solidFill>
                  <a:srgbClr val="FF0000"/>
                </a:solidFill>
              </a:rPr>
              <a:t>transport</a:t>
            </a:r>
            <a:r>
              <a:rPr lang="en-US" sz="2000" dirty="0"/>
              <a:t> and </a:t>
            </a:r>
            <a:r>
              <a:rPr lang="en-US" sz="2000" dirty="0">
                <a:solidFill>
                  <a:srgbClr val="FF0000"/>
                </a:solidFill>
              </a:rPr>
              <a:t>distribution</a:t>
            </a:r>
            <a:r>
              <a:rPr lang="en-US" sz="2000" dirty="0"/>
              <a:t> of drugs in biological systems.</a:t>
            </a:r>
          </a:p>
          <a:p>
            <a:endParaRPr lang="en-US" sz="2000" dirty="0"/>
          </a:p>
          <a:p>
            <a:r>
              <a:rPr lang="en-US" sz="2000" dirty="0"/>
              <a:t>The geometric fit and the complementarity of the surface 3D properties of a ligand are responsible for its </a:t>
            </a:r>
            <a:r>
              <a:rPr lang="en-US" sz="2000" dirty="0">
                <a:solidFill>
                  <a:srgbClr val="FF0000"/>
                </a:solidFill>
              </a:rPr>
              <a:t>affinity</a:t>
            </a:r>
            <a:r>
              <a:rPr lang="en-US" sz="2000" dirty="0"/>
              <a:t> to a binding site.</a:t>
            </a:r>
          </a:p>
          <a:p>
            <a:endParaRPr lang="en-US" sz="2000" dirty="0"/>
          </a:p>
          <a:p>
            <a:pPr>
              <a:buFontTx/>
              <a:buChar char="-"/>
            </a:pPr>
            <a:r>
              <a:rPr lang="en-US" sz="2000" dirty="0"/>
              <a:t>Which </a:t>
            </a:r>
            <a:r>
              <a:rPr lang="en-US" sz="2000" dirty="0">
                <a:solidFill>
                  <a:srgbClr val="FF0000"/>
                </a:solidFill>
              </a:rPr>
              <a:t>conformation</a:t>
            </a:r>
            <a:r>
              <a:rPr lang="en-US" sz="2000" dirty="0"/>
              <a:t> is the biologically active conformation ?</a:t>
            </a:r>
          </a:p>
          <a:p>
            <a:pPr>
              <a:buFontTx/>
              <a:buChar char="-"/>
            </a:pPr>
            <a:endParaRPr lang="en-US" sz="2000" dirty="0"/>
          </a:p>
          <a:p>
            <a:pPr>
              <a:buFont typeface="Arial" pitchFamily="34" charset="0"/>
              <a:buChar char="•"/>
            </a:pPr>
            <a:r>
              <a:rPr lang="en-US" sz="2000" dirty="0"/>
              <a:t>Conformation in </a:t>
            </a:r>
            <a:r>
              <a:rPr lang="en-US" sz="2000" dirty="0" err="1"/>
              <a:t>vacuo</a:t>
            </a:r>
            <a:endParaRPr lang="en-US" sz="2000" dirty="0"/>
          </a:p>
          <a:p>
            <a:pPr>
              <a:buFont typeface="Arial" pitchFamily="34" charset="0"/>
              <a:buChar char="•"/>
            </a:pPr>
            <a:r>
              <a:rPr lang="en-US" sz="2000" dirty="0"/>
              <a:t>conformation in the crystal</a:t>
            </a:r>
          </a:p>
          <a:p>
            <a:pPr>
              <a:buFont typeface="Arial" pitchFamily="34" charset="0"/>
              <a:buChar char="•"/>
            </a:pPr>
            <a:r>
              <a:rPr lang="en-US" sz="2000" dirty="0"/>
              <a:t>conformation in aqueous solution</a:t>
            </a:r>
          </a:p>
          <a:p>
            <a:pPr>
              <a:buFont typeface="Arial" pitchFamily="34" charset="0"/>
              <a:buChar char="•"/>
            </a:pPr>
            <a:r>
              <a:rPr lang="en-US" dirty="0"/>
              <a:t>conformation at the binding site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Ορθογώνιο"/>
          <p:cNvSpPr>
            <a:spLocks noChangeArrowheads="1"/>
          </p:cNvSpPr>
          <p:nvPr/>
        </p:nvSpPr>
        <p:spPr bwMode="auto">
          <a:xfrm>
            <a:off x="467544" y="474663"/>
            <a:ext cx="8208912" cy="3139321"/>
          </a:xfrm>
          <a:prstGeom prst="rect">
            <a:avLst/>
          </a:prstGeom>
          <a:noFill/>
          <a:ln w="9525">
            <a:noFill/>
            <a:miter lim="800000"/>
            <a:headEnd/>
            <a:tailEnd/>
          </a:ln>
        </p:spPr>
        <p:txBody>
          <a:bodyPr wrap="square">
            <a:spAutoFit/>
          </a:bodyPr>
          <a:lstStyle/>
          <a:p>
            <a:r>
              <a:rPr lang="en-US" sz="2000" b="1" dirty="0">
                <a:solidFill>
                  <a:srgbClr val="FF0000"/>
                </a:solidFill>
              </a:rPr>
              <a:t>Drug Transport and Drug Receptor Interaction</a:t>
            </a:r>
          </a:p>
          <a:p>
            <a:endParaRPr lang="en-US" dirty="0"/>
          </a:p>
          <a:p>
            <a:r>
              <a:rPr lang="en-US" sz="2000" dirty="0"/>
              <a:t>The “random walk” </a:t>
            </a:r>
            <a:r>
              <a:rPr lang="en-US" sz="2000" dirty="0" smtClean="0"/>
              <a:t>process  </a:t>
            </a:r>
            <a:r>
              <a:rPr lang="en-US" sz="2000" dirty="0"/>
              <a:t>drug </a:t>
            </a:r>
          </a:p>
          <a:p>
            <a:pPr>
              <a:buFont typeface="Arial" pitchFamily="34" charset="0"/>
              <a:buChar char="•"/>
            </a:pPr>
            <a:r>
              <a:rPr lang="en-US" sz="2000" dirty="0"/>
              <a:t>aqueous phases and  lipophilic barriers</a:t>
            </a:r>
          </a:p>
          <a:p>
            <a:pPr>
              <a:buFont typeface="Arial" pitchFamily="34" charset="0"/>
              <a:buChar char="•"/>
            </a:pPr>
            <a:endParaRPr lang="en-US" sz="2000" dirty="0"/>
          </a:p>
          <a:p>
            <a:pPr>
              <a:buFont typeface="Arial" pitchFamily="34" charset="0"/>
              <a:buChar char="•"/>
            </a:pPr>
            <a:r>
              <a:rPr lang="en-US" sz="2000" dirty="0"/>
              <a:t>receptor (binding site)</a:t>
            </a:r>
          </a:p>
          <a:p>
            <a:endParaRPr lang="en-US" sz="2000" dirty="0"/>
          </a:p>
          <a:p>
            <a:endParaRPr lang="en-US" sz="2000" dirty="0"/>
          </a:p>
          <a:p>
            <a:pPr algn="ctr"/>
            <a:r>
              <a:rPr lang="en-US" sz="2000" dirty="0">
                <a:solidFill>
                  <a:srgbClr val="FF0000"/>
                </a:solidFill>
              </a:rPr>
              <a:t>biological activity = f (transport + binding) = - k1(</a:t>
            </a:r>
            <a:r>
              <a:rPr lang="en-US" sz="2000" dirty="0" err="1">
                <a:solidFill>
                  <a:srgbClr val="FF0000"/>
                </a:solidFill>
              </a:rPr>
              <a:t>lipo</a:t>
            </a:r>
            <a:r>
              <a:rPr lang="en-US" sz="2000" dirty="0">
                <a:solidFill>
                  <a:srgbClr val="FF0000"/>
                </a:solidFill>
              </a:rPr>
              <a:t>)² + k2(</a:t>
            </a:r>
            <a:r>
              <a:rPr lang="en-US" sz="2000" dirty="0" err="1">
                <a:solidFill>
                  <a:srgbClr val="FF0000"/>
                </a:solidFill>
              </a:rPr>
              <a:t>lipo</a:t>
            </a:r>
            <a:r>
              <a:rPr lang="en-US" sz="2000" dirty="0">
                <a:solidFill>
                  <a:srgbClr val="FF0000"/>
                </a:solidFill>
              </a:rPr>
              <a:t>) + k3(pol) + k4 (</a:t>
            </a:r>
            <a:r>
              <a:rPr lang="en-US" sz="2000" dirty="0" err="1">
                <a:solidFill>
                  <a:srgbClr val="FF0000"/>
                </a:solidFill>
              </a:rPr>
              <a:t>elec</a:t>
            </a:r>
            <a:r>
              <a:rPr lang="en-US" sz="2000" dirty="0">
                <a:solidFill>
                  <a:srgbClr val="FF0000"/>
                </a:solidFill>
              </a:rPr>
              <a:t>) + k5 (</a:t>
            </a:r>
            <a:r>
              <a:rPr lang="en-US" sz="2000" dirty="0" err="1">
                <a:solidFill>
                  <a:srgbClr val="FF0000"/>
                </a:solidFill>
              </a:rPr>
              <a:t>ster</a:t>
            </a:r>
            <a:r>
              <a:rPr lang="en-US" sz="2000" dirty="0">
                <a:solidFill>
                  <a:srgbClr val="FF0000"/>
                </a:solidFill>
              </a:rPr>
              <a:t>) + k6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b="1" smtClean="0">
                <a:solidFill>
                  <a:schemeClr val="tx1"/>
                </a:solidFill>
                <a:effectLst>
                  <a:outerShdw blurRad="38100" dist="38100" dir="2700000" algn="tl">
                    <a:srgbClr val="C0C0C0"/>
                  </a:outerShdw>
                </a:effectLst>
              </a:rPr>
              <a:t>log P</a:t>
            </a:r>
            <a:endParaRPr lang="el-GR" b="1" smtClean="0">
              <a:solidFill>
                <a:schemeClr val="tx1"/>
              </a:solidFill>
              <a:effectLst>
                <a:outerShdw blurRad="38100" dist="38100" dir="2700000" algn="tl">
                  <a:srgbClr val="C0C0C0"/>
                </a:outerShdw>
              </a:effectLst>
            </a:endParaRPr>
          </a:p>
        </p:txBody>
      </p:sp>
      <p:sp>
        <p:nvSpPr>
          <p:cNvPr id="46083" name="Rectangle 3"/>
          <p:cNvSpPr>
            <a:spLocks noGrp="1" noChangeArrowheads="1"/>
          </p:cNvSpPr>
          <p:nvPr>
            <p:ph type="body" idx="1"/>
          </p:nvPr>
        </p:nvSpPr>
        <p:spPr>
          <a:xfrm>
            <a:off x="250825" y="1600200"/>
            <a:ext cx="8435975" cy="5068888"/>
          </a:xfrm>
        </p:spPr>
        <p:txBody>
          <a:bodyPr/>
          <a:lstStyle/>
          <a:p>
            <a:pPr eaLnBrk="1" hangingPunct="1">
              <a:buFontTx/>
              <a:buNone/>
            </a:pPr>
            <a:endParaRPr lang="el-GR" smtClean="0"/>
          </a:p>
        </p:txBody>
      </p:sp>
      <p:sp>
        <p:nvSpPr>
          <p:cNvPr id="46084" name="AutoShape 4"/>
          <p:cNvSpPr>
            <a:spLocks noChangeArrowheads="1"/>
          </p:cNvSpPr>
          <p:nvPr/>
        </p:nvSpPr>
        <p:spPr bwMode="auto">
          <a:xfrm flipV="1">
            <a:off x="685800" y="4419600"/>
            <a:ext cx="4038600" cy="1524000"/>
          </a:xfrm>
          <a:prstGeom prst="lightningBolt">
            <a:avLst/>
          </a:prstGeom>
          <a:gradFill rotWithShape="0">
            <a:gsLst>
              <a:gs pos="0">
                <a:srgbClr val="FF0000"/>
              </a:gs>
              <a:gs pos="100000">
                <a:srgbClr val="760000"/>
              </a:gs>
            </a:gsLst>
            <a:lin ang="2700000" scaled="1"/>
          </a:gradFill>
          <a:ln w="9525">
            <a:solidFill>
              <a:schemeClr val="tx1"/>
            </a:solidFill>
            <a:miter lim="800000"/>
            <a:headEnd/>
            <a:tailEnd/>
          </a:ln>
        </p:spPr>
        <p:txBody>
          <a:bodyPr wrap="none" anchor="ctr"/>
          <a:lstStyle/>
          <a:p>
            <a:endParaRPr lang="el-GR"/>
          </a:p>
        </p:txBody>
      </p:sp>
      <p:sp>
        <p:nvSpPr>
          <p:cNvPr id="140293" name="AutoShape 5"/>
          <p:cNvSpPr>
            <a:spLocks noChangeArrowheads="1"/>
          </p:cNvSpPr>
          <p:nvPr/>
        </p:nvSpPr>
        <p:spPr bwMode="auto">
          <a:xfrm rot="-13151740">
            <a:off x="4724400" y="3200400"/>
            <a:ext cx="3352800" cy="1143000"/>
          </a:xfrm>
          <a:prstGeom prst="rtTriangle">
            <a:avLst/>
          </a:prstGeom>
          <a:gradFill rotWithShape="0">
            <a:gsLst>
              <a:gs pos="0">
                <a:schemeClr val="tx2"/>
              </a:gs>
              <a:gs pos="100000">
                <a:schemeClr val="tx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l-GR"/>
          </a:p>
        </p:txBody>
      </p:sp>
      <p:sp>
        <p:nvSpPr>
          <p:cNvPr id="46086" name="Text Box 6"/>
          <p:cNvSpPr txBox="1">
            <a:spLocks noChangeArrowheads="1"/>
          </p:cNvSpPr>
          <p:nvPr/>
        </p:nvSpPr>
        <p:spPr bwMode="auto">
          <a:xfrm>
            <a:off x="762000" y="4419600"/>
            <a:ext cx="2133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ethanol  -.75</a:t>
            </a:r>
          </a:p>
        </p:txBody>
      </p:sp>
      <p:sp>
        <p:nvSpPr>
          <p:cNvPr id="46087" name="Text Box 7"/>
          <p:cNvSpPr txBox="1">
            <a:spLocks noChangeArrowheads="1"/>
          </p:cNvSpPr>
          <p:nvPr/>
        </p:nvSpPr>
        <p:spPr bwMode="auto">
          <a:xfrm>
            <a:off x="4267200" y="2667000"/>
            <a:ext cx="1981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pentanol  0.81</a:t>
            </a:r>
          </a:p>
        </p:txBody>
      </p:sp>
      <p:sp>
        <p:nvSpPr>
          <p:cNvPr id="46088" name="Text Box 8"/>
          <p:cNvSpPr txBox="1">
            <a:spLocks noChangeArrowheads="1"/>
          </p:cNvSpPr>
          <p:nvPr/>
        </p:nvSpPr>
        <p:spPr bwMode="auto">
          <a:xfrm>
            <a:off x="1143000" y="4114800"/>
            <a:ext cx="2667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isopropanol  -0.36</a:t>
            </a:r>
          </a:p>
        </p:txBody>
      </p:sp>
      <p:sp>
        <p:nvSpPr>
          <p:cNvPr id="46089" name="Text Box 9"/>
          <p:cNvSpPr txBox="1">
            <a:spLocks noChangeArrowheads="1"/>
          </p:cNvSpPr>
          <p:nvPr/>
        </p:nvSpPr>
        <p:spPr bwMode="auto">
          <a:xfrm>
            <a:off x="2133600" y="3810000"/>
            <a:ext cx="2743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n-propanol  -0.23</a:t>
            </a:r>
          </a:p>
        </p:txBody>
      </p:sp>
      <p:sp>
        <p:nvSpPr>
          <p:cNvPr id="46090" name="Text Box 10"/>
          <p:cNvSpPr txBox="1">
            <a:spLocks noChangeArrowheads="1"/>
          </p:cNvSpPr>
          <p:nvPr/>
        </p:nvSpPr>
        <p:spPr bwMode="auto">
          <a:xfrm>
            <a:off x="5410200" y="2057400"/>
            <a:ext cx="1905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benzene 2.13</a:t>
            </a:r>
          </a:p>
        </p:txBody>
      </p:sp>
      <p:sp>
        <p:nvSpPr>
          <p:cNvPr id="46091" name="Text Box 11"/>
          <p:cNvSpPr txBox="1">
            <a:spLocks noChangeArrowheads="1"/>
          </p:cNvSpPr>
          <p:nvPr/>
        </p:nvSpPr>
        <p:spPr bwMode="auto">
          <a:xfrm>
            <a:off x="2971800" y="5791200"/>
            <a:ext cx="48768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tetraethylammonium iodide -2.82</a:t>
            </a:r>
          </a:p>
        </p:txBody>
      </p:sp>
      <p:sp>
        <p:nvSpPr>
          <p:cNvPr id="46092" name="Text Box 12"/>
          <p:cNvSpPr txBox="1">
            <a:spLocks noChangeArrowheads="1"/>
          </p:cNvSpPr>
          <p:nvPr/>
        </p:nvSpPr>
        <p:spPr bwMode="auto">
          <a:xfrm>
            <a:off x="3962400" y="5334000"/>
            <a:ext cx="28194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phenylalanine -1.38</a:t>
            </a:r>
          </a:p>
        </p:txBody>
      </p:sp>
      <p:sp>
        <p:nvSpPr>
          <p:cNvPr id="46093" name="Text Box 13"/>
          <p:cNvSpPr txBox="1">
            <a:spLocks noChangeArrowheads="1"/>
          </p:cNvSpPr>
          <p:nvPr/>
        </p:nvSpPr>
        <p:spPr bwMode="auto">
          <a:xfrm>
            <a:off x="2209800" y="6096000"/>
            <a:ext cx="1981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alanine -2.85</a:t>
            </a:r>
          </a:p>
        </p:txBody>
      </p:sp>
      <p:sp>
        <p:nvSpPr>
          <p:cNvPr id="46094" name="Text Box 14"/>
          <p:cNvSpPr txBox="1">
            <a:spLocks noChangeArrowheads="1"/>
          </p:cNvSpPr>
          <p:nvPr/>
        </p:nvSpPr>
        <p:spPr bwMode="auto">
          <a:xfrm>
            <a:off x="6248400" y="3886200"/>
            <a:ext cx="2133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pyridine 0.64</a:t>
            </a:r>
          </a:p>
        </p:txBody>
      </p:sp>
      <p:sp>
        <p:nvSpPr>
          <p:cNvPr id="46095" name="Text Box 15"/>
          <p:cNvSpPr txBox="1">
            <a:spLocks noChangeArrowheads="1"/>
          </p:cNvSpPr>
          <p:nvPr/>
        </p:nvSpPr>
        <p:spPr bwMode="auto">
          <a:xfrm>
            <a:off x="4648200" y="4800600"/>
            <a:ext cx="2286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imidazole -0.08</a:t>
            </a:r>
          </a:p>
        </p:txBody>
      </p:sp>
      <p:sp>
        <p:nvSpPr>
          <p:cNvPr id="46096" name="Text Box 16"/>
          <p:cNvSpPr txBox="1">
            <a:spLocks noChangeArrowheads="1"/>
          </p:cNvSpPr>
          <p:nvPr/>
        </p:nvSpPr>
        <p:spPr bwMode="auto">
          <a:xfrm>
            <a:off x="5562600" y="4343400"/>
            <a:ext cx="2667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diethylamine 0.45</a:t>
            </a:r>
          </a:p>
        </p:txBody>
      </p:sp>
      <p:sp>
        <p:nvSpPr>
          <p:cNvPr id="46097" name="Text Box 17"/>
          <p:cNvSpPr txBox="1">
            <a:spLocks noChangeArrowheads="1"/>
          </p:cNvSpPr>
          <p:nvPr/>
        </p:nvSpPr>
        <p:spPr bwMode="auto">
          <a:xfrm>
            <a:off x="447675" y="6040438"/>
            <a:ext cx="1460500" cy="366712"/>
          </a:xfrm>
          <a:prstGeom prst="rect">
            <a:avLst/>
          </a:prstGeom>
          <a:noFill/>
          <a:ln w="9525">
            <a:noFill/>
            <a:miter lim="800000"/>
            <a:headEnd/>
            <a:tailEnd/>
          </a:ln>
        </p:spPr>
        <p:txBody>
          <a:bodyPr>
            <a:spAutoFit/>
          </a:bodyPr>
          <a:lstStyle/>
          <a:p>
            <a:r>
              <a:rPr lang="en-US" b="1">
                <a:solidFill>
                  <a:srgbClr val="FF3300"/>
                </a:solidFill>
              </a:rPr>
              <a:t>hydrophilic</a:t>
            </a:r>
            <a:endParaRPr lang="el-GR" b="1">
              <a:solidFill>
                <a:srgbClr val="FF3300"/>
              </a:solidFill>
            </a:endParaRPr>
          </a:p>
        </p:txBody>
      </p:sp>
      <p:sp>
        <p:nvSpPr>
          <p:cNvPr id="46098" name="Rectangle 18"/>
          <p:cNvSpPr>
            <a:spLocks noChangeArrowheads="1"/>
          </p:cNvSpPr>
          <p:nvPr/>
        </p:nvSpPr>
        <p:spPr bwMode="auto">
          <a:xfrm>
            <a:off x="7164388" y="1700213"/>
            <a:ext cx="1511300" cy="360362"/>
          </a:xfrm>
          <a:prstGeom prst="rect">
            <a:avLst/>
          </a:prstGeom>
          <a:solidFill>
            <a:schemeClr val="accent1"/>
          </a:solidFill>
          <a:ln w="9525">
            <a:solidFill>
              <a:schemeClr val="tx1"/>
            </a:solidFill>
            <a:miter lim="800000"/>
            <a:headEnd/>
            <a:tailEnd/>
          </a:ln>
        </p:spPr>
        <p:txBody>
          <a:bodyPr wrap="none" anchor="ctr"/>
          <a:lstStyle/>
          <a:p>
            <a:pPr algn="ctr"/>
            <a:r>
              <a:rPr lang="en-US" b="1"/>
              <a:t>hydrophobic</a:t>
            </a:r>
            <a:endParaRPr lang="el-GR"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lIns="92075" tIns="46038" rIns="92075" bIns="46038"/>
          <a:lstStyle/>
          <a:p>
            <a:pPr eaLnBrk="1" hangingPunct="1"/>
            <a:r>
              <a:rPr lang="en-GB" sz="2800" dirty="0" smtClean="0">
                <a:latin typeface="Verdana" pitchFamily="34" charset="0"/>
              </a:rPr>
              <a:t>Hydrophobicity is determined by relative solubility in octanol/water:</a:t>
            </a:r>
          </a:p>
        </p:txBody>
      </p:sp>
      <p:sp>
        <p:nvSpPr>
          <p:cNvPr id="274435" name="Rectangle 3"/>
          <p:cNvSpPr>
            <a:spLocks noGrp="1" noChangeArrowheads="1"/>
          </p:cNvSpPr>
          <p:nvPr>
            <p:ph type="body" idx="1"/>
          </p:nvPr>
        </p:nvSpPr>
        <p:spPr>
          <a:noFill/>
        </p:spPr>
        <p:txBody>
          <a:bodyPr lIns="92075" tIns="46038" rIns="92075" bIns="46038"/>
          <a:lstStyle/>
          <a:p>
            <a:pPr eaLnBrk="1" hangingPunct="1">
              <a:buFontTx/>
              <a:buNone/>
            </a:pPr>
            <a:endParaRPr lang="en-GB" sz="2800" smtClean="0">
              <a:latin typeface="Verdana" pitchFamily="34" charset="0"/>
            </a:endParaRPr>
          </a:p>
          <a:p>
            <a:pPr eaLnBrk="1" hangingPunct="1">
              <a:buFontTx/>
              <a:buNone/>
            </a:pPr>
            <a:r>
              <a:rPr lang="en-GB" sz="2800" smtClean="0">
                <a:latin typeface="Verdana" pitchFamily="34" charset="0"/>
              </a:rPr>
              <a:t>	P = </a:t>
            </a:r>
            <a:r>
              <a:rPr lang="en-GB" sz="2400" b="1" u="sng" smtClean="0">
                <a:latin typeface="Verdana" pitchFamily="34" charset="0"/>
              </a:rPr>
              <a:t>Concentration of drug in octanol</a:t>
            </a:r>
          </a:p>
          <a:p>
            <a:pPr eaLnBrk="1" hangingPunct="1">
              <a:buFontTx/>
              <a:buNone/>
            </a:pPr>
            <a:r>
              <a:rPr lang="en-GB" sz="2400" b="1" smtClean="0">
                <a:latin typeface="Verdana" pitchFamily="34" charset="0"/>
              </a:rPr>
              <a:t>		  Concentration of drug in aq. solution</a:t>
            </a:r>
          </a:p>
          <a:p>
            <a:pPr eaLnBrk="1" hangingPunct="1">
              <a:buFontTx/>
              <a:buNone/>
            </a:pPr>
            <a:endParaRPr lang="en-GB" sz="2800" smtClean="0">
              <a:latin typeface="Verdana" pitchFamily="34" charset="0"/>
            </a:endParaRPr>
          </a:p>
          <a:p>
            <a:pPr eaLnBrk="1" hangingPunct="1">
              <a:buFontTx/>
              <a:buNone/>
            </a:pPr>
            <a:r>
              <a:rPr lang="en-GB" sz="2800" smtClean="0">
                <a:latin typeface="Verdana" pitchFamily="34" charset="0"/>
              </a:rPr>
              <a:t>	P - Partition coefficient</a:t>
            </a:r>
          </a:p>
          <a:p>
            <a:pPr eaLnBrk="1" hangingPunct="1">
              <a:buFontTx/>
              <a:buNone/>
            </a:pPr>
            <a:r>
              <a:rPr lang="en-GB" sz="2800" smtClean="0">
                <a:latin typeface="Verdana" pitchFamily="34" charset="0"/>
              </a:rPr>
              <a:t>			</a:t>
            </a:r>
            <a:r>
              <a:rPr lang="en-GB" sz="2800" smtClean="0">
                <a:solidFill>
                  <a:schemeClr val="tx2"/>
                </a:solidFill>
                <a:latin typeface="Verdana" pitchFamily="34" charset="0"/>
              </a:rPr>
              <a:t>High P value</a:t>
            </a:r>
            <a:r>
              <a:rPr lang="en-GB" sz="2800" smtClean="0">
                <a:latin typeface="Verdana" pitchFamily="34" charset="0"/>
              </a:rPr>
              <a:t> : </a:t>
            </a:r>
            <a:r>
              <a:rPr lang="en-GB" sz="2800" smtClean="0">
                <a:solidFill>
                  <a:srgbClr val="FF3300"/>
                </a:solidFill>
                <a:latin typeface="Verdana" pitchFamily="34" charset="0"/>
              </a:rPr>
              <a:t>hydrophobic</a:t>
            </a:r>
          </a:p>
          <a:p>
            <a:pPr eaLnBrk="1" hangingPunct="1">
              <a:buFontTx/>
              <a:buNone/>
            </a:pPr>
            <a:r>
              <a:rPr lang="en-GB" sz="2800" smtClean="0">
                <a:latin typeface="Verdana" pitchFamily="34" charset="0"/>
              </a:rPr>
              <a:t>			</a:t>
            </a:r>
            <a:r>
              <a:rPr lang="en-GB" sz="2800" smtClean="0">
                <a:solidFill>
                  <a:schemeClr val="tx2"/>
                </a:solidFill>
                <a:latin typeface="Verdana" pitchFamily="34" charset="0"/>
              </a:rPr>
              <a:t>Low P value</a:t>
            </a:r>
            <a:r>
              <a:rPr lang="en-GB" sz="2800" smtClean="0">
                <a:latin typeface="Verdana" pitchFamily="34" charset="0"/>
              </a:rPr>
              <a:t>  : </a:t>
            </a:r>
            <a:r>
              <a:rPr lang="en-GB" sz="2800" smtClean="0">
                <a:solidFill>
                  <a:srgbClr val="FF3300"/>
                </a:solidFill>
                <a:latin typeface="Verdana" pitchFamily="34" charset="0"/>
              </a:rPr>
              <a:t>hydrophilic</a:t>
            </a:r>
          </a:p>
          <a:p>
            <a:pPr eaLnBrk="1" hangingPunct="1">
              <a:buFontTx/>
              <a:buNone/>
            </a:pPr>
            <a:r>
              <a:rPr lang="en-GB" sz="2800" smtClean="0">
                <a:solidFill>
                  <a:srgbClr val="FF3300"/>
                </a:solidFill>
                <a:latin typeface="Verdana" pitchFamily="34"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4435">
                                            <p:txEl>
                                              <p:pRg st="1" end="1"/>
                                            </p:txEl>
                                          </p:spTgt>
                                        </p:tgtEl>
                                        <p:attrNameLst>
                                          <p:attrName>style.visibility</p:attrName>
                                        </p:attrNameLst>
                                      </p:cBhvr>
                                      <p:to>
                                        <p:strVal val="visible"/>
                                      </p:to>
                                    </p:set>
                                    <p:animEffect transition="in" filter="wipe(up)">
                                      <p:cBhvr>
                                        <p:cTn id="7" dur="500"/>
                                        <p:tgtEl>
                                          <p:spTgt spid="274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4435">
                                            <p:txEl>
                                              <p:pRg st="2" end="2"/>
                                            </p:txEl>
                                          </p:spTgt>
                                        </p:tgtEl>
                                        <p:attrNameLst>
                                          <p:attrName>style.visibility</p:attrName>
                                        </p:attrNameLst>
                                      </p:cBhvr>
                                      <p:to>
                                        <p:strVal val="visible"/>
                                      </p:to>
                                    </p:set>
                                    <p:animEffect transition="in" filter="wipe(up)">
                                      <p:cBhvr>
                                        <p:cTn id="12" dur="500"/>
                                        <p:tgtEl>
                                          <p:spTgt spid="274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4435">
                                            <p:txEl>
                                              <p:pRg st="4" end="4"/>
                                            </p:txEl>
                                          </p:spTgt>
                                        </p:tgtEl>
                                        <p:attrNameLst>
                                          <p:attrName>style.visibility</p:attrName>
                                        </p:attrNameLst>
                                      </p:cBhvr>
                                      <p:to>
                                        <p:strVal val="visible"/>
                                      </p:to>
                                    </p:set>
                                    <p:animEffect transition="in" filter="wipe(up)">
                                      <p:cBhvr>
                                        <p:cTn id="17" dur="500"/>
                                        <p:tgtEl>
                                          <p:spTgt spid="2744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4435">
                                            <p:txEl>
                                              <p:pRg st="5" end="5"/>
                                            </p:txEl>
                                          </p:spTgt>
                                        </p:tgtEl>
                                        <p:attrNameLst>
                                          <p:attrName>style.visibility</p:attrName>
                                        </p:attrNameLst>
                                      </p:cBhvr>
                                      <p:to>
                                        <p:strVal val="visible"/>
                                      </p:to>
                                    </p:set>
                                    <p:animEffect transition="in" filter="wipe(up)">
                                      <p:cBhvr>
                                        <p:cTn id="22" dur="500"/>
                                        <p:tgtEl>
                                          <p:spTgt spid="2744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4435">
                                            <p:txEl>
                                              <p:pRg st="6" end="6"/>
                                            </p:txEl>
                                          </p:spTgt>
                                        </p:tgtEl>
                                        <p:attrNameLst>
                                          <p:attrName>style.visibility</p:attrName>
                                        </p:attrNameLst>
                                      </p:cBhvr>
                                      <p:to>
                                        <p:strVal val="visible"/>
                                      </p:to>
                                    </p:set>
                                    <p:animEffect transition="in" filter="wipe(up)">
                                      <p:cBhvr>
                                        <p:cTn id="27" dur="500"/>
                                        <p:tgtEl>
                                          <p:spTgt spid="27443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4435">
                                            <p:txEl>
                                              <p:pRg st="7" end="7"/>
                                            </p:txEl>
                                          </p:spTgt>
                                        </p:tgtEl>
                                        <p:attrNameLst>
                                          <p:attrName>style.visibility</p:attrName>
                                        </p:attrNameLst>
                                      </p:cBhvr>
                                      <p:to>
                                        <p:strVal val="visible"/>
                                      </p:to>
                                    </p:set>
                                    <p:animEffect transition="in" filter="wipe(up)">
                                      <p:cBhvr>
                                        <p:cTn id="32" dur="500"/>
                                        <p:tgtEl>
                                          <p:spTgt spid="274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lstStyle/>
          <a:p>
            <a:pPr eaLnBrk="1" hangingPunct="1"/>
            <a:r>
              <a:rPr lang="el-GR" sz="3600" b="1" dirty="0" smtClean="0">
                <a:latin typeface="Calibri" panose="020F0502020204030204" pitchFamily="34" charset="0"/>
              </a:rPr>
              <a:t>Πειραματικός υπολογισμός της </a:t>
            </a:r>
            <a:r>
              <a:rPr lang="el-GR" sz="3600" b="1" dirty="0" err="1" smtClean="0">
                <a:latin typeface="Calibri" panose="020F0502020204030204" pitchFamily="34" charset="0"/>
              </a:rPr>
              <a:t>λιποφιλικότητας</a:t>
            </a:r>
            <a:r>
              <a:rPr lang="el-GR" sz="3600" dirty="0" smtClean="0">
                <a:latin typeface="Calibri" panose="020F0502020204030204" pitchFamily="34" charset="0"/>
              </a:rPr>
              <a:t> </a:t>
            </a:r>
          </a:p>
        </p:txBody>
      </p:sp>
      <p:sp>
        <p:nvSpPr>
          <p:cNvPr id="36867" name="2 - Θέση περιεχομένου"/>
          <p:cNvSpPr>
            <a:spLocks noGrp="1"/>
          </p:cNvSpPr>
          <p:nvPr>
            <p:ph sz="half" idx="1"/>
          </p:nvPr>
        </p:nvSpPr>
        <p:spPr>
          <a:xfrm>
            <a:off x="179512" y="1600200"/>
            <a:ext cx="3075260" cy="4525963"/>
          </a:xfrm>
        </p:spPr>
        <p:txBody>
          <a:bodyPr/>
          <a:lstStyle/>
          <a:p>
            <a:pPr eaLnBrk="1" hangingPunct="1"/>
            <a:r>
              <a:rPr lang="el-GR" sz="2400" dirty="0" smtClean="0">
                <a:latin typeface="Calibri" panose="020F0502020204030204" pitchFamily="34" charset="0"/>
              </a:rPr>
              <a:t>Α) Με την μέθοδο της χρωματογραφίας που αποτελεί διαδικασία κατανομής </a:t>
            </a:r>
          </a:p>
          <a:p>
            <a:pPr eaLnBrk="1" hangingPunct="1"/>
            <a:r>
              <a:rPr lang="en-US" sz="2400" dirty="0" smtClean="0">
                <a:latin typeface="Calibri" panose="020F0502020204030204" pitchFamily="34" charset="0"/>
              </a:rPr>
              <a:t>B</a:t>
            </a:r>
            <a:r>
              <a:rPr lang="el-GR" sz="2400" dirty="0" smtClean="0">
                <a:latin typeface="Calibri" panose="020F0502020204030204" pitchFamily="34" charset="0"/>
              </a:rPr>
              <a:t>) </a:t>
            </a:r>
            <a:r>
              <a:rPr lang="en-US" sz="2400" dirty="0" smtClean="0">
                <a:latin typeface="Calibri" panose="020F0502020204030204" pitchFamily="34" charset="0"/>
              </a:rPr>
              <a:t>M</a:t>
            </a:r>
            <a:r>
              <a:rPr lang="el-GR" sz="2400" dirty="0" smtClean="0">
                <a:latin typeface="Calibri" panose="020F0502020204030204" pitchFamily="34" charset="0"/>
              </a:rPr>
              <a:t>ε την μέθοδο της ανακινούμενης φιάλης (</a:t>
            </a:r>
            <a:r>
              <a:rPr lang="en-US" sz="2400" dirty="0" smtClean="0">
                <a:latin typeface="Calibri" panose="020F0502020204030204" pitchFamily="34" charset="0"/>
              </a:rPr>
              <a:t>shake flask</a:t>
            </a:r>
            <a:r>
              <a:rPr lang="el-GR" sz="2400" dirty="0" smtClean="0">
                <a:latin typeface="Calibri" panose="020F0502020204030204" pitchFamily="34" charset="0"/>
              </a:rPr>
              <a:t>). </a:t>
            </a:r>
          </a:p>
          <a:p>
            <a:pPr eaLnBrk="1" hangingPunct="1"/>
            <a:endParaRPr lang="el-GR" dirty="0" smtClean="0"/>
          </a:p>
        </p:txBody>
      </p:sp>
      <p:sp>
        <p:nvSpPr>
          <p:cNvPr id="2" name="Θέση περιεχομένου 1"/>
          <p:cNvSpPr>
            <a:spLocks noGrp="1"/>
          </p:cNvSpPr>
          <p:nvPr>
            <p:ph sz="half" idx="2"/>
          </p:nvPr>
        </p:nvSpPr>
        <p:spPr>
          <a:xfrm>
            <a:off x="5652120" y="1600200"/>
            <a:ext cx="3491880" cy="4525963"/>
          </a:xfrm>
        </p:spPr>
        <p:txBody>
          <a:bodyPr/>
          <a:lstStyle/>
          <a:p>
            <a:pPr eaLnBrk="1" hangingPunct="1"/>
            <a:r>
              <a:rPr lang="en-US" sz="2000" dirty="0"/>
              <a:t>P = </a:t>
            </a:r>
            <a:r>
              <a:rPr lang="en-US" sz="2000" u="sng" dirty="0"/>
              <a:t>C(octanol)</a:t>
            </a:r>
          </a:p>
          <a:p>
            <a:pPr eaLnBrk="1" hangingPunct="1">
              <a:buFontTx/>
              <a:buNone/>
            </a:pPr>
            <a:r>
              <a:rPr lang="en-US" sz="2000" dirty="0"/>
              <a:t>		C(water)</a:t>
            </a:r>
          </a:p>
          <a:p>
            <a:pPr eaLnBrk="1" hangingPunct="1"/>
            <a:r>
              <a:rPr lang="en-US" sz="2000" dirty="0"/>
              <a:t>log P </a:t>
            </a:r>
          </a:p>
          <a:p>
            <a:pPr lvl="2" eaLnBrk="1" hangingPunct="1">
              <a:buFontTx/>
              <a:buNone/>
            </a:pPr>
            <a:r>
              <a:rPr lang="en-US" dirty="0"/>
              <a:t>like </a:t>
            </a:r>
            <a:r>
              <a:rPr lang="en-US" dirty="0">
                <a:sym typeface="Symbol" pitchFamily="18" charset="2"/>
              </a:rPr>
              <a:t></a:t>
            </a:r>
            <a:r>
              <a:rPr lang="en-US" baseline="-25000" dirty="0" err="1"/>
              <a:t>r</a:t>
            </a:r>
            <a:r>
              <a:rPr lang="en-US" dirty="0" err="1"/>
              <a:t>G</a:t>
            </a:r>
            <a:r>
              <a:rPr lang="en-US" dirty="0"/>
              <a:t> = - RT ln </a:t>
            </a:r>
            <a:r>
              <a:rPr lang="en-US" dirty="0" err="1"/>
              <a:t>K</a:t>
            </a:r>
            <a:r>
              <a:rPr lang="en-US" baseline="-25000" dirty="0" err="1"/>
              <a:t>eq</a:t>
            </a:r>
            <a:endParaRPr lang="en-US" baseline="-25000" dirty="0"/>
          </a:p>
          <a:p>
            <a:pPr eaLnBrk="1" hangingPunct="1"/>
            <a:r>
              <a:rPr lang="en-US" sz="2000" dirty="0"/>
              <a:t>Hydrophobic - hydrophilic character</a:t>
            </a:r>
          </a:p>
          <a:p>
            <a:pPr eaLnBrk="1" hangingPunct="1"/>
            <a:r>
              <a:rPr lang="en-US" sz="2000" dirty="0"/>
              <a:t>P increases  then more hydrophobic</a:t>
            </a:r>
            <a:endParaRPr lang="el-GR" sz="2000" dirty="0"/>
          </a:p>
          <a:p>
            <a:endParaRPr lang="el-GR" dirty="0"/>
          </a:p>
        </p:txBody>
      </p:sp>
      <p:pic>
        <p:nvPicPr>
          <p:cNvPr id="5" name="Picture 4"/>
          <p:cNvPicPr>
            <a:picLocks noChangeArrowheads="1"/>
          </p:cNvPicPr>
          <p:nvPr/>
        </p:nvPicPr>
        <p:blipFill>
          <a:blip r:embed="rId2"/>
          <a:srcRect/>
          <a:stretch>
            <a:fillRect/>
          </a:stretch>
        </p:blipFill>
        <p:spPr bwMode="auto">
          <a:xfrm>
            <a:off x="3254772" y="2204864"/>
            <a:ext cx="2565400" cy="5168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Ορθογώνιο"/>
          <p:cNvSpPr>
            <a:spLocks noChangeArrowheads="1"/>
          </p:cNvSpPr>
          <p:nvPr/>
        </p:nvSpPr>
        <p:spPr bwMode="auto">
          <a:xfrm>
            <a:off x="1214438" y="1643063"/>
            <a:ext cx="6786562" cy="3416300"/>
          </a:xfrm>
          <a:prstGeom prst="rect">
            <a:avLst/>
          </a:prstGeom>
          <a:noFill/>
          <a:ln w="9525">
            <a:noFill/>
            <a:miter lim="800000"/>
            <a:headEnd/>
            <a:tailEnd/>
          </a:ln>
        </p:spPr>
        <p:txBody>
          <a:bodyPr>
            <a:spAutoFit/>
          </a:bodyPr>
          <a:lstStyle/>
          <a:p>
            <a:r>
              <a:rPr lang="en-US" sz="2400" b="1">
                <a:solidFill>
                  <a:srgbClr val="FF0000"/>
                </a:solidFill>
              </a:rPr>
              <a:t>n-Octanol/Water as a Standard  system</a:t>
            </a:r>
          </a:p>
          <a:p>
            <a:endParaRPr lang="en-US" sz="2400" b="1">
              <a:solidFill>
                <a:srgbClr val="FF0000"/>
              </a:solidFill>
            </a:endParaRPr>
          </a:p>
          <a:p>
            <a:r>
              <a:rPr lang="en-US" sz="2400"/>
              <a:t>- membrane analogous structure</a:t>
            </a:r>
          </a:p>
          <a:p>
            <a:r>
              <a:rPr lang="en-US" sz="2400"/>
              <a:t>- hydrogen bond donor and acceptor</a:t>
            </a:r>
          </a:p>
          <a:p>
            <a:r>
              <a:rPr lang="en-US" sz="2400"/>
              <a:t>- practically insoluble in water</a:t>
            </a:r>
          </a:p>
          <a:p>
            <a:r>
              <a:rPr lang="en-US" sz="2400"/>
              <a:t>- no desolvation on transfer into organic phase</a:t>
            </a:r>
          </a:p>
          <a:p>
            <a:r>
              <a:rPr lang="en-US" sz="2400"/>
              <a:t>- very low vapor pressure</a:t>
            </a:r>
          </a:p>
          <a:p>
            <a:r>
              <a:rPr lang="en-US" sz="2400"/>
              <a:t>- transparent in the UV region</a:t>
            </a:r>
          </a:p>
          <a:p>
            <a:r>
              <a:rPr lang="en-US" sz="2400"/>
              <a:t>- large data base of log P values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Ορθογώνιο"/>
          <p:cNvSpPr>
            <a:spLocks noChangeArrowheads="1"/>
          </p:cNvSpPr>
          <p:nvPr/>
        </p:nvSpPr>
        <p:spPr bwMode="auto">
          <a:xfrm>
            <a:off x="1285875" y="474663"/>
            <a:ext cx="7215188" cy="5446712"/>
          </a:xfrm>
          <a:prstGeom prst="rect">
            <a:avLst/>
          </a:prstGeom>
          <a:noFill/>
          <a:ln w="9525">
            <a:noFill/>
            <a:miter lim="800000"/>
            <a:headEnd/>
            <a:tailEnd/>
          </a:ln>
        </p:spPr>
        <p:txBody>
          <a:bodyPr>
            <a:spAutoFit/>
          </a:bodyPr>
          <a:lstStyle/>
          <a:p>
            <a:r>
              <a:rPr lang="en-US" sz="2400">
                <a:solidFill>
                  <a:srgbClr val="FF0000"/>
                </a:solidFill>
              </a:rPr>
              <a:t>Lipophilicity Estimation Software</a:t>
            </a:r>
          </a:p>
          <a:p>
            <a:endParaRPr lang="en-US"/>
          </a:p>
          <a:p>
            <a:r>
              <a:rPr lang="en-US"/>
              <a:t>CLogP (Daylight Chemical Information Systems)</a:t>
            </a:r>
          </a:p>
          <a:p>
            <a:r>
              <a:rPr lang="en-US">
                <a:hlinkClick r:id="rId2"/>
              </a:rPr>
              <a:t>http://www.daylight.com/daycgi/clogp</a:t>
            </a:r>
            <a:endParaRPr lang="en-US"/>
          </a:p>
          <a:p>
            <a:endParaRPr lang="en-US"/>
          </a:p>
          <a:p>
            <a:r>
              <a:rPr lang="en-US"/>
              <a:t>KowWin (Syracuse Research Corp., SRC; W. M. Meylan </a:t>
            </a:r>
          </a:p>
          <a:p>
            <a:r>
              <a:rPr lang="en-US"/>
              <a:t>and P. H. Howard, J. Pharm. Sci. 84 , 83-92 (1995))</a:t>
            </a:r>
          </a:p>
          <a:p>
            <a:r>
              <a:rPr lang="en-US">
                <a:hlinkClick r:id="rId3"/>
              </a:rPr>
              <a:t>http://esc.syrres.com/interkow/kowdemo.htm</a:t>
            </a:r>
            <a:endParaRPr lang="en-US"/>
          </a:p>
          <a:p>
            <a:endParaRPr lang="en-US"/>
          </a:p>
          <a:p>
            <a:r>
              <a:rPr lang="en-US"/>
              <a:t>Interactive Analysis‘s LogP Program (Mark Parham; includes Lipinski numbers)</a:t>
            </a:r>
          </a:p>
          <a:p>
            <a:r>
              <a:rPr lang="en-US">
                <a:hlinkClick r:id="rId4"/>
              </a:rPr>
              <a:t>http://www.logp.com/main.html</a:t>
            </a:r>
            <a:endParaRPr lang="en-US"/>
          </a:p>
          <a:p>
            <a:endParaRPr lang="en-US"/>
          </a:p>
          <a:p>
            <a:r>
              <a:rPr lang="en-US"/>
              <a:t>Neuro-Heuristic Program ALogPS (Igor Tetko, Lausanne)</a:t>
            </a:r>
          </a:p>
          <a:p>
            <a:r>
              <a:rPr lang="en-US">
                <a:hlinkClick r:id="rId5"/>
              </a:rPr>
              <a:t>http://www.vcclab.org</a:t>
            </a:r>
            <a:endParaRPr lang="en-US"/>
          </a:p>
          <a:p>
            <a:endParaRPr lang="en-US"/>
          </a:p>
          <a:p>
            <a:r>
              <a:rPr lang="en-US"/>
              <a:t>Experimental LogP values (SRC, n = 13250)</a:t>
            </a:r>
          </a:p>
          <a:p>
            <a:r>
              <a:rPr lang="en-US">
                <a:hlinkClick r:id="rId6"/>
              </a:rPr>
              <a:t>http://esc.syrres.com/interkow/PhysProp.htm</a:t>
            </a:r>
            <a:endParaRPr lang="en-US"/>
          </a:p>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lstStyle/>
          <a:p>
            <a:pPr eaLnBrk="1" hangingPunct="1"/>
            <a:r>
              <a:rPr lang="el-GR" b="1" dirty="0" smtClean="0">
                <a:latin typeface="Comic Sans MS" pitchFamily="66" charset="0"/>
              </a:rPr>
              <a:t> </a:t>
            </a:r>
            <a:r>
              <a:rPr lang="el-GR" sz="2800" b="1" dirty="0" smtClean="0">
                <a:latin typeface="Comic Sans MS" pitchFamily="66" charset="0"/>
              </a:rPr>
              <a:t>Υδρόφοβοι παράμετροι</a:t>
            </a:r>
            <a:endParaRPr lang="el-GR" sz="2800" dirty="0" smtClean="0"/>
          </a:p>
        </p:txBody>
      </p:sp>
      <p:sp>
        <p:nvSpPr>
          <p:cNvPr id="37891" name="2 - Θέση περιεχομένου"/>
          <p:cNvSpPr>
            <a:spLocks noGrp="1"/>
          </p:cNvSpPr>
          <p:nvPr>
            <p:ph idx="1"/>
          </p:nvPr>
        </p:nvSpPr>
        <p:spPr>
          <a:xfrm>
            <a:off x="457200" y="1600201"/>
            <a:ext cx="8229600" cy="3268960"/>
          </a:xfrm>
        </p:spPr>
        <p:txBody>
          <a:bodyPr/>
          <a:lstStyle/>
          <a:p>
            <a:pPr algn="ctr" eaLnBrk="1" hangingPunct="1">
              <a:buFont typeface="Wingdings" pitchFamily="2" charset="2"/>
              <a:buNone/>
            </a:pPr>
            <a:r>
              <a:rPr lang="el-GR" sz="2400" b="1" u="sng" dirty="0" smtClean="0">
                <a:latin typeface="Comic Sans MS" pitchFamily="66" charset="0"/>
              </a:rPr>
              <a:t>Θεωρητικός υπολογισμός για τον συντελεστή κατανομής</a:t>
            </a:r>
            <a:r>
              <a:rPr lang="el-GR" sz="2400" b="1" dirty="0" smtClean="0">
                <a:latin typeface="Comic Sans MS" pitchFamily="66" charset="0"/>
              </a:rPr>
              <a:t>.</a:t>
            </a:r>
          </a:p>
          <a:p>
            <a:pPr eaLnBrk="1" hangingPunct="1"/>
            <a:r>
              <a:rPr lang="el-GR" sz="2400" dirty="0" smtClean="0">
                <a:latin typeface="Comic Sans MS" pitchFamily="66" charset="0"/>
              </a:rPr>
              <a:t>Α) Μέθοδος  </a:t>
            </a:r>
            <a:r>
              <a:rPr lang="en-US" sz="2400" dirty="0" smtClean="0">
                <a:latin typeface="Comic Sans MS" pitchFamily="66" charset="0"/>
              </a:rPr>
              <a:t>Fujita</a:t>
            </a:r>
            <a:r>
              <a:rPr lang="el-GR" sz="2400" dirty="0" smtClean="0">
                <a:latin typeface="Comic Sans MS" pitchFamily="66" charset="0"/>
              </a:rPr>
              <a:t>/</a:t>
            </a:r>
            <a:r>
              <a:rPr lang="en-US" sz="2400" dirty="0" err="1" smtClean="0">
                <a:latin typeface="Comic Sans MS" pitchFamily="66" charset="0"/>
              </a:rPr>
              <a:t>Hansch</a:t>
            </a:r>
            <a:endParaRPr lang="el-GR" sz="2400" dirty="0" smtClean="0">
              <a:latin typeface="Comic Sans MS" pitchFamily="66" charset="0"/>
              <a:sym typeface="Symbol" pitchFamily="18" charset="2"/>
            </a:endParaRPr>
          </a:p>
          <a:p>
            <a:pPr eaLnBrk="1" hangingPunct="1"/>
            <a:r>
              <a:rPr lang="el-GR" sz="2400" dirty="0" smtClean="0">
                <a:latin typeface="Comic Sans MS" pitchFamily="66" charset="0"/>
                <a:sym typeface="Symbol" pitchFamily="18" charset="2"/>
              </a:rPr>
              <a:t></a:t>
            </a:r>
            <a:r>
              <a:rPr lang="el-GR" sz="2400" dirty="0" smtClean="0">
                <a:latin typeface="Comic Sans MS" pitchFamily="66" charset="0"/>
              </a:rPr>
              <a:t> (Χ) = </a:t>
            </a:r>
            <a:r>
              <a:rPr lang="en-US" sz="2400" dirty="0" smtClean="0">
                <a:latin typeface="Comic Sans MS" pitchFamily="66" charset="0"/>
              </a:rPr>
              <a:t>log </a:t>
            </a:r>
            <a:r>
              <a:rPr lang="en-US" sz="2400" i="1" dirty="0" smtClean="0">
                <a:latin typeface="Comic Sans MS" pitchFamily="66" charset="0"/>
              </a:rPr>
              <a:t>P</a:t>
            </a:r>
            <a:r>
              <a:rPr lang="en-US" sz="2400" dirty="0" smtClean="0">
                <a:latin typeface="Comic Sans MS" pitchFamily="66" charset="0"/>
              </a:rPr>
              <a:t> </a:t>
            </a:r>
            <a:r>
              <a:rPr lang="el-GR" sz="2400" dirty="0" smtClean="0">
                <a:latin typeface="Comic Sans MS" pitchFamily="66" charset="0"/>
              </a:rPr>
              <a:t>(</a:t>
            </a:r>
            <a:r>
              <a:rPr lang="en-US" sz="2400" dirty="0" smtClean="0">
                <a:latin typeface="Comic Sans MS" pitchFamily="66" charset="0"/>
              </a:rPr>
              <a:t>R</a:t>
            </a:r>
            <a:r>
              <a:rPr lang="el-GR" sz="2400" dirty="0" smtClean="0">
                <a:latin typeface="Comic Sans MS" pitchFamily="66" charset="0"/>
              </a:rPr>
              <a:t>-</a:t>
            </a:r>
            <a:r>
              <a:rPr lang="en-US" sz="2400" dirty="0" smtClean="0">
                <a:latin typeface="Comic Sans MS" pitchFamily="66" charset="0"/>
              </a:rPr>
              <a:t>X</a:t>
            </a:r>
            <a:r>
              <a:rPr lang="el-GR" sz="2400" dirty="0" smtClean="0">
                <a:latin typeface="Comic Sans MS" pitchFamily="66" charset="0"/>
              </a:rPr>
              <a:t>) – </a:t>
            </a:r>
            <a:r>
              <a:rPr lang="en-US" sz="2400" dirty="0" smtClean="0">
                <a:latin typeface="Comic Sans MS" pitchFamily="66" charset="0"/>
              </a:rPr>
              <a:t>log </a:t>
            </a:r>
            <a:r>
              <a:rPr lang="en-US" sz="2400" i="1" dirty="0" smtClean="0">
                <a:latin typeface="Comic Sans MS" pitchFamily="66" charset="0"/>
              </a:rPr>
              <a:t>P</a:t>
            </a:r>
            <a:r>
              <a:rPr lang="en-US" sz="2400" dirty="0" smtClean="0">
                <a:latin typeface="Comic Sans MS" pitchFamily="66" charset="0"/>
              </a:rPr>
              <a:t> </a:t>
            </a:r>
            <a:r>
              <a:rPr lang="el-GR" sz="2400" dirty="0" smtClean="0">
                <a:latin typeface="Comic Sans MS" pitchFamily="66" charset="0"/>
              </a:rPr>
              <a:t>(</a:t>
            </a:r>
            <a:r>
              <a:rPr lang="en-US" sz="2400" dirty="0" smtClean="0">
                <a:latin typeface="Comic Sans MS" pitchFamily="66" charset="0"/>
              </a:rPr>
              <a:t>R</a:t>
            </a:r>
            <a:r>
              <a:rPr lang="el-GR" sz="2400" dirty="0" smtClean="0">
                <a:latin typeface="Comic Sans MS" pitchFamily="66" charset="0"/>
              </a:rPr>
              <a:t>-</a:t>
            </a:r>
            <a:r>
              <a:rPr lang="en-US" sz="2400" dirty="0" smtClean="0">
                <a:latin typeface="Comic Sans MS" pitchFamily="66" charset="0"/>
              </a:rPr>
              <a:t>H</a:t>
            </a:r>
            <a:r>
              <a:rPr lang="el-GR" sz="2400" dirty="0" smtClean="0">
                <a:latin typeface="Comic Sans MS" pitchFamily="66" charset="0"/>
              </a:rPr>
              <a:t>)</a:t>
            </a:r>
            <a:endParaRPr lang="en-US" sz="2400" dirty="0" smtClean="0">
              <a:latin typeface="Comic Sans MS" pitchFamily="66" charset="0"/>
              <a:sym typeface="Symbol" pitchFamily="18" charset="2"/>
            </a:endParaRPr>
          </a:p>
          <a:p>
            <a:pPr eaLnBrk="1" hangingPunct="1"/>
            <a:r>
              <a:rPr lang="en-US" sz="2400" dirty="0" smtClean="0">
                <a:latin typeface="Comic Sans MS" pitchFamily="66" charset="0"/>
                <a:sym typeface="Symbol" pitchFamily="18" charset="2"/>
              </a:rPr>
              <a:t></a:t>
            </a:r>
            <a:r>
              <a:rPr lang="en-US" sz="2400" dirty="0" smtClean="0">
                <a:latin typeface="Comic Sans MS" pitchFamily="66" charset="0"/>
              </a:rPr>
              <a:t> </a:t>
            </a:r>
            <a:r>
              <a:rPr lang="el-GR" sz="2400" dirty="0" smtClean="0">
                <a:latin typeface="Comic Sans MS" pitchFamily="66" charset="0"/>
              </a:rPr>
              <a:t>(</a:t>
            </a:r>
            <a:r>
              <a:rPr lang="en-US" sz="2400" dirty="0" smtClean="0">
                <a:latin typeface="Comic Sans MS" pitchFamily="66" charset="0"/>
              </a:rPr>
              <a:t>H</a:t>
            </a:r>
            <a:r>
              <a:rPr lang="el-GR" sz="2400" dirty="0" smtClean="0">
                <a:latin typeface="Comic Sans MS" pitchFamily="66" charset="0"/>
              </a:rPr>
              <a:t>) = 0</a:t>
            </a:r>
            <a:endParaRPr lang="en-US" sz="2400" dirty="0" smtClean="0">
              <a:latin typeface="Comic Sans MS" pitchFamily="66" charset="0"/>
            </a:endParaRPr>
          </a:p>
          <a:p>
            <a:pPr eaLnBrk="1" hangingPunct="1"/>
            <a:r>
              <a:rPr lang="en-US" sz="2400" dirty="0" smtClean="0">
                <a:latin typeface="Comic Sans MS" pitchFamily="66" charset="0"/>
              </a:rPr>
              <a:t>log </a:t>
            </a:r>
            <a:r>
              <a:rPr lang="en-US" sz="2400" i="1" dirty="0" smtClean="0">
                <a:latin typeface="Comic Sans MS" pitchFamily="66" charset="0"/>
              </a:rPr>
              <a:t>P</a:t>
            </a:r>
            <a:r>
              <a:rPr lang="en-US" sz="2400" dirty="0" smtClean="0">
                <a:latin typeface="Comic Sans MS" pitchFamily="66" charset="0"/>
              </a:rPr>
              <a:t> </a:t>
            </a:r>
            <a:r>
              <a:rPr lang="el-GR" sz="2400" dirty="0" smtClean="0">
                <a:latin typeface="Comic Sans MS" pitchFamily="66" charset="0"/>
              </a:rPr>
              <a:t>(</a:t>
            </a:r>
            <a:r>
              <a:rPr lang="en-US" sz="2400" dirty="0" smtClean="0">
                <a:latin typeface="Comic Sans MS" pitchFamily="66" charset="0"/>
              </a:rPr>
              <a:t>R</a:t>
            </a:r>
            <a:r>
              <a:rPr lang="el-GR" sz="2400" dirty="0" smtClean="0">
                <a:latin typeface="Comic Sans MS" pitchFamily="66" charset="0"/>
              </a:rPr>
              <a:t>-</a:t>
            </a:r>
            <a:r>
              <a:rPr lang="en-US" sz="2400" dirty="0" smtClean="0">
                <a:latin typeface="Comic Sans MS" pitchFamily="66" charset="0"/>
              </a:rPr>
              <a:t>X</a:t>
            </a:r>
            <a:r>
              <a:rPr lang="el-GR" sz="2400" dirty="0" smtClean="0">
                <a:latin typeface="Comic Sans MS" pitchFamily="66" charset="0"/>
              </a:rPr>
              <a:t>)    = </a:t>
            </a:r>
            <a:r>
              <a:rPr lang="en-US" sz="2400" dirty="0" smtClean="0">
                <a:latin typeface="Comic Sans MS" pitchFamily="66" charset="0"/>
              </a:rPr>
              <a:t>log </a:t>
            </a:r>
            <a:r>
              <a:rPr lang="en-US" sz="2400" i="1" dirty="0" smtClean="0">
                <a:latin typeface="Comic Sans MS" pitchFamily="66" charset="0"/>
              </a:rPr>
              <a:t>P</a:t>
            </a:r>
            <a:r>
              <a:rPr lang="en-US" sz="2400" dirty="0" smtClean="0">
                <a:latin typeface="Comic Sans MS" pitchFamily="66" charset="0"/>
              </a:rPr>
              <a:t> </a:t>
            </a:r>
            <a:r>
              <a:rPr lang="el-GR" sz="2400" dirty="0" smtClean="0">
                <a:latin typeface="Comic Sans MS" pitchFamily="66" charset="0"/>
              </a:rPr>
              <a:t>(</a:t>
            </a:r>
            <a:r>
              <a:rPr lang="en-US" sz="2400" dirty="0" smtClean="0">
                <a:latin typeface="Comic Sans MS" pitchFamily="66" charset="0"/>
              </a:rPr>
              <a:t>R</a:t>
            </a:r>
            <a:r>
              <a:rPr lang="el-GR" sz="2400" dirty="0" smtClean="0">
                <a:latin typeface="Comic Sans MS" pitchFamily="66" charset="0"/>
              </a:rPr>
              <a:t>-</a:t>
            </a:r>
            <a:r>
              <a:rPr lang="en-US" sz="2400" dirty="0" smtClean="0">
                <a:latin typeface="Comic Sans MS" pitchFamily="66" charset="0"/>
              </a:rPr>
              <a:t>H</a:t>
            </a:r>
            <a:r>
              <a:rPr lang="el-GR" sz="2400" dirty="0" smtClean="0">
                <a:latin typeface="Comic Sans MS" pitchFamily="66" charset="0"/>
              </a:rPr>
              <a:t>)   + </a:t>
            </a:r>
            <a:r>
              <a:rPr lang="en-US" sz="2400" dirty="0" smtClean="0">
                <a:latin typeface="Comic Sans MS" pitchFamily="66" charset="0"/>
                <a:sym typeface="Symbol" pitchFamily="18" charset="2"/>
              </a:rPr>
              <a:t></a:t>
            </a:r>
            <a:endParaRPr lang="el-GR" sz="2400" dirty="0" smtClean="0">
              <a:latin typeface="Comic Sans MS" pitchFamily="66" charset="0"/>
            </a:endParaRPr>
          </a:p>
          <a:p>
            <a:pPr eaLnBrk="1" hangingPunct="1">
              <a:buFont typeface="Wingdings" pitchFamily="2" charset="2"/>
              <a:buNone/>
            </a:pPr>
            <a:r>
              <a:rPr lang="el-GR" sz="2400" dirty="0" smtClean="0">
                <a:latin typeface="Comic Sans MS" pitchFamily="66" charset="0"/>
              </a:rPr>
              <a:t>( με ισχύ για αρωματικά συστήματα)</a:t>
            </a:r>
          </a:p>
          <a:p>
            <a:pPr eaLnBrk="1" hangingPunct="1"/>
            <a:endParaRPr lang="el-G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latin typeface="Symbol" pitchFamily="18" charset="2"/>
              </a:rPr>
              <a:t>p</a:t>
            </a:r>
            <a:r>
              <a:rPr lang="en-US" smtClean="0"/>
              <a:t> values for various substituents on aromatic rings</a:t>
            </a:r>
          </a:p>
        </p:txBody>
      </p:sp>
      <p:graphicFrame>
        <p:nvGraphicFramePr>
          <p:cNvPr id="231427" name="Group 3"/>
          <p:cNvGraphicFramePr>
            <a:graphicFrameLocks noGrp="1"/>
          </p:cNvGraphicFramePr>
          <p:nvPr>
            <p:ph type="tbl" idx="1"/>
            <p:extLst>
              <p:ext uri="{D42A27DB-BD31-4B8C-83A1-F6EECF244321}">
                <p14:modId xmlns:p14="http://schemas.microsoft.com/office/powerpoint/2010/main" val="3043171791"/>
              </p:ext>
            </p:extLst>
          </p:nvPr>
        </p:nvGraphicFramePr>
        <p:xfrm>
          <a:off x="457200" y="1600200"/>
          <a:ext cx="8229600" cy="2286000"/>
        </p:xfrm>
        <a:graphic>
          <a:graphicData uri="http://schemas.openxmlformats.org/drawingml/2006/table">
            <a:tbl>
              <a:tblPr/>
              <a:tblGrid>
                <a:gridCol w="1028700"/>
                <a:gridCol w="1028700"/>
                <a:gridCol w="1028700"/>
                <a:gridCol w="1512888"/>
                <a:gridCol w="887412"/>
                <a:gridCol w="887413"/>
                <a:gridCol w="887412"/>
                <a:gridCol w="968375"/>
              </a:tblGrid>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CH</a:t>
                      </a:r>
                      <a:r>
                        <a:rPr kumimoji="0" lang="en-US" sz="2800" b="0" i="0" u="none" strike="noStrike" cap="none" normalizeH="0" baseline="-25000" dirty="0" smtClean="0">
                          <a:ln>
                            <a:noFill/>
                          </a:ln>
                          <a:solidFill>
                            <a:schemeClr val="tx1"/>
                          </a:solidFill>
                          <a:effectLst/>
                          <a:latin typeface="Arial" pitchFamily="34" charset="0"/>
                          <a:cs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t-Bu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CONH</a:t>
                      </a:r>
                      <a:r>
                        <a:rPr kumimoji="0" lang="en-US" sz="2800" b="0" i="0" u="none" strike="noStrike" cap="none" normalizeH="0" baseline="-2500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CF</a:t>
                      </a:r>
                      <a:r>
                        <a:rPr kumimoji="0" lang="en-US" sz="2800" b="0" i="0" u="none" strike="noStrike" cap="none" normalizeH="0" baseline="-25000" smtClean="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030A0"/>
                          </a:solidFill>
                          <a:effectLst/>
                          <a:latin typeface="Arial" pitchFamily="34" charset="0"/>
                          <a:cs typeface="Arial" pitchFamily="34" charset="0"/>
                        </a:rPr>
                        <a:t>-1.49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pitchFamily="34" charset="0"/>
                          <a:cs typeface="Arial" pitchFamily="34" charset="0"/>
                        </a:rPr>
                        <a:t>0.71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1456" name="Text Box 32"/>
          <p:cNvSpPr txBox="1">
            <a:spLocks noChangeArrowheads="1"/>
          </p:cNvSpPr>
          <p:nvPr/>
        </p:nvSpPr>
        <p:spPr bwMode="auto">
          <a:xfrm>
            <a:off x="533400" y="4648200"/>
            <a:ext cx="7162800" cy="1569660"/>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tx2"/>
                </a:solidFill>
                <a:latin typeface="Times New Roman" pitchFamily="18" charset="0"/>
              </a:rPr>
              <a:t>Theoretical Log P for meta-</a:t>
            </a:r>
            <a:r>
              <a:rPr lang="en-US" sz="2400" dirty="0" err="1">
                <a:solidFill>
                  <a:schemeClr val="tx2"/>
                </a:solidFill>
                <a:latin typeface="Times New Roman" pitchFamily="18" charset="0"/>
              </a:rPr>
              <a:t>chlorobenzamide</a:t>
            </a:r>
            <a:endParaRPr lang="en-US" sz="2400" dirty="0">
              <a:latin typeface="Times New Roman" pitchFamily="18" charset="0"/>
            </a:endParaRPr>
          </a:p>
          <a:p>
            <a:pPr>
              <a:spcBef>
                <a:spcPct val="50000"/>
              </a:spcBef>
              <a:defRPr/>
            </a:pPr>
            <a:r>
              <a:rPr lang="en-US" sz="2400" dirty="0">
                <a:latin typeface="Times New Roman" pitchFamily="18" charset="0"/>
              </a:rPr>
              <a:t>	= log P for benzene + </a:t>
            </a:r>
            <a:r>
              <a:rPr lang="en-US" sz="2400" dirty="0">
                <a:latin typeface="Symbol" pitchFamily="18" charset="2"/>
              </a:rPr>
              <a:t>p</a:t>
            </a:r>
            <a:r>
              <a:rPr lang="en-US" sz="2400" dirty="0">
                <a:latin typeface="Times New Roman" pitchFamily="18" charset="0"/>
              </a:rPr>
              <a:t> for Cl + </a:t>
            </a:r>
            <a:r>
              <a:rPr lang="en-US" sz="2400" dirty="0">
                <a:latin typeface="Symbol" pitchFamily="18" charset="2"/>
              </a:rPr>
              <a:t>p</a:t>
            </a:r>
            <a:r>
              <a:rPr lang="en-US" sz="2400" dirty="0">
                <a:latin typeface="Times New Roman" pitchFamily="18" charset="0"/>
              </a:rPr>
              <a:t> for CONH</a:t>
            </a:r>
            <a:r>
              <a:rPr lang="en-US" sz="2400" baseline="-25000" dirty="0">
                <a:latin typeface="Times New Roman" pitchFamily="18" charset="0"/>
              </a:rPr>
              <a:t>2</a:t>
            </a:r>
            <a:r>
              <a:rPr lang="en-US" sz="2400" dirty="0">
                <a:latin typeface="Times New Roman" pitchFamily="18" charset="0"/>
              </a:rPr>
              <a:t> </a:t>
            </a:r>
          </a:p>
          <a:p>
            <a:pPr>
              <a:spcBef>
                <a:spcPct val="50000"/>
              </a:spcBef>
              <a:defRPr/>
            </a:pPr>
            <a:r>
              <a:rPr lang="en-US" sz="2400" dirty="0">
                <a:latin typeface="Times New Roman" pitchFamily="18" charset="0"/>
              </a:rPr>
              <a:t>	= </a:t>
            </a:r>
            <a:r>
              <a:rPr lang="en-US" sz="2400" b="1" dirty="0">
                <a:solidFill>
                  <a:srgbClr val="FF0000"/>
                </a:solidFill>
                <a:latin typeface="Times New Roman" pitchFamily="18" charset="0"/>
              </a:rPr>
              <a:t>2.13</a:t>
            </a:r>
            <a:r>
              <a:rPr lang="en-US" sz="2400" dirty="0">
                <a:latin typeface="Times New Roman" pitchFamily="18" charset="0"/>
              </a:rPr>
              <a:t> + </a:t>
            </a:r>
            <a:r>
              <a:rPr lang="en-US" sz="2400" dirty="0">
                <a:solidFill>
                  <a:srgbClr val="00B050"/>
                </a:solidFill>
                <a:latin typeface="Times New Roman" pitchFamily="18" charset="0"/>
              </a:rPr>
              <a:t>0.71</a:t>
            </a:r>
            <a:r>
              <a:rPr lang="en-US" sz="2400" dirty="0">
                <a:latin typeface="Times New Roman" pitchFamily="18" charset="0"/>
              </a:rPr>
              <a:t>  - </a:t>
            </a:r>
            <a:r>
              <a:rPr lang="en-US" sz="2400" dirty="0">
                <a:solidFill>
                  <a:srgbClr val="7030A0"/>
                </a:solidFill>
                <a:latin typeface="Times New Roman" pitchFamily="18" charset="0"/>
              </a:rPr>
              <a:t>1.49</a:t>
            </a:r>
            <a:r>
              <a:rPr lang="en-US" sz="2400" dirty="0">
                <a:latin typeface="Times New Roman" pitchFamily="18" charset="0"/>
              </a:rPr>
              <a:t> 		</a:t>
            </a:r>
            <a:r>
              <a:rPr lang="en-US" sz="2400" dirty="0">
                <a:solidFill>
                  <a:schemeClr val="tx2"/>
                </a:solidFill>
                <a:effectLst>
                  <a:outerShdw blurRad="38100" dist="38100" dir="2700000" algn="tl">
                    <a:srgbClr val="C0C0C0"/>
                  </a:outerShdw>
                </a:effectLst>
                <a:latin typeface="Times New Roman" pitchFamily="18" charset="0"/>
              </a:rPr>
              <a:t>= 1.35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2"/>
          <p:cNvSpPr>
            <a:spLocks noChangeShapeType="1"/>
          </p:cNvSpPr>
          <p:nvPr/>
        </p:nvSpPr>
        <p:spPr bwMode="auto">
          <a:xfrm>
            <a:off x="609600" y="1295400"/>
            <a:ext cx="7848600" cy="4419600"/>
          </a:xfrm>
          <a:prstGeom prst="line">
            <a:avLst/>
          </a:prstGeom>
          <a:noFill/>
          <a:ln w="57150">
            <a:solidFill>
              <a:srgbClr val="7EBD3F"/>
            </a:solidFill>
            <a:round/>
            <a:headEnd/>
            <a:tailEnd type="triangle" w="med" len="med"/>
          </a:ln>
        </p:spPr>
        <p:txBody>
          <a:bodyPr/>
          <a:lstStyle/>
          <a:p>
            <a:endParaRPr lang="el-GR"/>
          </a:p>
        </p:txBody>
      </p:sp>
      <p:pic>
        <p:nvPicPr>
          <p:cNvPr id="95235" name="Picture 3" descr="drug_structure"/>
          <p:cNvPicPr>
            <a:picLocks noChangeAspect="1" noChangeArrowheads="1"/>
          </p:cNvPicPr>
          <p:nvPr/>
        </p:nvPicPr>
        <p:blipFill>
          <a:blip r:embed="rId3"/>
          <a:srcRect r="9677"/>
          <a:stretch>
            <a:fillRect/>
          </a:stretch>
        </p:blipFill>
        <p:spPr bwMode="auto">
          <a:xfrm>
            <a:off x="4419600" y="2895600"/>
            <a:ext cx="1066800" cy="1447800"/>
          </a:xfrm>
          <a:prstGeom prst="rect">
            <a:avLst/>
          </a:prstGeom>
          <a:noFill/>
          <a:ln w="9525">
            <a:noFill/>
            <a:miter lim="800000"/>
            <a:headEnd/>
            <a:tailEnd/>
          </a:ln>
        </p:spPr>
      </p:pic>
      <p:pic>
        <p:nvPicPr>
          <p:cNvPr id="95236" name="Picture 4" descr="mouse"/>
          <p:cNvPicPr>
            <a:picLocks noChangeAspect="1" noChangeArrowheads="1"/>
          </p:cNvPicPr>
          <p:nvPr/>
        </p:nvPicPr>
        <p:blipFill>
          <a:blip r:embed="rId4"/>
          <a:srcRect/>
          <a:stretch>
            <a:fillRect/>
          </a:stretch>
        </p:blipFill>
        <p:spPr bwMode="auto">
          <a:xfrm>
            <a:off x="6629400" y="4419600"/>
            <a:ext cx="1054100" cy="1117600"/>
          </a:xfrm>
          <a:prstGeom prst="rect">
            <a:avLst/>
          </a:prstGeom>
          <a:noFill/>
          <a:ln w="9525">
            <a:noFill/>
            <a:miter lim="800000"/>
            <a:headEnd/>
            <a:tailEnd/>
          </a:ln>
        </p:spPr>
      </p:pic>
      <p:pic>
        <p:nvPicPr>
          <p:cNvPr id="95237" name="Picture 5" descr="protein"/>
          <p:cNvPicPr>
            <a:picLocks noChangeAspect="1" noChangeArrowheads="1"/>
          </p:cNvPicPr>
          <p:nvPr/>
        </p:nvPicPr>
        <p:blipFill>
          <a:blip r:embed="rId5"/>
          <a:srcRect/>
          <a:stretch>
            <a:fillRect/>
          </a:stretch>
        </p:blipFill>
        <p:spPr bwMode="auto">
          <a:xfrm>
            <a:off x="2628900" y="2133600"/>
            <a:ext cx="1028700" cy="1066800"/>
          </a:xfrm>
          <a:prstGeom prst="rect">
            <a:avLst/>
          </a:prstGeom>
          <a:noFill/>
          <a:ln w="9525">
            <a:noFill/>
            <a:miter lim="800000"/>
            <a:headEnd/>
            <a:tailEnd/>
          </a:ln>
        </p:spPr>
      </p:pic>
      <p:pic>
        <p:nvPicPr>
          <p:cNvPr id="95238" name="Picture 6" descr="sick">
            <a:hlinkClick r:id="rId6"/>
          </p:cNvPr>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auto">
          <a:xfrm>
            <a:off x="533400" y="685800"/>
            <a:ext cx="836613" cy="1447800"/>
          </a:xfrm>
          <a:prstGeom prst="rect">
            <a:avLst/>
          </a:prstGeom>
          <a:noFill/>
          <a:ln w="9525">
            <a:noFill/>
            <a:miter lim="800000"/>
            <a:headEnd/>
            <a:tailEnd/>
          </a:ln>
        </p:spPr>
      </p:pic>
      <p:sp>
        <p:nvSpPr>
          <p:cNvPr id="95239" name="Text Box 7"/>
          <p:cNvSpPr txBox="1">
            <a:spLocks noChangeArrowheads="1"/>
          </p:cNvSpPr>
          <p:nvPr/>
        </p:nvSpPr>
        <p:spPr bwMode="auto">
          <a:xfrm>
            <a:off x="152400" y="2262188"/>
            <a:ext cx="1900238" cy="304800"/>
          </a:xfrm>
          <a:prstGeom prst="rect">
            <a:avLst/>
          </a:prstGeom>
          <a:noFill/>
          <a:ln w="9525">
            <a:noFill/>
            <a:miter lim="800000"/>
            <a:headEnd/>
            <a:tailEnd/>
          </a:ln>
        </p:spPr>
        <p:txBody>
          <a:bodyPr wrap="none">
            <a:spAutoFit/>
          </a:bodyPr>
          <a:lstStyle/>
          <a:p>
            <a:pPr eaLnBrk="0" hangingPunct="0"/>
            <a:r>
              <a:rPr lang="el-GR" sz="1400" b="1">
                <a:solidFill>
                  <a:srgbClr val="250844"/>
                </a:solidFill>
                <a:latin typeface="Comic Sans MS" pitchFamily="66" charset="0"/>
              </a:rPr>
              <a:t>Ταυτοποίηση αιτίου</a:t>
            </a:r>
            <a:endParaRPr lang="en-US" sz="1400" b="1">
              <a:solidFill>
                <a:srgbClr val="250844"/>
              </a:solidFill>
              <a:latin typeface="Comic Sans MS" pitchFamily="66" charset="0"/>
            </a:endParaRPr>
          </a:p>
        </p:txBody>
      </p:sp>
      <p:sp>
        <p:nvSpPr>
          <p:cNvPr id="95240" name="Text Box 8"/>
          <p:cNvSpPr txBox="1">
            <a:spLocks noChangeArrowheads="1"/>
          </p:cNvSpPr>
          <p:nvPr/>
        </p:nvSpPr>
        <p:spPr bwMode="auto">
          <a:xfrm>
            <a:off x="1295400" y="3276600"/>
            <a:ext cx="2222500" cy="304800"/>
          </a:xfrm>
          <a:prstGeom prst="rect">
            <a:avLst/>
          </a:prstGeom>
          <a:noFill/>
          <a:ln w="9525">
            <a:noFill/>
            <a:miter lim="800000"/>
            <a:headEnd/>
            <a:tailEnd/>
          </a:ln>
        </p:spPr>
        <p:txBody>
          <a:bodyPr wrap="none">
            <a:spAutoFit/>
          </a:bodyPr>
          <a:lstStyle/>
          <a:p>
            <a:pPr eaLnBrk="0" hangingPunct="0"/>
            <a:r>
              <a:rPr lang="el-GR" sz="1400" b="1">
                <a:solidFill>
                  <a:srgbClr val="250844"/>
                </a:solidFill>
                <a:latin typeface="Verdana" pitchFamily="34" charset="0"/>
              </a:rPr>
              <a:t>Απομόνωση πρωτεϊνης</a:t>
            </a:r>
            <a:endParaRPr lang="en-US" sz="1400" b="1">
              <a:solidFill>
                <a:srgbClr val="250844"/>
              </a:solidFill>
              <a:latin typeface="Verdana" pitchFamily="34" charset="0"/>
            </a:endParaRPr>
          </a:p>
        </p:txBody>
      </p:sp>
      <p:sp>
        <p:nvSpPr>
          <p:cNvPr id="95241" name="Text Box 9"/>
          <p:cNvSpPr txBox="1">
            <a:spLocks noChangeArrowheads="1"/>
          </p:cNvSpPr>
          <p:nvPr/>
        </p:nvSpPr>
        <p:spPr bwMode="auto">
          <a:xfrm>
            <a:off x="6858000" y="5835650"/>
            <a:ext cx="1860550" cy="304800"/>
          </a:xfrm>
          <a:prstGeom prst="rect">
            <a:avLst/>
          </a:prstGeom>
          <a:noFill/>
          <a:ln w="9525">
            <a:noFill/>
            <a:miter lim="800000"/>
            <a:headEnd/>
            <a:tailEnd/>
          </a:ln>
        </p:spPr>
        <p:txBody>
          <a:bodyPr wrap="none">
            <a:spAutoFit/>
          </a:bodyPr>
          <a:lstStyle/>
          <a:p>
            <a:pPr eaLnBrk="0" hangingPunct="0"/>
            <a:r>
              <a:rPr lang="el-GR" sz="1400" b="1">
                <a:latin typeface="Verdana" pitchFamily="34" charset="0"/>
              </a:rPr>
              <a:t>Προκλινικοί έλεγχοι</a:t>
            </a:r>
            <a:endParaRPr lang="en-US" sz="1400" b="1">
              <a:latin typeface="Verdana" pitchFamily="34" charset="0"/>
            </a:endParaRPr>
          </a:p>
        </p:txBody>
      </p:sp>
      <p:sp>
        <p:nvSpPr>
          <p:cNvPr id="414730" name="Line 10"/>
          <p:cNvSpPr>
            <a:spLocks noChangeShapeType="1"/>
          </p:cNvSpPr>
          <p:nvPr/>
        </p:nvSpPr>
        <p:spPr bwMode="auto">
          <a:xfrm flipV="1">
            <a:off x="3200400" y="838200"/>
            <a:ext cx="685800" cy="1295400"/>
          </a:xfrm>
          <a:prstGeom prst="line">
            <a:avLst/>
          </a:prstGeom>
          <a:noFill/>
          <a:ln w="9525">
            <a:solidFill>
              <a:srgbClr val="00FF00"/>
            </a:solidFill>
            <a:round/>
            <a:headEnd/>
            <a:tailEnd/>
          </a:ln>
        </p:spPr>
        <p:txBody>
          <a:bodyPr/>
          <a:lstStyle/>
          <a:p>
            <a:endParaRPr lang="el-GR"/>
          </a:p>
        </p:txBody>
      </p:sp>
      <p:sp>
        <p:nvSpPr>
          <p:cNvPr id="414731" name="Oval 11"/>
          <p:cNvSpPr>
            <a:spLocks noChangeArrowheads="1"/>
          </p:cNvSpPr>
          <p:nvPr/>
        </p:nvSpPr>
        <p:spPr bwMode="auto">
          <a:xfrm>
            <a:off x="3048000" y="1981200"/>
            <a:ext cx="304800" cy="304800"/>
          </a:xfrm>
          <a:prstGeom prst="ellipse">
            <a:avLst/>
          </a:prstGeom>
          <a:solidFill>
            <a:schemeClr val="accent1"/>
          </a:solidFill>
          <a:ln w="9525">
            <a:noFill/>
            <a:round/>
            <a:headEnd/>
            <a:tailEnd/>
          </a:ln>
        </p:spPr>
        <p:txBody>
          <a:bodyPr wrap="none" anchor="ctr"/>
          <a:lstStyle/>
          <a:p>
            <a:endParaRPr lang="el-GR"/>
          </a:p>
        </p:txBody>
      </p:sp>
      <p:sp>
        <p:nvSpPr>
          <p:cNvPr id="414732" name="Text Box 12"/>
          <p:cNvSpPr txBox="1">
            <a:spLocks noChangeArrowheads="1"/>
          </p:cNvSpPr>
          <p:nvPr/>
        </p:nvSpPr>
        <p:spPr bwMode="auto">
          <a:xfrm>
            <a:off x="2971800" y="533400"/>
            <a:ext cx="6299200" cy="396875"/>
          </a:xfrm>
          <a:prstGeom prst="rect">
            <a:avLst/>
          </a:prstGeom>
          <a:noFill/>
          <a:ln w="9525">
            <a:noFill/>
            <a:miter lim="800000"/>
            <a:headEnd/>
            <a:tailEnd/>
          </a:ln>
        </p:spPr>
        <p:txBody>
          <a:bodyPr wrap="none">
            <a:spAutoFit/>
          </a:bodyPr>
          <a:lstStyle/>
          <a:p>
            <a:pPr eaLnBrk="0" hangingPunct="0"/>
            <a:r>
              <a:rPr lang="el-GR" sz="2000" b="1">
                <a:latin typeface="Courier New" pitchFamily="49" charset="0"/>
              </a:rPr>
              <a:t>ΓΟΝΙΔΙΑΚΗ, ΠΡΩΤΕΟΜΙΚΗ, ΒΙΟΠΛΗΡΟΦΟΡΙΚΗ</a:t>
            </a:r>
            <a:endParaRPr lang="en-US" sz="2000" b="1">
              <a:latin typeface="Courier New" pitchFamily="49" charset="0"/>
            </a:endParaRPr>
          </a:p>
        </p:txBody>
      </p:sp>
      <p:sp>
        <p:nvSpPr>
          <p:cNvPr id="414733" name="Text Box 13"/>
          <p:cNvSpPr txBox="1">
            <a:spLocks noChangeArrowheads="1"/>
          </p:cNvSpPr>
          <p:nvPr/>
        </p:nvSpPr>
        <p:spPr bwMode="auto">
          <a:xfrm>
            <a:off x="5149850" y="1600200"/>
            <a:ext cx="4033838" cy="396875"/>
          </a:xfrm>
          <a:prstGeom prst="rect">
            <a:avLst/>
          </a:prstGeom>
          <a:noFill/>
          <a:ln w="9525">
            <a:noFill/>
            <a:miter lim="800000"/>
            <a:headEnd/>
            <a:tailEnd/>
          </a:ln>
        </p:spPr>
        <p:txBody>
          <a:bodyPr wrap="none">
            <a:spAutoFit/>
          </a:bodyPr>
          <a:lstStyle/>
          <a:p>
            <a:pPr eaLnBrk="0" hangingPunct="0"/>
            <a:r>
              <a:rPr lang="el-GR" sz="2000" b="1">
                <a:solidFill>
                  <a:srgbClr val="250844"/>
                </a:solidFill>
                <a:latin typeface="Courier New" pitchFamily="49" charset="0"/>
              </a:rPr>
              <a:t>ΣΑΡΩΣΗ ΥΨΗΛΗΣ ΑΠΟΔΟΣΗΣ</a:t>
            </a:r>
            <a:endParaRPr lang="en-US" sz="2000" b="1">
              <a:solidFill>
                <a:srgbClr val="250844"/>
              </a:solidFill>
              <a:latin typeface="Courier New" pitchFamily="49" charset="0"/>
            </a:endParaRPr>
          </a:p>
        </p:txBody>
      </p:sp>
      <p:sp>
        <p:nvSpPr>
          <p:cNvPr id="414734" name="Line 14"/>
          <p:cNvSpPr>
            <a:spLocks noChangeShapeType="1"/>
          </p:cNvSpPr>
          <p:nvPr/>
        </p:nvSpPr>
        <p:spPr bwMode="auto">
          <a:xfrm flipV="1">
            <a:off x="4038600" y="1905000"/>
            <a:ext cx="1143000" cy="1295400"/>
          </a:xfrm>
          <a:prstGeom prst="line">
            <a:avLst/>
          </a:prstGeom>
          <a:noFill/>
          <a:ln w="9525">
            <a:solidFill>
              <a:srgbClr val="00FF00"/>
            </a:solidFill>
            <a:round/>
            <a:headEnd/>
            <a:tailEnd/>
          </a:ln>
        </p:spPr>
        <p:txBody>
          <a:bodyPr/>
          <a:lstStyle/>
          <a:p>
            <a:endParaRPr lang="el-GR"/>
          </a:p>
        </p:txBody>
      </p:sp>
      <p:sp>
        <p:nvSpPr>
          <p:cNvPr id="414735" name="Oval 15"/>
          <p:cNvSpPr>
            <a:spLocks noChangeArrowheads="1"/>
          </p:cNvSpPr>
          <p:nvPr/>
        </p:nvSpPr>
        <p:spPr bwMode="auto">
          <a:xfrm>
            <a:off x="3886200" y="3124200"/>
            <a:ext cx="304800" cy="304800"/>
          </a:xfrm>
          <a:prstGeom prst="ellipse">
            <a:avLst/>
          </a:prstGeom>
          <a:solidFill>
            <a:schemeClr val="accent1"/>
          </a:solidFill>
          <a:ln w="9525">
            <a:noFill/>
            <a:round/>
            <a:headEnd/>
            <a:tailEnd/>
          </a:ln>
        </p:spPr>
        <p:txBody>
          <a:bodyPr wrap="none" anchor="ctr"/>
          <a:lstStyle/>
          <a:p>
            <a:pPr algn="ctr"/>
            <a:endParaRPr lang="el-GR"/>
          </a:p>
        </p:txBody>
      </p:sp>
      <p:sp>
        <p:nvSpPr>
          <p:cNvPr id="414736" name="Line 16"/>
          <p:cNvSpPr>
            <a:spLocks noChangeShapeType="1"/>
          </p:cNvSpPr>
          <p:nvPr/>
        </p:nvSpPr>
        <p:spPr bwMode="auto">
          <a:xfrm flipV="1">
            <a:off x="3352800" y="4114800"/>
            <a:ext cx="1981200" cy="1066800"/>
          </a:xfrm>
          <a:prstGeom prst="line">
            <a:avLst/>
          </a:prstGeom>
          <a:noFill/>
          <a:ln w="9525">
            <a:solidFill>
              <a:srgbClr val="00FF00"/>
            </a:solidFill>
            <a:round/>
            <a:headEnd/>
            <a:tailEnd/>
          </a:ln>
        </p:spPr>
        <p:txBody>
          <a:bodyPr/>
          <a:lstStyle/>
          <a:p>
            <a:endParaRPr lang="el-GR"/>
          </a:p>
        </p:txBody>
      </p:sp>
      <p:sp>
        <p:nvSpPr>
          <p:cNvPr id="414737" name="Text Box 17"/>
          <p:cNvSpPr txBox="1">
            <a:spLocks noChangeArrowheads="1"/>
          </p:cNvSpPr>
          <p:nvPr/>
        </p:nvSpPr>
        <p:spPr bwMode="auto">
          <a:xfrm>
            <a:off x="457200" y="5105400"/>
            <a:ext cx="2927350" cy="396875"/>
          </a:xfrm>
          <a:prstGeom prst="rect">
            <a:avLst/>
          </a:prstGeom>
          <a:noFill/>
          <a:ln w="9525">
            <a:noFill/>
            <a:miter lim="800000"/>
            <a:headEnd/>
            <a:tailEnd/>
          </a:ln>
        </p:spPr>
        <p:txBody>
          <a:bodyPr wrap="none">
            <a:spAutoFit/>
          </a:bodyPr>
          <a:lstStyle/>
          <a:p>
            <a:pPr eaLnBrk="0" hangingPunct="0"/>
            <a:r>
              <a:rPr lang="en-US" sz="2000" b="1">
                <a:latin typeface="Courier New" pitchFamily="49" charset="0"/>
              </a:rPr>
              <a:t>MOLECULAR MODELING</a:t>
            </a:r>
          </a:p>
        </p:txBody>
      </p:sp>
      <p:sp>
        <p:nvSpPr>
          <p:cNvPr id="414738" name="Text Box 18"/>
          <p:cNvSpPr txBox="1">
            <a:spLocks noChangeArrowheads="1"/>
          </p:cNvSpPr>
          <p:nvPr/>
        </p:nvSpPr>
        <p:spPr bwMode="auto">
          <a:xfrm>
            <a:off x="6172200" y="2895600"/>
            <a:ext cx="2774950" cy="396875"/>
          </a:xfrm>
          <a:prstGeom prst="rect">
            <a:avLst/>
          </a:prstGeom>
          <a:noFill/>
          <a:ln w="9525">
            <a:noFill/>
            <a:miter lim="800000"/>
            <a:headEnd/>
            <a:tailEnd/>
          </a:ln>
        </p:spPr>
        <p:txBody>
          <a:bodyPr wrap="none">
            <a:spAutoFit/>
          </a:bodyPr>
          <a:lstStyle/>
          <a:p>
            <a:pPr eaLnBrk="0" hangingPunct="0"/>
            <a:r>
              <a:rPr lang="en-US" sz="2000" b="1">
                <a:latin typeface="Courier New" pitchFamily="49" charset="0"/>
              </a:rPr>
              <a:t>VIRTUAL SCREENING</a:t>
            </a:r>
          </a:p>
        </p:txBody>
      </p:sp>
      <p:sp>
        <p:nvSpPr>
          <p:cNvPr id="414739" name="Line 19"/>
          <p:cNvSpPr>
            <a:spLocks noChangeShapeType="1"/>
          </p:cNvSpPr>
          <p:nvPr/>
        </p:nvSpPr>
        <p:spPr bwMode="auto">
          <a:xfrm flipV="1">
            <a:off x="4267200" y="3048000"/>
            <a:ext cx="1828800" cy="304800"/>
          </a:xfrm>
          <a:prstGeom prst="line">
            <a:avLst/>
          </a:prstGeom>
          <a:noFill/>
          <a:ln w="9525">
            <a:solidFill>
              <a:srgbClr val="00FF00"/>
            </a:solidFill>
            <a:round/>
            <a:headEnd/>
            <a:tailEnd/>
          </a:ln>
        </p:spPr>
        <p:txBody>
          <a:bodyPr/>
          <a:lstStyle/>
          <a:p>
            <a:endParaRPr lang="el-GR"/>
          </a:p>
        </p:txBody>
      </p:sp>
      <p:sp>
        <p:nvSpPr>
          <p:cNvPr id="414740" name="Oval 20"/>
          <p:cNvSpPr>
            <a:spLocks noChangeArrowheads="1"/>
          </p:cNvSpPr>
          <p:nvPr/>
        </p:nvSpPr>
        <p:spPr bwMode="auto">
          <a:xfrm>
            <a:off x="4114800" y="3276600"/>
            <a:ext cx="304800" cy="304800"/>
          </a:xfrm>
          <a:prstGeom prst="ellipse">
            <a:avLst/>
          </a:prstGeom>
          <a:solidFill>
            <a:schemeClr val="accent1"/>
          </a:solidFill>
          <a:ln w="9525">
            <a:noFill/>
            <a:round/>
            <a:headEnd/>
            <a:tailEnd/>
          </a:ln>
        </p:spPr>
        <p:txBody>
          <a:bodyPr wrap="none" anchor="ctr"/>
          <a:lstStyle/>
          <a:p>
            <a:endParaRPr lang="el-GR"/>
          </a:p>
        </p:txBody>
      </p:sp>
      <p:sp>
        <p:nvSpPr>
          <p:cNvPr id="414741" name="Line 21"/>
          <p:cNvSpPr>
            <a:spLocks noChangeShapeType="1"/>
          </p:cNvSpPr>
          <p:nvPr/>
        </p:nvSpPr>
        <p:spPr bwMode="auto">
          <a:xfrm flipV="1">
            <a:off x="3200400" y="3657600"/>
            <a:ext cx="1676400" cy="609600"/>
          </a:xfrm>
          <a:prstGeom prst="line">
            <a:avLst/>
          </a:prstGeom>
          <a:noFill/>
          <a:ln w="9525">
            <a:solidFill>
              <a:srgbClr val="00FF00"/>
            </a:solidFill>
            <a:round/>
            <a:headEnd/>
            <a:tailEnd/>
          </a:ln>
        </p:spPr>
        <p:txBody>
          <a:bodyPr/>
          <a:lstStyle/>
          <a:p>
            <a:endParaRPr lang="el-GR"/>
          </a:p>
        </p:txBody>
      </p:sp>
      <p:sp>
        <p:nvSpPr>
          <p:cNvPr id="414742" name="Text Box 22"/>
          <p:cNvSpPr txBox="1">
            <a:spLocks noChangeArrowheads="1"/>
          </p:cNvSpPr>
          <p:nvPr/>
        </p:nvSpPr>
        <p:spPr bwMode="auto">
          <a:xfrm>
            <a:off x="228600" y="4114800"/>
            <a:ext cx="3114675" cy="396875"/>
          </a:xfrm>
          <a:prstGeom prst="rect">
            <a:avLst/>
          </a:prstGeom>
          <a:noFill/>
          <a:ln w="9525">
            <a:noFill/>
            <a:miter lim="800000"/>
            <a:headEnd/>
            <a:tailEnd/>
          </a:ln>
        </p:spPr>
        <p:txBody>
          <a:bodyPr wrap="none">
            <a:spAutoFit/>
          </a:bodyPr>
          <a:lstStyle/>
          <a:p>
            <a:pPr eaLnBrk="0" hangingPunct="0"/>
            <a:r>
              <a:rPr lang="el-GR" sz="2000" b="1">
                <a:latin typeface="Courier New" pitchFamily="49" charset="0"/>
              </a:rPr>
              <a:t>ΣΥΝΔΥΑΣΤΙΚΗ ΧΗΜΕΙΑ</a:t>
            </a:r>
            <a:endParaRPr lang="en-US" sz="2000" b="1">
              <a:latin typeface="Courier New" pitchFamily="49" charset="0"/>
            </a:endParaRPr>
          </a:p>
        </p:txBody>
      </p:sp>
      <p:sp>
        <p:nvSpPr>
          <p:cNvPr id="414743" name="Line 23"/>
          <p:cNvSpPr>
            <a:spLocks noChangeShapeType="1"/>
          </p:cNvSpPr>
          <p:nvPr/>
        </p:nvSpPr>
        <p:spPr bwMode="auto">
          <a:xfrm flipV="1">
            <a:off x="5562600" y="5105400"/>
            <a:ext cx="1447800" cy="914400"/>
          </a:xfrm>
          <a:prstGeom prst="line">
            <a:avLst/>
          </a:prstGeom>
          <a:noFill/>
          <a:ln w="9525">
            <a:solidFill>
              <a:srgbClr val="00FF00"/>
            </a:solidFill>
            <a:round/>
            <a:headEnd/>
            <a:tailEnd/>
          </a:ln>
        </p:spPr>
        <p:txBody>
          <a:bodyPr/>
          <a:lstStyle/>
          <a:p>
            <a:endParaRPr lang="el-GR"/>
          </a:p>
        </p:txBody>
      </p:sp>
      <p:sp>
        <p:nvSpPr>
          <p:cNvPr id="414744" name="Text Box 24"/>
          <p:cNvSpPr txBox="1">
            <a:spLocks noChangeArrowheads="1"/>
          </p:cNvSpPr>
          <p:nvPr/>
        </p:nvSpPr>
        <p:spPr bwMode="auto">
          <a:xfrm>
            <a:off x="533400" y="5867400"/>
            <a:ext cx="5060950" cy="396875"/>
          </a:xfrm>
          <a:prstGeom prst="rect">
            <a:avLst/>
          </a:prstGeom>
          <a:noFill/>
          <a:ln w="9525">
            <a:noFill/>
            <a:miter lim="800000"/>
            <a:headEnd/>
            <a:tailEnd/>
          </a:ln>
        </p:spPr>
        <p:txBody>
          <a:bodyPr wrap="none">
            <a:spAutoFit/>
          </a:bodyPr>
          <a:lstStyle/>
          <a:p>
            <a:pPr eaLnBrk="0" hangingPunct="0"/>
            <a:r>
              <a:rPr lang="en-US" sz="2000" b="1">
                <a:latin typeface="Courier New" pitchFamily="49" charset="0"/>
              </a:rPr>
              <a:t>IN VITRO &amp; IN SILICO ADME MODELS</a:t>
            </a:r>
          </a:p>
        </p:txBody>
      </p:sp>
      <p:sp>
        <p:nvSpPr>
          <p:cNvPr id="414745" name="Text Box 25"/>
          <p:cNvSpPr txBox="1">
            <a:spLocks noChangeArrowheads="1"/>
          </p:cNvSpPr>
          <p:nvPr/>
        </p:nvSpPr>
        <p:spPr bwMode="auto">
          <a:xfrm>
            <a:off x="3962400" y="762000"/>
            <a:ext cx="4727575" cy="641350"/>
          </a:xfrm>
          <a:prstGeom prst="rect">
            <a:avLst/>
          </a:prstGeom>
          <a:noFill/>
          <a:ln w="9525">
            <a:noFill/>
            <a:miter lim="800000"/>
            <a:headEnd/>
            <a:tailEnd/>
          </a:ln>
        </p:spPr>
        <p:txBody>
          <a:bodyPr wrap="none">
            <a:spAutoFit/>
          </a:bodyPr>
          <a:lstStyle/>
          <a:p>
            <a:pPr eaLnBrk="0" hangingPunct="0"/>
            <a:r>
              <a:rPr lang="el-GR" i="1">
                <a:latin typeface="Times New Roman" pitchFamily="18" charset="0"/>
              </a:rPr>
              <a:t>Δυνατότητα παραγωγής πολύ περισσότερων </a:t>
            </a:r>
          </a:p>
          <a:p>
            <a:pPr eaLnBrk="0" hangingPunct="0"/>
            <a:r>
              <a:rPr lang="el-GR" i="1">
                <a:latin typeface="Times New Roman" pitchFamily="18" charset="0"/>
              </a:rPr>
              <a:t>και «προσωποποιημένων» στόχων</a:t>
            </a:r>
            <a:endParaRPr lang="en-US" i="1">
              <a:latin typeface="Times New Roman" pitchFamily="18" charset="0"/>
            </a:endParaRPr>
          </a:p>
        </p:txBody>
      </p:sp>
      <p:sp>
        <p:nvSpPr>
          <p:cNvPr id="414746" name="Text Box 26"/>
          <p:cNvSpPr txBox="1">
            <a:spLocks noChangeArrowheads="1"/>
          </p:cNvSpPr>
          <p:nvPr/>
        </p:nvSpPr>
        <p:spPr bwMode="auto">
          <a:xfrm>
            <a:off x="5651500" y="1916113"/>
            <a:ext cx="3254375" cy="1190625"/>
          </a:xfrm>
          <a:prstGeom prst="rect">
            <a:avLst/>
          </a:prstGeom>
          <a:noFill/>
          <a:ln w="9525">
            <a:noFill/>
            <a:miter lim="800000"/>
            <a:headEnd/>
            <a:tailEnd/>
          </a:ln>
        </p:spPr>
        <p:txBody>
          <a:bodyPr>
            <a:spAutoFit/>
          </a:bodyPr>
          <a:lstStyle/>
          <a:p>
            <a:pPr eaLnBrk="0" hangingPunct="0"/>
            <a:r>
              <a:rPr lang="el-GR" i="1">
                <a:solidFill>
                  <a:srgbClr val="250844"/>
                </a:solidFill>
                <a:latin typeface="Times New Roman" pitchFamily="18" charset="0"/>
              </a:rPr>
              <a:t>Έλεγχος μέχρι και </a:t>
            </a:r>
            <a:r>
              <a:rPr lang="en-US" i="1">
                <a:solidFill>
                  <a:srgbClr val="250844"/>
                </a:solidFill>
                <a:latin typeface="Times New Roman" pitchFamily="18" charset="0"/>
              </a:rPr>
              <a:t> 100,000 </a:t>
            </a:r>
            <a:r>
              <a:rPr lang="el-GR" i="1">
                <a:solidFill>
                  <a:srgbClr val="250844"/>
                </a:solidFill>
                <a:latin typeface="Times New Roman" pitchFamily="18" charset="0"/>
              </a:rPr>
              <a:t>ενώσεων</a:t>
            </a:r>
            <a:endParaRPr lang="en-US" i="1">
              <a:solidFill>
                <a:srgbClr val="250844"/>
              </a:solidFill>
              <a:latin typeface="Times New Roman" pitchFamily="18" charset="0"/>
            </a:endParaRPr>
          </a:p>
          <a:p>
            <a:pPr eaLnBrk="0" hangingPunct="0"/>
            <a:r>
              <a:rPr lang="el-GR" i="1">
                <a:solidFill>
                  <a:srgbClr val="250844"/>
                </a:solidFill>
                <a:latin typeface="Times New Roman" pitchFamily="18" charset="0"/>
              </a:rPr>
              <a:t>Την ημέρα για δραστικότητα στην πρωτεϊνη στόχο</a:t>
            </a:r>
            <a:endParaRPr lang="en-US" i="1">
              <a:solidFill>
                <a:srgbClr val="250844"/>
              </a:solidFill>
              <a:latin typeface="Times New Roman" pitchFamily="18" charset="0"/>
            </a:endParaRPr>
          </a:p>
        </p:txBody>
      </p:sp>
      <p:sp>
        <p:nvSpPr>
          <p:cNvPr id="414747" name="Text Box 27"/>
          <p:cNvSpPr txBox="1">
            <a:spLocks noChangeArrowheads="1"/>
          </p:cNvSpPr>
          <p:nvPr/>
        </p:nvSpPr>
        <p:spPr bwMode="auto">
          <a:xfrm>
            <a:off x="5908675" y="3429000"/>
            <a:ext cx="3235325" cy="641350"/>
          </a:xfrm>
          <a:prstGeom prst="rect">
            <a:avLst/>
          </a:prstGeom>
          <a:noFill/>
          <a:ln w="9525">
            <a:noFill/>
            <a:miter lim="800000"/>
            <a:headEnd/>
            <a:tailEnd/>
          </a:ln>
        </p:spPr>
        <p:txBody>
          <a:bodyPr wrap="none">
            <a:spAutoFit/>
          </a:bodyPr>
          <a:lstStyle/>
          <a:p>
            <a:pPr eaLnBrk="0" hangingPunct="0"/>
            <a:r>
              <a:rPr lang="el-GR" i="1">
                <a:solidFill>
                  <a:srgbClr val="250844"/>
                </a:solidFill>
                <a:latin typeface="Times New Roman" pitchFamily="18" charset="0"/>
              </a:rPr>
              <a:t>Χρήση </a:t>
            </a:r>
            <a:r>
              <a:rPr lang="en-US" i="1">
                <a:solidFill>
                  <a:srgbClr val="250844"/>
                </a:solidFill>
                <a:latin typeface="Times New Roman" pitchFamily="18" charset="0"/>
              </a:rPr>
              <a:t>computer </a:t>
            </a:r>
            <a:r>
              <a:rPr lang="el-GR" i="1">
                <a:solidFill>
                  <a:srgbClr val="250844"/>
                </a:solidFill>
                <a:latin typeface="Times New Roman" pitchFamily="18" charset="0"/>
              </a:rPr>
              <a:t>για πρόβλεψη</a:t>
            </a:r>
          </a:p>
          <a:p>
            <a:pPr eaLnBrk="0" hangingPunct="0"/>
            <a:r>
              <a:rPr lang="el-GR" i="1">
                <a:solidFill>
                  <a:srgbClr val="250844"/>
                </a:solidFill>
                <a:latin typeface="Times New Roman" pitchFamily="18" charset="0"/>
              </a:rPr>
              <a:t>δραστικότητας</a:t>
            </a:r>
            <a:endParaRPr lang="en-US" i="1">
              <a:solidFill>
                <a:srgbClr val="250844"/>
              </a:solidFill>
              <a:latin typeface="Times New Roman" pitchFamily="18" charset="0"/>
            </a:endParaRPr>
          </a:p>
        </p:txBody>
      </p:sp>
      <p:sp>
        <p:nvSpPr>
          <p:cNvPr id="414748" name="Text Box 28"/>
          <p:cNvSpPr txBox="1">
            <a:spLocks noChangeArrowheads="1"/>
          </p:cNvSpPr>
          <p:nvPr/>
        </p:nvSpPr>
        <p:spPr bwMode="auto">
          <a:xfrm>
            <a:off x="323850" y="4437063"/>
            <a:ext cx="4989513" cy="366712"/>
          </a:xfrm>
          <a:prstGeom prst="rect">
            <a:avLst/>
          </a:prstGeom>
          <a:noFill/>
          <a:ln w="9525">
            <a:noFill/>
            <a:miter lim="800000"/>
            <a:headEnd/>
            <a:tailEnd/>
          </a:ln>
        </p:spPr>
        <p:txBody>
          <a:bodyPr wrap="none">
            <a:spAutoFit/>
          </a:bodyPr>
          <a:lstStyle/>
          <a:p>
            <a:pPr eaLnBrk="0" hangingPunct="0"/>
            <a:r>
              <a:rPr lang="el-GR" i="1">
                <a:solidFill>
                  <a:srgbClr val="250844"/>
                </a:solidFill>
                <a:latin typeface="Comic Sans MS" pitchFamily="66" charset="0"/>
              </a:rPr>
              <a:t>Γρήγορη παραγωγή μεγάλου αριθμού ενώσεων</a:t>
            </a:r>
            <a:endParaRPr lang="en-US" i="1">
              <a:solidFill>
                <a:srgbClr val="250844"/>
              </a:solidFill>
              <a:latin typeface="Comic Sans MS" pitchFamily="66" charset="0"/>
            </a:endParaRPr>
          </a:p>
        </p:txBody>
      </p:sp>
      <p:sp>
        <p:nvSpPr>
          <p:cNvPr id="414749" name="Text Box 29"/>
          <p:cNvSpPr txBox="1">
            <a:spLocks noChangeArrowheads="1"/>
          </p:cNvSpPr>
          <p:nvPr/>
        </p:nvSpPr>
        <p:spPr bwMode="auto">
          <a:xfrm>
            <a:off x="685800" y="5410200"/>
            <a:ext cx="7096125" cy="366713"/>
          </a:xfrm>
          <a:prstGeom prst="rect">
            <a:avLst/>
          </a:prstGeom>
          <a:noFill/>
          <a:ln w="9525">
            <a:noFill/>
            <a:miter lim="800000"/>
            <a:headEnd/>
            <a:tailEnd/>
          </a:ln>
        </p:spPr>
        <p:txBody>
          <a:bodyPr wrap="none">
            <a:spAutoFit/>
          </a:bodyPr>
          <a:lstStyle/>
          <a:p>
            <a:pPr eaLnBrk="0" hangingPunct="0"/>
            <a:r>
              <a:rPr lang="en-US" i="1">
                <a:latin typeface="Times New Roman" pitchFamily="18" charset="0"/>
              </a:rPr>
              <a:t>Computer graphics &amp; models </a:t>
            </a:r>
            <a:r>
              <a:rPr lang="el-GR" i="1">
                <a:latin typeface="Times New Roman" pitchFamily="18" charset="0"/>
              </a:rPr>
              <a:t>βοηθούν στη βελτίωση της δραστικότητας</a:t>
            </a:r>
            <a:endParaRPr lang="en-US" i="1">
              <a:latin typeface="Times New Roman" pitchFamily="18" charset="0"/>
            </a:endParaRPr>
          </a:p>
        </p:txBody>
      </p:sp>
      <p:sp>
        <p:nvSpPr>
          <p:cNvPr id="414750" name="Text Box 30"/>
          <p:cNvSpPr txBox="1">
            <a:spLocks noChangeArrowheads="1"/>
          </p:cNvSpPr>
          <p:nvPr/>
        </p:nvSpPr>
        <p:spPr bwMode="auto">
          <a:xfrm>
            <a:off x="914400" y="6172200"/>
            <a:ext cx="7648575" cy="366713"/>
          </a:xfrm>
          <a:prstGeom prst="rect">
            <a:avLst/>
          </a:prstGeom>
          <a:noFill/>
          <a:ln w="9525">
            <a:noFill/>
            <a:miter lim="800000"/>
            <a:headEnd/>
            <a:tailEnd/>
          </a:ln>
        </p:spPr>
        <p:txBody>
          <a:bodyPr wrap="none">
            <a:spAutoFit/>
          </a:bodyPr>
          <a:lstStyle/>
          <a:p>
            <a:pPr eaLnBrk="0" hangingPunct="0"/>
            <a:r>
              <a:rPr lang="el-GR" i="1">
                <a:latin typeface="Times New Roman" pitchFamily="18" charset="0"/>
              </a:rPr>
              <a:t>Ιστοί και </a:t>
            </a:r>
            <a:r>
              <a:rPr lang="en-US" i="1">
                <a:latin typeface="Times New Roman" pitchFamily="18" charset="0"/>
              </a:rPr>
              <a:t> computer models </a:t>
            </a:r>
            <a:r>
              <a:rPr lang="el-GR" i="1">
                <a:latin typeface="Times New Roman" pitchFamily="18" charset="0"/>
              </a:rPr>
              <a:t>αρχίζουν να αντικαθιστούν τα πειράματα στα ζώα</a:t>
            </a:r>
            <a:endParaRPr lang="en-US" i="1">
              <a:latin typeface="Times New Roman" pitchFamily="18" charset="0"/>
            </a:endParaRPr>
          </a:p>
        </p:txBody>
      </p:sp>
      <p:sp>
        <p:nvSpPr>
          <p:cNvPr id="414751" name="Oval 31"/>
          <p:cNvSpPr>
            <a:spLocks noChangeArrowheads="1"/>
          </p:cNvSpPr>
          <p:nvPr/>
        </p:nvSpPr>
        <p:spPr bwMode="auto">
          <a:xfrm>
            <a:off x="5334000" y="3886200"/>
            <a:ext cx="304800" cy="304800"/>
          </a:xfrm>
          <a:prstGeom prst="ellipse">
            <a:avLst/>
          </a:prstGeom>
          <a:solidFill>
            <a:schemeClr val="accent1"/>
          </a:solidFill>
          <a:ln w="9525">
            <a:noFill/>
            <a:round/>
            <a:headEnd/>
            <a:tailEnd/>
          </a:ln>
        </p:spPr>
        <p:txBody>
          <a:bodyPr wrap="none" anchor="ctr"/>
          <a:lstStyle/>
          <a:p>
            <a:pPr algn="ctr"/>
            <a:endParaRPr lang="el-GR"/>
          </a:p>
        </p:txBody>
      </p:sp>
      <p:sp>
        <p:nvSpPr>
          <p:cNvPr id="414752" name="Oval 32"/>
          <p:cNvSpPr>
            <a:spLocks noChangeArrowheads="1"/>
          </p:cNvSpPr>
          <p:nvPr/>
        </p:nvSpPr>
        <p:spPr bwMode="auto">
          <a:xfrm>
            <a:off x="4724400" y="3505200"/>
            <a:ext cx="304800" cy="304800"/>
          </a:xfrm>
          <a:prstGeom prst="ellipse">
            <a:avLst/>
          </a:prstGeom>
          <a:solidFill>
            <a:schemeClr val="accent1"/>
          </a:solidFill>
          <a:ln w="9525">
            <a:noFill/>
            <a:round/>
            <a:headEnd/>
            <a:tailEnd/>
          </a:ln>
        </p:spPr>
        <p:txBody>
          <a:bodyPr wrap="none" anchor="ctr"/>
          <a:lstStyle/>
          <a:p>
            <a:endParaRPr lang="el-GR"/>
          </a:p>
        </p:txBody>
      </p:sp>
      <p:sp>
        <p:nvSpPr>
          <p:cNvPr id="414753" name="Oval 33"/>
          <p:cNvSpPr>
            <a:spLocks noChangeArrowheads="1"/>
          </p:cNvSpPr>
          <p:nvPr/>
        </p:nvSpPr>
        <p:spPr bwMode="auto">
          <a:xfrm>
            <a:off x="6858000" y="4953000"/>
            <a:ext cx="304800" cy="304800"/>
          </a:xfrm>
          <a:prstGeom prst="ellipse">
            <a:avLst/>
          </a:prstGeom>
          <a:solidFill>
            <a:schemeClr val="accent1"/>
          </a:solidFill>
          <a:ln w="9525">
            <a:noFill/>
            <a:round/>
            <a:headEnd/>
            <a:tailEnd/>
          </a:ln>
        </p:spPr>
        <p:txBody>
          <a:bodyPr wrap="none" anchor="ctr"/>
          <a:lstStyle/>
          <a:p>
            <a:endParaRPr lang="el-GR"/>
          </a:p>
        </p:txBody>
      </p:sp>
      <p:sp>
        <p:nvSpPr>
          <p:cNvPr id="2" name="TextBox 1"/>
          <p:cNvSpPr txBox="1"/>
          <p:nvPr/>
        </p:nvSpPr>
        <p:spPr>
          <a:xfrm>
            <a:off x="323850" y="116632"/>
            <a:ext cx="2519958" cy="369332"/>
          </a:xfrm>
          <a:prstGeom prst="rect">
            <a:avLst/>
          </a:prstGeom>
          <a:solidFill>
            <a:schemeClr val="accent5">
              <a:lumMod val="50000"/>
            </a:schemeClr>
          </a:solidFill>
        </p:spPr>
        <p:txBody>
          <a:bodyPr wrap="square" rtlCol="0">
            <a:spAutoFit/>
          </a:bodyPr>
          <a:lstStyle/>
          <a:p>
            <a:r>
              <a:rPr lang="el-GR" b="1" dirty="0" smtClean="0"/>
              <a:t>Γέννηση φαρμάκου</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414732"/>
                                        </p:tgtEl>
                                        <p:attrNameLst>
                                          <p:attrName>style.visibility</p:attrName>
                                        </p:attrNameLst>
                                      </p:cBhvr>
                                      <p:to>
                                        <p:strVal val="visible"/>
                                      </p:to>
                                    </p:set>
                                  </p:childTnLst>
                                </p:cTn>
                              </p:par>
                            </p:childTnLst>
                          </p:cTn>
                        </p:par>
                        <p:par>
                          <p:cTn id="7" fill="hold">
                            <p:stCondLst>
                              <p:cond delay="2625"/>
                            </p:stCondLst>
                            <p:childTnLst>
                              <p:par>
                                <p:cTn id="8" presetID="1" presetClass="entr" presetSubtype="0" fill="hold" grpId="0" nodeType="afterEffect">
                                  <p:stCondLst>
                                    <p:cond delay="0"/>
                                  </p:stCondLst>
                                  <p:childTnLst>
                                    <p:set>
                                      <p:cBhvr>
                                        <p:cTn id="9" dur="1" fill="hold">
                                          <p:stCondLst>
                                            <p:cond delay="499"/>
                                          </p:stCondLst>
                                        </p:cTn>
                                        <p:tgtEl>
                                          <p:spTgt spid="414745"/>
                                        </p:tgtEl>
                                        <p:attrNameLst>
                                          <p:attrName>style.visibility</p:attrName>
                                        </p:attrNameLst>
                                      </p:cBhvr>
                                      <p:to>
                                        <p:strVal val="visible"/>
                                      </p:to>
                                    </p:set>
                                  </p:childTnLst>
                                </p:cTn>
                              </p:par>
                            </p:childTnLst>
                          </p:cTn>
                        </p:par>
                        <p:par>
                          <p:cTn id="10" fill="hold">
                            <p:stCondLst>
                              <p:cond delay="3125"/>
                            </p:stCondLst>
                            <p:childTnLst>
                              <p:par>
                                <p:cTn id="11" presetID="1" presetClass="entr" presetSubtype="0" fill="hold" grpId="0" nodeType="afterEffect">
                                  <p:stCondLst>
                                    <p:cond delay="0"/>
                                  </p:stCondLst>
                                  <p:childTnLst>
                                    <p:set>
                                      <p:cBhvr>
                                        <p:cTn id="12" dur="1" fill="hold">
                                          <p:stCondLst>
                                            <p:cond delay="499"/>
                                          </p:stCondLst>
                                        </p:cTn>
                                        <p:tgtEl>
                                          <p:spTgt spid="414730"/>
                                        </p:tgtEl>
                                        <p:attrNameLst>
                                          <p:attrName>style.visibility</p:attrName>
                                        </p:attrNameLst>
                                      </p:cBhvr>
                                      <p:to>
                                        <p:strVal val="visible"/>
                                      </p:to>
                                    </p:set>
                                  </p:childTnLst>
                                </p:cTn>
                              </p:par>
                            </p:childTnLst>
                          </p:cTn>
                        </p:par>
                        <p:par>
                          <p:cTn id="13" fill="hold">
                            <p:stCondLst>
                              <p:cond delay="3625"/>
                            </p:stCondLst>
                            <p:childTnLst>
                              <p:par>
                                <p:cTn id="14" presetID="1" presetClass="entr" presetSubtype="0" fill="hold" grpId="0" nodeType="afterEffect">
                                  <p:stCondLst>
                                    <p:cond delay="0"/>
                                  </p:stCondLst>
                                  <p:childTnLst>
                                    <p:set>
                                      <p:cBhvr>
                                        <p:cTn id="15" dur="1" fill="hold">
                                          <p:stCondLst>
                                            <p:cond delay="499"/>
                                          </p:stCondLst>
                                        </p:cTn>
                                        <p:tgtEl>
                                          <p:spTgt spid="414731"/>
                                        </p:tgtEl>
                                        <p:attrNameLst>
                                          <p:attrName>style.visibility</p:attrName>
                                        </p:attrNameLst>
                                      </p:cBhvr>
                                      <p:to>
                                        <p:strVal val="visible"/>
                                      </p:to>
                                    </p:set>
                                  </p:childTnLst>
                                </p:cTn>
                              </p:par>
                            </p:childTnLst>
                          </p:cTn>
                        </p:par>
                        <p:par>
                          <p:cTn id="16" fill="hold">
                            <p:stCondLst>
                              <p:cond delay="4125"/>
                            </p:stCondLst>
                            <p:childTnLst>
                              <p:par>
                                <p:cTn id="17" presetID="1" presetClass="entr" presetSubtype="0" fill="hold" grpId="0" nodeType="afterEffect">
                                  <p:stCondLst>
                                    <p:cond delay="1000"/>
                                  </p:stCondLst>
                                  <p:iterate type="lt">
                                    <p:tmAbs val="75"/>
                                  </p:iterate>
                                  <p:childTnLst>
                                    <p:set>
                                      <p:cBhvr>
                                        <p:cTn id="18" dur="1" fill="hold">
                                          <p:stCondLst>
                                            <p:cond delay="74"/>
                                          </p:stCondLst>
                                        </p:cTn>
                                        <p:tgtEl>
                                          <p:spTgt spid="414733"/>
                                        </p:tgtEl>
                                        <p:attrNameLst>
                                          <p:attrName>style.visibility</p:attrName>
                                        </p:attrNameLst>
                                      </p:cBhvr>
                                      <p:to>
                                        <p:strVal val="visible"/>
                                      </p:to>
                                    </p:set>
                                  </p:childTnLst>
                                </p:cTn>
                              </p:par>
                            </p:childTnLst>
                          </p:cTn>
                        </p:par>
                        <p:par>
                          <p:cTn id="19" fill="hold">
                            <p:stCondLst>
                              <p:cond delay="6625"/>
                            </p:stCondLst>
                            <p:childTnLst>
                              <p:par>
                                <p:cTn id="20" presetID="1" presetClass="entr" presetSubtype="0" fill="hold" grpId="0" nodeType="afterEffect">
                                  <p:stCondLst>
                                    <p:cond delay="0"/>
                                  </p:stCondLst>
                                  <p:childTnLst>
                                    <p:set>
                                      <p:cBhvr>
                                        <p:cTn id="21" dur="1" fill="hold">
                                          <p:stCondLst>
                                            <p:cond delay="499"/>
                                          </p:stCondLst>
                                        </p:cTn>
                                        <p:tgtEl>
                                          <p:spTgt spid="414746"/>
                                        </p:tgtEl>
                                        <p:attrNameLst>
                                          <p:attrName>style.visibility</p:attrName>
                                        </p:attrNameLst>
                                      </p:cBhvr>
                                      <p:to>
                                        <p:strVal val="visible"/>
                                      </p:to>
                                    </p:set>
                                  </p:childTnLst>
                                </p:cTn>
                              </p:par>
                            </p:childTnLst>
                          </p:cTn>
                        </p:par>
                        <p:par>
                          <p:cTn id="22" fill="hold">
                            <p:stCondLst>
                              <p:cond delay="7125"/>
                            </p:stCondLst>
                            <p:childTnLst>
                              <p:par>
                                <p:cTn id="23" presetID="1" presetClass="entr" presetSubtype="0" fill="hold" grpId="0" nodeType="afterEffect">
                                  <p:stCondLst>
                                    <p:cond delay="1000"/>
                                  </p:stCondLst>
                                  <p:childTnLst>
                                    <p:set>
                                      <p:cBhvr>
                                        <p:cTn id="24" dur="1" fill="hold">
                                          <p:stCondLst>
                                            <p:cond delay="499"/>
                                          </p:stCondLst>
                                        </p:cTn>
                                        <p:tgtEl>
                                          <p:spTgt spid="414734"/>
                                        </p:tgtEl>
                                        <p:attrNameLst>
                                          <p:attrName>style.visibility</p:attrName>
                                        </p:attrNameLst>
                                      </p:cBhvr>
                                      <p:to>
                                        <p:strVal val="visible"/>
                                      </p:to>
                                    </p:set>
                                  </p:childTnLst>
                                </p:cTn>
                              </p:par>
                            </p:childTnLst>
                          </p:cTn>
                        </p:par>
                        <p:par>
                          <p:cTn id="25" fill="hold">
                            <p:stCondLst>
                              <p:cond delay="8625"/>
                            </p:stCondLst>
                            <p:childTnLst>
                              <p:par>
                                <p:cTn id="26" presetID="1" presetClass="entr" presetSubtype="0" fill="hold" grpId="0" nodeType="afterEffect">
                                  <p:stCondLst>
                                    <p:cond delay="0"/>
                                  </p:stCondLst>
                                  <p:childTnLst>
                                    <p:set>
                                      <p:cBhvr>
                                        <p:cTn id="27" dur="1" fill="hold">
                                          <p:stCondLst>
                                            <p:cond delay="499"/>
                                          </p:stCondLst>
                                        </p:cTn>
                                        <p:tgtEl>
                                          <p:spTgt spid="414735"/>
                                        </p:tgtEl>
                                        <p:attrNameLst>
                                          <p:attrName>style.visibility</p:attrName>
                                        </p:attrNameLst>
                                      </p:cBhvr>
                                      <p:to>
                                        <p:strVal val="visible"/>
                                      </p:to>
                                    </p:set>
                                  </p:childTnLst>
                                </p:cTn>
                              </p:par>
                            </p:childTnLst>
                          </p:cTn>
                        </p:par>
                        <p:par>
                          <p:cTn id="28" fill="hold">
                            <p:stCondLst>
                              <p:cond delay="9125"/>
                            </p:stCondLst>
                            <p:childTnLst>
                              <p:par>
                                <p:cTn id="29" presetID="1" presetClass="entr" presetSubtype="0" fill="hold" grpId="0" nodeType="afterEffect">
                                  <p:stCondLst>
                                    <p:cond delay="1000"/>
                                  </p:stCondLst>
                                  <p:iterate type="lt">
                                    <p:tmAbs val="75"/>
                                  </p:iterate>
                                  <p:childTnLst>
                                    <p:set>
                                      <p:cBhvr>
                                        <p:cTn id="30" dur="1" fill="hold">
                                          <p:stCondLst>
                                            <p:cond delay="74"/>
                                          </p:stCondLst>
                                        </p:cTn>
                                        <p:tgtEl>
                                          <p:spTgt spid="414738"/>
                                        </p:tgtEl>
                                        <p:attrNameLst>
                                          <p:attrName>style.visibility</p:attrName>
                                        </p:attrNameLst>
                                      </p:cBhvr>
                                      <p:to>
                                        <p:strVal val="visible"/>
                                      </p:to>
                                    </p:set>
                                  </p:childTnLst>
                                </p:cTn>
                              </p:par>
                            </p:childTnLst>
                          </p:cTn>
                        </p:par>
                        <p:par>
                          <p:cTn id="31" fill="hold">
                            <p:stCondLst>
                              <p:cond delay="11325"/>
                            </p:stCondLst>
                            <p:childTnLst>
                              <p:par>
                                <p:cTn id="32" presetID="1" presetClass="entr" presetSubtype="0" fill="hold" grpId="0" nodeType="afterEffect">
                                  <p:stCondLst>
                                    <p:cond delay="0"/>
                                  </p:stCondLst>
                                  <p:childTnLst>
                                    <p:set>
                                      <p:cBhvr>
                                        <p:cTn id="33" dur="1" fill="hold">
                                          <p:stCondLst>
                                            <p:cond delay="499"/>
                                          </p:stCondLst>
                                        </p:cTn>
                                        <p:tgtEl>
                                          <p:spTgt spid="414747"/>
                                        </p:tgtEl>
                                        <p:attrNameLst>
                                          <p:attrName>style.visibility</p:attrName>
                                        </p:attrNameLst>
                                      </p:cBhvr>
                                      <p:to>
                                        <p:strVal val="visible"/>
                                      </p:to>
                                    </p:set>
                                  </p:childTnLst>
                                </p:cTn>
                              </p:par>
                            </p:childTnLst>
                          </p:cTn>
                        </p:par>
                        <p:par>
                          <p:cTn id="34" fill="hold">
                            <p:stCondLst>
                              <p:cond delay="11825"/>
                            </p:stCondLst>
                            <p:childTnLst>
                              <p:par>
                                <p:cTn id="35" presetID="1" presetClass="entr" presetSubtype="0" fill="hold" grpId="0" nodeType="afterEffect">
                                  <p:stCondLst>
                                    <p:cond delay="0"/>
                                  </p:stCondLst>
                                  <p:childTnLst>
                                    <p:set>
                                      <p:cBhvr>
                                        <p:cTn id="36" dur="1" fill="hold">
                                          <p:stCondLst>
                                            <p:cond delay="499"/>
                                          </p:stCondLst>
                                        </p:cTn>
                                        <p:tgtEl>
                                          <p:spTgt spid="414739"/>
                                        </p:tgtEl>
                                        <p:attrNameLst>
                                          <p:attrName>style.visibility</p:attrName>
                                        </p:attrNameLst>
                                      </p:cBhvr>
                                      <p:to>
                                        <p:strVal val="visible"/>
                                      </p:to>
                                    </p:set>
                                  </p:childTnLst>
                                </p:cTn>
                              </p:par>
                            </p:childTnLst>
                          </p:cTn>
                        </p:par>
                        <p:par>
                          <p:cTn id="37" fill="hold">
                            <p:stCondLst>
                              <p:cond delay="12325"/>
                            </p:stCondLst>
                            <p:childTnLst>
                              <p:par>
                                <p:cTn id="38" presetID="1" presetClass="entr" presetSubtype="0" fill="hold" grpId="0" nodeType="afterEffect">
                                  <p:stCondLst>
                                    <p:cond delay="0"/>
                                  </p:stCondLst>
                                  <p:childTnLst>
                                    <p:set>
                                      <p:cBhvr>
                                        <p:cTn id="39" dur="1" fill="hold">
                                          <p:stCondLst>
                                            <p:cond delay="499"/>
                                          </p:stCondLst>
                                        </p:cTn>
                                        <p:tgtEl>
                                          <p:spTgt spid="414740"/>
                                        </p:tgtEl>
                                        <p:attrNameLst>
                                          <p:attrName>style.visibility</p:attrName>
                                        </p:attrNameLst>
                                      </p:cBhvr>
                                      <p:to>
                                        <p:strVal val="visible"/>
                                      </p:to>
                                    </p:set>
                                  </p:childTnLst>
                                </p:cTn>
                              </p:par>
                            </p:childTnLst>
                          </p:cTn>
                        </p:par>
                        <p:par>
                          <p:cTn id="40" fill="hold">
                            <p:stCondLst>
                              <p:cond delay="12825"/>
                            </p:stCondLst>
                            <p:childTnLst>
                              <p:par>
                                <p:cTn id="41" presetID="1" presetClass="entr" presetSubtype="0" fill="hold" grpId="0" nodeType="afterEffect">
                                  <p:stCondLst>
                                    <p:cond delay="1000"/>
                                  </p:stCondLst>
                                  <p:iterate type="lt">
                                    <p:tmAbs val="75"/>
                                  </p:iterate>
                                  <p:childTnLst>
                                    <p:set>
                                      <p:cBhvr>
                                        <p:cTn id="42" dur="1" fill="hold">
                                          <p:stCondLst>
                                            <p:cond delay="74"/>
                                          </p:stCondLst>
                                        </p:cTn>
                                        <p:tgtEl>
                                          <p:spTgt spid="414742"/>
                                        </p:tgtEl>
                                        <p:attrNameLst>
                                          <p:attrName>style.visibility</p:attrName>
                                        </p:attrNameLst>
                                      </p:cBhvr>
                                      <p:to>
                                        <p:strVal val="visible"/>
                                      </p:to>
                                    </p:set>
                                  </p:childTnLst>
                                </p:cTn>
                              </p:par>
                            </p:childTnLst>
                          </p:cTn>
                        </p:par>
                        <p:par>
                          <p:cTn id="43" fill="hold">
                            <p:stCondLst>
                              <p:cond delay="15100"/>
                            </p:stCondLst>
                            <p:childTnLst>
                              <p:par>
                                <p:cTn id="44" presetID="1" presetClass="entr" presetSubtype="0" fill="hold" grpId="0" nodeType="afterEffect">
                                  <p:stCondLst>
                                    <p:cond delay="0"/>
                                  </p:stCondLst>
                                  <p:childTnLst>
                                    <p:set>
                                      <p:cBhvr>
                                        <p:cTn id="45" dur="1" fill="hold">
                                          <p:stCondLst>
                                            <p:cond delay="499"/>
                                          </p:stCondLst>
                                        </p:cTn>
                                        <p:tgtEl>
                                          <p:spTgt spid="414748"/>
                                        </p:tgtEl>
                                        <p:attrNameLst>
                                          <p:attrName>style.visibility</p:attrName>
                                        </p:attrNameLst>
                                      </p:cBhvr>
                                      <p:to>
                                        <p:strVal val="visible"/>
                                      </p:to>
                                    </p:set>
                                  </p:childTnLst>
                                </p:cTn>
                              </p:par>
                            </p:childTnLst>
                          </p:cTn>
                        </p:par>
                        <p:par>
                          <p:cTn id="46" fill="hold">
                            <p:stCondLst>
                              <p:cond delay="15600"/>
                            </p:stCondLst>
                            <p:childTnLst>
                              <p:par>
                                <p:cTn id="47" presetID="1" presetClass="entr" presetSubtype="0" fill="hold" grpId="0" nodeType="afterEffect">
                                  <p:stCondLst>
                                    <p:cond delay="0"/>
                                  </p:stCondLst>
                                  <p:childTnLst>
                                    <p:set>
                                      <p:cBhvr>
                                        <p:cTn id="48" dur="1" fill="hold">
                                          <p:stCondLst>
                                            <p:cond delay="499"/>
                                          </p:stCondLst>
                                        </p:cTn>
                                        <p:tgtEl>
                                          <p:spTgt spid="414741"/>
                                        </p:tgtEl>
                                        <p:attrNameLst>
                                          <p:attrName>style.visibility</p:attrName>
                                        </p:attrNameLst>
                                      </p:cBhvr>
                                      <p:to>
                                        <p:strVal val="visible"/>
                                      </p:to>
                                    </p:set>
                                  </p:childTnLst>
                                </p:cTn>
                              </p:par>
                            </p:childTnLst>
                          </p:cTn>
                        </p:par>
                        <p:par>
                          <p:cTn id="49" fill="hold">
                            <p:stCondLst>
                              <p:cond delay="16100"/>
                            </p:stCondLst>
                            <p:childTnLst>
                              <p:par>
                                <p:cTn id="50" presetID="1" presetClass="entr" presetSubtype="0" fill="hold" grpId="0" nodeType="afterEffect">
                                  <p:stCondLst>
                                    <p:cond delay="0"/>
                                  </p:stCondLst>
                                  <p:childTnLst>
                                    <p:set>
                                      <p:cBhvr>
                                        <p:cTn id="51" dur="1" fill="hold">
                                          <p:stCondLst>
                                            <p:cond delay="499"/>
                                          </p:stCondLst>
                                        </p:cTn>
                                        <p:tgtEl>
                                          <p:spTgt spid="414752"/>
                                        </p:tgtEl>
                                        <p:attrNameLst>
                                          <p:attrName>style.visibility</p:attrName>
                                        </p:attrNameLst>
                                      </p:cBhvr>
                                      <p:to>
                                        <p:strVal val="visible"/>
                                      </p:to>
                                    </p:set>
                                  </p:childTnLst>
                                </p:cTn>
                              </p:par>
                            </p:childTnLst>
                          </p:cTn>
                        </p:par>
                        <p:par>
                          <p:cTn id="52" fill="hold">
                            <p:stCondLst>
                              <p:cond delay="16600"/>
                            </p:stCondLst>
                            <p:childTnLst>
                              <p:par>
                                <p:cTn id="53" presetID="1" presetClass="entr" presetSubtype="0" fill="hold" grpId="0" nodeType="afterEffect">
                                  <p:stCondLst>
                                    <p:cond delay="1000"/>
                                  </p:stCondLst>
                                  <p:iterate type="lt">
                                    <p:tmAbs val="75"/>
                                  </p:iterate>
                                  <p:childTnLst>
                                    <p:set>
                                      <p:cBhvr>
                                        <p:cTn id="54" dur="1" fill="hold">
                                          <p:stCondLst>
                                            <p:cond delay="74"/>
                                          </p:stCondLst>
                                        </p:cTn>
                                        <p:tgtEl>
                                          <p:spTgt spid="414737"/>
                                        </p:tgtEl>
                                        <p:attrNameLst>
                                          <p:attrName>style.visibility</p:attrName>
                                        </p:attrNameLst>
                                      </p:cBhvr>
                                      <p:to>
                                        <p:strVal val="visible"/>
                                      </p:to>
                                    </p:set>
                                  </p:childTnLst>
                                </p:cTn>
                              </p:par>
                            </p:childTnLst>
                          </p:cTn>
                        </p:par>
                        <p:par>
                          <p:cTn id="55" fill="hold">
                            <p:stCondLst>
                              <p:cond delay="18875"/>
                            </p:stCondLst>
                            <p:childTnLst>
                              <p:par>
                                <p:cTn id="56" presetID="1" presetClass="entr" presetSubtype="0" fill="hold" grpId="0" nodeType="afterEffect">
                                  <p:stCondLst>
                                    <p:cond delay="0"/>
                                  </p:stCondLst>
                                  <p:childTnLst>
                                    <p:set>
                                      <p:cBhvr>
                                        <p:cTn id="57" dur="1" fill="hold">
                                          <p:stCondLst>
                                            <p:cond delay="499"/>
                                          </p:stCondLst>
                                        </p:cTn>
                                        <p:tgtEl>
                                          <p:spTgt spid="414749"/>
                                        </p:tgtEl>
                                        <p:attrNameLst>
                                          <p:attrName>style.visibility</p:attrName>
                                        </p:attrNameLst>
                                      </p:cBhvr>
                                      <p:to>
                                        <p:strVal val="visible"/>
                                      </p:to>
                                    </p:set>
                                  </p:childTnLst>
                                </p:cTn>
                              </p:par>
                            </p:childTnLst>
                          </p:cTn>
                        </p:par>
                        <p:par>
                          <p:cTn id="58" fill="hold">
                            <p:stCondLst>
                              <p:cond delay="19375"/>
                            </p:stCondLst>
                            <p:childTnLst>
                              <p:par>
                                <p:cTn id="59" presetID="1" presetClass="entr" presetSubtype="0" fill="hold" grpId="0" nodeType="afterEffect">
                                  <p:stCondLst>
                                    <p:cond delay="0"/>
                                  </p:stCondLst>
                                  <p:childTnLst>
                                    <p:set>
                                      <p:cBhvr>
                                        <p:cTn id="60" dur="1" fill="hold">
                                          <p:stCondLst>
                                            <p:cond delay="499"/>
                                          </p:stCondLst>
                                        </p:cTn>
                                        <p:tgtEl>
                                          <p:spTgt spid="414736"/>
                                        </p:tgtEl>
                                        <p:attrNameLst>
                                          <p:attrName>style.visibility</p:attrName>
                                        </p:attrNameLst>
                                      </p:cBhvr>
                                      <p:to>
                                        <p:strVal val="visible"/>
                                      </p:to>
                                    </p:set>
                                  </p:childTnLst>
                                </p:cTn>
                              </p:par>
                            </p:childTnLst>
                          </p:cTn>
                        </p:par>
                        <p:par>
                          <p:cTn id="61" fill="hold">
                            <p:stCondLst>
                              <p:cond delay="19875"/>
                            </p:stCondLst>
                            <p:childTnLst>
                              <p:par>
                                <p:cTn id="62" presetID="1" presetClass="entr" presetSubtype="0" fill="hold" grpId="0" nodeType="afterEffect">
                                  <p:stCondLst>
                                    <p:cond delay="0"/>
                                  </p:stCondLst>
                                  <p:childTnLst>
                                    <p:set>
                                      <p:cBhvr>
                                        <p:cTn id="63" dur="1" fill="hold">
                                          <p:stCondLst>
                                            <p:cond delay="499"/>
                                          </p:stCondLst>
                                        </p:cTn>
                                        <p:tgtEl>
                                          <p:spTgt spid="414751"/>
                                        </p:tgtEl>
                                        <p:attrNameLst>
                                          <p:attrName>style.visibility</p:attrName>
                                        </p:attrNameLst>
                                      </p:cBhvr>
                                      <p:to>
                                        <p:strVal val="visible"/>
                                      </p:to>
                                    </p:set>
                                  </p:childTnLst>
                                </p:cTn>
                              </p:par>
                            </p:childTnLst>
                          </p:cTn>
                        </p:par>
                        <p:par>
                          <p:cTn id="64" fill="hold">
                            <p:stCondLst>
                              <p:cond delay="20375"/>
                            </p:stCondLst>
                            <p:childTnLst>
                              <p:par>
                                <p:cTn id="65" presetID="1" presetClass="entr" presetSubtype="0" fill="hold" grpId="0" nodeType="afterEffect">
                                  <p:stCondLst>
                                    <p:cond delay="1000"/>
                                  </p:stCondLst>
                                  <p:iterate type="lt">
                                    <p:tmAbs val="75"/>
                                  </p:iterate>
                                  <p:childTnLst>
                                    <p:set>
                                      <p:cBhvr>
                                        <p:cTn id="66" dur="1" fill="hold">
                                          <p:stCondLst>
                                            <p:cond delay="74"/>
                                          </p:stCondLst>
                                        </p:cTn>
                                        <p:tgtEl>
                                          <p:spTgt spid="414744"/>
                                        </p:tgtEl>
                                        <p:attrNameLst>
                                          <p:attrName>style.visibility</p:attrName>
                                        </p:attrNameLst>
                                      </p:cBhvr>
                                      <p:to>
                                        <p:strVal val="visible"/>
                                      </p:to>
                                    </p:set>
                                  </p:childTnLst>
                                </p:cTn>
                              </p:par>
                            </p:childTnLst>
                          </p:cTn>
                        </p:par>
                        <p:par>
                          <p:cTn id="67" fill="hold">
                            <p:stCondLst>
                              <p:cond delay="23325"/>
                            </p:stCondLst>
                            <p:childTnLst>
                              <p:par>
                                <p:cTn id="68" presetID="1" presetClass="entr" presetSubtype="0" fill="hold" grpId="0" nodeType="afterEffect">
                                  <p:stCondLst>
                                    <p:cond delay="0"/>
                                  </p:stCondLst>
                                  <p:childTnLst>
                                    <p:set>
                                      <p:cBhvr>
                                        <p:cTn id="69" dur="1" fill="hold">
                                          <p:stCondLst>
                                            <p:cond delay="499"/>
                                          </p:stCondLst>
                                        </p:cTn>
                                        <p:tgtEl>
                                          <p:spTgt spid="414750"/>
                                        </p:tgtEl>
                                        <p:attrNameLst>
                                          <p:attrName>style.visibility</p:attrName>
                                        </p:attrNameLst>
                                      </p:cBhvr>
                                      <p:to>
                                        <p:strVal val="visible"/>
                                      </p:to>
                                    </p:set>
                                  </p:childTnLst>
                                </p:cTn>
                              </p:par>
                            </p:childTnLst>
                          </p:cTn>
                        </p:par>
                        <p:par>
                          <p:cTn id="70" fill="hold">
                            <p:stCondLst>
                              <p:cond delay="23825"/>
                            </p:stCondLst>
                            <p:childTnLst>
                              <p:par>
                                <p:cTn id="71" presetID="1" presetClass="entr" presetSubtype="0" fill="hold" grpId="0" nodeType="afterEffect">
                                  <p:stCondLst>
                                    <p:cond delay="0"/>
                                  </p:stCondLst>
                                  <p:childTnLst>
                                    <p:set>
                                      <p:cBhvr>
                                        <p:cTn id="72" dur="1" fill="hold">
                                          <p:stCondLst>
                                            <p:cond delay="499"/>
                                          </p:stCondLst>
                                        </p:cTn>
                                        <p:tgtEl>
                                          <p:spTgt spid="414743"/>
                                        </p:tgtEl>
                                        <p:attrNameLst>
                                          <p:attrName>style.visibility</p:attrName>
                                        </p:attrNameLst>
                                      </p:cBhvr>
                                      <p:to>
                                        <p:strVal val="visible"/>
                                      </p:to>
                                    </p:set>
                                  </p:childTnLst>
                                </p:cTn>
                              </p:par>
                            </p:childTnLst>
                          </p:cTn>
                        </p:par>
                        <p:par>
                          <p:cTn id="73" fill="hold">
                            <p:stCondLst>
                              <p:cond delay="24325"/>
                            </p:stCondLst>
                            <p:childTnLst>
                              <p:par>
                                <p:cTn id="74" presetID="1" presetClass="entr" presetSubtype="0" fill="hold" grpId="0" nodeType="afterEffect">
                                  <p:stCondLst>
                                    <p:cond delay="0"/>
                                  </p:stCondLst>
                                  <p:childTnLst>
                                    <p:set>
                                      <p:cBhvr>
                                        <p:cTn id="75" dur="1" fill="hold">
                                          <p:stCondLst>
                                            <p:cond delay="499"/>
                                          </p:stCondLst>
                                        </p:cTn>
                                        <p:tgtEl>
                                          <p:spTgt spid="414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30" grpId="0" animBg="1"/>
      <p:bldP spid="414731" grpId="0" animBg="1"/>
      <p:bldP spid="414732" grpId="0" autoUpdateAnimBg="0"/>
      <p:bldP spid="414733" grpId="0" autoUpdateAnimBg="0"/>
      <p:bldP spid="414734" grpId="0" animBg="1"/>
      <p:bldP spid="414735" grpId="0" animBg="1"/>
      <p:bldP spid="414736" grpId="0" animBg="1"/>
      <p:bldP spid="414737" grpId="0" autoUpdateAnimBg="0"/>
      <p:bldP spid="414738" grpId="0" autoUpdateAnimBg="0"/>
      <p:bldP spid="414739" grpId="0" animBg="1"/>
      <p:bldP spid="414740" grpId="0" animBg="1"/>
      <p:bldP spid="414741" grpId="0" animBg="1"/>
      <p:bldP spid="414742" grpId="0" autoUpdateAnimBg="0"/>
      <p:bldP spid="414743" grpId="0" animBg="1"/>
      <p:bldP spid="414744" grpId="0" autoUpdateAnimBg="0"/>
      <p:bldP spid="414745" grpId="0" autoUpdateAnimBg="0"/>
      <p:bldP spid="414746" grpId="0" autoUpdateAnimBg="0"/>
      <p:bldP spid="414747" grpId="0" autoUpdateAnimBg="0"/>
      <p:bldP spid="414748" grpId="0" autoUpdateAnimBg="0"/>
      <p:bldP spid="414749" grpId="0" autoUpdateAnimBg="0"/>
      <p:bldP spid="414750" grpId="0" autoUpdateAnimBg="0"/>
      <p:bldP spid="414751" grpId="0" animBg="1"/>
      <p:bldP spid="414752" grpId="0" animBg="1"/>
      <p:bldP spid="4147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ctrTitle"/>
          </p:nvPr>
        </p:nvSpPr>
        <p:spPr/>
        <p:txBody>
          <a:bodyPr/>
          <a:lstStyle/>
          <a:p>
            <a:pPr eaLnBrk="1" hangingPunct="1"/>
            <a:r>
              <a:rPr lang="de-DE" b="1" smtClean="0">
                <a:latin typeface="Comic Sans MS" pitchFamily="66" charset="0"/>
              </a:rPr>
              <a:t> Leo- Hansch  CLOG </a:t>
            </a:r>
            <a:r>
              <a:rPr lang="de-DE" b="1" i="1" smtClean="0">
                <a:latin typeface="Comic Sans MS" pitchFamily="66" charset="0"/>
              </a:rPr>
              <a:t>P</a:t>
            </a:r>
            <a:r>
              <a:rPr lang="de-DE" b="1" smtClean="0">
                <a:latin typeface="Comic Sans MS" pitchFamily="66" charset="0"/>
              </a:rPr>
              <a:t> Software</a:t>
            </a:r>
            <a:r>
              <a:rPr lang="de-DE" smtClean="0"/>
              <a:t> </a:t>
            </a:r>
            <a:endParaRPr lang="el-GR" smtClean="0"/>
          </a:p>
        </p:txBody>
      </p:sp>
      <p:sp>
        <p:nvSpPr>
          <p:cNvPr id="41987" name="2 - Υπότιτλος"/>
          <p:cNvSpPr>
            <a:spLocks noGrp="1"/>
          </p:cNvSpPr>
          <p:nvPr>
            <p:ph type="subTitle" idx="1"/>
          </p:nvPr>
        </p:nvSpPr>
        <p:spPr>
          <a:xfrm>
            <a:off x="642938" y="4429125"/>
            <a:ext cx="7786687" cy="1857375"/>
          </a:xfrm>
        </p:spPr>
        <p:txBody>
          <a:bodyPr/>
          <a:lstStyle/>
          <a:p>
            <a:pPr eaLnBrk="1" hangingPunct="1"/>
            <a:r>
              <a:rPr lang="el-GR" b="1" smtClean="0">
                <a:latin typeface="Comic Sans MS" pitchFamily="66" charset="0"/>
              </a:rPr>
              <a:t> Σολβατοχρωμικοί παράμετροι (ιδιότητες διαλυμάτων π.χ. </a:t>
            </a:r>
            <a:r>
              <a:rPr lang="en-US" b="1" smtClean="0">
                <a:latin typeface="Comic Sans MS" pitchFamily="66" charset="0"/>
              </a:rPr>
              <a:t>cavity</a:t>
            </a:r>
            <a:r>
              <a:rPr lang="el-GR" b="1" smtClean="0">
                <a:latin typeface="Comic Sans MS" pitchFamily="66" charset="0"/>
              </a:rPr>
              <a:t>, δίπολα, δεσμοί Η, μοριακοί όγκοι).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357188" y="274638"/>
            <a:ext cx="8329612" cy="6154737"/>
          </a:xfrm>
        </p:spPr>
        <p:txBody>
          <a:bodyPr/>
          <a:lstStyle/>
          <a:p>
            <a:pPr eaLnBrk="1" hangingPunct="1"/>
            <a:r>
              <a:rPr lang="el-GR" b="1" dirty="0" smtClean="0">
                <a:latin typeface="Comic Sans MS" pitchFamily="66" charset="0"/>
              </a:rPr>
              <a:t> </a:t>
            </a:r>
            <a:r>
              <a:rPr lang="en-US" sz="3200" b="1" dirty="0" err="1" smtClean="0">
                <a:latin typeface="Calibri" panose="020F0502020204030204" pitchFamily="34" charset="0"/>
              </a:rPr>
              <a:t>Broto</a:t>
            </a:r>
            <a:r>
              <a:rPr lang="en-US" sz="3200" b="1" dirty="0" smtClean="0">
                <a:latin typeface="Calibri" panose="020F0502020204030204" pitchFamily="34" charset="0"/>
              </a:rPr>
              <a:t> </a:t>
            </a:r>
            <a:r>
              <a:rPr lang="el-GR" sz="3200" b="1" dirty="0" smtClean="0">
                <a:latin typeface="Calibri" panose="020F0502020204030204" pitchFamily="34" charset="0"/>
              </a:rPr>
              <a:t>(ατομική συνεισφορά)</a:t>
            </a:r>
            <a:br>
              <a:rPr lang="el-GR" sz="3200" b="1" dirty="0" smtClean="0">
                <a:latin typeface="Calibri" panose="020F0502020204030204" pitchFamily="34" charset="0"/>
              </a:rPr>
            </a:br>
            <a:r>
              <a:rPr lang="el-GR" sz="3200" b="1" dirty="0" smtClean="0">
                <a:latin typeface="Calibri" panose="020F0502020204030204" pitchFamily="34" charset="0"/>
              </a:rPr>
              <a:t>Βασικές παραδοχές</a:t>
            </a:r>
            <a:br>
              <a:rPr lang="el-GR" sz="3200" b="1" dirty="0" smtClean="0">
                <a:latin typeface="Calibri" panose="020F0502020204030204" pitchFamily="34" charset="0"/>
              </a:rPr>
            </a:br>
            <a:r>
              <a:rPr lang="el-GR" sz="3200" b="1" dirty="0" smtClean="0">
                <a:latin typeface="Calibri" panose="020F0502020204030204" pitchFamily="34" charset="0"/>
              </a:rPr>
              <a:t> </a:t>
            </a:r>
            <a:br>
              <a:rPr lang="el-GR" sz="3200" b="1" dirty="0" smtClean="0">
                <a:latin typeface="Calibri" panose="020F0502020204030204" pitchFamily="34" charset="0"/>
              </a:rPr>
            </a:br>
            <a:r>
              <a:rPr lang="el-GR" sz="3200" b="1" dirty="0" smtClean="0">
                <a:latin typeface="Calibri" panose="020F0502020204030204" pitchFamily="34" charset="0"/>
              </a:rPr>
              <a:t>α) </a:t>
            </a:r>
            <a:r>
              <a:rPr lang="en-US" sz="3200" b="1" dirty="0" smtClean="0">
                <a:solidFill>
                  <a:srgbClr val="00B050"/>
                </a:solidFill>
                <a:latin typeface="Calibri" panose="020F0502020204030204" pitchFamily="34" charset="0"/>
              </a:rPr>
              <a:t>C</a:t>
            </a:r>
            <a:r>
              <a:rPr lang="el-GR" sz="3200" b="1" dirty="0" smtClean="0">
                <a:solidFill>
                  <a:srgbClr val="00B050"/>
                </a:solidFill>
                <a:latin typeface="Calibri" panose="020F0502020204030204" pitchFamily="34" charset="0"/>
              </a:rPr>
              <a:t>=</a:t>
            </a:r>
            <a:r>
              <a:rPr lang="el-GR" sz="3200" b="1" dirty="0" smtClean="0">
                <a:latin typeface="Calibri" panose="020F0502020204030204" pitchFamily="34" charset="0"/>
              </a:rPr>
              <a:t> (υδρόφιλος), </a:t>
            </a:r>
            <a:br>
              <a:rPr lang="el-GR" sz="3200" b="1" dirty="0" smtClean="0">
                <a:latin typeface="Calibri" panose="020F0502020204030204" pitchFamily="34" charset="0"/>
              </a:rPr>
            </a:br>
            <a:r>
              <a:rPr lang="en-US" sz="3200" b="1" dirty="0" smtClean="0">
                <a:latin typeface="Calibri" panose="020F0502020204030204" pitchFamily="34" charset="0"/>
              </a:rPr>
              <a:t/>
            </a:r>
            <a:br>
              <a:rPr lang="en-US" sz="3200" b="1" dirty="0" smtClean="0">
                <a:latin typeface="Calibri" panose="020F0502020204030204" pitchFamily="34" charset="0"/>
              </a:rPr>
            </a:br>
            <a:r>
              <a:rPr lang="el-GR" sz="3200" b="1" dirty="0" smtClean="0">
                <a:latin typeface="Calibri" panose="020F0502020204030204" pitchFamily="34" charset="0"/>
              </a:rPr>
              <a:t>β) </a:t>
            </a:r>
            <a:r>
              <a:rPr lang="en-US" sz="3200" b="1" dirty="0" smtClean="0">
                <a:solidFill>
                  <a:srgbClr val="FF0000"/>
                </a:solidFill>
                <a:latin typeface="Calibri" panose="020F0502020204030204" pitchFamily="34" charset="0"/>
              </a:rPr>
              <a:t>R</a:t>
            </a:r>
            <a:r>
              <a:rPr lang="el-GR" sz="3200" b="1" dirty="0" smtClean="0">
                <a:solidFill>
                  <a:srgbClr val="FF0000"/>
                </a:solidFill>
                <a:latin typeface="Calibri" panose="020F0502020204030204" pitchFamily="34" charset="0"/>
              </a:rPr>
              <a:t>1</a:t>
            </a:r>
            <a:r>
              <a:rPr lang="en-US" sz="3200" b="1" dirty="0" smtClean="0">
                <a:solidFill>
                  <a:srgbClr val="FF0000"/>
                </a:solidFill>
                <a:latin typeface="Calibri" panose="020F0502020204030204" pitchFamily="34" charset="0"/>
              </a:rPr>
              <a:t>R</a:t>
            </a:r>
            <a:r>
              <a:rPr lang="el-GR" sz="3200" b="1" dirty="0" smtClean="0">
                <a:solidFill>
                  <a:srgbClr val="FF0000"/>
                </a:solidFill>
                <a:latin typeface="Calibri" panose="020F0502020204030204" pitchFamily="34" charset="0"/>
              </a:rPr>
              <a:t>2</a:t>
            </a:r>
            <a:r>
              <a:rPr lang="en-US" sz="3200" b="1" dirty="0" smtClean="0">
                <a:solidFill>
                  <a:srgbClr val="FF0000"/>
                </a:solidFill>
                <a:latin typeface="Calibri" panose="020F0502020204030204" pitchFamily="34" charset="0"/>
              </a:rPr>
              <a:t>R</a:t>
            </a:r>
            <a:r>
              <a:rPr lang="el-GR" sz="3200" b="1" dirty="0" smtClean="0">
                <a:solidFill>
                  <a:srgbClr val="FF0000"/>
                </a:solidFill>
                <a:latin typeface="Calibri" panose="020F0502020204030204" pitchFamily="34" charset="0"/>
              </a:rPr>
              <a:t>3</a:t>
            </a:r>
            <a:r>
              <a:rPr lang="en-US" sz="3200" b="1" dirty="0" smtClean="0">
                <a:solidFill>
                  <a:srgbClr val="FF0000"/>
                </a:solidFill>
                <a:latin typeface="Calibri" panose="020F0502020204030204" pitchFamily="34" charset="0"/>
              </a:rPr>
              <a:t>R</a:t>
            </a:r>
            <a:r>
              <a:rPr lang="el-GR" sz="3200" b="1" dirty="0" smtClean="0">
                <a:solidFill>
                  <a:srgbClr val="FF0000"/>
                </a:solidFill>
                <a:latin typeface="Calibri" panose="020F0502020204030204" pitchFamily="34" charset="0"/>
              </a:rPr>
              <a:t>4-</a:t>
            </a:r>
            <a:r>
              <a:rPr lang="en-US" sz="3200" b="1" dirty="0" smtClean="0">
                <a:solidFill>
                  <a:srgbClr val="FF0000"/>
                </a:solidFill>
                <a:latin typeface="Calibri" panose="020F0502020204030204" pitchFamily="34" charset="0"/>
              </a:rPr>
              <a:t>C</a:t>
            </a:r>
            <a:r>
              <a:rPr lang="el-GR" sz="3200" b="1" dirty="0" smtClean="0">
                <a:solidFill>
                  <a:srgbClr val="FF0000"/>
                </a:solidFill>
                <a:latin typeface="Calibri" panose="020F0502020204030204" pitchFamily="34" charset="0"/>
              </a:rPr>
              <a:t>  </a:t>
            </a:r>
            <a:r>
              <a:rPr lang="el-GR" sz="3200" b="1" dirty="0" smtClean="0">
                <a:latin typeface="Calibri" panose="020F0502020204030204" pitchFamily="34" charset="0"/>
              </a:rPr>
              <a:t>(</a:t>
            </a:r>
            <a:r>
              <a:rPr lang="el-GR" sz="3200" b="1" dirty="0" err="1" smtClean="0">
                <a:latin typeface="Calibri" panose="020F0502020204030204" pitchFamily="34" charset="0"/>
              </a:rPr>
              <a:t>λιπόφιλος</a:t>
            </a:r>
            <a:r>
              <a:rPr lang="el-GR" sz="3200" b="1" dirty="0" smtClean="0">
                <a:latin typeface="Calibri" panose="020F0502020204030204" pitchFamily="34" charset="0"/>
              </a:rPr>
              <a:t>), </a:t>
            </a:r>
            <a:br>
              <a:rPr lang="el-GR" sz="3200" b="1" dirty="0" smtClean="0">
                <a:latin typeface="Calibri" panose="020F0502020204030204" pitchFamily="34" charset="0"/>
              </a:rPr>
            </a:br>
            <a:r>
              <a:rPr lang="el-GR" sz="3200" b="1" dirty="0" smtClean="0">
                <a:latin typeface="Calibri" panose="020F0502020204030204" pitchFamily="34" charset="0"/>
              </a:rPr>
              <a:t>γ) </a:t>
            </a:r>
            <a:r>
              <a:rPr lang="en-US" sz="3200" b="1" dirty="0" smtClean="0">
                <a:solidFill>
                  <a:srgbClr val="002060"/>
                </a:solidFill>
                <a:latin typeface="Calibri" panose="020F0502020204030204" pitchFamily="34" charset="0"/>
              </a:rPr>
              <a:t>HC</a:t>
            </a:r>
            <a:r>
              <a:rPr lang="el-GR" sz="3200" b="1" dirty="0" smtClean="0">
                <a:solidFill>
                  <a:srgbClr val="002060"/>
                </a:solidFill>
                <a:latin typeface="Calibri" panose="020F0502020204030204" pitchFamily="34" charset="0"/>
              </a:rPr>
              <a:t>- </a:t>
            </a:r>
            <a:r>
              <a:rPr lang="en-US" sz="3200" b="1" dirty="0" smtClean="0">
                <a:solidFill>
                  <a:srgbClr val="002060"/>
                </a:solidFill>
                <a:latin typeface="Calibri" panose="020F0502020204030204" pitchFamily="34" charset="0"/>
              </a:rPr>
              <a:t>R</a:t>
            </a:r>
            <a:r>
              <a:rPr lang="el-GR" sz="3200" b="1" dirty="0" smtClean="0">
                <a:solidFill>
                  <a:srgbClr val="002060"/>
                </a:solidFill>
                <a:latin typeface="Calibri" panose="020F0502020204030204" pitchFamily="34" charset="0"/>
              </a:rPr>
              <a:t>1</a:t>
            </a:r>
            <a:r>
              <a:rPr lang="en-US" sz="3200" b="1" dirty="0" smtClean="0">
                <a:solidFill>
                  <a:srgbClr val="002060"/>
                </a:solidFill>
                <a:latin typeface="Calibri" panose="020F0502020204030204" pitchFamily="34" charset="0"/>
              </a:rPr>
              <a:t>R</a:t>
            </a:r>
            <a:r>
              <a:rPr lang="el-GR" sz="3200" b="1" dirty="0" smtClean="0">
                <a:solidFill>
                  <a:srgbClr val="002060"/>
                </a:solidFill>
                <a:latin typeface="Calibri" panose="020F0502020204030204" pitchFamily="34" charset="0"/>
              </a:rPr>
              <a:t>2</a:t>
            </a:r>
            <a:r>
              <a:rPr lang="en-US" sz="3200" b="1" dirty="0" smtClean="0">
                <a:solidFill>
                  <a:srgbClr val="002060"/>
                </a:solidFill>
                <a:latin typeface="Calibri" panose="020F0502020204030204" pitchFamily="34" charset="0"/>
              </a:rPr>
              <a:t>R</a:t>
            </a:r>
            <a:r>
              <a:rPr lang="el-GR" sz="3200" b="1" dirty="0" smtClean="0">
                <a:solidFill>
                  <a:srgbClr val="002060"/>
                </a:solidFill>
                <a:latin typeface="Calibri" panose="020F0502020204030204" pitchFamily="34" charset="0"/>
              </a:rPr>
              <a:t>3 </a:t>
            </a:r>
            <a:r>
              <a:rPr lang="el-GR" sz="3200" b="1" dirty="0" smtClean="0">
                <a:latin typeface="Calibri" panose="020F0502020204030204" pitchFamily="34" charset="0"/>
              </a:rPr>
              <a:t>(</a:t>
            </a:r>
            <a:r>
              <a:rPr lang="el-GR" sz="3200" b="1" dirty="0" err="1" smtClean="0">
                <a:latin typeface="Calibri" panose="020F0502020204030204" pitchFamily="34" charset="0"/>
              </a:rPr>
              <a:t>λιγώτερο</a:t>
            </a:r>
            <a:r>
              <a:rPr lang="el-GR" sz="3200" b="1" dirty="0" smtClean="0">
                <a:latin typeface="Calibri" panose="020F0502020204030204" pitchFamily="34" charset="0"/>
              </a:rPr>
              <a:t> </a:t>
            </a:r>
            <a:r>
              <a:rPr lang="el-GR" sz="3200" b="1" dirty="0" err="1" smtClean="0">
                <a:latin typeface="Calibri" panose="020F0502020204030204" pitchFamily="34" charset="0"/>
              </a:rPr>
              <a:t>λιπόφιλος</a:t>
            </a:r>
            <a:r>
              <a:rPr lang="el-GR" sz="3200" b="1" dirty="0" smtClean="0">
                <a:latin typeface="Calibri" panose="020F0502020204030204" pitchFamily="34" charset="0"/>
              </a:rPr>
              <a:t>)</a:t>
            </a:r>
            <a:br>
              <a:rPr lang="el-GR" sz="3200" b="1" dirty="0" smtClean="0">
                <a:latin typeface="Calibri" panose="020F0502020204030204" pitchFamily="34" charset="0"/>
              </a:rPr>
            </a:br>
            <a:endParaRPr lang="el-GR" sz="32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357188" y="274638"/>
            <a:ext cx="8329612" cy="6083300"/>
          </a:xfrm>
        </p:spPr>
        <p:txBody>
          <a:bodyPr/>
          <a:lstStyle/>
          <a:p>
            <a:pPr eaLnBrk="1" hangingPunct="1"/>
            <a:r>
              <a:rPr lang="el-GR" b="1" dirty="0" smtClean="0">
                <a:latin typeface="Comic Sans MS" pitchFamily="66" charset="0"/>
              </a:rPr>
              <a:t> </a:t>
            </a:r>
            <a:r>
              <a:rPr lang="en-US" sz="2400" b="1" u="sng" dirty="0" err="1" smtClean="0">
                <a:latin typeface="Comic Sans MS" pitchFamily="66" charset="0"/>
              </a:rPr>
              <a:t>Ghose</a:t>
            </a:r>
            <a:r>
              <a:rPr lang="el-GR" sz="2400" b="1" u="sng" dirty="0" smtClean="0">
                <a:latin typeface="Comic Sans MS" pitchFamily="66" charset="0"/>
              </a:rPr>
              <a:t>-</a:t>
            </a:r>
            <a:r>
              <a:rPr lang="en-US" sz="2400" b="1" u="sng" dirty="0" smtClean="0">
                <a:latin typeface="Comic Sans MS" pitchFamily="66" charset="0"/>
              </a:rPr>
              <a:t>Crippen</a:t>
            </a: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Βασικές παραδοχές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α) μεγαλύτερη </a:t>
            </a:r>
            <a:r>
              <a:rPr lang="el-GR" sz="2400" b="1" dirty="0" err="1" smtClean="0">
                <a:latin typeface="Comic Sans MS" pitchFamily="66" charset="0"/>
              </a:rPr>
              <a:t>λιποφιλικότητα</a:t>
            </a:r>
            <a:r>
              <a:rPr lang="el-GR" sz="2400" b="1" dirty="0" smtClean="0">
                <a:latin typeface="Comic Sans MS" pitchFamily="66" charset="0"/>
              </a:rPr>
              <a:t> το Η, </a:t>
            </a:r>
            <a:br>
              <a:rPr lang="el-GR" sz="2400" b="1" dirty="0" smtClean="0">
                <a:latin typeface="Comic Sans MS" pitchFamily="66" charset="0"/>
              </a:rPr>
            </a:br>
            <a:r>
              <a:rPr lang="el-GR" sz="2400" b="1" dirty="0" smtClean="0">
                <a:latin typeface="Comic Sans MS" pitchFamily="66" charset="0"/>
              </a:rPr>
              <a:t>β) μείωση </a:t>
            </a:r>
            <a:r>
              <a:rPr lang="el-GR" sz="2400" b="1" dirty="0" err="1" smtClean="0">
                <a:latin typeface="Comic Sans MS" pitchFamily="66" charset="0"/>
              </a:rPr>
              <a:t>λιποφιλικότητας</a:t>
            </a:r>
            <a:r>
              <a:rPr lang="el-GR" sz="2400" b="1" dirty="0" smtClean="0">
                <a:latin typeface="Comic Sans MS" pitchFamily="66" charset="0"/>
              </a:rPr>
              <a:t> των ατόμων </a:t>
            </a:r>
            <a:r>
              <a:rPr lang="en-US" sz="2400" b="1" dirty="0" smtClean="0">
                <a:latin typeface="Comic Sans MS" pitchFamily="66" charset="0"/>
              </a:rPr>
              <a:t>C </a:t>
            </a:r>
            <a:r>
              <a:rPr lang="el-GR" sz="2400" b="1" dirty="0" smtClean="0">
                <a:latin typeface="Comic Sans MS" pitchFamily="66" charset="0"/>
              </a:rPr>
              <a:t> σε μόρια υδρογονανθράκων</a:t>
            </a:r>
            <a:r>
              <a:rPr lang="el-GR" sz="2400" dirty="0" smtClean="0">
                <a:latin typeface="Comic Sans MS" pitchFamily="66" charset="0"/>
              </a:rPr>
              <a:t>.</a:t>
            </a:r>
            <a:endParaRPr lang="el-GR"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a:xfrm>
            <a:off x="428625" y="274638"/>
            <a:ext cx="8258175" cy="6083300"/>
          </a:xfrm>
        </p:spPr>
        <p:txBody>
          <a:bodyPr/>
          <a:lstStyle/>
          <a:p>
            <a:pPr eaLnBrk="1" hangingPunct="1"/>
            <a:r>
              <a:rPr lang="en-US" sz="3600" u="sng" dirty="0" smtClean="0">
                <a:latin typeface="Calibri" panose="020F0502020204030204" pitchFamily="34" charset="0"/>
              </a:rPr>
              <a:t>f</a:t>
            </a:r>
            <a:r>
              <a:rPr lang="el-GR" sz="3600" u="sng" dirty="0" smtClean="0">
                <a:latin typeface="Calibri" panose="020F0502020204030204" pitchFamily="34" charset="0"/>
              </a:rPr>
              <a:t>  η υδρόφοβη κλασματική  σταθερά του </a:t>
            </a:r>
            <a:r>
              <a:rPr lang="en-US" sz="3600" u="sng" dirty="0" err="1" smtClean="0">
                <a:latin typeface="Calibri" panose="020F0502020204030204" pitchFamily="34" charset="0"/>
              </a:rPr>
              <a:t>Rekker</a:t>
            </a:r>
            <a:r>
              <a:rPr lang="el-GR" sz="3600" dirty="0" smtClean="0">
                <a:latin typeface="Calibri" panose="020F0502020204030204" pitchFamily="34" charset="0"/>
              </a:rPr>
              <a:t>. </a:t>
            </a:r>
            <a:br>
              <a:rPr lang="el-GR" sz="3600" dirty="0" smtClean="0">
                <a:latin typeface="Calibri" panose="020F0502020204030204" pitchFamily="34" charset="0"/>
              </a:rPr>
            </a:br>
            <a:r>
              <a:rPr lang="el-GR" sz="3600" dirty="0" smtClean="0">
                <a:latin typeface="Calibri" panose="020F0502020204030204" pitchFamily="34" charset="0"/>
              </a:rPr>
              <a:t/>
            </a:r>
            <a:br>
              <a:rPr lang="el-GR" sz="3600" dirty="0" smtClean="0">
                <a:latin typeface="Calibri" panose="020F0502020204030204" pitchFamily="34" charset="0"/>
              </a:rPr>
            </a:br>
            <a:r>
              <a:rPr lang="el-GR" sz="3600" dirty="0" smtClean="0">
                <a:latin typeface="Calibri" panose="020F0502020204030204" pitchFamily="34" charset="0"/>
              </a:rPr>
              <a:t>Οι τιμές </a:t>
            </a:r>
            <a:r>
              <a:rPr lang="en-US" sz="3600" dirty="0" smtClean="0">
                <a:latin typeface="Calibri" panose="020F0502020204030204" pitchFamily="34" charset="0"/>
              </a:rPr>
              <a:t>f</a:t>
            </a:r>
            <a:r>
              <a:rPr lang="el-GR" sz="3600" dirty="0" smtClean="0">
                <a:latin typeface="Calibri" panose="020F0502020204030204" pitchFamily="34" charset="0"/>
              </a:rPr>
              <a:t> προέρχονται από την επεξεργασία πολλών τιμών μερισμού.</a:t>
            </a:r>
            <a:r>
              <a:rPr lang="de-DE" sz="3600" dirty="0" smtClean="0">
                <a:latin typeface="Calibri" panose="020F0502020204030204" pitchFamily="34" charset="0"/>
              </a:rPr>
              <a:t/>
            </a:r>
            <a:br>
              <a:rPr lang="de-DE" sz="3600" dirty="0" smtClean="0">
                <a:latin typeface="Calibri" panose="020F0502020204030204" pitchFamily="34" charset="0"/>
              </a:rPr>
            </a:br>
            <a:r>
              <a:rPr lang="de-DE" sz="3600" dirty="0" smtClean="0">
                <a:latin typeface="Calibri" panose="020F0502020204030204" pitchFamily="34" charset="0"/>
              </a:rPr>
              <a:t>Log </a:t>
            </a:r>
            <a:r>
              <a:rPr lang="de-DE" sz="3600" i="1" dirty="0" smtClean="0">
                <a:latin typeface="Calibri" panose="020F0502020204030204" pitchFamily="34" charset="0"/>
              </a:rPr>
              <a:t>P</a:t>
            </a:r>
            <a:r>
              <a:rPr lang="de-DE" sz="3600" dirty="0" smtClean="0">
                <a:latin typeface="Calibri" panose="020F0502020204030204" pitchFamily="34" charset="0"/>
              </a:rPr>
              <a:t> = </a:t>
            </a:r>
            <a:r>
              <a:rPr lang="en-US" sz="3600" dirty="0" smtClean="0">
                <a:latin typeface="Calibri" panose="020F0502020204030204" pitchFamily="34" charset="0"/>
                <a:sym typeface="Symbol" pitchFamily="18" charset="2"/>
              </a:rPr>
              <a:t></a:t>
            </a:r>
            <a:r>
              <a:rPr lang="de-DE" sz="3600" dirty="0" smtClean="0">
                <a:latin typeface="Calibri" panose="020F0502020204030204" pitchFamily="34" charset="0"/>
              </a:rPr>
              <a:t>an </a:t>
            </a:r>
            <a:r>
              <a:rPr lang="de-DE" sz="3600" dirty="0" err="1" smtClean="0">
                <a:latin typeface="Calibri" panose="020F0502020204030204" pitchFamily="34" charset="0"/>
              </a:rPr>
              <a:t>fn</a:t>
            </a:r>
            <a:r>
              <a:rPr lang="de-DE" sz="3600" dirty="0" smtClean="0">
                <a:latin typeface="Calibri" panose="020F0502020204030204" pitchFamily="34" charset="0"/>
              </a:rPr>
              <a:t>  + Q</a:t>
            </a:r>
            <a:br>
              <a:rPr lang="de-DE" sz="3600" dirty="0" smtClean="0">
                <a:latin typeface="Calibri" panose="020F0502020204030204" pitchFamily="34" charset="0"/>
              </a:rPr>
            </a:br>
            <a:r>
              <a:rPr lang="de-DE" sz="3600" dirty="0" smtClean="0">
                <a:latin typeface="Calibri" panose="020F0502020204030204" pitchFamily="34" charset="0"/>
              </a:rPr>
              <a:t>Log </a:t>
            </a:r>
            <a:r>
              <a:rPr lang="de-DE" sz="3600" i="1" dirty="0" smtClean="0">
                <a:latin typeface="Calibri" panose="020F0502020204030204" pitchFamily="34" charset="0"/>
              </a:rPr>
              <a:t>P</a:t>
            </a:r>
            <a:r>
              <a:rPr lang="de-DE" sz="3600" dirty="0" smtClean="0">
                <a:latin typeface="Calibri" panose="020F0502020204030204" pitchFamily="34" charset="0"/>
              </a:rPr>
              <a:t> = </a:t>
            </a:r>
            <a:r>
              <a:rPr lang="en-US" sz="3600" dirty="0" smtClean="0">
                <a:latin typeface="Calibri" panose="020F0502020204030204" pitchFamily="34" charset="0"/>
                <a:sym typeface="Symbol" pitchFamily="18" charset="2"/>
              </a:rPr>
              <a:t></a:t>
            </a:r>
            <a:r>
              <a:rPr lang="de-DE" sz="3600" dirty="0" smtClean="0">
                <a:latin typeface="Calibri" panose="020F0502020204030204" pitchFamily="34" charset="0"/>
              </a:rPr>
              <a:t>an </a:t>
            </a:r>
            <a:r>
              <a:rPr lang="de-DE" sz="3600" dirty="0" err="1" smtClean="0">
                <a:latin typeface="Calibri" panose="020F0502020204030204" pitchFamily="34" charset="0"/>
              </a:rPr>
              <a:t>fn</a:t>
            </a:r>
            <a:r>
              <a:rPr lang="de-DE" sz="3600" dirty="0" smtClean="0">
                <a:latin typeface="Calibri" panose="020F0502020204030204" pitchFamily="34" charset="0"/>
              </a:rPr>
              <a:t>  + </a:t>
            </a:r>
            <a:r>
              <a:rPr lang="de-DE" sz="3600" dirty="0" err="1" smtClean="0">
                <a:latin typeface="Calibri" panose="020F0502020204030204" pitchFamily="34" charset="0"/>
              </a:rPr>
              <a:t>knCM</a:t>
            </a:r>
            <a:endParaRPr lang="el-GR" sz="36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lstStyle/>
          <a:p>
            <a:pPr eaLnBrk="1" hangingPunct="1"/>
            <a:r>
              <a:rPr lang="el-GR" sz="4000" b="1" smtClean="0">
                <a:latin typeface="Comic Sans MS" pitchFamily="66" charset="0"/>
              </a:rPr>
              <a:t>Ηλεκτρονιακές</a:t>
            </a:r>
            <a:r>
              <a:rPr lang="en-GB" sz="4000" b="1" smtClean="0">
                <a:latin typeface="Comic Sans MS" pitchFamily="66" charset="0"/>
              </a:rPr>
              <a:t>  </a:t>
            </a:r>
            <a:r>
              <a:rPr lang="el-GR" sz="4000" b="1" smtClean="0">
                <a:latin typeface="Comic Sans MS" pitchFamily="66" charset="0"/>
              </a:rPr>
              <a:t>Παράμετροι</a:t>
            </a:r>
            <a:r>
              <a:rPr lang="el-GR" sz="4000" smtClean="0"/>
              <a:t> </a:t>
            </a:r>
          </a:p>
        </p:txBody>
      </p:sp>
      <p:sp>
        <p:nvSpPr>
          <p:cNvPr id="49155" name="2 - Θέση περιεχομένου"/>
          <p:cNvSpPr>
            <a:spLocks noGrp="1"/>
          </p:cNvSpPr>
          <p:nvPr>
            <p:ph idx="1"/>
          </p:nvPr>
        </p:nvSpPr>
        <p:spPr>
          <a:xfrm>
            <a:off x="357188" y="1357313"/>
            <a:ext cx="8572500" cy="5072062"/>
          </a:xfrm>
        </p:spPr>
        <p:txBody>
          <a:bodyPr/>
          <a:lstStyle/>
          <a:p>
            <a:pPr eaLnBrk="1" hangingPunct="1"/>
            <a:r>
              <a:rPr lang="el-GR" sz="2800" b="1" smtClean="0">
                <a:solidFill>
                  <a:srgbClr val="050410"/>
                </a:solidFill>
                <a:latin typeface="Comic Sans MS" pitchFamily="66" charset="0"/>
              </a:rPr>
              <a:t>σ</a:t>
            </a:r>
            <a:r>
              <a:rPr lang="en-GB" sz="2800" b="1" smtClean="0">
                <a:solidFill>
                  <a:srgbClr val="050410"/>
                </a:solidFill>
                <a:latin typeface="Comic Sans MS" pitchFamily="66" charset="0"/>
              </a:rPr>
              <a:t> = </a:t>
            </a:r>
            <a:r>
              <a:rPr lang="en-US" sz="2800" b="1" smtClean="0">
                <a:solidFill>
                  <a:srgbClr val="050410"/>
                </a:solidFill>
                <a:latin typeface="Comic Sans MS" pitchFamily="66" charset="0"/>
              </a:rPr>
              <a:t> log kx – log kH </a:t>
            </a:r>
          </a:p>
          <a:p>
            <a:pPr eaLnBrk="1" hangingPunct="1"/>
            <a:r>
              <a:rPr lang="en-US" sz="2800" b="1" smtClean="0">
                <a:solidFill>
                  <a:srgbClr val="050410"/>
                </a:solidFill>
                <a:latin typeface="Comic Sans MS" pitchFamily="66" charset="0"/>
              </a:rPr>
              <a:t>I —› Is, ID  (Is static)</a:t>
            </a:r>
          </a:p>
          <a:p>
            <a:pPr eaLnBrk="1" hangingPunct="1"/>
            <a:r>
              <a:rPr lang="en-US" sz="2800" b="1" smtClean="0">
                <a:solidFill>
                  <a:srgbClr val="050410"/>
                </a:solidFill>
                <a:latin typeface="Comic Sans MS" pitchFamily="66" charset="0"/>
              </a:rPr>
              <a:t>R</a:t>
            </a:r>
          </a:p>
          <a:p>
            <a:pPr eaLnBrk="1" hangingPunct="1"/>
            <a:r>
              <a:rPr lang="el-GR" sz="2800" b="1" smtClean="0">
                <a:solidFill>
                  <a:srgbClr val="050410"/>
                </a:solidFill>
                <a:latin typeface="Comic Sans MS" pitchFamily="66" charset="0"/>
              </a:rPr>
              <a:t>σ +</a:t>
            </a:r>
          </a:p>
          <a:p>
            <a:pPr eaLnBrk="1" hangingPunct="1"/>
            <a:r>
              <a:rPr lang="el-GR" sz="2800" b="1" smtClean="0">
                <a:solidFill>
                  <a:srgbClr val="050410"/>
                </a:solidFill>
                <a:latin typeface="Comic Sans MS" pitchFamily="66" charset="0"/>
              </a:rPr>
              <a:t>σ –</a:t>
            </a:r>
            <a:endParaRPr lang="en-US" sz="2800" b="1" i="1" smtClean="0">
              <a:solidFill>
                <a:srgbClr val="050410"/>
              </a:solidFill>
              <a:latin typeface="Comic Sans MS" pitchFamily="66" charset="0"/>
            </a:endParaRPr>
          </a:p>
          <a:p>
            <a:pPr eaLnBrk="1" hangingPunct="1"/>
            <a:r>
              <a:rPr lang="en-US" sz="2800" b="1" i="1" smtClean="0">
                <a:solidFill>
                  <a:srgbClr val="050410"/>
                </a:solidFill>
                <a:latin typeface="Comic Sans MS" pitchFamily="66" charset="0"/>
              </a:rPr>
              <a:t>log kx</a:t>
            </a:r>
            <a:r>
              <a:rPr lang="el-GR" sz="2800" b="1" i="1" smtClean="0">
                <a:solidFill>
                  <a:srgbClr val="050410"/>
                </a:solidFill>
                <a:latin typeface="Comic Sans MS" pitchFamily="66" charset="0"/>
              </a:rPr>
              <a:t> = ρσ + </a:t>
            </a:r>
            <a:r>
              <a:rPr lang="en-US" sz="2800" b="1" i="1" smtClean="0">
                <a:solidFill>
                  <a:srgbClr val="050410"/>
                </a:solidFill>
                <a:latin typeface="Comic Sans MS" pitchFamily="66" charset="0"/>
              </a:rPr>
              <a:t>log kH</a:t>
            </a:r>
            <a:endParaRPr lang="el-GR" sz="2800" b="1" smtClean="0">
              <a:solidFill>
                <a:srgbClr val="050410"/>
              </a:solidFill>
              <a:latin typeface="Comic Sans MS" pitchFamily="66" charset="0"/>
            </a:endParaRPr>
          </a:p>
          <a:p>
            <a:pPr eaLnBrk="1" hangingPunct="1"/>
            <a:r>
              <a:rPr lang="el-GR" sz="2800" b="1" smtClean="0">
                <a:solidFill>
                  <a:srgbClr val="050410"/>
                </a:solidFill>
                <a:latin typeface="Comic Sans MS" pitchFamily="66" charset="0"/>
              </a:rPr>
              <a:t>ρ σταθερά της αντίδρασης- μέτρο της ευαισθησίας της αντίδρασης στο ηλεκτρονικό φαινόμενο-επίδραση των υποκαταστατών.</a:t>
            </a:r>
          </a:p>
          <a:p>
            <a:pPr eaLnBrk="1" hangingPunct="1"/>
            <a:endParaRPr lang="el-G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p:txBody>
          <a:bodyPr/>
          <a:lstStyle/>
          <a:p>
            <a:pPr eaLnBrk="1" hangingPunct="1"/>
            <a:r>
              <a:rPr lang="el-GR" b="1" smtClean="0">
                <a:latin typeface="Comic Sans MS" pitchFamily="66" charset="0"/>
              </a:rPr>
              <a:t>Άλλες ηλεκτρονιακές σταθερές</a:t>
            </a:r>
            <a:endParaRPr lang="el-GR" smtClean="0"/>
          </a:p>
        </p:txBody>
      </p:sp>
      <p:sp>
        <p:nvSpPr>
          <p:cNvPr id="48131" name="2 - Θέση περιεχομένου"/>
          <p:cNvSpPr>
            <a:spLocks noGrp="1"/>
          </p:cNvSpPr>
          <p:nvPr>
            <p:ph idx="1"/>
          </p:nvPr>
        </p:nvSpPr>
        <p:spPr/>
        <p:txBody>
          <a:bodyPr/>
          <a:lstStyle/>
          <a:p>
            <a:pPr eaLnBrk="1" hangingPunct="1">
              <a:lnSpc>
                <a:spcPct val="90000"/>
              </a:lnSpc>
            </a:pPr>
            <a:r>
              <a:rPr lang="el-GR" dirty="0" smtClean="0"/>
              <a:t>σ* </a:t>
            </a:r>
            <a:r>
              <a:rPr lang="el-GR" b="1" dirty="0" smtClean="0">
                <a:latin typeface="Comic Sans MS" pitchFamily="66" charset="0"/>
              </a:rPr>
              <a:t>(σταθερά </a:t>
            </a:r>
            <a:r>
              <a:rPr lang="en-US" b="1" dirty="0" smtClean="0">
                <a:latin typeface="Comic Sans MS" pitchFamily="66" charset="0"/>
              </a:rPr>
              <a:t>Taft</a:t>
            </a:r>
            <a:r>
              <a:rPr lang="el-GR" b="1" dirty="0" smtClean="0">
                <a:latin typeface="Comic Sans MS" pitchFamily="66" charset="0"/>
              </a:rPr>
              <a:t>/ επαγωγική- πολική σταθερά που εφαρμόζεται σε κεκορεσμένες ενώσεις)</a:t>
            </a:r>
          </a:p>
          <a:p>
            <a:pPr eaLnBrk="1" hangingPunct="1">
              <a:lnSpc>
                <a:spcPct val="90000"/>
              </a:lnSpc>
            </a:pPr>
            <a:r>
              <a:rPr lang="el-GR" b="1" dirty="0" smtClean="0">
                <a:latin typeface="Comic Sans MS" pitchFamily="66" charset="0"/>
              </a:rPr>
              <a:t>σ = </a:t>
            </a:r>
            <a:r>
              <a:rPr lang="el-GR" b="1" dirty="0" err="1" smtClean="0">
                <a:latin typeface="Comic Sans MS" pitchFamily="66" charset="0"/>
              </a:rPr>
              <a:t>σΙ</a:t>
            </a:r>
            <a:r>
              <a:rPr lang="el-GR" b="1" dirty="0" smtClean="0">
                <a:latin typeface="Comic Sans MS" pitchFamily="66" charset="0"/>
              </a:rPr>
              <a:t> + σ</a:t>
            </a:r>
            <a:r>
              <a:rPr lang="en-US" b="1" dirty="0" smtClean="0">
                <a:latin typeface="Comic Sans MS" pitchFamily="66" charset="0"/>
              </a:rPr>
              <a:t>R</a:t>
            </a:r>
            <a:endParaRPr lang="el-GR" b="1" dirty="0" smtClean="0">
              <a:latin typeface="Comic Sans MS" pitchFamily="66" charset="0"/>
            </a:endParaRPr>
          </a:p>
          <a:p>
            <a:pPr eaLnBrk="1" hangingPunct="1">
              <a:lnSpc>
                <a:spcPct val="90000"/>
              </a:lnSpc>
            </a:pPr>
            <a:r>
              <a:rPr lang="el-GR" b="1" dirty="0" smtClean="0">
                <a:latin typeface="Comic Sans MS" pitchFamily="66" charset="0"/>
              </a:rPr>
              <a:t>σ</a:t>
            </a:r>
            <a:r>
              <a:rPr lang="en-US" b="1" dirty="0" smtClean="0">
                <a:latin typeface="Comic Sans MS" pitchFamily="66" charset="0"/>
              </a:rPr>
              <a:t>R</a:t>
            </a:r>
            <a:r>
              <a:rPr lang="el-GR" b="1" dirty="0" smtClean="0">
                <a:latin typeface="Comic Sans MS" pitchFamily="66" charset="0"/>
              </a:rPr>
              <a:t> = σ</a:t>
            </a:r>
            <a:r>
              <a:rPr lang="en-US" b="1" dirty="0" smtClean="0">
                <a:latin typeface="Comic Sans MS" pitchFamily="66" charset="0"/>
              </a:rPr>
              <a:t>p</a:t>
            </a:r>
            <a:r>
              <a:rPr lang="el-GR" b="1" dirty="0" smtClean="0">
                <a:latin typeface="Comic Sans MS" pitchFamily="66" charset="0"/>
              </a:rPr>
              <a:t> - </a:t>
            </a:r>
            <a:r>
              <a:rPr lang="el-GR" b="1" dirty="0" err="1" smtClean="0">
                <a:latin typeface="Comic Sans MS" pitchFamily="66" charset="0"/>
              </a:rPr>
              <a:t>σΙ</a:t>
            </a:r>
            <a:endParaRPr lang="en-US" b="1" i="1" dirty="0" smtClean="0">
              <a:latin typeface="Comic Sans MS" pitchFamily="66" charset="0"/>
            </a:endParaRPr>
          </a:p>
          <a:p>
            <a:pPr eaLnBrk="1" hangingPunct="1">
              <a:lnSpc>
                <a:spcPct val="90000"/>
              </a:lnSpc>
            </a:pPr>
            <a:r>
              <a:rPr lang="en-US" b="1" i="1" dirty="0" smtClean="0">
                <a:latin typeface="Comic Sans MS" pitchFamily="66" charset="0"/>
              </a:rPr>
              <a:t>F</a:t>
            </a:r>
            <a:r>
              <a:rPr lang="el-GR" b="1" i="1" dirty="0" smtClean="0">
                <a:latin typeface="Comic Sans MS" pitchFamily="66" charset="0"/>
              </a:rPr>
              <a:t>, </a:t>
            </a:r>
            <a:r>
              <a:rPr lang="en-US" b="1" i="1" dirty="0" smtClean="0">
                <a:latin typeface="Comic Sans MS" pitchFamily="66" charset="0"/>
              </a:rPr>
              <a:t>R</a:t>
            </a:r>
            <a:r>
              <a:rPr lang="en-US" b="1" dirty="0" smtClean="0">
                <a:latin typeface="Comic Sans MS" pitchFamily="66" charset="0"/>
              </a:rPr>
              <a:t> </a:t>
            </a:r>
            <a:r>
              <a:rPr lang="el-GR" b="1" dirty="0" smtClean="0">
                <a:latin typeface="Comic Sans MS" pitchFamily="66" charset="0"/>
              </a:rPr>
              <a:t>είναι οι ηλεκτρονικές σταθερές των </a:t>
            </a:r>
            <a:r>
              <a:rPr lang="en-US" b="1" dirty="0" smtClean="0">
                <a:latin typeface="Comic Sans MS" pitchFamily="66" charset="0"/>
              </a:rPr>
              <a:t>Swain</a:t>
            </a:r>
            <a:r>
              <a:rPr lang="el-GR" b="1" dirty="0" smtClean="0">
                <a:latin typeface="Comic Sans MS" pitchFamily="66" charset="0"/>
              </a:rPr>
              <a:t> &amp; </a:t>
            </a:r>
            <a:r>
              <a:rPr lang="en-US" b="1" dirty="0" err="1" smtClean="0">
                <a:latin typeface="Comic Sans MS" pitchFamily="66" charset="0"/>
              </a:rPr>
              <a:t>Lumpton</a:t>
            </a:r>
            <a:r>
              <a:rPr lang="el-GR" b="1" dirty="0" smtClean="0">
                <a:latin typeface="Comic Sans MS" pitchFamily="66" charset="0"/>
              </a:rPr>
              <a:t> και </a:t>
            </a:r>
            <a:endParaRPr lang="en-US" b="1" dirty="0" smtClean="0">
              <a:latin typeface="Comic Sans MS" pitchFamily="66" charset="0"/>
            </a:endParaRPr>
          </a:p>
          <a:p>
            <a:pPr eaLnBrk="1" hangingPunct="1">
              <a:lnSpc>
                <a:spcPct val="90000"/>
              </a:lnSpc>
            </a:pPr>
            <a:r>
              <a:rPr lang="el-GR" b="1" dirty="0" smtClean="0">
                <a:latin typeface="Comic Sans MS" pitchFamily="66" charset="0"/>
              </a:rPr>
              <a:t>σ σταθερές ριζών.</a:t>
            </a:r>
            <a:endParaRPr lang="el-G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lIns="92075" tIns="46038" rIns="92075" bIns="46038"/>
          <a:lstStyle/>
          <a:p>
            <a:pPr eaLnBrk="1" hangingPunct="1"/>
            <a:r>
              <a:rPr lang="en-GB" sz="3200" smtClean="0">
                <a:latin typeface="Verdana" pitchFamily="34" charset="0"/>
              </a:rPr>
              <a:t>Steric parameters</a:t>
            </a:r>
          </a:p>
        </p:txBody>
      </p:sp>
      <p:sp>
        <p:nvSpPr>
          <p:cNvPr id="280579" name="Rectangle 3"/>
          <p:cNvSpPr>
            <a:spLocks noGrp="1" noChangeArrowheads="1"/>
          </p:cNvSpPr>
          <p:nvPr>
            <p:ph type="body" idx="1"/>
          </p:nvPr>
        </p:nvSpPr>
        <p:spPr>
          <a:noFill/>
        </p:spPr>
        <p:txBody>
          <a:bodyPr lIns="92075" tIns="46038" rIns="92075" bIns="46038"/>
          <a:lstStyle/>
          <a:p>
            <a:pPr eaLnBrk="1" hangingPunct="1">
              <a:buFontTx/>
              <a:buNone/>
            </a:pPr>
            <a:r>
              <a:rPr lang="en-GB" sz="2800" smtClean="0">
                <a:latin typeface="Verdana" pitchFamily="34" charset="0"/>
              </a:rPr>
              <a:t>In receptor-drug binding</a:t>
            </a:r>
          </a:p>
          <a:p>
            <a:pPr eaLnBrk="1" hangingPunct="1"/>
            <a:r>
              <a:rPr lang="en-GB" sz="2800" smtClean="0">
                <a:latin typeface="Verdana" pitchFamily="34" charset="0"/>
              </a:rPr>
              <a:t>bulk</a:t>
            </a:r>
          </a:p>
          <a:p>
            <a:pPr eaLnBrk="1" hangingPunct="1"/>
            <a:r>
              <a:rPr lang="en-GB" sz="2800" smtClean="0">
                <a:latin typeface="Verdana" pitchFamily="34" charset="0"/>
              </a:rPr>
              <a:t>size			</a:t>
            </a:r>
            <a:r>
              <a:rPr lang="en-GB" sz="2800" smtClean="0">
                <a:solidFill>
                  <a:srgbClr val="FF3300"/>
                </a:solidFill>
                <a:latin typeface="Verdana" pitchFamily="34" charset="0"/>
              </a:rPr>
              <a:t>all affect process</a:t>
            </a:r>
          </a:p>
          <a:p>
            <a:pPr eaLnBrk="1" hangingPunct="1"/>
            <a:r>
              <a:rPr lang="en-GB" sz="2800" smtClean="0">
                <a:latin typeface="Verdana" pitchFamily="34" charset="0"/>
              </a:rPr>
              <a:t>shape</a:t>
            </a:r>
          </a:p>
          <a:p>
            <a:pPr eaLnBrk="1" hangingPunct="1">
              <a:buFontTx/>
              <a:buNone/>
            </a:pPr>
            <a:endParaRPr lang="en-GB" sz="2800" smtClean="0">
              <a:latin typeface="Verdana" pitchFamily="34" charset="0"/>
            </a:endParaRPr>
          </a:p>
          <a:p>
            <a:pPr eaLnBrk="1" hangingPunct="1">
              <a:buFontTx/>
              <a:buNone/>
            </a:pPr>
            <a:r>
              <a:rPr lang="en-GB" sz="2800" smtClean="0">
                <a:latin typeface="Verdana" pitchFamily="34" charset="0"/>
              </a:rPr>
              <a:t>Quantification of steric parameters </a:t>
            </a:r>
          </a:p>
          <a:p>
            <a:pPr eaLnBrk="1" hangingPunct="1">
              <a:buFontTx/>
              <a:buNone/>
            </a:pPr>
            <a:r>
              <a:rPr lang="en-GB" sz="2800" smtClean="0">
                <a:latin typeface="Verdana" pitchFamily="34" charset="0"/>
              </a:rPr>
              <a:t>difficult.</a:t>
            </a:r>
          </a:p>
          <a:p>
            <a:pPr eaLnBrk="1" hangingPunct="1">
              <a:buFontTx/>
              <a:buNone/>
            </a:pPr>
            <a:endParaRPr lang="en-GB" sz="2800" smtClean="0">
              <a:solidFill>
                <a:srgbClr val="FFFF00"/>
              </a:solidFill>
              <a:latin typeface="Verdana"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wipe(up)">
                                      <p:cBhvr>
                                        <p:cTn id="7" dur="500"/>
                                        <p:tgtEl>
                                          <p:spTgt spid="280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0579">
                                            <p:txEl>
                                              <p:pRg st="1" end="1"/>
                                            </p:txEl>
                                          </p:spTgt>
                                        </p:tgtEl>
                                        <p:attrNameLst>
                                          <p:attrName>style.visibility</p:attrName>
                                        </p:attrNameLst>
                                      </p:cBhvr>
                                      <p:to>
                                        <p:strVal val="visible"/>
                                      </p:to>
                                    </p:set>
                                    <p:animEffect transition="in" filter="wipe(up)">
                                      <p:cBhvr>
                                        <p:cTn id="12" dur="500"/>
                                        <p:tgtEl>
                                          <p:spTgt spid="280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0579">
                                            <p:txEl>
                                              <p:pRg st="2" end="2"/>
                                            </p:txEl>
                                          </p:spTgt>
                                        </p:tgtEl>
                                        <p:attrNameLst>
                                          <p:attrName>style.visibility</p:attrName>
                                        </p:attrNameLst>
                                      </p:cBhvr>
                                      <p:to>
                                        <p:strVal val="visible"/>
                                      </p:to>
                                    </p:set>
                                    <p:animEffect transition="in" filter="wipe(up)">
                                      <p:cBhvr>
                                        <p:cTn id="17" dur="500"/>
                                        <p:tgtEl>
                                          <p:spTgt spid="280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0579">
                                            <p:txEl>
                                              <p:pRg st="3" end="3"/>
                                            </p:txEl>
                                          </p:spTgt>
                                        </p:tgtEl>
                                        <p:attrNameLst>
                                          <p:attrName>style.visibility</p:attrName>
                                        </p:attrNameLst>
                                      </p:cBhvr>
                                      <p:to>
                                        <p:strVal val="visible"/>
                                      </p:to>
                                    </p:set>
                                    <p:animEffect transition="in" filter="wipe(up)">
                                      <p:cBhvr>
                                        <p:cTn id="22" dur="500"/>
                                        <p:tgtEl>
                                          <p:spTgt spid="280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0579">
                                            <p:txEl>
                                              <p:pRg st="5" end="5"/>
                                            </p:txEl>
                                          </p:spTgt>
                                        </p:tgtEl>
                                        <p:attrNameLst>
                                          <p:attrName>style.visibility</p:attrName>
                                        </p:attrNameLst>
                                      </p:cBhvr>
                                      <p:to>
                                        <p:strVal val="visible"/>
                                      </p:to>
                                    </p:set>
                                    <p:animEffect transition="in" filter="wipe(up)">
                                      <p:cBhvr>
                                        <p:cTn id="27" dur="500"/>
                                        <p:tgtEl>
                                          <p:spTgt spid="2805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0579">
                                            <p:txEl>
                                              <p:pRg st="6" end="6"/>
                                            </p:txEl>
                                          </p:spTgt>
                                        </p:tgtEl>
                                        <p:attrNameLst>
                                          <p:attrName>style.visibility</p:attrName>
                                        </p:attrNameLst>
                                      </p:cBhvr>
                                      <p:to>
                                        <p:strVal val="visible"/>
                                      </p:to>
                                    </p:set>
                                    <p:animEffect transition="in" filter="wipe(up)">
                                      <p:cBhvr>
                                        <p:cTn id="32" dur="500"/>
                                        <p:tgtEl>
                                          <p:spTgt spid="280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lIns="92075" tIns="46038" rIns="92075" bIns="46038"/>
          <a:lstStyle/>
          <a:p>
            <a:pPr eaLnBrk="1" hangingPunct="1"/>
            <a:r>
              <a:rPr lang="en-GB" sz="3200" smtClean="0">
                <a:latin typeface="Verdana" pitchFamily="34" charset="0"/>
              </a:rPr>
              <a:t>Molar Refractivity </a:t>
            </a:r>
          </a:p>
        </p:txBody>
      </p:sp>
      <p:sp>
        <p:nvSpPr>
          <p:cNvPr id="282627" name="Rectangle 3"/>
          <p:cNvSpPr>
            <a:spLocks noGrp="1" noChangeArrowheads="1"/>
          </p:cNvSpPr>
          <p:nvPr>
            <p:ph type="body" idx="1"/>
          </p:nvPr>
        </p:nvSpPr>
        <p:spPr>
          <a:xfrm>
            <a:off x="1143000" y="1600200"/>
            <a:ext cx="7772400" cy="4419600"/>
          </a:xfrm>
          <a:noFill/>
        </p:spPr>
        <p:txBody>
          <a:bodyPr lIns="92075" tIns="46038" rIns="92075" bIns="46038"/>
          <a:lstStyle/>
          <a:p>
            <a:pPr eaLnBrk="1" hangingPunct="1">
              <a:buFontTx/>
              <a:buNone/>
            </a:pPr>
            <a:r>
              <a:rPr lang="en-GB" sz="2800" smtClean="0">
                <a:latin typeface="Verdana" pitchFamily="34" charset="0"/>
              </a:rPr>
              <a:t>Measure of the volume occupied by an </a:t>
            </a:r>
          </a:p>
          <a:p>
            <a:pPr eaLnBrk="1" hangingPunct="1">
              <a:buFontTx/>
              <a:buNone/>
            </a:pPr>
            <a:r>
              <a:rPr lang="en-GB" sz="2800" smtClean="0">
                <a:latin typeface="Verdana" pitchFamily="34" charset="0"/>
              </a:rPr>
              <a:t>atom or group of atoms.</a:t>
            </a:r>
          </a:p>
          <a:p>
            <a:pPr eaLnBrk="1" hangingPunct="1">
              <a:buFontTx/>
              <a:buNone/>
            </a:pPr>
            <a:endParaRPr lang="en-GB" sz="1000" smtClean="0">
              <a:latin typeface="Verdana" pitchFamily="34" charset="0"/>
            </a:endParaRPr>
          </a:p>
          <a:p>
            <a:pPr algn="ctr" eaLnBrk="1" hangingPunct="1">
              <a:buFontTx/>
              <a:buNone/>
            </a:pPr>
            <a:r>
              <a:rPr lang="en-GB" sz="2800" smtClean="0">
                <a:latin typeface="Verdana" pitchFamily="34" charset="0"/>
              </a:rPr>
              <a:t>MR = (n</a:t>
            </a:r>
            <a:r>
              <a:rPr lang="en-GB" sz="2800" baseline="30000" smtClean="0">
                <a:latin typeface="Verdana" pitchFamily="34" charset="0"/>
              </a:rPr>
              <a:t>2 </a:t>
            </a:r>
            <a:r>
              <a:rPr lang="en-GB" sz="2800" smtClean="0">
                <a:latin typeface="Verdana" pitchFamily="34" charset="0"/>
              </a:rPr>
              <a:t>- 1)  x  MW</a:t>
            </a:r>
          </a:p>
          <a:p>
            <a:pPr eaLnBrk="1" hangingPunct="1">
              <a:buFontTx/>
              <a:buNone/>
            </a:pPr>
            <a:r>
              <a:rPr lang="en-GB" sz="800" smtClean="0">
                <a:latin typeface="Verdana" pitchFamily="34" charset="0"/>
              </a:rPr>
              <a:t>                                                                                      __________________                      __________</a:t>
            </a:r>
          </a:p>
          <a:p>
            <a:pPr eaLnBrk="1" hangingPunct="1">
              <a:buFontTx/>
              <a:buNone/>
            </a:pPr>
            <a:r>
              <a:rPr lang="en-GB" sz="2800" smtClean="0">
                <a:latin typeface="Verdana" pitchFamily="34" charset="0"/>
              </a:rPr>
              <a:t>                        (n</a:t>
            </a:r>
            <a:r>
              <a:rPr lang="en-GB" sz="2800" baseline="30000" smtClean="0">
                <a:latin typeface="Verdana" pitchFamily="34" charset="0"/>
              </a:rPr>
              <a:t>2 </a:t>
            </a:r>
            <a:r>
              <a:rPr lang="en-GB" sz="2800" smtClean="0">
                <a:latin typeface="Verdana" pitchFamily="34" charset="0"/>
              </a:rPr>
              <a:t>+2)        d</a:t>
            </a:r>
          </a:p>
          <a:p>
            <a:pPr eaLnBrk="1" hangingPunct="1">
              <a:buFontTx/>
              <a:buNone/>
            </a:pPr>
            <a:r>
              <a:rPr lang="en-GB" sz="2800" smtClean="0">
                <a:latin typeface="Verdana" pitchFamily="34" charset="0"/>
              </a:rPr>
              <a:t>n = index of refraction</a:t>
            </a:r>
          </a:p>
          <a:p>
            <a:pPr eaLnBrk="1" hangingPunct="1">
              <a:buFontTx/>
              <a:buNone/>
            </a:pPr>
            <a:r>
              <a:rPr lang="en-GB" sz="2800" smtClean="0">
                <a:latin typeface="Verdana" pitchFamily="34" charset="0"/>
              </a:rPr>
              <a:t>MW= molecular weight  </a:t>
            </a:r>
          </a:p>
          <a:p>
            <a:pPr eaLnBrk="1" hangingPunct="1">
              <a:buFontTx/>
              <a:buNone/>
            </a:pPr>
            <a:r>
              <a:rPr lang="en-GB" sz="2800" smtClean="0">
                <a:latin typeface="Verdana" pitchFamily="34" charset="0"/>
              </a:rPr>
              <a:t>d = density    </a:t>
            </a:r>
            <a:r>
              <a:rPr lang="en-GB" sz="2800" smtClean="0">
                <a:solidFill>
                  <a:srgbClr val="FF3300"/>
                </a:solidFill>
                <a:latin typeface="Verdana" pitchFamily="34" charset="0"/>
              </a:rPr>
              <a:t>(MW/d defines volume)</a:t>
            </a:r>
          </a:p>
          <a:p>
            <a:pPr eaLnBrk="1" hangingPunct="1">
              <a:buFontTx/>
              <a:buNone/>
            </a:pPr>
            <a:r>
              <a:rPr lang="en-GB" sz="2800" smtClean="0">
                <a:solidFill>
                  <a:srgbClr val="FF3300"/>
                </a:solidFill>
                <a:latin typeface="Verdana" pitchFamily="34" charset="0"/>
              </a:rPr>
              <a:t>(n</a:t>
            </a:r>
            <a:r>
              <a:rPr lang="en-GB" sz="2800" baseline="30000" smtClean="0">
                <a:solidFill>
                  <a:srgbClr val="FF3300"/>
                </a:solidFill>
                <a:latin typeface="Verdana" pitchFamily="34" charset="0"/>
              </a:rPr>
              <a:t>2 </a:t>
            </a:r>
            <a:r>
              <a:rPr lang="en-GB" sz="2800" smtClean="0">
                <a:solidFill>
                  <a:srgbClr val="FF3300"/>
                </a:solidFill>
                <a:latin typeface="Verdana" pitchFamily="34" charset="0"/>
              </a:rPr>
              <a:t>- 1)/ (n</a:t>
            </a:r>
            <a:r>
              <a:rPr lang="en-GB" sz="2800" baseline="30000" smtClean="0">
                <a:solidFill>
                  <a:srgbClr val="FF3300"/>
                </a:solidFill>
                <a:latin typeface="Verdana" pitchFamily="34" charset="0"/>
              </a:rPr>
              <a:t>2 </a:t>
            </a:r>
            <a:r>
              <a:rPr lang="en-GB" sz="2800" smtClean="0">
                <a:solidFill>
                  <a:srgbClr val="FF3300"/>
                </a:solidFill>
                <a:latin typeface="Verdana" pitchFamily="34" charset="0"/>
              </a:rPr>
              <a:t>+2) correction factor</a:t>
            </a:r>
          </a:p>
          <a:p>
            <a:pPr eaLnBrk="1" hangingPunct="1">
              <a:buFontTx/>
              <a:buNone/>
            </a:pPr>
            <a:r>
              <a:rPr lang="en-GB" sz="2800" smtClean="0">
                <a:solidFill>
                  <a:srgbClr val="FF3300"/>
                </a:solidFill>
                <a:latin typeface="Verdana" pitchFamily="34" charset="0"/>
              </a:rPr>
              <a:t>indicates how easily substituent polarised</a:t>
            </a:r>
            <a:r>
              <a:rPr lang="en-GB" sz="2800" smtClean="0">
                <a:solidFill>
                  <a:srgbClr val="FFFF00"/>
                </a:solidFill>
                <a:latin typeface="Verdana" pitchFamily="34" charset="0"/>
              </a:rPr>
              <a:t>.</a:t>
            </a:r>
          </a:p>
          <a:p>
            <a:pPr eaLnBrk="1" hangingPunct="1">
              <a:buFontTx/>
              <a:buNone/>
            </a:pPr>
            <a:endParaRPr lang="en-GB" sz="2800" smtClean="0">
              <a:solidFill>
                <a:srgbClr val="FFFF00"/>
              </a:solidFill>
              <a:latin typeface="Verdana"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wipe(up)">
                                      <p:cBhvr>
                                        <p:cTn id="7" dur="500"/>
                                        <p:tgtEl>
                                          <p:spTgt spid="28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2627">
                                            <p:txEl>
                                              <p:pRg st="1" end="1"/>
                                            </p:txEl>
                                          </p:spTgt>
                                        </p:tgtEl>
                                        <p:attrNameLst>
                                          <p:attrName>style.visibility</p:attrName>
                                        </p:attrNameLst>
                                      </p:cBhvr>
                                      <p:to>
                                        <p:strVal val="visible"/>
                                      </p:to>
                                    </p:set>
                                    <p:animEffect transition="in" filter="wipe(up)">
                                      <p:cBhvr>
                                        <p:cTn id="12" dur="500"/>
                                        <p:tgtEl>
                                          <p:spTgt spid="282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2627">
                                            <p:txEl>
                                              <p:pRg st="3" end="3"/>
                                            </p:txEl>
                                          </p:spTgt>
                                        </p:tgtEl>
                                        <p:attrNameLst>
                                          <p:attrName>style.visibility</p:attrName>
                                        </p:attrNameLst>
                                      </p:cBhvr>
                                      <p:to>
                                        <p:strVal val="visible"/>
                                      </p:to>
                                    </p:set>
                                    <p:animEffect transition="in" filter="wipe(up)">
                                      <p:cBhvr>
                                        <p:cTn id="17" dur="500"/>
                                        <p:tgtEl>
                                          <p:spTgt spid="282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2627">
                                            <p:txEl>
                                              <p:pRg st="4" end="4"/>
                                            </p:txEl>
                                          </p:spTgt>
                                        </p:tgtEl>
                                        <p:attrNameLst>
                                          <p:attrName>style.visibility</p:attrName>
                                        </p:attrNameLst>
                                      </p:cBhvr>
                                      <p:to>
                                        <p:strVal val="visible"/>
                                      </p:to>
                                    </p:set>
                                    <p:animEffect transition="in" filter="wipe(up)">
                                      <p:cBhvr>
                                        <p:cTn id="22" dur="500"/>
                                        <p:tgtEl>
                                          <p:spTgt spid="282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2627">
                                            <p:txEl>
                                              <p:pRg st="5" end="5"/>
                                            </p:txEl>
                                          </p:spTgt>
                                        </p:tgtEl>
                                        <p:attrNameLst>
                                          <p:attrName>style.visibility</p:attrName>
                                        </p:attrNameLst>
                                      </p:cBhvr>
                                      <p:to>
                                        <p:strVal val="visible"/>
                                      </p:to>
                                    </p:set>
                                    <p:animEffect transition="in" filter="wipe(up)">
                                      <p:cBhvr>
                                        <p:cTn id="27" dur="500"/>
                                        <p:tgtEl>
                                          <p:spTgt spid="2826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2627">
                                            <p:txEl>
                                              <p:pRg st="6" end="6"/>
                                            </p:txEl>
                                          </p:spTgt>
                                        </p:tgtEl>
                                        <p:attrNameLst>
                                          <p:attrName>style.visibility</p:attrName>
                                        </p:attrNameLst>
                                      </p:cBhvr>
                                      <p:to>
                                        <p:strVal val="visible"/>
                                      </p:to>
                                    </p:set>
                                    <p:animEffect transition="in" filter="wipe(up)">
                                      <p:cBhvr>
                                        <p:cTn id="32" dur="500"/>
                                        <p:tgtEl>
                                          <p:spTgt spid="28262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82627">
                                            <p:txEl>
                                              <p:pRg st="7" end="7"/>
                                            </p:txEl>
                                          </p:spTgt>
                                        </p:tgtEl>
                                        <p:attrNameLst>
                                          <p:attrName>style.visibility</p:attrName>
                                        </p:attrNameLst>
                                      </p:cBhvr>
                                      <p:to>
                                        <p:strVal val="visible"/>
                                      </p:to>
                                    </p:set>
                                    <p:animEffect transition="in" filter="wipe(up)">
                                      <p:cBhvr>
                                        <p:cTn id="37" dur="500"/>
                                        <p:tgtEl>
                                          <p:spTgt spid="28262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82627">
                                            <p:txEl>
                                              <p:pRg st="8" end="8"/>
                                            </p:txEl>
                                          </p:spTgt>
                                        </p:tgtEl>
                                        <p:attrNameLst>
                                          <p:attrName>style.visibility</p:attrName>
                                        </p:attrNameLst>
                                      </p:cBhvr>
                                      <p:to>
                                        <p:strVal val="visible"/>
                                      </p:to>
                                    </p:set>
                                    <p:animEffect transition="in" filter="wipe(up)">
                                      <p:cBhvr>
                                        <p:cTn id="42" dur="500"/>
                                        <p:tgtEl>
                                          <p:spTgt spid="28262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2627">
                                            <p:txEl>
                                              <p:pRg st="9" end="9"/>
                                            </p:txEl>
                                          </p:spTgt>
                                        </p:tgtEl>
                                        <p:attrNameLst>
                                          <p:attrName>style.visibility</p:attrName>
                                        </p:attrNameLst>
                                      </p:cBhvr>
                                      <p:to>
                                        <p:strVal val="visible"/>
                                      </p:to>
                                    </p:set>
                                    <p:animEffect transition="in" filter="wipe(up)">
                                      <p:cBhvr>
                                        <p:cTn id="47" dur="500"/>
                                        <p:tgtEl>
                                          <p:spTgt spid="28262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82627">
                                            <p:txEl>
                                              <p:pRg st="10" end="10"/>
                                            </p:txEl>
                                          </p:spTgt>
                                        </p:tgtEl>
                                        <p:attrNameLst>
                                          <p:attrName>style.visibility</p:attrName>
                                        </p:attrNameLst>
                                      </p:cBhvr>
                                      <p:to>
                                        <p:strVal val="visible"/>
                                      </p:to>
                                    </p:set>
                                    <p:animEffect transition="in" filter="wipe(up)">
                                      <p:cBhvr>
                                        <p:cTn id="52" dur="500"/>
                                        <p:tgtEl>
                                          <p:spTgt spid="2826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lIns="92075" tIns="46038" rIns="92075" bIns="46038"/>
          <a:lstStyle/>
          <a:p>
            <a:pPr eaLnBrk="1" hangingPunct="1"/>
            <a:r>
              <a:rPr lang="en-GB" sz="3200" dirty="0" err="1" smtClean="0">
                <a:latin typeface="Verdana" pitchFamily="34" charset="0"/>
              </a:rPr>
              <a:t>Verloop</a:t>
            </a:r>
            <a:r>
              <a:rPr lang="en-GB" sz="3200" dirty="0" smtClean="0">
                <a:latin typeface="Verdana" pitchFamily="34" charset="0"/>
              </a:rPr>
              <a:t> Steric Parameter</a:t>
            </a:r>
            <a:br>
              <a:rPr lang="en-GB" sz="3200" dirty="0" smtClean="0">
                <a:latin typeface="Verdana" pitchFamily="34" charset="0"/>
              </a:rPr>
            </a:br>
            <a:r>
              <a:rPr lang="en-GB" sz="3200" dirty="0" smtClean="0">
                <a:latin typeface="Verdana" pitchFamily="34" charset="0"/>
              </a:rPr>
              <a:t>B1, B4, L</a:t>
            </a:r>
          </a:p>
        </p:txBody>
      </p:sp>
      <p:sp>
        <p:nvSpPr>
          <p:cNvPr id="284675" name="Rectangle 3"/>
          <p:cNvSpPr>
            <a:spLocks noGrp="1" noChangeArrowheads="1"/>
          </p:cNvSpPr>
          <p:nvPr>
            <p:ph type="body" idx="1"/>
          </p:nvPr>
        </p:nvSpPr>
        <p:spPr>
          <a:noFill/>
        </p:spPr>
        <p:txBody>
          <a:bodyPr lIns="92075" tIns="46038" rIns="92075" bIns="46038"/>
          <a:lstStyle/>
          <a:p>
            <a:pPr eaLnBrk="1" hangingPunct="1">
              <a:buFontTx/>
              <a:buNone/>
            </a:pPr>
            <a:r>
              <a:rPr lang="en-GB" sz="2800" smtClean="0">
                <a:latin typeface="Verdana" pitchFamily="34" charset="0"/>
              </a:rPr>
              <a:t>Uses computer program - STERIMOL</a:t>
            </a:r>
          </a:p>
          <a:p>
            <a:pPr eaLnBrk="1" hangingPunct="1">
              <a:buFontTx/>
              <a:buNone/>
            </a:pPr>
            <a:r>
              <a:rPr lang="en-GB" sz="2800" smtClean="0">
                <a:latin typeface="Verdana" pitchFamily="34" charset="0"/>
              </a:rPr>
              <a:t>calculates steric parameter from:</a:t>
            </a:r>
          </a:p>
          <a:p>
            <a:pPr eaLnBrk="1" hangingPunct="1"/>
            <a:r>
              <a:rPr lang="en-GB" sz="2800" smtClean="0">
                <a:latin typeface="Verdana" pitchFamily="34" charset="0"/>
              </a:rPr>
              <a:t>standard bond angles</a:t>
            </a:r>
          </a:p>
          <a:p>
            <a:pPr eaLnBrk="1" hangingPunct="1"/>
            <a:r>
              <a:rPr lang="en-GB" sz="2800" smtClean="0">
                <a:latin typeface="Verdana" pitchFamily="34" charset="0"/>
              </a:rPr>
              <a:t>van der Waals radii</a:t>
            </a:r>
          </a:p>
          <a:p>
            <a:pPr eaLnBrk="1" hangingPunct="1"/>
            <a:r>
              <a:rPr lang="en-GB" sz="2800" smtClean="0">
                <a:latin typeface="Verdana" pitchFamily="34" charset="0"/>
              </a:rPr>
              <a:t>bond lengths</a:t>
            </a:r>
          </a:p>
          <a:p>
            <a:pPr eaLnBrk="1" hangingPunct="1">
              <a:buFontTx/>
              <a:buNone/>
            </a:pPr>
            <a:endParaRPr lang="en-GB" sz="2800" smtClean="0">
              <a:latin typeface="Verdana" pitchFamily="34" charset="0"/>
            </a:endParaRPr>
          </a:p>
          <a:p>
            <a:pPr eaLnBrk="1" hangingPunct="1">
              <a:buFontTx/>
              <a:buNone/>
            </a:pPr>
            <a:r>
              <a:rPr lang="en-GB" sz="2800" smtClean="0">
                <a:latin typeface="Verdana" pitchFamily="34" charset="0"/>
              </a:rPr>
              <a:t>for </a:t>
            </a:r>
            <a:r>
              <a:rPr lang="en-GB" sz="2800" smtClean="0">
                <a:solidFill>
                  <a:srgbClr val="FF3300"/>
                </a:solidFill>
                <a:latin typeface="Verdana" pitchFamily="34" charset="0"/>
              </a:rPr>
              <a:t>ALL</a:t>
            </a:r>
            <a:r>
              <a:rPr lang="en-GB" sz="2800" smtClean="0">
                <a:latin typeface="Verdana" pitchFamily="34" charset="0"/>
              </a:rPr>
              <a:t> possible conformations.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wipe(up)">
                                      <p:cBhvr>
                                        <p:cTn id="7" dur="500"/>
                                        <p:tgtEl>
                                          <p:spTgt spid="284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4675">
                                            <p:txEl>
                                              <p:pRg st="1" end="1"/>
                                            </p:txEl>
                                          </p:spTgt>
                                        </p:tgtEl>
                                        <p:attrNameLst>
                                          <p:attrName>style.visibility</p:attrName>
                                        </p:attrNameLst>
                                      </p:cBhvr>
                                      <p:to>
                                        <p:strVal val="visible"/>
                                      </p:to>
                                    </p:set>
                                    <p:animEffect transition="in" filter="wipe(up)">
                                      <p:cBhvr>
                                        <p:cTn id="12" dur="500"/>
                                        <p:tgtEl>
                                          <p:spTgt spid="284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4675">
                                            <p:txEl>
                                              <p:pRg st="2" end="2"/>
                                            </p:txEl>
                                          </p:spTgt>
                                        </p:tgtEl>
                                        <p:attrNameLst>
                                          <p:attrName>style.visibility</p:attrName>
                                        </p:attrNameLst>
                                      </p:cBhvr>
                                      <p:to>
                                        <p:strVal val="visible"/>
                                      </p:to>
                                    </p:set>
                                    <p:animEffect transition="in" filter="wipe(up)">
                                      <p:cBhvr>
                                        <p:cTn id="17" dur="500"/>
                                        <p:tgtEl>
                                          <p:spTgt spid="284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4675">
                                            <p:txEl>
                                              <p:pRg st="3" end="3"/>
                                            </p:txEl>
                                          </p:spTgt>
                                        </p:tgtEl>
                                        <p:attrNameLst>
                                          <p:attrName>style.visibility</p:attrName>
                                        </p:attrNameLst>
                                      </p:cBhvr>
                                      <p:to>
                                        <p:strVal val="visible"/>
                                      </p:to>
                                    </p:set>
                                    <p:animEffect transition="in" filter="wipe(up)">
                                      <p:cBhvr>
                                        <p:cTn id="22" dur="500"/>
                                        <p:tgtEl>
                                          <p:spTgt spid="284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4675">
                                            <p:txEl>
                                              <p:pRg st="4" end="4"/>
                                            </p:txEl>
                                          </p:spTgt>
                                        </p:tgtEl>
                                        <p:attrNameLst>
                                          <p:attrName>style.visibility</p:attrName>
                                        </p:attrNameLst>
                                      </p:cBhvr>
                                      <p:to>
                                        <p:strVal val="visible"/>
                                      </p:to>
                                    </p:set>
                                    <p:animEffect transition="in" filter="wipe(up)">
                                      <p:cBhvr>
                                        <p:cTn id="27" dur="500"/>
                                        <p:tgtEl>
                                          <p:spTgt spid="284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4675">
                                            <p:txEl>
                                              <p:pRg st="6" end="6"/>
                                            </p:txEl>
                                          </p:spTgt>
                                        </p:tgtEl>
                                        <p:attrNameLst>
                                          <p:attrName>style.visibility</p:attrName>
                                        </p:attrNameLst>
                                      </p:cBhvr>
                                      <p:to>
                                        <p:strVal val="visible"/>
                                      </p:to>
                                    </p:set>
                                    <p:animEffect transition="in" filter="wipe(up)">
                                      <p:cBhvr>
                                        <p:cTn id="32" dur="500"/>
                                        <p:tgtEl>
                                          <p:spTgt spid="284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lIns="92075" tIns="46038" rIns="92075" bIns="46038"/>
          <a:lstStyle/>
          <a:p>
            <a:pPr eaLnBrk="1" hangingPunct="1"/>
            <a:r>
              <a:rPr lang="en-GB" sz="3200" smtClean="0">
                <a:latin typeface="Verdana" pitchFamily="34" charset="0"/>
              </a:rPr>
              <a:t>Taft’s parameter - E</a:t>
            </a:r>
            <a:r>
              <a:rPr lang="en-GB" sz="3200" baseline="-25000" smtClean="0">
                <a:latin typeface="Verdana" pitchFamily="34" charset="0"/>
              </a:rPr>
              <a:t>S</a:t>
            </a:r>
          </a:p>
        </p:txBody>
      </p:sp>
      <p:sp>
        <p:nvSpPr>
          <p:cNvPr id="286723" name="Rectangle 3"/>
          <p:cNvSpPr>
            <a:spLocks noGrp="1" noChangeArrowheads="1"/>
          </p:cNvSpPr>
          <p:nvPr>
            <p:ph type="body" idx="1"/>
          </p:nvPr>
        </p:nvSpPr>
        <p:spPr>
          <a:xfrm>
            <a:off x="1143000" y="1752600"/>
            <a:ext cx="7772400" cy="4114800"/>
          </a:xfrm>
          <a:noFill/>
        </p:spPr>
        <p:txBody>
          <a:bodyPr lIns="92075" tIns="46038" rIns="92075" bIns="46038"/>
          <a:lstStyle/>
          <a:p>
            <a:pPr algn="ctr" eaLnBrk="1" hangingPunct="1">
              <a:buFontTx/>
              <a:buNone/>
            </a:pPr>
            <a:r>
              <a:rPr lang="en-GB" smtClean="0"/>
              <a:t> </a:t>
            </a:r>
            <a:r>
              <a:rPr lang="en-GB" smtClean="0">
                <a:latin typeface="Verdana" pitchFamily="34" charset="0"/>
              </a:rPr>
              <a:t>E</a:t>
            </a:r>
            <a:r>
              <a:rPr lang="en-GB" baseline="-25000" smtClean="0">
                <a:latin typeface="Verdana" pitchFamily="34" charset="0"/>
              </a:rPr>
              <a:t>S</a:t>
            </a:r>
            <a:r>
              <a:rPr lang="en-GB" smtClean="0"/>
              <a:t> = log (K/K</a:t>
            </a:r>
            <a:r>
              <a:rPr lang="en-GB" baseline="-25000" smtClean="0"/>
              <a:t>0</a:t>
            </a:r>
            <a:r>
              <a:rPr lang="en-GB" smtClean="0"/>
              <a:t>)</a:t>
            </a:r>
            <a:r>
              <a:rPr lang="en-GB" baseline="-25000" smtClean="0"/>
              <a:t>A</a:t>
            </a:r>
          </a:p>
          <a:p>
            <a:pPr eaLnBrk="1" hangingPunct="1">
              <a:buFontTx/>
              <a:buNone/>
            </a:pPr>
            <a:r>
              <a:rPr lang="en-GB" sz="2800" smtClean="0">
                <a:latin typeface="Verdana" pitchFamily="34" charset="0"/>
              </a:rPr>
              <a:t>where</a:t>
            </a:r>
          </a:p>
          <a:p>
            <a:pPr eaLnBrk="1" hangingPunct="1">
              <a:buFontTx/>
              <a:buNone/>
            </a:pPr>
            <a:r>
              <a:rPr lang="en-GB" sz="2800" smtClean="0">
                <a:latin typeface="Verdana" pitchFamily="34" charset="0"/>
              </a:rPr>
              <a:t>K = rate constant for hydrolysis of</a:t>
            </a:r>
          </a:p>
          <a:p>
            <a:pPr eaLnBrk="1" hangingPunct="1">
              <a:buFontTx/>
              <a:buNone/>
            </a:pPr>
            <a:r>
              <a:rPr lang="en-GB" sz="2800" smtClean="0">
                <a:latin typeface="Verdana" pitchFamily="34" charset="0"/>
              </a:rPr>
              <a:t>      substituted derivative.</a:t>
            </a:r>
          </a:p>
          <a:p>
            <a:pPr eaLnBrk="1" hangingPunct="1">
              <a:buFontTx/>
              <a:buNone/>
            </a:pPr>
            <a:r>
              <a:rPr lang="en-GB" smtClean="0"/>
              <a:t>K</a:t>
            </a:r>
            <a:r>
              <a:rPr lang="en-GB" baseline="-25000" smtClean="0"/>
              <a:t>0</a:t>
            </a:r>
            <a:r>
              <a:rPr lang="en-GB" sz="2800" smtClean="0">
                <a:latin typeface="Verdana" pitchFamily="34" charset="0"/>
              </a:rPr>
              <a:t>= rate constant for hydrolysis of </a:t>
            </a:r>
          </a:p>
          <a:p>
            <a:pPr eaLnBrk="1" hangingPunct="1">
              <a:buFontTx/>
              <a:buNone/>
            </a:pPr>
            <a:r>
              <a:rPr lang="en-GB" sz="2800" smtClean="0">
                <a:latin typeface="Verdana" pitchFamily="34" charset="0"/>
              </a:rPr>
              <a:t>      methyl derivative.</a:t>
            </a:r>
          </a:p>
          <a:p>
            <a:pPr eaLnBrk="1" hangingPunct="1">
              <a:buFontTx/>
              <a:buNone/>
            </a:pPr>
            <a:r>
              <a:rPr lang="en-GB" sz="2800" smtClean="0">
                <a:latin typeface="Verdana" pitchFamily="34" charset="0"/>
              </a:rPr>
              <a:t>A represents acid hydrolysis of esters:</a:t>
            </a:r>
          </a:p>
          <a:p>
            <a:pPr algn="ctr" eaLnBrk="1" hangingPunct="1">
              <a:buFontTx/>
              <a:buNone/>
            </a:pPr>
            <a:r>
              <a:rPr lang="en-GB" sz="2800" smtClean="0">
                <a:solidFill>
                  <a:srgbClr val="FF3300"/>
                </a:solidFill>
                <a:latin typeface="Verdana" pitchFamily="34" charset="0"/>
              </a:rPr>
              <a:t>X-CH</a:t>
            </a:r>
            <a:r>
              <a:rPr lang="en-GB" sz="2800" baseline="-25000" smtClean="0">
                <a:solidFill>
                  <a:srgbClr val="FF3300"/>
                </a:solidFill>
                <a:latin typeface="Verdana" pitchFamily="34" charset="0"/>
              </a:rPr>
              <a:t>2</a:t>
            </a:r>
            <a:r>
              <a:rPr lang="en-GB" sz="2800" smtClean="0">
                <a:solidFill>
                  <a:srgbClr val="FF3300"/>
                </a:solidFill>
                <a:latin typeface="Verdana" pitchFamily="34" charset="0"/>
              </a:rPr>
              <a:t>COOR </a:t>
            </a:r>
          </a:p>
          <a:p>
            <a:pPr algn="ctr" eaLnBrk="1" hangingPunct="1">
              <a:buFontTx/>
              <a:buNone/>
            </a:pPr>
            <a:endParaRPr lang="en-GB" sz="2800" smtClean="0">
              <a:solidFill>
                <a:srgbClr val="FFFF00"/>
              </a:solidFill>
              <a:latin typeface="Verdana"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up)">
                                      <p:cBhvr>
                                        <p:cTn id="7" dur="500"/>
                                        <p:tgtEl>
                                          <p:spTgt spid="286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up)">
                                      <p:cBhvr>
                                        <p:cTn id="12" dur="500"/>
                                        <p:tgtEl>
                                          <p:spTgt spid="286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up)">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up)">
                                      <p:cBhvr>
                                        <p:cTn id="22" dur="500"/>
                                        <p:tgtEl>
                                          <p:spTgt spid="286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up)">
                                      <p:cBhvr>
                                        <p:cTn id="27" dur="500"/>
                                        <p:tgtEl>
                                          <p:spTgt spid="286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up)">
                                      <p:cBhvr>
                                        <p:cTn id="32" dur="500"/>
                                        <p:tgtEl>
                                          <p:spTgt spid="2867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86723">
                                            <p:txEl>
                                              <p:pRg st="6" end="6"/>
                                            </p:txEl>
                                          </p:spTgt>
                                        </p:tgtEl>
                                        <p:attrNameLst>
                                          <p:attrName>style.visibility</p:attrName>
                                        </p:attrNameLst>
                                      </p:cBhvr>
                                      <p:to>
                                        <p:strVal val="visible"/>
                                      </p:to>
                                    </p:set>
                                    <p:animEffect transition="in" filter="wipe(up)">
                                      <p:cBhvr>
                                        <p:cTn id="37" dur="500"/>
                                        <p:tgtEl>
                                          <p:spTgt spid="2867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86723">
                                            <p:txEl>
                                              <p:pRg st="7" end="7"/>
                                            </p:txEl>
                                          </p:spTgt>
                                        </p:tgtEl>
                                        <p:attrNameLst>
                                          <p:attrName>style.visibility</p:attrName>
                                        </p:attrNameLst>
                                      </p:cBhvr>
                                      <p:to>
                                        <p:strVal val="visible"/>
                                      </p:to>
                                    </p:set>
                                    <p:animEffect transition="in" filter="wipe(up)">
                                      <p:cBhvr>
                                        <p:cTn id="42" dur="500"/>
                                        <p:tgtEl>
                                          <p:spTgt spid="286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p:txBody>
          <a:bodyPr/>
          <a:lstStyle/>
          <a:p>
            <a:pPr eaLnBrk="1" hangingPunct="1"/>
            <a:endParaRPr lang="el-GR" sz="3600" smtClean="0">
              <a:solidFill>
                <a:srgbClr val="FFFFCC"/>
              </a:solidFill>
            </a:endParaRPr>
          </a:p>
        </p:txBody>
      </p:sp>
      <p:sp>
        <p:nvSpPr>
          <p:cNvPr id="26627" name="Rectangle 8"/>
          <p:cNvSpPr>
            <a:spLocks noGrp="1" noChangeArrowheads="1"/>
          </p:cNvSpPr>
          <p:nvPr>
            <p:ph type="body" sz="half" idx="1"/>
          </p:nvPr>
        </p:nvSpPr>
        <p:spPr/>
        <p:txBody>
          <a:bodyPr/>
          <a:lstStyle/>
          <a:p>
            <a:pPr algn="ctr" eaLnBrk="1" hangingPunct="1"/>
            <a:r>
              <a:rPr lang="el-GR" sz="2800" b="1" smtClean="0">
                <a:latin typeface="Comic Sans MS" pitchFamily="66" charset="0"/>
              </a:rPr>
              <a:t>«συμπυκνώνει»  χρήσιμες πληροφορίες από μεγάλο αριθμό δεδομένων ώστε να είναι δυνατή και αξιόπιστη η πρόβλεψη</a:t>
            </a:r>
          </a:p>
        </p:txBody>
      </p:sp>
      <p:pic>
        <p:nvPicPr>
          <p:cNvPr id="26628" name="Picture 10" descr="j0300520"/>
          <p:cNvPicPr>
            <a:picLocks noGrp="1" noChangeAspect="1" noChangeArrowheads="1" noCrop="1"/>
          </p:cNvPicPr>
          <p:nvPr>
            <p:ph sz="half" idx="2"/>
          </p:nvPr>
        </p:nvPicPr>
        <p:blipFill>
          <a:blip r:embed="rId3"/>
          <a:srcRect/>
          <a:stretch>
            <a:fillRect/>
          </a:stretch>
        </p:blipFill>
        <p:spPr>
          <a:xfrm>
            <a:off x="5651500" y="2565400"/>
            <a:ext cx="2592388" cy="1706563"/>
          </a:xfrm>
          <a:noFill/>
        </p:spPr>
      </p:pic>
      <p:sp>
        <p:nvSpPr>
          <p:cNvPr id="26629" name="Rectangle 12"/>
          <p:cNvSpPr>
            <a:spLocks noChangeArrowheads="1"/>
          </p:cNvSpPr>
          <p:nvPr/>
        </p:nvSpPr>
        <p:spPr bwMode="auto">
          <a:xfrm>
            <a:off x="1547813" y="404813"/>
            <a:ext cx="6048375" cy="1079500"/>
          </a:xfrm>
          <a:prstGeom prst="rect">
            <a:avLst/>
          </a:prstGeom>
          <a:solidFill>
            <a:schemeClr val="accent1"/>
          </a:solidFill>
          <a:ln w="9525">
            <a:solidFill>
              <a:schemeClr val="tx1"/>
            </a:solidFill>
            <a:miter lim="800000"/>
            <a:headEnd/>
            <a:tailEnd/>
          </a:ln>
        </p:spPr>
        <p:txBody>
          <a:bodyPr wrap="none" anchor="ctr"/>
          <a:lstStyle/>
          <a:p>
            <a:pPr algn="ctr"/>
            <a:r>
              <a:rPr lang="el-GR" sz="2800" b="1"/>
              <a:t>Χημειομετρία</a:t>
            </a:r>
            <a:r>
              <a:rPr lang="el-GR" sz="2800"/>
              <a:t/>
            </a:r>
            <a:br>
              <a:rPr lang="el-GR" sz="2800"/>
            </a:br>
            <a:endParaRPr lang="el-GR" sz="2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914400" y="2130425"/>
            <a:ext cx="7543800" cy="1470025"/>
          </a:xfrm>
          <a:noFill/>
        </p:spPr>
        <p:txBody>
          <a:bodyPr lIns="92075" tIns="46038" rIns="92075" bIns="46038"/>
          <a:lstStyle/>
          <a:p>
            <a:pPr eaLnBrk="1" hangingPunct="1"/>
            <a:r>
              <a:rPr lang="en-GB" sz="2800" smtClean="0">
                <a:latin typeface="Verdana" pitchFamily="34" charset="0"/>
              </a:rPr>
              <a:t>Es more NEGATIVE for larger groups</a:t>
            </a:r>
            <a:br>
              <a:rPr lang="en-GB" sz="2800" smtClean="0">
                <a:latin typeface="Verdana" pitchFamily="34" charset="0"/>
              </a:rPr>
            </a:br>
            <a:r>
              <a:rPr lang="en-GB" sz="2800" smtClean="0">
                <a:latin typeface="Verdana" pitchFamily="34" charset="0"/>
              </a:rPr>
              <a:t/>
            </a:r>
            <a:br>
              <a:rPr lang="en-GB" sz="2800" smtClean="0">
                <a:latin typeface="Verdana" pitchFamily="34" charset="0"/>
              </a:rPr>
            </a:br>
            <a:r>
              <a:rPr lang="en-GB" sz="2800" smtClean="0">
                <a:latin typeface="Verdana" pitchFamily="34" charset="0"/>
              </a:rPr>
              <a:t>(-butyl, CCl</a:t>
            </a:r>
            <a:r>
              <a:rPr lang="en-GB" sz="2800" baseline="-25000" smtClean="0">
                <a:latin typeface="Verdana" pitchFamily="34" charset="0"/>
              </a:rPr>
              <a:t>3</a:t>
            </a:r>
            <a:r>
              <a:rPr lang="en-GB" sz="2800" smtClean="0">
                <a:latin typeface="Verdana" pitchFamily="34" charset="0"/>
              </a:rPr>
              <a:t>)</a:t>
            </a:r>
          </a:p>
        </p:txBody>
      </p:sp>
      <p:sp>
        <p:nvSpPr>
          <p:cNvPr id="288771" name="Rectangle 3"/>
          <p:cNvSpPr>
            <a:spLocks noGrp="1" noChangeArrowheads="1"/>
          </p:cNvSpPr>
          <p:nvPr>
            <p:ph type="subTitle" idx="1"/>
          </p:nvPr>
        </p:nvSpPr>
        <p:spPr>
          <a:xfrm>
            <a:off x="1295400" y="3886200"/>
            <a:ext cx="6934200" cy="1752600"/>
          </a:xfrm>
          <a:noFill/>
        </p:spPr>
        <p:txBody>
          <a:bodyPr lIns="92075" tIns="46038" rIns="92075" bIns="46038"/>
          <a:lstStyle/>
          <a:p>
            <a:pPr algn="l" eaLnBrk="1" hangingPunct="1"/>
            <a:r>
              <a:rPr lang="en-GB" sz="2800" smtClean="0">
                <a:latin typeface="Verdana" pitchFamily="34" charset="0"/>
              </a:rPr>
              <a:t>Es more POSITIVE for smaller groups</a:t>
            </a:r>
          </a:p>
          <a:p>
            <a:pPr algn="l" eaLnBrk="1" hangingPunct="1"/>
            <a:endParaRPr lang="en-GB" sz="2800" smtClean="0">
              <a:latin typeface="Verdana" pitchFamily="34" charset="0"/>
            </a:endParaRPr>
          </a:p>
          <a:p>
            <a:pPr eaLnBrk="1" hangingPunct="1"/>
            <a:r>
              <a:rPr lang="en-GB" sz="2800" smtClean="0">
                <a:latin typeface="Verdana" pitchFamily="34" charset="0"/>
              </a:rPr>
              <a:t>      (H,F,OH)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wipe(up)">
                                      <p:cBhvr>
                                        <p:cTn id="7" dur="500"/>
                                        <p:tgtEl>
                                          <p:spTgt spid="288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8771">
                                            <p:txEl>
                                              <p:pRg st="2" end="2"/>
                                            </p:txEl>
                                          </p:spTgt>
                                        </p:tgtEl>
                                        <p:attrNameLst>
                                          <p:attrName>style.visibility</p:attrName>
                                        </p:attrNameLst>
                                      </p:cBhvr>
                                      <p:to>
                                        <p:strVal val="visible"/>
                                      </p:to>
                                    </p:set>
                                    <p:animEffect transition="in" filter="wipe(up)">
                                      <p:cBhvr>
                                        <p:cTn id="12" dur="500"/>
                                        <p:tgtEl>
                                          <p:spTgt spid="288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p:spPr>
        <p:txBody>
          <a:bodyPr lIns="92075" tIns="46038" rIns="92075" bIns="46038"/>
          <a:lstStyle/>
          <a:p>
            <a:pPr eaLnBrk="1" hangingPunct="1"/>
            <a:r>
              <a:rPr lang="en-GB" sz="3200" smtClean="0">
                <a:latin typeface="Verdana" pitchFamily="34" charset="0"/>
              </a:rPr>
              <a:t>Other Physicochemical Parameters</a:t>
            </a:r>
          </a:p>
        </p:txBody>
      </p:sp>
      <p:sp>
        <p:nvSpPr>
          <p:cNvPr id="290819" name="Rectangle 3"/>
          <p:cNvSpPr>
            <a:spLocks noGrp="1" noChangeArrowheads="1"/>
          </p:cNvSpPr>
          <p:nvPr>
            <p:ph type="body" idx="1"/>
          </p:nvPr>
        </p:nvSpPr>
        <p:spPr>
          <a:noFill/>
        </p:spPr>
        <p:txBody>
          <a:bodyPr lIns="92075" tIns="46038" rIns="92075" bIns="46038"/>
          <a:lstStyle/>
          <a:p>
            <a:pPr eaLnBrk="1" hangingPunct="1"/>
            <a:r>
              <a:rPr lang="en-GB" sz="2800" smtClean="0">
                <a:latin typeface="Verdana" pitchFamily="34" charset="0"/>
              </a:rPr>
              <a:t>H-bonding</a:t>
            </a:r>
          </a:p>
          <a:p>
            <a:pPr eaLnBrk="1" hangingPunct="1"/>
            <a:r>
              <a:rPr lang="en-GB" sz="2800" smtClean="0">
                <a:latin typeface="Verdana" pitchFamily="34" charset="0"/>
              </a:rPr>
              <a:t>Conformation</a:t>
            </a:r>
          </a:p>
          <a:p>
            <a:pPr eaLnBrk="1" hangingPunct="1"/>
            <a:r>
              <a:rPr lang="en-GB" sz="2800" smtClean="0">
                <a:latin typeface="Verdana" pitchFamily="34" charset="0"/>
              </a:rPr>
              <a:t>Dipole moments</a:t>
            </a:r>
          </a:p>
          <a:p>
            <a:pPr eaLnBrk="1" hangingPunct="1"/>
            <a:r>
              <a:rPr lang="en-GB" sz="2800" smtClean="0">
                <a:latin typeface="Verdana" pitchFamily="34" charset="0"/>
              </a:rPr>
              <a:t>Inter-atomic distances</a:t>
            </a:r>
          </a:p>
          <a:p>
            <a:pPr eaLnBrk="1" hangingPunct="1">
              <a:buFontTx/>
              <a:buNone/>
            </a:pPr>
            <a:endParaRPr lang="en-GB" sz="2800" smtClean="0">
              <a:latin typeface="Verdana" pitchFamily="34" charset="0"/>
            </a:endParaRPr>
          </a:p>
          <a:p>
            <a:pPr eaLnBrk="1" hangingPunct="1">
              <a:buFontTx/>
              <a:buNone/>
            </a:pPr>
            <a:r>
              <a:rPr lang="en-GB" sz="2800" smtClean="0">
                <a:latin typeface="Verdana" pitchFamily="34" charset="0"/>
              </a:rPr>
              <a:t>All difficult to quantify- limited use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up)">
                                      <p:cBhvr>
                                        <p:cTn id="7" dur="5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up)">
                                      <p:cBhvr>
                                        <p:cTn id="12" dur="500"/>
                                        <p:tgtEl>
                                          <p:spTgt spid="290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up)">
                                      <p:cBhvr>
                                        <p:cTn id="17" dur="500"/>
                                        <p:tgtEl>
                                          <p:spTgt spid="290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0819">
                                            <p:txEl>
                                              <p:pRg st="3" end="3"/>
                                            </p:txEl>
                                          </p:spTgt>
                                        </p:tgtEl>
                                        <p:attrNameLst>
                                          <p:attrName>style.visibility</p:attrName>
                                        </p:attrNameLst>
                                      </p:cBhvr>
                                      <p:to>
                                        <p:strVal val="visible"/>
                                      </p:to>
                                    </p:set>
                                    <p:animEffect transition="in" filter="wipe(up)">
                                      <p:cBhvr>
                                        <p:cTn id="22" dur="500"/>
                                        <p:tgtEl>
                                          <p:spTgt spid="290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0819">
                                            <p:txEl>
                                              <p:pRg st="5" end="5"/>
                                            </p:txEl>
                                          </p:spTgt>
                                        </p:tgtEl>
                                        <p:attrNameLst>
                                          <p:attrName>style.visibility</p:attrName>
                                        </p:attrNameLst>
                                      </p:cBhvr>
                                      <p:to>
                                        <p:strVal val="visible"/>
                                      </p:to>
                                    </p:set>
                                    <p:animEffect transition="in" filter="wipe(up)">
                                      <p:cBhvr>
                                        <p:cTn id="27" dur="500"/>
                                        <p:tgtEl>
                                          <p:spTgt spid="290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a:xfrm>
            <a:off x="500063" y="274638"/>
            <a:ext cx="8186737" cy="6226175"/>
          </a:xfrm>
        </p:spPr>
        <p:txBody>
          <a:bodyPr/>
          <a:lstStyle/>
          <a:p>
            <a:pPr eaLnBrk="1" hangingPunct="1"/>
            <a:r>
              <a:rPr lang="el-GR" sz="3600" dirty="0" smtClean="0">
                <a:solidFill>
                  <a:srgbClr val="050410"/>
                </a:solidFill>
                <a:latin typeface="Calibri" panose="020F0502020204030204" pitchFamily="34" charset="0"/>
              </a:rPr>
              <a:t>Οι τιμές όλων των ανωτέρω παραμέτρων προσδιορίζονται-προσδιορίσθηκαν πειραματικά :</a:t>
            </a:r>
            <a:r>
              <a:rPr lang="en-US" sz="3600" dirty="0" smtClean="0">
                <a:solidFill>
                  <a:srgbClr val="050410"/>
                </a:solidFill>
                <a:latin typeface="Calibri" panose="020F0502020204030204" pitchFamily="34" charset="0"/>
              </a:rPr>
              <a:t/>
            </a:r>
            <a:br>
              <a:rPr lang="en-US" sz="3600" dirty="0" smtClean="0">
                <a:solidFill>
                  <a:srgbClr val="050410"/>
                </a:solidFill>
                <a:latin typeface="Calibri" panose="020F0502020204030204" pitchFamily="34" charset="0"/>
              </a:rPr>
            </a:br>
            <a:r>
              <a:rPr lang="el-GR" sz="3600" dirty="0" smtClean="0">
                <a:solidFill>
                  <a:srgbClr val="050410"/>
                </a:solidFill>
                <a:latin typeface="Calibri" panose="020F0502020204030204" pitchFamily="34" charset="0"/>
              </a:rPr>
              <a:t/>
            </a:r>
            <a:br>
              <a:rPr lang="el-GR" sz="3600" dirty="0" smtClean="0">
                <a:solidFill>
                  <a:srgbClr val="050410"/>
                </a:solidFill>
                <a:latin typeface="Calibri" panose="020F0502020204030204" pitchFamily="34" charset="0"/>
              </a:rPr>
            </a:br>
            <a:r>
              <a:rPr lang="en-US" sz="3600" dirty="0" smtClean="0">
                <a:solidFill>
                  <a:srgbClr val="050410"/>
                </a:solidFill>
                <a:latin typeface="Calibri" panose="020F0502020204030204" pitchFamily="34" charset="0"/>
              </a:rPr>
              <a:t>Log </a:t>
            </a:r>
            <a:r>
              <a:rPr lang="en-US" sz="3600" i="1" dirty="0" smtClean="0">
                <a:solidFill>
                  <a:srgbClr val="050410"/>
                </a:solidFill>
                <a:latin typeface="Calibri" panose="020F0502020204030204" pitchFamily="34" charset="0"/>
              </a:rPr>
              <a:t>P</a:t>
            </a:r>
            <a:r>
              <a:rPr lang="el-GR" sz="3600" dirty="0" smtClean="0">
                <a:solidFill>
                  <a:srgbClr val="050410"/>
                </a:solidFill>
                <a:latin typeface="Calibri" panose="020F0502020204030204" pitchFamily="34" charset="0"/>
              </a:rPr>
              <a:t>, </a:t>
            </a:r>
            <a:r>
              <a:rPr lang="en-US" sz="3600" i="1" dirty="0" smtClean="0">
                <a:solidFill>
                  <a:srgbClr val="050410"/>
                </a:solidFill>
                <a:latin typeface="Calibri" panose="020F0502020204030204" pitchFamily="34" charset="0"/>
              </a:rPr>
              <a:t>F</a:t>
            </a:r>
            <a:r>
              <a:rPr lang="el-GR" sz="3600" dirty="0" smtClean="0">
                <a:solidFill>
                  <a:srgbClr val="050410"/>
                </a:solidFill>
                <a:latin typeface="Calibri" panose="020F0502020204030204" pitchFamily="34" charset="0"/>
              </a:rPr>
              <a:t>, </a:t>
            </a:r>
            <a:r>
              <a:rPr lang="en-US" sz="3600" dirty="0" smtClean="0">
                <a:solidFill>
                  <a:srgbClr val="050410"/>
                </a:solidFill>
                <a:latin typeface="Calibri" panose="020F0502020204030204" pitchFamily="34" charset="0"/>
                <a:sym typeface="Symbol" pitchFamily="18" charset="2"/>
              </a:rPr>
              <a:t></a:t>
            </a:r>
            <a:r>
              <a:rPr lang="el-GR" sz="3600" dirty="0" smtClean="0">
                <a:solidFill>
                  <a:srgbClr val="050410"/>
                </a:solidFill>
                <a:latin typeface="Calibri" panose="020F0502020204030204" pitchFamily="34" charset="0"/>
              </a:rPr>
              <a:t>, </a:t>
            </a:r>
            <a:r>
              <a:rPr lang="en-US" sz="3600" dirty="0" smtClean="0">
                <a:solidFill>
                  <a:srgbClr val="050410"/>
                </a:solidFill>
                <a:latin typeface="Calibri" panose="020F0502020204030204" pitchFamily="34" charset="0"/>
                <a:sym typeface="Symbol" pitchFamily="18" charset="2"/>
              </a:rPr>
              <a:t></a:t>
            </a:r>
            <a:r>
              <a:rPr lang="en-US" sz="3600" dirty="0" smtClean="0">
                <a:solidFill>
                  <a:srgbClr val="050410"/>
                </a:solidFill>
                <a:latin typeface="Calibri" panose="020F0502020204030204" pitchFamily="34" charset="0"/>
              </a:rPr>
              <a:t>  </a:t>
            </a:r>
            <a:r>
              <a:rPr lang="en-US" sz="3600" dirty="0" smtClean="0">
                <a:solidFill>
                  <a:srgbClr val="050410"/>
                </a:solidFill>
                <a:latin typeface="Calibri" panose="020F0502020204030204" pitchFamily="34" charset="0"/>
                <a:sym typeface="Symbol" pitchFamily="18" charset="2"/>
              </a:rPr>
              <a:t></a:t>
            </a:r>
            <a:r>
              <a:rPr lang="en-US" sz="3600" dirty="0" smtClean="0">
                <a:solidFill>
                  <a:srgbClr val="050410"/>
                </a:solidFill>
                <a:latin typeface="Calibri" panose="020F0502020204030204" pitchFamily="34" charset="0"/>
              </a:rPr>
              <a:t> </a:t>
            </a:r>
            <a:r>
              <a:rPr lang="el-GR" sz="3600" dirty="0" smtClean="0">
                <a:solidFill>
                  <a:srgbClr val="050410"/>
                </a:solidFill>
                <a:latin typeface="Calibri" panose="020F0502020204030204" pitchFamily="34" charset="0"/>
              </a:rPr>
              <a:t>από σταθερές ισορροπίας</a:t>
            </a:r>
            <a:br>
              <a:rPr lang="el-GR" sz="3600" dirty="0" smtClean="0">
                <a:solidFill>
                  <a:srgbClr val="050410"/>
                </a:solidFill>
                <a:latin typeface="Calibri" panose="020F0502020204030204" pitchFamily="34" charset="0"/>
              </a:rPr>
            </a:br>
            <a:r>
              <a:rPr lang="el-GR" sz="3600" dirty="0" smtClean="0">
                <a:solidFill>
                  <a:srgbClr val="050410"/>
                </a:solidFill>
                <a:latin typeface="Calibri" panose="020F0502020204030204" pitchFamily="34" charset="0"/>
              </a:rPr>
              <a:t/>
            </a:r>
            <a:br>
              <a:rPr lang="el-GR" sz="3600" dirty="0" smtClean="0">
                <a:solidFill>
                  <a:srgbClr val="050410"/>
                </a:solidFill>
                <a:latin typeface="Calibri" panose="020F0502020204030204" pitchFamily="34" charset="0"/>
              </a:rPr>
            </a:br>
            <a:r>
              <a:rPr lang="el-GR" sz="3600" dirty="0" smtClean="0">
                <a:solidFill>
                  <a:srgbClr val="050410"/>
                </a:solidFill>
                <a:latin typeface="Calibri" panose="020F0502020204030204" pitchFamily="34" charset="0"/>
              </a:rPr>
              <a:t>Ε</a:t>
            </a:r>
            <a:r>
              <a:rPr lang="en-US" sz="3600" dirty="0" smtClean="0">
                <a:solidFill>
                  <a:srgbClr val="050410"/>
                </a:solidFill>
                <a:latin typeface="Calibri" panose="020F0502020204030204" pitchFamily="34" charset="0"/>
              </a:rPr>
              <a:t>s, </a:t>
            </a:r>
            <a:r>
              <a:rPr lang="en-US" sz="3600" dirty="0" smtClean="0">
                <a:solidFill>
                  <a:srgbClr val="050410"/>
                </a:solidFill>
                <a:latin typeface="Calibri" panose="020F0502020204030204" pitchFamily="34" charset="0"/>
                <a:sym typeface="Symbol" pitchFamily="18" charset="2"/>
              </a:rPr>
              <a:t></a:t>
            </a:r>
            <a:r>
              <a:rPr lang="en-US" sz="3600" dirty="0" smtClean="0">
                <a:solidFill>
                  <a:srgbClr val="050410"/>
                </a:solidFill>
                <a:latin typeface="Calibri" panose="020F0502020204030204" pitchFamily="34" charset="0"/>
              </a:rPr>
              <a:t>*, </a:t>
            </a:r>
            <a:r>
              <a:rPr lang="en-US" sz="3600" dirty="0" smtClean="0">
                <a:solidFill>
                  <a:srgbClr val="050410"/>
                </a:solidFill>
                <a:latin typeface="Calibri" panose="020F0502020204030204" pitchFamily="34" charset="0"/>
                <a:sym typeface="Symbol" pitchFamily="18" charset="2"/>
              </a:rPr>
              <a:t></a:t>
            </a:r>
            <a:r>
              <a:rPr lang="en-US" sz="3600" dirty="0" smtClean="0">
                <a:solidFill>
                  <a:srgbClr val="050410"/>
                </a:solidFill>
                <a:latin typeface="Calibri" panose="020F0502020204030204" pitchFamily="34" charset="0"/>
              </a:rPr>
              <a:t>+ </a:t>
            </a:r>
            <a:r>
              <a:rPr lang="en-US" sz="3600" dirty="0" smtClean="0">
                <a:solidFill>
                  <a:srgbClr val="050410"/>
                </a:solidFill>
                <a:latin typeface="Calibri" panose="020F0502020204030204" pitchFamily="34" charset="0"/>
                <a:sym typeface="Symbol" pitchFamily="18" charset="2"/>
              </a:rPr>
              <a:t></a:t>
            </a:r>
            <a:r>
              <a:rPr lang="en-US" sz="3600" dirty="0" smtClean="0">
                <a:solidFill>
                  <a:srgbClr val="050410"/>
                </a:solidFill>
                <a:latin typeface="Calibri" panose="020F0502020204030204" pitchFamily="34" charset="0"/>
              </a:rPr>
              <a:t> </a:t>
            </a:r>
            <a:r>
              <a:rPr lang="el-GR" sz="3600" dirty="0" smtClean="0">
                <a:solidFill>
                  <a:srgbClr val="050410"/>
                </a:solidFill>
                <a:latin typeface="Calibri" panose="020F0502020204030204" pitchFamily="34" charset="0"/>
              </a:rPr>
              <a:t>από σταθερές ταχύτητας.</a:t>
            </a:r>
            <a:endParaRPr lang="el-GR" sz="36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p:cNvSpPr>
            <a:spLocks noGrp="1"/>
          </p:cNvSpPr>
          <p:nvPr>
            <p:ph type="title"/>
          </p:nvPr>
        </p:nvSpPr>
        <p:spPr/>
        <p:txBody>
          <a:bodyPr/>
          <a:lstStyle/>
          <a:p>
            <a:r>
              <a:rPr lang="en-US" sz="2400" smtClean="0"/>
              <a:t>QSAR and log P </a:t>
            </a:r>
            <a:br>
              <a:rPr lang="en-US" sz="2400" smtClean="0"/>
            </a:br>
            <a:r>
              <a:rPr lang="en-US" sz="2400" smtClean="0">
                <a:solidFill>
                  <a:schemeClr val="tx1"/>
                </a:solidFill>
              </a:rPr>
              <a:t>Isonarcotic Activity of Esters, Alcohols, Ketones, and Ethers with Tadpoles</a:t>
            </a:r>
            <a:endParaRPr lang="el-GR" sz="2400" smtClean="0"/>
          </a:p>
        </p:txBody>
      </p:sp>
      <p:graphicFrame>
        <p:nvGraphicFramePr>
          <p:cNvPr id="3074" name="Object 5"/>
          <p:cNvGraphicFramePr>
            <a:graphicFrameLocks noGrp="1" noChangeAspect="1"/>
          </p:cNvGraphicFramePr>
          <p:nvPr>
            <p:ph idx="1"/>
          </p:nvPr>
        </p:nvGraphicFramePr>
        <p:xfrm>
          <a:off x="1400175" y="1938338"/>
          <a:ext cx="6343650" cy="3848100"/>
        </p:xfrm>
        <a:graphic>
          <a:graphicData uri="http://schemas.openxmlformats.org/presentationml/2006/ole">
            <mc:AlternateContent xmlns:mc="http://schemas.openxmlformats.org/markup-compatibility/2006">
              <mc:Choice xmlns:v="urn:schemas-microsoft-com:vml" Requires="v">
                <p:oleObj spid="_x0000_s3101" name="Chart" r:id="rId3" imgW="6343802" imgH="3848100" progId="Excel.Sheet.8">
                  <p:embed/>
                </p:oleObj>
              </mc:Choice>
              <mc:Fallback>
                <p:oleObj name="Chart" r:id="rId3" imgW="6343802" imgH="384810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1938338"/>
                        <a:ext cx="63436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Hansch equations</a:t>
            </a:r>
          </a:p>
        </p:txBody>
      </p:sp>
      <p:sp>
        <p:nvSpPr>
          <p:cNvPr id="61443" name="Text Box 3"/>
          <p:cNvSpPr txBox="1">
            <a:spLocks noChangeArrowheads="1"/>
          </p:cNvSpPr>
          <p:nvPr/>
        </p:nvSpPr>
        <p:spPr bwMode="auto">
          <a:xfrm>
            <a:off x="228600" y="1981200"/>
            <a:ext cx="8458200" cy="5262979"/>
          </a:xfrm>
          <a:prstGeom prst="rect">
            <a:avLst/>
          </a:prstGeom>
          <a:noFill/>
          <a:ln w="9525">
            <a:noFill/>
            <a:miter lim="800000"/>
            <a:headEnd/>
            <a:tailEnd/>
          </a:ln>
        </p:spPr>
        <p:txBody>
          <a:bodyPr>
            <a:spAutoFit/>
          </a:bodyPr>
          <a:lstStyle/>
          <a:p>
            <a:pPr>
              <a:lnSpc>
                <a:spcPct val="60000"/>
              </a:lnSpc>
              <a:spcBef>
                <a:spcPct val="50000"/>
              </a:spcBef>
            </a:pPr>
            <a:r>
              <a:rPr lang="en-US" sz="3200" dirty="0">
                <a:latin typeface="Times New Roman" pitchFamily="18" charset="0"/>
              </a:rPr>
              <a:t>log 1/C = 1.22 </a:t>
            </a:r>
            <a:r>
              <a:rPr lang="en-US" sz="3200" dirty="0">
                <a:latin typeface="Symbol" pitchFamily="18" charset="2"/>
              </a:rPr>
              <a:t>p</a:t>
            </a:r>
            <a:r>
              <a:rPr lang="en-US" sz="3200" dirty="0">
                <a:latin typeface="Times New Roman" pitchFamily="18" charset="0"/>
              </a:rPr>
              <a:t> – 1.59 </a:t>
            </a:r>
            <a:r>
              <a:rPr lang="en-US" sz="3200" dirty="0">
                <a:latin typeface="Symbol" pitchFamily="18" charset="2"/>
              </a:rPr>
              <a:t>s</a:t>
            </a:r>
            <a:r>
              <a:rPr lang="en-US" sz="3200" dirty="0">
                <a:latin typeface="Times New Roman" pitchFamily="18" charset="0"/>
              </a:rPr>
              <a:t> + 7.89 </a:t>
            </a:r>
          </a:p>
          <a:p>
            <a:pPr>
              <a:lnSpc>
                <a:spcPct val="60000"/>
              </a:lnSpc>
              <a:spcBef>
                <a:spcPct val="50000"/>
              </a:spcBef>
            </a:pPr>
            <a:r>
              <a:rPr lang="en-US" sz="3200" dirty="0">
                <a:latin typeface="Times New Roman" pitchFamily="18" charset="0"/>
              </a:rPr>
              <a:t>		</a:t>
            </a:r>
            <a:r>
              <a:rPr lang="en-US" sz="3200" dirty="0" smtClean="0">
                <a:latin typeface="Times New Roman" pitchFamily="18" charset="0"/>
              </a:rPr>
              <a:t>n=22</a:t>
            </a:r>
            <a:r>
              <a:rPr lang="en-US" sz="3200" dirty="0">
                <a:latin typeface="Times New Roman" pitchFamily="18" charset="0"/>
              </a:rPr>
              <a:t>; s=0.238; r= </a:t>
            </a:r>
            <a:r>
              <a:rPr lang="en-US" sz="3200" dirty="0" smtClean="0">
                <a:latin typeface="Times New Roman" pitchFamily="18" charset="0"/>
              </a:rPr>
              <a:t>0.918</a:t>
            </a:r>
          </a:p>
          <a:p>
            <a:pPr>
              <a:lnSpc>
                <a:spcPct val="60000"/>
              </a:lnSpc>
              <a:spcBef>
                <a:spcPct val="50000"/>
              </a:spcBef>
            </a:pPr>
            <a:endParaRPr lang="en-US" sz="3200" dirty="0">
              <a:latin typeface="Times New Roman" pitchFamily="18" charset="0"/>
            </a:endParaRPr>
          </a:p>
          <a:p>
            <a:pPr>
              <a:lnSpc>
                <a:spcPct val="60000"/>
              </a:lnSpc>
              <a:spcBef>
                <a:spcPct val="50000"/>
              </a:spcBef>
            </a:pPr>
            <a:r>
              <a:rPr lang="en-US" sz="3200" dirty="0">
                <a:solidFill>
                  <a:srgbClr val="FF0000"/>
                </a:solidFill>
                <a:latin typeface="Times New Roman" pitchFamily="18" charset="0"/>
              </a:rPr>
              <a:t>log 1/C = 0.398 </a:t>
            </a:r>
            <a:r>
              <a:rPr lang="en-US" sz="3200" dirty="0">
                <a:solidFill>
                  <a:srgbClr val="FF0000"/>
                </a:solidFill>
                <a:latin typeface="Symbol" pitchFamily="18" charset="2"/>
              </a:rPr>
              <a:t>p</a:t>
            </a:r>
            <a:r>
              <a:rPr lang="en-US" sz="3200" dirty="0">
                <a:solidFill>
                  <a:srgbClr val="FF0000"/>
                </a:solidFill>
                <a:latin typeface="Times New Roman" pitchFamily="18" charset="0"/>
              </a:rPr>
              <a:t> + 1.089 </a:t>
            </a:r>
            <a:r>
              <a:rPr lang="en-US" sz="3200" dirty="0">
                <a:solidFill>
                  <a:srgbClr val="FF0000"/>
                </a:solidFill>
                <a:latin typeface="Symbol" pitchFamily="18" charset="2"/>
              </a:rPr>
              <a:t>s</a:t>
            </a:r>
            <a:r>
              <a:rPr lang="en-US" sz="3200" dirty="0">
                <a:solidFill>
                  <a:srgbClr val="FF0000"/>
                </a:solidFill>
                <a:latin typeface="Times New Roman" pitchFamily="18" charset="0"/>
              </a:rPr>
              <a:t> + 1.03 Es + 4.541</a:t>
            </a:r>
          </a:p>
          <a:p>
            <a:pPr>
              <a:lnSpc>
                <a:spcPct val="60000"/>
              </a:lnSpc>
              <a:spcBef>
                <a:spcPct val="50000"/>
              </a:spcBef>
            </a:pPr>
            <a:r>
              <a:rPr lang="en-US" sz="3200" dirty="0">
                <a:solidFill>
                  <a:srgbClr val="FF0000"/>
                </a:solidFill>
                <a:latin typeface="Times New Roman" pitchFamily="18" charset="0"/>
              </a:rPr>
              <a:t>		 (n=9; r= 0.955)</a:t>
            </a:r>
          </a:p>
          <a:p>
            <a:pPr>
              <a:lnSpc>
                <a:spcPct val="60000"/>
              </a:lnSpc>
              <a:spcBef>
                <a:spcPct val="50000"/>
              </a:spcBef>
            </a:pPr>
            <a:endParaRPr lang="en-US" sz="3200" dirty="0" smtClean="0">
              <a:latin typeface="Times New Roman" pitchFamily="18" charset="0"/>
            </a:endParaRPr>
          </a:p>
          <a:p>
            <a:pPr>
              <a:lnSpc>
                <a:spcPct val="60000"/>
              </a:lnSpc>
              <a:spcBef>
                <a:spcPct val="50000"/>
              </a:spcBef>
            </a:pPr>
            <a:r>
              <a:rPr lang="en-US" sz="3200" dirty="0" smtClean="0">
                <a:latin typeface="Times New Roman" pitchFamily="18" charset="0"/>
              </a:rPr>
              <a:t>log C </a:t>
            </a:r>
            <a:r>
              <a:rPr lang="en-US" sz="3200" dirty="0">
                <a:latin typeface="Times New Roman" pitchFamily="18" charset="0"/>
              </a:rPr>
              <a:t>= 0.765 </a:t>
            </a:r>
            <a:r>
              <a:rPr lang="en-US" sz="3200" dirty="0">
                <a:latin typeface="Symbol" pitchFamily="18" charset="2"/>
              </a:rPr>
              <a:t>p</a:t>
            </a:r>
            <a:r>
              <a:rPr lang="en-US" sz="3200" dirty="0">
                <a:latin typeface="Times New Roman" pitchFamily="18" charset="0"/>
              </a:rPr>
              <a:t> </a:t>
            </a:r>
            <a:r>
              <a:rPr lang="en-US" sz="3200" dirty="0" smtClean="0">
                <a:latin typeface="Times New Roman" pitchFamily="18" charset="0"/>
              </a:rPr>
              <a:t>- </a:t>
            </a:r>
            <a:r>
              <a:rPr lang="en-US" sz="3200" dirty="0">
                <a:latin typeface="Times New Roman" pitchFamily="18" charset="0"/>
              </a:rPr>
              <a:t>0.540 </a:t>
            </a:r>
            <a:r>
              <a:rPr lang="en-US" sz="3200" dirty="0">
                <a:latin typeface="Symbol" pitchFamily="18" charset="2"/>
              </a:rPr>
              <a:t>p</a:t>
            </a:r>
            <a:r>
              <a:rPr lang="en-US" sz="3200" dirty="0">
                <a:latin typeface="Times New Roman" pitchFamily="18" charset="0"/>
              </a:rPr>
              <a:t> </a:t>
            </a:r>
            <a:r>
              <a:rPr lang="en-US" sz="3200" baseline="30000" dirty="0">
                <a:latin typeface="Times New Roman" pitchFamily="18" charset="0"/>
              </a:rPr>
              <a:t>2</a:t>
            </a:r>
            <a:r>
              <a:rPr lang="en-US" sz="3200" dirty="0">
                <a:latin typeface="Times New Roman" pitchFamily="18" charset="0"/>
              </a:rPr>
              <a:t> + 1.505</a:t>
            </a:r>
          </a:p>
          <a:p>
            <a:pPr>
              <a:lnSpc>
                <a:spcPct val="60000"/>
              </a:lnSpc>
              <a:spcBef>
                <a:spcPct val="50000"/>
              </a:spcBef>
            </a:pPr>
            <a:endParaRPr lang="en-US" sz="3200" dirty="0">
              <a:latin typeface="Times New Roman" pitchFamily="18" charset="0"/>
            </a:endParaRPr>
          </a:p>
          <a:p>
            <a:pPr>
              <a:lnSpc>
                <a:spcPct val="60000"/>
              </a:lnSpc>
              <a:spcBef>
                <a:spcPct val="50000"/>
              </a:spcBef>
            </a:pPr>
            <a:r>
              <a:rPr lang="en-US" sz="3200" dirty="0">
                <a:latin typeface="Times New Roman" pitchFamily="18" charset="0"/>
              </a:rPr>
              <a:t>log </a:t>
            </a:r>
            <a:r>
              <a:rPr lang="en-US" sz="3200" dirty="0" smtClean="0">
                <a:latin typeface="Times New Roman" pitchFamily="18" charset="0"/>
              </a:rPr>
              <a:t>1/C </a:t>
            </a:r>
            <a:r>
              <a:rPr lang="en-US" sz="3200" dirty="0">
                <a:latin typeface="Times New Roman" pitchFamily="18" charset="0"/>
              </a:rPr>
              <a:t>= 1.78 </a:t>
            </a:r>
            <a:r>
              <a:rPr lang="en-US" sz="3200" dirty="0">
                <a:latin typeface="Symbol" pitchFamily="18" charset="2"/>
              </a:rPr>
              <a:t>p</a:t>
            </a:r>
            <a:r>
              <a:rPr lang="en-US" sz="3200" dirty="0">
                <a:latin typeface="Times New Roman" pitchFamily="18" charset="0"/>
              </a:rPr>
              <a:t> – 0.12 </a:t>
            </a:r>
            <a:r>
              <a:rPr lang="en-US" sz="3200" dirty="0">
                <a:latin typeface="Symbol" pitchFamily="18" charset="2"/>
              </a:rPr>
              <a:t>s</a:t>
            </a:r>
            <a:r>
              <a:rPr lang="en-US" sz="3200" dirty="0">
                <a:latin typeface="Times New Roman" pitchFamily="18" charset="0"/>
              </a:rPr>
              <a:t> + 1.674</a:t>
            </a:r>
          </a:p>
          <a:p>
            <a:pPr>
              <a:lnSpc>
                <a:spcPct val="60000"/>
              </a:lnSpc>
              <a:spcBef>
                <a:spcPct val="50000"/>
              </a:spcBef>
            </a:pPr>
            <a:endParaRPr lang="en-US" sz="3200" dirty="0">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a:xfrm>
            <a:off x="685800" y="2130425"/>
            <a:ext cx="7772400" cy="866775"/>
          </a:xfrm>
        </p:spPr>
        <p:txBody>
          <a:bodyPr/>
          <a:lstStyle/>
          <a:p>
            <a:pPr eaLnBrk="1" hangingPunct="1"/>
            <a:r>
              <a:rPr lang="en-GB" sz="3600" b="1" smtClean="0">
                <a:solidFill>
                  <a:schemeClr val="tx1"/>
                </a:solidFill>
                <a:latin typeface="Comic Sans MS" pitchFamily="66" charset="0"/>
              </a:rPr>
              <a:t>Στατίνες</a:t>
            </a:r>
            <a:br>
              <a:rPr lang="en-GB" sz="3600" b="1" smtClean="0">
                <a:solidFill>
                  <a:schemeClr val="tx1"/>
                </a:solidFill>
                <a:latin typeface="Comic Sans MS" pitchFamily="66" charset="0"/>
              </a:rPr>
            </a:br>
            <a:endParaRPr lang="el-GR" sz="3600" b="1" smtClean="0">
              <a:solidFill>
                <a:schemeClr val="tx1"/>
              </a:solidFill>
              <a:latin typeface="Comic Sans MS" pitchFamily="66" charset="0"/>
            </a:endParaRPr>
          </a:p>
        </p:txBody>
      </p:sp>
      <p:sp>
        <p:nvSpPr>
          <p:cNvPr id="62467" name="Rectangle 5"/>
          <p:cNvSpPr>
            <a:spLocks noGrp="1" noChangeArrowheads="1"/>
          </p:cNvSpPr>
          <p:nvPr>
            <p:ph type="subTitle" idx="1"/>
          </p:nvPr>
        </p:nvSpPr>
        <p:spPr/>
        <p:txBody>
          <a:bodyPr/>
          <a:lstStyle/>
          <a:p>
            <a:pPr eaLnBrk="1" hangingPunct="1">
              <a:lnSpc>
                <a:spcPct val="90000"/>
              </a:lnSpc>
            </a:pPr>
            <a:r>
              <a:rPr lang="en-US" sz="2800" smtClean="0">
                <a:latin typeface="Comic Sans MS" pitchFamily="66" charset="0"/>
              </a:rPr>
              <a:t>lovastatin</a:t>
            </a:r>
            <a:r>
              <a:rPr lang="en-GB" sz="2800" smtClean="0">
                <a:latin typeface="Comic Sans MS" pitchFamily="66" charset="0"/>
              </a:rPr>
              <a:t>   -</a:t>
            </a:r>
            <a:r>
              <a:rPr lang="en-US" sz="2800" smtClean="0">
                <a:latin typeface="Comic Sans MS" pitchFamily="66" charset="0"/>
              </a:rPr>
              <a:t>CH</a:t>
            </a:r>
            <a:r>
              <a:rPr lang="en-GB" sz="2800" baseline="-25000" smtClean="0">
                <a:latin typeface="Comic Sans MS" pitchFamily="66" charset="0"/>
              </a:rPr>
              <a:t>3</a:t>
            </a:r>
            <a:r>
              <a:rPr lang="en-GB" sz="2800" smtClean="0">
                <a:latin typeface="Comic Sans MS" pitchFamily="66" charset="0"/>
              </a:rPr>
              <a:t>   </a:t>
            </a:r>
            <a:r>
              <a:rPr lang="en-US" sz="2800" smtClean="0">
                <a:latin typeface="Comic Sans MS" pitchFamily="66" charset="0"/>
              </a:rPr>
              <a:t>log </a:t>
            </a:r>
            <a:r>
              <a:rPr lang="en-US" sz="2800" i="1" smtClean="0">
                <a:latin typeface="Comic Sans MS" pitchFamily="66" charset="0"/>
              </a:rPr>
              <a:t>P</a:t>
            </a:r>
            <a:r>
              <a:rPr lang="en-GB" sz="2800" smtClean="0">
                <a:latin typeface="Comic Sans MS" pitchFamily="66" charset="0"/>
              </a:rPr>
              <a:t> = 1.7  πρόκληση υπνηλία</a:t>
            </a:r>
            <a:r>
              <a:rPr lang="el-GR" sz="2800" smtClean="0">
                <a:latin typeface="Comic Sans MS" pitchFamily="66" charset="0"/>
              </a:rPr>
              <a:t>ς</a:t>
            </a:r>
            <a:br>
              <a:rPr lang="el-GR" sz="2800" smtClean="0">
                <a:latin typeface="Comic Sans MS" pitchFamily="66" charset="0"/>
              </a:rPr>
            </a:br>
            <a:r>
              <a:rPr lang="el-GR" sz="2800" smtClean="0">
                <a:latin typeface="Comic Sans MS" pitchFamily="66" charset="0"/>
              </a:rPr>
              <a:t/>
            </a:r>
            <a:br>
              <a:rPr lang="el-GR" sz="2800" smtClean="0">
                <a:latin typeface="Comic Sans MS" pitchFamily="66" charset="0"/>
              </a:rPr>
            </a:br>
            <a:r>
              <a:rPr lang="fr-FR" sz="2800" smtClean="0">
                <a:latin typeface="Comic Sans MS" pitchFamily="66" charset="0"/>
              </a:rPr>
              <a:t>pravastatin  -OH   log </a:t>
            </a:r>
            <a:r>
              <a:rPr lang="fr-FR" sz="2800" i="1" smtClean="0">
                <a:latin typeface="Comic Sans MS" pitchFamily="66" charset="0"/>
              </a:rPr>
              <a:t>P</a:t>
            </a:r>
            <a:r>
              <a:rPr lang="fr-FR" sz="2800" smtClean="0">
                <a:latin typeface="Comic Sans MS" pitchFamily="66" charset="0"/>
              </a:rPr>
              <a:t> = -0.23</a:t>
            </a:r>
            <a:r>
              <a:rPr lang="en-GB" sz="2800" smtClean="0"/>
              <a:t/>
            </a:r>
            <a:br>
              <a:rPr lang="en-GB" sz="2800" smtClean="0"/>
            </a:br>
            <a:endParaRPr lang="el-GR" sz="2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ctrTitle"/>
          </p:nvPr>
        </p:nvSpPr>
        <p:spPr/>
        <p:txBody>
          <a:bodyPr/>
          <a:lstStyle/>
          <a:p>
            <a:pPr eaLnBrk="1" hangingPunct="1">
              <a:defRPr/>
            </a:pPr>
            <a:r>
              <a:rPr lang="en-GB" sz="4000" dirty="0" smtClean="0">
                <a:solidFill>
                  <a:schemeClr val="tx1"/>
                </a:solidFill>
                <a:effectLst>
                  <a:outerShdw blurRad="38100" dist="38100" dir="2700000" algn="tl">
                    <a:srgbClr val="C0C0C0"/>
                  </a:outerShdw>
                </a:effectLst>
              </a:rPr>
              <a:t/>
            </a:r>
            <a:br>
              <a:rPr lang="en-GB" sz="4000" dirty="0" smtClean="0">
                <a:solidFill>
                  <a:schemeClr val="tx1"/>
                </a:solidFill>
                <a:effectLst>
                  <a:outerShdw blurRad="38100" dist="38100" dir="2700000" algn="tl">
                    <a:srgbClr val="C0C0C0"/>
                  </a:outerShdw>
                </a:effectLst>
              </a:rPr>
            </a:br>
            <a:r>
              <a:rPr lang="el-GR" sz="4000" dirty="0" smtClean="0">
                <a:solidFill>
                  <a:srgbClr val="C1F9C1"/>
                </a:solidFill>
                <a:effectLst>
                  <a:outerShdw blurRad="38100" dist="38100" dir="2700000" algn="tl">
                    <a:srgbClr val="C0C0C0"/>
                  </a:outerShdw>
                </a:effectLst>
              </a:rPr>
              <a:t/>
            </a:r>
            <a:br>
              <a:rPr lang="el-GR" sz="4000" dirty="0" smtClean="0">
                <a:solidFill>
                  <a:srgbClr val="C1F9C1"/>
                </a:solidFill>
                <a:effectLst>
                  <a:outerShdw blurRad="38100" dist="38100" dir="2700000" algn="tl">
                    <a:srgbClr val="C0C0C0"/>
                  </a:outerShdw>
                </a:effectLst>
              </a:rPr>
            </a:br>
            <a:r>
              <a:rPr lang="el-GR" sz="4000" dirty="0" smtClean="0">
                <a:solidFill>
                  <a:srgbClr val="C1F9C1"/>
                </a:solidFill>
                <a:effectLst>
                  <a:outerShdw blurRad="38100" dist="38100" dir="2700000" algn="tl">
                    <a:srgbClr val="C0C0C0"/>
                  </a:outerShdw>
                </a:effectLst>
              </a:rPr>
              <a:t/>
            </a:r>
            <a:br>
              <a:rPr lang="el-GR" sz="4000" dirty="0" smtClean="0">
                <a:solidFill>
                  <a:srgbClr val="C1F9C1"/>
                </a:solidFill>
                <a:effectLst>
                  <a:outerShdw blurRad="38100" dist="38100" dir="2700000" algn="tl">
                    <a:srgbClr val="C0C0C0"/>
                  </a:outerShdw>
                </a:effectLst>
              </a:rPr>
            </a:br>
            <a:endParaRPr lang="el-GR" sz="4000" dirty="0" smtClean="0">
              <a:solidFill>
                <a:srgbClr val="C1F9C1"/>
              </a:solidFill>
              <a:effectLst>
                <a:outerShdw blurRad="38100" dist="38100" dir="2700000" algn="tl">
                  <a:srgbClr val="C0C0C0"/>
                </a:outerShdw>
              </a:effectLst>
            </a:endParaRPr>
          </a:p>
        </p:txBody>
      </p:sp>
      <p:sp>
        <p:nvSpPr>
          <p:cNvPr id="189445" name="Rectangle 5"/>
          <p:cNvSpPr>
            <a:spLocks noGrp="1" noChangeArrowheads="1"/>
          </p:cNvSpPr>
          <p:nvPr>
            <p:ph type="subTitle" idx="1"/>
          </p:nvPr>
        </p:nvSpPr>
        <p:spPr/>
        <p:txBody>
          <a:bodyPr/>
          <a:lstStyle/>
          <a:p>
            <a:pPr eaLnBrk="1" hangingPunct="1">
              <a:defRPr/>
            </a:pPr>
            <a:r>
              <a:rPr lang="en-US" dirty="0" err="1" smtClean="0">
                <a:solidFill>
                  <a:schemeClr val="accent2"/>
                </a:solidFill>
                <a:effectLst>
                  <a:outerShdw blurRad="38100" dist="38100" dir="2700000" algn="tl">
                    <a:srgbClr val="C0C0C0"/>
                  </a:outerShdw>
                </a:effectLst>
              </a:rPr>
              <a:t>Neggram</a:t>
            </a:r>
            <a:r>
              <a:rPr lang="en-US" dirty="0" smtClean="0">
                <a:solidFill>
                  <a:schemeClr val="accent2"/>
                </a:solidFill>
                <a:effectLst>
                  <a:outerShdw blurRad="38100" dist="38100" dir="2700000" algn="tl">
                    <a:srgbClr val="C0C0C0"/>
                  </a:outerShdw>
                </a:effectLst>
              </a:rPr>
              <a:t> </a:t>
            </a:r>
            <a:r>
              <a:rPr lang="el-GR" dirty="0" smtClean="0">
                <a:solidFill>
                  <a:schemeClr val="accent2"/>
                </a:solidFill>
                <a:effectLst>
                  <a:outerShdw blurRad="38100" dist="38100" dir="2700000" algn="tl">
                    <a:srgbClr val="C0C0C0"/>
                  </a:outerShdw>
                </a:effectLst>
              </a:rPr>
              <a:t>(εμπορικό όνομα)</a:t>
            </a:r>
          </a:p>
        </p:txBody>
      </p:sp>
      <p:sp>
        <p:nvSpPr>
          <p:cNvPr id="189446" name="Oval 6"/>
          <p:cNvSpPr>
            <a:spLocks noChangeArrowheads="1"/>
          </p:cNvSpPr>
          <p:nvPr/>
        </p:nvSpPr>
        <p:spPr bwMode="auto">
          <a:xfrm>
            <a:off x="2071688" y="428625"/>
            <a:ext cx="4895850" cy="1871663"/>
          </a:xfrm>
          <a:prstGeom prst="ellipse">
            <a:avLst/>
          </a:prstGeom>
          <a:solidFill>
            <a:schemeClr val="accent1"/>
          </a:solidFill>
          <a:ln w="9525">
            <a:solidFill>
              <a:schemeClr val="tx1"/>
            </a:solidFill>
            <a:round/>
            <a:headEnd/>
            <a:tailEnd/>
          </a:ln>
          <a:effectLst/>
        </p:spPr>
        <p:txBody>
          <a:bodyPr wrap="none" anchor="ctr"/>
          <a:lstStyle/>
          <a:p>
            <a:pPr algn="ctr">
              <a:defRPr/>
            </a:pPr>
            <a:r>
              <a:rPr lang="en-GB" sz="3200" b="1" dirty="0">
                <a:effectLst>
                  <a:outerShdw blurRad="38100" dist="38100" dir="2700000" algn="tl">
                    <a:srgbClr val="FFFFFF"/>
                  </a:outerShdw>
                </a:effectLst>
              </a:rPr>
              <a:t>Να</a:t>
            </a:r>
            <a:r>
              <a:rPr lang="en-GB" sz="3200" b="1" dirty="0" err="1">
                <a:effectLst>
                  <a:outerShdw blurRad="38100" dist="38100" dir="2700000" algn="tl">
                    <a:srgbClr val="FFFFFF"/>
                  </a:outerShdw>
                </a:effectLst>
              </a:rPr>
              <a:t>λιδιξικό</a:t>
            </a:r>
            <a:r>
              <a:rPr lang="en-GB" sz="3200" b="1" dirty="0">
                <a:effectLst>
                  <a:outerShdw blurRad="38100" dist="38100" dir="2700000" algn="tl">
                    <a:srgbClr val="FFFFFF"/>
                  </a:outerShdw>
                </a:effectLst>
              </a:rPr>
              <a:t> </a:t>
            </a:r>
            <a:r>
              <a:rPr lang="en-GB" sz="3200" b="1" dirty="0" err="1" smtClean="0">
                <a:effectLst>
                  <a:outerShdw blurRad="38100" dist="38100" dir="2700000" algn="tl">
                    <a:srgbClr val="FFFFFF"/>
                  </a:outerShdw>
                </a:effectLst>
              </a:rPr>
              <a:t>οξύ</a:t>
            </a:r>
            <a:endParaRPr lang="el-GR" sz="3200" b="1" dirty="0" smtClean="0">
              <a:effectLst>
                <a:outerShdw blurRad="38100" dist="38100" dir="2700000" algn="tl">
                  <a:srgbClr val="FFFFFF"/>
                </a:outerShdw>
              </a:effectLst>
            </a:endParaRPr>
          </a:p>
          <a:p>
            <a:pPr algn="ctr">
              <a:defRPr/>
            </a:pPr>
            <a:r>
              <a:rPr lang="el-GR" sz="3200" b="1" dirty="0" smtClean="0">
                <a:effectLst>
                  <a:outerShdw blurRad="38100" dist="38100" dir="2700000" algn="tl">
                    <a:srgbClr val="FFFFFF"/>
                  </a:outerShdw>
                </a:effectLst>
              </a:rPr>
              <a:t>Παράγωγο </a:t>
            </a:r>
            <a:r>
              <a:rPr lang="el-GR" sz="3200" b="1" dirty="0" err="1" smtClean="0">
                <a:effectLst>
                  <a:outerShdw blurRad="38100" dist="38100" dir="2700000" algn="tl">
                    <a:srgbClr val="FFFFFF"/>
                  </a:outerShdw>
                </a:effectLst>
              </a:rPr>
              <a:t>ναφθυριδόνης</a:t>
            </a:r>
            <a:endParaRPr lang="el-GR" sz="3200" b="1" dirty="0">
              <a:effectLst>
                <a:outerShdw blurRad="38100" dist="38100" dir="2700000" algn="tl">
                  <a:srgbClr val="FFFFFF"/>
                </a:outerShdw>
              </a:effectLst>
            </a:endParaRPr>
          </a:p>
        </p:txBody>
      </p:sp>
      <p:sp>
        <p:nvSpPr>
          <p:cNvPr id="189447" name="Oval 7"/>
          <p:cNvSpPr>
            <a:spLocks noChangeArrowheads="1"/>
          </p:cNvSpPr>
          <p:nvPr/>
        </p:nvSpPr>
        <p:spPr bwMode="auto">
          <a:xfrm>
            <a:off x="1403350" y="4652963"/>
            <a:ext cx="6481763" cy="1296987"/>
          </a:xfrm>
          <a:prstGeom prst="ellipse">
            <a:avLst/>
          </a:prstGeom>
          <a:solidFill>
            <a:schemeClr val="accent1"/>
          </a:solidFill>
          <a:ln w="9525">
            <a:solidFill>
              <a:schemeClr val="tx1"/>
            </a:solidFill>
            <a:round/>
            <a:headEnd/>
            <a:tailEnd/>
          </a:ln>
          <a:effectLst/>
        </p:spPr>
        <p:txBody>
          <a:bodyPr wrap="none" anchor="ctr"/>
          <a:lstStyle/>
          <a:p>
            <a:pPr algn="ctr">
              <a:defRPr/>
            </a:pPr>
            <a:r>
              <a:rPr lang="en-US" sz="2400" b="1">
                <a:effectLst>
                  <a:outerShdw blurRad="38100" dist="38100" dir="2700000" algn="tl">
                    <a:srgbClr val="FFFFFF"/>
                  </a:outerShdw>
                </a:effectLst>
              </a:rPr>
              <a:t>Kyorin Pharmaceutical Company</a:t>
            </a:r>
            <a:endParaRPr lang="el-GR" sz="2400" b="1">
              <a:effectLst>
                <a:outerShdw blurRad="38100" dist="38100" dir="2700000" algn="tl">
                  <a:srgbClr val="FFFFFF"/>
                </a:outerShdw>
              </a:effectLst>
            </a:endParaRPr>
          </a:p>
        </p:txBody>
      </p:sp>
      <p:graphicFrame>
        <p:nvGraphicFramePr>
          <p:cNvPr id="4098" name="Object 6"/>
          <p:cNvGraphicFramePr>
            <a:graphicFrameLocks noChangeAspect="1"/>
          </p:cNvGraphicFramePr>
          <p:nvPr/>
        </p:nvGraphicFramePr>
        <p:xfrm>
          <a:off x="3429000" y="1857375"/>
          <a:ext cx="2406650" cy="1890713"/>
        </p:xfrm>
        <a:graphic>
          <a:graphicData uri="http://schemas.openxmlformats.org/presentationml/2006/ole">
            <mc:AlternateContent xmlns:mc="http://schemas.openxmlformats.org/markup-compatibility/2006">
              <mc:Choice xmlns:v="urn:schemas-microsoft-com:vml" Requires="v">
                <p:oleObj spid="_x0000_s4125" name="CS ChemDraw Drawing" r:id="rId4" imgW="2406106" imgH="1890849" progId="ChemDraw.Document.6.0">
                  <p:embed/>
                </p:oleObj>
              </mc:Choice>
              <mc:Fallback>
                <p:oleObj name="CS ChemDraw Drawing" r:id="rId4" imgW="2406106" imgH="1890849"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857375"/>
                        <a:ext cx="240665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ctrTitle"/>
          </p:nvPr>
        </p:nvSpPr>
        <p:spPr>
          <a:xfrm>
            <a:off x="755650" y="765175"/>
            <a:ext cx="7702550" cy="2835275"/>
          </a:xfrm>
        </p:spPr>
        <p:txBody>
          <a:bodyPr/>
          <a:lstStyle/>
          <a:p>
            <a:pPr eaLnBrk="1" hangingPunct="1">
              <a:defRPr/>
            </a:pPr>
            <a:r>
              <a:rPr lang="el-GR" sz="2000" dirty="0" smtClean="0">
                <a:solidFill>
                  <a:schemeClr val="tx1"/>
                </a:solidFill>
                <a:effectLst>
                  <a:outerShdw blurRad="38100" dist="38100" dir="2700000" algn="tl">
                    <a:srgbClr val="C0C0C0"/>
                  </a:outerShdw>
                </a:effectLst>
              </a:rPr>
              <a:t>Χρησιμοποίησε την εξίσωση:</a:t>
            </a:r>
            <a:br>
              <a:rPr lang="el-GR" sz="2000" dirty="0" smtClean="0">
                <a:solidFill>
                  <a:schemeClr val="tx1"/>
                </a:solidFill>
                <a:effectLst>
                  <a:outerShdw blurRad="38100" dist="38100" dir="2700000" algn="tl">
                    <a:srgbClr val="C0C0C0"/>
                  </a:outerShdw>
                </a:effectLst>
              </a:rPr>
            </a:br>
            <a:r>
              <a:rPr lang="de-DE" sz="2000" dirty="0" smtClean="0">
                <a:solidFill>
                  <a:schemeClr val="tx1"/>
                </a:solidFill>
                <a:effectLst>
                  <a:outerShdw blurRad="38100" dist="38100" dir="2700000" algn="tl">
                    <a:srgbClr val="C0C0C0"/>
                  </a:outerShdw>
                </a:effectLst>
              </a:rPr>
              <a:t>log 1/MIC =  -0.36 (L</a:t>
            </a:r>
            <a:r>
              <a:rPr lang="de-DE" sz="2000" baseline="-25000" dirty="0" smtClean="0">
                <a:solidFill>
                  <a:schemeClr val="tx1"/>
                </a:solidFill>
                <a:effectLst>
                  <a:outerShdw blurRad="38100" dist="38100" dir="2700000" algn="tl">
                    <a:srgbClr val="C0C0C0"/>
                  </a:outerShdw>
                </a:effectLst>
              </a:rPr>
              <a:t>1</a:t>
            </a:r>
            <a:r>
              <a:rPr lang="de-DE" sz="2000" dirty="0" smtClean="0">
                <a:solidFill>
                  <a:schemeClr val="tx1"/>
                </a:solidFill>
                <a:effectLst>
                  <a:outerShdw blurRad="38100" dist="38100" dir="2700000" algn="tl">
                    <a:srgbClr val="C0C0C0"/>
                  </a:outerShdw>
                </a:effectLst>
              </a:rPr>
              <a:t>)</a:t>
            </a:r>
            <a:r>
              <a:rPr lang="de-DE" sz="2000" baseline="30000" dirty="0" smtClean="0">
                <a:solidFill>
                  <a:schemeClr val="tx1"/>
                </a:solidFill>
                <a:effectLst>
                  <a:outerShdw blurRad="38100" dist="38100" dir="2700000" algn="tl">
                    <a:srgbClr val="C0C0C0"/>
                  </a:outerShdw>
                </a:effectLst>
              </a:rPr>
              <a:t>2</a:t>
            </a:r>
            <a:r>
              <a:rPr lang="de-DE" sz="2000" dirty="0" smtClean="0">
                <a:solidFill>
                  <a:schemeClr val="tx1"/>
                </a:solidFill>
                <a:effectLst>
                  <a:outerShdw blurRad="38100" dist="38100" dir="2700000" algn="tl">
                    <a:srgbClr val="C0C0C0"/>
                  </a:outerShdw>
                </a:effectLst>
              </a:rPr>
              <a:t> + 3.04 L</a:t>
            </a:r>
            <a:r>
              <a:rPr lang="de-DE" sz="2000" baseline="-25000" dirty="0" smtClean="0">
                <a:solidFill>
                  <a:schemeClr val="tx1"/>
                </a:solidFill>
                <a:effectLst>
                  <a:outerShdw blurRad="38100" dist="38100" dir="2700000" algn="tl">
                    <a:srgbClr val="C0C0C0"/>
                  </a:outerShdw>
                </a:effectLst>
              </a:rPr>
              <a:t>1</a:t>
            </a:r>
            <a:r>
              <a:rPr lang="de-DE" sz="2000" dirty="0" smtClean="0">
                <a:solidFill>
                  <a:schemeClr val="tx1"/>
                </a:solidFill>
                <a:effectLst>
                  <a:outerShdw blurRad="38100" dist="38100" dir="2700000" algn="tl">
                    <a:srgbClr val="C0C0C0"/>
                  </a:outerShdw>
                </a:effectLst>
              </a:rPr>
              <a:t> – 2.5 (Es</a:t>
            </a:r>
            <a:r>
              <a:rPr lang="de-DE" sz="2000" baseline="-25000" dirty="0" smtClean="0">
                <a:solidFill>
                  <a:schemeClr val="tx1"/>
                </a:solidFill>
                <a:effectLst>
                  <a:outerShdw blurRad="38100" dist="38100" dir="2700000" algn="tl">
                    <a:srgbClr val="C0C0C0"/>
                  </a:outerShdw>
                </a:effectLst>
              </a:rPr>
              <a:t>6</a:t>
            </a:r>
            <a:r>
              <a:rPr lang="de-DE" sz="2000" dirty="0" smtClean="0">
                <a:solidFill>
                  <a:schemeClr val="tx1"/>
                </a:solidFill>
                <a:effectLst>
                  <a:outerShdw blurRad="38100" dist="38100" dir="2700000" algn="tl">
                    <a:srgbClr val="C0C0C0"/>
                  </a:outerShdw>
                </a:effectLst>
              </a:rPr>
              <a:t>)</a:t>
            </a:r>
            <a:r>
              <a:rPr lang="de-DE" sz="2000" baseline="30000" dirty="0" smtClean="0">
                <a:solidFill>
                  <a:schemeClr val="tx1"/>
                </a:solidFill>
                <a:effectLst>
                  <a:outerShdw blurRad="38100" dist="38100" dir="2700000" algn="tl">
                    <a:srgbClr val="C0C0C0"/>
                  </a:outerShdw>
                </a:effectLst>
              </a:rPr>
              <a:t>2</a:t>
            </a:r>
            <a:r>
              <a:rPr lang="de-DE" sz="2000" dirty="0" smtClean="0">
                <a:solidFill>
                  <a:schemeClr val="tx1"/>
                </a:solidFill>
                <a:effectLst>
                  <a:outerShdw blurRad="38100" dist="38100" dir="2700000" algn="tl">
                    <a:srgbClr val="C0C0C0"/>
                  </a:outerShdw>
                </a:effectLst>
              </a:rPr>
              <a:t> – 3.34Es</a:t>
            </a:r>
            <a:r>
              <a:rPr lang="de-DE" sz="2000" baseline="-25000" dirty="0" smtClean="0">
                <a:solidFill>
                  <a:schemeClr val="tx1"/>
                </a:solidFill>
                <a:effectLst>
                  <a:outerShdw blurRad="38100" dist="38100" dir="2700000" algn="tl">
                    <a:srgbClr val="C0C0C0"/>
                  </a:outerShdw>
                </a:effectLst>
              </a:rPr>
              <a:t>6</a:t>
            </a:r>
            <a:r>
              <a:rPr lang="de-DE" sz="2000" dirty="0" smtClean="0">
                <a:solidFill>
                  <a:schemeClr val="tx1"/>
                </a:solidFill>
                <a:effectLst>
                  <a:outerShdw blurRad="38100" dist="38100" dir="2700000" algn="tl">
                    <a:srgbClr val="C0C0C0"/>
                  </a:outerShdw>
                </a:effectLst>
              </a:rPr>
              <a:t> + 0.99</a:t>
            </a:r>
            <a:r>
              <a:rPr lang="de-DE" sz="2000" dirty="0" smtClean="0">
                <a:solidFill>
                  <a:srgbClr val="FF0000"/>
                </a:solidFill>
                <a:effectLst>
                  <a:outerShdw blurRad="38100" dist="38100" dir="2700000" algn="tl">
                    <a:srgbClr val="C0C0C0"/>
                  </a:outerShdw>
                </a:effectLst>
              </a:rPr>
              <a:t>I7</a:t>
            </a:r>
            <a:r>
              <a:rPr lang="de-DE" sz="2000" dirty="0" smtClean="0">
                <a:solidFill>
                  <a:schemeClr val="tx1"/>
                </a:solidFill>
                <a:effectLst>
                  <a:outerShdw blurRad="38100" dist="38100" dir="2700000" algn="tl">
                    <a:srgbClr val="C0C0C0"/>
                  </a:outerShdw>
                </a:effectLst>
              </a:rPr>
              <a:t> – 0.73</a:t>
            </a:r>
            <a:r>
              <a:rPr lang="de-DE" sz="2000" dirty="0" smtClean="0">
                <a:solidFill>
                  <a:srgbClr val="FF0000"/>
                </a:solidFill>
                <a:effectLst>
                  <a:outerShdw blurRad="38100" dist="38100" dir="2700000" algn="tl">
                    <a:srgbClr val="C0C0C0"/>
                  </a:outerShdw>
                </a:effectLst>
              </a:rPr>
              <a:t>INCO</a:t>
            </a:r>
            <a:r>
              <a:rPr lang="el-GR" sz="2000" dirty="0" smtClean="0">
                <a:solidFill>
                  <a:schemeClr val="tx1"/>
                </a:solidFill>
                <a:effectLst>
                  <a:outerShdw blurRad="38100" dist="38100" dir="2700000" algn="tl">
                    <a:srgbClr val="C0C0C0"/>
                  </a:outerShdw>
                </a:effectLst>
              </a:rPr>
              <a:t/>
            </a:r>
            <a:br>
              <a:rPr lang="el-GR" sz="2000" dirty="0" smtClean="0">
                <a:solidFill>
                  <a:schemeClr val="tx1"/>
                </a:solidFill>
                <a:effectLst>
                  <a:outerShdw blurRad="38100" dist="38100" dir="2700000" algn="tl">
                    <a:srgbClr val="C0C0C0"/>
                  </a:outerShdw>
                </a:effectLst>
              </a:rPr>
            </a:br>
            <a:r>
              <a:rPr lang="en-US" sz="2000" dirty="0" smtClean="0">
                <a:solidFill>
                  <a:schemeClr val="tx1"/>
                </a:solidFill>
                <a:effectLst>
                  <a:outerShdw blurRad="38100" dist="38100" dir="2700000" algn="tl">
                    <a:srgbClr val="C0C0C0"/>
                  </a:outerShdw>
                </a:effectLst>
              </a:rPr>
              <a:t>-         </a:t>
            </a:r>
            <a:r>
              <a:rPr lang="de-DE" sz="2000" dirty="0" smtClean="0">
                <a:solidFill>
                  <a:schemeClr val="tx1"/>
                </a:solidFill>
                <a:effectLst>
                  <a:outerShdw blurRad="38100" dist="38100" dir="2700000" algn="tl">
                    <a:srgbClr val="C0C0C0"/>
                  </a:outerShdw>
                </a:effectLst>
              </a:rPr>
              <a:t>1.02(B</a:t>
            </a:r>
            <a:r>
              <a:rPr lang="de-DE" sz="2000" baseline="-25000" dirty="0" smtClean="0">
                <a:solidFill>
                  <a:schemeClr val="tx1"/>
                </a:solidFill>
                <a:effectLst>
                  <a:outerShdw blurRad="38100" dist="38100" dir="2700000" algn="tl">
                    <a:srgbClr val="C0C0C0"/>
                  </a:outerShdw>
                </a:effectLst>
              </a:rPr>
              <a:t>4</a:t>
            </a:r>
            <a:r>
              <a:rPr lang="de-DE" sz="2000" dirty="0" smtClean="0">
                <a:solidFill>
                  <a:schemeClr val="tx1"/>
                </a:solidFill>
                <a:effectLst>
                  <a:outerShdw blurRad="38100" dist="38100" dir="2700000" algn="tl">
                    <a:srgbClr val="C0C0C0"/>
                  </a:outerShdw>
                </a:effectLst>
              </a:rPr>
              <a:t>)</a:t>
            </a:r>
            <a:r>
              <a:rPr lang="de-DE" sz="2000" baseline="30000" dirty="0" smtClean="0">
                <a:solidFill>
                  <a:schemeClr val="tx1"/>
                </a:solidFill>
                <a:effectLst>
                  <a:outerShdw blurRad="38100" dist="38100" dir="2700000" algn="tl">
                    <a:srgbClr val="C0C0C0"/>
                  </a:outerShdw>
                </a:effectLst>
              </a:rPr>
              <a:t>2</a:t>
            </a:r>
            <a:r>
              <a:rPr lang="de-DE" sz="2000" dirty="0" smtClean="0">
                <a:solidFill>
                  <a:schemeClr val="tx1"/>
                </a:solidFill>
                <a:effectLst>
                  <a:outerShdw blurRad="38100" dist="38100" dir="2700000" algn="tl">
                    <a:srgbClr val="C0C0C0"/>
                  </a:outerShdw>
                </a:effectLst>
              </a:rPr>
              <a:t> + 3.72B</a:t>
            </a:r>
            <a:r>
              <a:rPr lang="de-DE" sz="2000" baseline="-25000" dirty="0" smtClean="0">
                <a:solidFill>
                  <a:schemeClr val="tx1"/>
                </a:solidFill>
                <a:effectLst>
                  <a:outerShdw blurRad="38100" dist="38100" dir="2700000" algn="tl">
                    <a:srgbClr val="C0C0C0"/>
                  </a:outerShdw>
                </a:effectLst>
              </a:rPr>
              <a:t>4</a:t>
            </a:r>
            <a:r>
              <a:rPr lang="de-DE" sz="2000" dirty="0" smtClean="0">
                <a:solidFill>
                  <a:schemeClr val="tx1"/>
                </a:solidFill>
                <a:effectLst>
                  <a:outerShdw blurRad="38100" dist="38100" dir="2700000" algn="tl">
                    <a:srgbClr val="C0C0C0"/>
                  </a:outerShdw>
                </a:effectLst>
              </a:rPr>
              <a:t> – 0.20 (</a:t>
            </a:r>
            <a:r>
              <a:rPr lang="de-DE" sz="2000" dirty="0" smtClean="0">
                <a:solidFill>
                  <a:schemeClr val="tx1"/>
                </a:solidFill>
                <a:effectLst>
                  <a:outerShdw blurRad="38100" dist="38100" dir="2700000" algn="tl">
                    <a:srgbClr val="C0C0C0"/>
                  </a:outerShdw>
                </a:effectLst>
                <a:sym typeface="Symbol" pitchFamily="18" charset="2"/>
              </a:rPr>
              <a:t></a:t>
            </a:r>
            <a:r>
              <a:rPr lang="de-DE" sz="2000" baseline="-25000" dirty="0" smtClean="0">
                <a:solidFill>
                  <a:schemeClr val="tx1"/>
                </a:solidFill>
                <a:effectLst>
                  <a:outerShdw blurRad="38100" dist="38100" dir="2700000" algn="tl">
                    <a:srgbClr val="C0C0C0"/>
                  </a:outerShdw>
                </a:effectLst>
              </a:rPr>
              <a:t>6,7,8</a:t>
            </a:r>
            <a:r>
              <a:rPr lang="de-DE" sz="2000" dirty="0" smtClean="0">
                <a:solidFill>
                  <a:schemeClr val="tx1"/>
                </a:solidFill>
                <a:effectLst>
                  <a:outerShdw blurRad="38100" dist="38100" dir="2700000" algn="tl">
                    <a:srgbClr val="C0C0C0"/>
                  </a:outerShdw>
                </a:effectLst>
              </a:rPr>
              <a:t>)</a:t>
            </a:r>
            <a:r>
              <a:rPr lang="de-DE" sz="2000" baseline="30000" dirty="0" smtClean="0">
                <a:solidFill>
                  <a:schemeClr val="tx1"/>
                </a:solidFill>
                <a:effectLst>
                  <a:outerShdw blurRad="38100" dist="38100" dir="2700000" algn="tl">
                    <a:srgbClr val="C0C0C0"/>
                  </a:outerShdw>
                </a:effectLst>
              </a:rPr>
              <a:t>2</a:t>
            </a:r>
            <a:r>
              <a:rPr lang="de-DE" sz="2000" dirty="0" smtClean="0">
                <a:solidFill>
                  <a:schemeClr val="tx1"/>
                </a:solidFill>
                <a:effectLst>
                  <a:outerShdw blurRad="38100" dist="38100" dir="2700000" algn="tl">
                    <a:srgbClr val="C0C0C0"/>
                  </a:outerShdw>
                </a:effectLst>
              </a:rPr>
              <a:t> – 0.48(</a:t>
            </a:r>
            <a:r>
              <a:rPr lang="de-DE" sz="2000" dirty="0" smtClean="0">
                <a:solidFill>
                  <a:schemeClr val="tx1"/>
                </a:solidFill>
                <a:effectLst>
                  <a:outerShdw blurRad="38100" dist="38100" dir="2700000" algn="tl">
                    <a:srgbClr val="C0C0C0"/>
                  </a:outerShdw>
                </a:effectLst>
                <a:sym typeface="Symbol" pitchFamily="18" charset="2"/>
              </a:rPr>
              <a:t></a:t>
            </a:r>
            <a:r>
              <a:rPr lang="de-DE" sz="2000" baseline="-25000" dirty="0" smtClean="0">
                <a:solidFill>
                  <a:schemeClr val="tx1"/>
                </a:solidFill>
                <a:effectLst>
                  <a:outerShdw blurRad="38100" dist="38100" dir="2700000" algn="tl">
                    <a:srgbClr val="C0C0C0"/>
                  </a:outerShdw>
                </a:effectLst>
              </a:rPr>
              <a:t>6,7,8</a:t>
            </a:r>
            <a:r>
              <a:rPr lang="de-DE" sz="2000" dirty="0" smtClean="0">
                <a:solidFill>
                  <a:schemeClr val="tx1"/>
                </a:solidFill>
                <a:effectLst>
                  <a:outerShdw blurRad="38100" dist="38100" dir="2700000" algn="tl">
                    <a:srgbClr val="C0C0C0"/>
                  </a:outerShdw>
                </a:effectLst>
              </a:rPr>
              <a:t>)- 0.48 </a:t>
            </a:r>
            <a:r>
              <a:rPr lang="el-GR" sz="2000" dirty="0" smtClean="0">
                <a:solidFill>
                  <a:schemeClr val="tx1"/>
                </a:solidFill>
                <a:effectLst>
                  <a:outerShdw blurRad="38100" dist="38100" dir="2700000" algn="tl">
                    <a:srgbClr val="C0C0C0"/>
                  </a:outerShdw>
                </a:effectLst>
              </a:rPr>
              <a:t>Σ</a:t>
            </a:r>
            <a:r>
              <a:rPr lang="en-US" sz="2000" dirty="0" smtClean="0">
                <a:solidFill>
                  <a:schemeClr val="tx1"/>
                </a:solidFill>
                <a:effectLst>
                  <a:outerShdw blurRad="38100" dist="38100" dir="2700000" algn="tl">
                    <a:srgbClr val="C0C0C0"/>
                  </a:outerShdw>
                </a:effectLst>
              </a:rPr>
              <a:t>F</a:t>
            </a:r>
            <a:r>
              <a:rPr lang="en-US" sz="2000" baseline="-25000" dirty="0" smtClean="0">
                <a:solidFill>
                  <a:schemeClr val="tx1"/>
                </a:solidFill>
                <a:effectLst>
                  <a:outerShdw blurRad="38100" dist="38100" dir="2700000" algn="tl">
                    <a:srgbClr val="C0C0C0"/>
                  </a:outerShdw>
                </a:effectLst>
              </a:rPr>
              <a:t>6,7,8</a:t>
            </a:r>
            <a:r>
              <a:rPr lang="en-US" sz="2000" dirty="0" smtClean="0">
                <a:solidFill>
                  <a:schemeClr val="tx1"/>
                </a:solidFill>
                <a:effectLst>
                  <a:outerShdw blurRad="38100" dist="38100" dir="2700000" algn="tl">
                    <a:srgbClr val="C0C0C0"/>
                  </a:outerShdw>
                </a:effectLst>
              </a:rPr>
              <a:t> –4.57</a:t>
            </a:r>
            <a:r>
              <a:rPr lang="el-GR" sz="2000" dirty="0" smtClean="0">
                <a:solidFill>
                  <a:schemeClr val="tx1"/>
                </a:solidFill>
                <a:effectLst>
                  <a:outerShdw blurRad="38100" dist="38100" dir="2700000" algn="tl">
                    <a:srgbClr val="C0C0C0"/>
                  </a:outerShdw>
                </a:effectLst>
              </a:rPr>
              <a:t/>
            </a:r>
            <a:br>
              <a:rPr lang="el-GR" sz="2000" dirty="0" smtClean="0">
                <a:solidFill>
                  <a:schemeClr val="tx1"/>
                </a:solidFill>
                <a:effectLst>
                  <a:outerShdw blurRad="38100" dist="38100" dir="2700000" algn="tl">
                    <a:srgbClr val="C0C0C0"/>
                  </a:outerShdw>
                </a:effectLst>
              </a:rPr>
            </a:br>
            <a:r>
              <a:rPr lang="en-US" sz="2000" dirty="0" smtClean="0">
                <a:solidFill>
                  <a:schemeClr val="tx1"/>
                </a:solidFill>
                <a:effectLst>
                  <a:outerShdw blurRad="38100" dist="38100" dir="2700000" algn="tl">
                    <a:srgbClr val="C0C0C0"/>
                  </a:outerShdw>
                </a:effectLst>
              </a:rPr>
              <a:t>n = 71, r= 0.964, s =0.274</a:t>
            </a:r>
            <a:r>
              <a:rPr lang="el-GR" sz="2000" dirty="0" smtClean="0">
                <a:solidFill>
                  <a:schemeClr val="tx1"/>
                </a:solidFill>
                <a:effectLst>
                  <a:outerShdw blurRad="38100" dist="38100" dir="2700000" algn="tl">
                    <a:srgbClr val="C0C0C0"/>
                  </a:outerShdw>
                </a:effectLst>
              </a:rPr>
              <a:t/>
            </a:r>
            <a:br>
              <a:rPr lang="el-GR" sz="2000" dirty="0" smtClean="0">
                <a:solidFill>
                  <a:schemeClr val="tx1"/>
                </a:solidFill>
                <a:effectLst>
                  <a:outerShdw blurRad="38100" dist="38100" dir="2700000" algn="tl">
                    <a:srgbClr val="C0C0C0"/>
                  </a:outerShdw>
                </a:effectLst>
              </a:rPr>
            </a:br>
            <a:r>
              <a:rPr lang="el-GR" sz="2000" dirty="0" smtClean="0">
                <a:solidFill>
                  <a:schemeClr val="tx1"/>
                </a:solidFill>
                <a:effectLst>
                  <a:outerShdw blurRad="38100" dist="38100" dir="2700000" algn="tl">
                    <a:srgbClr val="C0C0C0"/>
                  </a:outerShdw>
                </a:effectLst>
              </a:rPr>
              <a:t>500 φορές </a:t>
            </a:r>
            <a:r>
              <a:rPr lang="el-GR" sz="2000" dirty="0" err="1" smtClean="0">
                <a:solidFill>
                  <a:schemeClr val="tx1"/>
                </a:solidFill>
                <a:effectLst>
                  <a:outerShdw blurRad="38100" dist="38100" dir="2700000" algn="tl">
                    <a:srgbClr val="C0C0C0"/>
                  </a:outerShdw>
                </a:effectLst>
              </a:rPr>
              <a:t>δραστικώτερο</a:t>
            </a:r>
            <a:endParaRPr lang="el-GR" sz="2000" dirty="0" smtClean="0">
              <a:solidFill>
                <a:schemeClr val="tx1"/>
              </a:solidFill>
              <a:effectLst>
                <a:outerShdw blurRad="38100" dist="38100" dir="2700000" algn="tl">
                  <a:srgbClr val="C0C0C0"/>
                </a:outerShdw>
              </a:effectLst>
            </a:endParaRPr>
          </a:p>
        </p:txBody>
      </p:sp>
      <p:sp>
        <p:nvSpPr>
          <p:cNvPr id="5125" name="Oval 19"/>
          <p:cNvSpPr>
            <a:spLocks noChangeArrowheads="1"/>
          </p:cNvSpPr>
          <p:nvPr/>
        </p:nvSpPr>
        <p:spPr bwMode="auto">
          <a:xfrm>
            <a:off x="278607" y="4230687"/>
            <a:ext cx="2879725" cy="1800225"/>
          </a:xfrm>
          <a:prstGeom prst="ellipse">
            <a:avLst/>
          </a:prstGeom>
          <a:solidFill>
            <a:schemeClr val="tx1"/>
          </a:solidFill>
          <a:ln w="9525">
            <a:solidFill>
              <a:schemeClr val="tx1"/>
            </a:solidFill>
            <a:round/>
            <a:headEnd/>
            <a:tailEnd/>
          </a:ln>
        </p:spPr>
        <p:txBody>
          <a:bodyPr wrap="none" anchor="ctr"/>
          <a:lstStyle/>
          <a:p>
            <a:endParaRPr lang="el-GR"/>
          </a:p>
        </p:txBody>
      </p:sp>
      <p:graphicFrame>
        <p:nvGraphicFramePr>
          <p:cNvPr id="5122" name="Object 20"/>
          <p:cNvGraphicFramePr>
            <a:graphicFrameLocks noChangeAspect="1"/>
          </p:cNvGraphicFramePr>
          <p:nvPr/>
        </p:nvGraphicFramePr>
        <p:xfrm>
          <a:off x="827088" y="4365625"/>
          <a:ext cx="1998662" cy="1241425"/>
        </p:xfrm>
        <a:graphic>
          <a:graphicData uri="http://schemas.openxmlformats.org/presentationml/2006/ole">
            <mc:AlternateContent xmlns:mc="http://schemas.openxmlformats.org/markup-compatibility/2006">
              <mc:Choice xmlns:v="urn:schemas-microsoft-com:vml" Requires="v">
                <p:oleObj spid="_x0000_s5193" name="CS ChemDraw Drawing" r:id="rId4" imgW="1998720" imgH="1242000" progId="ChemDraw.Document.6.0">
                  <p:embed/>
                </p:oleObj>
              </mc:Choice>
              <mc:Fallback>
                <p:oleObj name="CS ChemDraw Drawing" r:id="rId4" imgW="1998720" imgH="1242000" progId="ChemDraw.Document.6.0">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365625"/>
                        <a:ext cx="1998662"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21"/>
          <p:cNvSpPr>
            <a:spLocks noChangeArrowheads="1"/>
          </p:cNvSpPr>
          <p:nvPr/>
        </p:nvSpPr>
        <p:spPr bwMode="auto">
          <a:xfrm>
            <a:off x="5364163" y="4076700"/>
            <a:ext cx="2879725" cy="1657350"/>
          </a:xfrm>
          <a:prstGeom prst="rect">
            <a:avLst/>
          </a:prstGeom>
          <a:solidFill>
            <a:schemeClr val="tx1"/>
          </a:solidFill>
          <a:ln w="9525">
            <a:solidFill>
              <a:schemeClr val="tx1"/>
            </a:solidFill>
            <a:miter lim="800000"/>
            <a:headEnd/>
            <a:tailEnd/>
          </a:ln>
        </p:spPr>
        <p:txBody>
          <a:bodyPr wrap="none" anchor="ctr"/>
          <a:lstStyle/>
          <a:p>
            <a:endParaRPr lang="el-GR"/>
          </a:p>
        </p:txBody>
      </p:sp>
      <p:graphicFrame>
        <p:nvGraphicFramePr>
          <p:cNvPr id="5123" name="Object 22"/>
          <p:cNvGraphicFramePr>
            <a:graphicFrameLocks noChangeAspect="1"/>
          </p:cNvGraphicFramePr>
          <p:nvPr>
            <p:extLst>
              <p:ext uri="{D42A27DB-BD31-4B8C-83A1-F6EECF244321}">
                <p14:modId xmlns:p14="http://schemas.microsoft.com/office/powerpoint/2010/main" val="2434992254"/>
              </p:ext>
            </p:extLst>
          </p:nvPr>
        </p:nvGraphicFramePr>
        <p:xfrm>
          <a:off x="5409407" y="4230687"/>
          <a:ext cx="2590800" cy="1574800"/>
        </p:xfrm>
        <a:graphic>
          <a:graphicData uri="http://schemas.openxmlformats.org/presentationml/2006/ole">
            <mc:AlternateContent xmlns:mc="http://schemas.openxmlformats.org/markup-compatibility/2006">
              <mc:Choice xmlns:v="urn:schemas-microsoft-com:vml" Requires="v">
                <p:oleObj spid="_x0000_s5194" name="CS ChemDraw Drawing" r:id="rId6" imgW="2169000" imgH="1317960" progId="ChemDraw.Document.6.0">
                  <p:embed/>
                </p:oleObj>
              </mc:Choice>
              <mc:Fallback>
                <p:oleObj name="CS ChemDraw Drawing" r:id="rId6" imgW="2169000" imgH="1317960" progId="ChemDraw.Document.6.0">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9407" y="4230687"/>
                        <a:ext cx="2590800" cy="1574800"/>
                      </a:xfrm>
                      <a:prstGeom prst="rect">
                        <a:avLst/>
                      </a:prstGeom>
                      <a:noFill/>
                      <a:ln>
                        <a:noFill/>
                      </a:ln>
                      <a:effectLs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37297970"/>
              </p:ext>
            </p:extLst>
          </p:nvPr>
        </p:nvGraphicFramePr>
        <p:xfrm>
          <a:off x="3113088" y="3275806"/>
          <a:ext cx="2406650" cy="1890713"/>
        </p:xfrm>
        <a:graphic>
          <a:graphicData uri="http://schemas.openxmlformats.org/presentationml/2006/ole">
            <mc:AlternateContent xmlns:mc="http://schemas.openxmlformats.org/markup-compatibility/2006">
              <mc:Choice xmlns:v="urn:schemas-microsoft-com:vml" Requires="v">
                <p:oleObj spid="_x0000_s5195" name="CS ChemDraw Drawing" r:id="rId8" imgW="2406106" imgH="1890849" progId="ChemDraw.Document.6.0">
                  <p:embed/>
                </p:oleObj>
              </mc:Choice>
              <mc:Fallback>
                <p:oleObj name="CS ChemDraw Drawing" r:id="rId8" imgW="2406106" imgH="1890849"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3088" y="3275806"/>
                        <a:ext cx="240665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pPr eaLnBrk="1" hangingPunct="1">
              <a:defRPr/>
            </a:pPr>
            <a:r>
              <a:rPr lang="en-US" sz="2800" b="1" smtClean="0">
                <a:solidFill>
                  <a:schemeClr val="tx1"/>
                </a:solidFill>
                <a:effectLst>
                  <a:outerShdw blurRad="38100" dist="38100" dir="2700000" algn="tl">
                    <a:srgbClr val="C0C0C0"/>
                  </a:outerShdw>
                </a:effectLst>
              </a:rPr>
              <a:t>Norfloxacin</a:t>
            </a:r>
            <a:r>
              <a:rPr lang="el-GR" sz="2800" b="1" smtClean="0">
                <a:solidFill>
                  <a:schemeClr val="tx1"/>
                </a:solidFill>
                <a:effectLst>
                  <a:outerShdw blurRad="38100" dist="38100" dir="2700000" algn="tl">
                    <a:srgbClr val="C0C0C0"/>
                  </a:outerShdw>
                </a:effectLst>
              </a:rPr>
              <a:t/>
            </a:r>
            <a:br>
              <a:rPr lang="el-GR" sz="2800" b="1" smtClean="0">
                <a:solidFill>
                  <a:schemeClr val="tx1"/>
                </a:solidFill>
                <a:effectLst>
                  <a:outerShdw blurRad="38100" dist="38100" dir="2700000" algn="tl">
                    <a:srgbClr val="C0C0C0"/>
                  </a:outerShdw>
                </a:effectLst>
              </a:rPr>
            </a:br>
            <a:endParaRPr lang="el-GR" sz="2800" b="1" smtClean="0">
              <a:solidFill>
                <a:schemeClr val="tx1"/>
              </a:solidFill>
              <a:effectLst>
                <a:outerShdw blurRad="38100" dist="38100" dir="2700000" algn="tl">
                  <a:srgbClr val="C0C0C0"/>
                </a:outerShdw>
              </a:effectLst>
            </a:endParaRPr>
          </a:p>
        </p:txBody>
      </p:sp>
      <p:sp>
        <p:nvSpPr>
          <p:cNvPr id="195591" name="Rectangle 7"/>
          <p:cNvSpPr>
            <a:spLocks noChangeArrowheads="1"/>
          </p:cNvSpPr>
          <p:nvPr/>
        </p:nvSpPr>
        <p:spPr bwMode="auto">
          <a:xfrm>
            <a:off x="5651500" y="3213100"/>
            <a:ext cx="1571625" cy="457200"/>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C0C0C0"/>
                  </a:outerShdw>
                </a:effectLst>
              </a:rPr>
              <a:t>Ofloxacin</a:t>
            </a:r>
            <a:endParaRPr lang="el-GR" sz="2400" b="1">
              <a:effectLst>
                <a:outerShdw blurRad="38100" dist="38100" dir="2700000" algn="tl">
                  <a:srgbClr val="C0C0C0"/>
                </a:outerShdw>
              </a:effectLst>
            </a:endParaRPr>
          </a:p>
        </p:txBody>
      </p:sp>
      <p:sp>
        <p:nvSpPr>
          <p:cNvPr id="6150" name="Rectangle 11"/>
          <p:cNvSpPr>
            <a:spLocks noChangeArrowheads="1"/>
          </p:cNvSpPr>
          <p:nvPr/>
        </p:nvSpPr>
        <p:spPr bwMode="auto">
          <a:xfrm>
            <a:off x="611188" y="1412875"/>
            <a:ext cx="3168650" cy="1944688"/>
          </a:xfrm>
          <a:prstGeom prst="rect">
            <a:avLst/>
          </a:prstGeom>
          <a:solidFill>
            <a:schemeClr val="tx1"/>
          </a:solidFill>
          <a:ln w="9525">
            <a:solidFill>
              <a:schemeClr val="tx1"/>
            </a:solidFill>
            <a:miter lim="800000"/>
            <a:headEnd/>
            <a:tailEnd/>
          </a:ln>
        </p:spPr>
        <p:txBody>
          <a:bodyPr wrap="none" anchor="ctr"/>
          <a:lstStyle/>
          <a:p>
            <a:endParaRPr lang="el-GR"/>
          </a:p>
        </p:txBody>
      </p:sp>
      <p:graphicFrame>
        <p:nvGraphicFramePr>
          <p:cNvPr id="6146" name="Object 12"/>
          <p:cNvGraphicFramePr>
            <a:graphicFrameLocks noGrp="1" noChangeAspect="1"/>
          </p:cNvGraphicFramePr>
          <p:nvPr>
            <p:ph sz="half" idx="1"/>
          </p:nvPr>
        </p:nvGraphicFramePr>
        <p:xfrm>
          <a:off x="900113" y="1700213"/>
          <a:ext cx="2176462" cy="1181100"/>
        </p:xfrm>
        <a:graphic>
          <a:graphicData uri="http://schemas.openxmlformats.org/presentationml/2006/ole">
            <mc:AlternateContent xmlns:mc="http://schemas.openxmlformats.org/markup-compatibility/2006">
              <mc:Choice xmlns:v="urn:schemas-microsoft-com:vml" Requires="v">
                <p:oleObj spid="_x0000_s6200" name="CS ChemDraw Drawing" r:id="rId4" imgW="2176560" imgH="1180800" progId="ChemDraw.Document.6.0">
                  <p:embed/>
                </p:oleObj>
              </mc:Choice>
              <mc:Fallback>
                <p:oleObj name="CS ChemDraw Drawing" r:id="rId4" imgW="2176560" imgH="1180800" progId="ChemDraw.Document.6.0">
                  <p:embed/>
                  <p:pic>
                    <p:nvPicPr>
                      <p:cNvPr id="0" name="Object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700213"/>
                        <a:ext cx="217646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Rectangle 14"/>
          <p:cNvSpPr>
            <a:spLocks noChangeArrowheads="1"/>
          </p:cNvSpPr>
          <p:nvPr/>
        </p:nvSpPr>
        <p:spPr bwMode="auto">
          <a:xfrm>
            <a:off x="5148263" y="4076700"/>
            <a:ext cx="3527425" cy="1944688"/>
          </a:xfrm>
          <a:prstGeom prst="rect">
            <a:avLst/>
          </a:prstGeom>
          <a:solidFill>
            <a:schemeClr val="tx1"/>
          </a:solidFill>
          <a:ln w="9525">
            <a:solidFill>
              <a:schemeClr val="tx1"/>
            </a:solidFill>
            <a:miter lim="800000"/>
            <a:headEnd/>
            <a:tailEnd/>
          </a:ln>
        </p:spPr>
        <p:txBody>
          <a:bodyPr wrap="none" anchor="ctr"/>
          <a:lstStyle/>
          <a:p>
            <a:endParaRPr lang="el-GR"/>
          </a:p>
        </p:txBody>
      </p:sp>
      <p:graphicFrame>
        <p:nvGraphicFramePr>
          <p:cNvPr id="6147" name="Object 15"/>
          <p:cNvGraphicFramePr>
            <a:graphicFrameLocks noGrp="1" noChangeAspect="1"/>
          </p:cNvGraphicFramePr>
          <p:nvPr>
            <p:ph sz="half" idx="2"/>
          </p:nvPr>
        </p:nvGraphicFramePr>
        <p:xfrm>
          <a:off x="5580063" y="4292600"/>
          <a:ext cx="2278062" cy="1241425"/>
        </p:xfrm>
        <a:graphic>
          <a:graphicData uri="http://schemas.openxmlformats.org/presentationml/2006/ole">
            <mc:AlternateContent xmlns:mc="http://schemas.openxmlformats.org/markup-compatibility/2006">
              <mc:Choice xmlns:v="urn:schemas-microsoft-com:vml" Requires="v">
                <p:oleObj spid="_x0000_s6201" name="CS ChemDraw Drawing" r:id="rId6" imgW="2278080" imgH="1242000" progId="ChemDraw.Document.6.0">
                  <p:embed/>
                </p:oleObj>
              </mc:Choice>
              <mc:Fallback>
                <p:oleObj name="CS ChemDraw Drawing" r:id="rId6" imgW="2278080" imgH="1242000" progId="ChemDraw.Document.6.0">
                  <p:embed/>
                  <p:pic>
                    <p:nvPicPr>
                      <p:cNvPr id="0" name="Object 1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4292600"/>
                        <a:ext cx="2278062"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ChangeArrowheads="1"/>
          </p:cNvSpPr>
          <p:nvPr>
            <p:ph type="title"/>
          </p:nvPr>
        </p:nvSpPr>
        <p:spPr>
          <a:xfrm>
            <a:off x="457200" y="274638"/>
            <a:ext cx="8229600" cy="5962650"/>
          </a:xfrm>
        </p:spPr>
        <p:txBody>
          <a:bodyPr/>
          <a:lstStyle/>
          <a:p>
            <a:pPr eaLnBrk="1" hangingPunct="1">
              <a:defRPr/>
            </a:pPr>
            <a:r>
              <a:rPr lang="el-GR" sz="4000" smtClean="0">
                <a:solidFill>
                  <a:schemeClr val="tx1"/>
                </a:solidFill>
                <a:effectLst>
                  <a:outerShdw blurRad="38100" dist="38100" dir="2700000" algn="tl">
                    <a:srgbClr val="C0C0C0"/>
                  </a:outerShdw>
                </a:effectLst>
              </a:rPr>
              <a:t>Αντιυπερτασικά </a:t>
            </a:r>
            <a:r>
              <a:rPr lang="en-US" sz="4000" smtClean="0">
                <a:solidFill>
                  <a:schemeClr val="tx1"/>
                </a:solidFill>
                <a:effectLst>
                  <a:outerShdw blurRad="38100" dist="38100" dir="2700000" algn="tl">
                    <a:srgbClr val="C0C0C0"/>
                  </a:outerShdw>
                </a:effectLst>
              </a:rPr>
              <a:t>Quinazolines</a:t>
            </a:r>
            <a:r>
              <a:rPr lang="el-GR" sz="4000" smtClean="0">
                <a:solidFill>
                  <a:schemeClr val="tx1"/>
                </a:solidFill>
                <a:effectLst>
                  <a:outerShdw blurRad="38100" dist="38100" dir="2700000" algn="tl">
                    <a:srgbClr val="C0C0C0"/>
                  </a:outerShdw>
                </a:effectLst>
              </a:rPr>
              <a:t/>
            </a:r>
            <a:br>
              <a:rPr lang="el-GR" sz="4000" smtClean="0">
                <a:solidFill>
                  <a:schemeClr val="tx1"/>
                </a:solidFill>
                <a:effectLst>
                  <a:outerShdw blurRad="38100" dist="38100" dir="2700000" algn="tl">
                    <a:srgbClr val="C0C0C0"/>
                  </a:outerShdw>
                </a:effectLst>
              </a:rPr>
            </a:br>
            <a:r>
              <a:rPr lang="el-GR" sz="4000" smtClean="0">
                <a:solidFill>
                  <a:schemeClr val="tx1"/>
                </a:solidFill>
                <a:effectLst>
                  <a:outerShdw blurRad="38100" dist="38100" dir="2700000" algn="tl">
                    <a:srgbClr val="C0C0C0"/>
                  </a:outerShdw>
                </a:effectLst>
              </a:rPr>
              <a:t/>
            </a:r>
            <a:br>
              <a:rPr lang="el-GR" sz="4000" smtClean="0">
                <a:solidFill>
                  <a:schemeClr val="tx1"/>
                </a:solidFill>
                <a:effectLst>
                  <a:outerShdw blurRad="38100" dist="38100" dir="2700000" algn="tl">
                    <a:srgbClr val="C0C0C0"/>
                  </a:outerShdw>
                </a:effectLst>
              </a:rPr>
            </a:br>
            <a:r>
              <a:rPr lang="en-US" sz="4000" smtClean="0">
                <a:solidFill>
                  <a:schemeClr val="tx1"/>
                </a:solidFill>
                <a:effectLst>
                  <a:outerShdw blurRad="38100" dist="38100" dir="2700000" algn="tl">
                    <a:srgbClr val="C0C0C0"/>
                  </a:outerShdw>
                </a:effectLst>
              </a:rPr>
              <a:t> </a:t>
            </a:r>
            <a:r>
              <a:rPr lang="el-GR" sz="4000" smtClean="0">
                <a:solidFill>
                  <a:schemeClr val="tx1"/>
                </a:solidFill>
                <a:effectLst>
                  <a:outerShdw blurRad="38100" dist="38100" dir="2700000" algn="tl">
                    <a:srgbClr val="C0C0C0"/>
                  </a:outerShdw>
                </a:effectLst>
              </a:rPr>
              <a:t>Αντιελκικά</a:t>
            </a:r>
            <a:r>
              <a:rPr lang="en-US" sz="4000" smtClean="0">
                <a:solidFill>
                  <a:schemeClr val="tx1"/>
                </a:solidFill>
                <a:effectLst>
                  <a:outerShdw blurRad="38100" dist="38100" dir="2700000" algn="tl">
                    <a:srgbClr val="C0C0C0"/>
                  </a:outerShdw>
                </a:effectLst>
              </a:rPr>
              <a:t> benzylpiperazine acetic acid</a:t>
            </a:r>
            <a:r>
              <a:rPr lang="el-GR" sz="4000" smtClean="0">
                <a:solidFill>
                  <a:schemeClr val="tx1"/>
                </a:solidFill>
                <a:effectLst>
                  <a:outerShdw blurRad="38100" dist="38100" dir="2700000" algn="tl">
                    <a:srgbClr val="C0C0C0"/>
                  </a:outerShdw>
                </a:effectLst>
              </a:rPr>
              <a:t/>
            </a:r>
            <a:br>
              <a:rPr lang="el-GR" sz="4000" smtClean="0">
                <a:solidFill>
                  <a:schemeClr val="tx1"/>
                </a:solidFill>
                <a:effectLst>
                  <a:outerShdw blurRad="38100" dist="38100" dir="2700000" algn="tl">
                    <a:srgbClr val="C0C0C0"/>
                  </a:outerShdw>
                </a:effectLst>
              </a:rPr>
            </a:br>
            <a:r>
              <a:rPr lang="el-GR" sz="4000" smtClean="0">
                <a:solidFill>
                  <a:schemeClr val="tx1"/>
                </a:solidFill>
                <a:effectLst>
                  <a:outerShdw blurRad="38100" dist="38100" dir="2700000" algn="tl">
                    <a:srgbClr val="C0C0C0"/>
                  </a:outerShdw>
                </a:effectLst>
              </a:rPr>
              <a:t/>
            </a:r>
            <a:br>
              <a:rPr lang="el-GR" sz="4000" smtClean="0">
                <a:solidFill>
                  <a:schemeClr val="tx1"/>
                </a:solidFill>
                <a:effectLst>
                  <a:outerShdw blurRad="38100" dist="38100" dir="2700000" algn="tl">
                    <a:srgbClr val="C0C0C0"/>
                  </a:outerShdw>
                </a:effectLst>
              </a:rPr>
            </a:br>
            <a:r>
              <a:rPr lang="en-US" sz="4000" smtClean="0">
                <a:solidFill>
                  <a:schemeClr val="tx1"/>
                </a:solidFill>
                <a:effectLst>
                  <a:outerShdw blurRad="38100" dist="38100" dir="2700000" algn="tl">
                    <a:srgbClr val="C0C0C0"/>
                  </a:outerShdw>
                </a:effectLst>
              </a:rPr>
              <a:t> </a:t>
            </a:r>
            <a:r>
              <a:rPr lang="el-GR" sz="4000" smtClean="0">
                <a:solidFill>
                  <a:schemeClr val="tx1"/>
                </a:solidFill>
                <a:effectLst>
                  <a:outerShdw blurRad="38100" dist="38100" dir="2700000" algn="tl">
                    <a:srgbClr val="C0C0C0"/>
                  </a:outerShdw>
                </a:effectLst>
              </a:rPr>
              <a:t>Αντιφλεγμονώδη</a:t>
            </a:r>
            <a:r>
              <a:rPr lang="en-US" sz="4000" smtClean="0">
                <a:solidFill>
                  <a:schemeClr val="tx1"/>
                </a:solidFill>
                <a:effectLst>
                  <a:outerShdw blurRad="38100" dist="38100" dir="2700000" algn="tl">
                    <a:srgbClr val="C0C0C0"/>
                  </a:outerShdw>
                </a:effectLst>
              </a:rPr>
              <a:t> Furoindolocarboxamide, Indalidenes (Glaxo)</a:t>
            </a:r>
            <a:r>
              <a:rPr lang="el-GR" sz="4000" smtClean="0">
                <a:solidFill>
                  <a:schemeClr val="tx1"/>
                </a:solidFill>
                <a:effectLst>
                  <a:outerShdw blurRad="38100" dist="38100" dir="2700000" algn="tl">
                    <a:srgbClr val="C0C0C0"/>
                  </a:outerShdw>
                </a:effectLst>
              </a:rPr>
              <a:t> </a:t>
            </a:r>
            <a:br>
              <a:rPr lang="el-GR" sz="4000" smtClean="0">
                <a:solidFill>
                  <a:schemeClr val="tx1"/>
                </a:solidFill>
                <a:effectLst>
                  <a:outerShdw blurRad="38100" dist="38100" dir="2700000" algn="tl">
                    <a:srgbClr val="C0C0C0"/>
                  </a:outerShdw>
                </a:effectLst>
              </a:rPr>
            </a:br>
            <a:endParaRPr lang="el-GR" sz="4000" smtClean="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a:xfrm>
            <a:off x="179388" y="1844675"/>
            <a:ext cx="8785225" cy="3384550"/>
          </a:xfrm>
        </p:spPr>
        <p:txBody>
          <a:bodyPr/>
          <a:lstStyle/>
          <a:p>
            <a:pPr eaLnBrk="1" hangingPunct="1">
              <a:defRPr/>
            </a:pPr>
            <a:r>
              <a:rPr lang="en-US" sz="4000" b="1" smtClean="0">
                <a:solidFill>
                  <a:srgbClr val="FFCC66"/>
                </a:solidFill>
                <a:effectLst>
                  <a:outerShdw blurRad="38100" dist="38100" dir="2700000" algn="tl">
                    <a:srgbClr val="C0C0C0"/>
                  </a:outerShdw>
                </a:effectLst>
              </a:rPr>
              <a:t> </a:t>
            </a:r>
            <a:r>
              <a:rPr lang="en-US" sz="4000" smtClean="0">
                <a:solidFill>
                  <a:srgbClr val="FFCC66"/>
                </a:solidFill>
                <a:effectLst>
                  <a:outerShdw blurRad="38100" dist="38100" dir="2700000" algn="tl">
                    <a:srgbClr val="C0C0C0"/>
                  </a:outerShdw>
                </a:effectLst>
              </a:rPr>
              <a:t/>
            </a:r>
            <a:br>
              <a:rPr lang="en-US" sz="4000" smtClean="0">
                <a:solidFill>
                  <a:srgbClr val="FFCC66"/>
                </a:solidFill>
                <a:effectLst>
                  <a:outerShdw blurRad="38100" dist="38100" dir="2700000" algn="tl">
                    <a:srgbClr val="C0C0C0"/>
                  </a:outerShdw>
                </a:effectLst>
              </a:rPr>
            </a:br>
            <a:endParaRPr lang="el-GR" sz="4000" smtClean="0">
              <a:solidFill>
                <a:srgbClr val="FFCC66"/>
              </a:solidFill>
              <a:effectLst>
                <a:outerShdw blurRad="38100" dist="38100" dir="2700000" algn="tl">
                  <a:srgbClr val="C0C0C0"/>
                </a:outerShdw>
              </a:effectLst>
            </a:endParaRPr>
          </a:p>
        </p:txBody>
      </p:sp>
      <p:sp>
        <p:nvSpPr>
          <p:cNvPr id="183301" name="Rectangle 5"/>
          <p:cNvSpPr>
            <a:spLocks noChangeArrowheads="1"/>
          </p:cNvSpPr>
          <p:nvPr/>
        </p:nvSpPr>
        <p:spPr bwMode="auto">
          <a:xfrm>
            <a:off x="323850" y="1052513"/>
            <a:ext cx="8496300" cy="475297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l-GR" sz="2800">
                <a:effectLst>
                  <a:outerShdw blurRad="38100" dist="38100" dir="2700000" algn="tl">
                    <a:srgbClr val="FFFFFF"/>
                  </a:outerShdw>
                </a:effectLst>
              </a:rPr>
              <a:t>Η επίδραση συνοψίζεται στην εξίσωση:</a:t>
            </a:r>
            <a:r>
              <a:rPr lang="en-US" sz="2800">
                <a:effectLst>
                  <a:outerShdw blurRad="38100" dist="38100" dir="2700000" algn="tl">
                    <a:srgbClr val="FFFFFF"/>
                  </a:outerShdw>
                </a:effectLst>
              </a:rPr>
              <a:t/>
            </a:r>
            <a:br>
              <a:rPr lang="en-US" sz="2800">
                <a:effectLst>
                  <a:outerShdw blurRad="38100" dist="38100" dir="2700000" algn="tl">
                    <a:srgbClr val="FFFFFF"/>
                  </a:outerShdw>
                </a:effectLst>
              </a:rPr>
            </a:br>
            <a:r>
              <a:rPr lang="el-GR" sz="2800">
                <a:effectLst>
                  <a:outerShdw blurRad="38100" dist="38100" dir="2700000" algn="tl">
                    <a:srgbClr val="FFFFFF"/>
                  </a:outerShdw>
                </a:effectLst>
              </a:rPr>
              <a:t> </a:t>
            </a:r>
            <a:br>
              <a:rPr lang="el-GR" sz="2800">
                <a:effectLst>
                  <a:outerShdw blurRad="38100" dist="38100" dir="2700000" algn="tl">
                    <a:srgbClr val="FFFFFF"/>
                  </a:outerShdw>
                </a:effectLst>
              </a:rPr>
            </a:br>
            <a:r>
              <a:rPr lang="en-US" sz="2800" b="1">
                <a:effectLst>
                  <a:outerShdw blurRad="38100" dist="38100" dir="2700000" algn="tl">
                    <a:srgbClr val="FFFFFF"/>
                  </a:outerShdw>
                </a:effectLst>
              </a:rPr>
              <a:t>log BR = - a (log </a:t>
            </a:r>
            <a:r>
              <a:rPr lang="en-US" sz="2800" b="1" i="1">
                <a:effectLst>
                  <a:outerShdw blurRad="38100" dist="38100" dir="2700000" algn="tl">
                    <a:srgbClr val="FFFFFF"/>
                  </a:outerShdw>
                </a:effectLst>
              </a:rPr>
              <a:t>P</a:t>
            </a:r>
            <a:r>
              <a:rPr lang="en-US" sz="2800" b="1">
                <a:effectLst>
                  <a:outerShdw blurRad="38100" dist="38100" dir="2700000" algn="tl">
                    <a:srgbClr val="FFFFFF"/>
                  </a:outerShdw>
                </a:effectLst>
              </a:rPr>
              <a:t>) </a:t>
            </a:r>
            <a:r>
              <a:rPr lang="en-US" sz="2800" b="1" baseline="30000">
                <a:effectLst>
                  <a:outerShdw blurRad="38100" dist="38100" dir="2700000" algn="tl">
                    <a:srgbClr val="FFFFFF"/>
                  </a:outerShdw>
                </a:effectLst>
              </a:rPr>
              <a:t>2</a:t>
            </a:r>
            <a:r>
              <a:rPr lang="en-US" sz="2800" b="1">
                <a:effectLst>
                  <a:outerShdw blurRad="38100" dist="38100" dir="2700000" algn="tl">
                    <a:srgbClr val="FFFFFF"/>
                  </a:outerShdw>
                </a:effectLst>
              </a:rPr>
              <a:t> + b log </a:t>
            </a:r>
            <a:r>
              <a:rPr lang="en-US" sz="2800" b="1" i="1">
                <a:effectLst>
                  <a:outerShdw blurRad="38100" dist="38100" dir="2700000" algn="tl">
                    <a:srgbClr val="FFFFFF"/>
                  </a:outerShdw>
                </a:effectLst>
              </a:rPr>
              <a:t>P</a:t>
            </a:r>
            <a:r>
              <a:rPr lang="en-US" sz="2800" b="1">
                <a:effectLst>
                  <a:outerShdw blurRad="38100" dist="38100" dir="2700000" algn="tl">
                    <a:srgbClr val="FFFFFF"/>
                  </a:outerShdw>
                </a:effectLst>
              </a:rPr>
              <a:t>  + </a:t>
            </a:r>
            <a:r>
              <a:rPr lang="el-GR" sz="2800" b="1">
                <a:effectLst>
                  <a:outerShdw blurRad="38100" dist="38100" dir="2700000" algn="tl">
                    <a:srgbClr val="FFFFFF"/>
                  </a:outerShdw>
                </a:effectLst>
              </a:rPr>
              <a:t>ρσ</a:t>
            </a:r>
            <a:r>
              <a:rPr lang="en-US" sz="2800" b="1">
                <a:effectLst>
                  <a:outerShdw blurRad="38100" dist="38100" dir="2700000" algn="tl">
                    <a:srgbClr val="FFFFFF"/>
                  </a:outerShdw>
                </a:effectLst>
              </a:rPr>
              <a:t> + dES + C</a:t>
            </a:r>
            <a:br>
              <a:rPr lang="en-US" sz="2800" b="1">
                <a:effectLst>
                  <a:outerShdw blurRad="38100" dist="38100" dir="2700000" algn="tl">
                    <a:srgbClr val="FFFFFF"/>
                  </a:outerShdw>
                </a:effectLst>
              </a:rPr>
            </a:br>
            <a:endParaRPr lang="el-GR" sz="2800" b="1">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endParaRPr lang="el-GR" sz="4000" smtClean="0">
              <a:solidFill>
                <a:srgbClr val="FFFFCC"/>
              </a:solidFill>
              <a:effectLst>
                <a:outerShdw blurRad="38100" dist="38100" dir="2700000" algn="tl">
                  <a:srgbClr val="C0C0C0"/>
                </a:outerShdw>
              </a:effectLst>
            </a:endParaRPr>
          </a:p>
        </p:txBody>
      </p:sp>
      <p:sp>
        <p:nvSpPr>
          <p:cNvPr id="201734" name="Rectangle 6"/>
          <p:cNvSpPr>
            <a:spLocks noChangeArrowheads="1"/>
          </p:cNvSpPr>
          <p:nvPr/>
        </p:nvSpPr>
        <p:spPr bwMode="auto">
          <a:xfrm>
            <a:off x="3132138" y="1700213"/>
            <a:ext cx="4572000" cy="1465262"/>
          </a:xfrm>
          <a:prstGeom prst="rect">
            <a:avLst/>
          </a:prstGeom>
          <a:noFill/>
          <a:ln w="9525">
            <a:noFill/>
            <a:miter lim="800000"/>
            <a:headEnd/>
            <a:tailEnd/>
          </a:ln>
          <a:effectLst/>
        </p:spPr>
        <p:txBody>
          <a:bodyPr>
            <a:spAutoFit/>
          </a:bodyPr>
          <a:lstStyle/>
          <a:p>
            <a:pPr>
              <a:defRPr/>
            </a:pPr>
            <a:r>
              <a:rPr lang="en-US" dirty="0">
                <a:effectLst>
                  <a:outerShdw blurRad="38100" dist="38100" dir="2700000" algn="tl">
                    <a:srgbClr val="C0C0C0"/>
                  </a:outerShdw>
                </a:effectLst>
              </a:rPr>
              <a:t>pIC</a:t>
            </a:r>
            <a:r>
              <a:rPr lang="en-US" baseline="-25000" dirty="0">
                <a:effectLst>
                  <a:outerShdw blurRad="38100" dist="38100" dir="2700000" algn="tl">
                    <a:srgbClr val="C0C0C0"/>
                  </a:outerShdw>
                </a:effectLst>
              </a:rPr>
              <a:t>50</a:t>
            </a:r>
            <a:r>
              <a:rPr lang="en-US" dirty="0">
                <a:effectLst>
                  <a:outerShdw blurRad="38100" dist="38100" dir="2700000" algn="tl">
                    <a:srgbClr val="C0C0C0"/>
                  </a:outerShdw>
                </a:effectLst>
              </a:rPr>
              <a:t> = -0.15</a:t>
            </a:r>
            <a:r>
              <a:rPr lang="en-US" dirty="0">
                <a:effectLst>
                  <a:outerShdw blurRad="38100" dist="38100" dir="2700000" algn="tl">
                    <a:srgbClr val="C0C0C0"/>
                  </a:outerShdw>
                </a:effectLst>
                <a:sym typeface="Symbol" pitchFamily="18" charset="2"/>
              </a:rPr>
              <a:t></a:t>
            </a:r>
            <a:r>
              <a:rPr lang="en-US" baseline="30000" dirty="0">
                <a:effectLst>
                  <a:outerShdw blurRad="38100" dist="38100" dir="2700000" algn="tl">
                    <a:srgbClr val="C0C0C0"/>
                  </a:outerShdw>
                </a:effectLst>
              </a:rPr>
              <a:t>2</a:t>
            </a:r>
            <a:r>
              <a:rPr lang="en-US" dirty="0">
                <a:effectLst>
                  <a:outerShdw blurRad="38100" dist="38100" dir="2700000" algn="tl">
                    <a:srgbClr val="C0C0C0"/>
                  </a:outerShdw>
                </a:effectLst>
              </a:rPr>
              <a:t> + 0.98 </a:t>
            </a:r>
            <a:r>
              <a:rPr lang="en-US" dirty="0">
                <a:effectLst>
                  <a:outerShdw blurRad="38100" dist="38100" dir="2700000" algn="tl">
                    <a:srgbClr val="C0C0C0"/>
                  </a:outerShdw>
                </a:effectLst>
                <a:sym typeface="Symbol" pitchFamily="18" charset="2"/>
              </a:rPr>
              <a:t></a:t>
            </a:r>
            <a:r>
              <a:rPr lang="en-US" dirty="0">
                <a:effectLst>
                  <a:outerShdw blurRad="38100" dist="38100" dir="2700000" algn="tl">
                    <a:srgbClr val="C0C0C0"/>
                  </a:outerShdw>
                </a:effectLst>
              </a:rPr>
              <a:t> - 0.35Es + 2.88</a:t>
            </a:r>
            <a:endParaRPr lang="el-GR" dirty="0">
              <a:effectLst>
                <a:outerShdw blurRad="38100" dist="38100" dir="2700000" algn="tl">
                  <a:srgbClr val="C0C0C0"/>
                </a:outerShdw>
              </a:effectLst>
            </a:endParaRPr>
          </a:p>
          <a:p>
            <a:pPr>
              <a:defRPr/>
            </a:pPr>
            <a:r>
              <a:rPr lang="en-US" dirty="0">
                <a:effectLst>
                  <a:outerShdw blurRad="38100" dist="38100" dir="2700000" algn="tl">
                    <a:srgbClr val="C0C0C0"/>
                  </a:outerShdw>
                </a:effectLst>
              </a:rPr>
              <a:t> n =41, r = 0.933, s = 0.257, </a:t>
            </a:r>
            <a:r>
              <a:rPr lang="en-US" b="1" dirty="0">
                <a:solidFill>
                  <a:srgbClr val="FF0000"/>
                </a:solidFill>
                <a:effectLst>
                  <a:outerShdw blurRad="38100" dist="38100" dir="2700000" algn="tl">
                    <a:srgbClr val="C0C0C0"/>
                  </a:outerShdw>
                </a:effectLst>
                <a:sym typeface="Symbol" pitchFamily="18" charset="2"/>
              </a:rPr>
              <a:t></a:t>
            </a:r>
            <a:r>
              <a:rPr lang="en-US" b="1" dirty="0">
                <a:solidFill>
                  <a:srgbClr val="FF0000"/>
                </a:solidFill>
                <a:effectLst>
                  <a:outerShdw blurRad="38100" dist="38100" dir="2700000" algn="tl">
                    <a:srgbClr val="C0C0C0"/>
                  </a:outerShdw>
                </a:effectLst>
              </a:rPr>
              <a:t>o = 3.27</a:t>
            </a:r>
            <a:endParaRPr lang="el-GR" b="1" dirty="0">
              <a:solidFill>
                <a:srgbClr val="FF0000"/>
              </a:solidFill>
              <a:effectLst>
                <a:outerShdw blurRad="38100" dist="38100" dir="2700000" algn="tl">
                  <a:srgbClr val="C0C0C0"/>
                </a:outerShdw>
              </a:effectLst>
            </a:endParaRPr>
          </a:p>
          <a:p>
            <a:pPr>
              <a:defRPr/>
            </a:pPr>
            <a:r>
              <a:rPr lang="en-US" dirty="0">
                <a:effectLst>
                  <a:outerShdw blurRad="38100" dist="38100" dir="2700000" algn="tl">
                    <a:srgbClr val="C0C0C0"/>
                  </a:outerShdw>
                </a:effectLst>
              </a:rPr>
              <a:t> </a:t>
            </a:r>
            <a:endParaRPr lang="el-GR" dirty="0">
              <a:effectLst>
                <a:outerShdw blurRad="38100" dist="38100" dir="2700000" algn="tl">
                  <a:srgbClr val="C0C0C0"/>
                </a:outerShdw>
              </a:effectLst>
            </a:endParaRPr>
          </a:p>
          <a:p>
            <a:pPr>
              <a:defRPr/>
            </a:pPr>
            <a:r>
              <a:rPr lang="el-GR" dirty="0" err="1">
                <a:effectLst>
                  <a:outerShdw blurRad="38100" dist="38100" dir="2700000" algn="tl">
                    <a:srgbClr val="C0C0C0"/>
                  </a:outerShdw>
                </a:effectLst>
              </a:rPr>
              <a:t>Παρασιτοκτόνo</a:t>
            </a:r>
            <a:r>
              <a:rPr lang="el-GR" dirty="0">
                <a:effectLst>
                  <a:outerShdw blurRad="38100" dist="38100" dir="2700000" algn="tl">
                    <a:srgbClr val="C0C0C0"/>
                  </a:outerShdw>
                </a:effectLst>
              </a:rPr>
              <a:t> που προέκυψε και κυκλοφορεί στην Κορέα και Ιαπωνία</a:t>
            </a:r>
            <a:r>
              <a:rPr lang="el-GR" dirty="0"/>
              <a:t> </a:t>
            </a:r>
          </a:p>
        </p:txBody>
      </p:sp>
      <p:sp>
        <p:nvSpPr>
          <p:cNvPr id="201737" name="Oval 9"/>
          <p:cNvSpPr>
            <a:spLocks noChangeArrowheads="1"/>
          </p:cNvSpPr>
          <p:nvPr/>
        </p:nvSpPr>
        <p:spPr bwMode="auto">
          <a:xfrm>
            <a:off x="1979613" y="333375"/>
            <a:ext cx="6696075" cy="1079500"/>
          </a:xfrm>
          <a:prstGeom prst="ellipse">
            <a:avLst/>
          </a:prstGeom>
          <a:solidFill>
            <a:schemeClr val="accent1"/>
          </a:solidFill>
          <a:ln w="9525">
            <a:solidFill>
              <a:schemeClr val="tx1"/>
            </a:solidFill>
            <a:round/>
            <a:headEnd/>
            <a:tailEnd/>
          </a:ln>
          <a:effectLst/>
        </p:spPr>
        <p:txBody>
          <a:bodyPr wrap="none" anchor="ctr"/>
          <a:lstStyle/>
          <a:p>
            <a:pPr algn="ctr">
              <a:defRPr/>
            </a:pPr>
            <a:r>
              <a:rPr lang="en-US" sz="2000" b="1">
                <a:effectLst>
                  <a:outerShdw blurRad="38100" dist="38100" dir="2700000" algn="tl">
                    <a:srgbClr val="FFFFFF"/>
                  </a:outerShdw>
                </a:effectLst>
              </a:rPr>
              <a:t>Sumitomo Company</a:t>
            </a:r>
            <a:br>
              <a:rPr lang="en-US" sz="2000" b="1">
                <a:effectLst>
                  <a:outerShdw blurRad="38100" dist="38100" dir="2700000" algn="tl">
                    <a:srgbClr val="FFFFFF"/>
                  </a:outerShdw>
                </a:effectLst>
              </a:rPr>
            </a:br>
            <a:r>
              <a:rPr lang="el-GR" sz="2000" b="1">
                <a:effectLst>
                  <a:outerShdw blurRad="38100" dist="38100" dir="2700000" algn="tl">
                    <a:srgbClr val="FFFFFF"/>
                  </a:outerShdw>
                </a:effectLst>
              </a:rPr>
              <a:t> Παρασιτοκτόνα</a:t>
            </a:r>
          </a:p>
        </p:txBody>
      </p:sp>
      <p:sp>
        <p:nvSpPr>
          <p:cNvPr id="7175" name="Rectangle 11"/>
          <p:cNvSpPr>
            <a:spLocks noChangeArrowheads="1"/>
          </p:cNvSpPr>
          <p:nvPr/>
        </p:nvSpPr>
        <p:spPr bwMode="auto">
          <a:xfrm>
            <a:off x="4427538" y="3789363"/>
            <a:ext cx="4465637" cy="2160587"/>
          </a:xfrm>
          <a:prstGeom prst="rect">
            <a:avLst/>
          </a:prstGeom>
          <a:solidFill>
            <a:schemeClr val="tx1"/>
          </a:solidFill>
          <a:ln w="9525">
            <a:solidFill>
              <a:schemeClr val="tx1"/>
            </a:solidFill>
            <a:miter lim="800000"/>
            <a:headEnd/>
            <a:tailEnd/>
          </a:ln>
        </p:spPr>
        <p:txBody>
          <a:bodyPr wrap="none" anchor="ctr"/>
          <a:lstStyle/>
          <a:p>
            <a:endParaRPr lang="el-GR"/>
          </a:p>
        </p:txBody>
      </p:sp>
      <p:graphicFrame>
        <p:nvGraphicFramePr>
          <p:cNvPr id="7170" name="Object 12"/>
          <p:cNvGraphicFramePr>
            <a:graphicFrameLocks noGrp="1" noChangeAspect="1"/>
          </p:cNvGraphicFramePr>
          <p:nvPr>
            <p:ph sz="half" idx="2"/>
          </p:nvPr>
        </p:nvGraphicFramePr>
        <p:xfrm>
          <a:off x="4716463" y="4292600"/>
          <a:ext cx="3182937" cy="1128713"/>
        </p:xfrm>
        <a:graphic>
          <a:graphicData uri="http://schemas.openxmlformats.org/presentationml/2006/ole">
            <mc:AlternateContent xmlns:mc="http://schemas.openxmlformats.org/markup-compatibility/2006">
              <mc:Choice xmlns:v="urn:schemas-microsoft-com:vml" Requires="v">
                <p:oleObj spid="_x0000_s7226" name="CS ChemDraw Drawing" r:id="rId4" imgW="2463480" imgH="873720" progId="ChemDraw.Document.6.0">
                  <p:embed/>
                </p:oleObj>
              </mc:Choice>
              <mc:Fallback>
                <p:oleObj name="CS ChemDraw Drawing" r:id="rId4" imgW="2463480" imgH="873720" progId="ChemDraw.Document.6.0">
                  <p:embed/>
                  <p:pic>
                    <p:nvPicPr>
                      <p:cNvPr id="0" name="Object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4292600"/>
                        <a:ext cx="3182937"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Rectangle 14"/>
          <p:cNvSpPr>
            <a:spLocks noChangeArrowheads="1"/>
          </p:cNvSpPr>
          <p:nvPr/>
        </p:nvSpPr>
        <p:spPr bwMode="auto">
          <a:xfrm>
            <a:off x="250825" y="2205038"/>
            <a:ext cx="2808288" cy="1633537"/>
          </a:xfrm>
          <a:prstGeom prst="rect">
            <a:avLst/>
          </a:prstGeom>
          <a:solidFill>
            <a:schemeClr val="tx1"/>
          </a:solidFill>
          <a:ln w="9525">
            <a:solidFill>
              <a:schemeClr val="tx1"/>
            </a:solidFill>
            <a:miter lim="800000"/>
            <a:headEnd/>
            <a:tailEnd/>
          </a:ln>
        </p:spPr>
        <p:txBody>
          <a:bodyPr wrap="none" anchor="ctr"/>
          <a:lstStyle/>
          <a:p>
            <a:endParaRPr lang="el-GR"/>
          </a:p>
        </p:txBody>
      </p:sp>
      <p:graphicFrame>
        <p:nvGraphicFramePr>
          <p:cNvPr id="7171" name="Object 15"/>
          <p:cNvGraphicFramePr>
            <a:graphicFrameLocks noGrp="1" noChangeAspect="1"/>
          </p:cNvGraphicFramePr>
          <p:nvPr>
            <p:ph sz="half" idx="1"/>
          </p:nvPr>
        </p:nvGraphicFramePr>
        <p:xfrm>
          <a:off x="755650" y="2636838"/>
          <a:ext cx="2070100" cy="720725"/>
        </p:xfrm>
        <a:graphic>
          <a:graphicData uri="http://schemas.openxmlformats.org/presentationml/2006/ole">
            <mc:AlternateContent xmlns:mc="http://schemas.openxmlformats.org/markup-compatibility/2006">
              <mc:Choice xmlns:v="urn:schemas-microsoft-com:vml" Requires="v">
                <p:oleObj spid="_x0000_s7227" name="CS ChemDraw Drawing" r:id="rId6" imgW="2070000" imgH="721080" progId="ChemDraw.Document.6.0">
                  <p:embed/>
                </p:oleObj>
              </mc:Choice>
              <mc:Fallback>
                <p:oleObj name="CS ChemDraw Drawing" r:id="rId6" imgW="2070000" imgH="721080" progId="ChemDraw.Document.6.0">
                  <p:embed/>
                  <p:pic>
                    <p:nvPicPr>
                      <p:cNvPr id="0" name="Object 1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2636838"/>
                        <a:ext cx="2070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ctrTitle"/>
          </p:nvPr>
        </p:nvSpPr>
        <p:spPr/>
        <p:txBody>
          <a:bodyPr/>
          <a:lstStyle/>
          <a:p>
            <a:pPr eaLnBrk="1" hangingPunct="1"/>
            <a:r>
              <a:rPr lang="el-GR" sz="4800" smtClean="0">
                <a:solidFill>
                  <a:schemeClr val="tx1"/>
                </a:solidFill>
                <a:latin typeface="Comic Sans MS" pitchFamily="66" charset="0"/>
              </a:rPr>
              <a:t>Προσομοίωση</a:t>
            </a:r>
          </a:p>
        </p:txBody>
      </p:sp>
      <p:sp>
        <p:nvSpPr>
          <p:cNvPr id="64515" name="Rectangle 5"/>
          <p:cNvSpPr>
            <a:spLocks noGrp="1" noChangeArrowheads="1"/>
          </p:cNvSpPr>
          <p:nvPr>
            <p:ph type="subTitle" idx="1"/>
          </p:nvPr>
        </p:nvSpPr>
        <p:spPr/>
        <p:txBody>
          <a:bodyPr/>
          <a:lstStyle/>
          <a:p>
            <a:pPr eaLnBrk="1" hangingPunct="1"/>
            <a:r>
              <a:rPr lang="el-GR" smtClean="0">
                <a:latin typeface="Comic Sans MS" pitchFamily="66" charset="0"/>
              </a:rPr>
              <a:t>πληροφορίες για την μοριακή διαμόρφωση και τις στερεοηλεκτρονικές ιδιότητες</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2D </a:t>
            </a:r>
            <a:r>
              <a:rPr lang="en-US" sz="4400">
                <a:solidFill>
                  <a:schemeClr val="tx2"/>
                </a:solidFill>
                <a:sym typeface="Wingdings" pitchFamily="2" charset="2"/>
              </a:rPr>
              <a:t> 3D</a:t>
            </a:r>
            <a:endParaRPr lang="en-US" sz="4400">
              <a:solidFill>
                <a:schemeClr val="tx2"/>
              </a:solidFill>
            </a:endParaRPr>
          </a:p>
        </p:txBody>
      </p:sp>
      <p:grpSp>
        <p:nvGrpSpPr>
          <p:cNvPr id="2" name="Group 3"/>
          <p:cNvGrpSpPr>
            <a:grpSpLocks/>
          </p:cNvGrpSpPr>
          <p:nvPr/>
        </p:nvGrpSpPr>
        <p:grpSpPr bwMode="auto">
          <a:xfrm>
            <a:off x="395288" y="1557338"/>
            <a:ext cx="3400425" cy="1343025"/>
            <a:chOff x="675" y="2341"/>
            <a:chExt cx="2142" cy="846"/>
          </a:xfrm>
        </p:grpSpPr>
        <p:sp>
          <p:nvSpPr>
            <p:cNvPr id="66586" name="Rectangle 4"/>
            <p:cNvSpPr>
              <a:spLocks noChangeAspect="1" noChangeArrowheads="1"/>
            </p:cNvSpPr>
            <p:nvPr/>
          </p:nvSpPr>
          <p:spPr bwMode="auto">
            <a:xfrm>
              <a:off x="1574" y="2940"/>
              <a:ext cx="124" cy="192"/>
            </a:xfrm>
            <a:prstGeom prst="rect">
              <a:avLst/>
            </a:prstGeom>
            <a:noFill/>
            <a:ln w="9525">
              <a:noFill/>
              <a:miter lim="800000"/>
              <a:headEnd/>
              <a:tailEnd/>
            </a:ln>
          </p:spPr>
          <p:txBody>
            <a:bodyPr wrap="none" lIns="0" tIns="0" rIns="0" bIns="0">
              <a:spAutoFit/>
            </a:bodyPr>
            <a:lstStyle/>
            <a:p>
              <a:r>
                <a:rPr lang="en-US" sz="2000" b="1">
                  <a:solidFill>
                    <a:srgbClr val="000000"/>
                  </a:solidFill>
                </a:rPr>
                <a:t>O</a:t>
              </a:r>
              <a:endParaRPr lang="en-US" sz="2000" b="1"/>
            </a:p>
          </p:txBody>
        </p:sp>
        <p:sp>
          <p:nvSpPr>
            <p:cNvPr id="66587" name="Rectangle 5"/>
            <p:cNvSpPr>
              <a:spLocks noChangeAspect="1" noChangeArrowheads="1"/>
            </p:cNvSpPr>
            <p:nvPr/>
          </p:nvSpPr>
          <p:spPr bwMode="auto">
            <a:xfrm>
              <a:off x="1583" y="2341"/>
              <a:ext cx="124" cy="192"/>
            </a:xfrm>
            <a:prstGeom prst="rect">
              <a:avLst/>
            </a:prstGeom>
            <a:noFill/>
            <a:ln w="9525">
              <a:noFill/>
              <a:miter lim="800000"/>
              <a:headEnd/>
              <a:tailEnd/>
            </a:ln>
          </p:spPr>
          <p:txBody>
            <a:bodyPr wrap="none" lIns="0" tIns="0" rIns="0" bIns="0">
              <a:spAutoFit/>
            </a:bodyPr>
            <a:lstStyle/>
            <a:p>
              <a:r>
                <a:rPr lang="en-US" sz="2000" b="1">
                  <a:solidFill>
                    <a:srgbClr val="000000"/>
                  </a:solidFill>
                </a:rPr>
                <a:t>O</a:t>
              </a:r>
              <a:endParaRPr lang="en-US" sz="2000" b="1"/>
            </a:p>
          </p:txBody>
        </p:sp>
        <p:sp>
          <p:nvSpPr>
            <p:cNvPr id="66588" name="Rectangle 6"/>
            <p:cNvSpPr>
              <a:spLocks noChangeAspect="1" noChangeArrowheads="1"/>
            </p:cNvSpPr>
            <p:nvPr/>
          </p:nvSpPr>
          <p:spPr bwMode="auto">
            <a:xfrm>
              <a:off x="675" y="2351"/>
              <a:ext cx="240" cy="192"/>
            </a:xfrm>
            <a:prstGeom prst="rect">
              <a:avLst/>
            </a:prstGeom>
            <a:noFill/>
            <a:ln w="9525">
              <a:noFill/>
              <a:miter lim="800000"/>
              <a:headEnd/>
              <a:tailEnd/>
            </a:ln>
          </p:spPr>
          <p:txBody>
            <a:bodyPr wrap="none" lIns="0" tIns="0" rIns="0" bIns="0">
              <a:spAutoFit/>
            </a:bodyPr>
            <a:lstStyle/>
            <a:p>
              <a:r>
                <a:rPr lang="en-US" sz="2000" b="1">
                  <a:solidFill>
                    <a:srgbClr val="000000"/>
                  </a:solidFill>
                </a:rPr>
                <a:t>HO</a:t>
              </a:r>
              <a:endParaRPr lang="en-US" sz="2000" b="1"/>
            </a:p>
          </p:txBody>
        </p:sp>
        <p:sp>
          <p:nvSpPr>
            <p:cNvPr id="66589" name="Rectangle 7"/>
            <p:cNvSpPr>
              <a:spLocks noChangeAspect="1" noChangeArrowheads="1"/>
            </p:cNvSpPr>
            <p:nvPr/>
          </p:nvSpPr>
          <p:spPr bwMode="auto">
            <a:xfrm>
              <a:off x="2577" y="2995"/>
              <a:ext cx="240" cy="192"/>
            </a:xfrm>
            <a:prstGeom prst="rect">
              <a:avLst/>
            </a:prstGeom>
            <a:noFill/>
            <a:ln w="9525">
              <a:noFill/>
              <a:miter lim="800000"/>
              <a:headEnd/>
              <a:tailEnd/>
            </a:ln>
          </p:spPr>
          <p:txBody>
            <a:bodyPr wrap="none" lIns="0" tIns="0" rIns="0" bIns="0">
              <a:spAutoFit/>
            </a:bodyPr>
            <a:lstStyle/>
            <a:p>
              <a:r>
                <a:rPr lang="en-US" sz="2000" b="1">
                  <a:solidFill>
                    <a:srgbClr val="000000"/>
                  </a:solidFill>
                </a:rPr>
                <a:t>OH</a:t>
              </a:r>
              <a:endParaRPr lang="en-US" sz="2000" b="1"/>
            </a:p>
          </p:txBody>
        </p:sp>
        <p:grpSp>
          <p:nvGrpSpPr>
            <p:cNvPr id="66590" name="Group 8"/>
            <p:cNvGrpSpPr>
              <a:grpSpLocks/>
            </p:cNvGrpSpPr>
            <p:nvPr/>
          </p:nvGrpSpPr>
          <p:grpSpPr bwMode="auto">
            <a:xfrm>
              <a:off x="931" y="2432"/>
              <a:ext cx="1631" cy="682"/>
              <a:chOff x="1572" y="1519"/>
              <a:chExt cx="2600" cy="1279"/>
            </a:xfrm>
          </p:grpSpPr>
          <p:sp>
            <p:nvSpPr>
              <p:cNvPr id="66591" name="Line 9"/>
              <p:cNvSpPr>
                <a:spLocks noChangeAspect="1" noChangeShapeType="1"/>
              </p:cNvSpPr>
              <p:nvPr/>
            </p:nvSpPr>
            <p:spPr bwMode="auto">
              <a:xfrm>
                <a:off x="1778" y="1703"/>
                <a:ext cx="2" cy="362"/>
              </a:xfrm>
              <a:prstGeom prst="line">
                <a:avLst/>
              </a:prstGeom>
              <a:noFill/>
              <a:ln w="38100">
                <a:solidFill>
                  <a:srgbClr val="000000"/>
                </a:solidFill>
                <a:round/>
                <a:headEnd/>
                <a:tailEnd/>
              </a:ln>
            </p:spPr>
            <p:txBody>
              <a:bodyPr/>
              <a:lstStyle/>
              <a:p>
                <a:endParaRPr lang="el-GR"/>
              </a:p>
            </p:txBody>
          </p:sp>
          <p:sp>
            <p:nvSpPr>
              <p:cNvPr id="66592" name="Line 10"/>
              <p:cNvSpPr>
                <a:spLocks noChangeAspect="1" noChangeShapeType="1"/>
              </p:cNvSpPr>
              <p:nvPr/>
            </p:nvSpPr>
            <p:spPr bwMode="auto">
              <a:xfrm>
                <a:off x="1842" y="1739"/>
                <a:ext cx="2" cy="288"/>
              </a:xfrm>
              <a:prstGeom prst="line">
                <a:avLst/>
              </a:prstGeom>
              <a:noFill/>
              <a:ln w="38100">
                <a:solidFill>
                  <a:srgbClr val="000000"/>
                </a:solidFill>
                <a:round/>
                <a:headEnd/>
                <a:tailEnd/>
              </a:ln>
            </p:spPr>
            <p:txBody>
              <a:bodyPr/>
              <a:lstStyle/>
              <a:p>
                <a:endParaRPr lang="el-GR"/>
              </a:p>
            </p:txBody>
          </p:sp>
          <p:sp>
            <p:nvSpPr>
              <p:cNvPr id="66593" name="Line 11"/>
              <p:cNvSpPr>
                <a:spLocks noChangeAspect="1" noChangeShapeType="1"/>
              </p:cNvSpPr>
              <p:nvPr/>
            </p:nvSpPr>
            <p:spPr bwMode="auto">
              <a:xfrm>
                <a:off x="1778" y="2065"/>
                <a:ext cx="309" cy="181"/>
              </a:xfrm>
              <a:prstGeom prst="line">
                <a:avLst/>
              </a:prstGeom>
              <a:noFill/>
              <a:ln w="38100">
                <a:solidFill>
                  <a:srgbClr val="000000"/>
                </a:solidFill>
                <a:round/>
                <a:headEnd/>
                <a:tailEnd/>
              </a:ln>
            </p:spPr>
            <p:txBody>
              <a:bodyPr/>
              <a:lstStyle/>
              <a:p>
                <a:endParaRPr lang="el-GR"/>
              </a:p>
            </p:txBody>
          </p:sp>
          <p:sp>
            <p:nvSpPr>
              <p:cNvPr id="66594" name="Line 12"/>
              <p:cNvSpPr>
                <a:spLocks noChangeAspect="1" noChangeShapeType="1"/>
              </p:cNvSpPr>
              <p:nvPr/>
            </p:nvSpPr>
            <p:spPr bwMode="auto">
              <a:xfrm flipV="1">
                <a:off x="2087" y="2067"/>
                <a:ext cx="310" cy="179"/>
              </a:xfrm>
              <a:prstGeom prst="line">
                <a:avLst/>
              </a:prstGeom>
              <a:noFill/>
              <a:ln w="38100">
                <a:solidFill>
                  <a:srgbClr val="000000"/>
                </a:solidFill>
                <a:round/>
                <a:headEnd/>
                <a:tailEnd/>
              </a:ln>
            </p:spPr>
            <p:txBody>
              <a:bodyPr/>
              <a:lstStyle/>
              <a:p>
                <a:endParaRPr lang="el-GR"/>
              </a:p>
            </p:txBody>
          </p:sp>
          <p:sp>
            <p:nvSpPr>
              <p:cNvPr id="66595" name="Line 13"/>
              <p:cNvSpPr>
                <a:spLocks noChangeAspect="1" noChangeShapeType="1"/>
              </p:cNvSpPr>
              <p:nvPr/>
            </p:nvSpPr>
            <p:spPr bwMode="auto">
              <a:xfrm flipV="1">
                <a:off x="2087" y="2031"/>
                <a:ext cx="246" cy="141"/>
              </a:xfrm>
              <a:prstGeom prst="line">
                <a:avLst/>
              </a:prstGeom>
              <a:noFill/>
              <a:ln w="38100">
                <a:solidFill>
                  <a:srgbClr val="000000"/>
                </a:solidFill>
                <a:round/>
                <a:headEnd/>
                <a:tailEnd/>
              </a:ln>
            </p:spPr>
            <p:txBody>
              <a:bodyPr/>
              <a:lstStyle/>
              <a:p>
                <a:endParaRPr lang="el-GR"/>
              </a:p>
            </p:txBody>
          </p:sp>
          <p:sp>
            <p:nvSpPr>
              <p:cNvPr id="66596" name="Line 14"/>
              <p:cNvSpPr>
                <a:spLocks noChangeAspect="1" noChangeShapeType="1"/>
              </p:cNvSpPr>
              <p:nvPr/>
            </p:nvSpPr>
            <p:spPr bwMode="auto">
              <a:xfrm flipV="1">
                <a:off x="2397" y="1699"/>
                <a:ext cx="2" cy="368"/>
              </a:xfrm>
              <a:prstGeom prst="line">
                <a:avLst/>
              </a:prstGeom>
              <a:noFill/>
              <a:ln w="38100">
                <a:solidFill>
                  <a:srgbClr val="000000"/>
                </a:solidFill>
                <a:round/>
                <a:headEnd/>
                <a:tailEnd/>
              </a:ln>
            </p:spPr>
            <p:txBody>
              <a:bodyPr/>
              <a:lstStyle/>
              <a:p>
                <a:endParaRPr lang="el-GR"/>
              </a:p>
            </p:txBody>
          </p:sp>
          <p:sp>
            <p:nvSpPr>
              <p:cNvPr id="66597" name="Line 15"/>
              <p:cNvSpPr>
                <a:spLocks noChangeAspect="1" noChangeShapeType="1"/>
              </p:cNvSpPr>
              <p:nvPr/>
            </p:nvSpPr>
            <p:spPr bwMode="auto">
              <a:xfrm flipH="1" flipV="1">
                <a:off x="2085" y="1519"/>
                <a:ext cx="312" cy="180"/>
              </a:xfrm>
              <a:prstGeom prst="line">
                <a:avLst/>
              </a:prstGeom>
              <a:noFill/>
              <a:ln w="38100">
                <a:solidFill>
                  <a:srgbClr val="000000"/>
                </a:solidFill>
                <a:round/>
                <a:headEnd/>
                <a:tailEnd/>
              </a:ln>
            </p:spPr>
            <p:txBody>
              <a:bodyPr/>
              <a:lstStyle/>
              <a:p>
                <a:endParaRPr lang="el-GR"/>
              </a:p>
            </p:txBody>
          </p:sp>
          <p:sp>
            <p:nvSpPr>
              <p:cNvPr id="66598" name="Line 16"/>
              <p:cNvSpPr>
                <a:spLocks noChangeAspect="1" noChangeShapeType="1"/>
              </p:cNvSpPr>
              <p:nvPr/>
            </p:nvSpPr>
            <p:spPr bwMode="auto">
              <a:xfrm flipH="1" flipV="1">
                <a:off x="2085" y="1595"/>
                <a:ext cx="248" cy="140"/>
              </a:xfrm>
              <a:prstGeom prst="line">
                <a:avLst/>
              </a:prstGeom>
              <a:noFill/>
              <a:ln w="38100">
                <a:solidFill>
                  <a:srgbClr val="000000"/>
                </a:solidFill>
                <a:round/>
                <a:headEnd/>
                <a:tailEnd/>
              </a:ln>
            </p:spPr>
            <p:txBody>
              <a:bodyPr/>
              <a:lstStyle/>
              <a:p>
                <a:endParaRPr lang="el-GR"/>
              </a:p>
            </p:txBody>
          </p:sp>
          <p:sp>
            <p:nvSpPr>
              <p:cNvPr id="66599" name="Line 17"/>
              <p:cNvSpPr>
                <a:spLocks noChangeAspect="1" noChangeShapeType="1"/>
              </p:cNvSpPr>
              <p:nvPr/>
            </p:nvSpPr>
            <p:spPr bwMode="auto">
              <a:xfrm flipH="1">
                <a:off x="1778" y="1519"/>
                <a:ext cx="307" cy="184"/>
              </a:xfrm>
              <a:prstGeom prst="line">
                <a:avLst/>
              </a:prstGeom>
              <a:noFill/>
              <a:ln w="38100">
                <a:solidFill>
                  <a:srgbClr val="000000"/>
                </a:solidFill>
                <a:round/>
                <a:headEnd/>
                <a:tailEnd/>
              </a:ln>
            </p:spPr>
            <p:txBody>
              <a:bodyPr/>
              <a:lstStyle/>
              <a:p>
                <a:endParaRPr lang="el-GR"/>
              </a:p>
            </p:txBody>
          </p:sp>
          <p:sp>
            <p:nvSpPr>
              <p:cNvPr id="66600" name="Line 18"/>
              <p:cNvSpPr>
                <a:spLocks noChangeAspect="1" noChangeShapeType="1"/>
              </p:cNvSpPr>
              <p:nvPr/>
            </p:nvSpPr>
            <p:spPr bwMode="auto">
              <a:xfrm>
                <a:off x="3325" y="2242"/>
                <a:ext cx="2" cy="368"/>
              </a:xfrm>
              <a:prstGeom prst="line">
                <a:avLst/>
              </a:prstGeom>
              <a:noFill/>
              <a:ln w="38100">
                <a:solidFill>
                  <a:srgbClr val="000000"/>
                </a:solidFill>
                <a:round/>
                <a:headEnd/>
                <a:tailEnd/>
              </a:ln>
            </p:spPr>
            <p:txBody>
              <a:bodyPr/>
              <a:lstStyle/>
              <a:p>
                <a:endParaRPr lang="el-GR"/>
              </a:p>
            </p:txBody>
          </p:sp>
          <p:sp>
            <p:nvSpPr>
              <p:cNvPr id="66601" name="Line 19"/>
              <p:cNvSpPr>
                <a:spLocks noChangeAspect="1" noChangeShapeType="1"/>
              </p:cNvSpPr>
              <p:nvPr/>
            </p:nvSpPr>
            <p:spPr bwMode="auto">
              <a:xfrm>
                <a:off x="3389" y="2282"/>
                <a:ext cx="2" cy="292"/>
              </a:xfrm>
              <a:prstGeom prst="line">
                <a:avLst/>
              </a:prstGeom>
              <a:noFill/>
              <a:ln w="38100">
                <a:solidFill>
                  <a:srgbClr val="000000"/>
                </a:solidFill>
                <a:round/>
                <a:headEnd/>
                <a:tailEnd/>
              </a:ln>
            </p:spPr>
            <p:txBody>
              <a:bodyPr/>
              <a:lstStyle/>
              <a:p>
                <a:endParaRPr lang="el-GR"/>
              </a:p>
            </p:txBody>
          </p:sp>
          <p:sp>
            <p:nvSpPr>
              <p:cNvPr id="66602" name="Line 20"/>
              <p:cNvSpPr>
                <a:spLocks noChangeAspect="1" noChangeShapeType="1"/>
              </p:cNvSpPr>
              <p:nvPr/>
            </p:nvSpPr>
            <p:spPr bwMode="auto">
              <a:xfrm>
                <a:off x="3325" y="2610"/>
                <a:ext cx="320" cy="188"/>
              </a:xfrm>
              <a:prstGeom prst="line">
                <a:avLst/>
              </a:prstGeom>
              <a:noFill/>
              <a:ln w="38100">
                <a:solidFill>
                  <a:srgbClr val="000000"/>
                </a:solidFill>
                <a:round/>
                <a:headEnd/>
                <a:tailEnd/>
              </a:ln>
            </p:spPr>
            <p:txBody>
              <a:bodyPr/>
              <a:lstStyle/>
              <a:p>
                <a:endParaRPr lang="el-GR"/>
              </a:p>
            </p:txBody>
          </p:sp>
          <p:sp>
            <p:nvSpPr>
              <p:cNvPr id="66603" name="Line 21"/>
              <p:cNvSpPr>
                <a:spLocks noChangeAspect="1" noChangeShapeType="1"/>
              </p:cNvSpPr>
              <p:nvPr/>
            </p:nvSpPr>
            <p:spPr bwMode="auto">
              <a:xfrm flipV="1">
                <a:off x="3645" y="2610"/>
                <a:ext cx="319" cy="188"/>
              </a:xfrm>
              <a:prstGeom prst="line">
                <a:avLst/>
              </a:prstGeom>
              <a:noFill/>
              <a:ln w="38100">
                <a:solidFill>
                  <a:srgbClr val="000000"/>
                </a:solidFill>
                <a:round/>
                <a:headEnd/>
                <a:tailEnd/>
              </a:ln>
            </p:spPr>
            <p:txBody>
              <a:bodyPr/>
              <a:lstStyle/>
              <a:p>
                <a:endParaRPr lang="el-GR"/>
              </a:p>
            </p:txBody>
          </p:sp>
          <p:sp>
            <p:nvSpPr>
              <p:cNvPr id="66604" name="Line 22"/>
              <p:cNvSpPr>
                <a:spLocks noChangeAspect="1" noChangeShapeType="1"/>
              </p:cNvSpPr>
              <p:nvPr/>
            </p:nvSpPr>
            <p:spPr bwMode="auto">
              <a:xfrm flipV="1">
                <a:off x="3645" y="2574"/>
                <a:ext cx="255" cy="148"/>
              </a:xfrm>
              <a:prstGeom prst="line">
                <a:avLst/>
              </a:prstGeom>
              <a:noFill/>
              <a:ln w="38100">
                <a:solidFill>
                  <a:srgbClr val="000000"/>
                </a:solidFill>
                <a:round/>
                <a:headEnd/>
                <a:tailEnd/>
              </a:ln>
            </p:spPr>
            <p:txBody>
              <a:bodyPr/>
              <a:lstStyle/>
              <a:p>
                <a:endParaRPr lang="el-GR"/>
              </a:p>
            </p:txBody>
          </p:sp>
          <p:sp>
            <p:nvSpPr>
              <p:cNvPr id="66605" name="Line 23"/>
              <p:cNvSpPr>
                <a:spLocks noChangeAspect="1" noChangeShapeType="1"/>
              </p:cNvSpPr>
              <p:nvPr/>
            </p:nvSpPr>
            <p:spPr bwMode="auto">
              <a:xfrm flipV="1">
                <a:off x="3964" y="2242"/>
                <a:ext cx="2" cy="368"/>
              </a:xfrm>
              <a:prstGeom prst="line">
                <a:avLst/>
              </a:prstGeom>
              <a:noFill/>
              <a:ln w="38100">
                <a:solidFill>
                  <a:srgbClr val="000000"/>
                </a:solidFill>
                <a:round/>
                <a:headEnd/>
                <a:tailEnd/>
              </a:ln>
            </p:spPr>
            <p:txBody>
              <a:bodyPr/>
              <a:lstStyle/>
              <a:p>
                <a:endParaRPr lang="el-GR"/>
              </a:p>
            </p:txBody>
          </p:sp>
          <p:sp>
            <p:nvSpPr>
              <p:cNvPr id="66606" name="Line 24"/>
              <p:cNvSpPr>
                <a:spLocks noChangeAspect="1" noChangeShapeType="1"/>
              </p:cNvSpPr>
              <p:nvPr/>
            </p:nvSpPr>
            <p:spPr bwMode="auto">
              <a:xfrm flipH="1" flipV="1">
                <a:off x="3645" y="2057"/>
                <a:ext cx="319" cy="185"/>
              </a:xfrm>
              <a:prstGeom prst="line">
                <a:avLst/>
              </a:prstGeom>
              <a:noFill/>
              <a:ln w="38100">
                <a:solidFill>
                  <a:srgbClr val="000000"/>
                </a:solidFill>
                <a:round/>
                <a:headEnd/>
                <a:tailEnd/>
              </a:ln>
            </p:spPr>
            <p:txBody>
              <a:bodyPr/>
              <a:lstStyle/>
              <a:p>
                <a:endParaRPr lang="el-GR"/>
              </a:p>
            </p:txBody>
          </p:sp>
          <p:sp>
            <p:nvSpPr>
              <p:cNvPr id="66607" name="Line 25"/>
              <p:cNvSpPr>
                <a:spLocks noChangeAspect="1" noChangeShapeType="1"/>
              </p:cNvSpPr>
              <p:nvPr/>
            </p:nvSpPr>
            <p:spPr bwMode="auto">
              <a:xfrm flipH="1" flipV="1">
                <a:off x="3645" y="2136"/>
                <a:ext cx="255" cy="144"/>
              </a:xfrm>
              <a:prstGeom prst="line">
                <a:avLst/>
              </a:prstGeom>
              <a:noFill/>
              <a:ln w="38100">
                <a:solidFill>
                  <a:srgbClr val="000000"/>
                </a:solidFill>
                <a:round/>
                <a:headEnd/>
                <a:tailEnd/>
              </a:ln>
            </p:spPr>
            <p:txBody>
              <a:bodyPr/>
              <a:lstStyle/>
              <a:p>
                <a:endParaRPr lang="el-GR"/>
              </a:p>
            </p:txBody>
          </p:sp>
          <p:sp>
            <p:nvSpPr>
              <p:cNvPr id="66608" name="Line 26"/>
              <p:cNvSpPr>
                <a:spLocks noChangeAspect="1" noChangeShapeType="1"/>
              </p:cNvSpPr>
              <p:nvPr/>
            </p:nvSpPr>
            <p:spPr bwMode="auto">
              <a:xfrm flipH="1">
                <a:off x="3325" y="2057"/>
                <a:ext cx="320" cy="185"/>
              </a:xfrm>
              <a:prstGeom prst="line">
                <a:avLst/>
              </a:prstGeom>
              <a:noFill/>
              <a:ln w="38100">
                <a:solidFill>
                  <a:srgbClr val="000000"/>
                </a:solidFill>
                <a:round/>
                <a:headEnd/>
                <a:tailEnd/>
              </a:ln>
            </p:spPr>
            <p:txBody>
              <a:bodyPr/>
              <a:lstStyle/>
              <a:p>
                <a:endParaRPr lang="el-GR"/>
              </a:p>
            </p:txBody>
          </p:sp>
          <p:sp>
            <p:nvSpPr>
              <p:cNvPr id="66609" name="Line 27"/>
              <p:cNvSpPr>
                <a:spLocks noChangeAspect="1" noChangeShapeType="1"/>
              </p:cNvSpPr>
              <p:nvPr/>
            </p:nvSpPr>
            <p:spPr bwMode="auto">
              <a:xfrm>
                <a:off x="2397" y="2067"/>
                <a:ext cx="298" cy="173"/>
              </a:xfrm>
              <a:prstGeom prst="line">
                <a:avLst/>
              </a:prstGeom>
              <a:noFill/>
              <a:ln w="38100">
                <a:solidFill>
                  <a:srgbClr val="000000"/>
                </a:solidFill>
                <a:round/>
                <a:headEnd/>
                <a:tailEnd/>
              </a:ln>
            </p:spPr>
            <p:txBody>
              <a:bodyPr/>
              <a:lstStyle/>
              <a:p>
                <a:endParaRPr lang="el-GR"/>
              </a:p>
            </p:txBody>
          </p:sp>
          <p:sp>
            <p:nvSpPr>
              <p:cNvPr id="66610" name="Line 28"/>
              <p:cNvSpPr>
                <a:spLocks noChangeAspect="1" noChangeShapeType="1"/>
              </p:cNvSpPr>
              <p:nvPr/>
            </p:nvSpPr>
            <p:spPr bwMode="auto">
              <a:xfrm flipV="1">
                <a:off x="2695" y="2057"/>
                <a:ext cx="312" cy="183"/>
              </a:xfrm>
              <a:prstGeom prst="line">
                <a:avLst/>
              </a:prstGeom>
              <a:noFill/>
              <a:ln w="38100">
                <a:solidFill>
                  <a:srgbClr val="000000"/>
                </a:solidFill>
                <a:round/>
                <a:headEnd/>
                <a:tailEnd/>
              </a:ln>
            </p:spPr>
            <p:txBody>
              <a:bodyPr/>
              <a:lstStyle/>
              <a:p>
                <a:endParaRPr lang="el-GR"/>
              </a:p>
            </p:txBody>
          </p:sp>
          <p:sp>
            <p:nvSpPr>
              <p:cNvPr id="66611" name="Line 29"/>
              <p:cNvSpPr>
                <a:spLocks noChangeAspect="1" noChangeShapeType="1"/>
              </p:cNvSpPr>
              <p:nvPr/>
            </p:nvSpPr>
            <p:spPr bwMode="auto">
              <a:xfrm>
                <a:off x="3007" y="2057"/>
                <a:ext cx="318" cy="185"/>
              </a:xfrm>
              <a:prstGeom prst="line">
                <a:avLst/>
              </a:prstGeom>
              <a:noFill/>
              <a:ln w="38100">
                <a:solidFill>
                  <a:srgbClr val="000000"/>
                </a:solidFill>
                <a:round/>
                <a:headEnd/>
                <a:tailEnd/>
              </a:ln>
            </p:spPr>
            <p:txBody>
              <a:bodyPr/>
              <a:lstStyle/>
              <a:p>
                <a:endParaRPr lang="el-GR"/>
              </a:p>
            </p:txBody>
          </p:sp>
          <p:sp>
            <p:nvSpPr>
              <p:cNvPr id="66612" name="Line 30"/>
              <p:cNvSpPr>
                <a:spLocks noChangeAspect="1" noChangeShapeType="1"/>
              </p:cNvSpPr>
              <p:nvPr/>
            </p:nvSpPr>
            <p:spPr bwMode="auto">
              <a:xfrm>
                <a:off x="2729" y="2222"/>
                <a:ext cx="2" cy="260"/>
              </a:xfrm>
              <a:prstGeom prst="line">
                <a:avLst/>
              </a:prstGeom>
              <a:noFill/>
              <a:ln w="38100">
                <a:solidFill>
                  <a:srgbClr val="000000"/>
                </a:solidFill>
                <a:round/>
                <a:headEnd/>
                <a:tailEnd/>
              </a:ln>
            </p:spPr>
            <p:txBody>
              <a:bodyPr/>
              <a:lstStyle/>
              <a:p>
                <a:endParaRPr lang="el-GR"/>
              </a:p>
            </p:txBody>
          </p:sp>
          <p:sp>
            <p:nvSpPr>
              <p:cNvPr id="66613" name="Line 31"/>
              <p:cNvSpPr>
                <a:spLocks noChangeAspect="1" noChangeShapeType="1"/>
              </p:cNvSpPr>
              <p:nvPr/>
            </p:nvSpPr>
            <p:spPr bwMode="auto">
              <a:xfrm>
                <a:off x="2661" y="2222"/>
                <a:ext cx="2" cy="260"/>
              </a:xfrm>
              <a:prstGeom prst="line">
                <a:avLst/>
              </a:prstGeom>
              <a:noFill/>
              <a:ln w="38100">
                <a:solidFill>
                  <a:srgbClr val="000000"/>
                </a:solidFill>
                <a:round/>
                <a:headEnd/>
                <a:tailEnd/>
              </a:ln>
            </p:spPr>
            <p:txBody>
              <a:bodyPr/>
              <a:lstStyle/>
              <a:p>
                <a:endParaRPr lang="el-GR"/>
              </a:p>
            </p:txBody>
          </p:sp>
          <p:sp>
            <p:nvSpPr>
              <p:cNvPr id="66614" name="Line 32"/>
              <p:cNvSpPr>
                <a:spLocks noChangeAspect="1" noChangeShapeType="1"/>
              </p:cNvSpPr>
              <p:nvPr/>
            </p:nvSpPr>
            <p:spPr bwMode="auto">
              <a:xfrm flipV="1">
                <a:off x="2397" y="1591"/>
                <a:ext cx="188" cy="108"/>
              </a:xfrm>
              <a:prstGeom prst="line">
                <a:avLst/>
              </a:prstGeom>
              <a:noFill/>
              <a:ln w="38100">
                <a:solidFill>
                  <a:srgbClr val="000000"/>
                </a:solidFill>
                <a:round/>
                <a:headEnd/>
                <a:tailEnd/>
              </a:ln>
            </p:spPr>
            <p:txBody>
              <a:bodyPr/>
              <a:lstStyle/>
              <a:p>
                <a:endParaRPr lang="el-GR"/>
              </a:p>
            </p:txBody>
          </p:sp>
          <p:sp>
            <p:nvSpPr>
              <p:cNvPr id="66615" name="Line 33"/>
              <p:cNvSpPr>
                <a:spLocks noChangeAspect="1" noChangeShapeType="1"/>
              </p:cNvSpPr>
              <p:nvPr/>
            </p:nvSpPr>
            <p:spPr bwMode="auto">
              <a:xfrm>
                <a:off x="2817" y="1589"/>
                <a:ext cx="186" cy="110"/>
              </a:xfrm>
              <a:prstGeom prst="line">
                <a:avLst/>
              </a:prstGeom>
              <a:noFill/>
              <a:ln w="38100">
                <a:solidFill>
                  <a:srgbClr val="000000"/>
                </a:solidFill>
                <a:round/>
                <a:headEnd/>
                <a:tailEnd/>
              </a:ln>
            </p:spPr>
            <p:txBody>
              <a:bodyPr/>
              <a:lstStyle/>
              <a:p>
                <a:endParaRPr lang="el-GR"/>
              </a:p>
            </p:txBody>
          </p:sp>
          <p:sp>
            <p:nvSpPr>
              <p:cNvPr id="66616" name="Line 34"/>
              <p:cNvSpPr>
                <a:spLocks noChangeAspect="1" noChangeShapeType="1"/>
              </p:cNvSpPr>
              <p:nvPr/>
            </p:nvSpPr>
            <p:spPr bwMode="auto">
              <a:xfrm>
                <a:off x="3003" y="1699"/>
                <a:ext cx="4" cy="358"/>
              </a:xfrm>
              <a:prstGeom prst="line">
                <a:avLst/>
              </a:prstGeom>
              <a:noFill/>
              <a:ln w="38100">
                <a:solidFill>
                  <a:srgbClr val="000000"/>
                </a:solidFill>
                <a:round/>
                <a:headEnd/>
                <a:tailEnd/>
              </a:ln>
            </p:spPr>
            <p:txBody>
              <a:bodyPr/>
              <a:lstStyle/>
              <a:p>
                <a:endParaRPr lang="el-GR"/>
              </a:p>
            </p:txBody>
          </p:sp>
          <p:sp>
            <p:nvSpPr>
              <p:cNvPr id="66617" name="Line 35"/>
              <p:cNvSpPr>
                <a:spLocks noChangeAspect="1" noChangeShapeType="1"/>
              </p:cNvSpPr>
              <p:nvPr/>
            </p:nvSpPr>
            <p:spPr bwMode="auto">
              <a:xfrm>
                <a:off x="2939" y="1735"/>
                <a:ext cx="4" cy="286"/>
              </a:xfrm>
              <a:prstGeom prst="line">
                <a:avLst/>
              </a:prstGeom>
              <a:noFill/>
              <a:ln w="38100">
                <a:solidFill>
                  <a:srgbClr val="000000"/>
                </a:solidFill>
                <a:round/>
                <a:headEnd/>
                <a:tailEnd/>
              </a:ln>
            </p:spPr>
            <p:txBody>
              <a:bodyPr/>
              <a:lstStyle/>
              <a:p>
                <a:endParaRPr lang="el-GR"/>
              </a:p>
            </p:txBody>
          </p:sp>
          <p:sp>
            <p:nvSpPr>
              <p:cNvPr id="66618" name="Line 36"/>
              <p:cNvSpPr>
                <a:spLocks noChangeAspect="1" noChangeShapeType="1"/>
              </p:cNvSpPr>
              <p:nvPr/>
            </p:nvSpPr>
            <p:spPr bwMode="auto">
              <a:xfrm flipH="1" flipV="1">
                <a:off x="1572" y="1583"/>
                <a:ext cx="206" cy="120"/>
              </a:xfrm>
              <a:prstGeom prst="line">
                <a:avLst/>
              </a:prstGeom>
              <a:noFill/>
              <a:ln w="38100">
                <a:solidFill>
                  <a:srgbClr val="000000"/>
                </a:solidFill>
                <a:round/>
                <a:headEnd/>
                <a:tailEnd/>
              </a:ln>
            </p:spPr>
            <p:txBody>
              <a:bodyPr/>
              <a:lstStyle/>
              <a:p>
                <a:endParaRPr lang="el-GR"/>
              </a:p>
            </p:txBody>
          </p:sp>
          <p:sp>
            <p:nvSpPr>
              <p:cNvPr id="66619" name="Line 37"/>
              <p:cNvSpPr>
                <a:spLocks noChangeAspect="1" noChangeShapeType="1"/>
              </p:cNvSpPr>
              <p:nvPr/>
            </p:nvSpPr>
            <p:spPr bwMode="auto">
              <a:xfrm>
                <a:off x="3964" y="2610"/>
                <a:ext cx="208" cy="120"/>
              </a:xfrm>
              <a:prstGeom prst="line">
                <a:avLst/>
              </a:prstGeom>
              <a:noFill/>
              <a:ln w="38100">
                <a:solidFill>
                  <a:srgbClr val="000000"/>
                </a:solidFill>
                <a:round/>
                <a:headEnd/>
                <a:tailEnd/>
              </a:ln>
            </p:spPr>
            <p:txBody>
              <a:bodyPr/>
              <a:lstStyle/>
              <a:p>
                <a:endParaRPr lang="el-GR"/>
              </a:p>
            </p:txBody>
          </p:sp>
        </p:grpSp>
      </p:grpSp>
      <p:pic>
        <p:nvPicPr>
          <p:cNvPr id="66564" name="Picture 38" descr="mechanics"/>
          <p:cNvPicPr>
            <a:picLocks noChangeAspect="1" noChangeArrowheads="1"/>
          </p:cNvPicPr>
          <p:nvPr/>
        </p:nvPicPr>
        <p:blipFill>
          <a:blip r:embed="rId3"/>
          <a:srcRect/>
          <a:stretch>
            <a:fillRect/>
          </a:stretch>
        </p:blipFill>
        <p:spPr bwMode="auto">
          <a:xfrm>
            <a:off x="4356100" y="1341438"/>
            <a:ext cx="3744913" cy="2643187"/>
          </a:xfrm>
          <a:prstGeom prst="rect">
            <a:avLst/>
          </a:prstGeom>
          <a:noFill/>
          <a:ln w="9525">
            <a:noFill/>
            <a:miter lim="800000"/>
            <a:headEnd/>
            <a:tailEnd/>
          </a:ln>
        </p:spPr>
      </p:pic>
      <p:sp>
        <p:nvSpPr>
          <p:cNvPr id="294951" name="Rectangle 39"/>
          <p:cNvSpPr>
            <a:spLocks noChangeArrowheads="1"/>
          </p:cNvSpPr>
          <p:nvPr/>
        </p:nvSpPr>
        <p:spPr bwMode="auto">
          <a:xfrm>
            <a:off x="1158875" y="4221163"/>
            <a:ext cx="3673475" cy="1728787"/>
          </a:xfrm>
          <a:prstGeom prst="rect">
            <a:avLst/>
          </a:prstGeom>
          <a:solidFill>
            <a:schemeClr val="bg1"/>
          </a:solidFill>
          <a:ln w="9525">
            <a:noFill/>
            <a:miter lim="800000"/>
            <a:headEnd/>
            <a:tailEnd/>
          </a:ln>
        </p:spPr>
        <p:txBody>
          <a:bodyPr wrap="none" anchor="ctr"/>
          <a:lstStyle/>
          <a:p>
            <a:endParaRPr lang="el-GR"/>
          </a:p>
        </p:txBody>
      </p:sp>
      <p:pic>
        <p:nvPicPr>
          <p:cNvPr id="294952" name="Picture 40" descr="no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53" name="Picture 41" descr="no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54" name="Picture 42" descr="no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55" name="Picture 43" descr="no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56" name="Picture 44" descr="no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57" name="Picture 45" descr="no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58" name="Picture 46" descr="no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59" name="Picture 47" descr="no8"/>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0" name="Picture 48" descr="no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1" name="Picture 49" descr="no10"/>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2" name="Picture 50" descr="no11"/>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3" name="Picture 51" descr="no12"/>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4" name="Picture 52" descr="no13"/>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5" name="Picture 53" descr="no14"/>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6" name="Picture 54" descr="no15"/>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7" name="Picture 55" descr="no16"/>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8" name="Picture 56" descr="no17"/>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69" name="Picture 57" descr="no18"/>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70" name="Picture 58" descr="no19"/>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1044575" y="2349500"/>
            <a:ext cx="7677150" cy="5759450"/>
          </a:xfrm>
          <a:prstGeom prst="rect">
            <a:avLst/>
          </a:prstGeom>
          <a:noFill/>
          <a:ln w="9525">
            <a:noFill/>
            <a:miter lim="800000"/>
            <a:headEnd/>
            <a:tailEnd/>
          </a:ln>
        </p:spPr>
      </p:pic>
      <p:pic>
        <p:nvPicPr>
          <p:cNvPr id="294971" name="Picture 59" descr="no20"/>
          <p:cNvPicPr>
            <a:picLocks noChangeAspect="1" noChangeArrowheads="1"/>
          </p:cNvPicPr>
          <p:nvPr/>
        </p:nvPicPr>
        <p:blipFill>
          <a:blip r:embed="rId23">
            <a:clrChange>
              <a:clrFrom>
                <a:srgbClr val="FFFFFF"/>
              </a:clrFrom>
              <a:clrTo>
                <a:srgbClr val="FFFFFF">
                  <a:alpha val="0"/>
                </a:srgbClr>
              </a:clrTo>
            </a:clrChange>
          </a:blip>
          <a:srcRect/>
          <a:stretch>
            <a:fillRect/>
          </a:stretch>
        </p:blipFill>
        <p:spPr bwMode="auto">
          <a:xfrm>
            <a:off x="-1099488" y="2422078"/>
            <a:ext cx="7677150" cy="575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4.27746E-6 L 0.45989 0.06983 " pathEditMode="relative" rAng="0" ptsTypes="AA">
                                      <p:cBhvr>
                                        <p:cTn id="6" dur="1000" fill="hold"/>
                                        <p:tgtEl>
                                          <p:spTgt spid="2"/>
                                        </p:tgtEl>
                                        <p:attrNameLst>
                                          <p:attrName>ppt_x</p:attrName>
                                          <p:attrName>ppt_y</p:attrName>
                                        </p:attrNameLst>
                                      </p:cBhvr>
                                      <p:rCtr x="23000" y="3500"/>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495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300"/>
                                  </p:stCondLst>
                                  <p:childTnLst>
                                    <p:set>
                                      <p:cBhvr>
                                        <p:cTn id="16" dur="1" fill="hold">
                                          <p:stCondLst>
                                            <p:cond delay="0"/>
                                          </p:stCondLst>
                                        </p:cTn>
                                        <p:tgtEl>
                                          <p:spTgt spid="294952"/>
                                        </p:tgtEl>
                                        <p:attrNameLst>
                                          <p:attrName>style.visibility</p:attrName>
                                        </p:attrNameLst>
                                      </p:cBhvr>
                                      <p:to>
                                        <p:strVal val="visible"/>
                                      </p:to>
                                    </p:set>
                                  </p:childTnLst>
                                </p:cTn>
                              </p:par>
                            </p:childTnLst>
                          </p:cTn>
                        </p:par>
                        <p:par>
                          <p:cTn id="17" fill="hold">
                            <p:stCondLst>
                              <p:cond delay="300"/>
                            </p:stCondLst>
                            <p:childTnLst>
                              <p:par>
                                <p:cTn id="18" presetID="1" presetClass="exit" presetSubtype="0" fill="hold" nodeType="afterEffect">
                                  <p:stCondLst>
                                    <p:cond delay="100"/>
                                  </p:stCondLst>
                                  <p:childTnLst>
                                    <p:set>
                                      <p:cBhvr>
                                        <p:cTn id="19" dur="1" fill="hold">
                                          <p:stCondLst>
                                            <p:cond delay="0"/>
                                          </p:stCondLst>
                                        </p:cTn>
                                        <p:tgtEl>
                                          <p:spTgt spid="294952"/>
                                        </p:tgtEl>
                                        <p:attrNameLst>
                                          <p:attrName>style.visibility</p:attrName>
                                        </p:attrNameLst>
                                      </p:cBhvr>
                                      <p:to>
                                        <p:strVal val="hidden"/>
                                      </p:to>
                                    </p:set>
                                  </p:childTnLst>
                                </p:cTn>
                              </p:par>
                              <p:par>
                                <p:cTn id="20" presetID="1" presetClass="entr" presetSubtype="0" fill="hold" nodeType="withEffect">
                                  <p:stCondLst>
                                    <p:cond delay="100"/>
                                  </p:stCondLst>
                                  <p:childTnLst>
                                    <p:set>
                                      <p:cBhvr>
                                        <p:cTn id="21" dur="1" fill="hold">
                                          <p:stCondLst>
                                            <p:cond delay="0"/>
                                          </p:stCondLst>
                                        </p:cTn>
                                        <p:tgtEl>
                                          <p:spTgt spid="294953"/>
                                        </p:tgtEl>
                                        <p:attrNameLst>
                                          <p:attrName>style.visibility</p:attrName>
                                        </p:attrNameLst>
                                      </p:cBhvr>
                                      <p:to>
                                        <p:strVal val="visible"/>
                                      </p:to>
                                    </p:set>
                                  </p:childTnLst>
                                </p:cTn>
                              </p:par>
                            </p:childTnLst>
                          </p:cTn>
                        </p:par>
                        <p:par>
                          <p:cTn id="22" fill="hold">
                            <p:stCondLst>
                              <p:cond delay="400"/>
                            </p:stCondLst>
                            <p:childTnLst>
                              <p:par>
                                <p:cTn id="23" presetID="1" presetClass="exit" presetSubtype="0" fill="hold" nodeType="afterEffect">
                                  <p:stCondLst>
                                    <p:cond delay="100"/>
                                  </p:stCondLst>
                                  <p:childTnLst>
                                    <p:set>
                                      <p:cBhvr>
                                        <p:cTn id="24" dur="1" fill="hold">
                                          <p:stCondLst>
                                            <p:cond delay="0"/>
                                          </p:stCondLst>
                                        </p:cTn>
                                        <p:tgtEl>
                                          <p:spTgt spid="294953"/>
                                        </p:tgtEl>
                                        <p:attrNameLst>
                                          <p:attrName>style.visibility</p:attrName>
                                        </p:attrNameLst>
                                      </p:cBhvr>
                                      <p:to>
                                        <p:strVal val="hidden"/>
                                      </p:to>
                                    </p:set>
                                  </p:childTnLst>
                                </p:cTn>
                              </p:par>
                              <p:par>
                                <p:cTn id="25" presetID="1" presetClass="entr" presetSubtype="0" fill="hold" nodeType="withEffect">
                                  <p:stCondLst>
                                    <p:cond delay="100"/>
                                  </p:stCondLst>
                                  <p:childTnLst>
                                    <p:set>
                                      <p:cBhvr>
                                        <p:cTn id="26" dur="1" fill="hold">
                                          <p:stCondLst>
                                            <p:cond delay="0"/>
                                          </p:stCondLst>
                                        </p:cTn>
                                        <p:tgtEl>
                                          <p:spTgt spid="294954"/>
                                        </p:tgtEl>
                                        <p:attrNameLst>
                                          <p:attrName>style.visibility</p:attrName>
                                        </p:attrNameLst>
                                      </p:cBhvr>
                                      <p:to>
                                        <p:strVal val="visible"/>
                                      </p:to>
                                    </p:set>
                                  </p:childTnLst>
                                </p:cTn>
                              </p:par>
                            </p:childTnLst>
                          </p:cTn>
                        </p:par>
                        <p:par>
                          <p:cTn id="27" fill="hold">
                            <p:stCondLst>
                              <p:cond delay="500"/>
                            </p:stCondLst>
                            <p:childTnLst>
                              <p:par>
                                <p:cTn id="28" presetID="1" presetClass="exit" presetSubtype="0" fill="hold" nodeType="afterEffect">
                                  <p:stCondLst>
                                    <p:cond delay="100"/>
                                  </p:stCondLst>
                                  <p:childTnLst>
                                    <p:set>
                                      <p:cBhvr>
                                        <p:cTn id="29" dur="1" fill="hold">
                                          <p:stCondLst>
                                            <p:cond delay="0"/>
                                          </p:stCondLst>
                                        </p:cTn>
                                        <p:tgtEl>
                                          <p:spTgt spid="294954"/>
                                        </p:tgtEl>
                                        <p:attrNameLst>
                                          <p:attrName>style.visibility</p:attrName>
                                        </p:attrNameLst>
                                      </p:cBhvr>
                                      <p:to>
                                        <p:strVal val="hidden"/>
                                      </p:to>
                                    </p:set>
                                  </p:childTnLst>
                                </p:cTn>
                              </p:par>
                              <p:par>
                                <p:cTn id="30" presetID="1" presetClass="entr" presetSubtype="0" fill="hold" nodeType="withEffect">
                                  <p:stCondLst>
                                    <p:cond delay="100"/>
                                  </p:stCondLst>
                                  <p:childTnLst>
                                    <p:set>
                                      <p:cBhvr>
                                        <p:cTn id="31" dur="1" fill="hold">
                                          <p:stCondLst>
                                            <p:cond delay="0"/>
                                          </p:stCondLst>
                                        </p:cTn>
                                        <p:tgtEl>
                                          <p:spTgt spid="294955"/>
                                        </p:tgtEl>
                                        <p:attrNameLst>
                                          <p:attrName>style.visibility</p:attrName>
                                        </p:attrNameLst>
                                      </p:cBhvr>
                                      <p:to>
                                        <p:strVal val="visible"/>
                                      </p:to>
                                    </p:set>
                                  </p:childTnLst>
                                </p:cTn>
                              </p:par>
                            </p:childTnLst>
                          </p:cTn>
                        </p:par>
                        <p:par>
                          <p:cTn id="32" fill="hold">
                            <p:stCondLst>
                              <p:cond delay="600"/>
                            </p:stCondLst>
                            <p:childTnLst>
                              <p:par>
                                <p:cTn id="33" presetID="1" presetClass="exit" presetSubtype="0" fill="hold" nodeType="afterEffect">
                                  <p:stCondLst>
                                    <p:cond delay="100"/>
                                  </p:stCondLst>
                                  <p:childTnLst>
                                    <p:set>
                                      <p:cBhvr>
                                        <p:cTn id="34" dur="1" fill="hold">
                                          <p:stCondLst>
                                            <p:cond delay="0"/>
                                          </p:stCondLst>
                                        </p:cTn>
                                        <p:tgtEl>
                                          <p:spTgt spid="294955"/>
                                        </p:tgtEl>
                                        <p:attrNameLst>
                                          <p:attrName>style.visibility</p:attrName>
                                        </p:attrNameLst>
                                      </p:cBhvr>
                                      <p:to>
                                        <p:strVal val="hidden"/>
                                      </p:to>
                                    </p:set>
                                  </p:childTnLst>
                                </p:cTn>
                              </p:par>
                              <p:par>
                                <p:cTn id="35" presetID="1" presetClass="entr" presetSubtype="0" fill="hold" nodeType="withEffect">
                                  <p:stCondLst>
                                    <p:cond delay="100"/>
                                  </p:stCondLst>
                                  <p:childTnLst>
                                    <p:set>
                                      <p:cBhvr>
                                        <p:cTn id="36" dur="1" fill="hold">
                                          <p:stCondLst>
                                            <p:cond delay="0"/>
                                          </p:stCondLst>
                                        </p:cTn>
                                        <p:tgtEl>
                                          <p:spTgt spid="294956"/>
                                        </p:tgtEl>
                                        <p:attrNameLst>
                                          <p:attrName>style.visibility</p:attrName>
                                        </p:attrNameLst>
                                      </p:cBhvr>
                                      <p:to>
                                        <p:strVal val="visible"/>
                                      </p:to>
                                    </p:set>
                                  </p:childTnLst>
                                </p:cTn>
                              </p:par>
                            </p:childTnLst>
                          </p:cTn>
                        </p:par>
                        <p:par>
                          <p:cTn id="37" fill="hold">
                            <p:stCondLst>
                              <p:cond delay="700"/>
                            </p:stCondLst>
                            <p:childTnLst>
                              <p:par>
                                <p:cTn id="38" presetID="1" presetClass="exit" presetSubtype="0" fill="hold" nodeType="afterEffect">
                                  <p:stCondLst>
                                    <p:cond delay="100"/>
                                  </p:stCondLst>
                                  <p:childTnLst>
                                    <p:set>
                                      <p:cBhvr>
                                        <p:cTn id="39" dur="1" fill="hold">
                                          <p:stCondLst>
                                            <p:cond delay="0"/>
                                          </p:stCondLst>
                                        </p:cTn>
                                        <p:tgtEl>
                                          <p:spTgt spid="294956"/>
                                        </p:tgtEl>
                                        <p:attrNameLst>
                                          <p:attrName>style.visibility</p:attrName>
                                        </p:attrNameLst>
                                      </p:cBhvr>
                                      <p:to>
                                        <p:strVal val="hidden"/>
                                      </p:to>
                                    </p:set>
                                  </p:childTnLst>
                                </p:cTn>
                              </p:par>
                              <p:par>
                                <p:cTn id="40" presetID="1" presetClass="entr" presetSubtype="0" fill="hold" nodeType="withEffect">
                                  <p:stCondLst>
                                    <p:cond delay="100"/>
                                  </p:stCondLst>
                                  <p:childTnLst>
                                    <p:set>
                                      <p:cBhvr>
                                        <p:cTn id="41" dur="1" fill="hold">
                                          <p:stCondLst>
                                            <p:cond delay="0"/>
                                          </p:stCondLst>
                                        </p:cTn>
                                        <p:tgtEl>
                                          <p:spTgt spid="294957"/>
                                        </p:tgtEl>
                                        <p:attrNameLst>
                                          <p:attrName>style.visibility</p:attrName>
                                        </p:attrNameLst>
                                      </p:cBhvr>
                                      <p:to>
                                        <p:strVal val="visible"/>
                                      </p:to>
                                    </p:set>
                                  </p:childTnLst>
                                </p:cTn>
                              </p:par>
                            </p:childTnLst>
                          </p:cTn>
                        </p:par>
                        <p:par>
                          <p:cTn id="42" fill="hold">
                            <p:stCondLst>
                              <p:cond delay="800"/>
                            </p:stCondLst>
                            <p:childTnLst>
                              <p:par>
                                <p:cTn id="43" presetID="1" presetClass="exit" presetSubtype="0" fill="hold" nodeType="afterEffect">
                                  <p:stCondLst>
                                    <p:cond delay="100"/>
                                  </p:stCondLst>
                                  <p:childTnLst>
                                    <p:set>
                                      <p:cBhvr>
                                        <p:cTn id="44" dur="1" fill="hold">
                                          <p:stCondLst>
                                            <p:cond delay="0"/>
                                          </p:stCondLst>
                                        </p:cTn>
                                        <p:tgtEl>
                                          <p:spTgt spid="294957"/>
                                        </p:tgtEl>
                                        <p:attrNameLst>
                                          <p:attrName>style.visibility</p:attrName>
                                        </p:attrNameLst>
                                      </p:cBhvr>
                                      <p:to>
                                        <p:strVal val="hidden"/>
                                      </p:to>
                                    </p:set>
                                  </p:childTnLst>
                                </p:cTn>
                              </p:par>
                              <p:par>
                                <p:cTn id="45" presetID="1" presetClass="entr" presetSubtype="0" fill="hold" nodeType="withEffect">
                                  <p:stCondLst>
                                    <p:cond delay="100"/>
                                  </p:stCondLst>
                                  <p:childTnLst>
                                    <p:set>
                                      <p:cBhvr>
                                        <p:cTn id="46" dur="1" fill="hold">
                                          <p:stCondLst>
                                            <p:cond delay="0"/>
                                          </p:stCondLst>
                                        </p:cTn>
                                        <p:tgtEl>
                                          <p:spTgt spid="294958"/>
                                        </p:tgtEl>
                                        <p:attrNameLst>
                                          <p:attrName>style.visibility</p:attrName>
                                        </p:attrNameLst>
                                      </p:cBhvr>
                                      <p:to>
                                        <p:strVal val="visible"/>
                                      </p:to>
                                    </p:set>
                                  </p:childTnLst>
                                </p:cTn>
                              </p:par>
                            </p:childTnLst>
                          </p:cTn>
                        </p:par>
                        <p:par>
                          <p:cTn id="47" fill="hold">
                            <p:stCondLst>
                              <p:cond delay="900"/>
                            </p:stCondLst>
                            <p:childTnLst>
                              <p:par>
                                <p:cTn id="48" presetID="1" presetClass="exit" presetSubtype="0" fill="hold" nodeType="afterEffect">
                                  <p:stCondLst>
                                    <p:cond delay="100"/>
                                  </p:stCondLst>
                                  <p:childTnLst>
                                    <p:set>
                                      <p:cBhvr>
                                        <p:cTn id="49" dur="1" fill="hold">
                                          <p:stCondLst>
                                            <p:cond delay="0"/>
                                          </p:stCondLst>
                                        </p:cTn>
                                        <p:tgtEl>
                                          <p:spTgt spid="294958"/>
                                        </p:tgtEl>
                                        <p:attrNameLst>
                                          <p:attrName>style.visibility</p:attrName>
                                        </p:attrNameLst>
                                      </p:cBhvr>
                                      <p:to>
                                        <p:strVal val="hidden"/>
                                      </p:to>
                                    </p:set>
                                  </p:childTnLst>
                                </p:cTn>
                              </p:par>
                              <p:par>
                                <p:cTn id="50" presetID="1" presetClass="entr" presetSubtype="0" fill="hold" nodeType="withEffect">
                                  <p:stCondLst>
                                    <p:cond delay="100"/>
                                  </p:stCondLst>
                                  <p:childTnLst>
                                    <p:set>
                                      <p:cBhvr>
                                        <p:cTn id="51" dur="1" fill="hold">
                                          <p:stCondLst>
                                            <p:cond delay="0"/>
                                          </p:stCondLst>
                                        </p:cTn>
                                        <p:tgtEl>
                                          <p:spTgt spid="294959"/>
                                        </p:tgtEl>
                                        <p:attrNameLst>
                                          <p:attrName>style.visibility</p:attrName>
                                        </p:attrNameLst>
                                      </p:cBhvr>
                                      <p:to>
                                        <p:strVal val="visible"/>
                                      </p:to>
                                    </p:set>
                                  </p:childTnLst>
                                </p:cTn>
                              </p:par>
                            </p:childTnLst>
                          </p:cTn>
                        </p:par>
                        <p:par>
                          <p:cTn id="52" fill="hold">
                            <p:stCondLst>
                              <p:cond delay="1000"/>
                            </p:stCondLst>
                            <p:childTnLst>
                              <p:par>
                                <p:cTn id="53" presetID="1" presetClass="exit" presetSubtype="0" fill="hold" nodeType="afterEffect">
                                  <p:stCondLst>
                                    <p:cond delay="100"/>
                                  </p:stCondLst>
                                  <p:childTnLst>
                                    <p:set>
                                      <p:cBhvr>
                                        <p:cTn id="54" dur="1" fill="hold">
                                          <p:stCondLst>
                                            <p:cond delay="0"/>
                                          </p:stCondLst>
                                        </p:cTn>
                                        <p:tgtEl>
                                          <p:spTgt spid="294959"/>
                                        </p:tgtEl>
                                        <p:attrNameLst>
                                          <p:attrName>style.visibility</p:attrName>
                                        </p:attrNameLst>
                                      </p:cBhvr>
                                      <p:to>
                                        <p:strVal val="hidden"/>
                                      </p:to>
                                    </p:set>
                                  </p:childTnLst>
                                </p:cTn>
                              </p:par>
                              <p:par>
                                <p:cTn id="55" presetID="1" presetClass="entr" presetSubtype="0" fill="hold" nodeType="withEffect">
                                  <p:stCondLst>
                                    <p:cond delay="100"/>
                                  </p:stCondLst>
                                  <p:childTnLst>
                                    <p:set>
                                      <p:cBhvr>
                                        <p:cTn id="56" dur="1" fill="hold">
                                          <p:stCondLst>
                                            <p:cond delay="0"/>
                                          </p:stCondLst>
                                        </p:cTn>
                                        <p:tgtEl>
                                          <p:spTgt spid="294960"/>
                                        </p:tgtEl>
                                        <p:attrNameLst>
                                          <p:attrName>style.visibility</p:attrName>
                                        </p:attrNameLst>
                                      </p:cBhvr>
                                      <p:to>
                                        <p:strVal val="visible"/>
                                      </p:to>
                                    </p:set>
                                  </p:childTnLst>
                                </p:cTn>
                              </p:par>
                            </p:childTnLst>
                          </p:cTn>
                        </p:par>
                        <p:par>
                          <p:cTn id="57" fill="hold">
                            <p:stCondLst>
                              <p:cond delay="1100"/>
                            </p:stCondLst>
                            <p:childTnLst>
                              <p:par>
                                <p:cTn id="58" presetID="1" presetClass="exit" presetSubtype="0" fill="hold" nodeType="afterEffect">
                                  <p:stCondLst>
                                    <p:cond delay="100"/>
                                  </p:stCondLst>
                                  <p:childTnLst>
                                    <p:set>
                                      <p:cBhvr>
                                        <p:cTn id="59" dur="1" fill="hold">
                                          <p:stCondLst>
                                            <p:cond delay="0"/>
                                          </p:stCondLst>
                                        </p:cTn>
                                        <p:tgtEl>
                                          <p:spTgt spid="294960"/>
                                        </p:tgtEl>
                                        <p:attrNameLst>
                                          <p:attrName>style.visibility</p:attrName>
                                        </p:attrNameLst>
                                      </p:cBhvr>
                                      <p:to>
                                        <p:strVal val="hidden"/>
                                      </p:to>
                                    </p:set>
                                  </p:childTnLst>
                                </p:cTn>
                              </p:par>
                              <p:par>
                                <p:cTn id="60" presetID="1" presetClass="entr" presetSubtype="0" fill="hold" nodeType="withEffect">
                                  <p:stCondLst>
                                    <p:cond delay="100"/>
                                  </p:stCondLst>
                                  <p:childTnLst>
                                    <p:set>
                                      <p:cBhvr>
                                        <p:cTn id="61" dur="1" fill="hold">
                                          <p:stCondLst>
                                            <p:cond delay="0"/>
                                          </p:stCondLst>
                                        </p:cTn>
                                        <p:tgtEl>
                                          <p:spTgt spid="294961"/>
                                        </p:tgtEl>
                                        <p:attrNameLst>
                                          <p:attrName>style.visibility</p:attrName>
                                        </p:attrNameLst>
                                      </p:cBhvr>
                                      <p:to>
                                        <p:strVal val="visible"/>
                                      </p:to>
                                    </p:set>
                                  </p:childTnLst>
                                </p:cTn>
                              </p:par>
                            </p:childTnLst>
                          </p:cTn>
                        </p:par>
                        <p:par>
                          <p:cTn id="62" fill="hold">
                            <p:stCondLst>
                              <p:cond delay="1200"/>
                            </p:stCondLst>
                            <p:childTnLst>
                              <p:par>
                                <p:cTn id="63" presetID="1" presetClass="exit" presetSubtype="0" fill="hold" nodeType="afterEffect">
                                  <p:stCondLst>
                                    <p:cond delay="100"/>
                                  </p:stCondLst>
                                  <p:childTnLst>
                                    <p:set>
                                      <p:cBhvr>
                                        <p:cTn id="64" dur="1" fill="hold">
                                          <p:stCondLst>
                                            <p:cond delay="0"/>
                                          </p:stCondLst>
                                        </p:cTn>
                                        <p:tgtEl>
                                          <p:spTgt spid="294961"/>
                                        </p:tgtEl>
                                        <p:attrNameLst>
                                          <p:attrName>style.visibility</p:attrName>
                                        </p:attrNameLst>
                                      </p:cBhvr>
                                      <p:to>
                                        <p:strVal val="hidden"/>
                                      </p:to>
                                    </p:set>
                                  </p:childTnLst>
                                </p:cTn>
                              </p:par>
                              <p:par>
                                <p:cTn id="65" presetID="1" presetClass="entr" presetSubtype="0" fill="hold" nodeType="withEffect">
                                  <p:stCondLst>
                                    <p:cond delay="100"/>
                                  </p:stCondLst>
                                  <p:childTnLst>
                                    <p:set>
                                      <p:cBhvr>
                                        <p:cTn id="66" dur="1" fill="hold">
                                          <p:stCondLst>
                                            <p:cond delay="0"/>
                                          </p:stCondLst>
                                        </p:cTn>
                                        <p:tgtEl>
                                          <p:spTgt spid="294962"/>
                                        </p:tgtEl>
                                        <p:attrNameLst>
                                          <p:attrName>style.visibility</p:attrName>
                                        </p:attrNameLst>
                                      </p:cBhvr>
                                      <p:to>
                                        <p:strVal val="visible"/>
                                      </p:to>
                                    </p:set>
                                  </p:childTnLst>
                                </p:cTn>
                              </p:par>
                            </p:childTnLst>
                          </p:cTn>
                        </p:par>
                        <p:par>
                          <p:cTn id="67" fill="hold">
                            <p:stCondLst>
                              <p:cond delay="1300"/>
                            </p:stCondLst>
                            <p:childTnLst>
                              <p:par>
                                <p:cTn id="68" presetID="1" presetClass="exit" presetSubtype="0" fill="hold" nodeType="afterEffect">
                                  <p:stCondLst>
                                    <p:cond delay="100"/>
                                  </p:stCondLst>
                                  <p:childTnLst>
                                    <p:set>
                                      <p:cBhvr>
                                        <p:cTn id="69" dur="1" fill="hold">
                                          <p:stCondLst>
                                            <p:cond delay="0"/>
                                          </p:stCondLst>
                                        </p:cTn>
                                        <p:tgtEl>
                                          <p:spTgt spid="294962"/>
                                        </p:tgtEl>
                                        <p:attrNameLst>
                                          <p:attrName>style.visibility</p:attrName>
                                        </p:attrNameLst>
                                      </p:cBhvr>
                                      <p:to>
                                        <p:strVal val="hidden"/>
                                      </p:to>
                                    </p:set>
                                  </p:childTnLst>
                                </p:cTn>
                              </p:par>
                              <p:par>
                                <p:cTn id="70" presetID="1" presetClass="entr" presetSubtype="0" fill="hold" nodeType="withEffect">
                                  <p:stCondLst>
                                    <p:cond delay="100"/>
                                  </p:stCondLst>
                                  <p:childTnLst>
                                    <p:set>
                                      <p:cBhvr>
                                        <p:cTn id="71" dur="1" fill="hold">
                                          <p:stCondLst>
                                            <p:cond delay="0"/>
                                          </p:stCondLst>
                                        </p:cTn>
                                        <p:tgtEl>
                                          <p:spTgt spid="294963"/>
                                        </p:tgtEl>
                                        <p:attrNameLst>
                                          <p:attrName>style.visibility</p:attrName>
                                        </p:attrNameLst>
                                      </p:cBhvr>
                                      <p:to>
                                        <p:strVal val="visible"/>
                                      </p:to>
                                    </p:set>
                                  </p:childTnLst>
                                </p:cTn>
                              </p:par>
                            </p:childTnLst>
                          </p:cTn>
                        </p:par>
                        <p:par>
                          <p:cTn id="72" fill="hold">
                            <p:stCondLst>
                              <p:cond delay="1400"/>
                            </p:stCondLst>
                            <p:childTnLst>
                              <p:par>
                                <p:cTn id="73" presetID="1" presetClass="exit" presetSubtype="0" fill="hold" nodeType="afterEffect">
                                  <p:stCondLst>
                                    <p:cond delay="100"/>
                                  </p:stCondLst>
                                  <p:childTnLst>
                                    <p:set>
                                      <p:cBhvr>
                                        <p:cTn id="74" dur="1" fill="hold">
                                          <p:stCondLst>
                                            <p:cond delay="0"/>
                                          </p:stCondLst>
                                        </p:cTn>
                                        <p:tgtEl>
                                          <p:spTgt spid="294963"/>
                                        </p:tgtEl>
                                        <p:attrNameLst>
                                          <p:attrName>style.visibility</p:attrName>
                                        </p:attrNameLst>
                                      </p:cBhvr>
                                      <p:to>
                                        <p:strVal val="hidden"/>
                                      </p:to>
                                    </p:set>
                                  </p:childTnLst>
                                </p:cTn>
                              </p:par>
                              <p:par>
                                <p:cTn id="75" presetID="1" presetClass="entr" presetSubtype="0" fill="hold" nodeType="withEffect">
                                  <p:stCondLst>
                                    <p:cond delay="100"/>
                                  </p:stCondLst>
                                  <p:childTnLst>
                                    <p:set>
                                      <p:cBhvr>
                                        <p:cTn id="76" dur="1" fill="hold">
                                          <p:stCondLst>
                                            <p:cond delay="0"/>
                                          </p:stCondLst>
                                        </p:cTn>
                                        <p:tgtEl>
                                          <p:spTgt spid="294964"/>
                                        </p:tgtEl>
                                        <p:attrNameLst>
                                          <p:attrName>style.visibility</p:attrName>
                                        </p:attrNameLst>
                                      </p:cBhvr>
                                      <p:to>
                                        <p:strVal val="visible"/>
                                      </p:to>
                                    </p:set>
                                  </p:childTnLst>
                                </p:cTn>
                              </p:par>
                            </p:childTnLst>
                          </p:cTn>
                        </p:par>
                        <p:par>
                          <p:cTn id="77" fill="hold">
                            <p:stCondLst>
                              <p:cond delay="1500"/>
                            </p:stCondLst>
                            <p:childTnLst>
                              <p:par>
                                <p:cTn id="78" presetID="1" presetClass="exit" presetSubtype="0" fill="hold" nodeType="afterEffect">
                                  <p:stCondLst>
                                    <p:cond delay="100"/>
                                  </p:stCondLst>
                                  <p:childTnLst>
                                    <p:set>
                                      <p:cBhvr>
                                        <p:cTn id="79" dur="1" fill="hold">
                                          <p:stCondLst>
                                            <p:cond delay="0"/>
                                          </p:stCondLst>
                                        </p:cTn>
                                        <p:tgtEl>
                                          <p:spTgt spid="294964"/>
                                        </p:tgtEl>
                                        <p:attrNameLst>
                                          <p:attrName>style.visibility</p:attrName>
                                        </p:attrNameLst>
                                      </p:cBhvr>
                                      <p:to>
                                        <p:strVal val="hidden"/>
                                      </p:to>
                                    </p:set>
                                  </p:childTnLst>
                                </p:cTn>
                              </p:par>
                              <p:par>
                                <p:cTn id="80" presetID="1" presetClass="entr" presetSubtype="0" fill="hold" nodeType="withEffect">
                                  <p:stCondLst>
                                    <p:cond delay="100"/>
                                  </p:stCondLst>
                                  <p:childTnLst>
                                    <p:set>
                                      <p:cBhvr>
                                        <p:cTn id="81" dur="1" fill="hold">
                                          <p:stCondLst>
                                            <p:cond delay="0"/>
                                          </p:stCondLst>
                                        </p:cTn>
                                        <p:tgtEl>
                                          <p:spTgt spid="294965"/>
                                        </p:tgtEl>
                                        <p:attrNameLst>
                                          <p:attrName>style.visibility</p:attrName>
                                        </p:attrNameLst>
                                      </p:cBhvr>
                                      <p:to>
                                        <p:strVal val="visible"/>
                                      </p:to>
                                    </p:set>
                                  </p:childTnLst>
                                </p:cTn>
                              </p:par>
                            </p:childTnLst>
                          </p:cTn>
                        </p:par>
                        <p:par>
                          <p:cTn id="82" fill="hold">
                            <p:stCondLst>
                              <p:cond delay="1600"/>
                            </p:stCondLst>
                            <p:childTnLst>
                              <p:par>
                                <p:cTn id="83" presetID="1" presetClass="exit" presetSubtype="0" fill="hold" nodeType="afterEffect">
                                  <p:stCondLst>
                                    <p:cond delay="100"/>
                                  </p:stCondLst>
                                  <p:childTnLst>
                                    <p:set>
                                      <p:cBhvr>
                                        <p:cTn id="84" dur="1" fill="hold">
                                          <p:stCondLst>
                                            <p:cond delay="0"/>
                                          </p:stCondLst>
                                        </p:cTn>
                                        <p:tgtEl>
                                          <p:spTgt spid="294965"/>
                                        </p:tgtEl>
                                        <p:attrNameLst>
                                          <p:attrName>style.visibility</p:attrName>
                                        </p:attrNameLst>
                                      </p:cBhvr>
                                      <p:to>
                                        <p:strVal val="hidden"/>
                                      </p:to>
                                    </p:set>
                                  </p:childTnLst>
                                </p:cTn>
                              </p:par>
                              <p:par>
                                <p:cTn id="85" presetID="1" presetClass="entr" presetSubtype="0" fill="hold" nodeType="withEffect">
                                  <p:stCondLst>
                                    <p:cond delay="100"/>
                                  </p:stCondLst>
                                  <p:childTnLst>
                                    <p:set>
                                      <p:cBhvr>
                                        <p:cTn id="86" dur="1" fill="hold">
                                          <p:stCondLst>
                                            <p:cond delay="0"/>
                                          </p:stCondLst>
                                        </p:cTn>
                                        <p:tgtEl>
                                          <p:spTgt spid="294966"/>
                                        </p:tgtEl>
                                        <p:attrNameLst>
                                          <p:attrName>style.visibility</p:attrName>
                                        </p:attrNameLst>
                                      </p:cBhvr>
                                      <p:to>
                                        <p:strVal val="visible"/>
                                      </p:to>
                                    </p:set>
                                  </p:childTnLst>
                                </p:cTn>
                              </p:par>
                            </p:childTnLst>
                          </p:cTn>
                        </p:par>
                        <p:par>
                          <p:cTn id="87" fill="hold">
                            <p:stCondLst>
                              <p:cond delay="1700"/>
                            </p:stCondLst>
                            <p:childTnLst>
                              <p:par>
                                <p:cTn id="88" presetID="1" presetClass="exit" presetSubtype="0" fill="hold" nodeType="afterEffect">
                                  <p:stCondLst>
                                    <p:cond delay="100"/>
                                  </p:stCondLst>
                                  <p:childTnLst>
                                    <p:set>
                                      <p:cBhvr>
                                        <p:cTn id="89" dur="1" fill="hold">
                                          <p:stCondLst>
                                            <p:cond delay="0"/>
                                          </p:stCondLst>
                                        </p:cTn>
                                        <p:tgtEl>
                                          <p:spTgt spid="294966"/>
                                        </p:tgtEl>
                                        <p:attrNameLst>
                                          <p:attrName>style.visibility</p:attrName>
                                        </p:attrNameLst>
                                      </p:cBhvr>
                                      <p:to>
                                        <p:strVal val="hidden"/>
                                      </p:to>
                                    </p:set>
                                  </p:childTnLst>
                                </p:cTn>
                              </p:par>
                              <p:par>
                                <p:cTn id="90" presetID="1" presetClass="entr" presetSubtype="0" fill="hold" nodeType="withEffect">
                                  <p:stCondLst>
                                    <p:cond delay="100"/>
                                  </p:stCondLst>
                                  <p:childTnLst>
                                    <p:set>
                                      <p:cBhvr>
                                        <p:cTn id="91" dur="1" fill="hold">
                                          <p:stCondLst>
                                            <p:cond delay="0"/>
                                          </p:stCondLst>
                                        </p:cTn>
                                        <p:tgtEl>
                                          <p:spTgt spid="294967"/>
                                        </p:tgtEl>
                                        <p:attrNameLst>
                                          <p:attrName>style.visibility</p:attrName>
                                        </p:attrNameLst>
                                      </p:cBhvr>
                                      <p:to>
                                        <p:strVal val="visible"/>
                                      </p:to>
                                    </p:set>
                                  </p:childTnLst>
                                </p:cTn>
                              </p:par>
                            </p:childTnLst>
                          </p:cTn>
                        </p:par>
                        <p:par>
                          <p:cTn id="92" fill="hold">
                            <p:stCondLst>
                              <p:cond delay="1800"/>
                            </p:stCondLst>
                            <p:childTnLst>
                              <p:par>
                                <p:cTn id="93" presetID="1" presetClass="exit" presetSubtype="0" fill="hold" nodeType="afterEffect">
                                  <p:stCondLst>
                                    <p:cond delay="100"/>
                                  </p:stCondLst>
                                  <p:childTnLst>
                                    <p:set>
                                      <p:cBhvr>
                                        <p:cTn id="94" dur="1" fill="hold">
                                          <p:stCondLst>
                                            <p:cond delay="0"/>
                                          </p:stCondLst>
                                        </p:cTn>
                                        <p:tgtEl>
                                          <p:spTgt spid="294967"/>
                                        </p:tgtEl>
                                        <p:attrNameLst>
                                          <p:attrName>style.visibility</p:attrName>
                                        </p:attrNameLst>
                                      </p:cBhvr>
                                      <p:to>
                                        <p:strVal val="hidden"/>
                                      </p:to>
                                    </p:set>
                                  </p:childTnLst>
                                </p:cTn>
                              </p:par>
                              <p:par>
                                <p:cTn id="95" presetID="1" presetClass="entr" presetSubtype="0" fill="hold" nodeType="withEffect">
                                  <p:stCondLst>
                                    <p:cond delay="100"/>
                                  </p:stCondLst>
                                  <p:childTnLst>
                                    <p:set>
                                      <p:cBhvr>
                                        <p:cTn id="96" dur="1" fill="hold">
                                          <p:stCondLst>
                                            <p:cond delay="0"/>
                                          </p:stCondLst>
                                        </p:cTn>
                                        <p:tgtEl>
                                          <p:spTgt spid="294968"/>
                                        </p:tgtEl>
                                        <p:attrNameLst>
                                          <p:attrName>style.visibility</p:attrName>
                                        </p:attrNameLst>
                                      </p:cBhvr>
                                      <p:to>
                                        <p:strVal val="visible"/>
                                      </p:to>
                                    </p:set>
                                  </p:childTnLst>
                                </p:cTn>
                              </p:par>
                            </p:childTnLst>
                          </p:cTn>
                        </p:par>
                        <p:par>
                          <p:cTn id="97" fill="hold">
                            <p:stCondLst>
                              <p:cond delay="1900"/>
                            </p:stCondLst>
                            <p:childTnLst>
                              <p:par>
                                <p:cTn id="98" presetID="1" presetClass="exit" presetSubtype="0" fill="hold" nodeType="afterEffect">
                                  <p:stCondLst>
                                    <p:cond delay="100"/>
                                  </p:stCondLst>
                                  <p:childTnLst>
                                    <p:set>
                                      <p:cBhvr>
                                        <p:cTn id="99" dur="1" fill="hold">
                                          <p:stCondLst>
                                            <p:cond delay="0"/>
                                          </p:stCondLst>
                                        </p:cTn>
                                        <p:tgtEl>
                                          <p:spTgt spid="294968"/>
                                        </p:tgtEl>
                                        <p:attrNameLst>
                                          <p:attrName>style.visibility</p:attrName>
                                        </p:attrNameLst>
                                      </p:cBhvr>
                                      <p:to>
                                        <p:strVal val="hidden"/>
                                      </p:to>
                                    </p:set>
                                  </p:childTnLst>
                                </p:cTn>
                              </p:par>
                              <p:par>
                                <p:cTn id="100" presetID="1" presetClass="entr" presetSubtype="0" fill="hold" nodeType="withEffect">
                                  <p:stCondLst>
                                    <p:cond delay="100"/>
                                  </p:stCondLst>
                                  <p:childTnLst>
                                    <p:set>
                                      <p:cBhvr>
                                        <p:cTn id="101" dur="1" fill="hold">
                                          <p:stCondLst>
                                            <p:cond delay="0"/>
                                          </p:stCondLst>
                                        </p:cTn>
                                        <p:tgtEl>
                                          <p:spTgt spid="294969"/>
                                        </p:tgtEl>
                                        <p:attrNameLst>
                                          <p:attrName>style.visibility</p:attrName>
                                        </p:attrNameLst>
                                      </p:cBhvr>
                                      <p:to>
                                        <p:strVal val="visible"/>
                                      </p:to>
                                    </p:set>
                                  </p:childTnLst>
                                </p:cTn>
                              </p:par>
                            </p:childTnLst>
                          </p:cTn>
                        </p:par>
                        <p:par>
                          <p:cTn id="102" fill="hold">
                            <p:stCondLst>
                              <p:cond delay="2000"/>
                            </p:stCondLst>
                            <p:childTnLst>
                              <p:par>
                                <p:cTn id="103" presetID="1" presetClass="exit" presetSubtype="0" fill="hold" nodeType="afterEffect">
                                  <p:stCondLst>
                                    <p:cond delay="100"/>
                                  </p:stCondLst>
                                  <p:childTnLst>
                                    <p:set>
                                      <p:cBhvr>
                                        <p:cTn id="104" dur="1" fill="hold">
                                          <p:stCondLst>
                                            <p:cond delay="0"/>
                                          </p:stCondLst>
                                        </p:cTn>
                                        <p:tgtEl>
                                          <p:spTgt spid="294969"/>
                                        </p:tgtEl>
                                        <p:attrNameLst>
                                          <p:attrName>style.visibility</p:attrName>
                                        </p:attrNameLst>
                                      </p:cBhvr>
                                      <p:to>
                                        <p:strVal val="hidden"/>
                                      </p:to>
                                    </p:set>
                                  </p:childTnLst>
                                </p:cTn>
                              </p:par>
                              <p:par>
                                <p:cTn id="105" presetID="1" presetClass="entr" presetSubtype="0" fill="hold" nodeType="withEffect">
                                  <p:stCondLst>
                                    <p:cond delay="100"/>
                                  </p:stCondLst>
                                  <p:childTnLst>
                                    <p:set>
                                      <p:cBhvr>
                                        <p:cTn id="106" dur="1" fill="hold">
                                          <p:stCondLst>
                                            <p:cond delay="0"/>
                                          </p:stCondLst>
                                        </p:cTn>
                                        <p:tgtEl>
                                          <p:spTgt spid="294970"/>
                                        </p:tgtEl>
                                        <p:attrNameLst>
                                          <p:attrName>style.visibility</p:attrName>
                                        </p:attrNameLst>
                                      </p:cBhvr>
                                      <p:to>
                                        <p:strVal val="visible"/>
                                      </p:to>
                                    </p:set>
                                  </p:childTnLst>
                                </p:cTn>
                              </p:par>
                            </p:childTnLst>
                          </p:cTn>
                        </p:par>
                        <p:par>
                          <p:cTn id="107" fill="hold">
                            <p:stCondLst>
                              <p:cond delay="2100"/>
                            </p:stCondLst>
                            <p:childTnLst>
                              <p:par>
                                <p:cTn id="108" presetID="1" presetClass="exit" presetSubtype="0" fill="hold" nodeType="afterEffect">
                                  <p:stCondLst>
                                    <p:cond delay="100"/>
                                  </p:stCondLst>
                                  <p:childTnLst>
                                    <p:set>
                                      <p:cBhvr>
                                        <p:cTn id="109" dur="1" fill="hold">
                                          <p:stCondLst>
                                            <p:cond delay="0"/>
                                          </p:stCondLst>
                                        </p:cTn>
                                        <p:tgtEl>
                                          <p:spTgt spid="294970"/>
                                        </p:tgtEl>
                                        <p:attrNameLst>
                                          <p:attrName>style.visibility</p:attrName>
                                        </p:attrNameLst>
                                      </p:cBhvr>
                                      <p:to>
                                        <p:strVal val="hidden"/>
                                      </p:to>
                                    </p:set>
                                  </p:childTnLst>
                                </p:cTn>
                              </p:par>
                              <p:par>
                                <p:cTn id="110" presetID="1" presetClass="entr" presetSubtype="0" fill="hold" nodeType="withEffect">
                                  <p:stCondLst>
                                    <p:cond delay="100"/>
                                  </p:stCondLst>
                                  <p:childTnLst>
                                    <p:set>
                                      <p:cBhvr>
                                        <p:cTn id="111" dur="1" fill="hold">
                                          <p:stCondLst>
                                            <p:cond delay="0"/>
                                          </p:stCondLst>
                                        </p:cTn>
                                        <p:tgtEl>
                                          <p:spTgt spid="294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457200" y="274638"/>
            <a:ext cx="8229600" cy="5099050"/>
          </a:xfrm>
        </p:spPr>
        <p:txBody>
          <a:bodyPr/>
          <a:lstStyle/>
          <a:p>
            <a:pPr eaLnBrk="1" hangingPunct="1"/>
            <a:r>
              <a:rPr lang="el-GR" sz="4000" dirty="0" smtClean="0">
                <a:solidFill>
                  <a:schemeClr val="tx1"/>
                </a:solidFill>
                <a:latin typeface="Comic Sans MS" pitchFamily="66" charset="0"/>
              </a:rPr>
              <a:t>Δημιουργούνται εικονικές βιβλιοθήκες δραστικών μορίων και ανιχνεύονται </a:t>
            </a:r>
            <a:r>
              <a:rPr lang="en-US" sz="4000" i="1" dirty="0" smtClean="0">
                <a:solidFill>
                  <a:srgbClr val="FF0000"/>
                </a:solidFill>
                <a:latin typeface="Comic Sans MS" pitchFamily="66" charset="0"/>
              </a:rPr>
              <a:t>in silico </a:t>
            </a:r>
            <a:r>
              <a:rPr lang="el-GR" sz="4000" dirty="0" smtClean="0">
                <a:solidFill>
                  <a:schemeClr val="tx1"/>
                </a:solidFill>
                <a:latin typeface="Comic Sans MS" pitchFamily="66" charset="0"/>
              </a:rPr>
              <a:t>νέα φάρμακα-δραστικά μόρια και </a:t>
            </a:r>
            <a:r>
              <a:rPr lang="el-GR" sz="4000" u="sng" dirty="0" smtClean="0">
                <a:solidFill>
                  <a:schemeClr val="tx1"/>
                </a:solidFill>
                <a:latin typeface="Comic Sans MS" pitchFamily="66" charset="0"/>
              </a:rPr>
              <a:t>νέοι υποδοχείς πιθανοί στόχοι</a:t>
            </a:r>
            <a:r>
              <a:rPr lang="el-GR" sz="4000" dirty="0" smtClean="0">
                <a:solidFill>
                  <a:schemeClr val="tx1"/>
                </a:solidFill>
                <a:latin typeface="Comic Sans MS" pitchFamily="66" charset="0"/>
              </a:rPr>
              <a:t> με αποτέλεσμα μείωση του κόστους και του χρόνου παραγωγής</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457200" y="274638"/>
            <a:ext cx="8229600" cy="6034087"/>
          </a:xfrm>
        </p:spPr>
        <p:txBody>
          <a:bodyPr/>
          <a:lstStyle/>
          <a:p>
            <a:pPr eaLnBrk="1" hangingPunct="1"/>
            <a:r>
              <a:rPr lang="el-GR" sz="3200" dirty="0" smtClean="0">
                <a:solidFill>
                  <a:schemeClr val="tx1"/>
                </a:solidFill>
                <a:latin typeface="Comic Sans MS" pitchFamily="66" charset="0"/>
              </a:rPr>
              <a:t>Οι πληροφορίες που προκύπτουν από την εφαρμογή της μπορούν να χρησιμοποιηθούν στον σχεδιασμό των φαρμάκων </a:t>
            </a:r>
            <a:r>
              <a:rPr lang="en-US" sz="3200" dirty="0" smtClean="0">
                <a:solidFill>
                  <a:schemeClr val="tx1"/>
                </a:solidFill>
                <a:latin typeface="Comic Sans MS" pitchFamily="66" charset="0"/>
              </a:rPr>
              <a:t>Drug design </a:t>
            </a:r>
            <a:r>
              <a:rPr lang="el-GR" sz="3200" dirty="0" smtClean="0">
                <a:solidFill>
                  <a:schemeClr val="tx1"/>
                </a:solidFill>
                <a:latin typeface="Comic Sans MS" pitchFamily="66" charset="0"/>
              </a:rPr>
              <a:t>και γίνεται </a:t>
            </a:r>
            <a:r>
              <a:rPr lang="el-GR" sz="3200" dirty="0" smtClean="0">
                <a:solidFill>
                  <a:srgbClr val="FF0000"/>
                </a:solidFill>
                <a:latin typeface="Comic Sans MS" pitchFamily="66" charset="0"/>
              </a:rPr>
              <a:t>προσπάθεια προσομοίωσης της σύνδεσης του μορίου-φαρμάκου στον υποδοχέα ή στο ενεργό κέντρο του ενζύμου</a:t>
            </a:r>
            <a:r>
              <a:rPr lang="el-GR" sz="3200" dirty="0" smtClean="0">
                <a:solidFill>
                  <a:schemeClr val="tx1"/>
                </a:solidFill>
                <a:latin typeface="Comic Sans MS" pitchFamily="66" charset="0"/>
              </a:rPr>
              <a:t> καθώς και πρόβλεψη των </a:t>
            </a:r>
            <a:r>
              <a:rPr lang="el-GR" sz="3200" dirty="0" err="1" smtClean="0">
                <a:solidFill>
                  <a:srgbClr val="FF0000"/>
                </a:solidFill>
                <a:latin typeface="Comic Sans MS" pitchFamily="66" charset="0"/>
              </a:rPr>
              <a:t>φαρμακοκινητικών</a:t>
            </a:r>
            <a:r>
              <a:rPr lang="el-GR" sz="3200" dirty="0" smtClean="0">
                <a:solidFill>
                  <a:srgbClr val="FF0000"/>
                </a:solidFill>
                <a:latin typeface="Comic Sans MS" pitchFamily="66" charset="0"/>
              </a:rPr>
              <a:t> ιδιοτήτων </a:t>
            </a:r>
            <a:r>
              <a:rPr lang="en-US" sz="3200" dirty="0" smtClean="0">
                <a:solidFill>
                  <a:srgbClr val="FF0000"/>
                </a:solidFill>
                <a:latin typeface="Comic Sans MS" pitchFamily="66" charset="0"/>
              </a:rPr>
              <a:t>ADME </a:t>
            </a:r>
            <a:r>
              <a:rPr lang="el-GR" sz="3200" dirty="0" smtClean="0">
                <a:solidFill>
                  <a:srgbClr val="FF0000"/>
                </a:solidFill>
                <a:latin typeface="Comic Sans MS" pitchFamily="66" charset="0"/>
              </a:rPr>
              <a:t>των μορίων(πρόβλεψη </a:t>
            </a:r>
            <a:r>
              <a:rPr lang="el-GR" sz="3200" dirty="0" smtClean="0">
                <a:solidFill>
                  <a:schemeClr val="tx1"/>
                </a:solidFill>
                <a:latin typeface="Comic Sans MS" pitchFamily="66" charset="0"/>
              </a:rPr>
              <a:t>της απορρόφησης, κατανομής, μεταβολισμού και απέκκρισης) που είναι απαραίτητες για την </a:t>
            </a:r>
            <a:r>
              <a:rPr lang="el-GR" sz="3200" dirty="0" smtClean="0">
                <a:solidFill>
                  <a:srgbClr val="FF0000"/>
                </a:solidFill>
                <a:latin typeface="Comic Sans MS" pitchFamily="66" charset="0"/>
              </a:rPr>
              <a:t>μορφοποίηση</a:t>
            </a:r>
            <a:r>
              <a:rPr lang="el-GR" sz="3200" dirty="0" smtClean="0">
                <a:solidFill>
                  <a:schemeClr val="tx1"/>
                </a:solidFill>
                <a:latin typeface="Comic Sans MS" pitchFamily="66" charset="0"/>
              </a:rPr>
              <a:t> της δραστικής ουσίας σε φαρμακοτεχνική μορφή</a:t>
            </a:r>
            <a:r>
              <a:rPr lang="el-GR" sz="3200" dirty="0" smtClean="0">
                <a:solidFill>
                  <a:srgbClr val="C1F9C1"/>
                </a:solidFill>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04800"/>
            <a:ext cx="7772400" cy="1143000"/>
          </a:xfrm>
        </p:spPr>
        <p:txBody>
          <a:bodyPr/>
          <a:lstStyle/>
          <a:p>
            <a:pPr eaLnBrk="1" hangingPunct="1"/>
            <a:r>
              <a:rPr lang="en-US" altLang="he-IL" b="1" smtClean="0">
                <a:solidFill>
                  <a:srgbClr val="000099"/>
                </a:solidFill>
                <a:latin typeface="Comic Sans MS" pitchFamily="66" charset="0"/>
              </a:rPr>
              <a:t>VOLSURF</a:t>
            </a:r>
          </a:p>
        </p:txBody>
      </p:sp>
      <p:sp>
        <p:nvSpPr>
          <p:cNvPr id="258051" name="Rectangle 3"/>
          <p:cNvSpPr>
            <a:spLocks noGrp="1" noChangeArrowheads="1"/>
          </p:cNvSpPr>
          <p:nvPr>
            <p:ph type="body" idx="1"/>
          </p:nvPr>
        </p:nvSpPr>
        <p:spPr/>
        <p:txBody>
          <a:bodyPr/>
          <a:lstStyle/>
          <a:p>
            <a:pPr marL="0" indent="0" eaLnBrk="1" hangingPunct="1">
              <a:buFontTx/>
              <a:buNone/>
            </a:pPr>
            <a:r>
              <a:rPr lang="en-US" altLang="he-IL" smtClean="0"/>
              <a:t>The VolSurf program predicts a variety of ADME properties based on pre-calculated models. The models included are:</a:t>
            </a:r>
          </a:p>
          <a:p>
            <a:pPr marL="0" indent="0" eaLnBrk="1" hangingPunct="1"/>
            <a:r>
              <a:rPr lang="en-US" altLang="he-IL" smtClean="0">
                <a:latin typeface="TimesNewRoman"/>
              </a:rPr>
              <a:t> drug solubility</a:t>
            </a:r>
          </a:p>
          <a:p>
            <a:pPr marL="0" indent="0" eaLnBrk="1" hangingPunct="1"/>
            <a:r>
              <a:rPr lang="en-US" altLang="he-IL" smtClean="0">
                <a:latin typeface="TimesNewRoman"/>
              </a:rPr>
              <a:t> Caco-2 cell absorption</a:t>
            </a:r>
          </a:p>
          <a:p>
            <a:pPr marL="0" indent="0" eaLnBrk="1" hangingPunct="1"/>
            <a:r>
              <a:rPr lang="en-US" altLang="he-IL" smtClean="0">
                <a:latin typeface="TimesNewRoman"/>
              </a:rPr>
              <a:t> blood-brain barrier permeation</a:t>
            </a:r>
          </a:p>
          <a:p>
            <a:pPr marL="0" indent="0" eaLnBrk="1" hangingPunct="1"/>
            <a:r>
              <a:rPr lang="en-US" altLang="he-IL" smtClean="0">
                <a:latin typeface="TimesNewRoman"/>
              </a:rPr>
              <a:t> distribution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8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228600"/>
            <a:ext cx="7772400" cy="1143000"/>
          </a:xfrm>
        </p:spPr>
        <p:txBody>
          <a:bodyPr/>
          <a:lstStyle/>
          <a:p>
            <a:pPr eaLnBrk="1" hangingPunct="1"/>
            <a:r>
              <a:rPr lang="en-US" altLang="he-IL" b="1" smtClean="0">
                <a:solidFill>
                  <a:srgbClr val="000099"/>
                </a:solidFill>
                <a:latin typeface="Comic Sans MS" pitchFamily="66" charset="0"/>
              </a:rPr>
              <a:t>VOLSURF Descriptors</a:t>
            </a:r>
          </a:p>
        </p:txBody>
      </p:sp>
      <p:sp>
        <p:nvSpPr>
          <p:cNvPr id="260099" name="Rectangle 3"/>
          <p:cNvSpPr>
            <a:spLocks noGrp="1" noChangeArrowheads="1"/>
          </p:cNvSpPr>
          <p:nvPr>
            <p:ph type="body" idx="1"/>
          </p:nvPr>
        </p:nvSpPr>
        <p:spPr>
          <a:xfrm>
            <a:off x="152400" y="1295400"/>
            <a:ext cx="8839200" cy="5410200"/>
          </a:xfrm>
        </p:spPr>
        <p:txBody>
          <a:bodyPr/>
          <a:lstStyle/>
          <a:p>
            <a:pPr marL="0" indent="0" eaLnBrk="1" hangingPunct="1">
              <a:lnSpc>
                <a:spcPct val="90000"/>
              </a:lnSpc>
              <a:buFontTx/>
              <a:buBlip>
                <a:blip r:embed="rId3"/>
              </a:buBlip>
            </a:pPr>
            <a:r>
              <a:rPr lang="en-US" altLang="en-US" sz="2800" smtClean="0">
                <a:cs typeface="Times New Roman" pitchFamily="18" charset="0"/>
              </a:rPr>
              <a:t> </a:t>
            </a:r>
            <a:r>
              <a:rPr lang="en-US" altLang="he-IL" sz="2800" smtClean="0">
                <a:cs typeface="Times New Roman" pitchFamily="18" charset="0"/>
              </a:rPr>
              <a:t>Size and shape: volume </a:t>
            </a:r>
            <a:r>
              <a:rPr lang="en-US" altLang="he-IL" sz="2800" i="1" smtClean="0">
                <a:cs typeface="Times New Roman" pitchFamily="18" charset="0"/>
              </a:rPr>
              <a:t>V</a:t>
            </a:r>
            <a:r>
              <a:rPr lang="en-US" altLang="he-IL" sz="2800" smtClean="0">
                <a:cs typeface="Times New Roman" pitchFamily="18" charset="0"/>
              </a:rPr>
              <a:t>, surface area </a:t>
            </a:r>
            <a:r>
              <a:rPr lang="en-US" altLang="he-IL" sz="2800" i="1" smtClean="0">
                <a:cs typeface="Times New Roman" pitchFamily="18" charset="0"/>
              </a:rPr>
              <a:t>S</a:t>
            </a:r>
            <a:r>
              <a:rPr lang="en-US" altLang="he-IL" sz="2800" smtClean="0">
                <a:cs typeface="Times New Roman" pitchFamily="18" charset="0"/>
              </a:rPr>
              <a:t>, ratio volume surface </a:t>
            </a:r>
            <a:r>
              <a:rPr lang="en-US" altLang="he-IL" sz="2800" i="1" smtClean="0">
                <a:cs typeface="Times New Roman" pitchFamily="18" charset="0"/>
              </a:rPr>
              <a:t>V/S</a:t>
            </a:r>
            <a:r>
              <a:rPr lang="en-US" altLang="he-IL" sz="2800" smtClean="0">
                <a:cs typeface="Times New Roman" pitchFamily="18" charset="0"/>
              </a:rPr>
              <a:t>, globularity </a:t>
            </a:r>
            <a:r>
              <a:rPr lang="en-US" altLang="he-IL" sz="2800" i="1" smtClean="0">
                <a:cs typeface="Times New Roman" pitchFamily="18" charset="0"/>
              </a:rPr>
              <a:t>S/S</a:t>
            </a:r>
            <a:r>
              <a:rPr lang="en-US" altLang="he-IL" sz="2800" i="1" baseline="-25000" smtClean="0">
                <a:cs typeface="Times New Roman" pitchFamily="18" charset="0"/>
              </a:rPr>
              <a:t>equiv</a:t>
            </a:r>
            <a:r>
              <a:rPr lang="en-US" altLang="he-IL" sz="2800" smtClean="0">
                <a:cs typeface="Times New Roman" pitchFamily="18" charset="0"/>
              </a:rPr>
              <a:t>  (</a:t>
            </a:r>
            <a:r>
              <a:rPr lang="en-US" altLang="he-IL" sz="2800" i="1" smtClean="0">
                <a:cs typeface="Times New Roman" pitchFamily="18" charset="0"/>
              </a:rPr>
              <a:t>S</a:t>
            </a:r>
            <a:r>
              <a:rPr lang="en-US" altLang="he-IL" sz="2800" i="1" baseline="-25000" smtClean="0">
                <a:cs typeface="Times New Roman" pitchFamily="18" charset="0"/>
              </a:rPr>
              <a:t>equiv</a:t>
            </a:r>
            <a:r>
              <a:rPr lang="en-US" altLang="he-IL" sz="2800" smtClean="0">
                <a:cs typeface="Times New Roman" pitchFamily="18" charset="0"/>
              </a:rPr>
              <a:t> is the surface area of a sphere of volume </a:t>
            </a:r>
            <a:r>
              <a:rPr lang="en-US" altLang="he-IL" sz="2800" i="1" smtClean="0">
                <a:cs typeface="Times New Roman" pitchFamily="18" charset="0"/>
              </a:rPr>
              <a:t>V</a:t>
            </a:r>
            <a:r>
              <a:rPr lang="en-US" altLang="he-IL" sz="2800" smtClean="0">
                <a:cs typeface="Times New Roman" pitchFamily="18" charset="0"/>
              </a:rPr>
              <a:t>).</a:t>
            </a:r>
          </a:p>
          <a:p>
            <a:pPr marL="0" indent="0" eaLnBrk="1" hangingPunct="1">
              <a:lnSpc>
                <a:spcPct val="90000"/>
              </a:lnSpc>
              <a:buFontTx/>
              <a:buBlip>
                <a:blip r:embed="rId3"/>
              </a:buBlip>
            </a:pPr>
            <a:r>
              <a:rPr lang="en-US" altLang="he-IL" sz="2800" smtClean="0">
                <a:cs typeface="Times New Roman" pitchFamily="18" charset="0"/>
              </a:rPr>
              <a:t> Hydrophilic: hydrophilic surface area </a:t>
            </a:r>
            <a:r>
              <a:rPr lang="en-US" altLang="he-IL" sz="2800" i="1" smtClean="0">
                <a:cs typeface="Times New Roman" pitchFamily="18" charset="0"/>
              </a:rPr>
              <a:t>HS</a:t>
            </a:r>
            <a:r>
              <a:rPr lang="en-US" altLang="he-IL" sz="2800" smtClean="0">
                <a:cs typeface="Times New Roman" pitchFamily="18" charset="0"/>
              </a:rPr>
              <a:t>, capacity factor </a:t>
            </a:r>
            <a:r>
              <a:rPr lang="en-US" altLang="he-IL" sz="2800" i="1" smtClean="0">
                <a:cs typeface="Times New Roman" pitchFamily="18" charset="0"/>
              </a:rPr>
              <a:t>HS/S</a:t>
            </a:r>
            <a:r>
              <a:rPr lang="en-US" altLang="he-IL" sz="2800" smtClean="0">
                <a:cs typeface="Times New Roman" pitchFamily="18" charset="0"/>
              </a:rPr>
              <a:t>.</a:t>
            </a:r>
          </a:p>
          <a:p>
            <a:pPr marL="0" indent="0" eaLnBrk="1" hangingPunct="1">
              <a:lnSpc>
                <a:spcPct val="90000"/>
              </a:lnSpc>
              <a:buFontTx/>
              <a:buBlip>
                <a:blip r:embed="rId3"/>
              </a:buBlip>
            </a:pPr>
            <a:r>
              <a:rPr lang="en-US" altLang="he-IL" sz="2800" smtClean="0">
                <a:cs typeface="Times New Roman" pitchFamily="18" charset="0"/>
              </a:rPr>
              <a:t> Hydrophobic: like hydrophilic </a:t>
            </a:r>
            <a:r>
              <a:rPr lang="en-US" altLang="he-IL" sz="2800" i="1" smtClean="0">
                <a:cs typeface="Times New Roman" pitchFamily="18" charset="0"/>
              </a:rPr>
              <a:t>LS, LS/S.</a:t>
            </a:r>
          </a:p>
          <a:p>
            <a:pPr marL="0" indent="0" eaLnBrk="1" hangingPunct="1">
              <a:lnSpc>
                <a:spcPct val="90000"/>
              </a:lnSpc>
              <a:buFontTx/>
              <a:buBlip>
                <a:blip r:embed="rId3"/>
              </a:buBlip>
            </a:pPr>
            <a:r>
              <a:rPr lang="en-US" altLang="he-IL" sz="2800" smtClean="0">
                <a:cs typeface="Times New Roman" pitchFamily="18" charset="0"/>
              </a:rPr>
              <a:t> Interaction energy moments: vectors pointing from the center of the mass to the center of hydrophobic/hydrophilic regions.</a:t>
            </a:r>
          </a:p>
          <a:p>
            <a:pPr marL="0" indent="0" eaLnBrk="1" hangingPunct="1">
              <a:lnSpc>
                <a:spcPct val="90000"/>
              </a:lnSpc>
              <a:buFontTx/>
              <a:buBlip>
                <a:blip r:embed="rId3"/>
              </a:buBlip>
            </a:pPr>
            <a:r>
              <a:rPr lang="en-US" altLang="he-IL" sz="2800" smtClean="0">
                <a:solidFill>
                  <a:srgbClr val="000000"/>
                </a:solidFill>
                <a:cs typeface="Times New Roman" pitchFamily="18" charset="0"/>
              </a:rPr>
              <a:t> Mixed: local interaction energy minima, energy minima distances, hydrophilic-lipophilic balance </a:t>
            </a:r>
            <a:r>
              <a:rPr lang="en-US" altLang="he-IL" sz="2800" i="1" smtClean="0">
                <a:solidFill>
                  <a:srgbClr val="000000"/>
                </a:solidFill>
                <a:cs typeface="Times New Roman" pitchFamily="18" charset="0"/>
              </a:rPr>
              <a:t>HS/LS</a:t>
            </a:r>
            <a:r>
              <a:rPr lang="en-US" altLang="he-IL" sz="2800" smtClean="0">
                <a:solidFill>
                  <a:srgbClr val="000000"/>
                </a:solidFill>
                <a:cs typeface="Times New Roman" pitchFamily="18" charset="0"/>
              </a:rPr>
              <a:t>, amphiphilic moments, packing parameters, H-bonding, polarisability.</a:t>
            </a:r>
            <a:endParaRPr lang="en-US" altLang="he-IL" sz="2800" i="1" smtClean="0">
              <a:solidFill>
                <a:srgbClr val="00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additive="base">
                                        <p:cTn id="7" dur="500" fill="hold"/>
                                        <p:tgtEl>
                                          <p:spTgt spid="260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0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0099">
                                            <p:txEl>
                                              <p:pRg st="1" end="1"/>
                                            </p:txEl>
                                          </p:spTgt>
                                        </p:tgtEl>
                                        <p:attrNameLst>
                                          <p:attrName>style.visibility</p:attrName>
                                        </p:attrNameLst>
                                      </p:cBhvr>
                                      <p:to>
                                        <p:strVal val="visible"/>
                                      </p:to>
                                    </p:set>
                                    <p:anim calcmode="lin" valueType="num">
                                      <p:cBhvr additive="base">
                                        <p:cTn id="13" dur="500" fill="hold"/>
                                        <p:tgtEl>
                                          <p:spTgt spid="260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0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0099">
                                            <p:txEl>
                                              <p:pRg st="2" end="2"/>
                                            </p:txEl>
                                          </p:spTgt>
                                        </p:tgtEl>
                                        <p:attrNameLst>
                                          <p:attrName>style.visibility</p:attrName>
                                        </p:attrNameLst>
                                      </p:cBhvr>
                                      <p:to>
                                        <p:strVal val="visible"/>
                                      </p:to>
                                    </p:set>
                                    <p:anim calcmode="lin" valueType="num">
                                      <p:cBhvr additive="base">
                                        <p:cTn id="19" dur="500" fill="hold"/>
                                        <p:tgtEl>
                                          <p:spTgt spid="260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0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0099">
                                            <p:txEl>
                                              <p:pRg st="3" end="3"/>
                                            </p:txEl>
                                          </p:spTgt>
                                        </p:tgtEl>
                                        <p:attrNameLst>
                                          <p:attrName>style.visibility</p:attrName>
                                        </p:attrNameLst>
                                      </p:cBhvr>
                                      <p:to>
                                        <p:strVal val="visible"/>
                                      </p:to>
                                    </p:set>
                                    <p:anim calcmode="lin" valueType="num">
                                      <p:cBhvr additive="base">
                                        <p:cTn id="25" dur="500" fill="hold"/>
                                        <p:tgtEl>
                                          <p:spTgt spid="260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0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0099">
                                            <p:txEl>
                                              <p:pRg st="4" end="4"/>
                                            </p:txEl>
                                          </p:spTgt>
                                        </p:tgtEl>
                                        <p:attrNameLst>
                                          <p:attrName>style.visibility</p:attrName>
                                        </p:attrNameLst>
                                      </p:cBhvr>
                                      <p:to>
                                        <p:strVal val="visible"/>
                                      </p:to>
                                    </p:set>
                                    <p:anim calcmode="lin" valueType="num">
                                      <p:cBhvr additive="base">
                                        <p:cTn id="31" dur="500" fill="hold"/>
                                        <p:tgtEl>
                                          <p:spTgt spid="260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0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987675" y="908050"/>
            <a:ext cx="3024188" cy="396875"/>
          </a:xfrm>
          <a:prstGeom prst="rect">
            <a:avLst/>
          </a:prstGeom>
          <a:solidFill>
            <a:srgbClr val="FF99CC">
              <a:alpha val="32156"/>
            </a:srgbClr>
          </a:solidFill>
          <a:ln w="12700" cap="sq">
            <a:noFill/>
            <a:miter lim="800000"/>
            <a:headEnd type="none" w="sm" len="sm"/>
            <a:tailEnd type="none" w="sm" len="sm"/>
          </a:ln>
        </p:spPr>
        <p:txBody>
          <a:bodyPr anchor="ctr">
            <a:spAutoFit/>
          </a:bodyPr>
          <a:lstStyle/>
          <a:p>
            <a:pPr eaLnBrk="0" hangingPunct="0"/>
            <a:r>
              <a:rPr lang="el-GR" sz="2000" b="1">
                <a:latin typeface="Times New Roman" pitchFamily="18" charset="0"/>
              </a:rPr>
              <a:t>ΜΟΡΙΑΚΗ ΜΗΧΑΝΙΚΗ</a:t>
            </a:r>
            <a:endParaRPr lang="en-US" sz="2000" b="1">
              <a:latin typeface="Times New Roman" pitchFamily="18" charset="0"/>
            </a:endParaRPr>
          </a:p>
        </p:txBody>
      </p:sp>
      <p:sp>
        <p:nvSpPr>
          <p:cNvPr id="75779" name="Rectangle 3"/>
          <p:cNvSpPr>
            <a:spLocks noChangeArrowheads="1"/>
          </p:cNvSpPr>
          <p:nvPr/>
        </p:nvSpPr>
        <p:spPr bwMode="auto">
          <a:xfrm>
            <a:off x="0" y="6237288"/>
            <a:ext cx="8639175" cy="457200"/>
          </a:xfrm>
          <a:prstGeom prst="rect">
            <a:avLst/>
          </a:prstGeom>
          <a:noFill/>
          <a:ln w="12700" cap="sq">
            <a:noFill/>
            <a:miter lim="800000"/>
            <a:headEnd type="none" w="sm" len="sm"/>
            <a:tailEnd type="none" w="sm" len="sm"/>
          </a:ln>
        </p:spPr>
        <p:txBody>
          <a:bodyPr wrap="none" anchor="ctr">
            <a:spAutoFit/>
          </a:bodyPr>
          <a:lstStyle/>
          <a:p>
            <a:pPr algn="just" eaLnBrk="0" hangingPunct="0"/>
            <a:r>
              <a:rPr lang="en-US" sz="1200" b="1" dirty="0" err="1">
                <a:solidFill>
                  <a:srgbClr val="C77F37"/>
                </a:solidFill>
                <a:latin typeface="Times New Roman" pitchFamily="18" charset="0"/>
              </a:rPr>
              <a:t>Cruciani</a:t>
            </a:r>
            <a:r>
              <a:rPr lang="en-US" sz="1200" b="1" dirty="0">
                <a:solidFill>
                  <a:srgbClr val="C77F37"/>
                </a:solidFill>
                <a:latin typeface="Times New Roman" pitchFamily="18" charset="0"/>
              </a:rPr>
              <a:t> G. </a:t>
            </a:r>
            <a:r>
              <a:rPr lang="en-US" sz="1200" b="1" i="1" dirty="0">
                <a:solidFill>
                  <a:srgbClr val="C77F37"/>
                </a:solidFill>
                <a:latin typeface="Times New Roman" pitchFamily="18" charset="0"/>
              </a:rPr>
              <a:t>et al</a:t>
            </a:r>
            <a:r>
              <a:rPr lang="en-US" sz="1200" b="1" dirty="0">
                <a:solidFill>
                  <a:srgbClr val="C77F37"/>
                </a:solidFill>
                <a:latin typeface="Times New Roman" pitchFamily="18" charset="0"/>
              </a:rPr>
              <a:t>, </a:t>
            </a:r>
          </a:p>
          <a:p>
            <a:pPr algn="just" eaLnBrk="0" hangingPunct="0"/>
            <a:r>
              <a:rPr lang="en-US" sz="1200" b="1" dirty="0" err="1">
                <a:solidFill>
                  <a:srgbClr val="C77F37"/>
                </a:solidFill>
                <a:latin typeface="Times New Roman" pitchFamily="18" charset="0"/>
              </a:rPr>
              <a:t>VolSurf</a:t>
            </a:r>
            <a:r>
              <a:rPr lang="en-US" sz="1200" b="1" dirty="0">
                <a:solidFill>
                  <a:srgbClr val="C77F37"/>
                </a:solidFill>
                <a:latin typeface="Times New Roman" pitchFamily="18" charset="0"/>
              </a:rPr>
              <a:t>: a new tool for the pharmacokinetic </a:t>
            </a:r>
            <a:r>
              <a:rPr lang="en-US" sz="1200" b="1" dirty="0" err="1">
                <a:solidFill>
                  <a:srgbClr val="C77F37"/>
                </a:solidFill>
                <a:latin typeface="Times New Roman" pitchFamily="18" charset="0"/>
              </a:rPr>
              <a:t>optimazation</a:t>
            </a:r>
            <a:r>
              <a:rPr lang="en-US" sz="1200" b="1" dirty="0">
                <a:solidFill>
                  <a:srgbClr val="C77F37"/>
                </a:solidFill>
                <a:latin typeface="Times New Roman" pitchFamily="18" charset="0"/>
              </a:rPr>
              <a:t> of lead compounds”, </a:t>
            </a:r>
            <a:r>
              <a:rPr lang="en-US" sz="1200" b="1" i="1" dirty="0">
                <a:solidFill>
                  <a:srgbClr val="C77F37"/>
                </a:solidFill>
                <a:latin typeface="Times New Roman" pitchFamily="18" charset="0"/>
              </a:rPr>
              <a:t>Eur. J. Pharm. Chem.</a:t>
            </a:r>
            <a:r>
              <a:rPr lang="en-US" sz="1200" b="1" dirty="0">
                <a:solidFill>
                  <a:srgbClr val="C77F37"/>
                </a:solidFill>
                <a:latin typeface="Times New Roman" pitchFamily="18" charset="0"/>
              </a:rPr>
              <a:t>, 2000, 11, (Suppl.2), S29-S39</a:t>
            </a:r>
          </a:p>
        </p:txBody>
      </p:sp>
      <p:sp>
        <p:nvSpPr>
          <p:cNvPr id="24" name="Rectangle 4"/>
          <p:cNvSpPr>
            <a:spLocks noChangeArrowheads="1"/>
          </p:cNvSpPr>
          <p:nvPr/>
        </p:nvSpPr>
        <p:spPr bwMode="auto">
          <a:xfrm>
            <a:off x="971550" y="1412875"/>
            <a:ext cx="7632700" cy="915988"/>
          </a:xfrm>
          <a:prstGeom prst="rect">
            <a:avLst/>
          </a:prstGeom>
          <a:noFill/>
          <a:ln w="12700" cap="sq">
            <a:noFill/>
            <a:miter lim="800000"/>
            <a:headEnd type="none" w="sm" len="sm"/>
            <a:tailEnd type="none" w="sm" len="sm"/>
          </a:ln>
          <a:effectLst/>
        </p:spPr>
        <p:txBody>
          <a:bodyPr>
            <a:spAutoFit/>
          </a:bodyPr>
          <a:lstStyle/>
          <a:p>
            <a:pPr algn="ctr" eaLnBrk="0" hangingPunct="0">
              <a:defRPr/>
            </a:pPr>
            <a:r>
              <a:rPr lang="el-GR" b="1">
                <a:solidFill>
                  <a:srgbClr val="000099"/>
                </a:solidFill>
                <a:effectLst>
                  <a:outerShdw blurRad="38100" dist="38100" dir="2700000" algn="tl">
                    <a:srgbClr val="C0C0C0"/>
                  </a:outerShdw>
                </a:effectLst>
                <a:latin typeface="Times New Roman" pitchFamily="18" charset="0"/>
              </a:rPr>
              <a:t>ΥΠΟΛΟΓΙΣΜΟΣ ΦΑΡΜΑΚΟΚΙΝΗΤΙΚΩΝ/ ΦΑΡΜΑΚΕΥΤΙΚΩΝ ΙΔΙΟΤΗΤΩΝ</a:t>
            </a:r>
            <a:endParaRPr lang="it-IT" sz="2000" b="1">
              <a:solidFill>
                <a:srgbClr val="000099"/>
              </a:solidFill>
              <a:effectLst>
                <a:outerShdw blurRad="38100" dist="38100" dir="2700000" algn="tl">
                  <a:srgbClr val="C0C0C0"/>
                </a:outerShdw>
              </a:effectLst>
              <a:latin typeface="Times New Roman" pitchFamily="18" charset="0"/>
            </a:endParaRPr>
          </a:p>
          <a:p>
            <a:pPr algn="ctr" eaLnBrk="0" hangingPunct="0">
              <a:defRPr/>
            </a:pPr>
            <a:r>
              <a:rPr lang="it-IT" b="1">
                <a:effectLst>
                  <a:outerShdw blurRad="38100" dist="38100" dir="2700000" algn="tl">
                    <a:srgbClr val="C0C0C0"/>
                  </a:outerShdw>
                </a:effectLst>
                <a:latin typeface="Times New Roman" pitchFamily="18" charset="0"/>
              </a:rPr>
              <a:t>	</a:t>
            </a:r>
          </a:p>
        </p:txBody>
      </p:sp>
      <p:sp>
        <p:nvSpPr>
          <p:cNvPr id="25" name="Text Box 5"/>
          <p:cNvSpPr txBox="1">
            <a:spLocks noChangeArrowheads="1"/>
          </p:cNvSpPr>
          <p:nvPr/>
        </p:nvSpPr>
        <p:spPr bwMode="auto">
          <a:xfrm>
            <a:off x="684213" y="0"/>
            <a:ext cx="7561262" cy="457200"/>
          </a:xfrm>
          <a:prstGeom prst="rect">
            <a:avLst/>
          </a:prstGeom>
          <a:solidFill>
            <a:srgbClr val="CCFFFF">
              <a:alpha val="34000"/>
            </a:srgbClr>
          </a:solidFill>
          <a:ln w="9525">
            <a:noFill/>
            <a:miter lim="800000"/>
            <a:headEnd/>
            <a:tailEnd/>
          </a:ln>
          <a:effectLst/>
        </p:spPr>
        <p:txBody>
          <a:bodyPr>
            <a:spAutoFit/>
          </a:bodyPr>
          <a:lstStyle/>
          <a:p>
            <a:pPr eaLnBrk="0" hangingPunct="0">
              <a:defRPr/>
            </a:pPr>
            <a:r>
              <a:rPr lang="el-GR" sz="2400" b="1">
                <a:solidFill>
                  <a:srgbClr val="008080"/>
                </a:solidFill>
                <a:effectLst>
                  <a:outerShdw blurRad="38100" dist="38100" dir="2700000" algn="tl">
                    <a:srgbClr val="000000"/>
                  </a:outerShdw>
                </a:effectLst>
                <a:latin typeface="Times New Roman" pitchFamily="18" charset="0"/>
              </a:rPr>
              <a:t>                           </a:t>
            </a:r>
            <a:r>
              <a:rPr lang="en-US" sz="2400" b="1">
                <a:solidFill>
                  <a:srgbClr val="008080"/>
                </a:solidFill>
                <a:effectLst>
                  <a:outerShdw blurRad="38100" dist="38100" dir="2700000" algn="tl">
                    <a:srgbClr val="000000"/>
                  </a:outerShdw>
                </a:effectLst>
                <a:latin typeface="Times New Roman" pitchFamily="18" charset="0"/>
              </a:rPr>
              <a:t>MO</a:t>
            </a:r>
            <a:r>
              <a:rPr lang="el-GR" sz="2400" b="1">
                <a:solidFill>
                  <a:srgbClr val="008080"/>
                </a:solidFill>
                <a:effectLst>
                  <a:outerShdw blurRad="38100" dist="38100" dir="2700000" algn="tl">
                    <a:srgbClr val="000000"/>
                  </a:outerShdw>
                </a:effectLst>
                <a:latin typeface="Times New Roman" pitchFamily="18" charset="0"/>
              </a:rPr>
              <a:t>ΡΙΑΚΗ ΠΡΟΣΟΜΟΙΩΣΗ</a:t>
            </a:r>
            <a:endParaRPr lang="el-GR" sz="1400" b="1">
              <a:solidFill>
                <a:srgbClr val="008080"/>
              </a:solidFill>
              <a:latin typeface="Times New Roman" pitchFamily="18" charset="0"/>
            </a:endParaRPr>
          </a:p>
        </p:txBody>
      </p:sp>
      <p:pic>
        <p:nvPicPr>
          <p:cNvPr id="75782" name="Picture 6" descr="Modelli"/>
          <p:cNvPicPr>
            <a:picLocks noChangeAspect="1" noChangeArrowheads="1"/>
          </p:cNvPicPr>
          <p:nvPr/>
        </p:nvPicPr>
        <p:blipFill>
          <a:blip r:embed="rId2">
            <a:lum bright="-12000" contrast="18000"/>
          </a:blip>
          <a:srcRect l="22690" t="35243" r="25635" b="16536"/>
          <a:stretch>
            <a:fillRect/>
          </a:stretch>
        </p:blipFill>
        <p:spPr bwMode="auto">
          <a:xfrm>
            <a:off x="1547813" y="2012950"/>
            <a:ext cx="6480175" cy="4389438"/>
          </a:xfrm>
          <a:prstGeom prst="rect">
            <a:avLst/>
          </a:prstGeom>
          <a:noFill/>
          <a:ln w="9525">
            <a:noFill/>
            <a:miter lim="800000"/>
            <a:headEnd/>
            <a:tailEnd/>
          </a:ln>
        </p:spPr>
      </p:pic>
      <p:sp>
        <p:nvSpPr>
          <p:cNvPr id="27" name="Text Box 7"/>
          <p:cNvSpPr txBox="1">
            <a:spLocks noChangeArrowheads="1"/>
          </p:cNvSpPr>
          <p:nvPr/>
        </p:nvSpPr>
        <p:spPr bwMode="auto">
          <a:xfrm>
            <a:off x="5076825" y="2060575"/>
            <a:ext cx="2592388"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FFCC"/>
                </a:solidFill>
                <a:latin typeface="Times New Roman" pitchFamily="18" charset="0"/>
              </a:rPr>
              <a:t> </a:t>
            </a:r>
            <a:r>
              <a:rPr lang="el-GR" sz="1600" b="1">
                <a:solidFill>
                  <a:srgbClr val="FF3399"/>
                </a:solidFill>
                <a:latin typeface="Times New Roman" pitchFamily="18" charset="0"/>
              </a:rPr>
              <a:t>Πρωτεϊνική σύνδεση</a:t>
            </a:r>
          </a:p>
        </p:txBody>
      </p:sp>
      <p:sp>
        <p:nvSpPr>
          <p:cNvPr id="28" name="Text Box 8"/>
          <p:cNvSpPr txBox="1">
            <a:spLocks noChangeArrowheads="1"/>
          </p:cNvSpPr>
          <p:nvPr/>
        </p:nvSpPr>
        <p:spPr bwMode="auto">
          <a:xfrm>
            <a:off x="1908175" y="2060575"/>
            <a:ext cx="1223963" cy="336550"/>
          </a:xfrm>
          <a:prstGeom prst="rect">
            <a:avLst/>
          </a:prstGeom>
          <a:noFill/>
          <a:ln w="9525">
            <a:noFill/>
            <a:miter lim="800000"/>
            <a:headEnd/>
            <a:tailEnd/>
          </a:ln>
        </p:spPr>
        <p:txBody>
          <a:bodyPr>
            <a:spAutoFit/>
          </a:bodyPr>
          <a:lstStyle/>
          <a:p>
            <a:pPr eaLnBrk="0" hangingPunct="0">
              <a:spcBef>
                <a:spcPct val="50000"/>
              </a:spcBef>
            </a:pPr>
            <a:r>
              <a:rPr lang="en-US" sz="1600" b="1">
                <a:solidFill>
                  <a:srgbClr val="FF3399"/>
                </a:solidFill>
                <a:latin typeface="Times New Roman" pitchFamily="18" charset="0"/>
              </a:rPr>
              <a:t>Caco-2</a:t>
            </a:r>
            <a:endParaRPr lang="el-GR" sz="1600" b="1">
              <a:solidFill>
                <a:srgbClr val="FF3399"/>
              </a:solidFill>
              <a:latin typeface="Times New Roman" pitchFamily="18" charset="0"/>
            </a:endParaRPr>
          </a:p>
        </p:txBody>
      </p:sp>
      <p:sp>
        <p:nvSpPr>
          <p:cNvPr id="75785" name="Rectangle 9"/>
          <p:cNvSpPr>
            <a:spLocks noChangeArrowheads="1"/>
          </p:cNvSpPr>
          <p:nvPr/>
        </p:nvSpPr>
        <p:spPr bwMode="auto">
          <a:xfrm>
            <a:off x="2411413" y="4221163"/>
            <a:ext cx="576262" cy="144462"/>
          </a:xfrm>
          <a:prstGeom prst="rect">
            <a:avLst/>
          </a:prstGeom>
          <a:solidFill>
            <a:schemeClr val="bg1"/>
          </a:solidFill>
          <a:ln w="12700" cap="sq">
            <a:noFill/>
            <a:miter lim="800000"/>
            <a:headEnd type="none" w="sm" len="sm"/>
            <a:tailEnd type="none" w="sm" len="sm"/>
          </a:ln>
        </p:spPr>
        <p:txBody>
          <a:bodyPr wrap="none" anchor="ctr"/>
          <a:lstStyle/>
          <a:p>
            <a:endParaRPr lang="el-GR"/>
          </a:p>
        </p:txBody>
      </p:sp>
      <p:sp>
        <p:nvSpPr>
          <p:cNvPr id="75786" name="Rectangle 10"/>
          <p:cNvSpPr>
            <a:spLocks noChangeArrowheads="1"/>
          </p:cNvSpPr>
          <p:nvPr/>
        </p:nvSpPr>
        <p:spPr bwMode="auto">
          <a:xfrm>
            <a:off x="5435600" y="4221163"/>
            <a:ext cx="576263" cy="144462"/>
          </a:xfrm>
          <a:prstGeom prst="rect">
            <a:avLst/>
          </a:prstGeom>
          <a:solidFill>
            <a:schemeClr val="bg1"/>
          </a:solidFill>
          <a:ln w="12700" cap="sq">
            <a:noFill/>
            <a:miter lim="800000"/>
            <a:headEnd type="none" w="sm" len="sm"/>
            <a:tailEnd type="none" w="sm" len="sm"/>
          </a:ln>
        </p:spPr>
        <p:txBody>
          <a:bodyPr wrap="none" anchor="ctr"/>
          <a:lstStyle/>
          <a:p>
            <a:endParaRPr lang="el-GR"/>
          </a:p>
        </p:txBody>
      </p:sp>
      <p:sp>
        <p:nvSpPr>
          <p:cNvPr id="31" name="Text Box 11"/>
          <p:cNvSpPr txBox="1">
            <a:spLocks noChangeArrowheads="1"/>
          </p:cNvSpPr>
          <p:nvPr/>
        </p:nvSpPr>
        <p:spPr bwMode="auto">
          <a:xfrm>
            <a:off x="1763713" y="4076700"/>
            <a:ext cx="2808287" cy="336550"/>
          </a:xfrm>
          <a:prstGeom prst="rect">
            <a:avLst/>
          </a:prstGeom>
          <a:noFill/>
          <a:ln w="9525">
            <a:noFill/>
            <a:miter lim="800000"/>
            <a:headEnd/>
            <a:tailEnd/>
          </a:ln>
        </p:spPr>
        <p:txBody>
          <a:bodyPr>
            <a:spAutoFit/>
          </a:bodyPr>
          <a:lstStyle/>
          <a:p>
            <a:pPr eaLnBrk="0" hangingPunct="0">
              <a:spcBef>
                <a:spcPct val="50000"/>
              </a:spcBef>
            </a:pPr>
            <a:r>
              <a:rPr lang="el-GR" sz="1600" b="1">
                <a:solidFill>
                  <a:srgbClr val="FF3399"/>
                </a:solidFill>
                <a:latin typeface="Times New Roman" pitchFamily="18" charset="0"/>
              </a:rPr>
              <a:t>Αιματεγκεφαλικός φραγμός</a:t>
            </a:r>
          </a:p>
        </p:txBody>
      </p:sp>
      <p:sp>
        <p:nvSpPr>
          <p:cNvPr id="32" name="Text Box 12"/>
          <p:cNvSpPr txBox="1">
            <a:spLocks noChangeArrowheads="1"/>
          </p:cNvSpPr>
          <p:nvPr/>
        </p:nvSpPr>
        <p:spPr bwMode="auto">
          <a:xfrm>
            <a:off x="5148263" y="4076700"/>
            <a:ext cx="1871662" cy="336550"/>
          </a:xfrm>
          <a:prstGeom prst="rect">
            <a:avLst/>
          </a:prstGeom>
          <a:noFill/>
          <a:ln w="9525">
            <a:noFill/>
            <a:miter lim="800000"/>
            <a:headEnd/>
            <a:tailEnd/>
          </a:ln>
        </p:spPr>
        <p:txBody>
          <a:bodyPr>
            <a:spAutoFit/>
          </a:bodyPr>
          <a:lstStyle/>
          <a:p>
            <a:pPr eaLnBrk="0" hangingPunct="0">
              <a:spcBef>
                <a:spcPct val="50000"/>
              </a:spcBef>
            </a:pPr>
            <a:r>
              <a:rPr lang="el-GR" sz="1600" b="1">
                <a:solidFill>
                  <a:srgbClr val="FF3399"/>
                </a:solidFill>
                <a:latin typeface="Times New Roman" pitchFamily="18" charset="0"/>
              </a:rPr>
              <a:t>Διαλυτότητα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971550" y="0"/>
            <a:ext cx="7200900" cy="692150"/>
          </a:xfrm>
          <a:prstGeom prst="rect">
            <a:avLst/>
          </a:prstGeom>
          <a:gradFill rotWithShape="1">
            <a:gsLst>
              <a:gs pos="0">
                <a:srgbClr val="FFCCFF">
                  <a:alpha val="25998"/>
                </a:srgbClr>
              </a:gs>
              <a:gs pos="100000">
                <a:srgbClr val="CAA2CA"/>
              </a:gs>
            </a:gsLst>
            <a:lin ang="5400000" scaled="1"/>
          </a:gradFill>
          <a:ln w="9525">
            <a:noFill/>
            <a:miter lim="800000"/>
            <a:headEnd/>
            <a:tailEnd/>
          </a:ln>
        </p:spPr>
        <p:txBody>
          <a:bodyPr/>
          <a:lstStyle/>
          <a:p>
            <a:endParaRPr lang="el-GR"/>
          </a:p>
        </p:txBody>
      </p:sp>
      <p:grpSp>
        <p:nvGrpSpPr>
          <p:cNvPr id="76803" name="Group 3"/>
          <p:cNvGrpSpPr>
            <a:grpSpLocks/>
          </p:cNvGrpSpPr>
          <p:nvPr/>
        </p:nvGrpSpPr>
        <p:grpSpPr bwMode="auto">
          <a:xfrm>
            <a:off x="0" y="1550988"/>
            <a:ext cx="4859338" cy="4757737"/>
            <a:chOff x="0" y="977"/>
            <a:chExt cx="3061" cy="2997"/>
          </a:xfrm>
        </p:grpSpPr>
        <p:pic>
          <p:nvPicPr>
            <p:cNvPr id="76820" name="Picture 4"/>
            <p:cNvPicPr>
              <a:picLocks noChangeAspect="1" noChangeArrowheads="1"/>
            </p:cNvPicPr>
            <p:nvPr/>
          </p:nvPicPr>
          <p:blipFill>
            <a:blip r:embed="rId2"/>
            <a:srcRect/>
            <a:stretch>
              <a:fillRect/>
            </a:stretch>
          </p:blipFill>
          <p:spPr bwMode="auto">
            <a:xfrm>
              <a:off x="1338" y="977"/>
              <a:ext cx="1179" cy="1103"/>
            </a:xfrm>
            <a:prstGeom prst="rect">
              <a:avLst/>
            </a:prstGeom>
            <a:noFill/>
            <a:ln w="9525">
              <a:noFill/>
              <a:miter lim="800000"/>
              <a:headEnd/>
              <a:tailEnd/>
            </a:ln>
          </p:spPr>
        </p:pic>
        <p:pic>
          <p:nvPicPr>
            <p:cNvPr id="76821" name="Picture 5"/>
            <p:cNvPicPr>
              <a:picLocks noChangeAspect="1" noChangeArrowheads="1"/>
            </p:cNvPicPr>
            <p:nvPr/>
          </p:nvPicPr>
          <p:blipFill>
            <a:blip r:embed="rId3"/>
            <a:srcRect/>
            <a:stretch>
              <a:fillRect/>
            </a:stretch>
          </p:blipFill>
          <p:spPr bwMode="auto">
            <a:xfrm>
              <a:off x="1295" y="2310"/>
              <a:ext cx="1283" cy="1194"/>
            </a:xfrm>
            <a:prstGeom prst="rect">
              <a:avLst/>
            </a:prstGeom>
            <a:noFill/>
            <a:ln w="9525">
              <a:noFill/>
              <a:miter lim="800000"/>
              <a:headEnd/>
              <a:tailEnd/>
            </a:ln>
          </p:spPr>
        </p:pic>
        <p:pic>
          <p:nvPicPr>
            <p:cNvPr id="76822" name="Picture 6"/>
            <p:cNvPicPr>
              <a:picLocks noChangeAspect="1" noChangeArrowheads="1"/>
            </p:cNvPicPr>
            <p:nvPr/>
          </p:nvPicPr>
          <p:blipFill>
            <a:blip r:embed="rId4"/>
            <a:srcRect/>
            <a:stretch>
              <a:fillRect/>
            </a:stretch>
          </p:blipFill>
          <p:spPr bwMode="auto">
            <a:xfrm>
              <a:off x="0" y="2387"/>
              <a:ext cx="1296" cy="1110"/>
            </a:xfrm>
            <a:prstGeom prst="rect">
              <a:avLst/>
            </a:prstGeom>
            <a:noFill/>
            <a:ln w="9525">
              <a:noFill/>
              <a:miter lim="800000"/>
              <a:headEnd/>
              <a:tailEnd/>
            </a:ln>
          </p:spPr>
        </p:pic>
        <p:pic>
          <p:nvPicPr>
            <p:cNvPr id="76823" name="Picture 7"/>
            <p:cNvPicPr>
              <a:picLocks noChangeAspect="1" noChangeArrowheads="1"/>
            </p:cNvPicPr>
            <p:nvPr/>
          </p:nvPicPr>
          <p:blipFill>
            <a:blip r:embed="rId5"/>
            <a:srcRect/>
            <a:stretch>
              <a:fillRect/>
            </a:stretch>
          </p:blipFill>
          <p:spPr bwMode="auto">
            <a:xfrm>
              <a:off x="133" y="1071"/>
              <a:ext cx="1118" cy="884"/>
            </a:xfrm>
            <a:prstGeom prst="rect">
              <a:avLst/>
            </a:prstGeom>
            <a:noFill/>
            <a:ln w="9525">
              <a:noFill/>
              <a:miter lim="800000"/>
              <a:headEnd/>
              <a:tailEnd/>
            </a:ln>
          </p:spPr>
        </p:pic>
        <p:sp>
          <p:nvSpPr>
            <p:cNvPr id="76824" name="Text Box 8"/>
            <p:cNvSpPr txBox="1">
              <a:spLocks noChangeArrowheads="1"/>
            </p:cNvSpPr>
            <p:nvPr/>
          </p:nvSpPr>
          <p:spPr bwMode="auto">
            <a:xfrm>
              <a:off x="133" y="2005"/>
              <a:ext cx="1117" cy="405"/>
            </a:xfrm>
            <a:prstGeom prst="rect">
              <a:avLst/>
            </a:prstGeom>
            <a:noFill/>
            <a:ln w="9525">
              <a:noFill/>
              <a:miter lim="800000"/>
              <a:headEnd/>
              <a:tailEnd/>
            </a:ln>
          </p:spPr>
          <p:txBody>
            <a:bodyPr>
              <a:spAutoFit/>
            </a:bodyPr>
            <a:lstStyle/>
            <a:p>
              <a:pPr eaLnBrk="0" hangingPunct="0">
                <a:spcBef>
                  <a:spcPct val="50000"/>
                </a:spcBef>
              </a:pPr>
              <a:r>
                <a:rPr lang="el-GR" sz="1200" b="1">
                  <a:solidFill>
                    <a:srgbClr val="009900"/>
                  </a:solidFill>
                  <a:latin typeface="Times New Roman" pitchFamily="18" charset="0"/>
                </a:rPr>
                <a:t>παρθενολίδιο</a:t>
              </a:r>
              <a:endParaRPr lang="en-US" sz="1200" b="1">
                <a:solidFill>
                  <a:srgbClr val="009900"/>
                </a:solidFill>
                <a:latin typeface="Times New Roman" pitchFamily="18" charset="0"/>
              </a:endParaRPr>
            </a:p>
            <a:p>
              <a:pPr algn="ctr" eaLnBrk="0" hangingPunct="0">
                <a:spcBef>
                  <a:spcPct val="50000"/>
                </a:spcBef>
              </a:pPr>
              <a:r>
                <a:rPr lang="el-GR" sz="1600" b="1">
                  <a:latin typeface="Times New Roman" pitchFamily="18" charset="0"/>
                </a:rPr>
                <a:t> </a:t>
              </a:r>
              <a:r>
                <a:rPr lang="el-GR" sz="1600" b="1">
                  <a:solidFill>
                    <a:srgbClr val="009900"/>
                  </a:solidFill>
                  <a:latin typeface="Times New Roman" pitchFamily="18" charset="0"/>
                </a:rPr>
                <a:t>1</a:t>
              </a:r>
            </a:p>
          </p:txBody>
        </p:sp>
        <p:sp>
          <p:nvSpPr>
            <p:cNvPr id="76825" name="Text Box 9"/>
            <p:cNvSpPr txBox="1">
              <a:spLocks noChangeArrowheads="1"/>
            </p:cNvSpPr>
            <p:nvPr/>
          </p:nvSpPr>
          <p:spPr bwMode="auto">
            <a:xfrm>
              <a:off x="985" y="2054"/>
              <a:ext cx="2076" cy="404"/>
            </a:xfrm>
            <a:prstGeom prst="rect">
              <a:avLst/>
            </a:prstGeom>
            <a:noFill/>
            <a:ln w="9525">
              <a:noFill/>
              <a:miter lim="800000"/>
              <a:headEnd/>
              <a:tailEnd/>
            </a:ln>
          </p:spPr>
          <p:txBody>
            <a:bodyPr>
              <a:spAutoFit/>
            </a:bodyPr>
            <a:lstStyle/>
            <a:p>
              <a:pPr eaLnBrk="0" hangingPunct="0">
                <a:spcBef>
                  <a:spcPct val="50000"/>
                </a:spcBef>
              </a:pPr>
              <a:r>
                <a:rPr lang="el-GR" sz="1200" b="1">
                  <a:solidFill>
                    <a:srgbClr val="009900"/>
                  </a:solidFill>
                  <a:latin typeface="Times New Roman" pitchFamily="18" charset="0"/>
                </a:rPr>
                <a:t>οξικός εστέρας της διυδροελεναλίνης</a:t>
              </a:r>
              <a:r>
                <a:rPr lang="el-GR" sz="1200">
                  <a:latin typeface="Times New Roman" pitchFamily="18" charset="0"/>
                </a:rPr>
                <a:t> </a:t>
              </a:r>
              <a:endParaRPr lang="en-US" sz="1200">
                <a:latin typeface="Times New Roman" pitchFamily="18" charset="0"/>
              </a:endParaRPr>
            </a:p>
            <a:p>
              <a:pPr algn="ctr" eaLnBrk="0" hangingPunct="0">
                <a:spcBef>
                  <a:spcPct val="50000"/>
                </a:spcBef>
              </a:pPr>
              <a:r>
                <a:rPr lang="el-GR" sz="1600" b="1">
                  <a:solidFill>
                    <a:srgbClr val="009900"/>
                  </a:solidFill>
                  <a:latin typeface="Times New Roman" pitchFamily="18" charset="0"/>
                </a:rPr>
                <a:t>2</a:t>
              </a:r>
            </a:p>
          </p:txBody>
        </p:sp>
        <p:sp>
          <p:nvSpPr>
            <p:cNvPr id="76826" name="Text Box 10"/>
            <p:cNvSpPr txBox="1">
              <a:spLocks noChangeArrowheads="1"/>
            </p:cNvSpPr>
            <p:nvPr/>
          </p:nvSpPr>
          <p:spPr bwMode="auto">
            <a:xfrm>
              <a:off x="0" y="3532"/>
              <a:ext cx="1304" cy="423"/>
            </a:xfrm>
            <a:prstGeom prst="rect">
              <a:avLst/>
            </a:prstGeom>
            <a:noFill/>
            <a:ln w="9525">
              <a:noFill/>
              <a:miter lim="800000"/>
              <a:headEnd/>
              <a:tailEnd/>
            </a:ln>
          </p:spPr>
          <p:txBody>
            <a:bodyPr>
              <a:spAutoFit/>
            </a:bodyPr>
            <a:lstStyle/>
            <a:p>
              <a:pPr eaLnBrk="0" hangingPunct="0">
                <a:lnSpc>
                  <a:spcPct val="60000"/>
                </a:lnSpc>
                <a:spcBef>
                  <a:spcPct val="50000"/>
                </a:spcBef>
              </a:pPr>
              <a:r>
                <a:rPr lang="el-GR" sz="1200" b="1">
                  <a:solidFill>
                    <a:srgbClr val="009900"/>
                  </a:solidFill>
                  <a:latin typeface="Times New Roman" pitchFamily="18" charset="0"/>
                </a:rPr>
                <a:t>μεθακρυλικός  εστέρας</a:t>
              </a:r>
            </a:p>
            <a:p>
              <a:pPr eaLnBrk="0" hangingPunct="0">
                <a:lnSpc>
                  <a:spcPct val="60000"/>
                </a:lnSpc>
                <a:spcBef>
                  <a:spcPct val="50000"/>
                </a:spcBef>
              </a:pPr>
              <a:r>
                <a:rPr lang="el-GR" sz="1200" b="1">
                  <a:solidFill>
                    <a:srgbClr val="009900"/>
                  </a:solidFill>
                  <a:latin typeface="Times New Roman" pitchFamily="18" charset="0"/>
                </a:rPr>
                <a:t> της διυδροελεναλίνης</a:t>
              </a:r>
              <a:r>
                <a:rPr lang="el-GR" sz="1200">
                  <a:solidFill>
                    <a:srgbClr val="009900"/>
                  </a:solidFill>
                  <a:latin typeface="Times New Roman" pitchFamily="18" charset="0"/>
                </a:rPr>
                <a:t> </a:t>
              </a:r>
            </a:p>
            <a:p>
              <a:pPr eaLnBrk="0" hangingPunct="0">
                <a:lnSpc>
                  <a:spcPct val="60000"/>
                </a:lnSpc>
                <a:spcBef>
                  <a:spcPct val="50000"/>
                </a:spcBef>
              </a:pPr>
              <a:r>
                <a:rPr lang="el-GR" sz="1200">
                  <a:latin typeface="Times New Roman" pitchFamily="18" charset="0"/>
                </a:rPr>
                <a:t>              </a:t>
              </a:r>
              <a:r>
                <a:rPr lang="el-GR" sz="1600" b="1">
                  <a:solidFill>
                    <a:srgbClr val="009900"/>
                  </a:solidFill>
                  <a:latin typeface="Times New Roman" pitchFamily="18" charset="0"/>
                </a:rPr>
                <a:t>3</a:t>
              </a:r>
            </a:p>
          </p:txBody>
        </p:sp>
        <p:sp>
          <p:nvSpPr>
            <p:cNvPr id="76827" name="Text Box 11"/>
            <p:cNvSpPr txBox="1">
              <a:spLocks noChangeArrowheads="1"/>
            </p:cNvSpPr>
            <p:nvPr/>
          </p:nvSpPr>
          <p:spPr bwMode="auto">
            <a:xfrm>
              <a:off x="1304" y="3532"/>
              <a:ext cx="1650" cy="442"/>
            </a:xfrm>
            <a:prstGeom prst="rect">
              <a:avLst/>
            </a:prstGeom>
            <a:noFill/>
            <a:ln w="9525">
              <a:noFill/>
              <a:miter lim="800000"/>
              <a:headEnd/>
              <a:tailEnd/>
            </a:ln>
          </p:spPr>
          <p:txBody>
            <a:bodyPr>
              <a:spAutoFit/>
            </a:bodyPr>
            <a:lstStyle/>
            <a:p>
              <a:pPr eaLnBrk="0" hangingPunct="0">
                <a:lnSpc>
                  <a:spcPct val="80000"/>
                </a:lnSpc>
                <a:spcBef>
                  <a:spcPct val="50000"/>
                </a:spcBef>
              </a:pPr>
              <a:r>
                <a:rPr lang="el-GR" sz="1200" b="1">
                  <a:solidFill>
                    <a:srgbClr val="009900"/>
                  </a:solidFill>
                  <a:latin typeface="Times New Roman" pitchFamily="18" charset="0"/>
                </a:rPr>
                <a:t>ισοβουτυρικός εστέρας της ελεναλίνης</a:t>
              </a:r>
              <a:endParaRPr lang="el-GR" sz="1600" b="1">
                <a:solidFill>
                  <a:srgbClr val="009900"/>
                </a:solidFill>
                <a:latin typeface="Monotype Corsiva" pitchFamily="66" charset="0"/>
              </a:endParaRPr>
            </a:p>
            <a:p>
              <a:pPr algn="ctr" eaLnBrk="0" hangingPunct="0">
                <a:lnSpc>
                  <a:spcPct val="80000"/>
                </a:lnSpc>
                <a:spcBef>
                  <a:spcPct val="50000"/>
                </a:spcBef>
              </a:pPr>
              <a:r>
                <a:rPr lang="el-GR" sz="1600" b="1">
                  <a:solidFill>
                    <a:srgbClr val="009900"/>
                  </a:solidFill>
                  <a:latin typeface="Times New Roman" pitchFamily="18" charset="0"/>
                </a:rPr>
                <a:t>4</a:t>
              </a:r>
            </a:p>
          </p:txBody>
        </p:sp>
      </p:grpSp>
      <p:grpSp>
        <p:nvGrpSpPr>
          <p:cNvPr id="76804" name="Group 12"/>
          <p:cNvGrpSpPr>
            <a:grpSpLocks/>
          </p:cNvGrpSpPr>
          <p:nvPr/>
        </p:nvGrpSpPr>
        <p:grpSpPr bwMode="auto">
          <a:xfrm>
            <a:off x="4284663" y="1125538"/>
            <a:ext cx="4678362" cy="3816350"/>
            <a:chOff x="2381" y="845"/>
            <a:chExt cx="3265" cy="2676"/>
          </a:xfrm>
        </p:grpSpPr>
        <p:grpSp>
          <p:nvGrpSpPr>
            <p:cNvPr id="76808" name="Group 13"/>
            <p:cNvGrpSpPr>
              <a:grpSpLocks/>
            </p:cNvGrpSpPr>
            <p:nvPr/>
          </p:nvGrpSpPr>
          <p:grpSpPr bwMode="auto">
            <a:xfrm>
              <a:off x="2426" y="890"/>
              <a:ext cx="3220" cy="2631"/>
              <a:chOff x="2426" y="890"/>
              <a:chExt cx="3220" cy="2631"/>
            </a:xfrm>
          </p:grpSpPr>
          <p:grpSp>
            <p:nvGrpSpPr>
              <p:cNvPr id="76810" name="Group 14"/>
              <p:cNvGrpSpPr>
                <a:grpSpLocks/>
              </p:cNvGrpSpPr>
              <p:nvPr/>
            </p:nvGrpSpPr>
            <p:grpSpPr bwMode="auto">
              <a:xfrm>
                <a:off x="2426" y="890"/>
                <a:ext cx="3220" cy="2631"/>
                <a:chOff x="2336" y="799"/>
                <a:chExt cx="3266" cy="2478"/>
              </a:xfrm>
            </p:grpSpPr>
            <p:pic>
              <p:nvPicPr>
                <p:cNvPr id="76812" name="Picture 15" descr="pb(1-4)"/>
                <p:cNvPicPr>
                  <a:picLocks noChangeAspect="1" noChangeArrowheads="1"/>
                </p:cNvPicPr>
                <p:nvPr/>
              </p:nvPicPr>
              <p:blipFill>
                <a:blip r:embed="rId6">
                  <a:lum bright="12000" contrast="24000"/>
                </a:blip>
                <a:srcRect/>
                <a:stretch>
                  <a:fillRect/>
                </a:stretch>
              </p:blipFill>
              <p:spPr bwMode="auto">
                <a:xfrm>
                  <a:off x="2336" y="799"/>
                  <a:ext cx="3266" cy="2478"/>
                </a:xfrm>
                <a:prstGeom prst="rect">
                  <a:avLst/>
                </a:prstGeom>
                <a:noFill/>
                <a:ln w="9525">
                  <a:noFill/>
                  <a:miter lim="800000"/>
                  <a:headEnd/>
                  <a:tailEnd/>
                </a:ln>
              </p:spPr>
            </p:pic>
            <p:grpSp>
              <p:nvGrpSpPr>
                <p:cNvPr id="76813" name="Group 16"/>
                <p:cNvGrpSpPr>
                  <a:grpSpLocks/>
                </p:cNvGrpSpPr>
                <p:nvPr/>
              </p:nvGrpSpPr>
              <p:grpSpPr bwMode="auto">
                <a:xfrm>
                  <a:off x="2653" y="981"/>
                  <a:ext cx="2663" cy="2090"/>
                  <a:chOff x="2653" y="981"/>
                  <a:chExt cx="2663" cy="2090"/>
                </a:xfrm>
              </p:grpSpPr>
              <p:sp>
                <p:nvSpPr>
                  <p:cNvPr id="76814" name="Text Box 17"/>
                  <p:cNvSpPr txBox="1">
                    <a:spLocks noChangeArrowheads="1"/>
                  </p:cNvSpPr>
                  <p:nvPr/>
                </p:nvSpPr>
                <p:spPr bwMode="auto">
                  <a:xfrm>
                    <a:off x="3923" y="981"/>
                    <a:ext cx="1393" cy="231"/>
                  </a:xfrm>
                  <a:prstGeom prst="rect">
                    <a:avLst/>
                  </a:prstGeom>
                  <a:noFill/>
                  <a:ln w="9525">
                    <a:noFill/>
                    <a:miter lim="800000"/>
                    <a:headEnd/>
                    <a:tailEnd/>
                  </a:ln>
                </p:spPr>
                <p:txBody>
                  <a:bodyPr/>
                  <a:lstStyle/>
                  <a:p>
                    <a:pPr eaLnBrk="0" hangingPunct="0"/>
                    <a:r>
                      <a:rPr lang="el-GR" sz="1100">
                        <a:solidFill>
                          <a:srgbClr val="FF0000"/>
                        </a:solidFill>
                        <a:latin typeface="Times New Roman" pitchFamily="18" charset="0"/>
                      </a:rPr>
                      <a:t>              </a:t>
                    </a:r>
                    <a:r>
                      <a:rPr lang="el-GR" sz="1400" b="1">
                        <a:solidFill>
                          <a:srgbClr val="FF0000"/>
                        </a:solidFill>
                        <a:latin typeface="Times New Roman" pitchFamily="18" charset="0"/>
                      </a:rPr>
                      <a:t>Μεγάλη σύνδεση</a:t>
                    </a:r>
                    <a:endParaRPr lang="el-GR" sz="1400">
                      <a:latin typeface="Times New Roman" pitchFamily="18" charset="0"/>
                    </a:endParaRPr>
                  </a:p>
                </p:txBody>
              </p:sp>
              <p:sp>
                <p:nvSpPr>
                  <p:cNvPr id="76815" name="Text Box 18"/>
                  <p:cNvSpPr txBox="1">
                    <a:spLocks noChangeArrowheads="1"/>
                  </p:cNvSpPr>
                  <p:nvPr/>
                </p:nvSpPr>
                <p:spPr bwMode="auto">
                  <a:xfrm>
                    <a:off x="2653" y="2840"/>
                    <a:ext cx="1633" cy="231"/>
                  </a:xfrm>
                  <a:prstGeom prst="rect">
                    <a:avLst/>
                  </a:prstGeom>
                  <a:noFill/>
                  <a:ln w="9525">
                    <a:noFill/>
                    <a:miter lim="800000"/>
                    <a:headEnd/>
                    <a:tailEnd/>
                  </a:ln>
                </p:spPr>
                <p:txBody>
                  <a:bodyPr/>
                  <a:lstStyle/>
                  <a:p>
                    <a:pPr eaLnBrk="0" hangingPunct="0"/>
                    <a:r>
                      <a:rPr lang="el-GR" sz="1400">
                        <a:solidFill>
                          <a:srgbClr val="FF0000"/>
                        </a:solidFill>
                        <a:latin typeface="Times New Roman" pitchFamily="18" charset="0"/>
                      </a:rPr>
                      <a:t> </a:t>
                    </a:r>
                    <a:r>
                      <a:rPr lang="el-GR" sz="1400" b="1">
                        <a:solidFill>
                          <a:srgbClr val="0000FF"/>
                        </a:solidFill>
                        <a:latin typeface="Times New Roman" pitchFamily="18" charset="0"/>
                      </a:rPr>
                      <a:t>Μικρή</a:t>
                    </a:r>
                    <a:r>
                      <a:rPr lang="en-GB" sz="1400" b="1">
                        <a:solidFill>
                          <a:srgbClr val="0000FF"/>
                        </a:solidFill>
                        <a:latin typeface="Times New Roman" pitchFamily="18" charset="0"/>
                      </a:rPr>
                      <a:t> </a:t>
                    </a:r>
                    <a:r>
                      <a:rPr lang="el-GR" sz="1400" b="1">
                        <a:solidFill>
                          <a:srgbClr val="0000FF"/>
                        </a:solidFill>
                        <a:latin typeface="Times New Roman" pitchFamily="18" charset="0"/>
                      </a:rPr>
                      <a:t> σύνδεση</a:t>
                    </a:r>
                    <a:endParaRPr lang="el-GR" sz="1400">
                      <a:latin typeface="Times New Roman" pitchFamily="18" charset="0"/>
                    </a:endParaRPr>
                  </a:p>
                </p:txBody>
              </p:sp>
              <p:sp>
                <p:nvSpPr>
                  <p:cNvPr id="76816" name="Text Box 19"/>
                  <p:cNvSpPr txBox="1">
                    <a:spLocks noChangeArrowheads="1"/>
                  </p:cNvSpPr>
                  <p:nvPr/>
                </p:nvSpPr>
                <p:spPr bwMode="auto">
                  <a:xfrm>
                    <a:off x="3696" y="1434"/>
                    <a:ext cx="206" cy="166"/>
                  </a:xfrm>
                  <a:prstGeom prst="rect">
                    <a:avLst/>
                  </a:prstGeom>
                  <a:noFill/>
                  <a:ln w="9525">
                    <a:noFill/>
                    <a:miter lim="800000"/>
                    <a:headEnd/>
                    <a:tailEnd/>
                  </a:ln>
                </p:spPr>
                <p:txBody>
                  <a:bodyPr/>
                  <a:lstStyle/>
                  <a:p>
                    <a:pPr eaLnBrk="0" hangingPunct="0"/>
                    <a:r>
                      <a:rPr lang="el-GR" sz="1400" b="1">
                        <a:solidFill>
                          <a:srgbClr val="CCCC00"/>
                        </a:solidFill>
                        <a:latin typeface="Monotype Corsiva" pitchFamily="66" charset="0"/>
                      </a:rPr>
                      <a:t>1</a:t>
                    </a:r>
                    <a:endParaRPr lang="el-GR" sz="1200">
                      <a:solidFill>
                        <a:srgbClr val="CCCC00"/>
                      </a:solidFill>
                      <a:latin typeface="Times New Roman" pitchFamily="18" charset="0"/>
                    </a:endParaRPr>
                  </a:p>
                </p:txBody>
              </p:sp>
              <p:sp>
                <p:nvSpPr>
                  <p:cNvPr id="76817" name="Text Box 20"/>
                  <p:cNvSpPr txBox="1">
                    <a:spLocks noChangeArrowheads="1"/>
                  </p:cNvSpPr>
                  <p:nvPr/>
                </p:nvSpPr>
                <p:spPr bwMode="auto">
                  <a:xfrm>
                    <a:off x="3288" y="2568"/>
                    <a:ext cx="205" cy="167"/>
                  </a:xfrm>
                  <a:prstGeom prst="rect">
                    <a:avLst/>
                  </a:prstGeom>
                  <a:noFill/>
                  <a:ln w="9525">
                    <a:noFill/>
                    <a:miter lim="800000"/>
                    <a:headEnd/>
                    <a:tailEnd/>
                  </a:ln>
                </p:spPr>
                <p:txBody>
                  <a:bodyPr/>
                  <a:lstStyle/>
                  <a:p>
                    <a:pPr eaLnBrk="0" hangingPunct="0"/>
                    <a:r>
                      <a:rPr lang="el-GR" sz="1400" b="1">
                        <a:solidFill>
                          <a:srgbClr val="CCCC00"/>
                        </a:solidFill>
                        <a:latin typeface="Monotype Corsiva" pitchFamily="66" charset="0"/>
                      </a:rPr>
                      <a:t>2</a:t>
                    </a:r>
                    <a:endParaRPr lang="el-GR" sz="1200">
                      <a:solidFill>
                        <a:srgbClr val="CCCC00"/>
                      </a:solidFill>
                      <a:latin typeface="Times New Roman" pitchFamily="18" charset="0"/>
                    </a:endParaRPr>
                  </a:p>
                </p:txBody>
              </p:sp>
              <p:sp>
                <p:nvSpPr>
                  <p:cNvPr id="76818" name="Text Box 21"/>
                  <p:cNvSpPr txBox="1">
                    <a:spLocks noChangeArrowheads="1"/>
                  </p:cNvSpPr>
                  <p:nvPr/>
                </p:nvSpPr>
                <p:spPr bwMode="auto">
                  <a:xfrm>
                    <a:off x="3560" y="2523"/>
                    <a:ext cx="205" cy="188"/>
                  </a:xfrm>
                  <a:prstGeom prst="rect">
                    <a:avLst/>
                  </a:prstGeom>
                  <a:noFill/>
                  <a:ln w="9525">
                    <a:noFill/>
                    <a:miter lim="800000"/>
                    <a:headEnd/>
                    <a:tailEnd/>
                  </a:ln>
                </p:spPr>
                <p:txBody>
                  <a:bodyPr/>
                  <a:lstStyle/>
                  <a:p>
                    <a:pPr eaLnBrk="0" hangingPunct="0"/>
                    <a:r>
                      <a:rPr lang="el-GR" sz="1400" b="1">
                        <a:solidFill>
                          <a:srgbClr val="CCCC00"/>
                        </a:solidFill>
                        <a:latin typeface="Monotype Corsiva" pitchFamily="66" charset="0"/>
                      </a:rPr>
                      <a:t>3</a:t>
                    </a:r>
                    <a:endParaRPr lang="el-GR" sz="1200">
                      <a:solidFill>
                        <a:srgbClr val="CCCC00"/>
                      </a:solidFill>
                      <a:latin typeface="Times New Roman" pitchFamily="18" charset="0"/>
                    </a:endParaRPr>
                  </a:p>
                </p:txBody>
              </p:sp>
              <p:sp>
                <p:nvSpPr>
                  <p:cNvPr id="76819" name="Text Box 22"/>
                  <p:cNvSpPr txBox="1">
                    <a:spLocks noChangeArrowheads="1"/>
                  </p:cNvSpPr>
                  <p:nvPr/>
                </p:nvSpPr>
                <p:spPr bwMode="auto">
                  <a:xfrm>
                    <a:off x="3651" y="2296"/>
                    <a:ext cx="206" cy="187"/>
                  </a:xfrm>
                  <a:prstGeom prst="rect">
                    <a:avLst/>
                  </a:prstGeom>
                  <a:noFill/>
                  <a:ln w="9525">
                    <a:noFill/>
                    <a:miter lim="800000"/>
                    <a:headEnd/>
                    <a:tailEnd/>
                  </a:ln>
                </p:spPr>
                <p:txBody>
                  <a:bodyPr/>
                  <a:lstStyle/>
                  <a:p>
                    <a:pPr eaLnBrk="0" hangingPunct="0"/>
                    <a:r>
                      <a:rPr lang="el-GR" sz="1400" b="1">
                        <a:solidFill>
                          <a:srgbClr val="CCCC00"/>
                        </a:solidFill>
                        <a:latin typeface="Monotype Corsiva" pitchFamily="66" charset="0"/>
                      </a:rPr>
                      <a:t>4</a:t>
                    </a:r>
                    <a:endParaRPr lang="el-GR" sz="1200">
                      <a:solidFill>
                        <a:srgbClr val="CCCC00"/>
                      </a:solidFill>
                      <a:latin typeface="Times New Roman" pitchFamily="18" charset="0"/>
                    </a:endParaRPr>
                  </a:p>
                </p:txBody>
              </p:sp>
            </p:grpSp>
          </p:grpSp>
          <p:sp>
            <p:nvSpPr>
              <p:cNvPr id="76811" name="Rectangle 23"/>
              <p:cNvSpPr>
                <a:spLocks noChangeArrowheads="1"/>
              </p:cNvSpPr>
              <p:nvPr/>
            </p:nvSpPr>
            <p:spPr bwMode="auto">
              <a:xfrm>
                <a:off x="3379" y="890"/>
                <a:ext cx="590" cy="136"/>
              </a:xfrm>
              <a:prstGeom prst="rect">
                <a:avLst/>
              </a:prstGeom>
              <a:solidFill>
                <a:schemeClr val="tx1"/>
              </a:solidFill>
              <a:ln w="9525">
                <a:solidFill>
                  <a:schemeClr val="tx1"/>
                </a:solidFill>
                <a:miter lim="800000"/>
                <a:headEnd/>
                <a:tailEnd/>
              </a:ln>
            </p:spPr>
            <p:txBody>
              <a:bodyPr wrap="none" anchor="ctr"/>
              <a:lstStyle/>
              <a:p>
                <a:endParaRPr lang="el-GR"/>
              </a:p>
            </p:txBody>
          </p:sp>
        </p:grpSp>
        <p:sp>
          <p:nvSpPr>
            <p:cNvPr id="76809" name="Text Box 24"/>
            <p:cNvSpPr txBox="1">
              <a:spLocks noChangeArrowheads="1"/>
            </p:cNvSpPr>
            <p:nvPr/>
          </p:nvSpPr>
          <p:spPr bwMode="auto">
            <a:xfrm>
              <a:off x="2381" y="845"/>
              <a:ext cx="2306" cy="278"/>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FFCC"/>
                  </a:solidFill>
                  <a:latin typeface="Times New Roman" pitchFamily="18" charset="0"/>
                </a:rPr>
                <a:t> Πρωτεϊνική σύνδεση</a:t>
              </a:r>
            </a:p>
          </p:txBody>
        </p:sp>
      </p:grpSp>
      <p:sp>
        <p:nvSpPr>
          <p:cNvPr id="76805" name="Rectangle 25"/>
          <p:cNvSpPr>
            <a:spLocks noChangeArrowheads="1"/>
          </p:cNvSpPr>
          <p:nvPr/>
        </p:nvSpPr>
        <p:spPr bwMode="auto">
          <a:xfrm>
            <a:off x="0" y="6035675"/>
            <a:ext cx="8964613" cy="822325"/>
          </a:xfrm>
          <a:prstGeom prst="rect">
            <a:avLst/>
          </a:prstGeom>
          <a:noFill/>
          <a:ln w="12700" cap="sq">
            <a:noFill/>
            <a:miter lim="800000"/>
            <a:headEnd type="none" w="sm" len="sm"/>
            <a:tailEnd type="none" w="sm" len="sm"/>
          </a:ln>
        </p:spPr>
        <p:txBody>
          <a:bodyPr>
            <a:spAutoFit/>
          </a:bodyPr>
          <a:lstStyle/>
          <a:p>
            <a:pPr eaLnBrk="0" hangingPunct="0"/>
            <a:endParaRPr lang="el-GR" sz="1200">
              <a:latin typeface="Times New Roman" pitchFamily="18" charset="0"/>
            </a:endParaRPr>
          </a:p>
          <a:p>
            <a:pPr eaLnBrk="0" hangingPunct="0"/>
            <a:r>
              <a:rPr lang="el-GR" sz="1200" b="1">
                <a:solidFill>
                  <a:srgbClr val="C77F37"/>
                </a:solidFill>
                <a:latin typeface="Times New Roman" pitchFamily="18" charset="0"/>
              </a:rPr>
              <a:t>Βιβλιογραφία</a:t>
            </a:r>
            <a:r>
              <a:rPr lang="en-US" sz="1200" b="1">
                <a:solidFill>
                  <a:srgbClr val="C77F37"/>
                </a:solidFill>
                <a:latin typeface="Times New Roman" pitchFamily="18" charset="0"/>
              </a:rPr>
              <a:t>:</a:t>
            </a:r>
            <a:endParaRPr lang="el-GR" sz="1200">
              <a:latin typeface="Times New Roman" pitchFamily="18" charset="0"/>
            </a:endParaRPr>
          </a:p>
          <a:p>
            <a:pPr eaLnBrk="0" hangingPunct="0"/>
            <a:r>
              <a:rPr lang="en-US" sz="1200">
                <a:solidFill>
                  <a:srgbClr val="C77F37"/>
                </a:solidFill>
                <a:latin typeface="Times New Roman" pitchFamily="18" charset="0"/>
              </a:rPr>
              <a:t>Wagner</a:t>
            </a:r>
            <a:r>
              <a:rPr lang="el-GR" sz="1200">
                <a:solidFill>
                  <a:srgbClr val="C77F37"/>
                </a:solidFill>
                <a:latin typeface="Times New Roman" pitchFamily="18" charset="0"/>
              </a:rPr>
              <a:t> </a:t>
            </a:r>
            <a:r>
              <a:rPr lang="en-GB" sz="1200">
                <a:solidFill>
                  <a:srgbClr val="C77F37"/>
                </a:solidFill>
                <a:latin typeface="Times New Roman" pitchFamily="18" charset="0"/>
              </a:rPr>
              <a:t>S. </a:t>
            </a:r>
            <a:r>
              <a:rPr lang="en-US" sz="1200" i="1">
                <a:solidFill>
                  <a:srgbClr val="C77F37"/>
                </a:solidFill>
                <a:latin typeface="Times New Roman" pitchFamily="18" charset="0"/>
              </a:rPr>
              <a:t>et</a:t>
            </a:r>
            <a:r>
              <a:rPr lang="el-GR" sz="1200" i="1">
                <a:solidFill>
                  <a:srgbClr val="C77F37"/>
                </a:solidFill>
                <a:latin typeface="Times New Roman" pitchFamily="18" charset="0"/>
              </a:rPr>
              <a:t> </a:t>
            </a:r>
            <a:r>
              <a:rPr lang="en-US" sz="1200" i="1">
                <a:solidFill>
                  <a:srgbClr val="C77F37"/>
                </a:solidFill>
                <a:latin typeface="Times New Roman" pitchFamily="18" charset="0"/>
              </a:rPr>
              <a:t>al</a:t>
            </a:r>
            <a:r>
              <a:rPr lang="el-GR" sz="1200" i="1">
                <a:solidFill>
                  <a:srgbClr val="C77F37"/>
                </a:solidFill>
                <a:latin typeface="Times New Roman" pitchFamily="18" charset="0"/>
              </a:rPr>
              <a:t>.</a:t>
            </a:r>
            <a:r>
              <a:rPr lang="el-GR" sz="1200">
                <a:solidFill>
                  <a:srgbClr val="C77F37"/>
                </a:solidFill>
                <a:latin typeface="Times New Roman" pitchFamily="18" charset="0"/>
              </a:rPr>
              <a:t>,</a:t>
            </a:r>
            <a:r>
              <a:rPr lang="en-US" sz="1200">
                <a:solidFill>
                  <a:srgbClr val="C77F37"/>
                </a:solidFill>
                <a:latin typeface="Times New Roman" pitchFamily="18" charset="0"/>
              </a:rPr>
              <a:t> </a:t>
            </a:r>
            <a:r>
              <a:rPr lang="en-GB" sz="1200" i="1">
                <a:solidFill>
                  <a:srgbClr val="C77F37"/>
                </a:solidFill>
                <a:latin typeface="Times New Roman" pitchFamily="18" charset="0"/>
              </a:rPr>
              <a:t>In vitro</a:t>
            </a:r>
            <a:r>
              <a:rPr lang="en-GB" sz="1200">
                <a:solidFill>
                  <a:srgbClr val="C77F37"/>
                </a:solidFill>
                <a:latin typeface="Times New Roman" pitchFamily="18" charset="0"/>
              </a:rPr>
              <a:t> behaviour of sesquiterpene lactones and sesquiterpene lactone-containg plant preparations in human blood, plasma and human serum albumin solutions, </a:t>
            </a:r>
            <a:r>
              <a:rPr lang="en-GB" sz="1200" i="1">
                <a:solidFill>
                  <a:srgbClr val="C77F37"/>
                </a:solidFill>
                <a:latin typeface="Times New Roman" pitchFamily="18" charset="0"/>
              </a:rPr>
              <a:t>Planta Med.</a:t>
            </a:r>
            <a:r>
              <a:rPr lang="en-GB" sz="1200">
                <a:solidFill>
                  <a:srgbClr val="C77F37"/>
                </a:solidFill>
                <a:latin typeface="Times New Roman" pitchFamily="18" charset="0"/>
              </a:rPr>
              <a:t>, 2003, </a:t>
            </a:r>
            <a:r>
              <a:rPr lang="en-GB" sz="1200" b="1">
                <a:solidFill>
                  <a:srgbClr val="C77F37"/>
                </a:solidFill>
                <a:latin typeface="Times New Roman" pitchFamily="18" charset="0"/>
              </a:rPr>
              <a:t>70</a:t>
            </a:r>
            <a:r>
              <a:rPr lang="en-GB" sz="1200">
                <a:solidFill>
                  <a:srgbClr val="C77F37"/>
                </a:solidFill>
                <a:latin typeface="Times New Roman" pitchFamily="18" charset="0"/>
              </a:rPr>
              <a:t>, 227-233.</a:t>
            </a:r>
            <a:endParaRPr lang="en-US" sz="1200">
              <a:solidFill>
                <a:srgbClr val="C77F37"/>
              </a:solidFill>
              <a:latin typeface="Times New Roman" pitchFamily="18" charset="0"/>
            </a:endParaRPr>
          </a:p>
        </p:txBody>
      </p:sp>
      <p:sp>
        <p:nvSpPr>
          <p:cNvPr id="26" name="Rectangle 26"/>
          <p:cNvSpPr>
            <a:spLocks noChangeArrowheads="1"/>
          </p:cNvSpPr>
          <p:nvPr/>
        </p:nvSpPr>
        <p:spPr bwMode="auto">
          <a:xfrm>
            <a:off x="971550" y="0"/>
            <a:ext cx="7288213" cy="1066800"/>
          </a:xfrm>
          <a:prstGeom prst="rect">
            <a:avLst/>
          </a:prstGeom>
          <a:noFill/>
          <a:ln w="9525">
            <a:noFill/>
            <a:miter lim="800000"/>
            <a:headEnd/>
            <a:tailEnd/>
          </a:ln>
          <a:effectLst/>
        </p:spPr>
        <p:txBody>
          <a:bodyPr wrap="none" anchor="ctr">
            <a:spAutoFit/>
          </a:bodyPr>
          <a:lstStyle/>
          <a:p>
            <a:pPr algn="ctr" eaLnBrk="0" hangingPunct="0">
              <a:tabLst>
                <a:tab pos="-400050" algn="l"/>
              </a:tabLst>
              <a:defRPr/>
            </a:pPr>
            <a:r>
              <a:rPr lang="el-GR" sz="2000" b="1">
                <a:effectLst>
                  <a:outerShdw blurRad="38100" dist="38100" dir="2700000" algn="tl">
                    <a:srgbClr val="C0C0C0"/>
                  </a:outerShdw>
                </a:effectLst>
                <a:latin typeface="Times New Roman" pitchFamily="18" charset="0"/>
              </a:rPr>
              <a:t>ΑΝΑΛΥΣΗ </a:t>
            </a:r>
            <a:r>
              <a:rPr lang="el-GR" sz="2000" b="1" i="1">
                <a:effectLst>
                  <a:outerShdw blurRad="38100" dist="38100" dir="2700000" algn="tl">
                    <a:srgbClr val="C0C0C0"/>
                  </a:outerShdw>
                </a:effectLst>
                <a:latin typeface="Times New Roman" pitchFamily="18" charset="0"/>
              </a:rPr>
              <a:t>ΙΝ </a:t>
            </a:r>
            <a:r>
              <a:rPr lang="en-GB" sz="2000" b="1" i="1">
                <a:effectLst>
                  <a:outerShdw blurRad="38100" dist="38100" dir="2700000" algn="tl">
                    <a:srgbClr val="C0C0C0"/>
                  </a:outerShdw>
                </a:effectLst>
                <a:latin typeface="Times New Roman" pitchFamily="18" charset="0"/>
              </a:rPr>
              <a:t>SILICO</a:t>
            </a:r>
            <a:r>
              <a:rPr lang="el-GR" sz="2000" b="1">
                <a:effectLst>
                  <a:outerShdw blurRad="38100" dist="38100" dir="2700000" algn="tl">
                    <a:srgbClr val="C0C0C0"/>
                  </a:outerShdw>
                </a:effectLst>
                <a:latin typeface="Times New Roman" pitchFamily="18" charset="0"/>
              </a:rPr>
              <a:t> </a:t>
            </a:r>
            <a:r>
              <a:rPr lang="en-US" sz="2000" b="1">
                <a:effectLst>
                  <a:outerShdw blurRad="38100" dist="38100" dir="2700000" algn="tl">
                    <a:srgbClr val="C0C0C0"/>
                  </a:outerShdw>
                </a:effectLst>
                <a:latin typeface="Times New Roman" pitchFamily="18" charset="0"/>
              </a:rPr>
              <a:t>ΦΑΡΜΑΚΟΚΙΝΗΤΙΚΩΝ ΙΔΙΟΤΗΤΩΝ </a:t>
            </a:r>
          </a:p>
          <a:p>
            <a:pPr algn="ctr" eaLnBrk="0" hangingPunct="0">
              <a:tabLst>
                <a:tab pos="-400050" algn="l"/>
              </a:tabLst>
              <a:defRPr/>
            </a:pPr>
            <a:r>
              <a:rPr lang="en-US" sz="2000" b="1">
                <a:effectLst>
                  <a:outerShdw blurRad="38100" dist="38100" dir="2700000" algn="tl">
                    <a:srgbClr val="C0C0C0"/>
                  </a:outerShdw>
                </a:effectLst>
                <a:latin typeface="Times New Roman" pitchFamily="18" charset="0"/>
              </a:rPr>
              <a:t>ΣΕΣΚΙΤΕΡΠΕΝΙΚΩΝ ΛΑΚΤΟΝΩΝ</a:t>
            </a:r>
            <a:r>
              <a:rPr lang="en-US" sz="1200" b="1">
                <a:effectLst>
                  <a:outerShdw blurRad="38100" dist="38100" dir="2700000" algn="tl">
                    <a:srgbClr val="C0C0C0"/>
                  </a:outerShdw>
                </a:effectLst>
                <a:latin typeface="Times New Roman" pitchFamily="18" charset="0"/>
              </a:rPr>
              <a:t> </a:t>
            </a:r>
            <a:endParaRPr lang="en-US" sz="1200">
              <a:latin typeface="Times New Roman" pitchFamily="18" charset="0"/>
            </a:endParaRPr>
          </a:p>
          <a:p>
            <a:pPr algn="ctr" eaLnBrk="0" hangingPunct="0">
              <a:tabLst>
                <a:tab pos="-400050" algn="l"/>
              </a:tabLst>
              <a:defRPr/>
            </a:pPr>
            <a:endParaRPr lang="en-US" sz="2400">
              <a:latin typeface="Times New Roman" pitchFamily="18" charset="0"/>
            </a:endParaRPr>
          </a:p>
        </p:txBody>
      </p:sp>
      <p:sp>
        <p:nvSpPr>
          <p:cNvPr id="76807" name="Rectangle 27"/>
          <p:cNvSpPr>
            <a:spLocks noChangeArrowheads="1"/>
          </p:cNvSpPr>
          <p:nvPr/>
        </p:nvSpPr>
        <p:spPr bwMode="auto">
          <a:xfrm>
            <a:off x="0" y="765175"/>
            <a:ext cx="4356100" cy="701675"/>
          </a:xfrm>
          <a:prstGeom prst="rect">
            <a:avLst/>
          </a:prstGeom>
          <a:noFill/>
          <a:ln w="12700" cap="sq">
            <a:noFill/>
            <a:miter lim="800000"/>
            <a:headEnd type="none" w="sm" len="sm"/>
            <a:tailEnd type="none" w="sm" len="sm"/>
          </a:ln>
        </p:spPr>
        <p:txBody>
          <a:bodyPr>
            <a:spAutoFit/>
          </a:bodyPr>
          <a:lstStyle/>
          <a:p>
            <a:pPr eaLnBrk="0" hangingPunct="0"/>
            <a:r>
              <a:rPr lang="en-US" sz="2000" b="1">
                <a:solidFill>
                  <a:srgbClr val="009900"/>
                </a:solidFill>
                <a:latin typeface="Times New Roman" pitchFamily="18" charset="0"/>
              </a:rPr>
              <a:t>Πειραματικά δεδομένα:</a:t>
            </a:r>
          </a:p>
          <a:p>
            <a:pPr eaLnBrk="0" hangingPunct="0">
              <a:buFontTx/>
              <a:buBlip>
                <a:blip r:embed="rId7"/>
              </a:buBlip>
            </a:pPr>
            <a:r>
              <a:rPr lang="el-GR" sz="2000" b="1">
                <a:solidFill>
                  <a:srgbClr val="009900"/>
                </a:solidFill>
                <a:latin typeface="Times New Roman" pitchFamily="18" charset="0"/>
              </a:rPr>
              <a:t>δεν εμφανίζουν πρωτεϊνική σύνδεση</a:t>
            </a:r>
            <a:endParaRPr lang="en-US" sz="2000" b="1">
              <a:solidFill>
                <a:srgbClr val="0099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468313" y="246063"/>
            <a:ext cx="8280400" cy="6378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Ορθογώνιο"/>
          <p:cNvSpPr>
            <a:spLocks noChangeArrowheads="1"/>
          </p:cNvSpPr>
          <p:nvPr/>
        </p:nvSpPr>
        <p:spPr bwMode="auto">
          <a:xfrm>
            <a:off x="428625" y="214313"/>
            <a:ext cx="7858125" cy="5354637"/>
          </a:xfrm>
          <a:prstGeom prst="rect">
            <a:avLst/>
          </a:prstGeom>
          <a:noFill/>
          <a:ln w="9525">
            <a:noFill/>
            <a:miter lim="800000"/>
            <a:headEnd/>
            <a:tailEnd/>
          </a:ln>
        </p:spPr>
        <p:txBody>
          <a:bodyPr>
            <a:spAutoFit/>
          </a:bodyPr>
          <a:lstStyle/>
          <a:p>
            <a:r>
              <a:rPr lang="en-US">
                <a:solidFill>
                  <a:srgbClr val="FF0000"/>
                </a:solidFill>
              </a:rPr>
              <a:t>Drug Action: From Experience to Theory to Rules</a:t>
            </a:r>
          </a:p>
          <a:p>
            <a:r>
              <a:rPr lang="en-US"/>
              <a:t>1900, H. H. Meyer and C. E. Overton: lipoid theory of narcosis</a:t>
            </a:r>
          </a:p>
          <a:p>
            <a:endParaRPr lang="en-US"/>
          </a:p>
          <a:p>
            <a:r>
              <a:rPr lang="en-US"/>
              <a:t>1930‘s, L. Hammett: electronic sigma constants</a:t>
            </a:r>
          </a:p>
          <a:p>
            <a:endParaRPr lang="en-US"/>
          </a:p>
          <a:p>
            <a:r>
              <a:rPr lang="en-US"/>
              <a:t>1964, C. Hansch and T. Fujita: QSAR</a:t>
            </a:r>
          </a:p>
          <a:p>
            <a:endParaRPr lang="en-US"/>
          </a:p>
          <a:p>
            <a:r>
              <a:rPr lang="en-US"/>
              <a:t>1984, P. Andrews: affinity contributions of functional groups</a:t>
            </a:r>
          </a:p>
          <a:p>
            <a:endParaRPr lang="en-US"/>
          </a:p>
          <a:p>
            <a:r>
              <a:rPr lang="en-US"/>
              <a:t>1985, P. Goodford: GRID (hot spots at protein surface)</a:t>
            </a:r>
          </a:p>
          <a:p>
            <a:endParaRPr lang="en-US"/>
          </a:p>
          <a:p>
            <a:r>
              <a:rPr lang="en-US"/>
              <a:t>1988, R. Cramer: 3D QSAR</a:t>
            </a:r>
          </a:p>
          <a:p>
            <a:endParaRPr lang="en-US"/>
          </a:p>
          <a:p>
            <a:r>
              <a:rPr lang="en-US"/>
              <a:t>1992, H.-J. Böhm: LUDI interaction sites, docking, scoring</a:t>
            </a:r>
          </a:p>
          <a:p>
            <a:endParaRPr lang="en-US"/>
          </a:p>
          <a:p>
            <a:r>
              <a:rPr lang="en-US"/>
              <a:t>1997, C. Lipinski: bioavailability rule of five</a:t>
            </a:r>
          </a:p>
          <a:p>
            <a:endParaRPr lang="en-US"/>
          </a:p>
          <a:p>
            <a:r>
              <a:rPr lang="en-US"/>
              <a:t>1998, Ajay, W. P. Walters and M. A. Murcko; J. Sadowski and H. Kubinyi:</a:t>
            </a:r>
          </a:p>
          <a:p>
            <a:r>
              <a:rPr lang="en-US"/>
              <a:t>drug-like character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981075"/>
            <a:ext cx="5905500" cy="1189038"/>
          </a:xfrm>
          <a:prstGeom prst="rect">
            <a:avLst/>
          </a:prstGeom>
          <a:noFill/>
          <a:ln w="12700" cap="sq">
            <a:noFill/>
            <a:miter lim="800000"/>
            <a:headEnd type="none" w="sm" len="sm"/>
            <a:tailEnd type="none" w="sm" len="sm"/>
          </a:ln>
        </p:spPr>
        <p:txBody>
          <a:bodyPr>
            <a:spAutoFit/>
          </a:bodyPr>
          <a:lstStyle/>
          <a:p>
            <a:pPr eaLnBrk="0" hangingPunct="0"/>
            <a:r>
              <a:rPr lang="el-GR">
                <a:latin typeface="Times New Roman" pitchFamily="18" charset="0"/>
              </a:rPr>
              <a:t>Βάση κρυσταλλογραφικών δεδομένων των πρωτεϊνών </a:t>
            </a:r>
            <a:r>
              <a:rPr lang="en-US" i="1">
                <a:latin typeface="Times New Roman" pitchFamily="18" charset="0"/>
              </a:rPr>
              <a:t>RCSB</a:t>
            </a:r>
            <a:endParaRPr lang="el-GR" i="1">
              <a:latin typeface="Times New Roman" pitchFamily="18" charset="0"/>
            </a:endParaRPr>
          </a:p>
          <a:p>
            <a:pPr eaLnBrk="0" hangingPunct="0"/>
            <a:r>
              <a:rPr lang="en-US">
                <a:latin typeface="Times New Roman" pitchFamily="18" charset="0"/>
              </a:rPr>
              <a:t>Human aldose reductase, PDB entry: 1US0, R: </a:t>
            </a:r>
            <a:r>
              <a:rPr lang="el-GR">
                <a:latin typeface="Times New Roman" pitchFamily="18" charset="0"/>
              </a:rPr>
              <a:t>0</a:t>
            </a:r>
            <a:r>
              <a:rPr lang="en-US">
                <a:latin typeface="Times New Roman" pitchFamily="18" charset="0"/>
              </a:rPr>
              <a:t>.</a:t>
            </a:r>
            <a:r>
              <a:rPr lang="el-GR">
                <a:latin typeface="Times New Roman" pitchFamily="18" charset="0"/>
              </a:rPr>
              <a:t>66 Å</a:t>
            </a:r>
            <a:r>
              <a:rPr lang="en-US">
                <a:latin typeface="Times New Roman" pitchFamily="18" charset="0"/>
              </a:rPr>
              <a:t> </a:t>
            </a:r>
          </a:p>
          <a:p>
            <a:pPr eaLnBrk="0" hangingPunct="0"/>
            <a:endParaRPr lang="el-GR" sz="1200">
              <a:solidFill>
                <a:srgbClr val="D8A572"/>
              </a:solidFill>
              <a:latin typeface="Times New Roman" pitchFamily="18" charset="0"/>
            </a:endParaRPr>
          </a:p>
          <a:p>
            <a:pPr eaLnBrk="0" hangingPunct="0"/>
            <a:r>
              <a:rPr lang="en-GB" sz="1200" b="1">
                <a:solidFill>
                  <a:srgbClr val="C77F37"/>
                </a:solidFill>
                <a:latin typeface="Times New Roman" pitchFamily="18" charset="0"/>
              </a:rPr>
              <a:t>Howard E. </a:t>
            </a:r>
            <a:r>
              <a:rPr lang="en-GB" sz="1200" b="1" i="1">
                <a:solidFill>
                  <a:srgbClr val="C77F37"/>
                </a:solidFill>
                <a:latin typeface="Times New Roman" pitchFamily="18" charset="0"/>
              </a:rPr>
              <a:t>et al</a:t>
            </a:r>
            <a:r>
              <a:rPr lang="en-GB" sz="1200" b="1">
                <a:solidFill>
                  <a:srgbClr val="C77F37"/>
                </a:solidFill>
                <a:latin typeface="Times New Roman" pitchFamily="18" charset="0"/>
              </a:rPr>
              <a:t>, Ultrahigh resolution drug design I: details of interactions in human aldose reductase–inhibitor complex at 0.66 Å, </a:t>
            </a:r>
            <a:r>
              <a:rPr lang="en-GB" sz="1200" b="1" i="1">
                <a:solidFill>
                  <a:srgbClr val="C77F37"/>
                </a:solidFill>
                <a:latin typeface="Times New Roman" pitchFamily="18" charset="0"/>
              </a:rPr>
              <a:t>Proteins</a:t>
            </a:r>
            <a:r>
              <a:rPr lang="en-GB" sz="1200" b="1">
                <a:solidFill>
                  <a:srgbClr val="C77F37"/>
                </a:solidFill>
                <a:latin typeface="Times New Roman" pitchFamily="18" charset="0"/>
              </a:rPr>
              <a:t>, 2004, 55, 792-804.</a:t>
            </a:r>
            <a:r>
              <a:rPr lang="en-GB" sz="1200" b="1">
                <a:solidFill>
                  <a:srgbClr val="D8A572"/>
                </a:solidFill>
                <a:latin typeface="Times New Roman" pitchFamily="18" charset="0"/>
              </a:rPr>
              <a:t> </a:t>
            </a:r>
            <a:endParaRPr lang="en-US" sz="1200" b="1">
              <a:solidFill>
                <a:srgbClr val="D8A572"/>
              </a:solidFill>
              <a:latin typeface="Times New Roman" pitchFamily="18" charset="0"/>
            </a:endParaRPr>
          </a:p>
        </p:txBody>
      </p:sp>
      <p:sp>
        <p:nvSpPr>
          <p:cNvPr id="78851" name="Rectangle 3"/>
          <p:cNvSpPr>
            <a:spLocks noChangeArrowheads="1"/>
          </p:cNvSpPr>
          <p:nvPr/>
        </p:nvSpPr>
        <p:spPr bwMode="auto">
          <a:xfrm>
            <a:off x="1476375" y="0"/>
            <a:ext cx="6265863" cy="936625"/>
          </a:xfrm>
          <a:prstGeom prst="rect">
            <a:avLst/>
          </a:prstGeom>
          <a:gradFill rotWithShape="1">
            <a:gsLst>
              <a:gs pos="0">
                <a:srgbClr val="FFCCFF">
                  <a:alpha val="25998"/>
                </a:srgbClr>
              </a:gs>
              <a:gs pos="100000">
                <a:srgbClr val="CAA2CA"/>
              </a:gs>
            </a:gsLst>
            <a:lin ang="5400000" scaled="1"/>
          </a:gradFill>
          <a:ln w="9525">
            <a:noFill/>
            <a:miter lim="800000"/>
            <a:headEnd/>
            <a:tailEnd/>
          </a:ln>
        </p:spPr>
        <p:txBody>
          <a:bodyPr/>
          <a:lstStyle/>
          <a:p>
            <a:endParaRPr lang="el-GR"/>
          </a:p>
        </p:txBody>
      </p:sp>
      <p:sp>
        <p:nvSpPr>
          <p:cNvPr id="4" name="Rectangle 4"/>
          <p:cNvSpPr>
            <a:spLocks noChangeArrowheads="1"/>
          </p:cNvSpPr>
          <p:nvPr/>
        </p:nvSpPr>
        <p:spPr bwMode="auto">
          <a:xfrm>
            <a:off x="1763713" y="0"/>
            <a:ext cx="5849937" cy="701675"/>
          </a:xfrm>
          <a:prstGeom prst="rect">
            <a:avLst/>
          </a:prstGeom>
          <a:noFill/>
          <a:ln w="9525">
            <a:noFill/>
            <a:miter lim="800000"/>
            <a:headEnd/>
            <a:tailEnd/>
          </a:ln>
          <a:effectLst/>
        </p:spPr>
        <p:txBody>
          <a:bodyPr wrap="none" anchor="ctr">
            <a:spAutoFit/>
          </a:bodyPr>
          <a:lstStyle/>
          <a:p>
            <a:pPr algn="ctr" eaLnBrk="0" hangingPunct="0">
              <a:defRPr/>
            </a:pPr>
            <a:r>
              <a:rPr lang="el-GR" sz="2000" b="1" dirty="0">
                <a:effectLst>
                  <a:outerShdw blurRad="38100" dist="38100" dir="2700000" algn="tl">
                    <a:srgbClr val="C0C0C0"/>
                  </a:outerShdw>
                </a:effectLst>
                <a:latin typeface="Times New Roman" pitchFamily="18" charset="0"/>
              </a:rPr>
              <a:t>ΜΕΛΕΤΗ ΠΡΟΣΔΕΣΗΣ ΣΤΟ ΕΝΕΡΓΟ ΚΕΝΤΡΟ </a:t>
            </a:r>
            <a:endParaRPr lang="en-GB" sz="2000" b="1" dirty="0">
              <a:effectLst>
                <a:outerShdw blurRad="38100" dist="38100" dir="2700000" algn="tl">
                  <a:srgbClr val="C0C0C0"/>
                </a:outerShdw>
              </a:effectLst>
              <a:latin typeface="Times New Roman" pitchFamily="18" charset="0"/>
            </a:endParaRPr>
          </a:p>
          <a:p>
            <a:pPr algn="ctr" eaLnBrk="0" hangingPunct="0">
              <a:defRPr/>
            </a:pPr>
            <a:r>
              <a:rPr lang="en-US" sz="2000" b="1" dirty="0">
                <a:effectLst>
                  <a:outerShdw blurRad="38100" dist="38100" dir="2700000" algn="tl">
                    <a:srgbClr val="C0C0C0"/>
                  </a:outerShdw>
                </a:effectLst>
                <a:latin typeface="Times New Roman" pitchFamily="18" charset="0"/>
              </a:rPr>
              <a:t>TH</a:t>
            </a:r>
            <a:r>
              <a:rPr lang="el-GR" sz="2000" b="1" dirty="0">
                <a:effectLst>
                  <a:outerShdw blurRad="38100" dist="38100" dir="2700000" algn="tl">
                    <a:srgbClr val="C0C0C0"/>
                  </a:outerShdw>
                </a:effectLst>
                <a:latin typeface="Times New Roman" pitchFamily="18" charset="0"/>
              </a:rPr>
              <a:t>Σ   ΑΝΑΓΩΓΑΣΗΣ ΤΗΣ </a:t>
            </a:r>
            <a:r>
              <a:rPr lang="el-GR" sz="2000" b="1" dirty="0" smtClean="0">
                <a:effectLst>
                  <a:outerShdw blurRad="38100" dist="38100" dir="2700000" algn="tl">
                    <a:srgbClr val="C0C0C0"/>
                  </a:outerShdw>
                </a:effectLst>
                <a:latin typeface="Times New Roman" pitchFamily="18" charset="0"/>
              </a:rPr>
              <a:t>ΑΛΔΟ</a:t>
            </a:r>
            <a:r>
              <a:rPr lang="en-US" sz="2000" b="1" dirty="0" smtClean="0">
                <a:effectLst>
                  <a:outerShdw blurRad="38100" dist="38100" dir="2700000" algn="tl">
                    <a:srgbClr val="C0C0C0"/>
                  </a:outerShdw>
                </a:effectLst>
                <a:latin typeface="Times New Roman" pitchFamily="18" charset="0"/>
              </a:rPr>
              <a:t>Z</a:t>
            </a:r>
            <a:r>
              <a:rPr lang="el-GR" sz="2000" b="1" dirty="0" smtClean="0">
                <a:effectLst>
                  <a:outerShdw blurRad="38100" dist="38100" dir="2700000" algn="tl">
                    <a:srgbClr val="C0C0C0"/>
                  </a:outerShdw>
                </a:effectLst>
                <a:latin typeface="Times New Roman" pitchFamily="18" charset="0"/>
              </a:rPr>
              <a:t>ΗΣ</a:t>
            </a:r>
            <a:r>
              <a:rPr lang="el-GR" sz="2000" dirty="0" smtClean="0">
                <a:latin typeface="Times New Roman" pitchFamily="18" charset="0"/>
              </a:rPr>
              <a:t> </a:t>
            </a:r>
            <a:endParaRPr lang="el-GR" sz="2000" dirty="0">
              <a:latin typeface="Times New Roman" pitchFamily="18" charset="0"/>
            </a:endParaRPr>
          </a:p>
        </p:txBody>
      </p:sp>
      <p:pic>
        <p:nvPicPr>
          <p:cNvPr id="78853" name="Picture 5" descr="IDD594"/>
          <p:cNvPicPr>
            <a:picLocks noChangeAspect="1" noChangeArrowheads="1"/>
          </p:cNvPicPr>
          <p:nvPr/>
        </p:nvPicPr>
        <p:blipFill>
          <a:blip r:embed="rId2"/>
          <a:srcRect l="1974" t="6569" r="22223" b="8130"/>
          <a:stretch>
            <a:fillRect/>
          </a:stretch>
        </p:blipFill>
        <p:spPr bwMode="auto">
          <a:xfrm>
            <a:off x="0" y="2136775"/>
            <a:ext cx="6011863" cy="4721225"/>
          </a:xfrm>
          <a:prstGeom prst="rect">
            <a:avLst/>
          </a:prstGeom>
          <a:noFill/>
          <a:ln w="9525">
            <a:noFill/>
            <a:miter lim="800000"/>
            <a:headEnd/>
            <a:tailEnd/>
          </a:ln>
        </p:spPr>
      </p:pic>
      <p:sp>
        <p:nvSpPr>
          <p:cNvPr id="6" name="Text Box 6"/>
          <p:cNvSpPr txBox="1">
            <a:spLocks noChangeArrowheads="1"/>
          </p:cNvSpPr>
          <p:nvPr/>
        </p:nvSpPr>
        <p:spPr bwMode="auto">
          <a:xfrm>
            <a:off x="395288" y="4005263"/>
            <a:ext cx="1116012" cy="287337"/>
          </a:xfrm>
          <a:prstGeom prst="rect">
            <a:avLst/>
          </a:prstGeom>
          <a:noFill/>
          <a:ln w="9525">
            <a:noFill/>
            <a:miter lim="800000"/>
            <a:headEnd/>
            <a:tailEnd/>
          </a:ln>
        </p:spPr>
        <p:txBody>
          <a:bodyPr/>
          <a:lstStyle/>
          <a:p>
            <a:pPr eaLnBrk="0" hangingPunct="0"/>
            <a:r>
              <a:rPr lang="el-GR" sz="1600" b="1">
                <a:solidFill>
                  <a:srgbClr val="FFFF00"/>
                </a:solidFill>
                <a:latin typeface="Calligraph421 BT"/>
              </a:rPr>
              <a:t>Tyr48</a:t>
            </a:r>
            <a:endParaRPr lang="el-GR" sz="1600">
              <a:solidFill>
                <a:srgbClr val="FFFF00"/>
              </a:solidFill>
              <a:latin typeface="Calligraph421 BT"/>
            </a:endParaRPr>
          </a:p>
        </p:txBody>
      </p:sp>
      <p:sp>
        <p:nvSpPr>
          <p:cNvPr id="7" name="Text Box 7"/>
          <p:cNvSpPr txBox="1">
            <a:spLocks noChangeArrowheads="1"/>
          </p:cNvSpPr>
          <p:nvPr/>
        </p:nvSpPr>
        <p:spPr bwMode="auto">
          <a:xfrm>
            <a:off x="2268538" y="5805488"/>
            <a:ext cx="1368425" cy="341312"/>
          </a:xfrm>
          <a:prstGeom prst="rect">
            <a:avLst/>
          </a:prstGeom>
          <a:noFill/>
          <a:ln w="9525">
            <a:noFill/>
            <a:miter lim="800000"/>
            <a:headEnd/>
            <a:tailEnd/>
          </a:ln>
        </p:spPr>
        <p:txBody>
          <a:bodyPr/>
          <a:lstStyle/>
          <a:p>
            <a:pPr eaLnBrk="0" hangingPunct="0"/>
            <a:r>
              <a:rPr lang="el-GR" sz="2000" b="1">
                <a:solidFill>
                  <a:srgbClr val="FFFF00"/>
                </a:solidFill>
                <a:latin typeface="Calligraph421 BT"/>
              </a:rPr>
              <a:t>His110</a:t>
            </a:r>
            <a:endParaRPr lang="el-GR" sz="2000">
              <a:solidFill>
                <a:srgbClr val="FFFF00"/>
              </a:solidFill>
              <a:latin typeface="Calligraph421 BT"/>
            </a:endParaRPr>
          </a:p>
        </p:txBody>
      </p:sp>
      <p:sp>
        <p:nvSpPr>
          <p:cNvPr id="8" name="Text Box 8"/>
          <p:cNvSpPr txBox="1">
            <a:spLocks noChangeArrowheads="1"/>
          </p:cNvSpPr>
          <p:nvPr/>
        </p:nvSpPr>
        <p:spPr bwMode="auto">
          <a:xfrm>
            <a:off x="4067175" y="5516563"/>
            <a:ext cx="1295400" cy="176212"/>
          </a:xfrm>
          <a:prstGeom prst="rect">
            <a:avLst/>
          </a:prstGeom>
          <a:noFill/>
          <a:ln w="9525">
            <a:noFill/>
            <a:miter lim="800000"/>
            <a:headEnd/>
            <a:tailEnd/>
          </a:ln>
        </p:spPr>
        <p:txBody>
          <a:bodyPr/>
          <a:lstStyle/>
          <a:p>
            <a:pPr eaLnBrk="0" hangingPunct="0"/>
            <a:r>
              <a:rPr lang="el-GR" sz="2000" b="1">
                <a:solidFill>
                  <a:srgbClr val="FFFF00"/>
                </a:solidFill>
                <a:latin typeface="Calligraph421 BT"/>
              </a:rPr>
              <a:t>Trp111</a:t>
            </a:r>
            <a:endParaRPr lang="el-GR" sz="2000">
              <a:solidFill>
                <a:srgbClr val="FFFF00"/>
              </a:solidFill>
              <a:latin typeface="Calligraph421 BT"/>
            </a:endParaRPr>
          </a:p>
        </p:txBody>
      </p:sp>
      <p:sp>
        <p:nvSpPr>
          <p:cNvPr id="9" name="Text Box 9"/>
          <p:cNvSpPr txBox="1">
            <a:spLocks noChangeArrowheads="1"/>
          </p:cNvSpPr>
          <p:nvPr/>
        </p:nvSpPr>
        <p:spPr bwMode="auto">
          <a:xfrm>
            <a:off x="3059113" y="3141663"/>
            <a:ext cx="1441450" cy="322262"/>
          </a:xfrm>
          <a:prstGeom prst="rect">
            <a:avLst/>
          </a:prstGeom>
          <a:noFill/>
          <a:ln w="9525">
            <a:noFill/>
            <a:miter lim="800000"/>
            <a:headEnd/>
            <a:tailEnd/>
          </a:ln>
        </p:spPr>
        <p:txBody>
          <a:bodyPr/>
          <a:lstStyle/>
          <a:p>
            <a:pPr eaLnBrk="0" hangingPunct="0"/>
            <a:r>
              <a:rPr lang="el-GR" sz="1400" b="1">
                <a:solidFill>
                  <a:srgbClr val="FF00FF"/>
                </a:solidFill>
                <a:latin typeface="Calligraph421 BT"/>
              </a:rPr>
              <a:t>  </a:t>
            </a:r>
            <a:r>
              <a:rPr lang="el-GR" sz="2000" b="1">
                <a:solidFill>
                  <a:srgbClr val="FF0000"/>
                </a:solidFill>
                <a:latin typeface="Calligraph421 BT"/>
              </a:rPr>
              <a:t>NADP</a:t>
            </a:r>
            <a:r>
              <a:rPr lang="el-GR" sz="1600" b="1" baseline="30000">
                <a:solidFill>
                  <a:srgbClr val="FF0000"/>
                </a:solidFill>
                <a:latin typeface="Calligraph421 BT"/>
              </a:rPr>
              <a:t>+</a:t>
            </a:r>
            <a:endParaRPr lang="el-GR" sz="1200">
              <a:solidFill>
                <a:srgbClr val="FF0000"/>
              </a:solidFill>
              <a:latin typeface="Calligraph421 BT"/>
            </a:endParaRPr>
          </a:p>
        </p:txBody>
      </p:sp>
      <p:sp>
        <p:nvSpPr>
          <p:cNvPr id="78858" name="Rectangle 10"/>
          <p:cNvSpPr>
            <a:spLocks noChangeArrowheads="1"/>
          </p:cNvSpPr>
          <p:nvPr/>
        </p:nvSpPr>
        <p:spPr bwMode="auto">
          <a:xfrm>
            <a:off x="5972175" y="3354388"/>
            <a:ext cx="3171825" cy="549275"/>
          </a:xfrm>
          <a:prstGeom prst="rect">
            <a:avLst/>
          </a:prstGeom>
          <a:noFill/>
          <a:ln w="12700" cap="sq">
            <a:noFill/>
            <a:miter lim="800000"/>
            <a:headEnd type="none" w="sm" len="sm"/>
            <a:tailEnd type="none" w="sm" len="sm"/>
          </a:ln>
        </p:spPr>
        <p:txBody>
          <a:bodyPr wrap="none">
            <a:spAutoFit/>
          </a:bodyPr>
          <a:lstStyle/>
          <a:p>
            <a:pPr eaLnBrk="0" hangingPunct="0"/>
            <a:r>
              <a:rPr lang="el-GR" b="1">
                <a:solidFill>
                  <a:srgbClr val="009900"/>
                </a:solidFill>
                <a:latin typeface="Times New Roman" pitchFamily="18" charset="0"/>
              </a:rPr>
              <a:t>υδρόφοβη περιοχή</a:t>
            </a:r>
            <a:endParaRPr lang="en-US" b="1">
              <a:solidFill>
                <a:srgbClr val="009900"/>
              </a:solidFill>
              <a:latin typeface="Times New Roman" pitchFamily="18" charset="0"/>
            </a:endParaRPr>
          </a:p>
          <a:p>
            <a:pPr eaLnBrk="0" hangingPunct="0"/>
            <a:r>
              <a:rPr lang="el-GR" sz="1200">
                <a:latin typeface="Times New Roman" pitchFamily="18" charset="0"/>
              </a:rPr>
              <a:t>Trp20, Trp79, Trp111, Thr113, Phe 122, Leu300</a:t>
            </a:r>
            <a:endParaRPr lang="en-US" sz="1200">
              <a:latin typeface="Times New Roman" pitchFamily="18" charset="0"/>
            </a:endParaRPr>
          </a:p>
        </p:txBody>
      </p:sp>
      <p:sp>
        <p:nvSpPr>
          <p:cNvPr id="78859" name="Rectangle 11"/>
          <p:cNvSpPr>
            <a:spLocks noChangeArrowheads="1"/>
          </p:cNvSpPr>
          <p:nvPr/>
        </p:nvSpPr>
        <p:spPr bwMode="auto">
          <a:xfrm>
            <a:off x="5940425" y="4098925"/>
            <a:ext cx="2105025" cy="701675"/>
          </a:xfrm>
          <a:prstGeom prst="rect">
            <a:avLst/>
          </a:prstGeom>
          <a:noFill/>
          <a:ln w="12700" cap="sq">
            <a:noFill/>
            <a:miter lim="800000"/>
            <a:headEnd type="none" w="sm" len="sm"/>
            <a:tailEnd type="none" w="sm" len="sm"/>
          </a:ln>
        </p:spPr>
        <p:txBody>
          <a:bodyPr wrap="none">
            <a:spAutoFit/>
          </a:bodyPr>
          <a:lstStyle/>
          <a:p>
            <a:pPr eaLnBrk="0" hangingPunct="0"/>
            <a:r>
              <a:rPr lang="el-GR" sz="1600" b="1">
                <a:solidFill>
                  <a:srgbClr val="009900"/>
                </a:solidFill>
                <a:latin typeface="Times New Roman" pitchFamily="18" charset="0"/>
              </a:rPr>
              <a:t>πολική περιοχή</a:t>
            </a:r>
            <a:endParaRPr lang="en-US" sz="1600" b="1">
              <a:solidFill>
                <a:srgbClr val="009900"/>
              </a:solidFill>
              <a:latin typeface="Times New Roman" pitchFamily="18" charset="0"/>
            </a:endParaRPr>
          </a:p>
          <a:p>
            <a:pPr eaLnBrk="0" hangingPunct="0"/>
            <a:r>
              <a:rPr lang="el-GR" sz="1200">
                <a:latin typeface="Times New Roman" pitchFamily="18" charset="0"/>
              </a:rPr>
              <a:t>Tyr48, His110, Trp111 </a:t>
            </a:r>
            <a:endParaRPr lang="en-US" sz="1200">
              <a:latin typeface="Times New Roman" pitchFamily="18" charset="0"/>
            </a:endParaRPr>
          </a:p>
          <a:p>
            <a:pPr eaLnBrk="0" hangingPunct="0"/>
            <a:r>
              <a:rPr lang="el-GR" sz="1200">
                <a:latin typeface="Times New Roman" pitchFamily="18" charset="0"/>
              </a:rPr>
              <a:t>4-</a:t>
            </a:r>
            <a:r>
              <a:rPr lang="en-US" sz="1200">
                <a:latin typeface="Times New Roman" pitchFamily="18" charset="0"/>
              </a:rPr>
              <a:t>pro</a:t>
            </a:r>
            <a:r>
              <a:rPr lang="el-GR" sz="1200">
                <a:latin typeface="Times New Roman" pitchFamily="18" charset="0"/>
              </a:rPr>
              <a:t>-</a:t>
            </a:r>
            <a:r>
              <a:rPr lang="en-US" sz="1200">
                <a:latin typeface="Times New Roman" pitchFamily="18" charset="0"/>
              </a:rPr>
              <a:t>R</a:t>
            </a:r>
            <a:r>
              <a:rPr lang="el-GR" sz="1200">
                <a:latin typeface="Times New Roman" pitchFamily="18" charset="0"/>
              </a:rPr>
              <a:t> υδρογόνο του</a:t>
            </a:r>
            <a:r>
              <a:rPr lang="en-US" sz="1200">
                <a:latin typeface="Times New Roman" pitchFamily="18" charset="0"/>
              </a:rPr>
              <a:t> NADPH</a:t>
            </a:r>
          </a:p>
        </p:txBody>
      </p:sp>
      <p:sp>
        <p:nvSpPr>
          <p:cNvPr id="78860" name="Rectangle 12"/>
          <p:cNvSpPr>
            <a:spLocks noChangeArrowheads="1"/>
          </p:cNvSpPr>
          <p:nvPr/>
        </p:nvSpPr>
        <p:spPr bwMode="auto">
          <a:xfrm>
            <a:off x="5940425" y="4941888"/>
            <a:ext cx="3203575" cy="1431925"/>
          </a:xfrm>
          <a:prstGeom prst="rect">
            <a:avLst/>
          </a:prstGeom>
          <a:noFill/>
          <a:ln w="12700" cap="sq">
            <a:noFill/>
            <a:miter lim="800000"/>
            <a:headEnd type="none" w="sm" len="sm"/>
            <a:tailEnd type="none" w="sm" len="sm"/>
          </a:ln>
        </p:spPr>
        <p:txBody>
          <a:bodyPr>
            <a:spAutoFit/>
          </a:bodyPr>
          <a:lstStyle/>
          <a:p>
            <a:pPr eaLnBrk="0" hangingPunct="0"/>
            <a:r>
              <a:rPr lang="el-GR" sz="1600" b="1">
                <a:solidFill>
                  <a:srgbClr val="009900"/>
                </a:solidFill>
                <a:latin typeface="Times New Roman" pitchFamily="18" charset="0"/>
              </a:rPr>
              <a:t>Δομικά στοιχεία των αναστολέων</a:t>
            </a:r>
            <a:r>
              <a:rPr lang="en-US" sz="1600" b="1">
                <a:solidFill>
                  <a:srgbClr val="009900"/>
                </a:solidFill>
                <a:latin typeface="Times New Roman" pitchFamily="18" charset="0"/>
              </a:rPr>
              <a:t>:</a:t>
            </a:r>
            <a:endParaRPr lang="el-GR" sz="1600" b="1">
              <a:solidFill>
                <a:srgbClr val="009900"/>
              </a:solidFill>
              <a:latin typeface="Times New Roman" pitchFamily="18" charset="0"/>
            </a:endParaRPr>
          </a:p>
          <a:p>
            <a:pPr algn="just" eaLnBrk="0" hangingPunct="0"/>
            <a:r>
              <a:rPr lang="el-GR" sz="1200" b="1">
                <a:latin typeface="Times New Roman" pitchFamily="18" charset="0"/>
              </a:rPr>
              <a:t>α)</a:t>
            </a:r>
            <a:r>
              <a:rPr lang="el-GR" sz="1200">
                <a:latin typeface="Times New Roman" pitchFamily="18" charset="0"/>
              </a:rPr>
              <a:t> ένα αρωματικό σύστημα δακτυλίων για το σχηματισμό υδρόφοβων ή π-π αλληλεπιδράσεων με τα υδρόφοβα αμινοξέα του ενεργού κέντρου</a:t>
            </a:r>
          </a:p>
          <a:p>
            <a:pPr algn="just" eaLnBrk="0" hangingPunct="0"/>
            <a:r>
              <a:rPr lang="el-GR" sz="1200">
                <a:latin typeface="Times New Roman" pitchFamily="18" charset="0"/>
              </a:rPr>
              <a:t> </a:t>
            </a:r>
            <a:r>
              <a:rPr lang="el-GR" sz="1200" b="1">
                <a:latin typeface="Times New Roman" pitchFamily="18" charset="0"/>
              </a:rPr>
              <a:t>β)</a:t>
            </a:r>
            <a:r>
              <a:rPr lang="el-GR" sz="1200">
                <a:latin typeface="Times New Roman" pitchFamily="18" charset="0"/>
              </a:rPr>
              <a:t> μια ιονιζόμενη ομάδα, όπως η καρβοξυλική και το κυκλικό ιμίδιο, που μπορεί να προσδέσει στην ανιονική περιοχή</a:t>
            </a:r>
            <a:endParaRPr lang="en-US" sz="1200">
              <a:latin typeface="Times New Roman" pitchFamily="18" charset="0"/>
            </a:endParaRPr>
          </a:p>
        </p:txBody>
      </p:sp>
      <p:grpSp>
        <p:nvGrpSpPr>
          <p:cNvPr id="78861" name="Group 13"/>
          <p:cNvGrpSpPr>
            <a:grpSpLocks/>
          </p:cNvGrpSpPr>
          <p:nvPr/>
        </p:nvGrpSpPr>
        <p:grpSpPr bwMode="auto">
          <a:xfrm>
            <a:off x="5940425" y="1052513"/>
            <a:ext cx="3203575" cy="2447925"/>
            <a:chOff x="3742" y="663"/>
            <a:chExt cx="2018" cy="1542"/>
          </a:xfrm>
        </p:grpSpPr>
        <p:grpSp>
          <p:nvGrpSpPr>
            <p:cNvPr id="78862" name="Group 14"/>
            <p:cNvGrpSpPr>
              <a:grpSpLocks/>
            </p:cNvGrpSpPr>
            <p:nvPr/>
          </p:nvGrpSpPr>
          <p:grpSpPr bwMode="auto">
            <a:xfrm>
              <a:off x="3742" y="661"/>
              <a:ext cx="2018" cy="1541"/>
              <a:chOff x="4118" y="5891"/>
              <a:chExt cx="4020" cy="3243"/>
            </a:xfrm>
          </p:grpSpPr>
          <p:pic>
            <p:nvPicPr>
              <p:cNvPr id="78864" name="Picture 15"/>
              <p:cNvPicPr>
                <a:picLocks noChangeAspect="1" noChangeArrowheads="1"/>
              </p:cNvPicPr>
              <p:nvPr/>
            </p:nvPicPr>
            <p:blipFill>
              <a:blip r:embed="rId3">
                <a:lum bright="-12000" contrast="18000"/>
              </a:blip>
              <a:srcRect t="6091"/>
              <a:stretch>
                <a:fillRect/>
              </a:stretch>
            </p:blipFill>
            <p:spPr bwMode="auto">
              <a:xfrm>
                <a:off x="4118" y="5891"/>
                <a:ext cx="4020" cy="2775"/>
              </a:xfrm>
              <a:prstGeom prst="rect">
                <a:avLst/>
              </a:prstGeom>
              <a:noFill/>
              <a:ln w="9525">
                <a:noFill/>
                <a:miter lim="800000"/>
                <a:headEnd/>
                <a:tailEnd/>
              </a:ln>
            </p:spPr>
          </p:pic>
          <p:sp>
            <p:nvSpPr>
              <p:cNvPr id="78865" name="Text Box 16"/>
              <p:cNvSpPr txBox="1">
                <a:spLocks noChangeArrowheads="1"/>
              </p:cNvSpPr>
              <p:nvPr/>
            </p:nvSpPr>
            <p:spPr bwMode="auto">
              <a:xfrm>
                <a:off x="5378" y="8591"/>
                <a:ext cx="1980" cy="543"/>
              </a:xfrm>
              <a:prstGeom prst="rect">
                <a:avLst/>
              </a:prstGeom>
              <a:noFill/>
              <a:ln w="9525">
                <a:noFill/>
                <a:miter lim="800000"/>
                <a:headEnd/>
                <a:tailEnd/>
              </a:ln>
            </p:spPr>
            <p:txBody>
              <a:bodyPr/>
              <a:lstStyle/>
              <a:p>
                <a:pPr eaLnBrk="0" hangingPunct="0"/>
                <a:r>
                  <a:rPr lang="el-GR" sz="1600" b="1">
                    <a:latin typeface="Times New Roman" pitchFamily="18" charset="0"/>
                  </a:rPr>
                  <a:t>IDD 594</a:t>
                </a:r>
                <a:endParaRPr lang="el-GR" sz="1200">
                  <a:latin typeface="Times New Roman" pitchFamily="18" charset="0"/>
                </a:endParaRPr>
              </a:p>
            </p:txBody>
          </p:sp>
        </p:grpSp>
        <p:sp>
          <p:nvSpPr>
            <p:cNvPr id="78863" name="Oval 17"/>
            <p:cNvSpPr>
              <a:spLocks noChangeArrowheads="1"/>
            </p:cNvSpPr>
            <p:nvPr/>
          </p:nvSpPr>
          <p:spPr bwMode="auto">
            <a:xfrm>
              <a:off x="4558" y="709"/>
              <a:ext cx="454" cy="453"/>
            </a:xfrm>
            <a:prstGeom prst="ellipse">
              <a:avLst/>
            </a:prstGeom>
            <a:noFill/>
            <a:ln w="12700" cap="sq">
              <a:solidFill>
                <a:srgbClr val="FF0000"/>
              </a:solidFill>
              <a:round/>
              <a:headEnd type="none" w="sm" len="sm"/>
              <a:tailEnd type="none" w="sm" len="sm"/>
            </a:ln>
          </p:spPr>
          <p:txBody>
            <a:bodyPr wrap="none" anchor="ctr"/>
            <a:lstStyle/>
            <a:p>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7"/>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8"/>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0" nodeType="clickEffect">
                                  <p:stCondLst>
                                    <p:cond delay="0"/>
                                  </p:stCondLst>
                                  <p:childTnLst>
                                    <p:animScale>
                                      <p:cBhvr>
                                        <p:cTn id="23"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92275" y="188913"/>
            <a:ext cx="6265863" cy="936625"/>
          </a:xfrm>
          <a:prstGeom prst="rect">
            <a:avLst/>
          </a:prstGeom>
          <a:gradFill rotWithShape="1">
            <a:gsLst>
              <a:gs pos="0">
                <a:srgbClr val="FFCCFF">
                  <a:alpha val="25998"/>
                </a:srgbClr>
              </a:gs>
              <a:gs pos="100000">
                <a:srgbClr val="CAA2CA"/>
              </a:gs>
            </a:gsLst>
            <a:lin ang="5400000" scaled="1"/>
          </a:gradFill>
          <a:ln w="9525">
            <a:noFill/>
            <a:miter lim="800000"/>
            <a:headEnd/>
            <a:tailEnd/>
          </a:ln>
        </p:spPr>
        <p:txBody>
          <a:bodyPr/>
          <a:lstStyle/>
          <a:p>
            <a:endParaRPr lang="el-GR"/>
          </a:p>
        </p:txBody>
      </p:sp>
      <p:sp>
        <p:nvSpPr>
          <p:cNvPr id="3" name="Rectangle 3"/>
          <p:cNvSpPr>
            <a:spLocks noChangeArrowheads="1"/>
          </p:cNvSpPr>
          <p:nvPr/>
        </p:nvSpPr>
        <p:spPr bwMode="auto">
          <a:xfrm>
            <a:off x="1762125" y="260350"/>
            <a:ext cx="5995988" cy="701675"/>
          </a:xfrm>
          <a:prstGeom prst="rect">
            <a:avLst/>
          </a:prstGeom>
          <a:noFill/>
          <a:ln w="9525">
            <a:noFill/>
            <a:miter lim="800000"/>
            <a:headEnd/>
            <a:tailEnd/>
          </a:ln>
          <a:effectLst/>
        </p:spPr>
        <p:txBody>
          <a:bodyPr wrap="none" anchor="ctr">
            <a:spAutoFit/>
          </a:bodyPr>
          <a:lstStyle/>
          <a:p>
            <a:pPr algn="ctr" eaLnBrk="0" hangingPunct="0">
              <a:defRPr/>
            </a:pPr>
            <a:r>
              <a:rPr lang="el-GR" sz="2000" b="1">
                <a:effectLst>
                  <a:outerShdw blurRad="38100" dist="38100" dir="2700000" algn="tl">
                    <a:srgbClr val="C0C0C0"/>
                  </a:outerShdw>
                </a:effectLst>
                <a:latin typeface="Times New Roman" pitchFamily="18" charset="0"/>
              </a:rPr>
              <a:t>ΜΕΛΕΤΗ ΠΡΟΣΔΕΣΗΣ ΣΤΟ ΕΝΕΡΓΟ ΚΕΝΤΡΟ </a:t>
            </a:r>
            <a:endParaRPr lang="en-GB" sz="2000" b="1">
              <a:effectLst>
                <a:outerShdw blurRad="38100" dist="38100" dir="2700000" algn="tl">
                  <a:srgbClr val="C0C0C0"/>
                </a:outerShdw>
              </a:effectLst>
              <a:latin typeface="Times New Roman" pitchFamily="18" charset="0"/>
            </a:endParaRPr>
          </a:p>
          <a:p>
            <a:pPr algn="ctr" eaLnBrk="0" hangingPunct="0">
              <a:defRPr/>
            </a:pPr>
            <a:r>
              <a:rPr lang="el-GR" sz="2000" b="1">
                <a:effectLst>
                  <a:outerShdw blurRad="38100" dist="38100" dir="2700000" algn="tl">
                    <a:srgbClr val="C0C0C0"/>
                  </a:outerShdw>
                </a:effectLst>
                <a:latin typeface="Times New Roman" pitchFamily="18" charset="0"/>
              </a:rPr>
              <a:t>ΤΗΣ ΦΥΤΙΚΗΣ  ΛΙΠΟΞΥΓΟΝΑΣΗΣ ΑΠΟ ΣΟΓΙΑ</a:t>
            </a:r>
            <a:r>
              <a:rPr lang="el-GR" sz="2000">
                <a:latin typeface="Times New Roman" pitchFamily="18" charset="0"/>
              </a:rPr>
              <a:t> </a:t>
            </a:r>
          </a:p>
        </p:txBody>
      </p:sp>
      <p:graphicFrame>
        <p:nvGraphicFramePr>
          <p:cNvPr id="8194" name="Object 2"/>
          <p:cNvGraphicFramePr>
            <a:graphicFrameLocks noChangeAspect="1"/>
          </p:cNvGraphicFramePr>
          <p:nvPr/>
        </p:nvGraphicFramePr>
        <p:xfrm>
          <a:off x="0" y="2133600"/>
          <a:ext cx="5724525" cy="4249738"/>
        </p:xfrm>
        <a:graphic>
          <a:graphicData uri="http://schemas.openxmlformats.org/presentationml/2006/ole">
            <mc:AlternateContent xmlns:mc="http://schemas.openxmlformats.org/markup-compatibility/2006">
              <mc:Choice xmlns:v="urn:schemas-microsoft-com:vml" Requires="v">
                <p:oleObj spid="_x0000_s8221" name="Photo Editor Photo" r:id="rId3" imgW="7125695" imgH="5047619" progId="">
                  <p:embed/>
                </p:oleObj>
              </mc:Choice>
              <mc:Fallback>
                <p:oleObj name="Photo Editor Photo" r:id="rId3" imgW="7125695" imgH="5047619" progId="">
                  <p:embed/>
                  <p:pic>
                    <p:nvPicPr>
                      <p:cNvPr id="0" name="Object 2"/>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0" y="2133600"/>
                        <a:ext cx="5724525"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5"/>
          <p:cNvSpPr>
            <a:spLocks noChangeArrowheads="1"/>
          </p:cNvSpPr>
          <p:nvPr/>
        </p:nvSpPr>
        <p:spPr bwMode="auto">
          <a:xfrm>
            <a:off x="2524125" y="3616325"/>
            <a:ext cx="1476375" cy="839788"/>
          </a:xfrm>
          <a:prstGeom prst="ellipse">
            <a:avLst/>
          </a:prstGeom>
          <a:solidFill>
            <a:srgbClr val="CCFFFF">
              <a:alpha val="27843"/>
            </a:srgbClr>
          </a:solidFill>
          <a:ln w="15875">
            <a:solidFill>
              <a:srgbClr val="FFFFFF"/>
            </a:solidFill>
            <a:round/>
            <a:headEnd/>
            <a:tailEnd/>
          </a:ln>
        </p:spPr>
        <p:txBody>
          <a:bodyPr wrap="none" anchor="ctr"/>
          <a:lstStyle/>
          <a:p>
            <a:endParaRPr lang="el-GR"/>
          </a:p>
        </p:txBody>
      </p:sp>
      <p:sp>
        <p:nvSpPr>
          <p:cNvPr id="8198" name="Rectangle 6"/>
          <p:cNvSpPr>
            <a:spLocks noChangeArrowheads="1"/>
          </p:cNvSpPr>
          <p:nvPr/>
        </p:nvSpPr>
        <p:spPr bwMode="auto">
          <a:xfrm>
            <a:off x="5867400" y="1708150"/>
            <a:ext cx="3276600" cy="3079750"/>
          </a:xfrm>
          <a:prstGeom prst="rect">
            <a:avLst/>
          </a:prstGeom>
          <a:noFill/>
          <a:ln w="12700" cap="sq">
            <a:noFill/>
            <a:miter lim="800000"/>
            <a:headEnd type="none" w="sm" len="sm"/>
            <a:tailEnd type="none" w="sm" len="sm"/>
          </a:ln>
        </p:spPr>
        <p:txBody>
          <a:bodyPr anchor="ctr">
            <a:spAutoFit/>
          </a:bodyPr>
          <a:lstStyle/>
          <a:p>
            <a:pPr eaLnBrk="0" hangingPunct="0"/>
            <a:endParaRPr lang="el-GR" sz="1600">
              <a:latin typeface="Times New Roman" pitchFamily="18" charset="0"/>
            </a:endParaRPr>
          </a:p>
          <a:p>
            <a:pPr algn="ctr" eaLnBrk="0" hangingPunct="0"/>
            <a:r>
              <a:rPr lang="el-GR" sz="2400" b="1">
                <a:solidFill>
                  <a:srgbClr val="FF00FF"/>
                </a:solidFill>
                <a:latin typeface="Times New Roman" pitchFamily="18" charset="0"/>
              </a:rPr>
              <a:t>Λιποξυγονάση</a:t>
            </a:r>
          </a:p>
          <a:p>
            <a:pPr algn="ctr" eaLnBrk="0" hangingPunct="0"/>
            <a:r>
              <a:rPr lang="en-US" sz="2400" b="1">
                <a:solidFill>
                  <a:srgbClr val="FF00FF"/>
                </a:solidFill>
                <a:latin typeface="Times New Roman" pitchFamily="18" charset="0"/>
              </a:rPr>
              <a:t>LOX</a:t>
            </a:r>
            <a:endParaRPr lang="el-GR" sz="2400" b="1">
              <a:solidFill>
                <a:srgbClr val="FF00FF"/>
              </a:solidFill>
              <a:latin typeface="Times New Roman" pitchFamily="18" charset="0"/>
            </a:endParaRPr>
          </a:p>
          <a:p>
            <a:pPr algn="ctr" eaLnBrk="0" hangingPunct="0"/>
            <a:endParaRPr lang="el-GR" sz="2400" b="1">
              <a:solidFill>
                <a:srgbClr val="FF00FF"/>
              </a:solidFill>
              <a:latin typeface="Times New Roman" pitchFamily="18" charset="0"/>
            </a:endParaRPr>
          </a:p>
          <a:p>
            <a:pPr algn="ctr" eaLnBrk="0" hangingPunct="0"/>
            <a:r>
              <a:rPr lang="el-GR" b="1">
                <a:solidFill>
                  <a:srgbClr val="3366FF"/>
                </a:solidFill>
                <a:latin typeface="Times New Roman" pitchFamily="18" charset="0"/>
              </a:rPr>
              <a:t>Ένζυμο που περιέχει ένα</a:t>
            </a:r>
          </a:p>
          <a:p>
            <a:pPr algn="ctr" eaLnBrk="0" hangingPunct="0"/>
            <a:r>
              <a:rPr lang="el-GR" b="1">
                <a:solidFill>
                  <a:srgbClr val="3366FF"/>
                </a:solidFill>
                <a:latin typeface="Times New Roman" pitchFamily="18" charset="0"/>
              </a:rPr>
              <a:t>μη τύπου αίμης άτομο σιδήρου</a:t>
            </a:r>
          </a:p>
          <a:p>
            <a:pPr algn="ctr" eaLnBrk="0" hangingPunct="0"/>
            <a:r>
              <a:rPr lang="el-GR" b="1">
                <a:solidFill>
                  <a:srgbClr val="3366FF"/>
                </a:solidFill>
                <a:latin typeface="Times New Roman" pitchFamily="18" charset="0"/>
              </a:rPr>
              <a:t>και καταλύει την οξυγόνωση </a:t>
            </a:r>
          </a:p>
          <a:p>
            <a:pPr algn="ctr" eaLnBrk="0" hangingPunct="0"/>
            <a:r>
              <a:rPr lang="el-GR" b="1">
                <a:solidFill>
                  <a:srgbClr val="3366FF"/>
                </a:solidFill>
                <a:latin typeface="Times New Roman" pitchFamily="18" charset="0"/>
              </a:rPr>
              <a:t>των πολυακόρεστων λιπαρών οξέων με έναν ή περισσότερ</a:t>
            </a:r>
            <a:r>
              <a:rPr lang="en-US" b="1">
                <a:solidFill>
                  <a:srgbClr val="3366FF"/>
                </a:solidFill>
                <a:latin typeface="Times New Roman" pitchFamily="18" charset="0"/>
              </a:rPr>
              <a:t>o</a:t>
            </a:r>
            <a:r>
              <a:rPr lang="el-GR" b="1">
                <a:solidFill>
                  <a:srgbClr val="3366FF"/>
                </a:solidFill>
                <a:latin typeface="Times New Roman" pitchFamily="18" charset="0"/>
              </a:rPr>
              <a:t>υς (</a:t>
            </a:r>
            <a:r>
              <a:rPr lang="en-US" b="1">
                <a:solidFill>
                  <a:srgbClr val="3366FF"/>
                </a:solidFill>
                <a:latin typeface="Times New Roman" pitchFamily="18" charset="0"/>
              </a:rPr>
              <a:t>Z</a:t>
            </a:r>
            <a:r>
              <a:rPr lang="el-GR" b="1">
                <a:solidFill>
                  <a:srgbClr val="3366FF"/>
                </a:solidFill>
                <a:latin typeface="Times New Roman" pitchFamily="18" charset="0"/>
              </a:rPr>
              <a:t>,</a:t>
            </a:r>
            <a:r>
              <a:rPr lang="en-US" b="1">
                <a:solidFill>
                  <a:srgbClr val="3366FF"/>
                </a:solidFill>
                <a:latin typeface="Times New Roman" pitchFamily="18" charset="0"/>
              </a:rPr>
              <a:t>Z</a:t>
            </a:r>
            <a:r>
              <a:rPr lang="el-GR" b="1">
                <a:solidFill>
                  <a:srgbClr val="3366FF"/>
                </a:solidFill>
                <a:latin typeface="Times New Roman" pitchFamily="18" charset="0"/>
              </a:rPr>
              <a:t>)-1,4- διπλούς δεσμούς</a:t>
            </a:r>
          </a:p>
        </p:txBody>
      </p:sp>
      <p:pic>
        <p:nvPicPr>
          <p:cNvPr id="8199" name="Picture 7"/>
          <p:cNvPicPr>
            <a:picLocks noChangeAspect="1" noChangeArrowheads="1"/>
          </p:cNvPicPr>
          <p:nvPr/>
        </p:nvPicPr>
        <p:blipFill>
          <a:blip r:embed="rId5"/>
          <a:srcRect t="33202" r="69398" b="38339"/>
          <a:stretch>
            <a:fillRect/>
          </a:stretch>
        </p:blipFill>
        <p:spPr bwMode="auto">
          <a:xfrm>
            <a:off x="5867400" y="4941888"/>
            <a:ext cx="3097213" cy="132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z="3200" smtClean="0">
                <a:solidFill>
                  <a:schemeClr val="tx1"/>
                </a:solidFill>
                <a:latin typeface="Comic Sans MS" pitchFamily="66" charset="0"/>
              </a:rPr>
              <a:t>E</a:t>
            </a:r>
            <a:r>
              <a:rPr lang="el-GR" sz="3200" smtClean="0">
                <a:solidFill>
                  <a:schemeClr val="tx1"/>
                </a:solidFill>
                <a:latin typeface="Comic Sans MS" pitchFamily="66" charset="0"/>
              </a:rPr>
              <a:t>ΦΑΡΜΟΓΗ ΤΗΣ ΜΟΡΙΑΚΗΣ ΠΡΟΣΟΜΟΙΩΣΗΣ ΣΤΑ ΦΥΣΙΚΑ ΠΡΟΙΟΝΤΑ</a:t>
            </a:r>
          </a:p>
        </p:txBody>
      </p:sp>
      <p:pic>
        <p:nvPicPr>
          <p:cNvPr id="86019" name="Picture 4" descr="Protectol96"/>
          <p:cNvPicPr>
            <a:picLocks noGrp="1" noChangeAspect="1" noChangeArrowheads="1"/>
          </p:cNvPicPr>
          <p:nvPr>
            <p:ph type="body" idx="1"/>
          </p:nvPr>
        </p:nvPicPr>
        <p:blipFill>
          <a:blip r:embed="rId3"/>
          <a:srcRect/>
          <a:stretch>
            <a:fillRect/>
          </a:stretch>
        </p:blipFill>
        <p:spPr>
          <a:xfrm>
            <a:off x="2771775" y="1916113"/>
            <a:ext cx="3617913" cy="4525962"/>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p:cNvPicPr>
            <a:picLocks noGrp="1" noChangeAspect="1" noChangeArrowheads="1"/>
          </p:cNvPicPr>
          <p:nvPr>
            <p:ph type="title"/>
          </p:nvPr>
        </p:nvPicPr>
        <p:blipFill>
          <a:blip r:embed="rId3"/>
          <a:srcRect/>
          <a:stretch>
            <a:fillRect/>
          </a:stretch>
        </p:blipFill>
        <p:spPr>
          <a:xfrm>
            <a:off x="1042988" y="274638"/>
            <a:ext cx="6913562" cy="5241925"/>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609600"/>
            <a:ext cx="7772400" cy="1371600"/>
          </a:xfrm>
        </p:spPr>
        <p:txBody>
          <a:bodyPr/>
          <a:lstStyle/>
          <a:p>
            <a:pPr eaLnBrk="1" hangingPunct="1"/>
            <a:r>
              <a:rPr lang="en-US" altLang="he-IL" b="1" smtClean="0">
                <a:solidFill>
                  <a:srgbClr val="000099"/>
                </a:solidFill>
                <a:latin typeface="Comic Sans MS" pitchFamily="66" charset="0"/>
              </a:rPr>
              <a:t>C</a:t>
            </a:r>
            <a:r>
              <a:rPr lang="en-US" altLang="he-IL" smtClean="0">
                <a:solidFill>
                  <a:srgbClr val="000099"/>
                </a:solidFill>
                <a:latin typeface="Comic Sans MS" pitchFamily="66" charset="0"/>
              </a:rPr>
              <a:t>omparative </a:t>
            </a:r>
            <a:r>
              <a:rPr lang="en-US" altLang="he-IL" b="1" smtClean="0">
                <a:solidFill>
                  <a:srgbClr val="000099"/>
                </a:solidFill>
                <a:latin typeface="Comic Sans MS" pitchFamily="66" charset="0"/>
              </a:rPr>
              <a:t>M</a:t>
            </a:r>
            <a:r>
              <a:rPr lang="en-US" altLang="he-IL" smtClean="0">
                <a:solidFill>
                  <a:srgbClr val="000099"/>
                </a:solidFill>
                <a:latin typeface="Comic Sans MS" pitchFamily="66" charset="0"/>
              </a:rPr>
              <a:t>olecular </a:t>
            </a:r>
            <a:r>
              <a:rPr lang="en-US" altLang="he-IL" b="1" smtClean="0">
                <a:solidFill>
                  <a:srgbClr val="000099"/>
                </a:solidFill>
                <a:latin typeface="Comic Sans MS" pitchFamily="66" charset="0"/>
              </a:rPr>
              <a:t>F</a:t>
            </a:r>
            <a:r>
              <a:rPr lang="en-US" altLang="he-IL" smtClean="0">
                <a:solidFill>
                  <a:srgbClr val="000099"/>
                </a:solidFill>
                <a:latin typeface="Comic Sans MS" pitchFamily="66" charset="0"/>
              </a:rPr>
              <a:t>ield </a:t>
            </a:r>
            <a:r>
              <a:rPr lang="en-US" altLang="he-IL" b="1" smtClean="0">
                <a:solidFill>
                  <a:srgbClr val="000099"/>
                </a:solidFill>
                <a:latin typeface="Comic Sans MS" pitchFamily="66" charset="0"/>
              </a:rPr>
              <a:t>A</a:t>
            </a:r>
            <a:r>
              <a:rPr lang="en-US" altLang="he-IL" smtClean="0">
                <a:solidFill>
                  <a:srgbClr val="000099"/>
                </a:solidFill>
                <a:latin typeface="Comic Sans MS" pitchFamily="66" charset="0"/>
              </a:rPr>
              <a:t>nalysis (CoMFA) - 1988</a:t>
            </a:r>
          </a:p>
        </p:txBody>
      </p:sp>
      <p:sp>
        <p:nvSpPr>
          <p:cNvPr id="79875" name="Rectangle 3"/>
          <p:cNvSpPr>
            <a:spLocks noGrp="1" noChangeArrowheads="1"/>
          </p:cNvSpPr>
          <p:nvPr>
            <p:ph type="body" idx="1"/>
          </p:nvPr>
        </p:nvSpPr>
        <p:spPr>
          <a:xfrm>
            <a:off x="457200" y="2270125"/>
            <a:ext cx="8229600" cy="2849563"/>
          </a:xfrm>
        </p:spPr>
        <p:txBody>
          <a:bodyPr/>
          <a:lstStyle/>
          <a:p>
            <a:pPr eaLnBrk="1" hangingPunct="1">
              <a:buFontTx/>
              <a:buBlip>
                <a:blip r:embed="rId3"/>
              </a:buBlip>
            </a:pPr>
            <a:r>
              <a:rPr lang="en-US" altLang="he-IL" smtClean="0"/>
              <a:t>Compute molecular fields grid</a:t>
            </a:r>
          </a:p>
          <a:p>
            <a:pPr eaLnBrk="1" hangingPunct="1">
              <a:buFontTx/>
              <a:buBlip>
                <a:blip r:embed="rId3"/>
              </a:buBlip>
            </a:pPr>
            <a:r>
              <a:rPr lang="en-US" altLang="he-IL" smtClean="0"/>
              <a:t>Extract 3D descriptors</a:t>
            </a:r>
          </a:p>
          <a:p>
            <a:pPr eaLnBrk="1" hangingPunct="1">
              <a:buFontTx/>
              <a:buBlip>
                <a:blip r:embed="rId3"/>
              </a:buBlip>
            </a:pPr>
            <a:r>
              <a:rPr lang="en-US" altLang="he-IL" smtClean="0"/>
              <a:t>Compute coefficients of QSAR equation</a:t>
            </a:r>
          </a:p>
          <a:p>
            <a:pPr eaLnBrk="1" hangingPunct="1">
              <a:buFontTx/>
              <a:buBlip>
                <a:blip r:embed="rId3"/>
              </a:buBlip>
            </a:pPr>
            <a:endParaRPr lang="en-US"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omfa"/>
          <p:cNvPicPr>
            <a:picLocks noChangeAspect="1" noChangeArrowheads="1"/>
          </p:cNvPicPr>
          <p:nvPr/>
        </p:nvPicPr>
        <p:blipFill>
          <a:blip r:embed="rId3"/>
          <a:srcRect/>
          <a:stretch>
            <a:fillRect/>
          </a:stretch>
        </p:blipFill>
        <p:spPr bwMode="auto">
          <a:xfrm>
            <a:off x="0" y="0"/>
            <a:ext cx="9144000" cy="690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152400"/>
            <a:ext cx="7772400" cy="1143000"/>
          </a:xfrm>
        </p:spPr>
        <p:txBody>
          <a:bodyPr/>
          <a:lstStyle/>
          <a:p>
            <a:pPr eaLnBrk="1" hangingPunct="1"/>
            <a:r>
              <a:rPr lang="en-US" altLang="he-IL" b="1" smtClean="0">
                <a:solidFill>
                  <a:srgbClr val="000099"/>
                </a:solidFill>
                <a:latin typeface="Comic Sans MS" pitchFamily="66" charset="0"/>
              </a:rPr>
              <a:t>3D-QSAR of CYP450</a:t>
            </a:r>
            <a:r>
              <a:rPr lang="en-US" altLang="he-IL" b="1" baseline="-25000" smtClean="0">
                <a:solidFill>
                  <a:srgbClr val="000099"/>
                </a:solidFill>
                <a:latin typeface="Comic Sans MS" pitchFamily="66" charset="0"/>
              </a:rPr>
              <a:t>cam</a:t>
            </a:r>
            <a:r>
              <a:rPr lang="en-US" altLang="he-IL" b="1" smtClean="0">
                <a:solidFill>
                  <a:srgbClr val="000099"/>
                </a:solidFill>
                <a:latin typeface="Comic Sans MS" pitchFamily="66" charset="0"/>
              </a:rPr>
              <a:t> with CoMFA</a:t>
            </a:r>
          </a:p>
        </p:txBody>
      </p:sp>
      <p:pic>
        <p:nvPicPr>
          <p:cNvPr id="81923" name="Picture 3" descr="Image50"/>
          <p:cNvPicPr>
            <a:picLocks noChangeAspect="1" noChangeArrowheads="1"/>
          </p:cNvPicPr>
          <p:nvPr/>
        </p:nvPicPr>
        <p:blipFill>
          <a:blip r:embed="rId3"/>
          <a:srcRect/>
          <a:stretch>
            <a:fillRect/>
          </a:stretch>
        </p:blipFill>
        <p:spPr bwMode="auto">
          <a:xfrm>
            <a:off x="76200" y="1600200"/>
            <a:ext cx="4868863" cy="5181600"/>
          </a:xfrm>
          <a:prstGeom prst="rect">
            <a:avLst/>
          </a:prstGeom>
          <a:noFill/>
          <a:ln w="9525">
            <a:noFill/>
            <a:miter lim="800000"/>
            <a:headEnd/>
            <a:tailEnd/>
          </a:ln>
        </p:spPr>
      </p:pic>
      <p:sp>
        <p:nvSpPr>
          <p:cNvPr id="81924" name="Text Box 4"/>
          <p:cNvSpPr txBox="1">
            <a:spLocks noChangeArrowheads="1"/>
          </p:cNvSpPr>
          <p:nvPr/>
        </p:nvSpPr>
        <p:spPr bwMode="auto">
          <a:xfrm>
            <a:off x="5181600" y="2057400"/>
            <a:ext cx="3810000" cy="3751263"/>
          </a:xfrm>
          <a:prstGeom prst="rect">
            <a:avLst/>
          </a:prstGeom>
          <a:noFill/>
          <a:ln w="9525">
            <a:noFill/>
            <a:miter lim="800000"/>
            <a:headEnd/>
            <a:tailEnd/>
          </a:ln>
        </p:spPr>
        <p:txBody>
          <a:bodyPr>
            <a:spAutoFit/>
          </a:bodyPr>
          <a:lstStyle/>
          <a:p>
            <a:pPr>
              <a:spcBef>
                <a:spcPts val="500"/>
              </a:spcBef>
              <a:spcAft>
                <a:spcPts val="500"/>
              </a:spcAft>
            </a:pPr>
            <a:r>
              <a:rPr lang="en-US" altLang="he-IL" sz="2400" i="1">
                <a:latin typeface="Times New Roman" pitchFamily="18" charset="0"/>
                <a:cs typeface="Times New Roman (Hebrew)" pitchFamily="18" charset="-79"/>
              </a:rPr>
              <a:t>Maps of electrostatic fields: </a:t>
            </a:r>
            <a:r>
              <a:rPr lang="en-US" altLang="he-IL" sz="2400">
                <a:solidFill>
                  <a:srgbClr val="000000"/>
                </a:solidFill>
                <a:latin typeface="Times New Roman" pitchFamily="18" charset="0"/>
                <a:cs typeface="Times New Roman (Hebrew)" pitchFamily="18" charset="-79"/>
              </a:rPr>
              <a:t/>
            </a:r>
            <a:br>
              <a:rPr lang="en-US" altLang="he-IL" sz="2400">
                <a:solidFill>
                  <a:srgbClr val="000000"/>
                </a:solidFill>
                <a:latin typeface="Times New Roman" pitchFamily="18" charset="0"/>
                <a:cs typeface="Times New Roman (Hebrew)" pitchFamily="18" charset="-79"/>
              </a:rPr>
            </a:br>
            <a:r>
              <a:rPr lang="en-US" altLang="he-IL" sz="2400" b="1">
                <a:solidFill>
                  <a:srgbClr val="000099"/>
                </a:solidFill>
                <a:latin typeface="Times New Roman" pitchFamily="18" charset="0"/>
                <a:cs typeface="Times New Roman (Hebrew)" pitchFamily="18" charset="-79"/>
              </a:rPr>
              <a:t>BLUE</a:t>
            </a:r>
            <a:r>
              <a:rPr lang="en-US" altLang="he-IL" sz="2400">
                <a:solidFill>
                  <a:srgbClr val="000000"/>
                </a:solidFill>
                <a:latin typeface="Times New Roman" pitchFamily="18" charset="0"/>
                <a:cs typeface="Times New Roman (Hebrew)" pitchFamily="18" charset="-79"/>
              </a:rPr>
              <a:t> - positive charges</a:t>
            </a:r>
            <a:r>
              <a:rPr lang="en-US" altLang="he-IL" sz="2400">
                <a:latin typeface="Times New Roman" pitchFamily="18" charset="0"/>
                <a:cs typeface="Times New Roman (Hebrew)" pitchFamily="18" charset="-79"/>
              </a:rPr>
              <a:t/>
            </a:r>
            <a:br>
              <a:rPr lang="en-US" altLang="he-IL" sz="2400">
                <a:latin typeface="Times New Roman" pitchFamily="18" charset="0"/>
                <a:cs typeface="Times New Roman (Hebrew)" pitchFamily="18" charset="-79"/>
              </a:rPr>
            </a:br>
            <a:r>
              <a:rPr lang="en-US" altLang="he-IL" sz="2400" b="1">
                <a:solidFill>
                  <a:srgbClr val="990000"/>
                </a:solidFill>
                <a:latin typeface="Times New Roman" pitchFamily="18" charset="0"/>
                <a:cs typeface="Times New Roman (Hebrew)" pitchFamily="18" charset="-79"/>
              </a:rPr>
              <a:t>RED</a:t>
            </a:r>
            <a:r>
              <a:rPr lang="en-US" altLang="he-IL" sz="2400">
                <a:latin typeface="Times New Roman" pitchFamily="18" charset="0"/>
                <a:cs typeface="Times New Roman (Hebrew)" pitchFamily="18" charset="-79"/>
              </a:rPr>
              <a:t> - negative charges </a:t>
            </a:r>
          </a:p>
          <a:p>
            <a:pPr>
              <a:spcBef>
                <a:spcPts val="500"/>
              </a:spcBef>
              <a:spcAft>
                <a:spcPts val="500"/>
              </a:spcAft>
            </a:pPr>
            <a:r>
              <a:rPr lang="en-US" altLang="he-IL" sz="2400" i="1">
                <a:latin typeface="Times New Roman" pitchFamily="18" charset="0"/>
                <a:cs typeface="Times New Roman (Hebrew)" pitchFamily="18" charset="-79"/>
              </a:rPr>
              <a:t>Maps of steric fields:</a:t>
            </a:r>
            <a:r>
              <a:rPr lang="en-US" altLang="he-IL" sz="2400">
                <a:solidFill>
                  <a:srgbClr val="000000"/>
                </a:solidFill>
                <a:latin typeface="Times New Roman" pitchFamily="18" charset="0"/>
                <a:cs typeface="Times New Roman (Hebrew)" pitchFamily="18" charset="-79"/>
              </a:rPr>
              <a:t/>
            </a:r>
            <a:br>
              <a:rPr lang="en-US" altLang="he-IL" sz="2400">
                <a:solidFill>
                  <a:srgbClr val="000000"/>
                </a:solidFill>
                <a:latin typeface="Times New Roman" pitchFamily="18" charset="0"/>
                <a:cs typeface="Times New Roman (Hebrew)" pitchFamily="18" charset="-79"/>
              </a:rPr>
            </a:br>
            <a:r>
              <a:rPr lang="en-US" altLang="he-IL" sz="2400" b="1">
                <a:solidFill>
                  <a:srgbClr val="00CC00"/>
                </a:solidFill>
                <a:latin typeface="Times New Roman" pitchFamily="18" charset="0"/>
                <a:cs typeface="Times New Roman (Hebrew)" pitchFamily="18" charset="-79"/>
              </a:rPr>
              <a:t>GREEN</a:t>
            </a:r>
            <a:r>
              <a:rPr lang="en-US" altLang="he-IL" sz="2400">
                <a:solidFill>
                  <a:srgbClr val="000000"/>
                </a:solidFill>
                <a:latin typeface="Times New Roman" pitchFamily="18" charset="0"/>
                <a:cs typeface="Times New Roman (Hebrew)" pitchFamily="18" charset="-79"/>
              </a:rPr>
              <a:t> - space filling areas for best Kd</a:t>
            </a:r>
            <a:r>
              <a:rPr lang="en-US" altLang="he-IL" sz="2400">
                <a:latin typeface="Times New Roman" pitchFamily="18" charset="0"/>
                <a:cs typeface="Times New Roman (Hebrew)" pitchFamily="18" charset="-79"/>
              </a:rPr>
              <a:t/>
            </a:r>
            <a:br>
              <a:rPr lang="en-US" altLang="he-IL" sz="2400">
                <a:latin typeface="Times New Roman" pitchFamily="18" charset="0"/>
                <a:cs typeface="Times New Roman (Hebrew)" pitchFamily="18" charset="-79"/>
              </a:rPr>
            </a:br>
            <a:r>
              <a:rPr lang="en-US" altLang="he-IL" sz="2400" b="1">
                <a:solidFill>
                  <a:srgbClr val="FFCC66"/>
                </a:solidFill>
                <a:latin typeface="Times New Roman" pitchFamily="18" charset="0"/>
                <a:cs typeface="Times New Roman (Hebrew)" pitchFamily="18" charset="-79"/>
              </a:rPr>
              <a:t>YELLOW</a:t>
            </a:r>
            <a:r>
              <a:rPr lang="en-US" altLang="he-IL" sz="2400">
                <a:latin typeface="Times New Roman" pitchFamily="18" charset="0"/>
                <a:cs typeface="Times New Roman (Hebrew)" pitchFamily="18" charset="-79"/>
              </a:rPr>
              <a:t> - space conflicting areas</a:t>
            </a:r>
          </a:p>
          <a:p>
            <a:pPr>
              <a:spcBef>
                <a:spcPct val="50000"/>
              </a:spcBef>
            </a:pPr>
            <a:endParaRPr lang="en-US" altLang="he-IL" sz="2400">
              <a:latin typeface="Times New Roman" pitchFamily="18" charset="0"/>
              <a:cs typeface="Times New Roman (Hebrew)" pitchFamily="18" charset="-79"/>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304800"/>
            <a:ext cx="7772400" cy="1143000"/>
          </a:xfrm>
        </p:spPr>
        <p:txBody>
          <a:bodyPr/>
          <a:lstStyle/>
          <a:p>
            <a:pPr eaLnBrk="1" hangingPunct="1"/>
            <a:r>
              <a:rPr lang="en-US" altLang="he-IL" b="1" smtClean="0">
                <a:solidFill>
                  <a:srgbClr val="000099"/>
                </a:solidFill>
                <a:latin typeface="Comic Sans MS" pitchFamily="66" charset="0"/>
              </a:rPr>
              <a:t>VOLSURF</a:t>
            </a:r>
          </a:p>
        </p:txBody>
      </p:sp>
      <p:pic>
        <p:nvPicPr>
          <p:cNvPr id="82947" name="Picture 3" descr="volsurf2"/>
          <p:cNvPicPr>
            <a:picLocks noChangeAspect="1" noChangeArrowheads="1"/>
          </p:cNvPicPr>
          <p:nvPr/>
        </p:nvPicPr>
        <p:blipFill>
          <a:blip r:embed="rId3"/>
          <a:srcRect/>
          <a:stretch>
            <a:fillRect/>
          </a:stretch>
        </p:blipFill>
        <p:spPr bwMode="auto">
          <a:xfrm>
            <a:off x="4419600" y="1524000"/>
            <a:ext cx="4133850" cy="3298825"/>
          </a:xfrm>
          <a:prstGeom prst="rect">
            <a:avLst/>
          </a:prstGeom>
          <a:noFill/>
          <a:ln w="9525">
            <a:noFill/>
            <a:miter lim="800000"/>
            <a:headEnd/>
            <a:tailEnd/>
          </a:ln>
        </p:spPr>
      </p:pic>
      <p:pic>
        <p:nvPicPr>
          <p:cNvPr id="82948" name="Picture 4" descr="volsurf1"/>
          <p:cNvPicPr>
            <a:picLocks noChangeAspect="1" noChangeArrowheads="1"/>
          </p:cNvPicPr>
          <p:nvPr/>
        </p:nvPicPr>
        <p:blipFill>
          <a:blip r:embed="rId4"/>
          <a:srcRect/>
          <a:stretch>
            <a:fillRect/>
          </a:stretch>
        </p:blipFill>
        <p:spPr bwMode="auto">
          <a:xfrm>
            <a:off x="990600" y="1600200"/>
            <a:ext cx="3009900" cy="3200400"/>
          </a:xfrm>
          <a:prstGeom prst="rect">
            <a:avLst/>
          </a:prstGeom>
          <a:noFill/>
          <a:ln w="9525">
            <a:noFill/>
            <a:miter lim="800000"/>
            <a:headEnd/>
            <a:tailEnd/>
          </a:ln>
        </p:spPr>
      </p:pic>
      <p:sp>
        <p:nvSpPr>
          <p:cNvPr id="82949" name="Text Box 5"/>
          <p:cNvSpPr txBox="1">
            <a:spLocks noChangeArrowheads="1"/>
          </p:cNvSpPr>
          <p:nvPr/>
        </p:nvSpPr>
        <p:spPr bwMode="auto">
          <a:xfrm>
            <a:off x="990600" y="5181600"/>
            <a:ext cx="7467600" cy="946150"/>
          </a:xfrm>
          <a:prstGeom prst="rect">
            <a:avLst/>
          </a:prstGeom>
          <a:noFill/>
          <a:ln w="9525">
            <a:noFill/>
            <a:miter lim="800000"/>
            <a:headEnd/>
            <a:tailEnd/>
          </a:ln>
        </p:spPr>
        <p:txBody>
          <a:bodyPr>
            <a:spAutoFit/>
          </a:bodyPr>
          <a:lstStyle/>
          <a:p>
            <a:pPr rtl="1">
              <a:spcBef>
                <a:spcPct val="50000"/>
              </a:spcBef>
            </a:pPr>
            <a:r>
              <a:rPr lang="en-US" sz="2800" i="1">
                <a:latin typeface="Times New Roman" pitchFamily="18" charset="0"/>
                <a:cs typeface="Times New Roman (Hebrew)" pitchFamily="18" charset="-79"/>
              </a:rPr>
              <a:t>hydrophobic (blue) and hydrophilic (red) surface area of diazepam.</a:t>
            </a:r>
            <a:endParaRPr lang="en-US" altLang="he-IL" sz="2800" i="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Structure Searches</a:t>
            </a:r>
            <a:endParaRPr lang="el-GR" smtClean="0"/>
          </a:p>
        </p:txBody>
      </p:sp>
      <p:sp>
        <p:nvSpPr>
          <p:cNvPr id="83971" name="Rectangle 3"/>
          <p:cNvSpPr>
            <a:spLocks noGrp="1" noChangeArrowheads="1"/>
          </p:cNvSpPr>
          <p:nvPr>
            <p:ph type="body" idx="1"/>
          </p:nvPr>
        </p:nvSpPr>
        <p:spPr/>
        <p:txBody>
          <a:bodyPr/>
          <a:lstStyle/>
          <a:p>
            <a:pPr eaLnBrk="1" hangingPunct="1"/>
            <a:r>
              <a:rPr lang="en-US" smtClean="0"/>
              <a:t>2D Substructure searches</a:t>
            </a:r>
          </a:p>
          <a:p>
            <a:pPr eaLnBrk="1" hangingPunct="1"/>
            <a:r>
              <a:rPr lang="en-US" smtClean="0"/>
              <a:t>3D Substructure searches</a:t>
            </a:r>
          </a:p>
          <a:p>
            <a:pPr eaLnBrk="1" hangingPunct="1"/>
            <a:r>
              <a:rPr lang="en-US" smtClean="0"/>
              <a:t>3D Conformationally flexible searches</a:t>
            </a:r>
          </a:p>
          <a:p>
            <a:pPr lvl="1" eaLnBrk="1" hangingPunct="1">
              <a:buFontTx/>
              <a:buNone/>
            </a:pPr>
            <a:endParaRPr lang="en-US" smtClean="0"/>
          </a:p>
          <a:p>
            <a:pPr eaLnBrk="1" hangingPunct="1"/>
            <a:endParaRPr lang="el-GR"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Βιβλιοθήκες ενώσεων</a:t>
            </a:r>
          </a:p>
        </p:txBody>
      </p:sp>
      <p:sp>
        <p:nvSpPr>
          <p:cNvPr id="3" name="Θέση περιεχομένου 2"/>
          <p:cNvSpPr>
            <a:spLocks noGrp="1"/>
          </p:cNvSpPr>
          <p:nvPr>
            <p:ph idx="1"/>
          </p:nvPr>
        </p:nvSpPr>
        <p:spPr/>
        <p:txBody>
          <a:bodyPr>
            <a:normAutofit/>
          </a:bodyPr>
          <a:lstStyle/>
          <a:p>
            <a:r>
              <a:rPr lang="en-US" dirty="0" err="1" smtClean="0"/>
              <a:t>Pubchem</a:t>
            </a:r>
            <a:endParaRPr lang="en-US" dirty="0" smtClean="0"/>
          </a:p>
          <a:p>
            <a:r>
              <a:rPr lang="en-US" dirty="0"/>
              <a:t>EMBL/EBI Databases </a:t>
            </a:r>
            <a:r>
              <a:rPr lang="en-US" dirty="0" err="1" smtClean="0"/>
              <a:t>Reaxys</a:t>
            </a:r>
            <a:endParaRPr lang="en-US" dirty="0" smtClean="0"/>
          </a:p>
          <a:p>
            <a:r>
              <a:rPr lang="en-US" dirty="0"/>
              <a:t>  </a:t>
            </a:r>
            <a:r>
              <a:rPr lang="en-US" dirty="0" err="1" smtClean="0"/>
              <a:t>Scifinder</a:t>
            </a:r>
            <a:r>
              <a:rPr lang="en-US" dirty="0" smtClean="0"/>
              <a:t>-N</a:t>
            </a:r>
          </a:p>
          <a:p>
            <a:r>
              <a:rPr lang="en-US" dirty="0" err="1"/>
              <a:t>ChemIDplus</a:t>
            </a:r>
            <a:r>
              <a:rPr lang="en-US" dirty="0"/>
              <a:t> - chemical </a:t>
            </a:r>
            <a:r>
              <a:rPr lang="en-US" dirty="0" smtClean="0"/>
              <a:t>information</a:t>
            </a:r>
          </a:p>
          <a:p>
            <a:r>
              <a:rPr lang="en-US" dirty="0" err="1"/>
              <a:t>ChemSpider</a:t>
            </a:r>
            <a:endParaRPr lang="el-GR" dirty="0"/>
          </a:p>
          <a:p>
            <a:endParaRPr lang="el-GR" dirty="0"/>
          </a:p>
        </p:txBody>
      </p:sp>
    </p:spTree>
    <p:extLst>
      <p:ext uri="{BB962C8B-B14F-4D97-AF65-F5344CB8AC3E}">
        <p14:creationId xmlns:p14="http://schemas.microsoft.com/office/powerpoint/2010/main" val="412983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0825" y="320675"/>
            <a:ext cx="8915400" cy="6203950"/>
          </a:xfrm>
          <a:prstGeom prst="rect">
            <a:avLst/>
          </a:prstGeom>
          <a:noFill/>
          <a:ln w="9525">
            <a:noFill/>
            <a:miter lim="800000"/>
            <a:headEnd/>
            <a:tailEnd/>
          </a:ln>
        </p:spPr>
        <p:txBody>
          <a:bodyPr>
            <a:spAutoFit/>
          </a:bodyPr>
          <a:lstStyle/>
          <a:p>
            <a:pPr eaLnBrk="0" hangingPunct="0"/>
            <a:r>
              <a:rPr lang="en-US" sz="800">
                <a:solidFill>
                  <a:srgbClr val="EAEAEA"/>
                </a:solidFill>
                <a:latin typeface="Lucida Console" pitchFamily="49" charset="0"/>
              </a:rPr>
              <a:t>GGAGATTCTGGGCCACTTTGGTTCCCCATGAGCCAAGACGGCACTTCTAATTTGCATTCCCTACCGGAGTCCCTGTCTGTAGCCAGCCTGGCTTTCAGCTGGTGCCCAAAGTGACAAATGTATCTGCAATGACAAAGGTACCCTGGAAGGGCTCGCCCTCTGCGGAATTTCAGTTCATGCAGGCCTTGGTGCTTCCACATCTGTCCAAGGGCCTTTCAAATGTGACTTTTAACTCTGTGGATTGATTTGCCCGGTTGTCACATTCTGAGCAGCCACAACCTACTGCATCCCATGTAGAAGTGGAAGTGACCTGATTTTTTCCTGCTTTTCAAGGCTGTATGTTTACATTTGCCTCCAATCATTCCTATGGGAATTCCTTGGGAGTCTAACTTGGAGATTTTGTTTCTTCTGCCTTTGCTCCTGGGGGCTTAATCACTTCTGTGCCTCTGGTTATCTGTGGCACATTTGTATTTGTCATTAGTCAACCGGAGACTCGGGGTCTGAGTGGAGGGTATGTCCCCCTCCAGTGATGGTTTCTGTTGGCTTCCCAGGGTGAGGATGACTCATGACCACTTGCAAGTGGTTTTTGTGTCTGGGGTTTATGATCACACAGTCATACACGTTCTAACTCCAGACTGACTGTTGAGAAAGCCTCTGGGTAAGGGAATTCCTGGGAAACACACTGTTTTCATGCATCCTCTGGAAGATGAGGCCTGAAGTTACCAGGGTCTCTGTTTGCTGATGCTGATGATCCACATTTTCTAGCCCACTCTGCTTCTCTGACACCTTTAGTCTTGAGGATCCATGNTCTGTGAAGGAATCCAAGCTCTCATTTCGCACTCACCTTGGCCCTGGCTCTGTCTCCAGGACCTCTTCTACTACAAAATCCTAAAGCTCTGGGAGCTGGGTGTCAACCTGTGCCCGAGGAAATCATACAGTTACTGTGGACTTTCCAGTTTGCTGTCTTCTAGTATTCCATTGTAGCTCTTGGGTATTTTCCCATCCACCCCAAGATCCAGCTGGAAATCAGTGAACACACTTGATGGGAGTTTTCCTGCATGTGCTCTGGGCATTGACAGTAGAAGGGTGTTCAGAATGTCTGCTGTGCCCTCATGGAGGAAGAGNGCTCAGTGTACATGCTCTGGGTCAGTAGGTGCCCTTGAGCCCAGCTTTGGGAGCAATGTTGGATGAGTGAAGGAGGGATCCAGGGCAAAGCAGGCACGACAGAGTGGAGACGGCGCTGCTGGCTCTCAGGGGAATGGGCATGGAGTGGGTAGGAGATCCACCTAAGGAGGCTGGCTGGCTGGACGAGTCAGGAGCCCCTTCCAAGGGTGGACACTGACAGGCCCCCAGTCTTGGTCTCCTGCATGCCAGAGGTACCAGCCCATCTTTTTTCCTAAACTTGATGACCTAGGGCTAGGGGCATGTTGAATCTCAGCCTCGCCCACTGGCGCTGGACTTGGTACACAGGGTGGGGCAAAGTGGGTACTGGATCCTGATCATCCCTATCCCTGGGGTGTGGCTTCTTGCTGCACAGTCAGCTTCTAGTTCTGTAGCCCCAGCTGCTCCTGCGGTGGAGGGAGCTACACATCAGGCTCTGACCCCCTCCAGGTGGGGCCTTCGCGTGAGGGGAGTCAGCACGCATCAGCAGCTGGGCCCAGGGAGTTGCCCCACTGAGCACTGCGGGCTGACCTGCTCCCAACCAGGGAGATGGAGCTTCCCCCTTGAGTCGGGCTGCTGAAGGGGGGTAGGGGATGGAAACAGTGCGTTTGCAGGAGTAAGGGTGCAGTTGGGTCCCTGCGAGAAAATGTCTCAGTTGTGGCAACTGATTGGTGACCTGGGGGGCGTTTCTGAGCCCACAGTGCTGGCATCAGGACTCAGGTGTGAGGTGCCCCAGACCCTCCCCTTGCCAGTAATTAGCTGATGGCTCGGTGATGCCCAGGGTGAAGGAAGACTTGATTTTGGGAGGGGAGTTCTCTCGTAATGACACTGAGGATGCCTTCAAGTTGGGCTTCTGGCATGTTCTGCCCTCGCTCCCCTTCTGTAGTCACCTTGGCCCTCGTGTTGCTGAGCTGTGTGTGGGAGCGGGAAGCGCGTCAGTGGGCGGAGGGAGCGGGAAGCGCGTCAGTGGGCGGAGTATTTGAGAACATTTCACAAGCCGCTGTTGAGGTTCAGAATCAACCAGCAGATACAGAAACATATTTCGGAGCGTGGGGACCCTTGGGTGAGCTGCCACATGAAGCAGCCCCAGGACCTCCCTGGCTCAAGGAGTGACAGCGAGTTTGTCTGAGGTGAGGGCACAGGCCTGGCGAAGCCTCGTGTGTGGGTGAGACCTGCCCGACCCCAGTGCCTTACCCGAGGAGCTACTGGCCCAGTGGGGGAGGCATTCAGGTGGGCAGAGTCAGGGAGACTCATGAGGCCGTTGAGGCCAGGGGCATAGAGCTGGCCAAGGAGCCATGGCTCACTAACGTGTTGTATGGGGCTCCTTCCCTTCAGGTCCAGGCTCCTGCGTGAAGTGATGCTCCTCTTTGCCTTACTCCTAGCCATGGAGCTCCCATTGGTGGCAGCCAGTGCCACCATCGCGCTCAGTGTAAGTATCATTCCCTCTCACTGTCCTGGAGAGGACGAGAATTCCACCTGGAGATTCTGGGCCACTTTGGTTCCCCATGAGCCAAGACGGCACTTCTAATTTGCATTCCCTACCGGAGTCCCTGTCTGTAGCCAGCCTGGCTTTCAGCTGGTGCCCAAAGTGACAAATGTATCTGCAATGACAAAGGTACCCTGGAAGGGCTCGCCCTCTGCGGAATTTCAGTTCATGCAGGCCTTGGTGCTTCCACATCTGTCCAAGGGCCTTTCAAATGTGACTTTTAACTCTGTGGATTGATTTGCCCGGTTGTCACATTCTGAGCAGCCACAACCTACTGCATCCCATGTAGAAGTGGAAGTGACCTGATTTTTTCCTGCTTTTCAAGGCTGTATGTTTACATTTGCCTCCAATCATTCCTATGGGAATTCCTTGGGAGTCTAACTTGGAGATTTTGTTTCTTCTGCCTTTGCTCCTGGGGGCTTAATCACTTCTGTGCCTCTGGTTATCTGTGGCACATTTGTATTTGTCATTAGTCAACCGGAGACTCGGGGTCTGAGTGGAGGGTATGTCCCCCTCCAGTGATGGTTTCTGTTGGCTTCCCAGGGTGAGGATGACTCATGACCACTTGCAAGTGGTTTTTGTGTCTGGGGTTTATGATCACACAGTCATACACGTTCTAACTCCAGACTGACTGTTGAGAAAGCCTCTGGGTAAGGGAATTCCTGGGAAACACACTGTTTTCATGCATCCTCTGGAAGATGAGGCCTGAAGTTACCAGGGTCTCTGTTTGCTGATGCTGATGATCCACATTTTCTAGCCCACTCTGCTTCTCTGACACCTTTAGTCTTGAGGATCCATGNTCTGTGAAGGAATCCAAGCTCTCATTTCGCACTCACCTTGGCCCTGGCTCTGTCTCCAGGACCTCTTCTACTACAAAATCCTAAAGCTCTGGGAGCTGGGTGTCAACCTGTGCCCGAGGAAATCATACAGTTACTGTGGACTTTCCAGTTTGCTGTCTTCTAGTATTCCATTGTAGCTCTTGGGTATTTTCCCATCCACCCCAAGATCCAGCTGGAAATCAGTGAACACACTTGATGGGAGTTTTCCTGCATGTGCTCTGGGCATTGACAGTAGAAGGGTGTTCAGAATGTCTGCTGTGCCCTCATGGAGGAAGAGNGCTCAGTGTACATGCTCTGGGTCAGTAGGTGCCCTTGAGCCCAGCTTTGGGAGCAATGTTGGATGAGTGAAGGAGGGATCCAGGGCAAAGCAGGCACGACAGAGTGGAGACGGCGCTGCTGGCTCTCAGGGGAATGGGCATGGAGTGGGTAGGAGATCCACCTAAGGAGGCTGGCTGGCTGGACGAGTCAGGAGCCCCTTCCAAGGGTGGACACTGACAGGCCCCCAGTCTTGGTCTCCTGCATGCCAGAGGTACCAGCCCATCTTTTTTCCTAAACTTGATGACCTAGGGCTAGGGGCATGTTGAATCTCAGCCTCGCCCACTGGCGCTGGACTTGGTACACAGGGTGGGGCAAAGTGGGTACTGGATCCTGATCATCCCTATCCCTGGGGTGTGGCTTCTTGCTGCACAGTCAGCTTCTAGTTCTGTAGCCCCAGCTGCTCCTGCGGTGGAGGGAGCTACACATCAGGCTCTGACCCCCTCCAGGTGGGGCCTTCGCGTGAGGGGAGTCAGCACGCATCAGCAGCTGGGCCCAGGGAGTTGCCCCACTGAGCACTGCGGGCTGACCTGCTCCCAACCAGGGAGATGGAGCTTCCCCCTTGAGTCGGGCTGCTGAAGGGGGGTAGGGGATGGAAACAGTGCGTTTGCAGGAGTAAGGGTGCAGTTGGGTCCCTGCGAGAAAATGTCTCAGTTGTGGCAACTGATTGGTGACCTGGGGGGCGTTTCTGAGCCCACAGTGCTGGCATCAGGACTCAGGTGTGAGGTGCCCCAGACCCTCCCCTTGCCAGTAATTAGCTGATGGCTCGGTGATGCCCAGGGTGAAGGAAGACTTGATTTTGGGAGGGGAGTTCTCTCGTAATGACACTGAGGATGCCTTCAAGTTGGGCTTCTGGCATGTTCTGCCCTCGCTCCCCTTCTGTAGTCACCTTGGCCCTCGTGTTGCTGAGCTGTGTGTGGGAGCGGGAAGCGCGTCAGTGGGCGGAGGGAGCGGGAAGCGCGTCAGTGGGCGGAGTATTTGAGAACATTTCACAAGCCGCTGTTGAGGTTCAGAATCAACCAGCAGATACAGAAACATATTTCGGAGCGTGGGGACCCTTGGGTGAGCTGCCACATGAAGCAGCCCCAGGACCTCCCTGGCTCAAGGAGTGACAGCGAGTTTGTCTGAGGTGAGGGCACAGGCCTGGCGAAGCCTCGTGTGTGGGTGAGACCTGCCCGACCCCAGTGCCTTACCCGAGGAGCTACTGGCCCAGTGGGGGAGGCATTCAGGTGGGCAGAGTCAGGGAGACTCATGAGGCCGTTGAGGCCAGGGGCATAGAGCTGGCCAAGGAGCCATGGCTCACTAACGTGTTGTATGGGGCTCCTTCCCTTCAGGTCCAGGCTCCTGCGTGAAGTGATGCTCCTCTTTGCCTTACTCCTAGCCATGGAGCTCCCATTGGTGGCAGCCAGTGCCACCATCGCGCTCAGTGTAAGTATCATTCCCTCTCACTGTCCTGGAGAGGACGAGAATTCCACCTGCCAGTGCCTTACCCGAGGAGCTACTGGCCCAGTGGGGGAGGCATTCAGGTGGGCAGAGTCAGGGAGACTCATGAGGCCGTTGAGGCCAGGGGCATAGAGCTGGCCAAGGAGCCATGGCTCACTAACGTGTTGTATGGGGCTCCTTCCCTTCAGGTCCAGGCTCCTGCGTGAAGTGATGCTCCTCTTTGCCTTACTCCTAGCCATGGAGCTCCCATTGGTGGCAGCCAGTGCCACCATCGCGCTCAGTGTAAGTATCATTCCCTCTCACTGTCCTGGAGAGGACGAGAATTCCACCTGGAGATTCTGGGCCACTTTGGTTCCCCATGAGCCAAGACGGCACTTCTAATTTGCATTCCCTACCGGAGTCCCTGTCTGTAGCCAGCCTGGCTTTCAGCTGGTGCCCAAAGTGACAAATGTATCTGCAATGACAAAGGTACCCTGGAAGGGCTCGCCCTCTGCGGAATTTCAGTTCATGCAGGCCTTGGTGCTTCCACATCTGTCCAAGGGCCTTTCAAATGTGACTTTTAACTCTGTGGATTGATTTGCCCGGTTGTCACATTCTGAGCAGCCACAACCTACTGCATCCCATGTAGAAGTGGAAGTGACCTGATTTTTTCCTGCTTTTCAAGGCTGTATGTTTACATTTGCCTCCAATCATTCCTATGGGAATTCCTTGGGAGTCTAACTTGGAGATTTTGTTTCTTCTGCCTTTGCTCCTGGGGGCTTAATCACTTCTGTGCCTCTGGTTATCTGTGGCACATTTGTATTTGTCATTAGTCAACCGGAGACTCGGGGTCTGAGTGGAGGGTATGTCCCCCTCCAGTGATGGTTTCTGTTGGCTTCCCAGGGTGAGGATGACTCATGACCACTTGCAAGTGGTTTTTGTGTCTGGGGTTTATGATCACACAGTCATACACGTTCTAACTCCAGACTGACTGTTGAGAAAGCCTCTGGGTAAGGGAATTCCTGGGAAACACACTGTTTTCATGCATCCTCTGGAAGATGAGGCCTGAAGTTACCAGGGTCTCTGTTTGCTGATGCTGATGATCCACATTTTCTAGCCCACTCTGCTTCTCTGACACCTTTAGTCTTGAGGATCCATGNTCTGTGAAGGAATCCAAGCTCTCATTTCGCACTCACCTTGGCCCTGGCTCTGTCTCCAGGACCTCTTCTACTACAAAATCCTAAAGCTCTGGGAGCTGGGTGTCAACCTGTGCCCGAGGAAATCATACAGTTACTGTGGACTTTCCAGTTTGCTGTCTTCTAGTATTCCATTGTAGCTCTTGGGTATTTTCCCATCCACCCCAAGATCCAGCTGGAAATCAGTGAACACACTTGATGGGAGTTTTCCTGCATGTGCTCTGGGCATTGACAGTAGAAGGGTGTTCAGAATGTCTGCTGTGCCCTCATGGAGGAAGAGNGCTCAGTGTACATGCTCTGGGTCAGTAGGTGCCCTTGAGCCCAGCTTTGGGAGCAATGTTGGATGAGTGAAGGAGGGATCCAGGGCAAAGCAGGCACGACAGAGTGGAGACGGCGCTGCTGGCTCTCAGGGGAATGGGCATGGAGTGGGTAGGAGATCCACCTAAGGAGGCTGGCTGGCTGGACGAGTCAGGAGCCCCTTCCAAGGGTGGACACTGACAGGCCCCCAGTCTTGGTCTCCTGCATGCCAGAGGTACCAGCCCATCTTTTTTCCTAAACTTGATGACCTAGGGCTAGGGGCATGTTGAA</a:t>
            </a:r>
          </a:p>
        </p:txBody>
      </p:sp>
      <p:sp>
        <p:nvSpPr>
          <p:cNvPr id="23555" name="Rectangle 3"/>
          <p:cNvSpPr>
            <a:spLocks noChangeArrowheads="1"/>
          </p:cNvSpPr>
          <p:nvPr/>
        </p:nvSpPr>
        <p:spPr bwMode="auto">
          <a:xfrm>
            <a:off x="1295400" y="138113"/>
            <a:ext cx="6892925" cy="884237"/>
          </a:xfrm>
          <a:prstGeom prst="rect">
            <a:avLst/>
          </a:prstGeom>
          <a:noFill/>
          <a:ln w="9525">
            <a:noFill/>
            <a:miter lim="800000"/>
            <a:headEnd/>
            <a:tailEnd/>
          </a:ln>
        </p:spPr>
        <p:txBody>
          <a:bodyPr anchor="ctr">
            <a:spAutoFit/>
          </a:bodyPr>
          <a:lstStyle/>
          <a:p>
            <a:pPr indent="457200" algn="ctr" eaLnBrk="0" hangingPunct="0"/>
            <a:r>
              <a:rPr lang="en-CA" sz="3200" b="1">
                <a:solidFill>
                  <a:srgbClr val="FF0000"/>
                </a:solidFill>
              </a:rPr>
              <a:t>QSAR</a:t>
            </a:r>
            <a:endParaRPr lang="en-CA" sz="3200" b="1"/>
          </a:p>
          <a:p>
            <a:pPr indent="457200" algn="ctr" eaLnBrk="0" hangingPunct="0"/>
            <a:r>
              <a:rPr lang="en-CA" sz="2000" b="1"/>
              <a:t>quantitative structure-activity relationships</a:t>
            </a:r>
            <a:endParaRPr lang="en-CA" sz="2000"/>
          </a:p>
        </p:txBody>
      </p:sp>
      <p:pic>
        <p:nvPicPr>
          <p:cNvPr id="23556" name="Picture 4" descr="qsardata"/>
          <p:cNvPicPr>
            <a:picLocks noChangeAspect="1" noChangeArrowheads="1"/>
          </p:cNvPicPr>
          <p:nvPr/>
        </p:nvPicPr>
        <p:blipFill>
          <a:blip r:embed="rId3"/>
          <a:srcRect/>
          <a:stretch>
            <a:fillRect/>
          </a:stretch>
        </p:blipFill>
        <p:spPr bwMode="auto">
          <a:xfrm>
            <a:off x="5943600" y="1241425"/>
            <a:ext cx="2743200" cy="2339975"/>
          </a:xfrm>
          <a:prstGeom prst="rect">
            <a:avLst/>
          </a:prstGeom>
          <a:noFill/>
          <a:ln w="9525">
            <a:noFill/>
            <a:miter lim="800000"/>
            <a:headEnd/>
            <a:tailEnd/>
          </a:ln>
        </p:spPr>
      </p:pic>
      <p:pic>
        <p:nvPicPr>
          <p:cNvPr id="23557" name="Picture 5" descr="mol"/>
          <p:cNvPicPr>
            <a:picLocks noChangeAspect="1" noChangeArrowheads="1"/>
          </p:cNvPicPr>
          <p:nvPr/>
        </p:nvPicPr>
        <p:blipFill>
          <a:blip r:embed="rId4"/>
          <a:srcRect/>
          <a:stretch>
            <a:fillRect/>
          </a:stretch>
        </p:blipFill>
        <p:spPr bwMode="auto">
          <a:xfrm>
            <a:off x="685800" y="1479550"/>
            <a:ext cx="2524125" cy="1531938"/>
          </a:xfrm>
          <a:prstGeom prst="rect">
            <a:avLst/>
          </a:prstGeom>
          <a:noFill/>
          <a:ln w="9525">
            <a:noFill/>
            <a:miter lim="800000"/>
            <a:headEnd/>
            <a:tailEnd/>
          </a:ln>
        </p:spPr>
      </p:pic>
      <p:sp>
        <p:nvSpPr>
          <p:cNvPr id="23558" name="AutoShape 6"/>
          <p:cNvSpPr>
            <a:spLocks noChangeArrowheads="1"/>
          </p:cNvSpPr>
          <p:nvPr/>
        </p:nvSpPr>
        <p:spPr bwMode="auto">
          <a:xfrm>
            <a:off x="3352800" y="2241550"/>
            <a:ext cx="2514600" cy="381000"/>
          </a:xfrm>
          <a:prstGeom prst="rightArrow">
            <a:avLst>
              <a:gd name="adj1" fmla="val 50000"/>
              <a:gd name="adj2" fmla="val 165000"/>
            </a:avLst>
          </a:prstGeom>
          <a:noFill/>
          <a:ln w="9525">
            <a:solidFill>
              <a:srgbClr val="0000FF"/>
            </a:solidFill>
            <a:miter lim="800000"/>
            <a:headEnd/>
            <a:tailEnd/>
          </a:ln>
        </p:spPr>
        <p:txBody>
          <a:bodyPr wrap="none" anchor="ctr"/>
          <a:lstStyle/>
          <a:p>
            <a:endParaRPr lang="el-GR"/>
          </a:p>
        </p:txBody>
      </p:sp>
      <p:sp>
        <p:nvSpPr>
          <p:cNvPr id="23559" name="Text Box 7"/>
          <p:cNvSpPr txBox="1">
            <a:spLocks noChangeArrowheads="1"/>
          </p:cNvSpPr>
          <p:nvPr/>
        </p:nvSpPr>
        <p:spPr bwMode="auto">
          <a:xfrm>
            <a:off x="2836863" y="1327150"/>
            <a:ext cx="2974975" cy="825500"/>
          </a:xfrm>
          <a:prstGeom prst="rect">
            <a:avLst/>
          </a:prstGeom>
          <a:noFill/>
          <a:ln w="9525">
            <a:noFill/>
            <a:miter lim="800000"/>
            <a:headEnd/>
            <a:tailEnd/>
          </a:ln>
        </p:spPr>
        <p:txBody>
          <a:bodyPr wrap="none">
            <a:spAutoFit/>
          </a:bodyPr>
          <a:lstStyle/>
          <a:p>
            <a:pPr algn="ctr" eaLnBrk="0" hangingPunct="0"/>
            <a:r>
              <a:rPr lang="en-US" sz="1600" b="1">
                <a:solidFill>
                  <a:srgbClr val="FF0000"/>
                </a:solidFill>
              </a:rPr>
              <a:t>Molecular structure</a:t>
            </a:r>
          </a:p>
          <a:p>
            <a:pPr algn="ctr" eaLnBrk="0" hangingPunct="0"/>
            <a:r>
              <a:rPr lang="en-US" sz="1600" b="1">
                <a:solidFill>
                  <a:srgbClr val="FF0000"/>
                </a:solidFill>
              </a:rPr>
              <a:t>gets translated into numbers</a:t>
            </a:r>
          </a:p>
          <a:p>
            <a:pPr algn="ctr" eaLnBrk="0" hangingPunct="0"/>
            <a:r>
              <a:rPr lang="en-US" sz="1600" b="1">
                <a:solidFill>
                  <a:srgbClr val="FF0000"/>
                </a:solidFill>
              </a:rPr>
              <a:t>(descriptors)</a:t>
            </a:r>
          </a:p>
        </p:txBody>
      </p:sp>
      <p:pic>
        <p:nvPicPr>
          <p:cNvPr id="23560" name="Picture 8" descr="qsar"/>
          <p:cNvPicPr>
            <a:picLocks noChangeAspect="1" noChangeArrowheads="1"/>
          </p:cNvPicPr>
          <p:nvPr/>
        </p:nvPicPr>
        <p:blipFill>
          <a:blip r:embed="rId5"/>
          <a:srcRect/>
          <a:stretch>
            <a:fillRect/>
          </a:stretch>
        </p:blipFill>
        <p:spPr bwMode="auto">
          <a:xfrm>
            <a:off x="158750" y="3533775"/>
            <a:ext cx="4125913" cy="2886075"/>
          </a:xfrm>
          <a:prstGeom prst="rect">
            <a:avLst/>
          </a:prstGeom>
          <a:noFill/>
          <a:ln w="9525">
            <a:noFill/>
            <a:miter lim="800000"/>
            <a:headEnd/>
            <a:tailEnd/>
          </a:ln>
        </p:spPr>
      </p:pic>
      <p:sp>
        <p:nvSpPr>
          <p:cNvPr id="23561" name="AutoShape 9"/>
          <p:cNvSpPr>
            <a:spLocks noChangeArrowheads="1"/>
          </p:cNvSpPr>
          <p:nvPr/>
        </p:nvSpPr>
        <p:spPr bwMode="auto">
          <a:xfrm rot="10800000">
            <a:off x="4267200" y="4603750"/>
            <a:ext cx="609600" cy="457200"/>
          </a:xfrm>
          <a:prstGeom prst="rightArrow">
            <a:avLst>
              <a:gd name="adj1" fmla="val 50000"/>
              <a:gd name="adj2" fmla="val 33333"/>
            </a:avLst>
          </a:prstGeom>
          <a:noFill/>
          <a:ln w="9525">
            <a:solidFill>
              <a:srgbClr val="FF0000"/>
            </a:solidFill>
            <a:miter lim="800000"/>
            <a:headEnd/>
            <a:tailEnd/>
          </a:ln>
        </p:spPr>
        <p:txBody>
          <a:bodyPr wrap="none" anchor="ctr"/>
          <a:lstStyle/>
          <a:p>
            <a:endParaRPr lang="el-GR"/>
          </a:p>
        </p:txBody>
      </p:sp>
      <p:sp>
        <p:nvSpPr>
          <p:cNvPr id="23562" name="Text Box 12"/>
          <p:cNvSpPr txBox="1">
            <a:spLocks noChangeArrowheads="1"/>
          </p:cNvSpPr>
          <p:nvPr/>
        </p:nvSpPr>
        <p:spPr bwMode="auto">
          <a:xfrm>
            <a:off x="5076825" y="4581525"/>
            <a:ext cx="4067175" cy="1006475"/>
          </a:xfrm>
          <a:prstGeom prst="rect">
            <a:avLst/>
          </a:prstGeom>
          <a:noFill/>
          <a:ln w="9525">
            <a:noFill/>
            <a:miter lim="800000"/>
            <a:headEnd/>
            <a:tailEnd/>
          </a:ln>
        </p:spPr>
        <p:txBody>
          <a:bodyPr>
            <a:spAutoFit/>
          </a:bodyPr>
          <a:lstStyle/>
          <a:p>
            <a:pPr algn="ctr" eaLnBrk="0" hangingPunct="0"/>
            <a:r>
              <a:rPr lang="en-US" sz="2400" b="1" i="1">
                <a:solidFill>
                  <a:srgbClr val="0000FF"/>
                </a:solidFill>
              </a:rPr>
              <a:t>Mathematical function</a:t>
            </a:r>
          </a:p>
          <a:p>
            <a:pPr algn="ctr" eaLnBrk="0" hangingPunct="0"/>
            <a:r>
              <a:rPr lang="en-US" sz="3600" b="1" i="1">
                <a:solidFill>
                  <a:srgbClr val="CC3300"/>
                </a:solidFill>
              </a:rPr>
              <a:t>f </a:t>
            </a:r>
            <a:r>
              <a:rPr lang="en-US" sz="2400" b="1" i="1">
                <a:solidFill>
                  <a:srgbClr val="CC3300"/>
                </a:solidFill>
              </a:rPr>
              <a:t>( Descriptors) ~ Activity</a:t>
            </a:r>
            <a:r>
              <a:rPr lang="en-US" sz="2400" b="1" i="1">
                <a:solidFill>
                  <a:srgbClr val="0000FF"/>
                </a:solidFill>
              </a:rPr>
              <a:t> </a:t>
            </a:r>
          </a:p>
        </p:txBody>
      </p:sp>
      <p:sp>
        <p:nvSpPr>
          <p:cNvPr id="23563" name="AutoShape 13"/>
          <p:cNvSpPr>
            <a:spLocks noChangeArrowheads="1"/>
          </p:cNvSpPr>
          <p:nvPr/>
        </p:nvSpPr>
        <p:spPr bwMode="auto">
          <a:xfrm rot="5833459">
            <a:off x="6915150" y="3763963"/>
            <a:ext cx="609600" cy="457200"/>
          </a:xfrm>
          <a:prstGeom prst="rightArrow">
            <a:avLst>
              <a:gd name="adj1" fmla="val 50000"/>
              <a:gd name="adj2" fmla="val 33333"/>
            </a:avLst>
          </a:prstGeom>
          <a:noFill/>
          <a:ln w="9525">
            <a:solidFill>
              <a:srgbClr val="FF0000"/>
            </a:solidFill>
            <a:miter lim="800000"/>
            <a:headEnd/>
            <a:tailEnd/>
          </a:ln>
        </p:spPr>
        <p:txBody>
          <a:bodyPr wrap="none" anchor="ctr"/>
          <a:lstStyle/>
          <a:p>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l-GR" sz="3600" smtClean="0">
                <a:latin typeface="Comic Sans MS" pitchFamily="66" charset="0"/>
              </a:rPr>
              <a:t>Βιοπληροφορική</a:t>
            </a:r>
            <a:r>
              <a:rPr lang="en-US" sz="3600" smtClean="0">
                <a:latin typeface="Comic Sans MS" pitchFamily="66" charset="0"/>
              </a:rPr>
              <a:t>- Bioinformatics</a:t>
            </a:r>
            <a:endParaRPr lang="el-GR" sz="3600" smtClean="0">
              <a:latin typeface="Comic Sans MS" pitchFamily="66" charset="0"/>
            </a:endParaRPr>
          </a:p>
        </p:txBody>
      </p:sp>
      <p:pic>
        <p:nvPicPr>
          <p:cNvPr id="84995" name="Picture 4" descr="bioinformatics"/>
          <p:cNvPicPr>
            <a:picLocks noGrp="1" noChangeAspect="1" noChangeArrowheads="1"/>
          </p:cNvPicPr>
          <p:nvPr>
            <p:ph type="body" idx="1"/>
          </p:nvPr>
        </p:nvPicPr>
        <p:blipFill>
          <a:blip r:embed="rId3"/>
          <a:srcRect t="1604"/>
          <a:stretch>
            <a:fillRect/>
          </a:stretch>
        </p:blipFill>
        <p:spPr>
          <a:xfrm>
            <a:off x="1920875" y="1600200"/>
            <a:ext cx="5300663" cy="4525963"/>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Aurora's Ultra-high Throughput Screening System"/>
          <p:cNvPicPr>
            <a:picLocks noChangeAspect="1" noChangeArrowheads="1"/>
          </p:cNvPicPr>
          <p:nvPr/>
        </p:nvPicPr>
        <p:blipFill>
          <a:blip r:embed="rId3"/>
          <a:srcRect/>
          <a:stretch>
            <a:fillRect/>
          </a:stretch>
        </p:blipFill>
        <p:spPr bwMode="auto">
          <a:xfrm>
            <a:off x="1333500" y="2133600"/>
            <a:ext cx="6477000" cy="3468688"/>
          </a:xfrm>
          <a:prstGeom prst="rect">
            <a:avLst/>
          </a:prstGeom>
          <a:noFill/>
          <a:ln w="9525">
            <a:noFill/>
            <a:miter lim="800000"/>
            <a:headEnd/>
            <a:tailEnd/>
          </a:ln>
        </p:spPr>
      </p:pic>
      <p:sp>
        <p:nvSpPr>
          <p:cNvPr id="80899" name="Rectangle 3"/>
          <p:cNvSpPr>
            <a:spLocks noGrp="1" noChangeArrowheads="1"/>
          </p:cNvSpPr>
          <p:nvPr>
            <p:ph type="title"/>
          </p:nvPr>
        </p:nvSpPr>
        <p:spPr/>
        <p:txBody>
          <a:bodyPr/>
          <a:lstStyle/>
          <a:p>
            <a:r>
              <a:rPr lang="el-GR" sz="4000">
                <a:solidFill>
                  <a:schemeClr val="hlink"/>
                </a:solidFill>
                <a:latin typeface="Comic Sans MS" pitchFamily="66" charset="0"/>
              </a:rPr>
              <a:t>Σάρωση υψηλής απόδοσης</a:t>
            </a:r>
            <a:br>
              <a:rPr lang="el-GR" sz="4000">
                <a:solidFill>
                  <a:schemeClr val="hlink"/>
                </a:solidFill>
                <a:latin typeface="Comic Sans MS" pitchFamily="66" charset="0"/>
              </a:rPr>
            </a:br>
            <a:r>
              <a:rPr lang="en-US" sz="2800">
                <a:solidFill>
                  <a:schemeClr val="hlink"/>
                </a:solidFill>
                <a:latin typeface="Comic Sans MS" pitchFamily="66" charset="0"/>
              </a:rPr>
              <a:t>High throughput screening</a:t>
            </a:r>
            <a:endParaRPr lang="en-GB" sz="2800">
              <a:solidFill>
                <a:schemeClr val="hlink"/>
              </a:solidFill>
              <a:latin typeface="Comic Sans MS" pitchFamily="66" charset="0"/>
            </a:endParaRPr>
          </a:p>
        </p:txBody>
      </p:sp>
    </p:spTree>
    <p:extLst>
      <p:ext uri="{BB962C8B-B14F-4D97-AF65-F5344CB8AC3E}">
        <p14:creationId xmlns:p14="http://schemas.microsoft.com/office/powerpoint/2010/main" val="39425410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5" descr="dim1"/>
          <p:cNvPicPr>
            <a:picLocks noGrp="1" noChangeAspect="1" noChangeArrowheads="1"/>
          </p:cNvPicPr>
          <p:nvPr>
            <p:ph type="title"/>
          </p:nvPr>
        </p:nvPicPr>
        <p:blipFill>
          <a:blip r:embed="rId3"/>
          <a:srcRect/>
          <a:stretch>
            <a:fillRect/>
          </a:stretch>
        </p:blipFill>
        <p:spPr>
          <a:xfrm>
            <a:off x="2046288" y="274638"/>
            <a:ext cx="5051425" cy="574675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lIns="92075" tIns="46038" rIns="92075" bIns="46038"/>
          <a:lstStyle/>
          <a:p>
            <a:pPr eaLnBrk="1" hangingPunct="1"/>
            <a:r>
              <a:rPr lang="en-GB" sz="3200" smtClean="0">
                <a:latin typeface="Verdana" pitchFamily="34" charset="0"/>
              </a:rPr>
              <a:t>QSAR quantifies properties, mainly:</a:t>
            </a:r>
          </a:p>
        </p:txBody>
      </p:sp>
      <p:sp>
        <p:nvSpPr>
          <p:cNvPr id="270339" name="Rectangle 3"/>
          <p:cNvSpPr>
            <a:spLocks noGrp="1" noChangeArrowheads="1"/>
          </p:cNvSpPr>
          <p:nvPr>
            <p:ph type="body" idx="1"/>
          </p:nvPr>
        </p:nvSpPr>
        <p:spPr>
          <a:noFill/>
        </p:spPr>
        <p:txBody>
          <a:bodyPr lIns="92075" tIns="46038" rIns="92075" bIns="46038"/>
          <a:lstStyle/>
          <a:p>
            <a:pPr eaLnBrk="1" hangingPunct="1">
              <a:buClr>
                <a:schemeClr val="tx1"/>
              </a:buClr>
            </a:pPr>
            <a:r>
              <a:rPr lang="en-GB" sz="2800" smtClean="0">
                <a:latin typeface="Verdana" pitchFamily="34" charset="0"/>
              </a:rPr>
              <a:t>Steric parameters	</a:t>
            </a:r>
          </a:p>
          <a:p>
            <a:pPr eaLnBrk="1" hangingPunct="1">
              <a:buFontTx/>
              <a:buNone/>
            </a:pPr>
            <a:r>
              <a:rPr lang="en-GB" sz="2800" smtClean="0">
                <a:latin typeface="Verdana" pitchFamily="34" charset="0"/>
              </a:rPr>
              <a:t>															</a:t>
            </a:r>
            <a:r>
              <a:rPr lang="en-GB" sz="2800" smtClean="0">
                <a:solidFill>
                  <a:srgbClr val="FF3300"/>
                </a:solidFill>
                <a:latin typeface="Verdana" pitchFamily="34" charset="0"/>
              </a:rPr>
              <a:t>difficult </a:t>
            </a:r>
          </a:p>
          <a:p>
            <a:pPr eaLnBrk="1" hangingPunct="1"/>
            <a:r>
              <a:rPr lang="en-GB" sz="2800" smtClean="0">
                <a:latin typeface="Verdana" pitchFamily="34" charset="0"/>
              </a:rPr>
              <a:t>Electronic parameters           </a:t>
            </a:r>
            <a:r>
              <a:rPr lang="en-GB" sz="2800" smtClean="0">
                <a:solidFill>
                  <a:srgbClr val="FFFF00"/>
                </a:solidFill>
                <a:latin typeface="Verdana" pitchFamily="34" charset="0"/>
              </a:rPr>
              <a:t> </a:t>
            </a:r>
            <a:r>
              <a:rPr lang="en-GB" sz="2800" smtClean="0">
                <a:solidFill>
                  <a:srgbClr val="FF3300"/>
                </a:solidFill>
                <a:latin typeface="Verdana" pitchFamily="34" charset="0"/>
              </a:rPr>
              <a:t>to</a:t>
            </a:r>
          </a:p>
          <a:p>
            <a:pPr eaLnBrk="1" hangingPunct="1">
              <a:buFontTx/>
              <a:buNone/>
            </a:pPr>
            <a:r>
              <a:rPr lang="en-GB" sz="2800" smtClean="0">
                <a:solidFill>
                  <a:srgbClr val="FF3300"/>
                </a:solidFill>
                <a:latin typeface="Verdana" pitchFamily="34" charset="0"/>
              </a:rPr>
              <a:t>							quantify</a:t>
            </a:r>
          </a:p>
          <a:p>
            <a:pPr eaLnBrk="1" hangingPunct="1">
              <a:buFontTx/>
              <a:buNone/>
            </a:pPr>
            <a:endParaRPr lang="en-GB" sz="2800" smtClean="0">
              <a:latin typeface="Verdana" pitchFamily="34" charset="0"/>
            </a:endParaRPr>
          </a:p>
          <a:p>
            <a:pPr eaLnBrk="1" hangingPunct="1"/>
            <a:r>
              <a:rPr lang="en-GB" sz="2800" smtClean="0">
                <a:latin typeface="Verdana" pitchFamily="34" charset="0"/>
              </a:rPr>
              <a:t>Parameters related to solubility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wipe(up)">
                                      <p:cBhvr>
                                        <p:cTn id="7" dur="500"/>
                                        <p:tgtEl>
                                          <p:spTgt spid="270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0339">
                                            <p:txEl>
                                              <p:pRg st="1" end="1"/>
                                            </p:txEl>
                                          </p:spTgt>
                                        </p:tgtEl>
                                        <p:attrNameLst>
                                          <p:attrName>style.visibility</p:attrName>
                                        </p:attrNameLst>
                                      </p:cBhvr>
                                      <p:to>
                                        <p:strVal val="visible"/>
                                      </p:to>
                                    </p:set>
                                    <p:animEffect transition="in" filter="wipe(up)">
                                      <p:cBhvr>
                                        <p:cTn id="12" dur="500"/>
                                        <p:tgtEl>
                                          <p:spTgt spid="270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0339">
                                            <p:txEl>
                                              <p:pRg st="2" end="2"/>
                                            </p:txEl>
                                          </p:spTgt>
                                        </p:tgtEl>
                                        <p:attrNameLst>
                                          <p:attrName>style.visibility</p:attrName>
                                        </p:attrNameLst>
                                      </p:cBhvr>
                                      <p:to>
                                        <p:strVal val="visible"/>
                                      </p:to>
                                    </p:set>
                                    <p:animEffect transition="in" filter="wipe(up)">
                                      <p:cBhvr>
                                        <p:cTn id="17" dur="500"/>
                                        <p:tgtEl>
                                          <p:spTgt spid="270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0339">
                                            <p:txEl>
                                              <p:pRg st="3" end="3"/>
                                            </p:txEl>
                                          </p:spTgt>
                                        </p:tgtEl>
                                        <p:attrNameLst>
                                          <p:attrName>style.visibility</p:attrName>
                                        </p:attrNameLst>
                                      </p:cBhvr>
                                      <p:to>
                                        <p:strVal val="visible"/>
                                      </p:to>
                                    </p:set>
                                    <p:animEffect transition="in" filter="wipe(up)">
                                      <p:cBhvr>
                                        <p:cTn id="22" dur="500"/>
                                        <p:tgtEl>
                                          <p:spTgt spid="270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0339">
                                            <p:txEl>
                                              <p:pRg st="5" end="5"/>
                                            </p:txEl>
                                          </p:spTgt>
                                        </p:tgtEl>
                                        <p:attrNameLst>
                                          <p:attrName>style.visibility</p:attrName>
                                        </p:attrNameLst>
                                      </p:cBhvr>
                                      <p:to>
                                        <p:strVal val="visible"/>
                                      </p:to>
                                    </p:set>
                                    <p:animEffect transition="in" filter="wipe(up)">
                                      <p:cBhvr>
                                        <p:cTn id="27" dur="500"/>
                                        <p:tgtEl>
                                          <p:spTgt spid="270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FFC000"/>
          </a:solidFill>
        </p:spPr>
        <p:txBody>
          <a:bodyPr/>
          <a:lstStyle/>
          <a:p>
            <a:pPr eaLnBrk="1" hangingPunct="1"/>
            <a:r>
              <a:rPr lang="en-US" sz="2800" dirty="0" smtClean="0"/>
              <a:t>Hammett Relationships: </a:t>
            </a:r>
            <a:r>
              <a:rPr lang="el-GR" sz="2800" dirty="0" smtClean="0"/>
              <a:t>η πρώτη ποσοτική συσχέτιση</a:t>
            </a:r>
          </a:p>
        </p:txBody>
      </p:sp>
      <p:sp>
        <p:nvSpPr>
          <p:cNvPr id="28675" name="Rectangle 3"/>
          <p:cNvSpPr>
            <a:spLocks noGrp="1" noChangeArrowheads="1"/>
          </p:cNvSpPr>
          <p:nvPr>
            <p:ph type="body" idx="1"/>
          </p:nvPr>
        </p:nvSpPr>
        <p:spPr>
          <a:xfrm>
            <a:off x="457200" y="2132857"/>
            <a:ext cx="8229600" cy="2520280"/>
          </a:xfrm>
          <a:solidFill>
            <a:schemeClr val="accent3">
              <a:lumMod val="75000"/>
            </a:schemeClr>
          </a:solidFill>
        </p:spPr>
        <p:txBody>
          <a:bodyPr/>
          <a:lstStyle/>
          <a:p>
            <a:pPr eaLnBrk="1" hangingPunct="1"/>
            <a:r>
              <a:rPr lang="en-US" sz="2800" smtClean="0"/>
              <a:t>pKa of benzoic acids</a:t>
            </a:r>
          </a:p>
          <a:p>
            <a:pPr eaLnBrk="1" hangingPunct="1"/>
            <a:r>
              <a:rPr lang="en-US" sz="2800" smtClean="0"/>
              <a:t>Effect of electron withdrawing and donating groups</a:t>
            </a:r>
          </a:p>
          <a:p>
            <a:pPr eaLnBrk="1" hangingPunct="1"/>
            <a:r>
              <a:rPr lang="en-US" sz="2800" smtClean="0"/>
              <a:t>based on </a:t>
            </a:r>
            <a:r>
              <a:rPr lang="en-US" sz="2800" smtClean="0">
                <a:sym typeface="Symbol" pitchFamily="18" charset="2"/>
              </a:rPr>
              <a:t></a:t>
            </a:r>
            <a:r>
              <a:rPr lang="en-US" sz="2800" baseline="-25000" smtClean="0"/>
              <a:t>r</a:t>
            </a:r>
            <a:r>
              <a:rPr lang="en-US" sz="2800" smtClean="0"/>
              <a:t>G = - RT ln K</a:t>
            </a:r>
            <a:r>
              <a:rPr lang="en-US" sz="2800" baseline="-25000" smtClean="0"/>
              <a:t>eq</a:t>
            </a:r>
          </a:p>
          <a:p>
            <a:pPr eaLnBrk="1" hangingPunct="1"/>
            <a:endParaRPr lang="el-GR" dirty="0" smtClean="0"/>
          </a:p>
        </p:txBody>
      </p:sp>
      <p:sp>
        <p:nvSpPr>
          <p:cNvPr id="2" name="Ορθογώνιο 1"/>
          <p:cNvSpPr/>
          <p:nvPr/>
        </p:nvSpPr>
        <p:spPr>
          <a:xfrm>
            <a:off x="3347864" y="5085184"/>
            <a:ext cx="5338936" cy="923330"/>
          </a:xfrm>
          <a:prstGeom prst="rect">
            <a:avLst/>
          </a:prstGeom>
        </p:spPr>
        <p:txBody>
          <a:bodyPr wrap="square">
            <a:spAutoFit/>
          </a:bodyPr>
          <a:lstStyle/>
          <a:p>
            <a:r>
              <a:rPr lang="el-GR" b="1" dirty="0">
                <a:latin typeface="Comic Sans MS" pitchFamily="66" charset="0"/>
              </a:rPr>
              <a:t>Η αρχή του </a:t>
            </a:r>
            <a:r>
              <a:rPr lang="en-US" b="1" dirty="0">
                <a:latin typeface="Comic Sans MS" pitchFamily="66" charset="0"/>
              </a:rPr>
              <a:t>Hammett </a:t>
            </a:r>
            <a:r>
              <a:rPr lang="el-GR" b="1" dirty="0">
                <a:latin typeface="Comic Sans MS" pitchFamily="66" charset="0"/>
              </a:rPr>
              <a:t>βρίσκει εφαρμογή στις βιοχημικές αντιδράσεις και επεκτείνεται στις </a:t>
            </a:r>
            <a:r>
              <a:rPr lang="el-GR" b="1" dirty="0" err="1">
                <a:latin typeface="Comic Sans MS" pitchFamily="66" charset="0"/>
              </a:rPr>
              <a:t>στερικές</a:t>
            </a:r>
            <a:r>
              <a:rPr lang="el-GR" b="1" dirty="0">
                <a:latin typeface="Comic Sans MS" pitchFamily="66" charset="0"/>
              </a:rPr>
              <a:t> και </a:t>
            </a:r>
            <a:r>
              <a:rPr lang="el-GR" b="1" dirty="0" err="1">
                <a:latin typeface="Comic Sans MS" pitchFamily="66" charset="0"/>
              </a:rPr>
              <a:t>υδροφόβους</a:t>
            </a:r>
            <a:r>
              <a:rPr lang="el-GR" b="1" dirty="0">
                <a:latin typeface="Comic Sans MS" pitchFamily="66" charset="0"/>
              </a:rPr>
              <a:t> παραμέτρους</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pKa Substituted Benzoic</a:t>
            </a:r>
            <a:endParaRPr lang="el-GR" smtClean="0"/>
          </a:p>
        </p:txBody>
      </p:sp>
      <p:sp>
        <p:nvSpPr>
          <p:cNvPr id="1028" name="Rectangle 4"/>
          <p:cNvSpPr>
            <a:spLocks noGrp="1" noChangeArrowheads="1"/>
          </p:cNvSpPr>
          <p:nvPr>
            <p:ph type="body" sz="half" idx="1"/>
          </p:nvPr>
        </p:nvSpPr>
        <p:spPr>
          <a:noFill/>
        </p:spPr>
        <p:txBody>
          <a:bodyPr/>
          <a:lstStyle/>
          <a:p>
            <a:pPr eaLnBrk="1" hangingPunct="1"/>
            <a:r>
              <a:rPr lang="en-US" sz="2800" smtClean="0"/>
              <a:t>log Ka - log KaH = </a:t>
            </a:r>
            <a:r>
              <a:rPr lang="el-GR" sz="2800" smtClean="0"/>
              <a:t>σ</a:t>
            </a:r>
          </a:p>
          <a:p>
            <a:pPr eaLnBrk="1" hangingPunct="1"/>
            <a:r>
              <a:rPr lang="en-US" sz="2800" smtClean="0"/>
              <a:t>K aH is the reference compound- unsubstituted</a:t>
            </a:r>
          </a:p>
          <a:p>
            <a:pPr eaLnBrk="1" hangingPunct="1"/>
            <a:endParaRPr lang="en-US" sz="2800" smtClean="0"/>
          </a:p>
        </p:txBody>
      </p:sp>
      <p:pic>
        <p:nvPicPr>
          <p:cNvPr id="1029" name="Picture 6"/>
          <p:cNvPicPr>
            <a:picLocks noChangeAspect="1" noChangeArrowheads="1"/>
          </p:cNvPicPr>
          <p:nvPr/>
        </p:nvPicPr>
        <p:blipFill>
          <a:blip r:embed="rId4"/>
          <a:srcRect/>
          <a:stretch>
            <a:fillRect/>
          </a:stretch>
        </p:blipFill>
        <p:spPr bwMode="auto">
          <a:xfrm>
            <a:off x="1187450" y="3429000"/>
            <a:ext cx="1638300" cy="2730500"/>
          </a:xfrm>
          <a:prstGeom prst="rect">
            <a:avLst/>
          </a:prstGeom>
          <a:noFill/>
          <a:ln w="9525">
            <a:noFill/>
            <a:miter lim="800000"/>
            <a:headEnd/>
            <a:tailEnd/>
          </a:ln>
        </p:spPr>
      </p:pic>
      <p:graphicFrame>
        <p:nvGraphicFramePr>
          <p:cNvPr id="1026" name="Object 8">
            <a:hlinkClick r:id="" action="ppaction://ole?verb=0"/>
          </p:cNvPr>
          <p:cNvGraphicFramePr>
            <a:graphicFrameLocks noGrp="1"/>
          </p:cNvGraphicFramePr>
          <p:nvPr>
            <p:ph sz="half" idx="2"/>
          </p:nvPr>
        </p:nvGraphicFramePr>
        <p:xfrm>
          <a:off x="4932363" y="1916113"/>
          <a:ext cx="3600450" cy="4392612"/>
        </p:xfrm>
        <a:graphic>
          <a:graphicData uri="http://schemas.openxmlformats.org/presentationml/2006/ole">
            <mc:AlternateContent xmlns:mc="http://schemas.openxmlformats.org/markup-compatibility/2006">
              <mc:Choice xmlns:v="urn:schemas-microsoft-com:vml" Requires="v">
                <p:oleObj spid="_x0000_s1053" name="Word Document" r:id="rId5" imgW="2114280" imgH="1990440" progId="WordDocument">
                  <p:embed/>
                </p:oleObj>
              </mc:Choice>
              <mc:Fallback>
                <p:oleObj name="Word Document" r:id="rId5" imgW="2114280" imgH="1990440" progId="WordDocument">
                  <p:embed/>
                  <p:pic>
                    <p:nvPicPr>
                      <p:cNvPr id="0" name="Objec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1916113"/>
                        <a:ext cx="36004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TotalTime>
  <Words>1976</Words>
  <Application>Microsoft Office PowerPoint</Application>
  <PresentationFormat>Προβολή στην οθόνη (4:3)</PresentationFormat>
  <Paragraphs>431</Paragraphs>
  <Slides>62</Slides>
  <Notes>41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62</vt:i4>
      </vt:variant>
    </vt:vector>
  </HeadingPairs>
  <TitlesOfParts>
    <vt:vector size="67" baseType="lpstr">
      <vt:lpstr>Προεπιλεγμένη σχεδίαση</vt:lpstr>
      <vt:lpstr>Word Document</vt:lpstr>
      <vt:lpstr>Chart</vt:lpstr>
      <vt:lpstr>CS ChemDraw Drawing</vt:lpstr>
      <vt:lpstr>Photo Editor Photo</vt:lpstr>
      <vt:lpstr>Υπολογιστική Μεθοδολογία     Προσομοίωση Χημειομετρία </vt:lpstr>
      <vt:lpstr>Παρουσίαση του PowerPoint</vt:lpstr>
      <vt:lpstr>Παρουσίαση του PowerPoint</vt:lpstr>
      <vt:lpstr>  </vt:lpstr>
      <vt:lpstr>Παρουσίαση του PowerPoint</vt:lpstr>
      <vt:lpstr>Παρουσίαση του PowerPoint</vt:lpstr>
      <vt:lpstr>QSAR quantifies properties, mainly:</vt:lpstr>
      <vt:lpstr>Hammett Relationships: η πρώτη ποσοτική συσχέτιση</vt:lpstr>
      <vt:lpstr>pKa Substituted Benzoic</vt:lpstr>
      <vt:lpstr>Solubility - hydrophobicity</vt:lpstr>
      <vt:lpstr>Παρουσίαση του PowerPoint</vt:lpstr>
      <vt:lpstr>Παρουσίαση του PowerPoint</vt:lpstr>
      <vt:lpstr>log P</vt:lpstr>
      <vt:lpstr>Hydrophobicity is determined by relative solubility in octanol/water:</vt:lpstr>
      <vt:lpstr>Πειραματικός υπολογισμός της λιποφιλικότητας </vt:lpstr>
      <vt:lpstr>Παρουσίαση του PowerPoint</vt:lpstr>
      <vt:lpstr>Παρουσίαση του PowerPoint</vt:lpstr>
      <vt:lpstr> Υδρόφοβοι παράμετροι</vt:lpstr>
      <vt:lpstr>p values for various substituents on aromatic rings</vt:lpstr>
      <vt:lpstr> Leo- Hansch  CLOG P Software </vt:lpstr>
      <vt:lpstr> Broto (ατομική συνεισφορά) Βασικές παραδοχές   α) C= (υδρόφιλος),   β) R1R2R3R4-C  (λιπόφιλος),  γ) HC- R1R2R3 (λιγώτερο λιπόφιλος) </vt:lpstr>
      <vt:lpstr> Ghose-Crippen Βασικές παραδοχές   α) μεγαλύτερη λιποφιλικότητα το Η,  β) μείωση λιποφιλικότητας των ατόμων C  σε μόρια υδρογονανθράκων.</vt:lpstr>
      <vt:lpstr>f  η υδρόφοβη κλασματική  σταθερά του Rekker.   Οι τιμές f προέρχονται από την επεξεργασία πολλών τιμών μερισμού. Log P = an fn  + Q Log P = an fn  + knCM</vt:lpstr>
      <vt:lpstr>Ηλεκτρονιακές  Παράμετροι </vt:lpstr>
      <vt:lpstr>Άλλες ηλεκτρονιακές σταθερές</vt:lpstr>
      <vt:lpstr>Steric parameters</vt:lpstr>
      <vt:lpstr>Molar Refractivity </vt:lpstr>
      <vt:lpstr>Verloop Steric Parameter B1, B4, L</vt:lpstr>
      <vt:lpstr>Taft’s parameter - ES</vt:lpstr>
      <vt:lpstr>Es more NEGATIVE for larger groups  (-butyl, CCl3)</vt:lpstr>
      <vt:lpstr>Other Physicochemical Parameters</vt:lpstr>
      <vt:lpstr>Οι τιμές όλων των ανωτέρω παραμέτρων προσδιορίζονται-προσδιορίσθηκαν πειραματικά :  Log P, F, ,    από σταθερές ισορροπίας  Εs, *, +  από σταθερές ταχύτητας.</vt:lpstr>
      <vt:lpstr>QSAR and log P  Isonarcotic Activity of Esters, Alcohols, Ketones, and Ethers with Tadpoles</vt:lpstr>
      <vt:lpstr>Hansch equations</vt:lpstr>
      <vt:lpstr>Στατίνες </vt:lpstr>
      <vt:lpstr>   </vt:lpstr>
      <vt:lpstr>Χρησιμοποίησε την εξίσωση: log 1/MIC =  -0.36 (L1)2 + 3.04 L1 – 2.5 (Es6)2 – 3.34Es6 + 0.99I7 – 0.73INCO -         1.02(B4)2 + 3.72B4 – 0.20 (6,7,8)2 – 0.48(6,7,8)- 0.48 ΣF6,7,8 –4.57 n = 71, r= 0.964, s =0.274 500 φορές δραστικώτερο</vt:lpstr>
      <vt:lpstr>Norfloxacin </vt:lpstr>
      <vt:lpstr>Αντιυπερτασικά Quinazolines   Αντιελκικά benzylpiperazine acetic acid   Αντιφλεγμονώδη Furoindolocarboxamide, Indalidenes (Glaxo)  </vt:lpstr>
      <vt:lpstr>Παρουσίαση του PowerPoint</vt:lpstr>
      <vt:lpstr>Προσομοίωση</vt:lpstr>
      <vt:lpstr>Παρουσίαση του PowerPoint</vt:lpstr>
      <vt:lpstr>Δημιουργούνται εικονικές βιβλιοθήκες δραστικών μορίων και ανιχνεύονται in silico νέα φάρμακα-δραστικά μόρια και νέοι υποδοχείς πιθανοί στόχοι με αποτέλεσμα μείωση του κόστους και του χρόνου παραγωγής</vt:lpstr>
      <vt:lpstr>Οι πληροφορίες που προκύπτουν από την εφαρμογή της μπορούν να χρησιμοποιηθούν στον σχεδιασμό των φαρμάκων Drug design και γίνεται προσπάθεια προσομοίωσης της σύνδεσης του μορίου-φαρμάκου στον υποδοχέα ή στο ενεργό κέντρο του ενζύμου καθώς και πρόβλεψη των φαρμακοκινητικών ιδιοτήτων ADME των μορίων(πρόβλεψη της απορρόφησης, κατανομής, μεταβολισμού και απέκκρισης) που είναι απαραίτητες για την μορφοποίηση της δραστικής ουσίας σε φαρμακοτεχνική μορφή.</vt:lpstr>
      <vt:lpstr>VOLSURF</vt:lpstr>
      <vt:lpstr>VOLSURF Descriptors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EΦΑΡΜΟΓΗ ΤΗΣ ΜΟΡΙΑΚΗΣ ΠΡΟΣΟΜΟΙΩΣΗΣ ΣΤΑ ΦΥΣΙΚΑ ΠΡΟΙΟΝΤΑ</vt:lpstr>
      <vt:lpstr>Παρουσίαση του PowerPoint</vt:lpstr>
      <vt:lpstr>Comparative Molecular Field Analysis (CoMFA) - 1988</vt:lpstr>
      <vt:lpstr>Παρουσίαση του PowerPoint</vt:lpstr>
      <vt:lpstr>3D-QSAR of CYP450cam with CoMFA</vt:lpstr>
      <vt:lpstr>VOLSURF</vt:lpstr>
      <vt:lpstr>Structure Searches</vt:lpstr>
      <vt:lpstr>Βιβλιοθήκες ενώσεων</vt:lpstr>
      <vt:lpstr>Βιοπληροφορική- Bioinformatics</vt:lpstr>
      <vt:lpstr>Σάρωση υψηλής απόδοσης High throughput screening</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73</cp:revision>
  <dcterms:created xsi:type="dcterms:W3CDTF">2008-08-01T06:51:49Z</dcterms:created>
  <dcterms:modified xsi:type="dcterms:W3CDTF">2022-02-07T10:21:40Z</dcterms:modified>
</cp:coreProperties>
</file>