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66" r:id="rId12"/>
    <p:sldId id="277" r:id="rId13"/>
    <p:sldId id="269" r:id="rId14"/>
    <p:sldId id="265" r:id="rId15"/>
    <p:sldId id="263" r:id="rId16"/>
    <p:sldId id="278" r:id="rId17"/>
    <p:sldId id="279" r:id="rId18"/>
    <p:sldId id="280" r:id="rId19"/>
    <p:sldId id="270" r:id="rId20"/>
    <p:sldId id="260" r:id="rId21"/>
    <p:sldId id="268" r:id="rId22"/>
    <p:sldId id="281" r:id="rId23"/>
    <p:sldId id="282" r:id="rId24"/>
    <p:sldId id="286" r:id="rId25"/>
    <p:sldId id="283" r:id="rId26"/>
    <p:sldId id="267" r:id="rId27"/>
    <p:sldId id="284" r:id="rId28"/>
    <p:sldId id="303" r:id="rId29"/>
    <p:sldId id="259" r:id="rId30"/>
    <p:sldId id="287" r:id="rId31"/>
    <p:sldId id="326" r:id="rId32"/>
    <p:sldId id="334" r:id="rId33"/>
    <p:sldId id="312" r:id="rId34"/>
    <p:sldId id="325" r:id="rId35"/>
    <p:sldId id="313" r:id="rId36"/>
    <p:sldId id="330" r:id="rId37"/>
    <p:sldId id="308" r:id="rId38"/>
    <p:sldId id="328" r:id="rId39"/>
    <p:sldId id="327" r:id="rId40"/>
    <p:sldId id="288" r:id="rId41"/>
    <p:sldId id="331" r:id="rId42"/>
    <p:sldId id="332" r:id="rId43"/>
    <p:sldId id="333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85" r:id="rId54"/>
    <p:sldId id="298" r:id="rId55"/>
    <p:sldId id="262" r:id="rId56"/>
    <p:sldId id="299" r:id="rId57"/>
    <p:sldId id="300" r:id="rId58"/>
    <p:sldId id="301" r:id="rId59"/>
    <p:sldId id="302" r:id="rId60"/>
    <p:sldId id="305" r:id="rId61"/>
    <p:sldId id="314" r:id="rId62"/>
    <p:sldId id="315" r:id="rId63"/>
    <p:sldId id="316" r:id="rId64"/>
    <p:sldId id="329" r:id="rId65"/>
    <p:sldId id="317" r:id="rId66"/>
    <p:sldId id="324" r:id="rId67"/>
    <p:sldId id="318" r:id="rId68"/>
    <p:sldId id="319" r:id="rId69"/>
    <p:sldId id="321" r:id="rId70"/>
    <p:sldId id="320" r:id="rId71"/>
    <p:sldId id="322" r:id="rId72"/>
    <p:sldId id="336" r:id="rId73"/>
    <p:sldId id="337" r:id="rId74"/>
    <p:sldId id="338" r:id="rId75"/>
    <p:sldId id="339" r:id="rId76"/>
    <p:sldId id="340" r:id="rId77"/>
    <p:sldId id="343" r:id="rId78"/>
    <p:sldId id="341" r:id="rId79"/>
    <p:sldId id="342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58" autoAdjust="0"/>
  </p:normalViewPr>
  <p:slideViewPr>
    <p:cSldViewPr snapToGrid="0">
      <p:cViewPr varScale="1">
        <p:scale>
          <a:sx n="76" d="100"/>
          <a:sy n="76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ΣΤΕΡΟΕΙΔΕΙΣ ΟΡΜΟΝΕΣ-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ΙΝΣΟΥΛΙΝΗ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74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/>
          <a:lstStyle/>
          <a:p>
            <a:r>
              <a:rPr lang="el-GR" dirty="0" smtClean="0"/>
              <a:t>Βιοσύνθεση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l-GR" altLang="el-GR" sz="2800" dirty="0" smtClean="0"/>
              <a:t>Η αύξηση του</a:t>
            </a:r>
            <a:r>
              <a:rPr lang="en-US" altLang="el-GR" sz="2800" b="1" dirty="0" smtClean="0"/>
              <a:t> </a:t>
            </a:r>
            <a:r>
              <a:rPr lang="en-US" altLang="el-GR" sz="2800" b="1" dirty="0" err="1">
                <a:solidFill>
                  <a:srgbClr val="006666"/>
                </a:solidFill>
              </a:rPr>
              <a:t>cAMP</a:t>
            </a:r>
            <a:r>
              <a:rPr lang="en-US" altLang="el-GR" sz="2800" b="1" dirty="0">
                <a:solidFill>
                  <a:srgbClr val="006666"/>
                </a:solidFill>
              </a:rPr>
              <a:t> </a:t>
            </a:r>
            <a:r>
              <a:rPr lang="el-GR" altLang="el-GR" sz="2800" b="1" dirty="0" smtClean="0">
                <a:solidFill>
                  <a:srgbClr val="006666"/>
                </a:solidFill>
              </a:rPr>
              <a:t>ενεργοποιεί την </a:t>
            </a:r>
            <a:r>
              <a:rPr lang="en-US" altLang="el-GR" sz="2800" dirty="0" smtClean="0"/>
              <a:t> </a:t>
            </a:r>
            <a:r>
              <a:rPr lang="en-US" altLang="el-GR" sz="2800" b="1" dirty="0">
                <a:solidFill>
                  <a:srgbClr val="006666"/>
                </a:solidFill>
              </a:rPr>
              <a:t>protein </a:t>
            </a:r>
            <a:r>
              <a:rPr lang="en-US" altLang="el-GR" sz="2800" b="1" dirty="0" smtClean="0">
                <a:solidFill>
                  <a:srgbClr val="006666"/>
                </a:solidFill>
              </a:rPr>
              <a:t>kinase</a:t>
            </a:r>
            <a:r>
              <a:rPr lang="el-GR" altLang="el-GR" sz="2800" b="1" dirty="0" smtClean="0">
                <a:solidFill>
                  <a:srgbClr val="006666"/>
                </a:solidFill>
              </a:rPr>
              <a:t> </a:t>
            </a:r>
            <a:r>
              <a:rPr lang="en-US" altLang="el-GR" sz="2800" b="1" dirty="0" smtClean="0">
                <a:solidFill>
                  <a:srgbClr val="006666"/>
                </a:solidFill>
              </a:rPr>
              <a:t>PK</a:t>
            </a:r>
            <a:r>
              <a:rPr lang="el-GR" altLang="el-GR" sz="2800" dirty="0" smtClean="0"/>
              <a:t>. Οι προκαλούμενες από αυτήν </a:t>
            </a:r>
            <a:r>
              <a:rPr lang="el-GR" altLang="el-GR" sz="2800" dirty="0" err="1" smtClean="0"/>
              <a:t>φωσφορυλιώσεις</a:t>
            </a:r>
            <a:r>
              <a:rPr lang="el-GR" altLang="el-GR" sz="2800" dirty="0" smtClean="0"/>
              <a:t> αυξάνουν την υδρόλυση των εστέρων της χοληστερόλης μετατρέποντας τα σταγονίδια  σε ελεύθερη χοληστερόλη και αυξάνει την μεταφορά της στα μιτοχόνδρια. </a:t>
            </a:r>
            <a:endParaRPr lang="en-US" altLang="el-GR" sz="2800" dirty="0"/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l-GR" altLang="el-GR" sz="2800" dirty="0" smtClean="0"/>
              <a:t>Τα αυξημένα επίπεδα </a:t>
            </a:r>
            <a:r>
              <a:rPr lang="en-US" altLang="el-GR" sz="2800" dirty="0" smtClean="0"/>
              <a:t> </a:t>
            </a:r>
            <a:r>
              <a:rPr lang="en-US" altLang="el-GR" sz="2800" dirty="0"/>
              <a:t>Ca </a:t>
            </a:r>
            <a:r>
              <a:rPr lang="en-US" altLang="el-GR" sz="2800" baseline="30000" dirty="0"/>
              <a:t>2+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και η </a:t>
            </a:r>
            <a:r>
              <a:rPr lang="el-GR" altLang="el-GR" sz="2800" dirty="0" err="1" smtClean="0"/>
              <a:t>φωσφορυλίωση</a:t>
            </a:r>
            <a:r>
              <a:rPr lang="el-GR" altLang="el-GR" sz="2800" dirty="0" smtClean="0"/>
              <a:t> της </a:t>
            </a:r>
            <a:r>
              <a:rPr lang="el-GR" altLang="el-GR" sz="2800" dirty="0" err="1" smtClean="0"/>
              <a:t>πρωτεϊνης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αυξάν</a:t>
            </a:r>
            <a:r>
              <a:rPr lang="en-US" altLang="el-GR" sz="2800" dirty="0" smtClean="0"/>
              <a:t>o</a:t>
            </a:r>
            <a:r>
              <a:rPr lang="el-GR" altLang="el-GR" sz="2800" dirty="0" smtClean="0"/>
              <a:t>υν τα προϊόντα διάσπασης της πλευρικής αλυσίδας. </a:t>
            </a:r>
            <a:endParaRPr lang="en-US" altLang="el-GR" sz="2800" dirty="0"/>
          </a:p>
          <a:p>
            <a:pPr>
              <a:buClr>
                <a:schemeClr val="tx1"/>
              </a:buClr>
              <a:buSzPct val="130000"/>
              <a:buFontTx/>
              <a:buChar char="•"/>
            </a:pPr>
            <a:r>
              <a:rPr lang="el-GR" altLang="el-GR" sz="2800" dirty="0" smtClean="0"/>
              <a:t>Το  παραγόμενο </a:t>
            </a:r>
            <a:r>
              <a:rPr lang="el-GR" altLang="el-GR" sz="2800" dirty="0" err="1" smtClean="0"/>
              <a:t>στεροειδές</a:t>
            </a:r>
            <a:r>
              <a:rPr lang="el-GR" altLang="el-GR" sz="2800" dirty="0" smtClean="0"/>
              <a:t>, εκκρίνεται στον </a:t>
            </a:r>
            <a:r>
              <a:rPr lang="el-GR" altLang="el-GR" sz="2800" dirty="0" err="1" smtClean="0"/>
              <a:t>εξωκυττάριο</a:t>
            </a:r>
            <a:r>
              <a:rPr lang="el-GR" altLang="el-GR" sz="2800" dirty="0" smtClean="0"/>
              <a:t> χώρο και κυκλοφορεί μέσω του αίματος για να προσεγγίσει τον ιστό-στόχο. </a:t>
            </a:r>
            <a:endParaRPr lang="en-US" alt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39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Βιοσύνθεση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77952" y="1845735"/>
            <a:ext cx="5693664" cy="2262970"/>
          </a:xfr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l-GR" sz="2800" b="1" dirty="0"/>
              <a:t>Κλειδί </a:t>
            </a:r>
            <a:r>
              <a:rPr lang="el-GR" sz="2800" dirty="0"/>
              <a:t>για την ενδοκυτταρική δράση</a:t>
            </a:r>
            <a:r>
              <a:rPr lang="en-US" sz="2800" dirty="0"/>
              <a:t>: </a:t>
            </a:r>
            <a:r>
              <a:rPr lang="el-GR" sz="2800" dirty="0"/>
              <a:t>η κινητοποίηση της  αποθηκευμένης με την μορφή σταγονιδίων χοληστερόλης  και η μεταφορά της προς τα μιτοχόνδρια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54496" y="3284391"/>
            <a:ext cx="5559552" cy="2360505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l-GR" sz="2800" b="1" dirty="0"/>
              <a:t>Στάδιο ελέγχου </a:t>
            </a:r>
            <a:r>
              <a:rPr lang="el-GR" sz="2800" dirty="0"/>
              <a:t>της ταχύτητας σύνθεσης των ορμονών  αποτελεί η </a:t>
            </a:r>
            <a:r>
              <a:rPr lang="el-GR" sz="2800" dirty="0" err="1"/>
              <a:t>ενζυμική</a:t>
            </a:r>
            <a:r>
              <a:rPr lang="el-GR" sz="2800" dirty="0"/>
              <a:t> διάσπαση της πλευρικής αλυσίδας μέσα στα μιτοχόνδρια από το κυτόχρωμα </a:t>
            </a:r>
            <a:r>
              <a:rPr lang="en-US" sz="2800" dirty="0"/>
              <a:t>P450</a:t>
            </a:r>
            <a:endParaRPr lang="el-GR" sz="2800" dirty="0"/>
          </a:p>
          <a:p>
            <a:endParaRPr lang="el-GR" dirty="0"/>
          </a:p>
        </p:txBody>
      </p:sp>
      <p:sp>
        <p:nvSpPr>
          <p:cNvPr id="5" name="Αστέρι 5 ακτινών 4"/>
          <p:cNvSpPr/>
          <p:nvPr/>
        </p:nvSpPr>
        <p:spPr>
          <a:xfrm>
            <a:off x="4279900" y="558800"/>
            <a:ext cx="6477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Αστέρι 5 ακτινών 5"/>
          <p:cNvSpPr/>
          <p:nvPr/>
        </p:nvSpPr>
        <p:spPr>
          <a:xfrm>
            <a:off x="5105400" y="1193800"/>
            <a:ext cx="431800" cy="40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στέρι 5 ακτινών 6"/>
          <p:cNvSpPr/>
          <p:nvPr/>
        </p:nvSpPr>
        <p:spPr>
          <a:xfrm>
            <a:off x="838200" y="406400"/>
            <a:ext cx="584200" cy="393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62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3397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3"/>
                </a:solidFill>
              </a:rPr>
              <a:t>Διάκριση ανάλογα με την περιοχή παραγωγής</a:t>
            </a:r>
            <a:r>
              <a:rPr lang="en-US" sz="3200" b="1" dirty="0" smtClean="0">
                <a:solidFill>
                  <a:schemeClr val="accent3"/>
                </a:solidFill>
              </a:rPr>
              <a:t>:</a:t>
            </a:r>
            <a:endParaRPr lang="el-GR" sz="3200" b="1" dirty="0">
              <a:solidFill>
                <a:schemeClr val="accent3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>
                <a:solidFill>
                  <a:schemeClr val="accent3"/>
                </a:solidFill>
              </a:rPr>
              <a:t>ΟρμΟνεΣ</a:t>
            </a:r>
            <a:r>
              <a:rPr lang="el-GR" b="1" dirty="0" smtClean="0">
                <a:solidFill>
                  <a:schemeClr val="accent3"/>
                </a:solidFill>
              </a:rPr>
              <a:t> </a:t>
            </a:r>
            <a:r>
              <a:rPr lang="el-GR" b="1" dirty="0">
                <a:solidFill>
                  <a:schemeClr val="accent3"/>
                </a:solidFill>
              </a:rPr>
              <a:t>του </a:t>
            </a:r>
            <a:r>
              <a:rPr lang="el-GR" b="1" dirty="0" err="1" smtClean="0">
                <a:solidFill>
                  <a:schemeClr val="accent3"/>
                </a:solidFill>
              </a:rPr>
              <a:t>φλοιοΥ</a:t>
            </a:r>
            <a:r>
              <a:rPr lang="el-GR" b="1" dirty="0" smtClean="0">
                <a:solidFill>
                  <a:schemeClr val="accent3"/>
                </a:solidFill>
              </a:rPr>
              <a:t> </a:t>
            </a:r>
            <a:r>
              <a:rPr lang="el-GR" b="1" dirty="0">
                <a:solidFill>
                  <a:schemeClr val="accent3"/>
                </a:solidFill>
              </a:rPr>
              <a:t>των </a:t>
            </a:r>
            <a:r>
              <a:rPr lang="el-GR" b="1" dirty="0" err="1" smtClean="0">
                <a:solidFill>
                  <a:schemeClr val="accent3"/>
                </a:solidFill>
              </a:rPr>
              <a:t>επινεφριδΙων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Στον φλοιό διακρίνονται ιστολογικά τρείς ζώνες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accent3"/>
                </a:solidFill>
              </a:rPr>
              <a:t>Εξωτερική</a:t>
            </a:r>
            <a:r>
              <a:rPr lang="el-GR" sz="2400" dirty="0" smtClean="0"/>
              <a:t> (</a:t>
            </a:r>
            <a:r>
              <a:rPr lang="el-GR" sz="2400" dirty="0" err="1" smtClean="0"/>
              <a:t>σπειρ</a:t>
            </a:r>
            <a:r>
              <a:rPr lang="en-US" sz="2400" dirty="0" smtClean="0"/>
              <a:t>o</a:t>
            </a:r>
            <a:r>
              <a:rPr lang="el-GR" sz="2400" dirty="0" smtClean="0"/>
              <a:t>ειδής), που παράγει τα </a:t>
            </a:r>
            <a:r>
              <a:rPr lang="el-GR" sz="2400" dirty="0" err="1" smtClean="0"/>
              <a:t>αλατοκορτικοειδή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accent3"/>
                </a:solidFill>
              </a:rPr>
              <a:t>(</a:t>
            </a:r>
            <a:r>
              <a:rPr lang="el-GR" sz="2400" dirty="0" err="1" smtClean="0">
                <a:solidFill>
                  <a:schemeClr val="accent3"/>
                </a:solidFill>
              </a:rPr>
              <a:t>αλδοστερόνη</a:t>
            </a:r>
            <a:r>
              <a:rPr lang="el-GR" sz="2400" dirty="0" smtClean="0"/>
              <a:t>)</a:t>
            </a:r>
          </a:p>
          <a:p>
            <a:r>
              <a:rPr lang="el-GR" sz="2400" dirty="0" smtClean="0">
                <a:solidFill>
                  <a:schemeClr val="accent3"/>
                </a:solidFill>
              </a:rPr>
              <a:t>Μεσαία</a:t>
            </a:r>
            <a:r>
              <a:rPr lang="el-GR" sz="2400" dirty="0" smtClean="0"/>
              <a:t> (</a:t>
            </a:r>
            <a:r>
              <a:rPr lang="el-GR" sz="2400" dirty="0" err="1" smtClean="0"/>
              <a:t>δεσμιδωτή</a:t>
            </a:r>
            <a:r>
              <a:rPr lang="el-GR" sz="2400" dirty="0" smtClean="0"/>
              <a:t>/</a:t>
            </a:r>
            <a:r>
              <a:rPr lang="el-GR" sz="2400" dirty="0" err="1" smtClean="0"/>
              <a:t>στηλιδωτή</a:t>
            </a:r>
            <a:r>
              <a:rPr lang="el-GR" sz="2400" dirty="0" smtClean="0"/>
              <a:t>), που παράγει τα </a:t>
            </a:r>
            <a:r>
              <a:rPr lang="el-GR" sz="2400" dirty="0" err="1" smtClean="0"/>
              <a:t>γλυκοκορτικοειδή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accent3"/>
                </a:solidFill>
              </a:rPr>
              <a:t>(</a:t>
            </a:r>
            <a:r>
              <a:rPr lang="el-GR" sz="2400" dirty="0" err="1" smtClean="0">
                <a:solidFill>
                  <a:schemeClr val="accent3"/>
                </a:solidFill>
              </a:rPr>
              <a:t>κορτιζόλη</a:t>
            </a:r>
            <a:r>
              <a:rPr lang="el-GR" sz="2400" dirty="0" smtClean="0">
                <a:solidFill>
                  <a:schemeClr val="accent3"/>
                </a:solidFill>
              </a:rPr>
              <a:t>)</a:t>
            </a:r>
          </a:p>
          <a:p>
            <a:r>
              <a:rPr lang="el-GR" sz="2400" dirty="0" smtClean="0">
                <a:solidFill>
                  <a:schemeClr val="accent3"/>
                </a:solidFill>
              </a:rPr>
              <a:t>Εσωτερική</a:t>
            </a:r>
            <a:r>
              <a:rPr lang="el-GR" sz="2400" dirty="0" smtClean="0"/>
              <a:t> (δικτυωτή), που παράγει τα </a:t>
            </a:r>
            <a:r>
              <a:rPr lang="el-GR" sz="2400" dirty="0" smtClean="0">
                <a:solidFill>
                  <a:schemeClr val="accent3"/>
                </a:solidFill>
              </a:rPr>
              <a:t>ανδρογόνα-γεννητικές ορμόνες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chemeClr val="accent3"/>
                </a:solidFill>
              </a:rPr>
              <a:t>ΟρμΟνεΣ</a:t>
            </a:r>
            <a:r>
              <a:rPr lang="el-GR" b="1" dirty="0" smtClean="0">
                <a:solidFill>
                  <a:schemeClr val="accent3"/>
                </a:solidFill>
              </a:rPr>
              <a:t> </a:t>
            </a:r>
            <a:r>
              <a:rPr lang="el-GR" b="1" dirty="0">
                <a:solidFill>
                  <a:schemeClr val="accent3"/>
                </a:solidFill>
              </a:rPr>
              <a:t>του </a:t>
            </a:r>
            <a:r>
              <a:rPr lang="el-GR" b="1" dirty="0" smtClean="0">
                <a:solidFill>
                  <a:schemeClr val="accent3"/>
                </a:solidFill>
              </a:rPr>
              <a:t>ΩΧΡΟΥ ΣΩΜΑΤΙΟΥ &amp; ΤΩΝ ΩΟΘΗΚΩΝ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1024466"/>
          </a:xfrm>
        </p:spPr>
        <p:txBody>
          <a:bodyPr/>
          <a:lstStyle/>
          <a:p>
            <a:r>
              <a:rPr lang="el-GR" dirty="0" smtClean="0"/>
              <a:t>Όπου παράγονται η προγεστερόνη και η </a:t>
            </a:r>
            <a:r>
              <a:rPr lang="el-GR" dirty="0" err="1" smtClean="0"/>
              <a:t>οιστραδιόλη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743700" y="3860800"/>
            <a:ext cx="4851400" cy="1130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3"/>
                </a:solidFill>
              </a:rPr>
              <a:t>ΟΡΜΟΝΕΣ ΤΩΝ ΟΡΧΕΩΝ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sz="2400" b="1" dirty="0" smtClean="0">
                <a:solidFill>
                  <a:schemeClr val="accent3"/>
                </a:solidFill>
              </a:rPr>
              <a:t>Τεστοστερόνη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sz="2400" b="1" dirty="0" err="1" smtClean="0">
                <a:solidFill>
                  <a:schemeClr val="accent3"/>
                </a:solidFill>
              </a:rPr>
              <a:t>Διυδροτεστοστερόνη</a:t>
            </a:r>
            <a:endParaRPr lang="el-GR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6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072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Οι </a:t>
            </a:r>
            <a:r>
              <a:rPr lang="el-GR" sz="3200" b="1" dirty="0" err="1" smtClean="0">
                <a:solidFill>
                  <a:schemeClr val="accent2">
                    <a:lumMod val="75000"/>
                  </a:schemeClr>
                </a:solidFill>
              </a:rPr>
              <a:t>προγεστίνες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 αποτελούν το πρώτο κοινό προϊόν για όλες τις </a:t>
            </a:r>
            <a:r>
              <a:rPr lang="el-GR" sz="3200" b="1" dirty="0" err="1" smtClean="0">
                <a:solidFill>
                  <a:schemeClr val="accent2">
                    <a:lumMod val="75000"/>
                  </a:schemeClr>
                </a:solidFill>
              </a:rPr>
              <a:t>στεροειδείς</a:t>
            </a: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 ορμόνες</a:t>
            </a:r>
            <a:endParaRPr lang="el-G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3712" y="1158769"/>
            <a:ext cx="10411968" cy="4710325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29029" y="1997868"/>
            <a:ext cx="6978650" cy="4225926"/>
            <a:chOff x="544" y="1131"/>
            <a:chExt cx="4396" cy="2662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251" y="1131"/>
              <a:ext cx="1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l-GR" sz="3200" dirty="0">
                  <a:solidFill>
                    <a:schemeClr val="tx2"/>
                  </a:solidFill>
                </a:rPr>
                <a:t>Cholesterol</a:t>
              </a:r>
              <a:r>
                <a:rPr lang="cs-CZ" altLang="el-GR" sz="3200" dirty="0"/>
                <a:t> </a:t>
              </a:r>
              <a:endParaRPr lang="en-GB" altLang="el-GR" sz="3200" dirty="0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251" y="1872"/>
              <a:ext cx="12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l-GR" sz="2800"/>
                <a:t>Progestins </a:t>
              </a:r>
              <a:endParaRPr lang="en-GB" altLang="el-GR" sz="2800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44" y="2343"/>
              <a:ext cx="17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l-GR" sz="2800"/>
                <a:t>Glucocorticoids </a:t>
              </a:r>
              <a:endParaRPr lang="en-GB" altLang="el-GR" sz="280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27" y="2349"/>
              <a:ext cx="1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l-GR" sz="2800"/>
                <a:t>Androgens </a:t>
              </a:r>
              <a:endParaRPr lang="en-GB" altLang="el-GR" sz="280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59" y="3466"/>
              <a:ext cx="19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l-GR" sz="2800"/>
                <a:t>Mineralocorticoids </a:t>
              </a:r>
              <a:endParaRPr lang="en-GB" altLang="el-GR" sz="28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752" y="3452"/>
              <a:ext cx="11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l-GR" sz="2800" dirty="0"/>
                <a:t>Estrogens </a:t>
              </a:r>
              <a:endParaRPr lang="en-GB" altLang="el-GR" sz="2800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80" y="1523"/>
              <a:ext cx="0" cy="3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1516" y="2046"/>
              <a:ext cx="742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489" y="2079"/>
              <a:ext cx="841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033" y="2244"/>
              <a:ext cx="847" cy="1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327" y="2669"/>
              <a:ext cx="0" cy="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5401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0949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Ένζυμα που εμπλέκονται στην βιοσύνθεση των </a:t>
            </a:r>
            <a:r>
              <a:rPr lang="el-GR" sz="3200" b="1" dirty="0" err="1" smtClean="0"/>
              <a:t>στεροειδών</a:t>
            </a:r>
            <a:endParaRPr lang="el-GR" sz="32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82600" y="1845734"/>
            <a:ext cx="6261100" cy="4023360"/>
          </a:xfrm>
        </p:spPr>
        <p:txBody>
          <a:bodyPr>
            <a:normAutofit fontScale="92500" lnSpcReduction="10000"/>
          </a:bodyPr>
          <a:lstStyle/>
          <a:p>
            <a:r>
              <a:rPr lang="el-GR" sz="2800" u="sng" dirty="0" smtClean="0">
                <a:solidFill>
                  <a:schemeClr val="accent3">
                    <a:lumMod val="75000"/>
                  </a:schemeClr>
                </a:solidFill>
              </a:rPr>
              <a:t>Παλιά ονοματολογία</a:t>
            </a:r>
            <a:endParaRPr lang="en-US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P450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l-GR" sz="2800" dirty="0" err="1" smtClean="0">
                <a:solidFill>
                  <a:schemeClr val="accent3">
                    <a:lumMod val="75000"/>
                  </a:schemeClr>
                </a:solidFill>
              </a:rPr>
              <a:t>δεσμολάση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 της χοληστερίνης)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β-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DH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l-GR" sz="2800" dirty="0" err="1" smtClean="0">
                <a:solidFill>
                  <a:schemeClr val="accent3">
                    <a:lumMod val="75000"/>
                  </a:schemeClr>
                </a:solidFill>
              </a:rPr>
              <a:t>δεϋδρογονάση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P450</a:t>
            </a:r>
            <a:r>
              <a:rPr lang="en-US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l-GR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17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l-GR" sz="2800" dirty="0" err="1" smtClean="0">
                <a:solidFill>
                  <a:schemeClr val="accent3">
                    <a:lumMod val="75000"/>
                  </a:schemeClr>
                </a:solidFill>
              </a:rPr>
              <a:t>υδροξυλάση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l-GR" sz="2800" dirty="0" err="1" smtClean="0">
                <a:solidFill>
                  <a:schemeClr val="accent3">
                    <a:lumMod val="75000"/>
                  </a:schemeClr>
                </a:solidFill>
              </a:rPr>
              <a:t>λυάση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baseline="-25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P450</a:t>
            </a:r>
            <a:r>
              <a:rPr lang="en-US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C21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(21-υδροξυλάση)</a:t>
            </a:r>
            <a:endParaRPr lang="en-US" sz="2800" baseline="-25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P450</a:t>
            </a:r>
            <a:r>
              <a:rPr lang="en-US" sz="2800" b="1" baseline="-2500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l-GR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l-GR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(11-υδροξυλάση)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P450</a:t>
            </a:r>
            <a:r>
              <a:rPr lang="en-US" sz="2800" b="1" baseline="-2500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l-GR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800" b="1" baseline="-25000" dirty="0" smtClean="0">
                <a:solidFill>
                  <a:schemeClr val="accent3">
                    <a:lumMod val="75000"/>
                  </a:schemeClr>
                </a:solidFill>
              </a:rPr>
              <a:t>1AS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l-GR" sz="2800" dirty="0" err="1" smtClean="0">
                <a:solidFill>
                  <a:schemeClr val="accent3">
                    <a:lumMod val="75000"/>
                  </a:schemeClr>
                </a:solidFill>
              </a:rPr>
              <a:t>συνθετάση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 της </a:t>
            </a:r>
            <a:r>
              <a:rPr lang="el-GR" sz="2800" dirty="0" err="1" smtClean="0">
                <a:solidFill>
                  <a:schemeClr val="accent3">
                    <a:lumMod val="75000"/>
                  </a:schemeClr>
                </a:solidFill>
              </a:rPr>
              <a:t>αλδοστερόνης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baseline="-25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P450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</a:rPr>
              <a:t>aro</a:t>
            </a: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l-GR" sz="2400" dirty="0" err="1" smtClean="0">
                <a:solidFill>
                  <a:schemeClr val="accent3">
                    <a:lumMod val="75000"/>
                  </a:schemeClr>
                </a:solidFill>
              </a:rPr>
              <a:t>αρωματάση</a:t>
            </a:r>
            <a:r>
              <a:rPr lang="el-GR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sz="2400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baseline="-25000" dirty="0"/>
          </a:p>
          <a:p>
            <a:pPr marL="0" indent="0">
              <a:buNone/>
            </a:pPr>
            <a:endParaRPr lang="el-GR" baseline="-25000" dirty="0"/>
          </a:p>
          <a:p>
            <a:pPr marL="0" indent="0">
              <a:buNone/>
            </a:pPr>
            <a:endParaRPr lang="el-GR" baseline="-25000" dirty="0"/>
          </a:p>
          <a:p>
            <a:pPr marL="0" indent="0">
              <a:buNone/>
            </a:pP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7556500" y="1845734"/>
            <a:ext cx="3599180" cy="40233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altLang="el-GR" sz="2800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Σύγχρονη</a:t>
            </a:r>
          </a:p>
          <a:p>
            <a:pPr lvl="0"/>
            <a:r>
              <a:rPr lang="cs-CZ" altLang="el-GR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CYP11A1</a:t>
            </a:r>
            <a:endParaRPr lang="cs-CZ" altLang="el-G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/>
            <a:r>
              <a:rPr lang="en-US" altLang="el-G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3 </a:t>
            </a:r>
            <a:r>
              <a:rPr lang="cs-CZ" altLang="el-GR" sz="2800" dirty="0">
                <a:solidFill>
                  <a:schemeClr val="accent3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altLang="el-G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cs-CZ" altLang="el-G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DH</a:t>
            </a:r>
          </a:p>
          <a:p>
            <a:pPr lvl="0"/>
            <a:r>
              <a:rPr lang="cs-CZ" altLang="el-GR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CYP17</a:t>
            </a:r>
            <a:endParaRPr lang="cs-CZ" altLang="el-G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/>
            <a:r>
              <a:rPr lang="en-US" altLang="el-G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CYP21A2</a:t>
            </a:r>
            <a:endParaRPr lang="cs-CZ" altLang="el-G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CYP11B1</a:t>
            </a:r>
            <a:endParaRPr lang="el-G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CYP11B2</a:t>
            </a:r>
            <a:endParaRPr lang="el-G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CYP19</a:t>
            </a:r>
            <a:endParaRPr lang="el-G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6" name="Βέλος προς τα κάτω 5"/>
          <p:cNvSpPr/>
          <p:nvPr/>
        </p:nvSpPr>
        <p:spPr>
          <a:xfrm>
            <a:off x="3401568" y="1075267"/>
            <a:ext cx="707136" cy="682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8430768" y="1075267"/>
            <a:ext cx="664464" cy="682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19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898" y="999745"/>
            <a:ext cx="6761949" cy="47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3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95401"/>
            <a:ext cx="8839199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8780" y="162715"/>
            <a:ext cx="3741420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l-GR" altLang="el-GR" sz="32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Στεροειδή</a:t>
            </a:r>
            <a:r>
              <a:rPr lang="el-GR" altLang="el-GR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του φλοιού των επινεφριδίων</a:t>
            </a:r>
            <a:endParaRPr lang="en-GB" altLang="el-GR" sz="3200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961390" y="1384301"/>
            <a:ext cx="203581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3"/>
                </a:solidFill>
              </a:rPr>
              <a:t>Μεσαία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8" name="Βέλος προς τα κάτω 7"/>
          <p:cNvSpPr/>
          <p:nvPr/>
        </p:nvSpPr>
        <p:spPr>
          <a:xfrm>
            <a:off x="4457700" y="244073"/>
            <a:ext cx="2413000" cy="106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3"/>
                </a:solidFill>
              </a:rPr>
              <a:t>εξωτερική</a:t>
            </a:r>
            <a:r>
              <a:rPr lang="el-GR" dirty="0" smtClean="0">
                <a:solidFill>
                  <a:schemeClr val="accent3"/>
                </a:solidFill>
              </a:rPr>
              <a:t>  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9" name="Βέλος προς τα κάτω 8"/>
          <p:cNvSpPr/>
          <p:nvPr/>
        </p:nvSpPr>
        <p:spPr>
          <a:xfrm>
            <a:off x="8873490" y="889000"/>
            <a:ext cx="2404110" cy="1283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3"/>
                </a:solidFill>
              </a:rPr>
              <a:t>εσωτερική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870825" y="6415090"/>
            <a:ext cx="398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l-GR" sz="1200" dirty="0">
                <a:solidFill>
                  <a:srgbClr val="006666"/>
                </a:solidFill>
                <a:latin typeface="Times New Roman" panose="02020603050405020304" pitchFamily="18" charset="0"/>
              </a:rPr>
              <a:t>http://themedicalbiochemistrypage.org/steroid-hormones.html</a:t>
            </a:r>
          </a:p>
        </p:txBody>
      </p:sp>
    </p:spTree>
    <p:extLst>
      <p:ext uri="{BB962C8B-B14F-4D97-AF65-F5344CB8AC3E}">
        <p14:creationId xmlns:p14="http://schemas.microsoft.com/office/powerpoint/2010/main" val="169584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4851400" cy="787399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Ορμόνες των </a:t>
            </a:r>
            <a:r>
              <a:rPr lang="el-GR" sz="28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όρχεων</a:t>
            </a:r>
            <a:r>
              <a:rPr lang="el-G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-ανδρογόνα</a:t>
            </a:r>
            <a:endParaRPr lang="el-G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077791"/>
            <a:ext cx="6007017" cy="53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3825" y="6465805"/>
            <a:ext cx="398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l-GR" sz="1200" dirty="0">
                <a:solidFill>
                  <a:srgbClr val="006666"/>
                </a:solidFill>
                <a:latin typeface="Times New Roman" panose="02020603050405020304" pitchFamily="18" charset="0"/>
              </a:rPr>
              <a:t>http://themedicalbiochemistrypage.org/steroid-hormones.html</a:t>
            </a:r>
          </a:p>
        </p:txBody>
      </p:sp>
      <p:sp>
        <p:nvSpPr>
          <p:cNvPr id="6" name="Δεξιό βέλος 5"/>
          <p:cNvSpPr/>
          <p:nvPr/>
        </p:nvSpPr>
        <p:spPr>
          <a:xfrm>
            <a:off x="1155700" y="4381500"/>
            <a:ext cx="2108200" cy="11303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b="1" dirty="0" smtClean="0">
                <a:solidFill>
                  <a:srgbClr val="006666"/>
                </a:solidFill>
              </a:rPr>
              <a:t>Κύτταρα του </a:t>
            </a:r>
            <a:r>
              <a:rPr lang="en-US" altLang="el-GR" b="1" dirty="0" err="1" smtClean="0">
                <a:solidFill>
                  <a:srgbClr val="006666"/>
                </a:solidFill>
              </a:rPr>
              <a:t>Leydig</a:t>
            </a:r>
            <a:endParaRPr lang="el-GR" dirty="0"/>
          </a:p>
        </p:txBody>
      </p:sp>
      <p:sp>
        <p:nvSpPr>
          <p:cNvPr id="8" name="Ελλειψοειδής επεξήγηση 7"/>
          <p:cNvSpPr/>
          <p:nvPr/>
        </p:nvSpPr>
        <p:spPr>
          <a:xfrm>
            <a:off x="7734300" y="4635500"/>
            <a:ext cx="1676400" cy="6223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>
                <a:solidFill>
                  <a:srgbClr val="0070C0"/>
                </a:solidFill>
              </a:rPr>
              <a:t>Κύτταρα </a:t>
            </a:r>
            <a:r>
              <a:rPr lang="en-US" b="1">
                <a:solidFill>
                  <a:srgbClr val="0070C0"/>
                </a:solidFill>
              </a:rPr>
              <a:t>Sertoli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9" name="Ελλειψοειδής επεξήγηση 8"/>
          <p:cNvSpPr/>
          <p:nvPr/>
        </p:nvSpPr>
        <p:spPr>
          <a:xfrm>
            <a:off x="5981700" y="5501459"/>
            <a:ext cx="1536700" cy="6223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Κύτταρα </a:t>
            </a:r>
            <a:r>
              <a:rPr lang="en-US" b="1" dirty="0" err="1" smtClean="0">
                <a:solidFill>
                  <a:srgbClr val="0070C0"/>
                </a:solidFill>
              </a:rPr>
              <a:t>Sertoli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280400" y="228601"/>
            <a:ext cx="3492500" cy="2755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b="1" dirty="0" smtClean="0">
                <a:solidFill>
                  <a:srgbClr val="0070C0"/>
                </a:solidFill>
              </a:rPr>
              <a:t>Κύτταρα στόχων μετατρέπουν την τεστοστερόνη (προ-ορμόνη) σε </a:t>
            </a:r>
            <a:r>
              <a:rPr lang="en-US" b="1" dirty="0" smtClean="0">
                <a:solidFill>
                  <a:srgbClr val="0070C0"/>
                </a:solidFill>
              </a:rPr>
              <a:t>DHT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H DHT </a:t>
            </a:r>
            <a:r>
              <a:rPr lang="el-GR" b="1" dirty="0">
                <a:solidFill>
                  <a:srgbClr val="0070C0"/>
                </a:solidFill>
              </a:rPr>
              <a:t>ε</a:t>
            </a:r>
            <a:r>
              <a:rPr lang="el-GR" b="1" dirty="0" smtClean="0">
                <a:solidFill>
                  <a:srgbClr val="0070C0"/>
                </a:solidFill>
              </a:rPr>
              <a:t>ίναι 10 φορές ισχυρότερη και αποτελεί την ισχυρότερη ορμόνη του άρρενος.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3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700" y="0"/>
            <a:ext cx="4064000" cy="792897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Σύνθεση των οιστρογόνων</a:t>
            </a:r>
            <a:endParaRPr lang="el-GR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29" y="165100"/>
            <a:ext cx="7834872" cy="430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39700" y="4787901"/>
            <a:ext cx="11849100" cy="149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70C0"/>
                </a:solidFill>
              </a:rPr>
              <a:t>Προέρχονται από τα ανδρογόνα με </a:t>
            </a:r>
            <a:r>
              <a:rPr lang="el-GR" sz="2400" dirty="0" err="1" smtClean="0">
                <a:solidFill>
                  <a:srgbClr val="0070C0"/>
                </a:solidFill>
              </a:rPr>
              <a:t>αρωματοποίηση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r>
              <a:rPr lang="el-GR" sz="2400" dirty="0" err="1" smtClean="0">
                <a:solidFill>
                  <a:srgbClr val="0070C0"/>
                </a:solidFill>
              </a:rPr>
              <a:t>ενζυμική</a:t>
            </a:r>
            <a:r>
              <a:rPr lang="el-GR" sz="2400" dirty="0" smtClean="0">
                <a:solidFill>
                  <a:srgbClr val="0070C0"/>
                </a:solidFill>
              </a:rPr>
              <a:t>, από την </a:t>
            </a:r>
            <a:r>
              <a:rPr lang="el-GR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αρωματάση</a:t>
            </a:r>
            <a:r>
              <a:rPr lang="el-GR" sz="2400" dirty="0" smtClean="0">
                <a:solidFill>
                  <a:srgbClr val="0070C0"/>
                </a:solidFill>
              </a:rPr>
              <a:t>, ένζυμο του </a:t>
            </a:r>
            <a:r>
              <a:rPr lang="el-GR" sz="2400" dirty="0" err="1" smtClean="0">
                <a:solidFill>
                  <a:srgbClr val="0070C0"/>
                </a:solidFill>
              </a:rPr>
              <a:t>ενδοπλασμικού</a:t>
            </a:r>
            <a:r>
              <a:rPr lang="el-GR" sz="2400" dirty="0" smtClean="0">
                <a:solidFill>
                  <a:srgbClr val="0070C0"/>
                </a:solidFill>
              </a:rPr>
              <a:t> δικτύου.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70C0"/>
                </a:solidFill>
              </a:rPr>
              <a:t>Βρίσκεται στις ωοθήκες αλλά και σε άλλους ιστούς και των δύο φύλων.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0070C0"/>
                </a:solidFill>
              </a:rPr>
              <a:t>Καταλύει </a:t>
            </a:r>
            <a:r>
              <a:rPr lang="el-GR" sz="2400" dirty="0" err="1" smtClean="0">
                <a:solidFill>
                  <a:srgbClr val="0070C0"/>
                </a:solidFill>
              </a:rPr>
              <a:t>υδροξυλιώσεις</a:t>
            </a:r>
            <a:r>
              <a:rPr lang="el-GR" sz="2400" dirty="0" smtClean="0">
                <a:solidFill>
                  <a:srgbClr val="0070C0"/>
                </a:solidFill>
              </a:rPr>
              <a:t> και αποσπάσεις νερού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8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b="1" dirty="0" err="1"/>
              <a:t>Pregnenolone</a:t>
            </a:r>
            <a:r>
              <a:rPr lang="cs-CZ" altLang="el-GR" b="1" dirty="0"/>
              <a:t> </a:t>
            </a:r>
            <a:r>
              <a:rPr lang="cs-CZ" altLang="el-GR" dirty="0"/>
              <a:t>(</a:t>
            </a:r>
            <a:r>
              <a:rPr lang="cs-CZ" altLang="el-GR" sz="4400" dirty="0"/>
              <a:t>C-21</a:t>
            </a:r>
            <a:r>
              <a:rPr lang="cs-CZ" altLang="el-GR" dirty="0"/>
              <a:t>)</a:t>
            </a:r>
            <a:br>
              <a:rPr lang="cs-CZ" altLang="el-GR" dirty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963994"/>
          </a:xfrm>
        </p:spPr>
        <p:txBody>
          <a:bodyPr/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Μητρικό μόριο για όλα τα </a:t>
            </a:r>
            <a:r>
              <a:rPr lang="en-GB" altLang="el-GR" sz="2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GB" altLang="el-GR" sz="2800" baseline="-30000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en-GB" altLang="el-GR" sz="2800" dirty="0">
                <a:solidFill>
                  <a:schemeClr val="accent2">
                    <a:lumMod val="75000"/>
                  </a:schemeClr>
                </a:solidFill>
              </a:rPr>
              <a:t>, C</a:t>
            </a:r>
            <a:r>
              <a:rPr lang="en-GB" altLang="el-GR" sz="2800" baseline="-30000" dirty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en-GB" altLang="el-G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l-GR" sz="2800" dirty="0" smtClean="0">
                <a:solidFill>
                  <a:schemeClr val="accent2">
                    <a:lumMod val="75000"/>
                  </a:schemeClr>
                </a:solidFill>
              </a:rPr>
              <a:t>και </a:t>
            </a:r>
            <a:r>
              <a:rPr lang="en-GB" altLang="el-G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l-GR" sz="2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GB" altLang="el-GR" sz="2800" baseline="-30000" dirty="0">
                <a:solidFill>
                  <a:schemeClr val="accent2">
                    <a:lumMod val="75000"/>
                  </a:schemeClr>
                </a:solidFill>
              </a:rPr>
              <a:t>21</a:t>
            </a:r>
            <a:r>
              <a:rPr lang="en-GB" altLang="el-G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l-GR" sz="2800" dirty="0" err="1" smtClean="0">
                <a:solidFill>
                  <a:schemeClr val="accent2">
                    <a:lumMod val="75000"/>
                  </a:schemeClr>
                </a:solidFill>
              </a:rPr>
              <a:t>στεροειδή</a:t>
            </a:r>
            <a:r>
              <a:rPr lang="en-GB" altLang="el-G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altLang="el-G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85" y="2809729"/>
            <a:ext cx="2666667" cy="209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κατηγορίες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3600" dirty="0" err="1" smtClean="0"/>
              <a:t>Προγεστίνη</a:t>
            </a:r>
            <a:endParaRPr lang="el-GR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3600" dirty="0" err="1" smtClean="0"/>
              <a:t>Γλυκοκορτικοειδή</a:t>
            </a:r>
            <a:endParaRPr lang="el-GR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3600" dirty="0" err="1" smtClean="0"/>
              <a:t>Αλατοκορτικοειδή</a:t>
            </a:r>
            <a:endParaRPr lang="el-GR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3600" dirty="0" smtClean="0"/>
              <a:t>Ανδρογόνα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3600" dirty="0" smtClean="0"/>
              <a:t>Οιστρογόνα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3600" dirty="0" smtClean="0"/>
              <a:t>Βιταμίνη </a:t>
            </a:r>
            <a:r>
              <a:rPr lang="en-US" sz="3600" dirty="0" smtClean="0"/>
              <a:t>D</a:t>
            </a:r>
            <a:endParaRPr lang="el-GR" sz="36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68483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3200" dirty="0" smtClean="0"/>
              <a:t>Δεν αποθηκεύονται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200" dirty="0" smtClean="0"/>
              <a:t>Συντίθενται και χρησιμοποιούνται άμεσα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200" dirty="0" smtClean="0"/>
              <a:t>Τα ένζυμα που τις συνθέτουν από την κοινή πρώτη ύλη βρίσκονται στα </a:t>
            </a:r>
            <a:r>
              <a:rPr lang="el-GR" sz="3200" b="1" dirty="0" smtClean="0"/>
              <a:t>μιτοχόνδρια</a:t>
            </a:r>
            <a:r>
              <a:rPr lang="el-GR" sz="3200" dirty="0" smtClean="0"/>
              <a:t> και στο </a:t>
            </a:r>
            <a:r>
              <a:rPr lang="el-GR" sz="3200" b="1" dirty="0" smtClean="0"/>
              <a:t>λείο </a:t>
            </a:r>
            <a:r>
              <a:rPr lang="el-GR" sz="3200" b="1" dirty="0" err="1" smtClean="0"/>
              <a:t>ενδοπλασμικό</a:t>
            </a:r>
            <a:r>
              <a:rPr lang="el-GR" sz="3200" b="1" dirty="0" smtClean="0"/>
              <a:t> δίκτυο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200" dirty="0" smtClean="0"/>
              <a:t>Λόγω της </a:t>
            </a:r>
            <a:r>
              <a:rPr lang="el-GR" sz="3200" dirty="0" err="1" smtClean="0"/>
              <a:t>λιποφιλικότητας</a:t>
            </a:r>
            <a:r>
              <a:rPr lang="el-GR" sz="3200" dirty="0" smtClean="0"/>
              <a:t> τους διαπερνούν τις μεμβράνες και </a:t>
            </a:r>
            <a:r>
              <a:rPr lang="el-GR" sz="3200" b="1" dirty="0" smtClean="0"/>
              <a:t>δεν αποθηκεύονται στα κύτταρα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84335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6304" y="286603"/>
            <a:ext cx="11667744" cy="145075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Για την μεταφορά τους (επειδή δεν είναι </a:t>
            </a:r>
            <a:r>
              <a:rPr lang="el-GR" sz="2800" b="1" dirty="0" err="1" smtClean="0">
                <a:solidFill>
                  <a:schemeClr val="accent2">
                    <a:lumMod val="75000"/>
                  </a:schemeClr>
                </a:solidFill>
              </a:rPr>
              <a:t>υδατοδιαλυτές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),συνδέονται με ειδικές </a:t>
            </a:r>
            <a:r>
              <a:rPr lang="el-GR" sz="2800" b="1" dirty="0" err="1" smtClean="0">
                <a:solidFill>
                  <a:schemeClr val="accent2">
                    <a:lumMod val="75000"/>
                  </a:schemeClr>
                </a:solidFill>
              </a:rPr>
              <a:t>σφαιρίνες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0144" y="1877568"/>
            <a:ext cx="11667744" cy="3991526"/>
          </a:xfrm>
        </p:spPr>
        <p:txBody>
          <a:bodyPr>
            <a:normAutofit lnSpcReduction="10000"/>
          </a:bodyPr>
          <a:lstStyle/>
          <a:p>
            <a:pPr defTabSz="457200"/>
            <a:r>
              <a:rPr lang="el-GR" altLang="el-GR" sz="2400" dirty="0" smtClean="0">
                <a:solidFill>
                  <a:srgbClr val="0070C0"/>
                </a:solidFill>
              </a:rPr>
              <a:t>όπως η </a:t>
            </a:r>
            <a:r>
              <a:rPr lang="el-GR" altLang="el-GR" sz="2400" dirty="0" err="1" smtClean="0">
                <a:solidFill>
                  <a:srgbClr val="0070C0"/>
                </a:solidFill>
              </a:rPr>
              <a:t>αλβουμίνη</a:t>
            </a:r>
            <a:endParaRPr lang="en-US" altLang="el-GR" sz="2400" b="1" dirty="0">
              <a:solidFill>
                <a:srgbClr val="0070C0"/>
              </a:solidFill>
            </a:endParaRPr>
          </a:p>
          <a:p>
            <a:pPr defTabSz="457200"/>
            <a:r>
              <a:rPr lang="el-GR" altLang="el-GR" sz="2400" dirty="0" smtClean="0"/>
              <a:t>ιδιαίτερα </a:t>
            </a:r>
          </a:p>
          <a:p>
            <a:pPr defTabSz="457200"/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η </a:t>
            </a:r>
            <a:r>
              <a:rPr lang="el-GR" altLang="el-GR" sz="2400" dirty="0" err="1" smtClean="0">
                <a:solidFill>
                  <a:schemeClr val="accent2">
                    <a:lumMod val="75000"/>
                  </a:schemeClr>
                </a:solidFill>
              </a:rPr>
              <a:t>κορτιζόλη</a:t>
            </a:r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 μεταφέρεται συζευγμένη με αντίστοιχη σφαιρίνη των </a:t>
            </a:r>
            <a:r>
              <a:rPr lang="el-GR" altLang="el-GR" sz="2400" dirty="0" err="1" smtClean="0">
                <a:solidFill>
                  <a:schemeClr val="accent2">
                    <a:lumMod val="75000"/>
                  </a:schemeClr>
                </a:solidFill>
              </a:rPr>
              <a:t>γλυκοκορτικοειδών</a:t>
            </a:r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defTabSz="457200"/>
            <a:r>
              <a:rPr lang="el-GR" altLang="el-GR" sz="2400" dirty="0" smtClean="0"/>
              <a:t>Όπως και η τεστοστερόνη και η </a:t>
            </a:r>
            <a:r>
              <a:rPr lang="el-GR" altLang="el-GR" sz="2400" dirty="0" err="1" smtClean="0"/>
              <a:t>οιστραδιόλη</a:t>
            </a:r>
            <a:r>
              <a:rPr lang="el-GR" altLang="el-GR" sz="2400" dirty="0" smtClean="0"/>
              <a:t>  (</a:t>
            </a:r>
            <a:r>
              <a:rPr lang="el-GR" altLang="el-GR" sz="2400" dirty="0" err="1" smtClean="0"/>
              <a:t>σφαιρίνες</a:t>
            </a:r>
            <a:r>
              <a:rPr lang="el-GR" altLang="el-GR" sz="2400" dirty="0" smtClean="0"/>
              <a:t> που </a:t>
            </a:r>
            <a:r>
              <a:rPr lang="el-GR" altLang="el-GR" sz="2400" dirty="0" err="1" smtClean="0"/>
              <a:t>συζεύγνυνται</a:t>
            </a:r>
            <a:r>
              <a:rPr lang="el-GR" altLang="el-GR" sz="2400" dirty="0" smtClean="0"/>
              <a:t> με τις ορμόνες του φύλου) </a:t>
            </a:r>
          </a:p>
          <a:p>
            <a:pPr defTabSz="457200"/>
            <a:endParaRPr lang="el-GR" altLang="el-GR" sz="2400" dirty="0"/>
          </a:p>
          <a:p>
            <a:pPr defTabSz="457200"/>
            <a:r>
              <a:rPr lang="el-GR" altLang="el-GR" sz="2400" dirty="0" smtClean="0"/>
              <a:t>Σε μερικές περιπτώσεις το </a:t>
            </a:r>
            <a:r>
              <a:rPr lang="el-GR" altLang="el-GR" sz="2400" dirty="0" err="1" smtClean="0">
                <a:solidFill>
                  <a:schemeClr val="accent2">
                    <a:lumMod val="75000"/>
                  </a:schemeClr>
                </a:solidFill>
              </a:rPr>
              <a:t>στεροειδές</a:t>
            </a:r>
            <a:r>
              <a:rPr lang="el-GR" altLang="el-GR" sz="2400" dirty="0" smtClean="0">
                <a:solidFill>
                  <a:schemeClr val="accent2">
                    <a:lumMod val="75000"/>
                  </a:schemeClr>
                </a:solidFill>
              </a:rPr>
              <a:t> εκκρίνεται από  ένα κύτταρο  και μετατρέπεται σε ενεργό στο κύτταρο στόχο</a:t>
            </a:r>
          </a:p>
          <a:p>
            <a:pPr defTabSz="457200"/>
            <a:r>
              <a:rPr lang="el-GR" altLang="el-GR" sz="2400" dirty="0" smtClean="0"/>
              <a:t>Π.χ.  ανδρογόνο εκκρίνεται από τις </a:t>
            </a:r>
            <a:r>
              <a:rPr lang="el-GR" altLang="el-GR" sz="2400" dirty="0" err="1" smtClean="0"/>
              <a:t>γονάδες</a:t>
            </a:r>
            <a:r>
              <a:rPr lang="el-GR" altLang="el-GR" sz="2400" dirty="0" smtClean="0"/>
              <a:t> και μετατρέπεται σε οιστρογόνο στον εγκέφαλο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4268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5300" y="286604"/>
            <a:ext cx="10660380" cy="100516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Μόνο το ελεύθερο κλάσμα είναι βιολογικά δραστικό και είναι συνήθως μικρότερο του 10%</a:t>
            </a:r>
            <a:endParaRPr lang="el-G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292600" y="1625600"/>
            <a:ext cx="4940300" cy="3692525"/>
            <a:chOff x="2137" y="1957"/>
            <a:chExt cx="6506" cy="3982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4657" y="1957"/>
              <a:ext cx="1440" cy="10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l-GR" sz="1200">
                  <a:latin typeface="Times New Roman" panose="02020603050405020304" pitchFamily="18" charset="0"/>
                </a:rPr>
                <a:t>Carrier-bound hormone</a:t>
              </a:r>
            </a:p>
          </p:txBody>
        </p:sp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2137" y="357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l-GR" sz="1200">
                  <a:latin typeface="Times New Roman" panose="02020603050405020304" pitchFamily="18" charset="0"/>
                </a:rPr>
                <a:t>Endocrine cell</a:t>
              </a: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4657" y="3577"/>
              <a:ext cx="1620" cy="7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l-GR" sz="1200">
                  <a:latin typeface="Times New Roman" panose="02020603050405020304" pitchFamily="18" charset="0"/>
                </a:rPr>
                <a:t>Free hormone</a:t>
              </a: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7203" y="3590"/>
              <a:ext cx="144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l-GR" sz="1200">
                  <a:latin typeface="Times New Roman" panose="02020603050405020304" pitchFamily="18" charset="0"/>
                </a:rPr>
                <a:t>Hormone Receptor</a:t>
              </a: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4657" y="4837"/>
              <a:ext cx="1620" cy="7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el-GR" sz="1200">
                  <a:latin typeface="Times New Roman" panose="02020603050405020304" pitchFamily="18" charset="0"/>
                </a:rPr>
                <a:t>Hormone</a:t>
              </a:r>
            </a:p>
            <a:p>
              <a:pPr algn="ctr"/>
              <a:r>
                <a:rPr lang="cs-CZ" altLang="el-GR" sz="1200">
                  <a:latin typeface="Times New Roman" panose="02020603050405020304" pitchFamily="18" charset="0"/>
                </a:rPr>
                <a:t>degradation</a:t>
              </a:r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3757" y="393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6277" y="402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5339" y="3063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5429" y="431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V="1">
              <a:off x="5557" y="303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H="1">
              <a:off x="6277" y="3860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7162" y="4962"/>
              <a:ext cx="1439" cy="977"/>
              <a:chOff x="7110" y="4757"/>
              <a:chExt cx="1439" cy="977"/>
            </a:xfrm>
          </p:grpSpPr>
          <p:sp>
            <p:nvSpPr>
              <p:cNvPr id="18" name="Oval 41"/>
              <p:cNvSpPr>
                <a:spLocks noChangeArrowheads="1"/>
              </p:cNvSpPr>
              <p:nvPr/>
            </p:nvSpPr>
            <p:spPr bwMode="auto">
              <a:xfrm>
                <a:off x="7162" y="4757"/>
                <a:ext cx="1363" cy="97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9" name="Text Box 42"/>
              <p:cNvSpPr txBox="1">
                <a:spLocks noChangeArrowheads="1"/>
              </p:cNvSpPr>
              <p:nvPr/>
            </p:nvSpPr>
            <p:spPr bwMode="auto">
              <a:xfrm>
                <a:off x="7110" y="4921"/>
                <a:ext cx="1439" cy="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cs-CZ" altLang="el-GR" sz="1200">
                    <a:latin typeface="Times New Roman" panose="02020603050405020304" pitchFamily="18" charset="0"/>
                  </a:rPr>
                  <a:t>Biological effects</a:t>
                </a:r>
              </a:p>
            </p:txBody>
          </p:sp>
        </p:grp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7893" y="4332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74892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0497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Μηχανισμός δράσης των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</a:rPr>
              <a:t>στεροειδών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 ορμονών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525778" y="1718734"/>
            <a:ext cx="5049521" cy="4453466"/>
          </a:xfrm>
          <a:ln>
            <a:solidFill>
              <a:schemeClr val="accent4"/>
            </a:solidFill>
          </a:ln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Είναι διαλυτές </a:t>
            </a:r>
            <a:r>
              <a:rPr lang="el-GR" sz="2400" dirty="0" smtClean="0"/>
              <a:t>σ</a:t>
            </a:r>
            <a:r>
              <a:rPr lang="el-GR" sz="2400" dirty="0" smtClean="0"/>
              <a:t>το πλάσμα </a:t>
            </a:r>
            <a:r>
              <a:rPr lang="el-GR" sz="2400" dirty="0" smtClean="0"/>
              <a:t>και έτσι διαπερνούν στην </a:t>
            </a:r>
            <a:r>
              <a:rPr lang="el-GR" sz="2400" dirty="0" err="1" smtClean="0"/>
              <a:t>κυτοσόλη</a:t>
            </a:r>
            <a:endParaRPr lang="el-G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Δεσμεύονται σε ενδοκυτταρικούς υποδοχείς που βρίσκονται είτε στην </a:t>
            </a:r>
            <a:r>
              <a:rPr lang="el-GR" sz="2400" dirty="0" err="1" smtClean="0"/>
              <a:t>κυτοσόλη</a:t>
            </a:r>
            <a:r>
              <a:rPr lang="el-GR" sz="2400" dirty="0" smtClean="0"/>
              <a:t> ή στον πυρήνα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Το </a:t>
            </a:r>
            <a:r>
              <a:rPr lang="el-GR" sz="2400" dirty="0" err="1" smtClean="0"/>
              <a:t>σύμπλοκο</a:t>
            </a:r>
            <a:r>
              <a:rPr lang="el-GR" sz="2400" dirty="0" smtClean="0"/>
              <a:t> ορμόνης –υποδοχέα ενεργεί σαν μεταγραφικός παράγοντας που προάγει ή όχι την μεταγραφή γονιδίων.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Επειδή προάγουν την πρωτεϊνική σύνθεση, καθυστερεί η εμφάνιση των αποτελεσμάτων τους, διαρκούν όμως περισσότερο από ότι άλλων ορμονών. 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533295"/>
              </p:ext>
            </p:extLst>
          </p:nvPr>
        </p:nvGraphicFramePr>
        <p:xfrm>
          <a:off x="5716869" y="1371601"/>
          <a:ext cx="5372806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Impact" r:id="rId3" imgW="7161905" imgH="5993651" progId="PI3.Image">
                  <p:embed/>
                </p:oleObj>
              </mc:Choice>
              <mc:Fallback>
                <p:oleObj name="PhotoImpact" r:id="rId3" imgW="7161905" imgH="5993651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869" y="1371601"/>
                        <a:ext cx="5372806" cy="449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4724771" y="6475957"/>
            <a:ext cx="609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l-GR" dirty="0">
                <a:solidFill>
                  <a:srgbClr val="006666"/>
                </a:solidFill>
              </a:rPr>
              <a:t>Devlin T.M.: Textbook of Biochemistry with Clinical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172962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Υποδοχείς (</a:t>
            </a:r>
            <a:r>
              <a:rPr lang="el-GR" b="1" dirty="0" err="1"/>
              <a:t>receptors</a:t>
            </a:r>
            <a:r>
              <a:rPr lang="el-GR" b="1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9100" y="2425700"/>
            <a:ext cx="11074400" cy="3443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b="1" dirty="0" smtClean="0"/>
              <a:t>Είναι </a:t>
            </a:r>
            <a:r>
              <a:rPr lang="el-GR" sz="2800" b="1" dirty="0" err="1"/>
              <a:t>πρωτεϊνες</a:t>
            </a:r>
            <a:r>
              <a:rPr lang="el-GR" sz="2800" b="1" dirty="0"/>
              <a:t> </a:t>
            </a:r>
            <a:r>
              <a:rPr lang="el-GR" sz="2800" b="1" dirty="0" smtClean="0"/>
              <a:t>στην κυτταρική </a:t>
            </a:r>
            <a:r>
              <a:rPr lang="el-GR" sz="2800" b="1" dirty="0"/>
              <a:t>μεμβράνη ή στο κυτταρόπλασμα ή </a:t>
            </a:r>
            <a:r>
              <a:rPr lang="el-GR" sz="2800" b="1" dirty="0" smtClean="0"/>
              <a:t>στον πυρήνα </a:t>
            </a:r>
            <a:r>
              <a:rPr lang="el-GR" sz="2800" b="1" dirty="0"/>
              <a:t>που δεσμεύουν ένα συγκεκριμένο </a:t>
            </a:r>
            <a:r>
              <a:rPr lang="el-GR" sz="2800" b="1" dirty="0" smtClean="0"/>
              <a:t>χημικό μόριο</a:t>
            </a:r>
            <a:r>
              <a:rPr lang="el-GR" sz="2800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b="1" dirty="0" err="1"/>
              <a:t>Προσδέτης</a:t>
            </a:r>
            <a:r>
              <a:rPr lang="el-GR" sz="2800" b="1" dirty="0"/>
              <a:t> (</a:t>
            </a:r>
            <a:r>
              <a:rPr lang="el-GR" sz="2800" b="1" dirty="0" err="1"/>
              <a:t>ligand</a:t>
            </a:r>
            <a:r>
              <a:rPr lang="el-GR" sz="2800" b="1" dirty="0"/>
              <a:t>) είναι οποιοδήποτε μικρό </a:t>
            </a:r>
            <a:r>
              <a:rPr lang="el-GR" sz="2800" b="1" dirty="0" smtClean="0"/>
              <a:t>μόριο που </a:t>
            </a:r>
            <a:r>
              <a:rPr lang="el-GR" sz="2800" b="1" dirty="0"/>
              <a:t>δεσμεύεται σε ένα μεγαλύτερο μόριο. </a:t>
            </a:r>
            <a:r>
              <a:rPr lang="el-GR" sz="2800" b="1" dirty="0" smtClean="0"/>
              <a:t>Πολλά μόρια σηματοδότησης </a:t>
            </a:r>
            <a:r>
              <a:rPr lang="el-GR" sz="2800" b="1" dirty="0"/>
              <a:t>συμπεριφέρονται ως </a:t>
            </a:r>
            <a:r>
              <a:rPr lang="el-GR" sz="2800" b="1" dirty="0" err="1"/>
              <a:t>ligand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7614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286603"/>
            <a:ext cx="10850880" cy="1450757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δομή </a:t>
            </a:r>
            <a:r>
              <a:rPr lang="el-G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νός τυπικού υποδοχέα </a:t>
            </a:r>
            <a:r>
              <a:rPr lang="el-GR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στεροειδούς</a:t>
            </a:r>
            <a:r>
              <a:rPr lang="el-GR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περιλαμβάνει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845283"/>
            <a:ext cx="10698480" cy="4023811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l-GR" sz="2100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l-GR" sz="2100" b="1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l-GR" sz="2400" dirty="0" smtClean="0"/>
              <a:t>M</a:t>
            </a:r>
            <a:r>
              <a:rPr lang="el-GR" altLang="el-GR" sz="2400" dirty="0" err="1" smtClean="0"/>
              <a:t>εταβλητή</a:t>
            </a:r>
            <a:r>
              <a:rPr lang="el-GR" altLang="el-GR" sz="2400" dirty="0" smtClean="0"/>
              <a:t> περιοχή</a:t>
            </a:r>
            <a:r>
              <a:rPr lang="en-US" altLang="el-GR" sz="2400" dirty="0" smtClean="0"/>
              <a:t>– </a:t>
            </a:r>
            <a:r>
              <a:rPr lang="el-GR" altLang="el-GR" sz="2400" dirty="0" err="1" smtClean="0"/>
              <a:t>αλληλεπιδρά</a:t>
            </a:r>
            <a:r>
              <a:rPr lang="el-GR" altLang="el-GR" sz="2400" dirty="0" smtClean="0"/>
              <a:t> με άλλους μεταγραφικούς παράγοντες 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l-GR" altLang="el-GR" sz="2400" dirty="0"/>
              <a:t>Π</a:t>
            </a:r>
            <a:r>
              <a:rPr lang="el-GR" altLang="el-GR" sz="2400" dirty="0" smtClean="0"/>
              <a:t>εριοχή  σύζευξης με το </a:t>
            </a:r>
            <a:r>
              <a:rPr lang="en-US" altLang="el-GR" sz="2400" dirty="0" smtClean="0"/>
              <a:t>DNA, </a:t>
            </a:r>
            <a:r>
              <a:rPr lang="en-US" altLang="el-GR" sz="2400" dirty="0"/>
              <a:t>zinc </a:t>
            </a:r>
            <a:r>
              <a:rPr lang="en-US" altLang="el-GR" sz="2400" dirty="0" smtClean="0"/>
              <a:t>finger</a:t>
            </a:r>
            <a:r>
              <a:rPr lang="el-GR" altLang="el-GR" sz="2400" dirty="0" smtClean="0"/>
              <a:t>(</a:t>
            </a:r>
            <a:r>
              <a:rPr lang="el-GR" altLang="el-GR" sz="2400" dirty="0" err="1" smtClean="0"/>
              <a:t>πρωτεϊνη</a:t>
            </a:r>
            <a:r>
              <a:rPr lang="el-GR" altLang="el-GR" sz="2400" dirty="0" smtClean="0"/>
              <a:t> ψευδαργύρου)</a:t>
            </a:r>
            <a:endParaRPr lang="en-US" altLang="el-GR" sz="24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sz="2400" dirty="0" smtClean="0"/>
              <a:t>Περιοχή </a:t>
            </a:r>
            <a:r>
              <a:rPr lang="el-GR" altLang="el-GR" sz="2400" dirty="0" err="1" smtClean="0"/>
              <a:t>διμερισμού</a:t>
            </a:r>
            <a:r>
              <a:rPr lang="el-GR" altLang="el-GR" sz="2400" dirty="0" smtClean="0"/>
              <a:t> του </a:t>
            </a:r>
            <a:r>
              <a:rPr lang="el-GR" altLang="el-GR" sz="2400" dirty="0" err="1" smtClean="0"/>
              <a:t>συμπλόκου</a:t>
            </a:r>
            <a:r>
              <a:rPr lang="el-GR" altLang="el-GR" sz="2400" dirty="0" smtClean="0"/>
              <a:t> υποδοχέα-ορμόνης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sz="2400" dirty="0" smtClean="0"/>
              <a:t>Περιοχή δέσμευσης της ορμόνης</a:t>
            </a:r>
            <a:endParaRPr lang="en-US" altLang="el-GR" sz="2400" dirty="0" smtClean="0"/>
          </a:p>
        </p:txBody>
      </p:sp>
      <p:pic>
        <p:nvPicPr>
          <p:cNvPr id="5" name="Picture 25" descr="~AUT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4334669"/>
            <a:ext cx="2516187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578470" y="3857414"/>
            <a:ext cx="2231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l-GR" sz="1400" dirty="0">
                <a:latin typeface="Times New Roman" panose="02020603050405020304" pitchFamily="18" charset="0"/>
              </a:rPr>
              <a:t>„</a:t>
            </a:r>
            <a:r>
              <a:rPr lang="cs-CZ" altLang="el-G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zinc finger structure“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952500" y="1939435"/>
            <a:ext cx="8940800" cy="468313"/>
            <a:chOff x="128" y="1661"/>
            <a:chExt cx="5632" cy="295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8" y="1661"/>
              <a:ext cx="4954" cy="295"/>
              <a:chOff x="146" y="1609"/>
              <a:chExt cx="4954" cy="295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218" y="1637"/>
                <a:ext cx="415" cy="2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637" y="1637"/>
                <a:ext cx="1463" cy="236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43" y="1635"/>
                <a:ext cx="2058" cy="23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2594" y="1636"/>
                <a:ext cx="622" cy="23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364" y="1609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el-GR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789" y="1616"/>
                <a:ext cx="40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el-GR" sz="24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3317" y="1616"/>
                <a:ext cx="4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el-GR" sz="24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4243" y="1609"/>
                <a:ext cx="7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el-GR" sz="2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146" y="1617"/>
                <a:ext cx="5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el-GR" sz="2000" dirty="0">
                    <a:latin typeface="Times New Roman" panose="02020603050405020304" pitchFamily="18" charset="0"/>
                  </a:rPr>
                  <a:t>H</a:t>
                </a:r>
                <a:r>
                  <a:rPr lang="cs-CZ" altLang="el-GR" sz="20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cs-CZ" altLang="el-GR" sz="2000" dirty="0">
                    <a:latin typeface="Times New Roman" panose="02020603050405020304" pitchFamily="18" charset="0"/>
                  </a:rPr>
                  <a:t>N-</a:t>
                </a: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5050" y="1662"/>
              <a:ext cx="7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l-GR" sz="2000">
                  <a:latin typeface="Times New Roman" panose="02020603050405020304" pitchFamily="18" charset="0"/>
                </a:rPr>
                <a:t>- COOH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9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Υποδοχείς </a:t>
            </a:r>
            <a:r>
              <a:rPr lang="el-GR" b="1" dirty="0" err="1"/>
              <a:t>Στεροειδών</a:t>
            </a:r>
            <a:r>
              <a:rPr lang="el-GR" b="1" dirty="0"/>
              <a:t> Ορμονών (</a:t>
            </a:r>
            <a:r>
              <a:rPr lang="en-US" b="1" dirty="0"/>
              <a:t>SHRs)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5488" y="1243584"/>
            <a:ext cx="11716512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Αποτελούν </a:t>
            </a:r>
            <a:r>
              <a:rPr lang="el-GR" sz="2400" b="1" dirty="0" err="1">
                <a:solidFill>
                  <a:schemeClr val="accent3">
                    <a:lumMod val="75000"/>
                  </a:schemeClr>
                </a:solidFill>
              </a:rPr>
              <a:t>ορμονο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-εξαρτώμενους μεταγραφικούς παράγοντες</a:t>
            </a:r>
            <a:r>
              <a:rPr lang="el-GR" sz="2400" b="1" dirty="0"/>
              <a:t>, οι οποίοι ρυθμίζουν</a:t>
            </a:r>
          </a:p>
          <a:p>
            <a:r>
              <a:rPr lang="el-GR" sz="2400" b="1" dirty="0"/>
              <a:t>την μεταγραφή γονιδίων-στόχων μετά από πρόσδεσή τους με τις </a:t>
            </a:r>
            <a:r>
              <a:rPr lang="el-GR" sz="2400" b="1" dirty="0" err="1" smtClean="0"/>
              <a:t>στεροειδείς</a:t>
            </a:r>
            <a:r>
              <a:rPr lang="el-GR" sz="2400" b="1" dirty="0" smtClean="0"/>
              <a:t> ορμόνες</a:t>
            </a:r>
            <a:endParaRPr lang="el-GR" sz="2400" b="1" dirty="0"/>
          </a:p>
          <a:p>
            <a:r>
              <a:rPr lang="el-GR" sz="2400" dirty="0"/>
              <a:t>• </a:t>
            </a:r>
            <a:r>
              <a:rPr lang="el-GR" sz="2400" b="1" dirty="0"/>
              <a:t>Παίζουν ιδιαίτερα σημαντικό ρόλο σε πλήθος φυσιολογικών λειτουργιών του</a:t>
            </a:r>
          </a:p>
          <a:p>
            <a:r>
              <a:rPr lang="el-GR" sz="2400" b="1" dirty="0"/>
              <a:t>οργανισμού, όπως στην ανάπτυξη, αναπαραγωγή, μεταβολισμό, ανοσολογική</a:t>
            </a:r>
          </a:p>
          <a:p>
            <a:r>
              <a:rPr lang="el-GR" sz="2400" b="1" dirty="0"/>
              <a:t>απάντηση, </a:t>
            </a:r>
            <a:r>
              <a:rPr lang="el-GR" sz="2400" b="1" dirty="0" err="1" smtClean="0"/>
              <a:t>καρδιοκυκλοφοριακή</a:t>
            </a:r>
            <a:r>
              <a:rPr lang="el-GR" sz="2400" b="1" dirty="0" smtClean="0"/>
              <a:t> </a:t>
            </a:r>
            <a:r>
              <a:rPr lang="el-GR" sz="2400" b="1" dirty="0"/>
              <a:t>λειτουργία</a:t>
            </a:r>
          </a:p>
          <a:p>
            <a:r>
              <a:rPr lang="el-GR" sz="2400" dirty="0"/>
              <a:t>• </a:t>
            </a:r>
            <a:r>
              <a:rPr lang="el-GR" sz="2400" b="1" dirty="0"/>
              <a:t>Η λειτουργικός χαρακτηρισμός των μεταλλαγμένων υποδοχέων των </a:t>
            </a:r>
            <a:r>
              <a:rPr lang="el-GR" sz="2400" b="1" dirty="0" err="1" smtClean="0"/>
              <a:t>στεροειδών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r>
              <a:rPr lang="el-GR" sz="2400" dirty="0"/>
              <a:t>– </a:t>
            </a:r>
            <a:r>
              <a:rPr lang="el-GR" sz="2400" b="1" dirty="0"/>
              <a:t>βοηθά στην κατανόηση των μοριακών μηχανισμών δράσης των υποδοχέων</a:t>
            </a:r>
          </a:p>
          <a:p>
            <a:r>
              <a:rPr lang="el-GR" sz="2400" dirty="0"/>
              <a:t>– </a:t>
            </a:r>
            <a:r>
              <a:rPr lang="el-GR" sz="2400" b="1" dirty="0"/>
              <a:t>υπογραμμίζει την σημασία της ακεραιότητας των κυτταρικών και </a:t>
            </a:r>
            <a:r>
              <a:rPr lang="el-GR" sz="2400" b="1" dirty="0" smtClean="0"/>
              <a:t>μοριακών μηχανισμών </a:t>
            </a:r>
            <a:r>
              <a:rPr lang="el-GR" sz="2400" b="1" dirty="0"/>
              <a:t>σηματοδότησης για την διατήρηση της ομοιοστασίας και φυσιολογίας </a:t>
            </a:r>
            <a:r>
              <a:rPr lang="el-GR" sz="2400" b="1" dirty="0" smtClean="0"/>
              <a:t>του οργανισμού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20596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018020" cy="678597"/>
          </a:xfrm>
          <a:ln>
            <a:solidFill>
              <a:schemeClr val="accent4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/>
              <a:t>Μεταβολισμός- απέκκριση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3700" y="1727200"/>
            <a:ext cx="10761980" cy="41418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 διάρκεια ζωής είναι μερικές ώρες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Η αδρανοποίηση τους επιτυγχάνεται με </a:t>
            </a:r>
            <a:r>
              <a:rPr lang="el-GR" sz="2800" dirty="0" err="1" smtClean="0"/>
              <a:t>υδροξυλιώσεις</a:t>
            </a:r>
            <a:r>
              <a:rPr lang="el-GR" sz="2800" dirty="0" smtClean="0"/>
              <a:t> και συζεύξεις με </a:t>
            </a:r>
            <a:r>
              <a:rPr lang="el-GR" sz="2800" dirty="0" err="1" smtClean="0"/>
              <a:t>γλυκουρονικό</a:t>
            </a:r>
            <a:r>
              <a:rPr lang="el-GR" sz="2800" dirty="0" smtClean="0"/>
              <a:t> ή θειικό οξύ στο ήπαρ</a:t>
            </a:r>
          </a:p>
          <a:p>
            <a:r>
              <a:rPr lang="el-GR" sz="2800" dirty="0" smtClean="0"/>
              <a:t>Αποβάλλονται από τα νεφρά και το ήπαρ</a:t>
            </a:r>
            <a:endParaRPr lang="el-GR" sz="28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97775" y="3009900"/>
            <a:ext cx="3692525" cy="2493963"/>
            <a:chOff x="3434" y="1680"/>
            <a:chExt cx="2326" cy="157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1680"/>
              <a:ext cx="2326" cy="1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76" y="27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el-GR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47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</a:t>
            </a:r>
            <a:r>
              <a:rPr lang="el-GR" sz="4000" dirty="0" err="1" smtClean="0"/>
              <a:t>ροποποίηση</a:t>
            </a:r>
            <a:r>
              <a:rPr lang="el-GR" sz="4000" dirty="0" smtClean="0"/>
              <a:t> </a:t>
            </a:r>
            <a:r>
              <a:rPr lang="el-GR" sz="4000" dirty="0" err="1" smtClean="0"/>
              <a:t>φαρμακοκινητικών</a:t>
            </a:r>
            <a:r>
              <a:rPr lang="el-GR" sz="4000" dirty="0" smtClean="0"/>
              <a:t> ιδιοτήτων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FF0000"/>
                </a:solidFill>
              </a:rPr>
              <a:t>λιποδιαλυτότητα</a:t>
            </a:r>
            <a:r>
              <a:rPr lang="el-GR" sz="2400" b="1" dirty="0" smtClean="0">
                <a:solidFill>
                  <a:srgbClr val="FF0000"/>
                </a:solidFill>
              </a:rPr>
              <a:t>  ή η  </a:t>
            </a:r>
            <a:r>
              <a:rPr lang="el-GR" sz="2400" b="1" dirty="0" err="1" smtClean="0">
                <a:solidFill>
                  <a:srgbClr val="FF0000"/>
                </a:solidFill>
              </a:rPr>
              <a:t>υδατοδιαλυτότητα</a:t>
            </a:r>
            <a:r>
              <a:rPr lang="el-GR" sz="2400" b="1" dirty="0" smtClean="0">
                <a:solidFill>
                  <a:srgbClr val="FF0000"/>
                </a:solidFill>
              </a:rPr>
              <a:t> επιτυγχάνεται με την </a:t>
            </a:r>
            <a:r>
              <a:rPr lang="el-GR" sz="2400" b="1" dirty="0" err="1" smtClean="0">
                <a:solidFill>
                  <a:srgbClr val="FF0000"/>
                </a:solidFill>
              </a:rPr>
              <a:t>εστεροποίηση</a:t>
            </a:r>
            <a:r>
              <a:rPr lang="el-GR" sz="2400" b="1" dirty="0" smtClean="0">
                <a:solidFill>
                  <a:srgbClr val="FF0000"/>
                </a:solidFill>
              </a:rPr>
              <a:t> των ελευθέρων υδροξυλίων</a:t>
            </a:r>
          </a:p>
          <a:p>
            <a:r>
              <a:rPr lang="el-GR" sz="2400" dirty="0" smtClean="0"/>
              <a:t>Η </a:t>
            </a:r>
            <a:r>
              <a:rPr lang="el-GR" sz="2400" dirty="0" err="1" smtClean="0">
                <a:solidFill>
                  <a:srgbClr val="FF0000"/>
                </a:solidFill>
              </a:rPr>
              <a:t>λιποδιαλυτότητα</a:t>
            </a:r>
            <a:r>
              <a:rPr lang="el-GR" sz="2400" dirty="0" smtClean="0">
                <a:solidFill>
                  <a:srgbClr val="FF0000"/>
                </a:solidFill>
              </a:rPr>
              <a:t> μειώνει την ταχύτητα </a:t>
            </a:r>
            <a:r>
              <a:rPr lang="el-GR" sz="2400" dirty="0" smtClean="0"/>
              <a:t>απελευθέρωσης από το σημείο εφαρμογής πχ της </a:t>
            </a:r>
            <a:r>
              <a:rPr lang="el-GR" sz="2400" dirty="0" err="1" smtClean="0"/>
              <a:t>ενδομυικής</a:t>
            </a:r>
            <a:r>
              <a:rPr lang="el-GR" sz="2400" dirty="0" smtClean="0"/>
              <a:t> χορήγησης.</a:t>
            </a:r>
          </a:p>
          <a:p>
            <a:r>
              <a:rPr lang="el-GR" sz="2400" dirty="0" err="1" smtClean="0"/>
              <a:t>Λιπόφιλα</a:t>
            </a:r>
            <a:r>
              <a:rPr lang="el-GR" sz="2400" dirty="0" smtClean="0"/>
              <a:t> μόρια συνιστώνται για εφαρμογή στο δέρμα, έχουν καλύτερη απορρόφηση</a:t>
            </a:r>
          </a:p>
          <a:p>
            <a:r>
              <a:rPr lang="el-GR" sz="2400" dirty="0" err="1" smtClean="0"/>
              <a:t>Υδατοδιαλυτά</a:t>
            </a:r>
            <a:r>
              <a:rPr lang="el-GR" sz="2400" dirty="0" smtClean="0"/>
              <a:t> μόρια χρειάζονται για την ενδοφλέβια εφαρμογή</a:t>
            </a:r>
          </a:p>
          <a:p>
            <a:r>
              <a:rPr lang="el-GR" sz="2400" dirty="0" smtClean="0"/>
              <a:t>Σημαντική και η εξειδίκευση στην κατανομή για παράδειγμα  η χοληστερόλη βρίσκεται σε μεγαλύτερη συγκέντρωση στον φλοιό των επινεφριδίων. </a:t>
            </a:r>
            <a:r>
              <a:rPr lang="el-GR" sz="2400" dirty="0" err="1" smtClean="0"/>
              <a:t>Ετσι</a:t>
            </a:r>
            <a:r>
              <a:rPr lang="el-GR" sz="2400" dirty="0" smtClean="0"/>
              <a:t> η 19-ίωδο (</a:t>
            </a:r>
            <a:r>
              <a:rPr lang="el-GR" sz="2400" baseline="30000" dirty="0" smtClean="0"/>
              <a:t>131</a:t>
            </a:r>
            <a:r>
              <a:rPr lang="el-GR" sz="2400" dirty="0" smtClean="0"/>
              <a:t>Ι) χοληστερόλη  χρησιμοποιείται σαν διαγνωστικό σε νόσους των ασθενειών του φλοιού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862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2328672" cy="774101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ταξινόμηση</a:t>
            </a:r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02080"/>
            <a:ext cx="10546080" cy="446701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altLang="el-GR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Ορμόνες του φύλου</a:t>
            </a:r>
            <a:endParaRPr lang="el-GR" altLang="el-GR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Ανδρογόνα</a:t>
            </a:r>
            <a:endParaRPr lang="el-GR" altLang="el-GR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l-GR" altLang="el-GR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Προγεσταγόνα</a:t>
            </a:r>
            <a:endParaRPr lang="el-GR" altLang="el-GR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Οιστρογόνα</a:t>
            </a:r>
            <a:endParaRPr lang="el-GR" altLang="el-GR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altLang="el-GR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Ορμόνες του φλοιού των επινεφριδίων</a:t>
            </a:r>
            <a:endParaRPr lang="el-GR" altLang="el-GR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l-GR" altLang="el-GR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Αδρενοκορτικοστεροειδή</a:t>
            </a:r>
            <a:endParaRPr lang="el-GR" altLang="el-GR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l-GR" altLang="el-GR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Ε</a:t>
            </a:r>
            <a:r>
              <a:rPr lang="el-GR" altLang="el-GR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πινεφριδιακά</a:t>
            </a:r>
            <a:r>
              <a:rPr lang="el-GR" altLang="el-GR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ανδρογόνα</a:t>
            </a:r>
            <a:endParaRPr lang="el-GR" altLang="el-GR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altLang="el-G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ορμόνες του φύλου </a:t>
            </a:r>
            <a:r>
              <a:rPr lang="el-GR" altLang="el-GR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παράγονται </a:t>
            </a: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τις</a:t>
            </a: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γονάδες</a:t>
            </a:r>
            <a:r>
              <a:rPr lang="el-GR" altLang="el-G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τα επινεφρίδια </a:t>
            </a:r>
            <a:r>
              <a:rPr lang="el-GR" altLang="el-G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είναι απαραίτητες για τη σύλληψη, την ωρίμανση του εμβρύου και την ανάπτυξη των πρωτογενών και δευτερογενών χαρακτηριστικών του φύλου κατά την εφηβεία.</a:t>
            </a:r>
            <a:endParaRPr lang="el-GR" altLang="el-G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163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Φυσικοχημικές ιδιότητες των </a:t>
            </a:r>
            <a:r>
              <a:rPr lang="el-GR" sz="3600" b="1" dirty="0" err="1" smtClean="0"/>
              <a:t>στεροειδών</a:t>
            </a:r>
            <a:r>
              <a:rPr lang="el-GR" sz="3600" b="1" dirty="0" smtClean="0"/>
              <a:t> ορμονών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904" y="1845734"/>
            <a:ext cx="10399776" cy="42624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Με ελάχιστες εξαιρέσεις όλα είναι λευκές κρυσταλλικές ενώσεις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Μπορούν όμως να βρίσκονται με την  μορφή </a:t>
            </a:r>
            <a:r>
              <a:rPr lang="el-GR" sz="2800" dirty="0" err="1" smtClean="0"/>
              <a:t>βελονών</a:t>
            </a:r>
            <a:r>
              <a:rPr lang="el-GR" sz="2800" dirty="0" smtClean="0"/>
              <a:t>, </a:t>
            </a:r>
            <a:r>
              <a:rPr lang="el-GR" sz="2800" dirty="0" err="1" smtClean="0"/>
              <a:t>φυλλιδίων</a:t>
            </a:r>
            <a:r>
              <a:rPr lang="el-GR" sz="2800" dirty="0" smtClean="0"/>
              <a:t>, πλακιδίων, ή άμορφης σκόνης ανάλογα με το είδος του διαλύτη που χρησιμοποιείται για την </a:t>
            </a:r>
            <a:r>
              <a:rPr lang="el-GR" sz="2800" dirty="0" err="1" smtClean="0"/>
              <a:t>ανακρυστάλλωση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Ο μεγάλος αριθμός ατόμων άνθρακα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C17</a:t>
            </a:r>
            <a:r>
              <a:rPr lang="en-US" sz="2800" dirty="0" smtClean="0"/>
              <a:t>  </a:t>
            </a:r>
            <a:r>
              <a:rPr lang="el-GR" sz="2800" dirty="0" smtClean="0"/>
              <a:t>δικαιολογεί την </a:t>
            </a:r>
            <a:r>
              <a:rPr lang="el-GR" sz="2800" dirty="0" err="1" smtClean="0"/>
              <a:t>λιποφιλικότητα</a:t>
            </a:r>
            <a:r>
              <a:rPr lang="el-GR" sz="2800" dirty="0" smtClean="0"/>
              <a:t> και την μικρή έως καθόλου </a:t>
            </a:r>
            <a:r>
              <a:rPr lang="el-GR" sz="2800" dirty="0" err="1" smtClean="0"/>
              <a:t>υδατοδιαλυτότητα</a:t>
            </a:r>
            <a:r>
              <a:rPr lang="el-GR" sz="28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</a:t>
            </a:r>
            <a:r>
              <a:rPr lang="en-US" sz="2800" dirty="0" smtClean="0"/>
              <a:t>‘</a:t>
            </a:r>
            <a:r>
              <a:rPr lang="el-GR" sz="2800" dirty="0" err="1" smtClean="0"/>
              <a:t>Ολες</a:t>
            </a:r>
            <a:r>
              <a:rPr lang="el-GR" sz="2800" dirty="0" smtClean="0"/>
              <a:t> είναι μόρια </a:t>
            </a:r>
            <a:r>
              <a:rPr lang="el-GR" sz="2800" dirty="0" err="1" smtClean="0"/>
              <a:t>λιπόφιλα</a:t>
            </a:r>
            <a:r>
              <a:rPr lang="el-GR" sz="2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Η εισαγωγή ΟΗ ή άλλων πολικών ομάδων αυξάνει την </a:t>
            </a:r>
            <a:r>
              <a:rPr lang="el-GR" sz="2800" dirty="0" err="1" smtClean="0"/>
              <a:t>υδατοδιαλυτότητα</a:t>
            </a:r>
            <a:endParaRPr lang="el-GR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1777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157220" cy="589697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Οιστρογόνα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2580" y="965199"/>
            <a:ext cx="5450839" cy="481330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Φυσικά</a:t>
            </a:r>
            <a:r>
              <a:rPr lang="el-GR" altLang="el-GR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οιστραδιόλη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το ισχυρότερο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οιστρόνη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altLang="el-G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οιστριόλη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παράγονται </a:t>
            </a:r>
            <a:r>
              <a:rPr lang="el-GR" alt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στις 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γυναίκες.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Όταν χορηγούνται από το στόμα έχουν μικρή βιοδιαθεσιμότητα διότι υπόκεινται σε μεγάλο μεταβολισμό πρώτης διόδου.</a:t>
            </a:r>
            <a:endParaRPr lang="el-GR" altLang="el-G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l-GR" alt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Θεραπευτικές </a:t>
            </a:r>
            <a:r>
              <a:rPr lang="el-GR" altLang="el-G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χρήσεις</a:t>
            </a:r>
            <a:r>
              <a:rPr lang="el-GR" altLang="el-GR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αντισύλληψη, </a:t>
            </a:r>
            <a:r>
              <a:rPr lang="el-GR" altLang="el-G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μετεμμηνοπαυσιακή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ορμονική θεραπεία και οστεοπόρωση, πρωτοπαθής υπογοναδισμός.</a:t>
            </a:r>
            <a:endParaRPr lang="el-GR" altLang="el-G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l-GR" altLang="el-GR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Φαρμακοκινητική</a:t>
            </a:r>
            <a:r>
              <a:rPr lang="el-GR" altLang="el-GR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τα φυσικά οιστρογόνα </a:t>
            </a:r>
            <a:r>
              <a:rPr lang="el-GR" altLang="el-G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απορροφώνται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εύκολα από τον γαστρεντερικό σωλήνα, το δέρμα, τους βλεννογόνους και ενδομυϊκά. Όταν χορηγούνται από το στόμα </a:t>
            </a:r>
            <a:r>
              <a:rPr lang="el-GR" altLang="el-G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μεταβολίζονται</a:t>
            </a:r>
            <a:r>
              <a:rPr lang="el-GR" altLang="el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γρήγορα</a:t>
            </a:r>
            <a:r>
              <a:rPr lang="el-GR" alt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913880" y="286603"/>
            <a:ext cx="4937760" cy="4453465"/>
          </a:xfrm>
          <a:ln w="28575">
            <a:solidFill>
              <a:schemeClr val="accent4"/>
            </a:solidFill>
          </a:ln>
        </p:spPr>
        <p:txBody>
          <a:bodyPr>
            <a:normAutofit fontScale="92500"/>
          </a:bodyPr>
          <a:lstStyle/>
          <a:p>
            <a:r>
              <a:rPr lang="el-GR" altLang="el-GR"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Συνθετικά:</a:t>
            </a: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υπόκεινται σε μικρότερο μεταβολισμό πρώτης διόδου και είναι πιο αποτελεσματικά όταν χορηγούνται από το στόμα</a:t>
            </a: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Τα συνθετικά </a:t>
            </a: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απορροφούνται </a:t>
            </a: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καλά από το δέρμα, τους βλεννογόνους </a:t>
            </a:r>
            <a:endParaRPr lang="el-GR" altLang="el-GR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altLang="el-GR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Μεταβολίζονται</a:t>
            </a: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πιο αργά και επειδή είναι λιποδιαλυτά, αποθηκεύονται στο λιπώδη ιστό από τον οποίο απελευθερώνονται βραδέως.</a:t>
            </a:r>
            <a:endParaRPr lang="el-GR" altLang="el-GR" sz="2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endParaRPr lang="el-GR" altLang="el-GR" sz="2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981700" y="5036233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l-GR" altLang="el-GR" sz="2400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Ανεπιθύμητες ενέργειες: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ναυτία, εμετός, οίδημα, πονοκέφαλος, υπέρταση, ευαισθησία μαστών.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Αστέρι 5 ακτινών 5"/>
          <p:cNvSpPr/>
          <p:nvPr/>
        </p:nvSpPr>
        <p:spPr>
          <a:xfrm>
            <a:off x="6705600" y="2540000"/>
            <a:ext cx="355600" cy="241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375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9397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3"/>
                </a:solidFill>
              </a:rPr>
              <a:t>Ταξινόμηση οιστρογόνων</a:t>
            </a:r>
            <a:endParaRPr lang="el-GR" sz="3200" b="1" dirty="0">
              <a:solidFill>
                <a:schemeClr val="accent3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30200" y="1016000"/>
            <a:ext cx="8939782" cy="514350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accent3"/>
                </a:solidFill>
              </a:rPr>
              <a:t>Φυσικά</a:t>
            </a:r>
            <a:r>
              <a:rPr lang="el-GR" sz="2400" dirty="0" smtClean="0"/>
              <a:t> </a:t>
            </a:r>
            <a:r>
              <a:rPr lang="en-US" sz="2400" dirty="0" smtClean="0"/>
              <a:t>: </a:t>
            </a:r>
            <a:r>
              <a:rPr lang="el-GR" sz="2400" dirty="0" smtClean="0"/>
              <a:t> </a:t>
            </a:r>
            <a:r>
              <a:rPr lang="el-GR" sz="2400" dirty="0" err="1" smtClean="0"/>
              <a:t>οιστραδιόλη</a:t>
            </a:r>
            <a:r>
              <a:rPr lang="el-GR" sz="2400" dirty="0" smtClean="0"/>
              <a:t>, </a:t>
            </a:r>
            <a:r>
              <a:rPr lang="el-GR" sz="2400" dirty="0" err="1" smtClean="0"/>
              <a:t>οιστριόλη</a:t>
            </a:r>
            <a:r>
              <a:rPr lang="el-GR" sz="2400" dirty="0" smtClean="0"/>
              <a:t>, </a:t>
            </a:r>
            <a:r>
              <a:rPr lang="el-GR" sz="2400" dirty="0" err="1" smtClean="0"/>
              <a:t>οιστρόνη</a:t>
            </a:r>
            <a:endParaRPr lang="el-GR" sz="2400" dirty="0" smtClean="0"/>
          </a:p>
          <a:p>
            <a:r>
              <a:rPr lang="el-GR" sz="2400" b="1" dirty="0" err="1" smtClean="0">
                <a:solidFill>
                  <a:schemeClr val="accent3"/>
                </a:solidFill>
              </a:rPr>
              <a:t>Εστεροποιημένα</a:t>
            </a:r>
            <a:r>
              <a:rPr lang="el-GR" sz="2400" dirty="0" smtClean="0"/>
              <a:t> στην θέση </a:t>
            </a:r>
            <a:r>
              <a:rPr lang="el-GR" sz="2400" b="1" dirty="0" smtClean="0"/>
              <a:t>3-προφάρμακα</a:t>
            </a:r>
            <a:r>
              <a:rPr lang="el-GR" sz="2400" dirty="0" smtClean="0"/>
              <a:t> (η </a:t>
            </a:r>
            <a:r>
              <a:rPr lang="el-GR" sz="2400" dirty="0" err="1" smtClean="0"/>
              <a:t>εστεροποίηση</a:t>
            </a:r>
            <a:r>
              <a:rPr lang="el-GR" sz="2400" dirty="0" smtClean="0"/>
              <a:t> τα κάνει περισσότερο </a:t>
            </a:r>
            <a:r>
              <a:rPr lang="el-GR" sz="2400" dirty="0" err="1" smtClean="0"/>
              <a:t>λιπόφιλα</a:t>
            </a:r>
            <a:r>
              <a:rPr lang="el-GR" sz="2400" dirty="0" smtClean="0"/>
              <a:t> και παρατείνει την δράση)</a:t>
            </a:r>
          </a:p>
          <a:p>
            <a:r>
              <a:rPr lang="el-GR" sz="2400" b="1" dirty="0" smtClean="0">
                <a:solidFill>
                  <a:schemeClr val="accent3"/>
                </a:solidFill>
              </a:rPr>
              <a:t>Συζευγμένα</a:t>
            </a:r>
            <a:r>
              <a:rPr lang="el-GR" sz="2400" dirty="0" smtClean="0"/>
              <a:t> (με </a:t>
            </a:r>
            <a:r>
              <a:rPr lang="el-GR" sz="2400" dirty="0" err="1" smtClean="0"/>
              <a:t>οιστρόνη</a:t>
            </a:r>
            <a:r>
              <a:rPr lang="el-GR" sz="2400" dirty="0" smtClean="0"/>
              <a:t>)</a:t>
            </a:r>
          </a:p>
          <a:p>
            <a:r>
              <a:rPr lang="el-GR" sz="2400" b="1" dirty="0" err="1" smtClean="0">
                <a:solidFill>
                  <a:schemeClr val="accent3"/>
                </a:solidFill>
              </a:rPr>
              <a:t>Ημισυνθετικά</a:t>
            </a:r>
            <a:r>
              <a:rPr lang="en-US" sz="2400" dirty="0" smtClean="0"/>
              <a:t>:</a:t>
            </a:r>
            <a:r>
              <a:rPr lang="el-GR" sz="2400" dirty="0" smtClean="0"/>
              <a:t> παράγωγα της </a:t>
            </a:r>
            <a:r>
              <a:rPr lang="el-GR" sz="2400" dirty="0" err="1" smtClean="0"/>
              <a:t>οιστραδιόλης</a:t>
            </a:r>
            <a:r>
              <a:rPr lang="el-GR" sz="2400" dirty="0" smtClean="0"/>
              <a:t> που έχουν μια </a:t>
            </a:r>
            <a:r>
              <a:rPr lang="el-GR" sz="2400" dirty="0" smtClean="0">
                <a:solidFill>
                  <a:srgbClr val="FF0000"/>
                </a:solidFill>
              </a:rPr>
              <a:t>17 </a:t>
            </a:r>
            <a:r>
              <a:rPr lang="el-GR" sz="2400" dirty="0" err="1" smtClean="0">
                <a:solidFill>
                  <a:srgbClr val="FF0000"/>
                </a:solidFill>
              </a:rPr>
              <a:t>αιθινυλ</a:t>
            </a:r>
            <a:r>
              <a:rPr lang="el-GR" sz="2400" dirty="0" smtClean="0">
                <a:solidFill>
                  <a:srgbClr val="FF0000"/>
                </a:solidFill>
              </a:rPr>
              <a:t>-ομάδα </a:t>
            </a:r>
            <a:r>
              <a:rPr lang="el-GR" sz="2400" dirty="0" smtClean="0"/>
              <a:t>ή </a:t>
            </a:r>
            <a:r>
              <a:rPr lang="el-GR" sz="2400" dirty="0" smtClean="0">
                <a:solidFill>
                  <a:srgbClr val="FF0000"/>
                </a:solidFill>
              </a:rPr>
              <a:t>μια </a:t>
            </a:r>
            <a:r>
              <a:rPr lang="el-GR" sz="2400" dirty="0" err="1" smtClean="0">
                <a:solidFill>
                  <a:srgbClr val="FF0000"/>
                </a:solidFill>
              </a:rPr>
              <a:t>αιθερική</a:t>
            </a:r>
            <a:r>
              <a:rPr lang="el-GR" sz="2400" dirty="0" smtClean="0">
                <a:solidFill>
                  <a:srgbClr val="FF0000"/>
                </a:solidFill>
              </a:rPr>
              <a:t> στη θέση 3</a:t>
            </a:r>
            <a:r>
              <a:rPr lang="el-GR" sz="2400" dirty="0" smtClean="0"/>
              <a:t>. Και οι δύο αλλαγές συνδέονται με αύξηση της δράσης</a:t>
            </a:r>
          </a:p>
          <a:p>
            <a:r>
              <a:rPr lang="el-GR" sz="2400" b="1" dirty="0" smtClean="0">
                <a:solidFill>
                  <a:schemeClr val="accent3"/>
                </a:solidFill>
              </a:rPr>
              <a:t>Συνθετικά </a:t>
            </a:r>
            <a:r>
              <a:rPr lang="en-US" sz="2400" dirty="0" smtClean="0"/>
              <a:t>:</a:t>
            </a:r>
            <a:r>
              <a:rPr lang="el-GR" sz="2400" dirty="0" smtClean="0"/>
              <a:t> παράγωγα </a:t>
            </a:r>
            <a:r>
              <a:rPr lang="el-GR" sz="2400" dirty="0" err="1" smtClean="0"/>
              <a:t>στιλβενίου</a:t>
            </a:r>
            <a:r>
              <a:rPr lang="el-GR" sz="2400" dirty="0" smtClean="0"/>
              <a:t> (είναι επίπεδα μόνιμα ή προσωρινά είτε λόγω των συζευγμένων </a:t>
            </a:r>
            <a:r>
              <a:rPr lang="el-GR" sz="2400" dirty="0" err="1" smtClean="0"/>
              <a:t>δδ</a:t>
            </a:r>
            <a:r>
              <a:rPr lang="el-GR" sz="2400" dirty="0" smtClean="0"/>
              <a:t> που συνδέουν τα </a:t>
            </a:r>
            <a:r>
              <a:rPr lang="el-GR" sz="2400" dirty="0" err="1" smtClean="0"/>
              <a:t>φαινολικά</a:t>
            </a:r>
            <a:r>
              <a:rPr lang="el-GR" sz="2400" dirty="0" smtClean="0"/>
              <a:t> ΟΗ είτε λόγω της περιστροφής των </a:t>
            </a:r>
            <a:r>
              <a:rPr lang="el-GR" sz="2400" dirty="0" err="1" smtClean="0"/>
              <a:t>φαινολικών</a:t>
            </a:r>
            <a:r>
              <a:rPr lang="el-GR" sz="2400" dirty="0" smtClean="0"/>
              <a:t> ομάδων γύρω από τους απλούς δεσμούς. </a:t>
            </a:r>
            <a:r>
              <a:rPr lang="en-US" sz="2400" dirty="0" smtClean="0"/>
              <a:t>‘</a:t>
            </a:r>
            <a:r>
              <a:rPr lang="el-GR" sz="2400" dirty="0" err="1" smtClean="0"/>
              <a:t>Εχουν</a:t>
            </a:r>
            <a:r>
              <a:rPr lang="el-GR" sz="2400" dirty="0" smtClean="0"/>
              <a:t> 2 μόνο δακτυλίους ενώ τα </a:t>
            </a:r>
            <a:r>
              <a:rPr lang="el-GR" sz="2400" dirty="0" err="1" smtClean="0"/>
              <a:t>στεροειδή</a:t>
            </a:r>
            <a:r>
              <a:rPr lang="el-GR" sz="2400" dirty="0" smtClean="0"/>
              <a:t> έχουν 4. Τα 2 </a:t>
            </a:r>
            <a:r>
              <a:rPr lang="el-GR" sz="2400" dirty="0" err="1" smtClean="0"/>
              <a:t>φαινολικά</a:t>
            </a:r>
            <a:r>
              <a:rPr lang="el-GR" sz="2400" dirty="0" smtClean="0"/>
              <a:t> ΟΗ βρίσκονται σε απόσταση ανάλογη με των φυσικών.</a:t>
            </a:r>
          </a:p>
          <a:p>
            <a:endParaRPr lang="el-GR" sz="2400" dirty="0"/>
          </a:p>
        </p:txBody>
      </p:sp>
      <p:pic>
        <p:nvPicPr>
          <p:cNvPr id="5" name="Picture 2" descr="~AUT0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9982" y="624075"/>
            <a:ext cx="2313437" cy="291237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2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8021320" cy="724672"/>
          </a:xfrm>
        </p:spPr>
        <p:txBody>
          <a:bodyPr/>
          <a:lstStyle/>
          <a:p>
            <a:r>
              <a:rPr lang="el-GR" dirty="0" smtClean="0"/>
              <a:t>Σύνθεση </a:t>
            </a:r>
            <a:r>
              <a:rPr lang="el-GR" dirty="0" err="1" smtClean="0"/>
              <a:t>στιλβεστρόλης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7400" y="1418317"/>
            <a:ext cx="10058400" cy="49043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l-GR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44377"/>
              </p:ext>
            </p:extLst>
          </p:nvPr>
        </p:nvGraphicFramePr>
        <p:xfrm>
          <a:off x="1524000" y="1464884"/>
          <a:ext cx="8585200" cy="485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S ChemDraw Drawing" r:id="rId3" imgW="5798483" imgH="3280923" progId="ChemDraw.Document.6.0">
                  <p:embed/>
                </p:oleObj>
              </mc:Choice>
              <mc:Fallback>
                <p:oleObj name="CS ChemDraw Drawing" r:id="rId3" imgW="5798483" imgH="32809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464884"/>
                        <a:ext cx="8585200" cy="485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79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3397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Σχέσεις δομής δράσης οιστρογόνων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568" y="1122485"/>
            <a:ext cx="3056731" cy="2758829"/>
          </a:xfrm>
          <a:prstGeom prst="rect">
            <a:avLst/>
          </a:prstGeo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6125831" y="1397000"/>
            <a:ext cx="5621669" cy="4813300"/>
          </a:xfrm>
        </p:spPr>
        <p:txBody>
          <a:bodyPr>
            <a:normAutofit/>
          </a:bodyPr>
          <a:lstStyle/>
          <a:p>
            <a:r>
              <a:rPr lang="el-GR" dirty="0" smtClean="0"/>
              <a:t>Ο πυρήνας των </a:t>
            </a:r>
            <a:r>
              <a:rPr lang="el-GR" dirty="0" err="1" smtClean="0"/>
              <a:t>στεροειδών</a:t>
            </a:r>
            <a:r>
              <a:rPr lang="el-GR" dirty="0" smtClean="0"/>
              <a:t> δεν κρίνεται απαραίτητος για την </a:t>
            </a:r>
            <a:r>
              <a:rPr lang="el-GR" dirty="0" err="1" smtClean="0"/>
              <a:t>οιστρογονική</a:t>
            </a:r>
            <a:r>
              <a:rPr lang="el-GR" dirty="0" smtClean="0"/>
              <a:t> δράση πχ η </a:t>
            </a:r>
            <a:r>
              <a:rPr lang="el-GR" dirty="0" err="1" smtClean="0"/>
              <a:t>κουμεστρόλη</a:t>
            </a:r>
            <a:r>
              <a:rPr lang="el-GR" dirty="0" smtClean="0"/>
              <a:t> και η </a:t>
            </a:r>
            <a:r>
              <a:rPr lang="el-GR" dirty="0" err="1" smtClean="0"/>
              <a:t>γενιστεϊνη</a:t>
            </a:r>
            <a:r>
              <a:rPr lang="el-GR" dirty="0" smtClean="0"/>
              <a:t>, φυτικής προέλευσης μόρια  που δεν τον έχουν, παρουσιάζουν </a:t>
            </a:r>
            <a:r>
              <a:rPr lang="el-GR" dirty="0" err="1" smtClean="0"/>
              <a:t>οιστρογονική</a:t>
            </a:r>
            <a:r>
              <a:rPr lang="el-GR" dirty="0" smtClean="0"/>
              <a:t> δράση.</a:t>
            </a:r>
            <a:endParaRPr lang="en-US" dirty="0" smtClean="0"/>
          </a:p>
          <a:p>
            <a:r>
              <a:rPr lang="el-GR" b="1" dirty="0" smtClean="0">
                <a:solidFill>
                  <a:schemeClr val="accent3"/>
                </a:solidFill>
              </a:rPr>
              <a:t>Αντίθετα είναι απαραίτητη η παρουσία αρωματικών δακτυλίων και </a:t>
            </a:r>
            <a:r>
              <a:rPr lang="el-GR" b="1" dirty="0" err="1" smtClean="0">
                <a:solidFill>
                  <a:schemeClr val="accent3"/>
                </a:solidFill>
              </a:rPr>
              <a:t>φαινολικών</a:t>
            </a:r>
            <a:r>
              <a:rPr lang="el-GR" b="1" dirty="0" smtClean="0">
                <a:solidFill>
                  <a:schemeClr val="accent3"/>
                </a:solidFill>
              </a:rPr>
              <a:t> ΟΗ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οδός χορήγησης παίζει ρόλο</a:t>
            </a:r>
          </a:p>
          <a:p>
            <a:r>
              <a:rPr lang="el-GR" dirty="0" smtClean="0"/>
              <a:t>Στην υποδόρια χορήγηση η δραστικότητα ακολουθεί τη σειρά</a:t>
            </a:r>
            <a:r>
              <a:rPr lang="en-US" dirty="0" smtClean="0"/>
              <a:t>:</a:t>
            </a:r>
          </a:p>
          <a:p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Οιστραδιόλη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οιστρόνη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οιστριόλη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dirty="0" smtClean="0"/>
              <a:t>Στην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r>
              <a:rPr lang="el-GR" dirty="0" smtClean="0"/>
              <a:t> όμως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Οιστριόλη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οιστραδιόλη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οιστρόνη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Αστέρι 5 ακτινών 9"/>
          <p:cNvSpPr/>
          <p:nvPr/>
        </p:nvSpPr>
        <p:spPr>
          <a:xfrm>
            <a:off x="10807700" y="2794000"/>
            <a:ext cx="444500" cy="33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 5 ακτινών 10"/>
          <p:cNvSpPr/>
          <p:nvPr/>
        </p:nvSpPr>
        <p:spPr>
          <a:xfrm>
            <a:off x="11595100" y="2501900"/>
            <a:ext cx="4572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102100"/>
            <a:ext cx="2095500" cy="990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Ορθογώνιο 12"/>
          <p:cNvSpPr/>
          <p:nvPr/>
        </p:nvSpPr>
        <p:spPr>
          <a:xfrm>
            <a:off x="486568" y="5103088"/>
            <a:ext cx="2095500" cy="420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 smtClean="0">
                <a:solidFill>
                  <a:schemeClr val="accent2">
                    <a:lumMod val="50000"/>
                  </a:schemeClr>
                </a:solidFill>
              </a:rPr>
              <a:t>γενιστεϊνη</a:t>
            </a: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549524"/>
            <a:ext cx="2163430" cy="9302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7463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3397"/>
          </a:xfrm>
        </p:spPr>
        <p:txBody>
          <a:bodyPr/>
          <a:lstStyle/>
          <a:p>
            <a:r>
              <a:rPr lang="el-GR" dirty="0"/>
              <a:t>Σχέση δομής δράσης </a:t>
            </a:r>
            <a:r>
              <a:rPr lang="el-GR" dirty="0" smtClean="0"/>
              <a:t>οιστρογόνων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02100" y="1321191"/>
            <a:ext cx="7053580" cy="4547904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Ο Α  δακτύλιος  πρέπει να είναι </a:t>
            </a:r>
            <a:r>
              <a:rPr lang="el-GR" sz="2400" b="1" dirty="0" err="1" smtClean="0">
                <a:solidFill>
                  <a:schemeClr val="accent5">
                    <a:lumMod val="50000"/>
                  </a:schemeClr>
                </a:solidFill>
              </a:rPr>
              <a:t>φαινολικός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 με ΟΗ  στον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C3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ε</a:t>
            </a:r>
            <a:r>
              <a:rPr lang="el-GR" dirty="0" smtClean="0"/>
              <a:t>ίναι υπεύθυνος για την εκλεκτική και υψηλή ικανότητα πρόσδεσης στους υποδοχείς των οιστρογόνων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Οι </a:t>
            </a:r>
            <a:r>
              <a:rPr lang="el-GR" dirty="0" err="1" smtClean="0"/>
              <a:t>άλκυλο</a:t>
            </a:r>
            <a:r>
              <a:rPr lang="el-GR" dirty="0" smtClean="0"/>
              <a:t> </a:t>
            </a:r>
            <a:r>
              <a:rPr lang="el-GR" dirty="0" err="1" smtClean="0"/>
              <a:t>υποκαταστάτες</a:t>
            </a:r>
            <a:r>
              <a:rPr lang="el-GR" dirty="0" smtClean="0"/>
              <a:t> στο δακτύλιο Α μειώνουν την δέσμευση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Αντίθετα στους </a:t>
            </a:r>
            <a:r>
              <a:rPr lang="en-US" dirty="0" smtClean="0"/>
              <a:t>C &amp; D</a:t>
            </a:r>
            <a:r>
              <a:rPr lang="el-GR" dirty="0" smtClean="0"/>
              <a:t> την διευκολύνει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Στον </a:t>
            </a:r>
            <a:r>
              <a:rPr lang="en-US" dirty="0" smtClean="0"/>
              <a:t>D </a:t>
            </a:r>
            <a:r>
              <a:rPr lang="el-GR" dirty="0" smtClean="0"/>
              <a:t>Δακτύλιο ΟΗ  ή </a:t>
            </a:r>
            <a:r>
              <a:rPr lang="el-GR" dirty="0" err="1" smtClean="0"/>
              <a:t>κετονική</a:t>
            </a:r>
            <a:r>
              <a:rPr lang="el-GR" dirty="0" smtClean="0"/>
              <a:t> ομάδα στον </a:t>
            </a:r>
            <a:r>
              <a:rPr lang="en-US" dirty="0" smtClean="0"/>
              <a:t>C17</a:t>
            </a:r>
            <a:endParaRPr lang="el-GR" dirty="0"/>
          </a:p>
        </p:txBody>
      </p:sp>
      <p:pic>
        <p:nvPicPr>
          <p:cNvPr id="5" name="Picture 2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321191"/>
            <a:ext cx="3101406" cy="390433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Αστέρι 5 ακτινών 5"/>
          <p:cNvSpPr/>
          <p:nvPr/>
        </p:nvSpPr>
        <p:spPr>
          <a:xfrm>
            <a:off x="3759200" y="1498600"/>
            <a:ext cx="381000" cy="241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στέρι 4 ακτινών 6"/>
          <p:cNvSpPr/>
          <p:nvPr/>
        </p:nvSpPr>
        <p:spPr>
          <a:xfrm>
            <a:off x="3797300" y="3403600"/>
            <a:ext cx="177800" cy="2159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στέρι 4 ακτινών 7"/>
          <p:cNvSpPr/>
          <p:nvPr/>
        </p:nvSpPr>
        <p:spPr>
          <a:xfrm>
            <a:off x="3467100" y="3073400"/>
            <a:ext cx="292100" cy="241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001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32500" y="286603"/>
            <a:ext cx="5702300" cy="996097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  <a:t>Σχέσεις δομής δράσης οιστρογόνων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οιστραδιόλη</a:t>
            </a:r>
            <a:r>
              <a:rPr lang="el-GR" dirty="0" smtClean="0"/>
              <a:t> στην λήψη από το στόμα αδρανοποιείται ταχύτατα </a:t>
            </a:r>
            <a:r>
              <a:rPr lang="el-GR" dirty="0" err="1" smtClean="0"/>
              <a:t>μεταβολιζόμενη</a:t>
            </a:r>
            <a:r>
              <a:rPr lang="el-GR" dirty="0" smtClean="0"/>
              <a:t> στο ήπαρ.</a:t>
            </a:r>
          </a:p>
          <a:p>
            <a:r>
              <a:rPr lang="el-GR" dirty="0" smtClean="0"/>
              <a:t>Η εισαγωγή μιας </a:t>
            </a:r>
            <a:r>
              <a:rPr lang="el-GR" dirty="0" err="1" smtClean="0"/>
              <a:t>αιθινυλ</a:t>
            </a:r>
            <a:r>
              <a:rPr lang="el-GR" dirty="0" smtClean="0"/>
              <a:t>-ομάδας στην θέση 17- κάνει το μόριο ανθεκτικό και δραστικό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 err="1" smtClean="0"/>
              <a:t>μεθυλίωση</a:t>
            </a:r>
            <a:r>
              <a:rPr lang="el-GR" dirty="0" smtClean="0"/>
              <a:t> της </a:t>
            </a:r>
            <a:r>
              <a:rPr lang="el-GR" dirty="0"/>
              <a:t>3</a:t>
            </a:r>
            <a:r>
              <a:rPr lang="el-GR" dirty="0" smtClean="0"/>
              <a:t>-ΟΗ ομάδας κάνει </a:t>
            </a:r>
            <a:r>
              <a:rPr lang="el-GR" dirty="0"/>
              <a:t>το μόριο ανθεκτικό και δραστικό </a:t>
            </a:r>
            <a:r>
              <a:rPr lang="en-US" dirty="0"/>
              <a:t>per </a:t>
            </a:r>
            <a:r>
              <a:rPr lang="en-US" dirty="0" err="1" smtClean="0"/>
              <a:t>os</a:t>
            </a:r>
            <a:endParaRPr lang="el-GR" dirty="0" smtClean="0"/>
          </a:p>
          <a:p>
            <a:r>
              <a:rPr lang="el-GR" dirty="0" err="1" smtClean="0"/>
              <a:t>Οξικοι</a:t>
            </a:r>
            <a:r>
              <a:rPr lang="el-GR" dirty="0" smtClean="0"/>
              <a:t> και </a:t>
            </a:r>
            <a:r>
              <a:rPr lang="el-GR" dirty="0" err="1" smtClean="0"/>
              <a:t>βενζοϊκοί</a:t>
            </a:r>
            <a:r>
              <a:rPr lang="el-GR" dirty="0" smtClean="0"/>
              <a:t> εστέρες  οδηγούν σε  ανθεκτικότερα μόρια με μεγαλύτερη διάρκεια δράσης.</a:t>
            </a:r>
          </a:p>
          <a:p>
            <a:r>
              <a:rPr lang="el-GR" dirty="0" smtClean="0"/>
              <a:t>Εισαγωγή 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ΟΗ στους άνθρακες της θέσης 6, 7 ή 11 </a:t>
            </a:r>
            <a:r>
              <a:rPr lang="el-GR" dirty="0" smtClean="0"/>
              <a:t>μειώνουν την </a:t>
            </a:r>
            <a:r>
              <a:rPr lang="el-GR" dirty="0" err="1" smtClean="0"/>
              <a:t>οιστρογονική</a:t>
            </a:r>
            <a:r>
              <a:rPr lang="el-GR" dirty="0" smtClean="0"/>
              <a:t> δράση</a:t>
            </a:r>
            <a:endParaRPr lang="el-GR" dirty="0"/>
          </a:p>
        </p:txBody>
      </p:sp>
      <p:pic>
        <p:nvPicPr>
          <p:cNvPr id="5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0950" y="2886075"/>
            <a:ext cx="2247900" cy="2028825"/>
          </a:xfrm>
          <a:prstGeom prst="rect">
            <a:avLst/>
          </a:prstGeom>
        </p:spPr>
      </p:pic>
      <p:sp>
        <p:nvSpPr>
          <p:cNvPr id="6" name="Τόξο 5"/>
          <p:cNvSpPr/>
          <p:nvPr/>
        </p:nvSpPr>
        <p:spPr>
          <a:xfrm>
            <a:off x="4445000" y="2717800"/>
            <a:ext cx="444500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 descr="~AUT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3" y="114566"/>
            <a:ext cx="2668587" cy="33607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27343" y="4737099"/>
            <a:ext cx="5705157" cy="1509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b="1" dirty="0" smtClean="0">
                <a:solidFill>
                  <a:schemeClr val="accent3"/>
                </a:solidFill>
              </a:rPr>
              <a:t>Για τα συνθετικά παράγωγα η εισαγωγή επιπλέον </a:t>
            </a:r>
            <a:r>
              <a:rPr lang="el-GR" b="1" dirty="0" err="1" smtClean="0">
                <a:solidFill>
                  <a:schemeClr val="accent3"/>
                </a:solidFill>
              </a:rPr>
              <a:t>υποκαταστατών</a:t>
            </a:r>
            <a:r>
              <a:rPr lang="el-GR" b="1" dirty="0" smtClean="0">
                <a:solidFill>
                  <a:schemeClr val="accent3"/>
                </a:solidFill>
              </a:rPr>
              <a:t> στον αρωματικό δακτύλιο ή η μετατόπιση των ΟΗ σε άλλες θέσεις μειώνει απότομα την Δράση</a:t>
            </a:r>
            <a:endParaRPr lang="el-G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31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Συνθετικά ανάλογα</a:t>
            </a:r>
            <a:endParaRPr lang="el-GR" dirty="0"/>
          </a:p>
        </p:txBody>
      </p:sp>
      <p:pic>
        <p:nvPicPr>
          <p:cNvPr id="4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900" y="1845735"/>
            <a:ext cx="2313437" cy="291237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521200" y="1737360"/>
            <a:ext cx="6634480" cy="4131735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Θετικά αποτε</a:t>
            </a:r>
            <a:r>
              <a:rPr lang="el-GR" dirty="0"/>
              <a:t>λ</a:t>
            </a:r>
            <a:r>
              <a:rPr lang="el-GR" dirty="0" smtClean="0"/>
              <a:t>έσματα λαμβάνονται όταν στις θέσεις </a:t>
            </a:r>
            <a:r>
              <a:rPr lang="en-US" b="1" dirty="0" smtClean="0">
                <a:solidFill>
                  <a:schemeClr val="accent3"/>
                </a:solidFill>
              </a:rPr>
              <a:t>C3, C6, C</a:t>
            </a:r>
            <a:r>
              <a:rPr lang="el-GR" b="1" dirty="0" smtClean="0">
                <a:solidFill>
                  <a:schemeClr val="accent3"/>
                </a:solidFill>
              </a:rPr>
              <a:t>16, </a:t>
            </a:r>
            <a:r>
              <a:rPr lang="en-US" b="1" dirty="0" smtClean="0">
                <a:solidFill>
                  <a:schemeClr val="accent3"/>
                </a:solidFill>
              </a:rPr>
              <a:t>C</a:t>
            </a:r>
            <a:r>
              <a:rPr lang="el-GR" b="1" dirty="0" smtClean="0">
                <a:solidFill>
                  <a:schemeClr val="accent3"/>
                </a:solidFill>
              </a:rPr>
              <a:t>17</a:t>
            </a:r>
            <a:r>
              <a:rPr lang="en-US" b="1" dirty="0" smtClean="0">
                <a:solidFill>
                  <a:schemeClr val="accent3"/>
                </a:solidFill>
              </a:rPr>
              <a:t>, C19</a:t>
            </a:r>
            <a:r>
              <a:rPr lang="el-GR" b="1" dirty="0" smtClean="0">
                <a:solidFill>
                  <a:schemeClr val="accent3"/>
                </a:solidFill>
              </a:rPr>
              <a:t> γίνονται οι παρακάτω αλλαγές</a:t>
            </a:r>
          </a:p>
          <a:p>
            <a:r>
              <a:rPr lang="el-GR" b="1" dirty="0" smtClean="0">
                <a:solidFill>
                  <a:schemeClr val="accent3"/>
                </a:solidFill>
              </a:rPr>
              <a:t>17 (α)-</a:t>
            </a:r>
            <a:r>
              <a:rPr lang="el-GR" b="1" dirty="0" err="1" smtClean="0">
                <a:solidFill>
                  <a:schemeClr val="accent3"/>
                </a:solidFill>
              </a:rPr>
              <a:t>αιθινυλ</a:t>
            </a:r>
            <a:r>
              <a:rPr lang="el-GR" b="1" dirty="0" smtClean="0">
                <a:solidFill>
                  <a:schemeClr val="accent3"/>
                </a:solidFill>
              </a:rPr>
              <a:t>, 17(α)-</a:t>
            </a:r>
            <a:r>
              <a:rPr lang="el-GR" b="1" dirty="0" err="1" smtClean="0">
                <a:solidFill>
                  <a:schemeClr val="accent3"/>
                </a:solidFill>
              </a:rPr>
              <a:t>μεθυλ</a:t>
            </a:r>
            <a:r>
              <a:rPr lang="el-GR" b="1" dirty="0" smtClean="0">
                <a:solidFill>
                  <a:schemeClr val="accent3"/>
                </a:solidFill>
              </a:rPr>
              <a:t>, 17(α) </a:t>
            </a:r>
            <a:r>
              <a:rPr lang="el-GR" b="1" dirty="0" err="1" smtClean="0">
                <a:solidFill>
                  <a:schemeClr val="accent3"/>
                </a:solidFill>
              </a:rPr>
              <a:t>υδροξυ</a:t>
            </a:r>
            <a:endParaRPr lang="el-GR" b="1" dirty="0" smtClean="0">
              <a:solidFill>
                <a:schemeClr val="accent3"/>
              </a:solidFill>
            </a:endParaRPr>
          </a:p>
          <a:p>
            <a:r>
              <a:rPr lang="el-GR" b="1" dirty="0" smtClean="0">
                <a:solidFill>
                  <a:schemeClr val="accent3"/>
                </a:solidFill>
              </a:rPr>
              <a:t>16 </a:t>
            </a:r>
            <a:r>
              <a:rPr lang="el-GR" b="1" dirty="0" err="1" smtClean="0">
                <a:solidFill>
                  <a:schemeClr val="accent3"/>
                </a:solidFill>
              </a:rPr>
              <a:t>μεθυλεν</a:t>
            </a:r>
            <a:r>
              <a:rPr lang="el-GR" b="1" dirty="0" smtClean="0">
                <a:solidFill>
                  <a:schemeClr val="accent3"/>
                </a:solidFill>
              </a:rPr>
              <a:t>, 6-χλωρο, 6-μεθυλο</a:t>
            </a:r>
          </a:p>
          <a:p>
            <a:r>
              <a:rPr lang="el-GR" b="1" dirty="0" smtClean="0"/>
              <a:t>Απουσία μεθυλίου από τον </a:t>
            </a:r>
            <a:r>
              <a:rPr lang="en-US" b="1" dirty="0" smtClean="0"/>
              <a:t>C19</a:t>
            </a:r>
            <a:r>
              <a:rPr lang="el-GR" b="1" dirty="0" smtClean="0"/>
              <a:t> οδηγεί σε μεγάλη αύξηση </a:t>
            </a:r>
            <a:r>
              <a:rPr lang="el-GR" b="1" dirty="0" err="1" smtClean="0"/>
              <a:t>οιστρογενούς</a:t>
            </a:r>
            <a:r>
              <a:rPr lang="el-GR" b="1" dirty="0" smtClean="0"/>
              <a:t> δράσης </a:t>
            </a:r>
          </a:p>
          <a:p>
            <a:r>
              <a:rPr lang="el-GR" b="1" dirty="0" smtClean="0"/>
              <a:t>Ανάμεσα στα 19-νορστεροειδή μεγαλύτερη </a:t>
            </a:r>
            <a:r>
              <a:rPr lang="en-US" b="1" dirty="0" smtClean="0"/>
              <a:t>per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l-GR" b="1" dirty="0" smtClean="0"/>
              <a:t> δράση έχουν τα 17-αιθινυλ-, όπως και τα 6-μεθυλο, 6-χλώρο και 18-</a:t>
            </a:r>
            <a:r>
              <a:rPr lang="el-GR" b="1" dirty="0"/>
              <a:t> </a:t>
            </a:r>
            <a:r>
              <a:rPr lang="el-GR" b="1" dirty="0" err="1" smtClean="0"/>
              <a:t>μεθυλεν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6" name="Αστέρι 5 ακτινών 5"/>
          <p:cNvSpPr/>
          <p:nvPr/>
        </p:nvSpPr>
        <p:spPr>
          <a:xfrm>
            <a:off x="10985500" y="3175000"/>
            <a:ext cx="571500" cy="25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7" descr="~AUT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51" y="0"/>
            <a:ext cx="3594100" cy="2390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15663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4197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Σύνδεση με τον υποδοχέα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803886"/>
            <a:ext cx="5695027" cy="370791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241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3"/>
                </a:solidFill>
              </a:rPr>
              <a:t>Έλεγχος ταυτότητας για τα μόρια που περιέχουν </a:t>
            </a:r>
            <a:r>
              <a:rPr lang="el-GR" sz="3200" b="1" dirty="0" err="1" smtClean="0">
                <a:solidFill>
                  <a:schemeClr val="accent3"/>
                </a:solidFill>
              </a:rPr>
              <a:t>φαινολικό</a:t>
            </a:r>
            <a:r>
              <a:rPr lang="el-GR" sz="3200" b="1" dirty="0" smtClean="0">
                <a:solidFill>
                  <a:schemeClr val="accent3"/>
                </a:solidFill>
              </a:rPr>
              <a:t> ΟΗ</a:t>
            </a:r>
            <a:br>
              <a:rPr lang="el-GR" sz="3200" b="1" dirty="0" smtClean="0">
                <a:solidFill>
                  <a:schemeClr val="accent3"/>
                </a:solidFill>
              </a:rPr>
            </a:br>
            <a:endParaRPr lang="el-GR" sz="3200" b="1" dirty="0">
              <a:solidFill>
                <a:schemeClr val="accent3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Αντίδραση με </a:t>
            </a:r>
            <a:r>
              <a:rPr lang="el-GR" sz="2800" dirty="0" err="1" smtClean="0"/>
              <a:t>βρωμιούχο</a:t>
            </a:r>
            <a:r>
              <a:rPr lang="el-GR" sz="2800" dirty="0" smtClean="0"/>
              <a:t> νερό  δίνει </a:t>
            </a:r>
            <a:r>
              <a:rPr lang="el-GR" sz="2800" dirty="0" err="1" smtClean="0"/>
              <a:t>βρωμοπαράγωγα</a:t>
            </a:r>
            <a:r>
              <a:rPr lang="el-GR" sz="2800" dirty="0" smtClean="0"/>
              <a:t> (κίτρινου χρώματος)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Υδρόλυση των εστέρων δίνει την φαινόλη της οποίας  προσδιορίζεται το </a:t>
            </a:r>
            <a:r>
              <a:rPr lang="el-GR" sz="2800" dirty="0" err="1" smtClean="0"/>
              <a:t>στ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Από την αλκαλική υδρόλυση των εστέρων παρουσία </a:t>
            </a:r>
            <a:r>
              <a:rPr lang="el-GR" sz="2800" dirty="0" err="1" smtClean="0"/>
              <a:t>υδροξυλαμίνης</a:t>
            </a:r>
            <a:r>
              <a:rPr lang="el-GR" sz="2800" dirty="0" smtClean="0"/>
              <a:t> (παράγεται το </a:t>
            </a:r>
            <a:r>
              <a:rPr lang="el-GR" sz="2800" dirty="0" err="1" smtClean="0"/>
              <a:t>υδροξαμικό</a:t>
            </a:r>
            <a:r>
              <a:rPr lang="el-GR" sz="2800" dirty="0" smtClean="0"/>
              <a:t> οξύ που αντιδρά με </a:t>
            </a:r>
            <a:r>
              <a:rPr lang="en-US" sz="2800" dirty="0" smtClean="0"/>
              <a:t>FeCl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 και δίνει το αντίστοιχο έγχρωμο παράγωγο)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Τα μόρια με τριπλό δεσμό αποχρωματίζουν το διάλυμα του </a:t>
            </a:r>
            <a:r>
              <a:rPr lang="en-US" sz="2800" dirty="0" smtClean="0"/>
              <a:t> KMnO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l-GR" sz="2800" dirty="0" smtClean="0"/>
              <a:t> και το </a:t>
            </a:r>
            <a:r>
              <a:rPr lang="el-GR" sz="2800" dirty="0" err="1" smtClean="0"/>
              <a:t>βρωμιούχο</a:t>
            </a:r>
            <a:r>
              <a:rPr lang="el-GR" sz="2800" dirty="0" smtClean="0"/>
              <a:t> νερό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35785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Ποσοτικός προσδιορισμός οιστρογόνων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Χρωματομετρικά</a:t>
            </a:r>
            <a:r>
              <a:rPr lang="el-GR" sz="2800" dirty="0" smtClean="0"/>
              <a:t>, μέσω </a:t>
            </a:r>
            <a:r>
              <a:rPr lang="el-GR" sz="2800" dirty="0" err="1" smtClean="0"/>
              <a:t>διαζώτωσης</a:t>
            </a:r>
            <a:r>
              <a:rPr lang="el-GR" sz="2800" dirty="0" smtClean="0"/>
              <a:t> και σύζευξης για την παραγωγή </a:t>
            </a:r>
            <a:r>
              <a:rPr lang="el-GR" sz="2800" dirty="0" err="1" smtClean="0"/>
              <a:t>διαζωνιακού</a:t>
            </a:r>
            <a:r>
              <a:rPr lang="el-GR" sz="2800" dirty="0" smtClean="0"/>
              <a:t> άλατος</a:t>
            </a:r>
            <a:r>
              <a:rPr lang="en-US" sz="2800" dirty="0" smtClean="0"/>
              <a:t>  </a:t>
            </a:r>
            <a:r>
              <a:rPr lang="el-GR" sz="2800" dirty="0" err="1" smtClean="0"/>
              <a:t>Φασματοφωτομετρικά</a:t>
            </a:r>
            <a:endParaRPr lang="el-GR" sz="2800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56932"/>
              </p:ext>
            </p:extLst>
          </p:nvPr>
        </p:nvGraphicFramePr>
        <p:xfrm>
          <a:off x="3033713" y="3183520"/>
          <a:ext cx="5743575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S ChemDraw Drawing" r:id="rId3" imgW="5743457" imgH="1348362" progId="ChemDraw.Document.6.0">
                  <p:embed/>
                </p:oleObj>
              </mc:Choice>
              <mc:Fallback>
                <p:oleObj name="CS ChemDraw Drawing" r:id="rId3" imgW="5743457" imgH="13483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3713" y="3183520"/>
                        <a:ext cx="5743575" cy="134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33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0676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Όλες εκτός από την </a:t>
            </a:r>
            <a:r>
              <a:rPr lang="el-GR" sz="3200" b="1" dirty="0" err="1" smtClean="0">
                <a:solidFill>
                  <a:schemeClr val="accent3">
                    <a:lumMod val="50000"/>
                  </a:schemeClr>
                </a:solidFill>
              </a:rPr>
              <a:t>καλσιτριόλη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 έχουν τον βασικό δακτύλιο του </a:t>
            </a:r>
            <a:r>
              <a:rPr lang="el-GR" sz="3200" b="1" dirty="0" err="1" smtClean="0">
                <a:solidFill>
                  <a:schemeClr val="accent3">
                    <a:lumMod val="50000"/>
                  </a:schemeClr>
                </a:solidFill>
              </a:rPr>
              <a:t>κυκλοπεντανοπερυδροφαινανθρενίου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l-GR" sz="3200" b="1" dirty="0" err="1" smtClean="0">
                <a:solidFill>
                  <a:schemeClr val="accent3">
                    <a:lumMod val="50000"/>
                  </a:schemeClr>
                </a:solidFill>
              </a:rPr>
              <a:t>στερίνη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8912" y="1865376"/>
            <a:ext cx="10716768" cy="4003718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Η χοληστερίνη αποτελεί την πρόδρομη ένωση</a:t>
            </a:r>
            <a:endParaRPr lang="el-G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7" descr="~A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1" y="2994406"/>
            <a:ext cx="3594100" cy="2390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/>
        </p:spPr>
      </p:pic>
      <p:pic>
        <p:nvPicPr>
          <p:cNvPr id="5" name="Picture 2" descr="~AUT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48" y="2236343"/>
            <a:ext cx="2668587" cy="33607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11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300" y="172303"/>
            <a:ext cx="4490720" cy="830997"/>
          </a:xfrm>
        </p:spPr>
        <p:txBody>
          <a:bodyPr/>
          <a:lstStyle/>
          <a:p>
            <a:r>
              <a:rPr lang="el-GR" altLang="el-GR" u="sng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Αντιοιστρογόνα</a:t>
            </a:r>
            <a:r>
              <a:rPr lang="el-GR" altLang="el-GR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1300" y="1168400"/>
            <a:ext cx="11214100" cy="4700694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δρουν 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ως συναγωνιστικοί ανταγωνιστές ή σε χαμηλή συγκέντρωση οιστρογόνων ως ασθενείς αγωνιστές.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altLang="el-GR" sz="2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Κλομιφαίνη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διεγείρει την ωορρηξία</a:t>
            </a:r>
            <a:r>
              <a:rPr lang="el-GR" altLang="el-G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altLang="el-GR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altLang="el-GR" sz="2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Ταμοξιφαίνη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προχωρημένου καρκίνου του μαστού σε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μετεμμηνοπαυσιακές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γυναίκες</a:t>
            </a: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Προσδιορίζονται ποσοτικά με άνυδρη </a:t>
            </a:r>
            <a:r>
              <a:rPr lang="el-GR" sz="2400" dirty="0" err="1" smtClean="0">
                <a:solidFill>
                  <a:schemeClr val="accent3">
                    <a:lumMod val="50000"/>
                  </a:schemeClr>
                </a:solidFill>
              </a:rPr>
              <a:t>ογκομέτρηση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 με Ν/10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HClO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l-GR" sz="2400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lomife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85" y="1756235"/>
            <a:ext cx="2214646" cy="15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 result for tamoxifen structure activity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83" y="440058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58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της </a:t>
            </a:r>
            <a:r>
              <a:rPr lang="el-GR" dirty="0" err="1" smtClean="0"/>
              <a:t>ταμοξιφαίνης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149475"/>
            <a:ext cx="4181475" cy="24003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305050"/>
            <a:ext cx="4143375" cy="25527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71525" y="2006600"/>
            <a:ext cx="325755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376862" y="2149475"/>
            <a:ext cx="312738" cy="37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5130800" y="3454400"/>
            <a:ext cx="8763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388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8" y="2100263"/>
            <a:ext cx="4171950" cy="2524125"/>
          </a:xfrm>
        </p:spPr>
      </p:pic>
      <p:sp>
        <p:nvSpPr>
          <p:cNvPr id="5" name="Ορθογώνιο 4"/>
          <p:cNvSpPr/>
          <p:nvPr/>
        </p:nvSpPr>
        <p:spPr>
          <a:xfrm>
            <a:off x="711200" y="1854200"/>
            <a:ext cx="386080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986581"/>
            <a:ext cx="4114800" cy="33528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126480" y="736600"/>
            <a:ext cx="38862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5588000" y="2662981"/>
            <a:ext cx="1231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5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762000"/>
            <a:ext cx="4410075" cy="3219450"/>
          </a:xfrm>
        </p:spPr>
      </p:pic>
      <p:sp>
        <p:nvSpPr>
          <p:cNvPr id="5" name="Ορθογώνιο 4"/>
          <p:cNvSpPr/>
          <p:nvPr/>
        </p:nvSpPr>
        <p:spPr>
          <a:xfrm>
            <a:off x="558800" y="3937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15606" y="393700"/>
            <a:ext cx="3778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5207000" y="2146300"/>
            <a:ext cx="97790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74687"/>
            <a:ext cx="4714875" cy="3019425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6070600" y="439419"/>
            <a:ext cx="431800" cy="411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845300" y="4749800"/>
            <a:ext cx="29845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Ρακεμικό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μίγμα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cis &amp; trans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90500" y="5645091"/>
            <a:ext cx="113411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Organic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Chemistry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1982 , 47,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Pages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2387-2393. </a:t>
            </a:r>
            <a:endParaRPr kumimoji="0" lang="el-GR" altLang="el-GR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An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early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synthesis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Tamoxifen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: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Production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of non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stereo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specific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products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22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779520" cy="1072297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Προγεστερόνη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45956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defRPr/>
            </a:pP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Φυσικό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προγεσταγόνο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παράγεται και από τις γυναίκες και από τους άντρες.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Στις 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γυναίκες συμβάλλει στη ρύθμιση της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ωοθηλακιορρηξίας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στην εμφύτευση του εμβρύου στο ενδομήτριο και στη δημιουργία ευνοϊκών συνθηκών για την κύηση.</a:t>
            </a:r>
          </a:p>
          <a:p>
            <a:pPr>
              <a:buClr>
                <a:srgbClr val="FF0000"/>
              </a:buClr>
              <a:defRPr/>
            </a:pP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123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497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Θεραπευτικές χρήσεις</a:t>
            </a:r>
            <a:endParaRPr lang="el-GR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0700" y="1845734"/>
            <a:ext cx="11137900" cy="40233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ντισύλληψη μαζί με οιστρογόνα. </a:t>
            </a:r>
            <a:endParaRPr lang="el-GR" altLang="el-GR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προγεστερόνη δε χρησιμοποιείται ευρέως μόνη της επειδή </a:t>
            </a:r>
            <a:r>
              <a:rPr lang="el-GR" altLang="el-GR" sz="24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μεταβολίζεται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γρήγορα κι έχει μικρή βιοδιαθεσιμότητα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defRPr/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συνθετικά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προγεστάγονα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χρησιμοποιούνται στην αντισύλληψη είναι περισσότερο σταθερά στο μεταβολισμό της πρώτης διόδου.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l-GR" altLang="el-GR" sz="2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Ελεγχος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δυσλειτουργικής αιμορραγίας της μήτρας, η θεραπεία της δυσμηνόρροιας, η καταστολή της γαλακτοφορίας μετά τον τοκετό, η αντιμετώπιση της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ενδομητρίωσης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αντιμετώπιση του καρκίνου του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ενδομητρίου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37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Αντιπρογεσταγόνα</a:t>
            </a:r>
            <a:r>
              <a:rPr lang="el-GR" alt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:</a:t>
            </a:r>
            <a:r>
              <a:rPr lang="el-GR" altLang="el-GR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l-GR" altLang="el-GR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5300" y="1845734"/>
            <a:ext cx="10660380" cy="40233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/>
            </a:pP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Η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της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μιφεπριστόνης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ανταγωνιστής, στα πρώτα στάδια της κυήσεως οδηγεί σε αποβολή του εμβρύου.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l-GR" altLang="el-GR" sz="2400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Ανεπιθύμητες ενέργειες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ιμορραγία της μήτρας και ατελής έκτρωση. Χορήγηση σε συνδυασμό με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προσταγλαδίνη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Ε1 η κύηση διακόπτεται αποτελεσματικά.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Χρησιμοποιείται και για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αντισύλληψη.</a:t>
            </a: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Αστέρι 5 ακτινών 3"/>
          <p:cNvSpPr/>
          <p:nvPr/>
        </p:nvSpPr>
        <p:spPr>
          <a:xfrm>
            <a:off x="6565900" y="2374900"/>
            <a:ext cx="393700" cy="317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Αστέρι 5 ακτινών 4"/>
          <p:cNvSpPr/>
          <p:nvPr/>
        </p:nvSpPr>
        <p:spPr>
          <a:xfrm>
            <a:off x="5825490" y="4267839"/>
            <a:ext cx="444500" cy="3676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827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Αντισυλληπτικά από το στόμα/εμφυτεύματα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2654300"/>
            <a:ext cx="10058400" cy="187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Ε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μποδίζουν την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ωοθυλακιορρηξία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ελαττώνουν την παραγωγή ή την ωρίμανση των γαμετών, παρεμβαίνουν στην κύηση ή αναστέλλουν την ωορρηξία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19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72197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900" y="800100"/>
            <a:ext cx="10439400" cy="5283200"/>
          </a:xfrm>
        </p:spPr>
        <p:txBody>
          <a:bodyPr>
            <a:noAutofit/>
          </a:bodyPr>
          <a:lstStyle/>
          <a:p>
            <a:pPr marL="533400" indent="-533400">
              <a:buClr>
                <a:srgbClr val="FF0000"/>
              </a:buClr>
              <a:buFontTx/>
              <a:buAutoNum type="arabicPeriod"/>
              <a:defRPr/>
            </a:pP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Συνδυασμένο χάπι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οιστρογόνα+προγεσταγόνα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(τριφασικό σχήμα), λαμβάνονται για 21 μέρες και ακολουθεί 7ήμερη διακοπή που επάγει την εμμηνορρυσία.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533400" indent="-533400">
              <a:buClr>
                <a:srgbClr val="FF0000"/>
              </a:buClr>
              <a:buFontTx/>
              <a:buAutoNum type="arabicPeriod"/>
              <a:defRPr/>
            </a:pP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Χάπια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προγεσταγόνων</a:t>
            </a:r>
            <a:r>
              <a:rPr lang="el-GR" altLang="el-GR" sz="2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περιέχουν 1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προγεσταγόνο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(μίνι χάπια) και λαμβάνονται καθημερινά. Είναι λιγότερο αποτελεσματικά από το συνδυασμένο χάπι.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533400" indent="-533400">
              <a:buClr>
                <a:srgbClr val="FF0000"/>
              </a:buClr>
              <a:buFontTx/>
              <a:buAutoNum type="arabicPeriod"/>
              <a:defRPr/>
            </a:pP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Εμφυτεύματα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προγεσταγόνων</a:t>
            </a:r>
            <a:r>
              <a:rPr lang="el-GR" altLang="el-GR" sz="2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κάψουλες που περιέχουν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λεβονοργεστρέλη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 μέγεθος σπίρτου η καθεμία, τοποθετούνται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υποδόριως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 άνω τμήμα του βραχίονα. Το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προγεσταγόνο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απελευθερώνεται αργά από τις κάψουλες παρέχοντας αντισυλληπτική προστασία για 5 χρόνια περίπου.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533400" indent="-533400">
              <a:buClr>
                <a:srgbClr val="FF0000"/>
              </a:buClr>
              <a:buFontTx/>
              <a:buAutoNum type="arabicPeriod"/>
              <a:defRPr/>
            </a:pP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Αντισύλληψη μετά τη συνουσία</a:t>
            </a:r>
            <a:r>
              <a:rPr lang="el-GR" altLang="el-GR" sz="24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υψηλές δόσεις οιστρογόνων χορηγούνται εντός 72 ωρών από τη συνουσία και συνεχίζονται 2 φορές την ημέρα για 5 μέρες (χάπι του επόμενου πρωινού).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58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3697"/>
          </a:xfrm>
        </p:spPr>
        <p:txBody>
          <a:bodyPr/>
          <a:lstStyle/>
          <a:p>
            <a:r>
              <a:rPr lang="el-GR" dirty="0" smtClean="0"/>
              <a:t>Προσοχή!!!!!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l-GR" altLang="el-GR" sz="32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αντισυλληπτικά </a:t>
            </a:r>
            <a:r>
              <a:rPr lang="el-GR" altLang="el-GR" sz="32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από το στόμα </a:t>
            </a:r>
            <a:r>
              <a:rPr lang="el-GR" altLang="el-GR" sz="32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αντενδείκνυνται </a:t>
            </a:r>
            <a:r>
              <a:rPr lang="el-GR" altLang="el-GR" sz="32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σε ασθενείς με αγγειακή εγκεφαλική και </a:t>
            </a:r>
            <a:r>
              <a:rPr lang="el-GR" altLang="el-GR" sz="32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θρομβοεμβολική</a:t>
            </a:r>
            <a:r>
              <a:rPr lang="el-GR" altLang="el-GR" sz="32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νόσο, </a:t>
            </a:r>
            <a:r>
              <a:rPr lang="el-GR" altLang="el-GR" sz="32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οιστρογονο</a:t>
            </a:r>
            <a:r>
              <a:rPr lang="el-GR" altLang="el-GR" sz="32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-εξαρτώμενα νεοπλάσματα, ηπατική νόσο και ημικρανίες.</a:t>
            </a:r>
            <a:endParaRPr lang="el-GR" altLang="el-GR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l-GR" altLang="el-GR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869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βιοσύνθεση</a:t>
            </a:r>
            <a:endParaRPr lang="el-G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defRPr/>
            </a:pPr>
            <a:r>
              <a:rPr lang="el-GR" altLang="el-GR" dirty="0" smtClean="0"/>
              <a:t>Ενώ οι </a:t>
            </a:r>
            <a:r>
              <a:rPr lang="el-GR" altLang="el-GR" b="1" dirty="0" err="1" smtClean="0">
                <a:solidFill>
                  <a:schemeClr val="accent2">
                    <a:lumMod val="75000"/>
                  </a:schemeClr>
                </a:solidFill>
              </a:rPr>
              <a:t>πεπτιδικής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 φύσης ορμόνες</a:t>
            </a:r>
            <a:r>
              <a:rPr lang="el-GR" altLang="el-GR" dirty="0" smtClean="0"/>
              <a:t> κωδικοποιούνται από 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ειδικά γονίδια</a:t>
            </a:r>
            <a:r>
              <a:rPr lang="el-GR" altLang="el-GR" dirty="0" smtClean="0"/>
              <a:t>, 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οι </a:t>
            </a:r>
            <a:r>
              <a:rPr lang="el-GR" altLang="el-GR" b="1" dirty="0" err="1" smtClean="0">
                <a:solidFill>
                  <a:schemeClr val="accent2">
                    <a:lumMod val="75000"/>
                  </a:schemeClr>
                </a:solidFill>
              </a:rPr>
              <a:t>στεροειδείς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l-GR" dirty="0" err="1" smtClean="0"/>
              <a:t>βιοσυντίθενται</a:t>
            </a:r>
            <a:r>
              <a:rPr lang="el-GR" altLang="el-GR" dirty="0" smtClean="0"/>
              <a:t> από 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την </a:t>
            </a:r>
            <a:r>
              <a:rPr lang="el-GR" altLang="el-GR" b="1" dirty="0" err="1" smtClean="0">
                <a:solidFill>
                  <a:schemeClr val="accent2">
                    <a:lumMod val="75000"/>
                  </a:schemeClr>
                </a:solidFill>
              </a:rPr>
              <a:t>ενζυμική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 τροποποίηση </a:t>
            </a:r>
            <a:r>
              <a:rPr lang="el-GR" altLang="el-GR" dirty="0" smtClean="0"/>
              <a:t>που υφίσταται η χοληστερόλη. </a:t>
            </a:r>
          </a:p>
          <a:p>
            <a:pPr defTabSz="457200">
              <a:defRPr/>
            </a:pPr>
            <a:endParaRPr lang="el-GR" altLang="el-GR" dirty="0"/>
          </a:p>
          <a:p>
            <a:pPr defTabSz="457200">
              <a:defRPr/>
            </a:pPr>
            <a:endParaRPr lang="en-US" altLang="el-GR" dirty="0"/>
          </a:p>
          <a:p>
            <a:endParaRPr lang="el-GR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5193792" y="2499360"/>
            <a:ext cx="463296" cy="1792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743200" y="4492752"/>
            <a:ext cx="5132832" cy="1175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Εδώ παίζει ρόλο ο έλεγχος-ρύθμιση των αντίστοιχων εμπλεκομένων ενζύμων 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5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335020" cy="792897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ανδρογόνα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2700" y="1079500"/>
            <a:ext cx="5184139" cy="2463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μία ομάδα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έχουν αναβολική ή και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αρρενοποιητική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δράση και στα δύο φύλα.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σημαντικότερη ορμόνη σ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ε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αυτή την κατηγορία είναι η </a:t>
            </a:r>
            <a:r>
              <a:rPr lang="el-GR" altLang="el-GR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τεστοστερόνη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16320" y="2518835"/>
            <a:ext cx="5478780" cy="333586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Οι συνθετικές διαφοροποιήσεις της δομής των ανδρογόνων αποσκοπούν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στην τροποποίηση της διαλυτότητας και της ευαισθησίας σε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ενζυμική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διάσπαση και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στο διαχωρισμό των αναβολικών και των ανδρογόνων δράσεων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6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699" y="172303"/>
            <a:ext cx="5709920" cy="767497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Θεραπευτικές χρήσεις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525779" y="1845735"/>
            <a:ext cx="4937760" cy="23198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Αναβολικές</a:t>
            </a:r>
          </a:p>
          <a:p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Θεραπεία γεροντικής οστεοπόρωσης και σοβαρών εγκαυμάτων, ανάρρωση από εγχειρήσεις ή από χρόνιες εξαντλητικές νόσους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149436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Ανδρογονικές</a:t>
            </a:r>
          </a:p>
          <a:p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χρησιμοποιούνται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σε άνδρες με ανεπαρκή έκκριση ανδρογόνων.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451100" y="4618567"/>
            <a:ext cx="5778500" cy="1358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 :</a:t>
            </a:r>
            <a:r>
              <a:rPr lang="el-GR" altLang="el-GR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Σκελετική ανάπτυξη σε αγόρια με υποφυσιακό νανισμό</a:t>
            </a:r>
            <a:r>
              <a:rPr lang="el-GR" altLang="el-GR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r>
              <a:rPr lang="el-GR" altLang="el-GR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Ενδομητρίωση</a:t>
            </a:r>
            <a:r>
              <a:rPr lang="el-GR" altLang="el-GR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(έκτοπη ανάπτυξη του </a:t>
            </a:r>
            <a:r>
              <a:rPr lang="el-GR" altLang="el-GR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ενδομητρίου</a:t>
            </a:r>
            <a:r>
              <a:rPr lang="el-GR" altLang="el-GR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el-GR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638800" y="469438"/>
            <a:ext cx="6096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r>
              <a:rPr lang="el-GR" altLang="el-G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εγκεκριμένη χρήση</a:t>
            </a:r>
            <a:r>
              <a:rPr lang="el-GR" altLang="el-GR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r>
              <a:rPr lang="el-GR" altLang="el-G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l-GR" altLang="el-G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μυϊκής μάζας, μυϊκής δύναμης και της επιθετικότητας σε </a:t>
            </a:r>
            <a:r>
              <a:rPr lang="el-GR" altLang="el-G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αθλητές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8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6897"/>
          </a:xfrm>
        </p:spPr>
        <p:txBody>
          <a:bodyPr/>
          <a:lstStyle/>
          <a:p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Αντιανδρογόνα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Ανταγωνίζονται τη δράση των ανδρικών ορμονών παρεμβαίνοντας στη σύνθεση των ανδρογόνων ή καταλαμβάνοντας τους υποδοχείς τους.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</a:rPr>
              <a:t>Δρουν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ως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συναγωνιστικοί ανταγωνιστές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των ανδρογόνων.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Αναστέλλουν τη δράση των ανδρογόνων στο κύτταρο στόχο.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Η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οξική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κυπροτερόνη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έχει χρησιμοποιηθεί για τη θεραπεία της υπερτρίχωσης στις γυναίκες, ενώ η </a:t>
            </a:r>
            <a:r>
              <a:rPr lang="el-GR" altLang="el-GR" sz="24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φλουταμίδη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έχει χρησιμοποιηθεί για τη θεραπεία του καρκίνου του προστάτη στους άνδρες.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828753"/>
            <a:ext cx="2143125" cy="15525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7" y="4794993"/>
            <a:ext cx="21431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5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564120" cy="996097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ρόλος  των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κορτικοστεροειδών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ορμονών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8300" y="1782234"/>
            <a:ext cx="11823700" cy="44407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err="1" smtClean="0">
                <a:solidFill>
                  <a:schemeClr val="accent3">
                    <a:lumMod val="50000"/>
                  </a:schemeClr>
                </a:solidFill>
              </a:rPr>
              <a:t>Αλατοκορτικοειδή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l-GR" sz="2400" dirty="0"/>
              <a:t>Εξασφαλίζουν την ισορροπία των αλάτων  (</a:t>
            </a:r>
            <a:r>
              <a:rPr lang="el-GR" sz="2400" dirty="0" err="1"/>
              <a:t>αλατοκορτικοειδή</a:t>
            </a:r>
            <a:r>
              <a:rPr lang="el-G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εξασφαλίζουν ισορροπία καλίου/νατρίου, αποβολή πλεονασμάτων, εξασφάλιση </a:t>
            </a:r>
            <a:r>
              <a:rPr lang="el-GR" sz="2400" dirty="0" err="1" smtClean="0">
                <a:solidFill>
                  <a:schemeClr val="accent3">
                    <a:lumMod val="50000"/>
                  </a:schemeClr>
                </a:solidFill>
              </a:rPr>
              <a:t>υδροφιλικότητας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 των ιστών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err="1" smtClean="0">
                <a:solidFill>
                  <a:schemeClr val="accent3">
                    <a:lumMod val="50000"/>
                  </a:schemeClr>
                </a:solidFill>
              </a:rPr>
              <a:t>Γλυκοκορτικοειδή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400" dirty="0"/>
              <a:t>Ρυθμίζουν τα επίπεδα των υδατανθράκων (</a:t>
            </a:r>
            <a:r>
              <a:rPr lang="el-GR" sz="2400" dirty="0" err="1"/>
              <a:t>γλυκοκορτικοειδή</a:t>
            </a:r>
            <a:r>
              <a:rPr lang="el-G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τ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γλυκοκορτικοειδή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λειτουργούν ως παλίνδρομοι αναστολείς της έκκρισης της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κορτικοτροπίνης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και του 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παράγοντα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που διεγείρει την απελευθέρωση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κορτικοτροπίνης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CRF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</a:rPr>
              <a:t>. Ρυθμίζουν τον μεταβολισμό πρωτεϊνών, υδατανθράκων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Εξασφαλίζουν την αναπαραγωγή (ορμόνες των </a:t>
            </a:r>
            <a:r>
              <a:rPr lang="el-GR" sz="2400" dirty="0" err="1"/>
              <a:t>γονάδων</a:t>
            </a:r>
            <a:r>
              <a:rPr lang="el-G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65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9097"/>
          </a:xfrm>
        </p:spPr>
        <p:txBody>
          <a:bodyPr>
            <a:normAutofit/>
          </a:bodyPr>
          <a:lstStyle/>
          <a:p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</a:rPr>
              <a:t>Γλυκοκορτικοειδή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Παράγουν το φυσιολογικό ενδιάμεσο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μεταβολισμό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Αυξάνουν την αντοχή στο </a:t>
            </a:r>
            <a:r>
              <a:rPr lang="en-US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l-GR" altLang="el-GR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Μεταβάλλουν τα επίπεδα των έμμορφων στοιχείων του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αίματος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Αντιφλεγμονώδης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Επηρεάζουν άλλα στοιχεία του ενδοκρινικού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συστήματος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Επιδράσεις σε άλλα συστήματα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15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επιπλέον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Εμπλέκονται στον μηχανισμό της φλεγμονής,  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στο στρες,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στην καρδιαγγειακή λειτουργία, 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στον μεταβολισμό, 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στην οστεοποίηση, 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στην συμπεριφορά, 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στη διάθεση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066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-157897"/>
            <a:ext cx="10058400" cy="1450757"/>
          </a:xfrm>
        </p:spPr>
        <p:txBody>
          <a:bodyPr>
            <a:normAutofit/>
          </a:bodyPr>
          <a:lstStyle/>
          <a:p>
            <a:r>
              <a:rPr lang="en-GB" altLang="el-GR" sz="3200" b="1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Θερ</a:t>
            </a:r>
            <a:r>
              <a:rPr lang="en-GB" altLang="el-GR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απευτικές χρήσεις των </a:t>
            </a:r>
            <a:r>
              <a:rPr lang="en-GB" altLang="el-GR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επινεφριδι</a:t>
            </a:r>
            <a:r>
              <a:rPr lang="el-GR" altLang="el-GR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α</a:t>
            </a:r>
            <a:r>
              <a:rPr lang="en-GB" altLang="el-GR" sz="3200" b="1" dirty="0" err="1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κών</a:t>
            </a:r>
            <a:r>
              <a:rPr lang="en-GB" altLang="el-GR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altLang="el-GR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κορτικοειδών</a:t>
            </a:r>
            <a:r>
              <a:rPr lang="el-GR" altLang="el-GR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6880" y="2556934"/>
            <a:ext cx="10574020" cy="30310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υποκατάστασης στην πρωτοπαθή </a:t>
            </a:r>
            <a:r>
              <a:rPr lang="el-GR" altLang="el-GR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επινεφριδιακή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ανεπάρκεια (νόσος Α</a:t>
            </a:r>
            <a:r>
              <a:rPr lang="en-US" altLang="el-GR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ddison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υποκατάστασης σε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δευτεροπαθή </a:t>
            </a: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altLang="el-GR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τριτοπαθή</a:t>
            </a: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επινεφριδιακή</a:t>
            </a:r>
            <a:r>
              <a:rPr lang="el-GR" altLang="el-GR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ανεπάρκεια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του συνδρόμου </a:t>
            </a:r>
            <a:r>
              <a:rPr lang="en-US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altLang="el-GR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υποκατάστασης για την συγγενή </a:t>
            </a:r>
            <a:r>
              <a:rPr lang="el-GR" altLang="el-GR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επινεφριδιακή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υπερπλασία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Ανακούφιση των συμπτωμάτων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φλεγμονής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αλλεργιών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9474200" y="1041400"/>
            <a:ext cx="2565400" cy="1515534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Προσοχή στο ισοζύγιο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Ca</a:t>
            </a:r>
            <a:r>
              <a:rPr lang="en-US" sz="2400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el-GR" sz="240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3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Αναστολείς της σύνθεσης </a:t>
            </a:r>
            <a:r>
              <a:rPr lang="el-GR" alt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αδρενοκορτικοειδών</a:t>
            </a:r>
            <a:r>
              <a:rPr lang="el-GR" altLang="el-GR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-Ι</a:t>
            </a:r>
            <a:r>
              <a:rPr lang="en-GB" altLang="el-GR" sz="36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GB" altLang="el-GR" sz="36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el-GR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altLang="el-GR" sz="2400" b="1" u="sng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Μετυραπόνη</a:t>
            </a:r>
            <a:r>
              <a:rPr lang="el-GR" altLang="el-GR" sz="2400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l-GR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Χρησιμοποιείται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 θεραπεία του συνδρόμου </a:t>
            </a:r>
            <a:r>
              <a:rPr lang="en-US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μπορεί να χρησιμοποιηθεί για τον έλεγχο της </a:t>
            </a:r>
            <a:r>
              <a:rPr lang="el-GR" altLang="el-GR" sz="2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επινεφριδιακής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λειτουργίας παρεμβαίνοντας στη σύνθεση των </a:t>
            </a:r>
            <a:r>
              <a:rPr lang="el-GR" altLang="el-GR" sz="2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κορτικοστεροειδών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αναστέλλοντας το τελικό στάδιο της σύνθεσης των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γλυκοκορτικοειδών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παρενέργειες μπορεί να είναι κατακράτηση αλάτων και ύδατος, υπερτρίχωση, παροδική ζάλη και γαστρεντερικές διαταραχές.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4615393"/>
            <a:ext cx="20955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0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u="sng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el-GR" altLang="el-GR" sz="2400" b="1" u="sng" dirty="0" err="1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Αμινογλουτεθιμίδη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l-GR" altLang="el-GR" sz="2400" dirty="0" smtClean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Αναστέλλει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τη μετατροπή της χοληστερόλης σε </a:t>
            </a:r>
            <a:r>
              <a:rPr lang="el-GR" altLang="el-GR" sz="2400" dirty="0" err="1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πρεγνενολόνη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, οπότε μειώνεται η σύνθεση των ορμονικά δραστικών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στεροειδών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l-GR" altLang="el-GR" sz="2400" dirty="0" smtClean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Χρησιμοποιείται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για τη θεραπεία του καρκίνου του μαστού (σε συνδυασμό  με </a:t>
            </a:r>
            <a:r>
              <a:rPr lang="el-GR" altLang="el-GR" sz="2400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δεξαμεθαζόλη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) μειώνοντας την παραγωγή ανδρογόνων και οιστρογόνων</a:t>
            </a:r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l-GR" altLang="el-GR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Τέλος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χρησιμοποιείται στην αντιμετώπιση των κακοήθων όγκων του φλοιού των επινεφριδίων.</a:t>
            </a:r>
            <a:endParaRPr lang="el-GR" altLang="el-GR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925045" y="793234"/>
            <a:ext cx="7206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Αναστολείς της σύνθεσης </a:t>
            </a:r>
            <a:r>
              <a:rPr lang="el-GR" altLang="el-GR" b="1" dirty="0" err="1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αδρενοκορτικοειδών</a:t>
            </a:r>
            <a:r>
              <a:rPr lang="el-GR" altLang="el-GR" b="1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-ΙΙ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62" y="623088"/>
            <a:ext cx="16668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90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70100" y="286603"/>
            <a:ext cx="9085580" cy="1450757"/>
          </a:xfrm>
        </p:spPr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Αναστολείς της σύνθεσης </a:t>
            </a:r>
            <a:r>
              <a:rPr lang="el-GR" altLang="el-GR" sz="3200" b="1" dirty="0" err="1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αδρενοκορτικοειδών</a:t>
            </a:r>
            <a:r>
              <a:rPr lang="el-GR" altLang="el-GR" sz="3200" b="1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-ΙΙΙ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el-GR" altLang="el-GR" sz="2800" b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Η </a:t>
            </a:r>
            <a:r>
              <a:rPr lang="el-GR" altLang="el-GR" sz="2800" b="1" u="sng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κετοκοναζόλη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Είναι </a:t>
            </a:r>
            <a:r>
              <a:rPr lang="el-GR" altLang="el-GR" sz="28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αντιμυκητησιακό</a:t>
            </a: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φάρμακο. Αναστέλλει σύνθεση όλων των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γοναδικών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altLang="el-GR" sz="28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επινεφριδιακών</a:t>
            </a:r>
            <a:r>
              <a:rPr lang="el-GR" altLang="el-GR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στεροειδών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ορμονών. Χρησιμοποιείται για τη θεραπεία των ασθενών με σύνδρομο </a:t>
            </a:r>
            <a:r>
              <a:rPr lang="en-US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Cushing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el-GR" altLang="el-GR" sz="2800" b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Η </a:t>
            </a:r>
            <a:r>
              <a:rPr lang="el-GR" altLang="el-GR" sz="2800" b="1" u="sng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μιφεπριστόνη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Ανταγωνιστής των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γλυκοκορτικοειδών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αντιπρογεσταγόνο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el-GR" altLang="el-GR" sz="2800" b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5. Η </a:t>
            </a:r>
            <a:r>
              <a:rPr lang="el-GR" altLang="el-GR" sz="2800" b="1" u="sng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σπιρονολακτόνη</a:t>
            </a:r>
            <a:r>
              <a:rPr lang="el-GR" altLang="el-GR" sz="28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Αναστέλλει την </a:t>
            </a:r>
            <a:r>
              <a:rPr lang="el-GR" altLang="el-GR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επαναρρόφηση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νατρίου από το νεφρό. Αποτελεσματική για τον </a:t>
            </a:r>
            <a:r>
              <a:rPr lang="el-GR" altLang="el-GR" sz="28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altLang="el-GR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Χρησιμοποιείται για τη θεραπεία υπερτρίχωσης σε γυναίκες.</a:t>
            </a:r>
            <a:endParaRPr lang="el-GR" altLang="el-GR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14859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37" y="35984"/>
            <a:ext cx="2143125" cy="1809750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2387600" y="393700"/>
            <a:ext cx="508000" cy="34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7" name="Έλλειψη 6"/>
          <p:cNvSpPr/>
          <p:nvPr/>
        </p:nvSpPr>
        <p:spPr>
          <a:xfrm>
            <a:off x="9753600" y="393700"/>
            <a:ext cx="482600" cy="34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482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χοληστερόλης-Ι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dirty="0" smtClean="0"/>
          </a:p>
          <a:p>
            <a:r>
              <a:rPr lang="el-GR" altLang="el-GR" dirty="0" smtClean="0"/>
              <a:t>Η χοληστερόλη παράγεται </a:t>
            </a:r>
            <a:r>
              <a:rPr lang="en-US" altLang="el-GR" dirty="0" smtClean="0"/>
              <a:t>de novo </a:t>
            </a:r>
            <a:r>
              <a:rPr lang="el-GR" altLang="el-GR" dirty="0" smtClean="0"/>
              <a:t>μέσα στο κύτταρο με την βοήθεια του </a:t>
            </a:r>
            <a:r>
              <a:rPr lang="en-US" altLang="el-GR" dirty="0"/>
              <a:t>acetyl CoA </a:t>
            </a:r>
            <a:endParaRPr lang="el-GR" altLang="el-GR" dirty="0"/>
          </a:p>
          <a:p>
            <a:r>
              <a:rPr lang="el-GR" altLang="el-GR" dirty="0" smtClean="0"/>
              <a:t>Ακολουθείται </a:t>
            </a:r>
            <a:r>
              <a:rPr lang="el-GR" altLang="el-GR" dirty="0"/>
              <a:t>μια διαδικασία που περιλαμβάνει πολλά </a:t>
            </a:r>
            <a:r>
              <a:rPr lang="el-GR" altLang="el-GR" dirty="0" smtClean="0"/>
              <a:t>στάδια</a:t>
            </a:r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Βασικό ένζυμο η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αναγωγάση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 του </a:t>
            </a:r>
            <a:r>
              <a:rPr lang="en-US" alt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HMG-CoA</a:t>
            </a:r>
            <a:endParaRPr lang="el-GR" altLang="el-GR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Μεγάλες ενδοκυτταρικές συγκεντρώσεις της χοληστερόλης εμποδίζει την δράση  της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αναγωγάσης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96390" y="5739925"/>
            <a:ext cx="8432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 dirty="0">
                <a:latin typeface="Times New Roman" panose="02020603050405020304" pitchFamily="18" charset="0"/>
                <a:ea typeface="MS PGothic" panose="020B0600070205080204" pitchFamily="34" charset="-128"/>
              </a:rPr>
              <a:t>acetyl CoA            HMG-CoA           mevalonate             cholesterol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533900" y="5153555"/>
            <a:ext cx="2305050" cy="366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dirty="0">
                <a:ea typeface="MS PGothic" panose="020B0600070205080204" pitchFamily="34" charset="-128"/>
              </a:rPr>
              <a:t>HMG-CoA reductase</a:t>
            </a: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3251200" y="5739925"/>
            <a:ext cx="635000" cy="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5499100" y="5748868"/>
            <a:ext cx="627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7861300" y="5739925"/>
            <a:ext cx="660400" cy="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26"/>
          <p:cNvSpPr>
            <a:spLocks/>
          </p:cNvSpPr>
          <p:nvPr/>
        </p:nvSpPr>
        <p:spPr bwMode="auto">
          <a:xfrm rot="21010168">
            <a:off x="7093585" y="5254361"/>
            <a:ext cx="1981200" cy="531813"/>
          </a:xfrm>
          <a:custGeom>
            <a:avLst/>
            <a:gdLst>
              <a:gd name="T0" fmla="*/ 0 w 21600"/>
              <a:gd name="T1" fmla="*/ 0 h 21531"/>
              <a:gd name="T2" fmla="*/ 4 w 21600"/>
              <a:gd name="T3" fmla="*/ 0 h 21531"/>
              <a:gd name="T4" fmla="*/ 0 w 21600"/>
              <a:gd name="T5" fmla="*/ 0 h 21531"/>
              <a:gd name="T6" fmla="*/ 0 60000 65536"/>
              <a:gd name="T7" fmla="*/ 0 60000 65536"/>
              <a:gd name="T8" fmla="*/ 0 60000 65536"/>
              <a:gd name="T9" fmla="*/ 0 w 21600"/>
              <a:gd name="T10" fmla="*/ 0 h 21531"/>
              <a:gd name="T11" fmla="*/ 21600 w 21600"/>
              <a:gd name="T12" fmla="*/ 21531 h 21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31" fill="none" extrusionOk="0">
                <a:moveTo>
                  <a:pt x="1721" y="-1"/>
                </a:moveTo>
                <a:cubicBezTo>
                  <a:pt x="12947" y="896"/>
                  <a:pt x="21600" y="10269"/>
                  <a:pt x="21600" y="21531"/>
                </a:cubicBezTo>
              </a:path>
              <a:path w="21600" h="21531" stroke="0" extrusionOk="0">
                <a:moveTo>
                  <a:pt x="1721" y="-1"/>
                </a:moveTo>
                <a:cubicBezTo>
                  <a:pt x="12947" y="896"/>
                  <a:pt x="21600" y="10269"/>
                  <a:pt x="21600" y="21531"/>
                </a:cubicBezTo>
                <a:lnTo>
                  <a:pt x="0" y="21531"/>
                </a:lnTo>
                <a:lnTo>
                  <a:pt x="1721" y="-1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667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δομής δράσης </a:t>
            </a:r>
            <a:r>
              <a:rPr lang="el-GR" dirty="0" err="1" smtClean="0"/>
              <a:t>κορτικοστεροειδών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19642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9(α) –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και γενικά 9 (α)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υποκαταστάτες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-OH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 (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l-GR" b="1" baseline="-25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Αυξάνουν την δράση (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γλυκοκορτικοειδών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αλατοκορτικοειδών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083611"/>
            <a:ext cx="2818037" cy="35476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Δεξιό βέλος 7"/>
          <p:cNvSpPr/>
          <p:nvPr/>
        </p:nvSpPr>
        <p:spPr>
          <a:xfrm>
            <a:off x="4457700" y="2641600"/>
            <a:ext cx="11811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6217920" y="4203700"/>
            <a:ext cx="5034280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16(α)-ΟΗ</a:t>
            </a:r>
          </a:p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16 (α)-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l-GR" b="1" baseline="-25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16 (β)-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l-GR" b="1" baseline="-25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16(α) &amp; 17(β)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κεταλικοί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υποκαταστάτες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Μειώνουν την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αλατοκορτικοειδή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δράση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4559300" y="48006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108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Σχέση δομής δράσης </a:t>
            </a:r>
            <a:r>
              <a:rPr lang="el-GR" dirty="0" err="1" smtClean="0"/>
              <a:t>κορτικοστεροειδών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670320" y="3111501"/>
            <a:ext cx="5924780" cy="14478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Εισαγωγή διπλού δεσμού μεταξύ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&amp; C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του </a:t>
            </a:r>
            <a:r>
              <a:rPr lang="el-GR" b="1" dirty="0" err="1">
                <a:solidFill>
                  <a:schemeClr val="accent3">
                    <a:lumMod val="50000"/>
                  </a:schemeClr>
                </a:solidFill>
              </a:rPr>
              <a:t>υποκαταστάτη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6(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α)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 </a:t>
            </a:r>
            <a:endParaRPr lang="el-G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οδηγεί σε αύξηση την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γλυκοκορτικοειδή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και αντιφλεγμονώδη δράση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0" y="2185540"/>
            <a:ext cx="2753180" cy="34659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Δεξιό βέλος 5"/>
          <p:cNvSpPr/>
          <p:nvPr/>
        </p:nvSpPr>
        <p:spPr>
          <a:xfrm>
            <a:off x="4025900" y="3797300"/>
            <a:ext cx="12573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611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3700" y="286603"/>
            <a:ext cx="10761980" cy="1123097"/>
          </a:xfrm>
        </p:spPr>
        <p:txBody>
          <a:bodyPr>
            <a:normAutofit/>
          </a:bodyPr>
          <a:lstStyle/>
          <a:p>
            <a:pPr algn="ctr"/>
            <a:r>
              <a:rPr lang="el-GR" sz="3200" dirty="0" err="1" smtClean="0"/>
              <a:t>Ποιές</a:t>
            </a:r>
            <a:r>
              <a:rPr lang="el-GR" sz="3200" dirty="0" smtClean="0"/>
              <a:t> τροποποιήσεις ενισχύουν την σύνδεση με τον υποδοχέα</a:t>
            </a:r>
            <a:endParaRPr lang="el-GR" sz="3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206586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Εισαγωγή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δδ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 ανάμεσα στους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&amp; C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l-GR" dirty="0" smtClean="0"/>
              <a:t>Έτσι αλλάζει ο δακτύλιος Α και η συνολική διαμόρφωση του μορίου, με αποτέλεσμα καλύτερη προσέγγιση &amp; αλληλεπίδραση του μορίου με τον υποδοχέα και αύξηση της αντιφλεγμονώδους δράσης.</a:t>
            </a:r>
            <a:endParaRPr lang="el-GR" dirty="0"/>
          </a:p>
        </p:txBody>
      </p:sp>
      <p:pic>
        <p:nvPicPr>
          <p:cNvPr id="5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45735"/>
            <a:ext cx="3046637" cy="383539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Δεξιό βέλος 5"/>
          <p:cNvSpPr/>
          <p:nvPr/>
        </p:nvSpPr>
        <p:spPr>
          <a:xfrm>
            <a:off x="4127500" y="3517900"/>
            <a:ext cx="1257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2964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7697"/>
          </a:xfrm>
        </p:spPr>
        <p:txBody>
          <a:bodyPr>
            <a:normAutofit/>
          </a:bodyPr>
          <a:lstStyle/>
          <a:p>
            <a:r>
              <a:rPr lang="el-GR" sz="3200" b="1" dirty="0" err="1">
                <a:solidFill>
                  <a:schemeClr val="accent3">
                    <a:lumMod val="50000"/>
                  </a:schemeClr>
                </a:solidFill>
              </a:rPr>
              <a:t>Ποιές</a:t>
            </a:r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 τροποποιήσεις ενισχύουν την σύνδεση με τον υποδοχέα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162800" y="1845735"/>
            <a:ext cx="3992880" cy="402336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l-GR" dirty="0" smtClean="0"/>
              <a:t>Ο ρόλος του 9(α)-</a:t>
            </a:r>
            <a:r>
              <a:rPr lang="en-US" dirty="0" smtClean="0"/>
              <a:t>F </a:t>
            </a:r>
            <a:r>
              <a:rPr lang="el-GR" dirty="0" err="1" smtClean="0"/>
              <a:t>υποκαταστάτη</a:t>
            </a:r>
            <a:endParaRPr lang="el-GR" dirty="0" smtClean="0"/>
          </a:p>
          <a:p>
            <a:r>
              <a:rPr lang="el-GR" dirty="0" smtClean="0"/>
              <a:t>Λόγω του επαγωγικού του φαινομένου κάνει «πιο όξινη» την ομάδα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11β-ΟΗ και ισχυρότερη την σύνδεση</a:t>
            </a:r>
          </a:p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Κάνει πιο ανθεκτική στην οξείδωση την ομάδα 11β-ΟΗ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11β-(=Ο) είναι λιγότερο δραστική</a:t>
            </a:r>
            <a:endParaRPr lang="el-GR" dirty="0"/>
          </a:p>
        </p:txBody>
      </p:sp>
      <p:pic>
        <p:nvPicPr>
          <p:cNvPr id="5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0" y="2033140"/>
            <a:ext cx="2313437" cy="291237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Σύννεφο 5"/>
          <p:cNvSpPr/>
          <p:nvPr/>
        </p:nvSpPr>
        <p:spPr>
          <a:xfrm>
            <a:off x="3911600" y="2311400"/>
            <a:ext cx="2603500" cy="206057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Η 11β-ΟΗ είναι ουσιώδης για την σύνδεση με τον υποδοχέα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Αστέρι 4 ακτινών 6"/>
          <p:cNvSpPr/>
          <p:nvPr/>
        </p:nvSpPr>
        <p:spPr>
          <a:xfrm>
            <a:off x="7354663" y="4678810"/>
            <a:ext cx="252637" cy="1598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στέρι 4 ακτινών 7"/>
          <p:cNvSpPr/>
          <p:nvPr/>
        </p:nvSpPr>
        <p:spPr>
          <a:xfrm>
            <a:off x="7658100" y="4371975"/>
            <a:ext cx="266700" cy="2000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077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chemeClr val="accent3"/>
                </a:solidFill>
              </a:rPr>
              <a:t>Έλεγχος </a:t>
            </a:r>
            <a:r>
              <a:rPr lang="el-GR" sz="3100" b="1" dirty="0" smtClean="0">
                <a:solidFill>
                  <a:schemeClr val="accent3"/>
                </a:solidFill>
              </a:rPr>
              <a:t>περιεκτικότητας </a:t>
            </a:r>
            <a:r>
              <a:rPr lang="el-GR" sz="3100" b="1" dirty="0">
                <a:solidFill>
                  <a:schemeClr val="accent3"/>
                </a:solidFill>
              </a:rPr>
              <a:t>για τα μόρια που περιέχουν </a:t>
            </a:r>
            <a:r>
              <a:rPr lang="el-GR" sz="3100" b="1" dirty="0" err="1">
                <a:solidFill>
                  <a:schemeClr val="accent3"/>
                </a:solidFill>
              </a:rPr>
              <a:t>φαινολικό</a:t>
            </a:r>
            <a:r>
              <a:rPr lang="el-GR" sz="3100" b="1" dirty="0">
                <a:solidFill>
                  <a:schemeClr val="accent3"/>
                </a:solidFill>
              </a:rPr>
              <a:t> ΟΗ</a:t>
            </a:r>
            <a:r>
              <a:rPr lang="el-GR" b="1" dirty="0">
                <a:solidFill>
                  <a:schemeClr val="accent3"/>
                </a:solidFill>
              </a:rPr>
              <a:t/>
            </a:r>
            <a:br>
              <a:rPr lang="el-GR" b="1" dirty="0">
                <a:solidFill>
                  <a:schemeClr val="accent3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3200" dirty="0" err="1" smtClean="0"/>
              <a:t>Ακετυλίωση</a:t>
            </a:r>
            <a:endParaRPr lang="el-GR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3200" dirty="0" err="1" smtClean="0"/>
              <a:t>Βρωμιομετρία</a:t>
            </a:r>
            <a:endParaRPr lang="el-GR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3200" dirty="0" err="1" smtClean="0"/>
              <a:t>χρωματομετρική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13435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8297"/>
          </a:xfrm>
        </p:spPr>
        <p:txBody>
          <a:bodyPr/>
          <a:lstStyle/>
          <a:p>
            <a:r>
              <a:rPr lang="el-GR" dirty="0" smtClean="0"/>
              <a:t>Σχέση δομής δράσης ανδρογόνων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724400" y="1422400"/>
            <a:ext cx="7340600" cy="48133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Απαραίτητη η παρουσία των  ομάδων </a:t>
            </a:r>
            <a:r>
              <a:rPr lang="el-GR" b="1" dirty="0" smtClean="0">
                <a:solidFill>
                  <a:srgbClr val="FF0000"/>
                </a:solidFill>
              </a:rPr>
              <a:t>3-</a:t>
            </a:r>
            <a:r>
              <a:rPr lang="en-US" b="1" dirty="0" smtClean="0">
                <a:solidFill>
                  <a:srgbClr val="FF0000"/>
                </a:solidFill>
              </a:rPr>
              <a:t>C=O</a:t>
            </a:r>
            <a:r>
              <a:rPr lang="el-GR" b="1" dirty="0" smtClean="0">
                <a:solidFill>
                  <a:srgbClr val="FF0000"/>
                </a:solidFill>
              </a:rPr>
              <a:t> και 17-ΟΗ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Το αντίθετο εξαφανίζει την δράση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 err="1" smtClean="0"/>
              <a:t>εστεροποίηση</a:t>
            </a:r>
            <a:r>
              <a:rPr lang="en-US" dirty="0" smtClean="0"/>
              <a:t> </a:t>
            </a:r>
            <a:r>
              <a:rPr lang="el-GR" dirty="0" smtClean="0"/>
              <a:t>της 17-ΟΗ οδηγεί σε παρατεταμένη δράση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 </a:t>
            </a:r>
            <a:r>
              <a:rPr lang="el-GR" dirty="0" err="1" smtClean="0"/>
              <a:t>Αλκυλίωση</a:t>
            </a:r>
            <a:r>
              <a:rPr lang="el-GR" dirty="0" smtClean="0"/>
              <a:t> της τεστοστερόνης στην θέση </a:t>
            </a:r>
            <a:r>
              <a:rPr lang="en-US" dirty="0" smtClean="0"/>
              <a:t>C17 </a:t>
            </a:r>
            <a:r>
              <a:rPr lang="el-GR" dirty="0" smtClean="0"/>
              <a:t>αυξάνει τη δράση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Αντικατάσταση του 5μελούς δακτυλίου από εξαμελή δίνει 2πλασια δράση </a:t>
            </a:r>
            <a:r>
              <a:rPr lang="el-GR" dirty="0"/>
              <a:t>της τεστοστερόνης</a:t>
            </a: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FF0000"/>
                </a:solidFill>
              </a:rPr>
              <a:t>Υποκατάσταση στη θέση 9(α) με </a:t>
            </a:r>
            <a:r>
              <a:rPr lang="en-US" b="1" dirty="0" smtClean="0">
                <a:solidFill>
                  <a:srgbClr val="FF0000"/>
                </a:solidFill>
              </a:rPr>
              <a:t>F </a:t>
            </a:r>
            <a:r>
              <a:rPr lang="el-GR" b="1" dirty="0" smtClean="0">
                <a:solidFill>
                  <a:srgbClr val="FF0000"/>
                </a:solidFill>
              </a:rPr>
              <a:t> και στην 11β-ΟΗ δίνει την ένωση </a:t>
            </a:r>
            <a:r>
              <a:rPr lang="en-US" b="1" dirty="0" err="1" smtClean="0">
                <a:solidFill>
                  <a:srgbClr val="FF0000"/>
                </a:solidFill>
              </a:rPr>
              <a:t>halotestin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με δράση 5πλάσια της τεστοστερόνης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 </a:t>
            </a:r>
            <a:r>
              <a:rPr lang="el-GR" dirty="0"/>
              <a:t>Η εισαγωγή μεθυλίου στην </a:t>
            </a:r>
            <a:r>
              <a:rPr lang="el-GR" dirty="0" smtClean="0"/>
              <a:t>θέση </a:t>
            </a:r>
            <a:r>
              <a:rPr lang="en-US" dirty="0" smtClean="0"/>
              <a:t>C6</a:t>
            </a:r>
            <a:r>
              <a:rPr lang="el-GR" dirty="0" smtClean="0"/>
              <a:t> ενισχύει την δράση </a:t>
            </a:r>
            <a:r>
              <a:rPr lang="el-GR" dirty="0"/>
              <a:t>της </a:t>
            </a:r>
            <a:r>
              <a:rPr lang="el-GR" dirty="0" smtClean="0"/>
              <a:t>τεστοστερόνης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 err="1" smtClean="0">
                <a:solidFill>
                  <a:srgbClr val="FF0000"/>
                </a:solidFill>
              </a:rPr>
              <a:t>Αιθινική</a:t>
            </a:r>
            <a:r>
              <a:rPr lang="el-GR" b="1" dirty="0" smtClean="0">
                <a:solidFill>
                  <a:srgbClr val="FF0000"/>
                </a:solidFill>
              </a:rPr>
              <a:t> ομάδα στην θέση </a:t>
            </a:r>
            <a:r>
              <a:rPr lang="en-US" b="1" dirty="0" smtClean="0">
                <a:solidFill>
                  <a:srgbClr val="FF0000"/>
                </a:solidFill>
              </a:rPr>
              <a:t>C17</a:t>
            </a:r>
            <a:r>
              <a:rPr lang="el-GR" b="1" dirty="0" smtClean="0">
                <a:solidFill>
                  <a:srgbClr val="FF0000"/>
                </a:solidFill>
              </a:rPr>
              <a:t> δίνει </a:t>
            </a:r>
            <a:r>
              <a:rPr lang="el-GR" b="1" dirty="0" err="1" smtClean="0">
                <a:solidFill>
                  <a:srgbClr val="FF0000"/>
                </a:solidFill>
              </a:rPr>
              <a:t>οιστρογενή</a:t>
            </a:r>
            <a:r>
              <a:rPr lang="el-GR" b="1" dirty="0" smtClean="0">
                <a:solidFill>
                  <a:srgbClr val="FF0000"/>
                </a:solidFill>
              </a:rPr>
              <a:t> δράση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b="1" dirty="0" smtClean="0">
                <a:solidFill>
                  <a:schemeClr val="accent3"/>
                </a:solidFill>
              </a:rPr>
              <a:t>Απομάκρυνση της </a:t>
            </a:r>
            <a:r>
              <a:rPr lang="en-US" b="1" dirty="0" smtClean="0">
                <a:solidFill>
                  <a:schemeClr val="accent3"/>
                </a:solidFill>
              </a:rPr>
              <a:t>CH3 </a:t>
            </a:r>
            <a:r>
              <a:rPr lang="el-GR" b="1" dirty="0" smtClean="0">
                <a:solidFill>
                  <a:schemeClr val="accent3"/>
                </a:solidFill>
              </a:rPr>
              <a:t>ομάδας από τον </a:t>
            </a:r>
            <a:r>
              <a:rPr lang="en-US" b="1" dirty="0" smtClean="0">
                <a:solidFill>
                  <a:schemeClr val="accent3"/>
                </a:solidFill>
              </a:rPr>
              <a:t>C10 </a:t>
            </a:r>
            <a:r>
              <a:rPr lang="el-GR" b="1" dirty="0" smtClean="0">
                <a:solidFill>
                  <a:schemeClr val="accent3"/>
                </a:solidFill>
              </a:rPr>
              <a:t>υποστηρίζει δράση προγεστερόνης και αναβολική &amp; δεν εξαφανίζει την ανδρογόνο</a:t>
            </a:r>
            <a:endParaRPr lang="el-GR" b="1" dirty="0">
              <a:solidFill>
                <a:schemeClr val="accent3"/>
              </a:solidFill>
            </a:endParaRPr>
          </a:p>
        </p:txBody>
      </p:sp>
      <p:pic>
        <p:nvPicPr>
          <p:cNvPr id="6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15888"/>
            <a:ext cx="3402237" cy="42830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13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489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Σχέση δομής δράσης </a:t>
            </a:r>
            <a:r>
              <a:rPr lang="el-GR" dirty="0" smtClean="0"/>
              <a:t>αναβολικών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3733800" y="1155700"/>
            <a:ext cx="7937500" cy="518160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Η φύση του </a:t>
            </a: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υποκαταστάτη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στον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C17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καθορίζει την αύξηση της αναβολικής δράσης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l-G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b="1" dirty="0" smtClean="0">
              <a:solidFill>
                <a:schemeClr val="accent1"/>
              </a:solidFill>
            </a:endParaRPr>
          </a:p>
          <a:p>
            <a:r>
              <a:rPr lang="el-GR" b="1" dirty="0" smtClean="0">
                <a:solidFill>
                  <a:schemeClr val="accent1"/>
                </a:solidFill>
              </a:rPr>
              <a:t>Η </a:t>
            </a:r>
            <a:r>
              <a:rPr lang="el-GR" b="1" dirty="0" err="1" smtClean="0">
                <a:solidFill>
                  <a:schemeClr val="accent1"/>
                </a:solidFill>
              </a:rPr>
              <a:t>εστεροποίηση</a:t>
            </a:r>
            <a:r>
              <a:rPr lang="el-GR" b="1" dirty="0" smtClean="0">
                <a:solidFill>
                  <a:schemeClr val="accent1"/>
                </a:solidFill>
              </a:rPr>
              <a:t> του 17β-ΟΗ</a:t>
            </a:r>
            <a:r>
              <a:rPr lang="el-GR" dirty="0" smtClean="0"/>
              <a:t>  με οργανικά οξέα  ή </a:t>
            </a:r>
            <a:r>
              <a:rPr lang="el-GR" b="1" dirty="0" smtClean="0">
                <a:solidFill>
                  <a:schemeClr val="accent1"/>
                </a:solidFill>
              </a:rPr>
              <a:t>η εισαγωγή </a:t>
            </a:r>
            <a:r>
              <a:rPr lang="el-GR" b="1" dirty="0" err="1" smtClean="0">
                <a:solidFill>
                  <a:schemeClr val="accent1"/>
                </a:solidFill>
              </a:rPr>
              <a:t>άλκυλομάδας</a:t>
            </a:r>
            <a:r>
              <a:rPr lang="el-GR" b="1" dirty="0" smtClean="0">
                <a:solidFill>
                  <a:schemeClr val="accent1"/>
                </a:solidFill>
              </a:rPr>
              <a:t> στον </a:t>
            </a:r>
            <a:r>
              <a:rPr lang="en-US" b="1" dirty="0" smtClean="0">
                <a:solidFill>
                  <a:schemeClr val="accent1"/>
                </a:solidFill>
              </a:rPr>
              <a:t>C17</a:t>
            </a:r>
            <a:r>
              <a:rPr lang="el-GR" b="1" dirty="0" smtClean="0">
                <a:solidFill>
                  <a:schemeClr val="accent1"/>
                </a:solidFill>
              </a:rPr>
              <a:t>α-, </a:t>
            </a:r>
            <a:r>
              <a:rPr lang="el-GR" dirty="0" smtClean="0"/>
              <a:t>αυξάνει την αναβολική δράση αλλά και την διάρκεια δράσης</a:t>
            </a:r>
          </a:p>
          <a:p>
            <a:r>
              <a:rPr lang="el-GR" dirty="0" smtClean="0"/>
              <a:t>Πόσο ακόρεστο είναι το σύστημα </a:t>
            </a:r>
          </a:p>
          <a:p>
            <a:r>
              <a:rPr lang="el-GR" dirty="0" smtClean="0"/>
              <a:t>(αν αναχθεί η 3</a:t>
            </a:r>
            <a:r>
              <a:rPr lang="en-US" dirty="0" smtClean="0"/>
              <a:t>C=O , </a:t>
            </a:r>
            <a:r>
              <a:rPr lang="el-GR" dirty="0" smtClean="0"/>
              <a:t>αυξάνεται η αναβολική σε βάρος της ανδρογενούς)</a:t>
            </a:r>
          </a:p>
          <a:p>
            <a:r>
              <a:rPr lang="el-GR" dirty="0" smtClean="0"/>
              <a:t>Αν μπει </a:t>
            </a:r>
            <a:r>
              <a:rPr lang="el-GR" dirty="0" err="1" smtClean="0"/>
              <a:t>δδ</a:t>
            </a:r>
            <a:r>
              <a:rPr lang="el-GR" dirty="0" smtClean="0"/>
              <a:t> στην θέση 1,2 μειώνεται η αναβολική σε όφελος της ανδρογενούς</a:t>
            </a:r>
          </a:p>
          <a:p>
            <a:r>
              <a:rPr lang="el-GR" dirty="0" smtClean="0"/>
              <a:t>Η εισαγωγή </a:t>
            </a:r>
            <a:r>
              <a:rPr lang="en-US" dirty="0" smtClean="0"/>
              <a:t>Cl </a:t>
            </a:r>
            <a:r>
              <a:rPr lang="el-GR" dirty="0" smtClean="0"/>
              <a:t>ή </a:t>
            </a:r>
            <a:r>
              <a:rPr lang="en-US" dirty="0" smtClean="0"/>
              <a:t>F</a:t>
            </a:r>
            <a:r>
              <a:rPr lang="el-GR" dirty="0" smtClean="0"/>
              <a:t> αυξάνει την αναβολική δράση περισσότερο από την ανδρογενή</a:t>
            </a:r>
          </a:p>
          <a:p>
            <a:r>
              <a:rPr lang="el-GR" dirty="0" smtClean="0"/>
              <a:t>Η 4-ΟΗ αυξάνει την αναβολική σε βάρος </a:t>
            </a:r>
            <a:r>
              <a:rPr lang="el-GR" dirty="0"/>
              <a:t>τ</a:t>
            </a:r>
            <a:r>
              <a:rPr lang="el-GR" dirty="0" smtClean="0"/>
              <a:t>ης ανδρογενούς</a:t>
            </a:r>
          </a:p>
          <a:p>
            <a:endParaRPr lang="el-GR" dirty="0"/>
          </a:p>
        </p:txBody>
      </p:sp>
      <p:pic>
        <p:nvPicPr>
          <p:cNvPr id="6" name="Picture 2" descr="~AUT0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321191"/>
            <a:ext cx="3101406" cy="390433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Βέλος προς τα κάτω 7"/>
          <p:cNvSpPr/>
          <p:nvPr/>
        </p:nvSpPr>
        <p:spPr>
          <a:xfrm>
            <a:off x="7070090" y="1696298"/>
            <a:ext cx="41021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κρηξη 1 8"/>
          <p:cNvSpPr/>
          <p:nvPr/>
        </p:nvSpPr>
        <p:spPr>
          <a:xfrm>
            <a:off x="3431607" y="3568700"/>
            <a:ext cx="401319" cy="355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κρηξη 2 9"/>
          <p:cNvSpPr/>
          <p:nvPr/>
        </p:nvSpPr>
        <p:spPr>
          <a:xfrm>
            <a:off x="3093788" y="5463829"/>
            <a:ext cx="601912" cy="644871"/>
          </a:xfrm>
          <a:prstGeom prst="irregularSeal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9400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solidFill>
                  <a:schemeClr val="accent3">
                    <a:lumMod val="50000"/>
                  </a:schemeClr>
                </a:solidFill>
              </a:rPr>
              <a:t>Έλεγχος ταυτότητας</a:t>
            </a:r>
            <a:endParaRPr lang="el-GR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Οι αντιδράσεις στηρίζονται στην παρουσία των </a:t>
            </a:r>
            <a:r>
              <a:rPr lang="el-GR" sz="3200" dirty="0" err="1" smtClean="0"/>
              <a:t>υποκαταστατών</a:t>
            </a:r>
            <a:r>
              <a:rPr lang="el-GR" sz="3200" dirty="0" smtClean="0"/>
              <a:t> στις θέσεις 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11 &amp; 17. </a:t>
            </a:r>
          </a:p>
          <a:p>
            <a:r>
              <a:rPr lang="el-GR" sz="3200" dirty="0" smtClean="0"/>
              <a:t>Επειδή οι ενώσεις παρουσιάζουν σχετική συγγένεια  παρουσιάζουν μια σειρά από κοινές αντιδράσεις λόγω των κοινών ομάδων.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375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1500" y="286603"/>
            <a:ext cx="11239500" cy="145075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Αντιδράσεις που οφείλονται στην αναγωγική ικανότητα της α-</a:t>
            </a:r>
            <a:r>
              <a:rPr lang="el-GR" sz="2800" b="1" dirty="0" err="1" smtClean="0">
                <a:solidFill>
                  <a:schemeClr val="accent3">
                    <a:lumMod val="50000"/>
                  </a:schemeClr>
                </a:solidFill>
              </a:rPr>
              <a:t>κετολικής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 ομάδας</a:t>
            </a:r>
            <a:endParaRPr lang="el-G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84479" y="2731349"/>
            <a:ext cx="4097021" cy="112606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Η 20-κετο-21-υδροξυ-ομάδα οξειδώνεται σε </a:t>
            </a:r>
            <a:r>
              <a:rPr lang="el-GR" b="1" dirty="0" err="1" smtClean="0">
                <a:solidFill>
                  <a:schemeClr val="accent3">
                    <a:lumMod val="50000"/>
                  </a:schemeClr>
                </a:solidFill>
              </a:rPr>
              <a:t>καρβοξύλιο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5428100" y="2152650"/>
            <a:ext cx="5933441" cy="2730500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548406"/>
              </p:ext>
            </p:extLst>
          </p:nvPr>
        </p:nvGraphicFramePr>
        <p:xfrm>
          <a:off x="5400161" y="2731349"/>
          <a:ext cx="5382138" cy="12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S ChemDraw Drawing" r:id="rId3" imgW="3626581" imgH="833066" progId="ChemDraw.Document.6.0">
                  <p:embed/>
                </p:oleObj>
              </mc:Choice>
              <mc:Fallback>
                <p:oleObj name="CS ChemDraw Drawing" r:id="rId3" imgW="3626581" imgH="8330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161" y="2731349"/>
                        <a:ext cx="5382138" cy="123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Δεξιό βέλος 6"/>
          <p:cNvSpPr/>
          <p:nvPr/>
        </p:nvSpPr>
        <p:spPr>
          <a:xfrm>
            <a:off x="4432300" y="3098800"/>
            <a:ext cx="789939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6321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417300" cy="792897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Αντιδράσεις που οφείλονται στην αναγωγική ικανότητα της α-</a:t>
            </a:r>
            <a:r>
              <a:rPr lang="el-GR" sz="2800" b="1" dirty="0" err="1">
                <a:solidFill>
                  <a:schemeClr val="accent3">
                    <a:lumMod val="50000"/>
                  </a:schemeClr>
                </a:solidFill>
              </a:rPr>
              <a:t>κετολικής</a:t>
            </a:r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 ομάδας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7458"/>
              </p:ext>
            </p:extLst>
          </p:nvPr>
        </p:nvGraphicFramePr>
        <p:xfrm>
          <a:off x="1816100" y="1277572"/>
          <a:ext cx="7835900" cy="492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S ChemDraw Drawing" r:id="rId3" imgW="5914199" imgH="3719749" progId="ChemDraw.Document.6.0">
                  <p:embed/>
                </p:oleObj>
              </mc:Choice>
              <mc:Fallback>
                <p:oleObj name="CS ChemDraw Drawing" r:id="rId3" imgW="5914199" imgH="37197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100" y="1277572"/>
                        <a:ext cx="7835900" cy="4928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97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26197"/>
          </a:xfrm>
        </p:spPr>
        <p:txBody>
          <a:bodyPr>
            <a:normAutofit fontScale="90000"/>
          </a:bodyPr>
          <a:lstStyle/>
          <a:p>
            <a:r>
              <a:rPr lang="el-GR" dirty="0"/>
              <a:t>Πηγές </a:t>
            </a:r>
            <a:r>
              <a:rPr lang="el-GR" dirty="0" smtClean="0"/>
              <a:t>χοληστερόλης-ΙΙ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81286"/>
            <a:ext cx="11912600" cy="40233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Χοληστερόλη παραλαμβάνεται από το κύτταρο με την μορφή της </a:t>
            </a:r>
            <a:r>
              <a:rPr lang="en-US" altLang="el-GR" sz="2400" dirty="0" smtClean="0"/>
              <a:t>low </a:t>
            </a:r>
            <a:r>
              <a:rPr lang="en-US" altLang="el-GR" sz="2400" dirty="0"/>
              <a:t>density lipoprotein (LDL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4318000" y="1790276"/>
            <a:ext cx="1638300" cy="3937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LDL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4927600" y="2383366"/>
            <a:ext cx="4191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82600" y="3858680"/>
            <a:ext cx="10198100" cy="217382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Χοληστερόλη,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φωσφολιπίδια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τριγλυκερίδια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και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πρωτεϊνες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Οι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πρωτεϊνες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βοηθούν στη μεταφορά μέσα στο αίμα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Η είσοδος γίνεται με τους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LDL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υποδοχείς, ακολουθεί διάσπαση που δίνει τον εστέρα της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chol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και μετά την ελεύθερη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Chol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0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86603"/>
            <a:ext cx="10165080" cy="729397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Αντιδράσεις που οφείλονται στην </a:t>
            </a:r>
            <a:r>
              <a:rPr lang="el-GR" sz="3200" b="1" dirty="0" err="1" smtClean="0">
                <a:solidFill>
                  <a:schemeClr val="accent3">
                    <a:lumMod val="50000"/>
                  </a:schemeClr>
                </a:solidFill>
              </a:rPr>
              <a:t>κετονική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 ομάδα στην θέση 3</a:t>
            </a:r>
            <a:endParaRPr lang="el-GR" sz="3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90601" y="1282700"/>
            <a:ext cx="3619500" cy="458639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Σχηματισμός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ξιμών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υδραζονών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σεμικαρβαζονών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θειοσεμικαρβαζονών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159500" y="1397000"/>
            <a:ext cx="5013960" cy="140970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400" dirty="0" smtClean="0"/>
              <a:t>Άχρωμα ή έγχρωμα προϊόντα, </a:t>
            </a:r>
          </a:p>
          <a:p>
            <a:r>
              <a:rPr lang="el-GR" sz="2400" dirty="0" smtClean="0"/>
              <a:t>Προσδιορισμός σημείου τήξεως</a:t>
            </a:r>
            <a:endParaRPr lang="el-GR" sz="2400" dirty="0"/>
          </a:p>
        </p:txBody>
      </p:sp>
      <p:sp>
        <p:nvSpPr>
          <p:cNvPr id="6" name="Δεξιό βέλος 5"/>
          <p:cNvSpPr/>
          <p:nvPr/>
        </p:nvSpPr>
        <p:spPr>
          <a:xfrm>
            <a:off x="4038601" y="2806700"/>
            <a:ext cx="11430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07508"/>
              </p:ext>
            </p:extLst>
          </p:nvPr>
        </p:nvGraphicFramePr>
        <p:xfrm>
          <a:off x="5219422" y="3328114"/>
          <a:ext cx="6116916" cy="1472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S ChemDraw Drawing" r:id="rId3" imgW="5176475" imgH="1246221" progId="ChemDraw.Document.6.0">
                  <p:embed/>
                </p:oleObj>
              </mc:Choice>
              <mc:Fallback>
                <p:oleObj name="CS ChemDraw Drawing" r:id="rId3" imgW="5176475" imgH="12462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9422" y="3328114"/>
                        <a:ext cx="6116916" cy="1472486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095625"/>
              </p:ext>
            </p:extLst>
          </p:nvPr>
        </p:nvGraphicFramePr>
        <p:xfrm>
          <a:off x="1057277" y="5188057"/>
          <a:ext cx="5749923" cy="9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S ChemDraw Drawing" r:id="rId5" imgW="4111563" imgH="680936" progId="ChemDraw.Document.6.0">
                  <p:embed/>
                </p:oleObj>
              </mc:Choice>
              <mc:Fallback>
                <p:oleObj name="CS ChemDraw Drawing" r:id="rId5" imgW="4111563" imgH="6809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7277" y="5188057"/>
                        <a:ext cx="5749923" cy="952400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241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3">
                    <a:lumMod val="50000"/>
                  </a:schemeClr>
                </a:solidFill>
              </a:rPr>
              <a:t>Αντιδράσεις που οφείλονται στην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</a:rPr>
              <a:t>α,β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 ακόρεστη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</a:rPr>
              <a:t>κετονική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</a:rPr>
              <a:t>ομάδα στην θέση 3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858434"/>
            <a:ext cx="10058400" cy="4023360"/>
          </a:xfrm>
        </p:spPr>
        <p:txBody>
          <a:bodyPr/>
          <a:lstStyle/>
          <a:p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Στην παρουσία της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φείλεται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</a:rPr>
              <a:t>η απορρόφηση στην υπεριώδη περιοχή του φάσματος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UV 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el-G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H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ιδιότητα χρησιμοποιείται για τον ποσοτικό προσδιορισμό</a:t>
            </a:r>
            <a:endParaRPr lang="el-G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64926"/>
              </p:ext>
            </p:extLst>
          </p:nvPr>
        </p:nvGraphicFramePr>
        <p:xfrm>
          <a:off x="6204502" y="2302670"/>
          <a:ext cx="146248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S ChemDraw Drawing" r:id="rId3" imgW="885269" imgH="641215" progId="ChemDraw.Document.6.0">
                  <p:embed/>
                </p:oleObj>
              </mc:Choice>
              <mc:Fallback>
                <p:oleObj name="CS ChemDraw Drawing" r:id="rId3" imgW="885269" imgH="6412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502" y="2302670"/>
                        <a:ext cx="1462488" cy="105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Αστέρι 4 ακτινών 5"/>
          <p:cNvSpPr/>
          <p:nvPr/>
        </p:nvSpPr>
        <p:spPr>
          <a:xfrm flipV="1">
            <a:off x="6591300" y="2914942"/>
            <a:ext cx="165100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στέρι 4 ακτινών 6"/>
          <p:cNvSpPr/>
          <p:nvPr/>
        </p:nvSpPr>
        <p:spPr>
          <a:xfrm>
            <a:off x="6927512" y="3285332"/>
            <a:ext cx="143468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907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Ινσουλίνη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3"/>
                </a:solidFill>
              </a:rPr>
              <a:t>Η ινσουλίνη </a:t>
            </a:r>
            <a:r>
              <a:rPr lang="el-GR" sz="2800" dirty="0">
                <a:solidFill>
                  <a:schemeClr val="accent3"/>
                </a:solidFill>
              </a:rPr>
              <a:t>είναι </a:t>
            </a:r>
            <a:r>
              <a:rPr lang="el-GR" sz="2800" dirty="0" smtClean="0">
                <a:solidFill>
                  <a:schemeClr val="accent3"/>
                </a:solidFill>
              </a:rPr>
              <a:t>ορμόνη που </a:t>
            </a:r>
            <a:r>
              <a:rPr lang="el-GR" sz="2800" dirty="0">
                <a:solidFill>
                  <a:schemeClr val="accent3"/>
                </a:solidFill>
              </a:rPr>
              <a:t>παράγεται σε ειδική μοίρα του παγκρέατος </a:t>
            </a:r>
            <a:r>
              <a:rPr lang="el-GR" sz="2800" dirty="0" smtClean="0">
                <a:solidFill>
                  <a:schemeClr val="accent3"/>
                </a:solidFill>
              </a:rPr>
              <a:t>στα νησίδια </a:t>
            </a:r>
            <a:r>
              <a:rPr lang="el-GR" sz="2800" dirty="0">
                <a:solidFill>
                  <a:schemeClr val="accent3"/>
                </a:solidFill>
              </a:rPr>
              <a:t>του </a:t>
            </a:r>
            <a:r>
              <a:rPr lang="el-GR" sz="2800" dirty="0" err="1" smtClean="0">
                <a:solidFill>
                  <a:schemeClr val="accent3"/>
                </a:solidFill>
              </a:rPr>
              <a:t>Langerhans</a:t>
            </a:r>
            <a:r>
              <a:rPr lang="el-GR" sz="2800" dirty="0" smtClean="0">
                <a:solidFill>
                  <a:schemeClr val="accent3"/>
                </a:solidFill>
              </a:rPr>
              <a:t> </a:t>
            </a:r>
            <a:r>
              <a:rPr lang="el-GR" sz="2800" dirty="0">
                <a:solidFill>
                  <a:schemeClr val="accent3"/>
                </a:solidFill>
              </a:rPr>
              <a:t>ή </a:t>
            </a:r>
            <a:r>
              <a:rPr lang="el-GR" sz="2800" dirty="0" smtClean="0">
                <a:solidFill>
                  <a:schemeClr val="accent3"/>
                </a:solidFill>
              </a:rPr>
              <a:t>στα Β-κύτταρα</a:t>
            </a:r>
            <a:r>
              <a:rPr lang="el-GR" sz="2800" dirty="0">
                <a:solidFill>
                  <a:schemeClr val="accent3"/>
                </a:solidFill>
              </a:rPr>
              <a:t>. Τα κύτταρα αυτά πρώτα παράγουν ένα πρόδρομο μόριο την προϊνσουλίνη, η ο οποία μετατρέπεται σε ινσουλίνη μετά την αφαίρεση του μεσαίου τμήματος </a:t>
            </a:r>
            <a:r>
              <a:rPr lang="el-GR" sz="2800" dirty="0" smtClean="0">
                <a:solidFill>
                  <a:schemeClr val="accent3"/>
                </a:solidFill>
              </a:rPr>
              <a:t>της</a:t>
            </a:r>
          </a:p>
          <a:p>
            <a:r>
              <a:rPr lang="el-GR" sz="2800" dirty="0"/>
              <a:t>Παίζει πρωτεύοντα ρόλο στον μεταβολισμό των υδατανθράκων (σακχάρων) του οργανισμού. </a:t>
            </a:r>
            <a:endParaRPr lang="el-GR" sz="2800" dirty="0" smtClean="0"/>
          </a:p>
          <a:p>
            <a:r>
              <a:rPr lang="el-GR" sz="2800" dirty="0" smtClean="0"/>
              <a:t>Δρα </a:t>
            </a:r>
            <a:r>
              <a:rPr lang="el-GR" sz="2800" dirty="0"/>
              <a:t>σε όλους τους ιστούς του σώματος (ιδιαίτερα όμως στο ήπαρ, στους μύες και στο λιπώδη ιστό), βοηθώντας στην πρόσληψη της γλυκόζης από τα κύτταρα</a:t>
            </a:r>
            <a:endParaRPr lang="el-GR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865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ινσουλίνη, </a:t>
            </a:r>
            <a:r>
              <a:rPr lang="el-GR" dirty="0" err="1"/>
              <a:t>αλληλεπιδρώντας</a:t>
            </a:r>
            <a:r>
              <a:rPr lang="el-GR" dirty="0"/>
              <a:t> με άλλα ρυθμιστικά </a:t>
            </a:r>
            <a:r>
              <a:rPr lang="el-GR" b="1" dirty="0">
                <a:solidFill>
                  <a:schemeClr val="accent3"/>
                </a:solidFill>
              </a:rPr>
              <a:t>πεπτίδια και νευροδιαβιβαστές</a:t>
            </a:r>
            <a:r>
              <a:rPr lang="el-GR" dirty="0"/>
              <a:t>, μπορεί να ενεργοποιήσει διεργασίες που σχετίζονται με την </a:t>
            </a:r>
            <a:r>
              <a:rPr lang="el-GR" b="1" dirty="0">
                <a:solidFill>
                  <a:schemeClr val="accent3"/>
                </a:solidFill>
              </a:rPr>
              <a:t>τροφική συμπεριφορά, τη μάθηση και τη μνήμη</a:t>
            </a:r>
            <a:r>
              <a:rPr lang="el-GR" dirty="0"/>
              <a:t>, ενώ δυνητικά εμπλέκεται και στην </a:t>
            </a:r>
            <a:r>
              <a:rPr lang="el-GR" b="1" dirty="0">
                <a:solidFill>
                  <a:schemeClr val="accent3"/>
                </a:solidFill>
              </a:rPr>
              <a:t>ενδοεπικοινωνία εγκεφαλικών δομών</a:t>
            </a:r>
            <a:r>
              <a:rPr lang="el-GR" dirty="0"/>
              <a:t>, </a:t>
            </a:r>
            <a:r>
              <a:rPr lang="el-GR" dirty="0" smtClean="0"/>
              <a:t>συγκεκριμένα </a:t>
            </a:r>
            <a:r>
              <a:rPr lang="el-GR" dirty="0"/>
              <a:t>του </a:t>
            </a:r>
            <a:r>
              <a:rPr lang="el-GR" b="1" dirty="0">
                <a:solidFill>
                  <a:schemeClr val="accent3"/>
                </a:solidFill>
              </a:rPr>
              <a:t>υποθαλάμου και του </a:t>
            </a:r>
            <a:r>
              <a:rPr lang="el-GR" b="1" dirty="0" err="1">
                <a:solidFill>
                  <a:schemeClr val="accent3"/>
                </a:solidFill>
              </a:rPr>
              <a:t>μεταιχμιακού</a:t>
            </a:r>
            <a:r>
              <a:rPr lang="el-GR" b="1" dirty="0">
                <a:solidFill>
                  <a:schemeClr val="accent3"/>
                </a:solidFill>
              </a:rPr>
              <a:t> συστήματος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γενικά αποδεκτό ότι η αποδοτική δράση της ινσουλίνης στον εγκέφαλο είναι απαραίτητη για τη διατήρηση της ενέργειας, των επιπέδων της γλυκόζης και της </a:t>
            </a:r>
            <a:r>
              <a:rPr lang="el-GR" dirty="0" err="1"/>
              <a:t>λιπιδικής</a:t>
            </a:r>
            <a:r>
              <a:rPr lang="el-GR" dirty="0"/>
              <a:t> ομοιόστασης </a:t>
            </a:r>
            <a:endParaRPr lang="el-GR" dirty="0" smtClean="0"/>
          </a:p>
          <a:p>
            <a:r>
              <a:rPr lang="el-GR" dirty="0"/>
              <a:t>Η ανεπάρκεια της ινσουλίνης προκαλεί την νόσο του σακχαρώδη διαβήτη (τύπου 1 ή τύπου 2). Η ορμόνη αυτή έχει παρασκευαστεί συνθετικά από το 1921 και χορηγείται σε ασθενείς με σακχαρώδη διαβήτη. Παρασκευάζεται και με βάση την ινσουλίνη από ζώα, κυρίως χοίρους. Σήμερα παρασκευάζεται - με την τεχνική της γενετικής μηχανικής - και από βακτήρια.</a:t>
            </a:r>
          </a:p>
        </p:txBody>
      </p:sp>
    </p:spTree>
    <p:extLst>
      <p:ext uri="{BB962C8B-B14F-4D97-AF65-F5344CB8AC3E}">
        <p14:creationId xmlns:p14="http://schemas.microsoft.com/office/powerpoint/2010/main" val="190308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2750820" cy="830997"/>
          </a:xfrm>
        </p:spPr>
        <p:txBody>
          <a:bodyPr/>
          <a:lstStyle/>
          <a:p>
            <a:r>
              <a:rPr lang="el-GR" dirty="0" smtClean="0"/>
              <a:t>ινσουλίνη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Αποτελείται από 2 </a:t>
            </a:r>
            <a:r>
              <a:rPr lang="el-GR" sz="2400" dirty="0" err="1"/>
              <a:t>πολυεπτιδικές</a:t>
            </a:r>
            <a:r>
              <a:rPr lang="el-GR" sz="2400" dirty="0"/>
              <a:t> αλυσίδες </a:t>
            </a:r>
            <a:endParaRPr lang="el-GR" sz="2400" dirty="0" smtClean="0"/>
          </a:p>
          <a:p>
            <a:r>
              <a:rPr lang="el-GR" sz="2400" dirty="0" smtClean="0"/>
              <a:t>ενώνονται </a:t>
            </a:r>
            <a:r>
              <a:rPr lang="el-GR" sz="2400" dirty="0"/>
              <a:t>μεταξύ τους με </a:t>
            </a:r>
            <a:r>
              <a:rPr lang="el-GR" sz="2400" dirty="0" err="1"/>
              <a:t>δισουφλιδικούς</a:t>
            </a:r>
            <a:r>
              <a:rPr lang="el-GR" sz="2400" dirty="0"/>
              <a:t> δεσμούς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συνολικά </a:t>
            </a:r>
            <a:r>
              <a:rPr lang="el-GR" sz="2400" dirty="0"/>
              <a:t>αποτελείται από 51 αμινοξέα. </a:t>
            </a:r>
            <a:endParaRPr lang="el-GR" sz="2400" dirty="0" smtClean="0"/>
          </a:p>
          <a:p>
            <a:r>
              <a:rPr lang="el-GR" sz="2400" b="1" dirty="0" smtClean="0">
                <a:solidFill>
                  <a:schemeClr val="accent3"/>
                </a:solidFill>
              </a:rPr>
              <a:t>21 </a:t>
            </a:r>
            <a:r>
              <a:rPr lang="el-GR" sz="2400" b="1" dirty="0">
                <a:solidFill>
                  <a:schemeClr val="accent3"/>
                </a:solidFill>
              </a:rPr>
              <a:t>Στην α-αλυσίδα και 30 στην β-αλυσίδα.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1709" y="171450"/>
            <a:ext cx="2558091" cy="355574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6692900" y="4191000"/>
            <a:ext cx="5245100" cy="1678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 Zn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είναι 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αναγκαίος για την αποθήκευση και την έκκριση της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ινσουλίνη</a:t>
            </a:r>
          </a:p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Ο ψευδάργυρος χρειάζεται για την παραγωγή, έκκριση και ενεργοποίηση των υποδοχέων της ινσουλίνης των κυττάρων. -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endParaRPr lang="el-GR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769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-123063"/>
            <a:ext cx="10172700" cy="62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92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SynBioSys</a:t>
            </a:r>
            <a:r>
              <a:rPr lang="en-US" sz="3600" dirty="0"/>
              <a:t> </a:t>
            </a:r>
            <a:r>
              <a:rPr lang="el-GR" sz="3600" dirty="0" smtClean="0"/>
              <a:t>συνέθεσε το</a:t>
            </a:r>
            <a:r>
              <a:rPr lang="en-US" sz="3600" dirty="0" smtClean="0"/>
              <a:t> 200</a:t>
            </a:r>
            <a:r>
              <a:rPr lang="el-GR" sz="3600" dirty="0" smtClean="0"/>
              <a:t>6 ινσουλίνη από τον </a:t>
            </a:r>
            <a:r>
              <a:rPr lang="el-GR" sz="3600" dirty="0" err="1" smtClean="0"/>
              <a:t>κνήκο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Οικονομικά λιγότερο </a:t>
            </a:r>
            <a:r>
              <a:rPr lang="el-GR" sz="2800" b="1" dirty="0" err="1" smtClean="0"/>
              <a:t>κοστοβόρα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2798061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Ανάλογα ινσουλίνης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 smtClean="0"/>
              <a:t>Ταχείας δράσης</a:t>
            </a:r>
          </a:p>
          <a:p>
            <a:r>
              <a:rPr lang="en-US" b="1" dirty="0" err="1" smtClean="0"/>
              <a:t>Lispro</a:t>
            </a:r>
            <a:r>
              <a:rPr lang="el-GR" b="1" dirty="0" smtClean="0"/>
              <a:t>, </a:t>
            </a:r>
            <a:r>
              <a:rPr lang="en-US" dirty="0" smtClean="0"/>
              <a:t>Eli </a:t>
            </a:r>
            <a:r>
              <a:rPr lang="en-US" dirty="0"/>
              <a:t>Lilly and </a:t>
            </a:r>
            <a:r>
              <a:rPr lang="en-US" dirty="0" smtClean="0"/>
              <a:t>Company</a:t>
            </a:r>
            <a:r>
              <a:rPr lang="el-GR" dirty="0" smtClean="0"/>
              <a:t> από </a:t>
            </a:r>
            <a:r>
              <a:rPr lang="el-GR" dirty="0" err="1" smtClean="0"/>
              <a:t>ανασυνδυασμένο</a:t>
            </a:r>
            <a:r>
              <a:rPr lang="el-GR" dirty="0" smtClean="0"/>
              <a:t> </a:t>
            </a:r>
            <a:r>
              <a:rPr lang="en-US" dirty="0" smtClean="0"/>
              <a:t>DNA</a:t>
            </a:r>
          </a:p>
          <a:p>
            <a:r>
              <a:rPr lang="en-US" b="1" dirty="0" err="1" smtClean="0"/>
              <a:t>Aspart</a:t>
            </a:r>
            <a:r>
              <a:rPr lang="el-GR" b="1" dirty="0" smtClean="0"/>
              <a:t>, </a:t>
            </a:r>
            <a:r>
              <a:rPr lang="en-US" b="1" dirty="0" smtClean="0"/>
              <a:t>Novo Nordisk, </a:t>
            </a:r>
            <a:r>
              <a:rPr lang="el-GR" dirty="0"/>
              <a:t>από </a:t>
            </a:r>
            <a:r>
              <a:rPr lang="el-GR" dirty="0" err="1"/>
              <a:t>ανασυνδυασμένο</a:t>
            </a:r>
            <a:r>
              <a:rPr lang="el-GR" dirty="0"/>
              <a:t> </a:t>
            </a:r>
            <a:r>
              <a:rPr lang="en-US" dirty="0"/>
              <a:t>DNA</a:t>
            </a:r>
          </a:p>
          <a:p>
            <a:r>
              <a:rPr lang="en-US" b="1" dirty="0" err="1" smtClean="0"/>
              <a:t>Glulisine</a:t>
            </a:r>
            <a:r>
              <a:rPr lang="en-US" b="1" dirty="0" smtClean="0"/>
              <a:t>, Sanofi-Aventis</a:t>
            </a:r>
            <a:endParaRPr lang="en-US" b="1" dirty="0"/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l-GR" dirty="0" err="1" smtClean="0"/>
              <a:t>ακράς</a:t>
            </a:r>
            <a:endParaRPr lang="el-GR" dirty="0" smtClean="0"/>
          </a:p>
          <a:p>
            <a:r>
              <a:rPr lang="en-US" b="1" dirty="0" err="1" smtClean="0"/>
              <a:t>Detemir</a:t>
            </a:r>
            <a:r>
              <a:rPr lang="el-GR" b="1" dirty="0" smtClean="0"/>
              <a:t>, </a:t>
            </a:r>
            <a:r>
              <a:rPr lang="en-US" b="1" dirty="0"/>
              <a:t>Novo </a:t>
            </a:r>
            <a:r>
              <a:rPr lang="en-US" b="1" dirty="0" smtClean="0"/>
              <a:t>Nordisk</a:t>
            </a:r>
            <a:endParaRPr lang="en-US" b="1" dirty="0"/>
          </a:p>
          <a:p>
            <a:r>
              <a:rPr lang="en-US" b="1" dirty="0" err="1" smtClean="0"/>
              <a:t>Degludec</a:t>
            </a:r>
            <a:r>
              <a:rPr lang="el-GR" b="1" dirty="0" smtClean="0"/>
              <a:t>, </a:t>
            </a:r>
            <a:r>
              <a:rPr lang="en-US" b="1" dirty="0"/>
              <a:t>Novo </a:t>
            </a:r>
            <a:r>
              <a:rPr lang="en-US" b="1" dirty="0" smtClean="0"/>
              <a:t>Nordisk </a:t>
            </a:r>
            <a:endParaRPr lang="en-US" b="1" dirty="0"/>
          </a:p>
          <a:p>
            <a:r>
              <a:rPr lang="en-US" b="1" dirty="0"/>
              <a:t>Glargine </a:t>
            </a:r>
            <a:r>
              <a:rPr lang="en-US" b="1" dirty="0" smtClean="0"/>
              <a:t>insulin</a:t>
            </a:r>
            <a:r>
              <a:rPr lang="el-GR" b="1" dirty="0" smtClean="0"/>
              <a:t>, </a:t>
            </a:r>
            <a:r>
              <a:rPr lang="en-US" b="1" dirty="0" smtClean="0"/>
              <a:t>Sanofi-Aventis</a:t>
            </a:r>
            <a:endParaRPr lang="en-US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0619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3397"/>
          </a:xfrm>
        </p:spPr>
        <p:txBody>
          <a:bodyPr/>
          <a:lstStyle/>
          <a:p>
            <a:r>
              <a:rPr lang="el-GR" dirty="0" smtClean="0"/>
              <a:t>Υποδοχέας της ινσουλίνης</a:t>
            </a:r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64598"/>
            <a:ext cx="4490720" cy="4393301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520" y="1992248"/>
            <a:ext cx="4038380" cy="38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45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Υποδοχέας της </a:t>
            </a:r>
            <a:r>
              <a:rPr lang="el-GR" dirty="0" smtClean="0"/>
              <a:t>ινσουλίνης </a:t>
            </a:r>
            <a:r>
              <a:rPr lang="en-US" dirty="0" smtClean="0"/>
              <a:t>IR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Διαμεμβρανικός</a:t>
            </a:r>
            <a:r>
              <a:rPr lang="el-GR" sz="2800" dirty="0" smtClean="0"/>
              <a:t> υποδοχέας,</a:t>
            </a:r>
            <a:r>
              <a:rPr lang="en-US" sz="2800" dirty="0" smtClean="0"/>
              <a:t> </a:t>
            </a:r>
            <a:r>
              <a:rPr lang="el-GR" sz="2800" dirty="0" smtClean="0"/>
              <a:t>που ενεργοποιείται από τις ινσουλίνη</a:t>
            </a:r>
            <a:r>
              <a:rPr lang="en-US" sz="2800" dirty="0" smtClean="0"/>
              <a:t>, </a:t>
            </a:r>
            <a:r>
              <a:rPr lang="en-US" sz="2800" dirty="0"/>
              <a:t>IGF-I, </a:t>
            </a:r>
            <a:r>
              <a:rPr lang="en-US" sz="2800" dirty="0" smtClean="0"/>
              <a:t>IGF-II</a:t>
            </a:r>
            <a:r>
              <a:rPr lang="el-GR" sz="2800" dirty="0" smtClean="0"/>
              <a:t> και ανήκει στην ομάδα των υποδοχέων της </a:t>
            </a:r>
            <a:r>
              <a:rPr lang="el-GR" sz="2800" dirty="0" err="1" smtClean="0"/>
              <a:t>τυρόσινο-κινάσης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1642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~AUT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5413"/>
            <a:ext cx="2647950" cy="66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188372" y="125413"/>
            <a:ext cx="858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l-GR" b="1" dirty="0" smtClean="0">
                <a:solidFill>
                  <a:schemeClr val="tx2"/>
                </a:solidFill>
              </a:rPr>
              <a:t>Cholesterol</a:t>
            </a:r>
            <a:r>
              <a:rPr lang="en-US" altLang="el-GR" b="1" dirty="0" err="1" smtClean="0">
                <a:solidFill>
                  <a:schemeClr val="tx2"/>
                </a:solidFill>
              </a:rPr>
              <a:t>desmolase</a:t>
            </a:r>
            <a:r>
              <a:rPr lang="en-US" altLang="el-GR" b="1" dirty="0" smtClean="0">
                <a:solidFill>
                  <a:schemeClr val="tx2"/>
                </a:solidFill>
              </a:rPr>
              <a:t>: </a:t>
            </a:r>
            <a:r>
              <a:rPr lang="el-GR" altLang="el-GR" b="1" dirty="0" smtClean="0">
                <a:solidFill>
                  <a:schemeClr val="tx2"/>
                </a:solidFill>
              </a:rPr>
              <a:t>αποτελεί το ένζυμο που διασπά μέσα στο μιτοχόνδριο την </a:t>
            </a:r>
            <a:r>
              <a:rPr lang="en-US" altLang="el-GR" dirty="0" smtClean="0">
                <a:solidFill>
                  <a:schemeClr val="accent2"/>
                </a:solidFill>
              </a:rPr>
              <a:t> </a:t>
            </a:r>
            <a:r>
              <a:rPr lang="el-GR" altLang="el-GR" b="1" dirty="0" smtClean="0">
                <a:solidFill>
                  <a:schemeClr val="accent2"/>
                </a:solidFill>
              </a:rPr>
              <a:t>πλευρική αλυσίδα και ξεκινά η σύνθεση των </a:t>
            </a:r>
            <a:r>
              <a:rPr lang="el-GR" altLang="el-GR" b="1" dirty="0" err="1" smtClean="0">
                <a:solidFill>
                  <a:schemeClr val="accent2"/>
                </a:solidFill>
              </a:rPr>
              <a:t>προγεστινών</a:t>
            </a:r>
            <a:endParaRPr lang="el-GR" b="1" dirty="0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1831975" y="144463"/>
            <a:ext cx="766763" cy="712787"/>
          </a:xfrm>
          <a:prstGeom prst="ellipse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395413" y="349250"/>
            <a:ext cx="325437" cy="0"/>
          </a:xfrm>
          <a:prstGeom prst="line">
            <a:avLst/>
          </a:prstGeom>
          <a:noFill/>
          <a:ln w="9525">
            <a:solidFill>
              <a:srgbClr val="99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08138" y="155575"/>
            <a:ext cx="298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l-GR" sz="900" dirty="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0850" y="943768"/>
            <a:ext cx="1533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l-GR" sz="1200" dirty="0">
                <a:solidFill>
                  <a:srgbClr val="990033"/>
                </a:solidFill>
              </a:rPr>
              <a:t>Isocaproic aldehyde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11338" y="79375"/>
            <a:ext cx="298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l-GR" sz="900" dirty="0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859088" y="1852094"/>
            <a:ext cx="546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b="1" dirty="0" smtClean="0">
                <a:solidFill>
                  <a:schemeClr val="tx2"/>
                </a:solidFill>
              </a:rPr>
              <a:t>cytochrome </a:t>
            </a:r>
            <a:r>
              <a:rPr lang="en-US" altLang="el-GR" b="1" dirty="0">
                <a:solidFill>
                  <a:schemeClr val="tx2"/>
                </a:solidFill>
              </a:rPr>
              <a:t>P-</a:t>
            </a:r>
            <a:r>
              <a:rPr lang="cs-CZ" altLang="el-GR" b="1" dirty="0">
                <a:solidFill>
                  <a:schemeClr val="tx2"/>
                </a:solidFill>
              </a:rPr>
              <a:t> </a:t>
            </a:r>
            <a:r>
              <a:rPr lang="en-US" altLang="el-GR" b="1" dirty="0" smtClean="0">
                <a:solidFill>
                  <a:schemeClr val="tx2"/>
                </a:solidFill>
              </a:rPr>
              <a:t>450</a:t>
            </a:r>
            <a:r>
              <a:rPr lang="el-GR" altLang="el-GR" b="1" dirty="0" smtClean="0">
                <a:solidFill>
                  <a:schemeClr val="tx2"/>
                </a:solidFill>
              </a:rPr>
              <a:t> 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για την μεταφορά των ηλεκτρονίων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7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60475" y="292351"/>
            <a:ext cx="5335588" cy="5645150"/>
            <a:chOff x="2083" y="524"/>
            <a:chExt cx="3507" cy="3662"/>
          </a:xfrm>
        </p:grpSpPr>
        <p:pic>
          <p:nvPicPr>
            <p:cNvPr id="3" name="Picture 21" descr="HormonySy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524"/>
              <a:ext cx="3507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2105" y="529"/>
              <a:ext cx="3476" cy="36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</p:grpSp>
      <p:sp>
        <p:nvSpPr>
          <p:cNvPr id="5" name="Ορθογώνιο 4"/>
          <p:cNvSpPr/>
          <p:nvPr/>
        </p:nvSpPr>
        <p:spPr>
          <a:xfrm>
            <a:off x="6807200" y="190072"/>
            <a:ext cx="4559300" cy="17530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Απαραίτητη η ορμονική διέγερση (κατάλληλη ορμόνη), για την βιοσύνθεση των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</a:rPr>
              <a:t>στεροειδών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 ορμονών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366000" y="2768600"/>
            <a:ext cx="4495800" cy="3289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 ορμόνη συνδέεται με τον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μεμβρανικό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υποδοχέα του κυττάρου και ενεργοποιεί την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αδενυλοκυκλάση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μέσω μιας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πρωτεϊνης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ποδοχέας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ενεργοποιούμενος από την ορμόνη μπορεί να διεγείρει άμεσα την αντλία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Ca2+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ή να τ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ν διεγείρει  έμμεσα μέσω του κύκλου της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φωσφατιδυλο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ινοσιτόλης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PI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60383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1211</TotalTime>
  <Words>3691</Words>
  <Application>Microsoft Office PowerPoint</Application>
  <PresentationFormat>Ευρεία οθόνη</PresentationFormat>
  <Paragraphs>426</Paragraphs>
  <Slides>79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79</vt:i4>
      </vt:variant>
    </vt:vector>
  </HeadingPairs>
  <TitlesOfParts>
    <vt:vector size="89" baseType="lpstr">
      <vt:lpstr>MS PGothic</vt:lpstr>
      <vt:lpstr>Arial</vt:lpstr>
      <vt:lpstr>Calibri</vt:lpstr>
      <vt:lpstr>Calibri Light</vt:lpstr>
      <vt:lpstr>Symbol</vt:lpstr>
      <vt:lpstr>Times New Roman</vt:lpstr>
      <vt:lpstr>Wingdings</vt:lpstr>
      <vt:lpstr>Ανασκόπηση</vt:lpstr>
      <vt:lpstr>PhotoImpact</vt:lpstr>
      <vt:lpstr>CS ChemDraw Drawing</vt:lpstr>
      <vt:lpstr>ΣΤΕΡΟΕΙΔΕΙΣ ΟΡΜΟΝΕΣ- ΙΝΣΟΥΛΙΝΗ</vt:lpstr>
      <vt:lpstr>κατηγορίες</vt:lpstr>
      <vt:lpstr>Φυσικοχημικές ιδιότητες των στεροειδών ορμονών</vt:lpstr>
      <vt:lpstr>Όλες εκτός από την καλσιτριόλη έχουν τον βασικό δακτύλιο του κυκλοπεντανοπερυδροφαινανθρενίου (στερίνη)</vt:lpstr>
      <vt:lpstr>βιοσύνθεση</vt:lpstr>
      <vt:lpstr>Πηγές χοληστερόλης-Ι</vt:lpstr>
      <vt:lpstr>Πηγές χοληστερόλης-ΙΙ</vt:lpstr>
      <vt:lpstr>Παρουσίαση του PowerPoint</vt:lpstr>
      <vt:lpstr>Παρουσίαση του PowerPoint</vt:lpstr>
      <vt:lpstr>Βιοσύνθεση Ι</vt:lpstr>
      <vt:lpstr>Βιοσύνθεση</vt:lpstr>
      <vt:lpstr>Διάκριση ανάλογα με την περιοχή παραγωγής:</vt:lpstr>
      <vt:lpstr>Οι προγεστίνες αποτελούν το πρώτο κοινό προϊόν για όλες τις στεροειδείς ορμόνες</vt:lpstr>
      <vt:lpstr>Ένζυμα που εμπλέκονται στην βιοσύνθεση των στεροειδών</vt:lpstr>
      <vt:lpstr>Παρουσίαση του PowerPoint</vt:lpstr>
      <vt:lpstr>Στεροειδή του φλοιού των επινεφριδίων</vt:lpstr>
      <vt:lpstr>Ορμόνες των όρχεων-ανδρογόνα</vt:lpstr>
      <vt:lpstr>Σύνθεση των οιστρογόνων</vt:lpstr>
      <vt:lpstr>Pregnenolone (C-21) </vt:lpstr>
      <vt:lpstr>Παρουσίαση του PowerPoint</vt:lpstr>
      <vt:lpstr>Για την μεταφορά τους (επειδή δεν είναι υδατοδιαλυτές),συνδέονται με ειδικές σφαιρίνες</vt:lpstr>
      <vt:lpstr>Μόνο το ελεύθερο κλάσμα είναι βιολογικά δραστικό και είναι συνήθως μικρότερο του 10%</vt:lpstr>
      <vt:lpstr>Μηχανισμός δράσης των στεροειδών ορμονών</vt:lpstr>
      <vt:lpstr>Υποδοχείς (receptors)</vt:lpstr>
      <vt:lpstr>Η δομή ενός τυπικού υποδοχέα στεροειδούς περιλαμβάνει:</vt:lpstr>
      <vt:lpstr>Υποδοχείς Στεροειδών Ορμονών (SHRs)</vt:lpstr>
      <vt:lpstr>Μεταβολισμός- απέκκριση</vt:lpstr>
      <vt:lpstr>Tροποποίηση φαρμακοκινητικών ιδιοτήτων</vt:lpstr>
      <vt:lpstr>ταξινόμηση</vt:lpstr>
      <vt:lpstr>Οιστρογόνα</vt:lpstr>
      <vt:lpstr>Ταξινόμηση οιστρογόνων</vt:lpstr>
      <vt:lpstr>Σύνθεση στιλβεστρόλης</vt:lpstr>
      <vt:lpstr>Σχέσεις δομής δράσης οιστρογόνων</vt:lpstr>
      <vt:lpstr>Σχέση δομής δράσης οιστρογόνων</vt:lpstr>
      <vt:lpstr>Σχέσεις δομής δράσης οιστρογόνων</vt:lpstr>
      <vt:lpstr>Συνθετικά ανάλογα</vt:lpstr>
      <vt:lpstr>Σύνδεση με τον υποδοχέα</vt:lpstr>
      <vt:lpstr>Έλεγχος ταυτότητας για τα μόρια που περιέχουν φαινολικό ΟΗ </vt:lpstr>
      <vt:lpstr>Ποσοτικός προσδιορισμός οιστρογόνων</vt:lpstr>
      <vt:lpstr>Αντιοιστρογόνα:</vt:lpstr>
      <vt:lpstr>Σύνθεση της ταμοξιφαίνης</vt:lpstr>
      <vt:lpstr>Παρουσίαση του PowerPoint</vt:lpstr>
      <vt:lpstr>Παρουσίαση του PowerPoint</vt:lpstr>
      <vt:lpstr>Προγεστερόνη</vt:lpstr>
      <vt:lpstr>Θεραπευτικές χρήσεις</vt:lpstr>
      <vt:lpstr>Αντιπρογεσταγόνα: </vt:lpstr>
      <vt:lpstr>Αντισυλληπτικά από το στόμα/εμφυτεύματα</vt:lpstr>
      <vt:lpstr>Παρουσίαση του PowerPoint</vt:lpstr>
      <vt:lpstr>Προσοχή!!!!!</vt:lpstr>
      <vt:lpstr>ανδρογόνα</vt:lpstr>
      <vt:lpstr>Θεραπευτικές χρήσεις</vt:lpstr>
      <vt:lpstr>Αντιανδρογόνα</vt:lpstr>
      <vt:lpstr>Ο ρόλος  των κορτικοστεροειδών ορμονών</vt:lpstr>
      <vt:lpstr>Γλυκοκορτικοειδή</vt:lpstr>
      <vt:lpstr>επιπλέον</vt:lpstr>
      <vt:lpstr>Θεραπευτικές χρήσεις των επινεφριδιακών κορτικοειδών </vt:lpstr>
      <vt:lpstr>Αναστολείς της σύνθεσης αδρενοκορτικοειδών-Ι </vt:lpstr>
      <vt:lpstr>Παρουσίαση του PowerPoint</vt:lpstr>
      <vt:lpstr>Αναστολείς της σύνθεσης αδρενοκορτικοειδών-ΙΙΙ</vt:lpstr>
      <vt:lpstr>Σχέση δομής δράσης κορτικοστεροειδών</vt:lpstr>
      <vt:lpstr>Σχέση δομής δράσης κορτικοστεροειδών</vt:lpstr>
      <vt:lpstr>Ποιές τροποποιήσεις ενισχύουν την σύνδεση με τον υποδοχέα</vt:lpstr>
      <vt:lpstr>Ποιές τροποποιήσεις ενισχύουν την σύνδεση με τον υποδοχέα</vt:lpstr>
      <vt:lpstr>Έλεγχος περιεκτικότητας για τα μόρια που περιέχουν φαινολικό ΟΗ </vt:lpstr>
      <vt:lpstr>Σχέση δομής δράσης ανδρογόνων</vt:lpstr>
      <vt:lpstr>Σχέση δομής δράσης αναβολικών</vt:lpstr>
      <vt:lpstr>Έλεγχος ταυτότητας</vt:lpstr>
      <vt:lpstr>Αντιδράσεις που οφείλονται στην αναγωγική ικανότητα της α-κετολικής ομάδας</vt:lpstr>
      <vt:lpstr>Αντιδράσεις που οφείλονται στην αναγωγική ικανότητα της α-κετολικής ομάδας</vt:lpstr>
      <vt:lpstr>Αντιδράσεις που οφείλονται στην κετονική ομάδα στην θέση 3</vt:lpstr>
      <vt:lpstr>Αντιδράσεις που οφείλονται στην α,β ακόρεστη κετονική ομάδα στην θέση 3</vt:lpstr>
      <vt:lpstr>Ινσουλίνη</vt:lpstr>
      <vt:lpstr>Παρουσίαση του PowerPoint</vt:lpstr>
      <vt:lpstr>ινσουλίνη</vt:lpstr>
      <vt:lpstr>Παρουσίαση του PowerPoint</vt:lpstr>
      <vt:lpstr>SynBioSys συνέθεσε το 2006 ινσουλίνη από τον κνήκο</vt:lpstr>
      <vt:lpstr>Ανάλογα ινσουλίνης</vt:lpstr>
      <vt:lpstr>Υποδοχέας της ινσουλίνης</vt:lpstr>
      <vt:lpstr>Υποδοχέας της ινσουλίνης IR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Administrator</cp:lastModifiedBy>
  <cp:revision>113</cp:revision>
  <dcterms:created xsi:type="dcterms:W3CDTF">2017-03-11T16:18:51Z</dcterms:created>
  <dcterms:modified xsi:type="dcterms:W3CDTF">2019-04-07T17:13:23Z</dcterms:modified>
</cp:coreProperties>
</file>