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80" r:id="rId6"/>
    <p:sldId id="260" r:id="rId7"/>
    <p:sldId id="284" r:id="rId8"/>
    <p:sldId id="261" r:id="rId9"/>
    <p:sldId id="283" r:id="rId10"/>
    <p:sldId id="285" r:id="rId11"/>
    <p:sldId id="274" r:id="rId12"/>
    <p:sldId id="266" r:id="rId13"/>
    <p:sldId id="275" r:id="rId14"/>
    <p:sldId id="269" r:id="rId15"/>
    <p:sldId id="268" r:id="rId16"/>
    <p:sldId id="276" r:id="rId17"/>
    <p:sldId id="279" r:id="rId18"/>
    <p:sldId id="277" r:id="rId19"/>
    <p:sldId id="272" r:id="rId20"/>
    <p:sldId id="271" r:id="rId21"/>
    <p:sldId id="281" r:id="rId22"/>
    <p:sldId id="278" r:id="rId23"/>
    <p:sldId id="263" r:id="rId24"/>
    <p:sldId id="282" r:id="rId25"/>
    <p:sldId id="264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7" autoAdjust="0"/>
  </p:normalViewPr>
  <p:slideViewPr>
    <p:cSldViewPr>
      <p:cViewPr varScale="1">
        <p:scale>
          <a:sx n="69" d="100"/>
          <a:sy n="69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06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March 25,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March 25,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sz="32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Υπ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O</a:t>
            </a:r>
            <a:r>
              <a:rPr lang="el-GR" sz="32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φυση</a:t>
            </a:r>
            <a:r>
              <a:rPr lang="el-G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lang="el-GR" sz="32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εκτεΛεστικ</a:t>
            </a:r>
            <a:r>
              <a:rPr lang="el-G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sz="32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Οργανο</a:t>
            </a:r>
            <a:r>
              <a:rPr lang="el-G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el-G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οι </a:t>
            </a:r>
            <a:r>
              <a:rPr lang="el-GR" sz="32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ορΜονεσ</a:t>
            </a:r>
            <a:r>
              <a:rPr lang="el-GR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sz="32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τησ</a:t>
            </a:r>
            <a:endParaRPr lang="el-GR" sz="32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Υποθάλαμος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Κέντρο ελέγχου </a:t>
            </a:r>
            <a:endParaRPr lang="el-GR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62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Υπολειτουργία-</a:t>
            </a:r>
            <a:r>
              <a:rPr lang="el-GR" dirty="0" err="1" smtClean="0"/>
              <a:t>υπερλειτουργία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837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FSH &amp; LH , </a:t>
            </a:r>
            <a:r>
              <a:rPr lang="el-GR" dirty="0" err="1" smtClean="0"/>
              <a:t>γοναδοτροπίνες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γοναδοτροπίνες</a:t>
            </a:r>
            <a:r>
              <a:rPr lang="el-GR" dirty="0" smtClean="0"/>
              <a:t> που χρησιμοποιούνται προέρχονται από τα ούρα εμμηνοπαυσιακών γυναικών</a:t>
            </a:r>
          </a:p>
          <a:p>
            <a:r>
              <a:rPr lang="el-GR" dirty="0" smtClean="0"/>
              <a:t>Ελέγχουν την λειτουργία των </a:t>
            </a:r>
            <a:r>
              <a:rPr lang="el-GR" dirty="0" err="1" smtClean="0"/>
              <a:t>γονάδων</a:t>
            </a:r>
            <a:endParaRPr lang="el-GR" dirty="0" smtClean="0"/>
          </a:p>
          <a:p>
            <a:r>
              <a:rPr lang="el-GR" dirty="0" smtClean="0"/>
              <a:t>Χορηγούνται για την θεραπεία περιπτώσεων στείρωσης.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1862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i="1" dirty="0"/>
              <a:t>GH (αυξητική ορμόνη-πολυπεπτίδιο)-</a:t>
            </a:r>
            <a:r>
              <a:rPr lang="el-GR" sz="3100" b="1" i="1" dirty="0" err="1"/>
              <a:t>σωματοτροπίνη</a:t>
            </a:r>
            <a:r>
              <a:rPr lang="el-GR" sz="3100" b="1" i="1" dirty="0"/>
              <a:t> </a:t>
            </a:r>
            <a:r>
              <a:rPr lang="el-GR" b="1" i="1" dirty="0"/>
              <a:t/>
            </a:r>
            <a:br>
              <a:rPr lang="el-GR" b="1" i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Αποτελείται από 191 αμινοξέα, παράγεται, αποθηκεύεται και εκλύεται από τα </a:t>
            </a:r>
            <a:r>
              <a:rPr lang="el-GR" dirty="0" err="1" smtClean="0"/>
              <a:t>σωματοτροπικά</a:t>
            </a:r>
            <a:r>
              <a:rPr lang="el-GR" dirty="0" smtClean="0"/>
              <a:t> κύτταρα, ενεργεί σαν </a:t>
            </a:r>
            <a:r>
              <a:rPr lang="el-GR" dirty="0" err="1" smtClean="0"/>
              <a:t>μιτογόνο</a:t>
            </a:r>
            <a:r>
              <a:rPr lang="el-GR" dirty="0" smtClean="0"/>
              <a:t> για </a:t>
            </a:r>
            <a:r>
              <a:rPr lang="el-GR" dirty="0" err="1" smtClean="0"/>
              <a:t>ωρισμένου</a:t>
            </a:r>
            <a:r>
              <a:rPr lang="el-GR" dirty="0" smtClean="0"/>
              <a:t> τύπου κύτταρα</a:t>
            </a:r>
          </a:p>
          <a:p>
            <a:r>
              <a:rPr lang="el-GR" dirty="0" smtClean="0"/>
              <a:t>Για φαρμακευτική χρήση η </a:t>
            </a:r>
            <a:r>
              <a:rPr lang="el-GR" dirty="0" err="1" smtClean="0"/>
              <a:t>ανασυνδυασμένη</a:t>
            </a:r>
            <a:r>
              <a:rPr lang="el-GR" dirty="0" smtClean="0"/>
              <a:t> μορφή της.</a:t>
            </a:r>
          </a:p>
          <a:p>
            <a:r>
              <a:rPr lang="el-GR" dirty="0" smtClean="0"/>
              <a:t>Εντοπίσθηκε σαν αναβολικό στους Ολυμπιακούς αγώνες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1377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TSH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Παράγεται με τεχνολογία </a:t>
            </a:r>
            <a:r>
              <a:rPr lang="el-GR" dirty="0" err="1" smtClean="0"/>
              <a:t>ανασυνδυασμένου</a:t>
            </a:r>
            <a:r>
              <a:rPr lang="el-GR" dirty="0" smtClean="0"/>
              <a:t> </a:t>
            </a:r>
            <a:r>
              <a:rPr lang="en-US" dirty="0" smtClean="0"/>
              <a:t>DNA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6599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0364" y="332656"/>
            <a:ext cx="8229600" cy="591344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Ανάλογα </a:t>
            </a:r>
            <a:r>
              <a:rPr lang="el-GR" sz="2800" dirty="0" err="1" smtClean="0"/>
              <a:t>εκλυτικών</a:t>
            </a:r>
            <a:r>
              <a:rPr lang="el-GR" sz="2800" dirty="0" smtClean="0"/>
              <a:t> ορμονών-</a:t>
            </a:r>
            <a:r>
              <a:rPr lang="el-GR" sz="2800" dirty="0" err="1" smtClean="0"/>
              <a:t>γοναδορελίνη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47260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sz="3400" dirty="0">
                <a:solidFill>
                  <a:schemeClr val="tx2"/>
                </a:solidFill>
                <a:latin typeface="Calibri" panose="020F0502020204030204" pitchFamily="34" charset="0"/>
              </a:rPr>
              <a:t>συνθετική </a:t>
            </a:r>
            <a:r>
              <a:rPr lang="el-GR" sz="3400" dirty="0" err="1">
                <a:solidFill>
                  <a:schemeClr val="tx2"/>
                </a:solidFill>
                <a:latin typeface="Calibri" panose="020F0502020204030204" pitchFamily="34" charset="0"/>
              </a:rPr>
              <a:t>ωχρινοτρόπος</a:t>
            </a:r>
            <a:r>
              <a:rPr lang="el-GR" sz="3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l-GR" sz="3400" dirty="0" err="1">
                <a:solidFill>
                  <a:schemeClr val="tx2"/>
                </a:solidFill>
                <a:latin typeface="Calibri" panose="020F0502020204030204" pitchFamily="34" charset="0"/>
              </a:rPr>
              <a:t>εκλυτική</a:t>
            </a:r>
            <a:r>
              <a:rPr lang="el-GR" sz="3400" dirty="0">
                <a:solidFill>
                  <a:schemeClr val="tx2"/>
                </a:solidFill>
                <a:latin typeface="Calibri" panose="020F0502020204030204" pitchFamily="34" charset="0"/>
              </a:rPr>
              <a:t> ορμόνη </a:t>
            </a:r>
            <a:r>
              <a:rPr lang="el-GR" sz="3400" dirty="0">
                <a:latin typeface="Calibri" panose="020F0502020204030204" pitchFamily="34" charset="0"/>
              </a:rPr>
              <a:t>που ενδείκνυται σαν δοκιμασία διέγερσης για την αξιολόγηση λειτουργικών ή οργανικών διαταραχών του υποθάλαμου και της υπόφυσης που μπορεί να συνοδεύονται από εκκριτική ανεπάρκεια της μιας ή και των δυο </a:t>
            </a:r>
            <a:r>
              <a:rPr lang="el-GR" sz="3400" dirty="0" err="1">
                <a:latin typeface="Calibri" panose="020F0502020204030204" pitchFamily="34" charset="0"/>
              </a:rPr>
              <a:t>γοναδοτροπινών</a:t>
            </a:r>
            <a:r>
              <a:rPr lang="el-GR" sz="3400" dirty="0" smtClean="0">
                <a:latin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l-GR" sz="3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sz="3400" dirty="0" err="1">
                <a:latin typeface="Calibri" panose="020F0502020204030204" pitchFamily="34" charset="0"/>
              </a:rPr>
              <a:t>Tα</a:t>
            </a:r>
            <a:r>
              <a:rPr lang="el-GR" sz="3400" dirty="0">
                <a:latin typeface="Calibri" panose="020F0502020204030204" pitchFamily="34" charset="0"/>
              </a:rPr>
              <a:t> ανάλογα της </a:t>
            </a:r>
            <a:r>
              <a:rPr lang="el-GR" sz="3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(</a:t>
            </a:r>
            <a:r>
              <a:rPr lang="el-GR" sz="3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βουσερελίνη</a:t>
            </a:r>
            <a:r>
              <a:rPr lang="el-GR" sz="3400" dirty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el-GR" sz="3400" dirty="0" err="1">
                <a:solidFill>
                  <a:schemeClr val="tx2"/>
                </a:solidFill>
                <a:latin typeface="Calibri" panose="020F0502020204030204" pitchFamily="34" charset="0"/>
              </a:rPr>
              <a:t>ναφαρελίνη</a:t>
            </a:r>
            <a:r>
              <a:rPr lang="el-GR" sz="3400" dirty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el-GR" sz="3400" dirty="0" err="1">
                <a:solidFill>
                  <a:schemeClr val="tx2"/>
                </a:solidFill>
                <a:latin typeface="Calibri" panose="020F0502020204030204" pitchFamily="34" charset="0"/>
              </a:rPr>
              <a:t>γοσερελίνη</a:t>
            </a:r>
            <a:r>
              <a:rPr lang="el-GR" sz="3400" dirty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el-GR" sz="3400" dirty="0" err="1">
                <a:solidFill>
                  <a:schemeClr val="tx2"/>
                </a:solidFill>
                <a:latin typeface="Calibri" panose="020F0502020204030204" pitchFamily="34" charset="0"/>
              </a:rPr>
              <a:t>λευπρορελίνη</a:t>
            </a:r>
            <a:r>
              <a:rPr lang="el-GR" sz="3400" dirty="0">
                <a:solidFill>
                  <a:schemeClr val="tx2"/>
                </a:solidFill>
                <a:latin typeface="Calibri" panose="020F0502020204030204" pitchFamily="34" charset="0"/>
              </a:rPr>
              <a:t> και </a:t>
            </a:r>
            <a:r>
              <a:rPr lang="el-GR" sz="3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τριπτορελίνη</a:t>
            </a:r>
            <a:r>
              <a:rPr lang="el-GR" sz="3400" dirty="0" smtClean="0">
                <a:latin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3400" dirty="0" smtClean="0">
                <a:latin typeface="Calibri" panose="020F0502020204030204" pitchFamily="34" charset="0"/>
              </a:rPr>
              <a:t>είναι </a:t>
            </a:r>
            <a:r>
              <a:rPr lang="el-GR" sz="3400" dirty="0">
                <a:latin typeface="Calibri" panose="020F0502020204030204" pitchFamily="34" charset="0"/>
              </a:rPr>
              <a:t>ουσίες που προσομοιάζουν χημικά με τις </a:t>
            </a:r>
            <a:r>
              <a:rPr lang="el-GR" sz="3400" dirty="0" err="1" smtClean="0">
                <a:latin typeface="Calibri" panose="020F0502020204030204" pitchFamily="34" charset="0"/>
              </a:rPr>
              <a:t>γοναδοτροπίνες</a:t>
            </a:r>
            <a:r>
              <a:rPr lang="el-GR" sz="3400" dirty="0" smtClean="0">
                <a:latin typeface="Calibri" panose="020F050202020403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3400" dirty="0" smtClean="0">
                <a:latin typeface="Calibri" panose="020F0502020204030204" pitchFamily="34" charset="0"/>
              </a:rPr>
              <a:t>όταν </a:t>
            </a:r>
            <a:r>
              <a:rPr lang="el-GR" sz="3400" dirty="0">
                <a:latin typeface="Calibri" panose="020F0502020204030204" pitchFamily="34" charset="0"/>
              </a:rPr>
              <a:t>χορηγούνται, διεγείρουν προσωρινά την έκκριση οιστρογόνων και ανδρογόνων, από τις ωοθήκες και τους </a:t>
            </a:r>
            <a:r>
              <a:rPr lang="el-GR" sz="3400" dirty="0" err="1">
                <a:latin typeface="Calibri" panose="020F0502020204030204" pitchFamily="34" charset="0"/>
              </a:rPr>
              <a:t>όρχεις</a:t>
            </a:r>
            <a:r>
              <a:rPr lang="el-GR" sz="3400" dirty="0">
                <a:latin typeface="Calibri" panose="020F0502020204030204" pitchFamily="34" charset="0"/>
              </a:rPr>
              <a:t> αντίστοιχα, προάγοντας την απελευθέρωση από την υπόφυση των </a:t>
            </a:r>
            <a:r>
              <a:rPr lang="el-GR" sz="3400" dirty="0" err="1">
                <a:latin typeface="Calibri" panose="020F0502020204030204" pitchFamily="34" charset="0"/>
              </a:rPr>
              <a:t>γοναδοτροπινών</a:t>
            </a:r>
            <a:r>
              <a:rPr lang="el-GR" sz="3400" dirty="0">
                <a:latin typeface="Calibri" panose="020F0502020204030204" pitchFamily="34" charset="0"/>
              </a:rPr>
              <a:t> LH και FSH. </a:t>
            </a:r>
            <a:br>
              <a:rPr lang="el-GR" sz="3400" dirty="0">
                <a:latin typeface="Calibri" panose="020F0502020204030204" pitchFamily="34" charset="0"/>
              </a:rPr>
            </a:br>
            <a:endParaRPr lang="el-GR" sz="3400" dirty="0">
              <a:latin typeface="Calibri" panose="020F0502020204030204" pitchFamily="34" charset="0"/>
            </a:endParaRPr>
          </a:p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7536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H 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chemeClr val="tx2"/>
                </a:solidFill>
              </a:rPr>
              <a:t>γοναδορελίνη</a:t>
            </a:r>
            <a:r>
              <a:rPr lang="el-GR" dirty="0" smtClean="0"/>
              <a:t> όταν </a:t>
            </a:r>
            <a:r>
              <a:rPr lang="el-GR" dirty="0" err="1"/>
              <a:t>ενίεται</a:t>
            </a:r>
            <a:r>
              <a:rPr lang="el-GR" dirty="0"/>
              <a:t> </a:t>
            </a:r>
            <a:r>
              <a:rPr lang="el-GR" dirty="0" smtClean="0"/>
              <a:t>ενδοφλέβια </a:t>
            </a:r>
            <a:r>
              <a:rPr lang="el-GR" dirty="0"/>
              <a:t>προκαλεί αύξηση των ορμονών LH και FSH,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err="1">
                <a:solidFill>
                  <a:schemeClr val="tx2"/>
                </a:solidFill>
              </a:rPr>
              <a:t>προτιρελίνη</a:t>
            </a:r>
            <a:r>
              <a:rPr lang="el-GR" dirty="0"/>
              <a:t> της TSH (δεν κυκλοφορεί</a:t>
            </a:r>
            <a:r>
              <a:rPr lang="el-GR" dirty="0"/>
              <a:t>), </a:t>
            </a:r>
            <a:r>
              <a:rPr lang="el-GR" dirty="0" smtClean="0"/>
              <a:t>έχει χρησιμοποιηθεί </a:t>
            </a:r>
            <a:r>
              <a:rPr lang="el-GR" dirty="0"/>
              <a:t>για τον έλεγχο της λειτουργίας του θυρεοειδούς και της υπόφυσης </a:t>
            </a:r>
            <a:endParaRPr lang="el-GR" dirty="0" smtClean="0"/>
          </a:p>
          <a:p>
            <a:r>
              <a:rPr lang="el-GR" dirty="0" smtClean="0"/>
              <a:t>η  </a:t>
            </a:r>
            <a:r>
              <a:rPr lang="el-GR" dirty="0" err="1" smtClean="0">
                <a:solidFill>
                  <a:schemeClr val="tx2"/>
                </a:solidFill>
              </a:rPr>
              <a:t>κορτικορελίνη</a:t>
            </a:r>
            <a:r>
              <a:rPr lang="el-GR" dirty="0" smtClean="0"/>
              <a:t> της </a:t>
            </a:r>
            <a:r>
              <a:rPr lang="el-GR" dirty="0"/>
              <a:t>ACTH και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err="1" smtClean="0">
                <a:solidFill>
                  <a:schemeClr val="tx2"/>
                </a:solidFill>
              </a:rPr>
              <a:t>σερμορελίνη</a:t>
            </a:r>
            <a:r>
              <a:rPr lang="el-GR" dirty="0" smtClean="0"/>
              <a:t> της </a:t>
            </a:r>
            <a:r>
              <a:rPr lang="el-GR" dirty="0"/>
              <a:t>αυξητικής ορμόνης.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err="1" smtClean="0">
                <a:solidFill>
                  <a:schemeClr val="tx2"/>
                </a:solidFill>
              </a:rPr>
              <a:t>σωματοστατίνη</a:t>
            </a:r>
            <a:r>
              <a:rPr lang="el-GR" dirty="0" smtClean="0"/>
              <a:t>  </a:t>
            </a:r>
            <a:r>
              <a:rPr lang="el-GR" dirty="0"/>
              <a:t>είναι ανασταλτικός παράγοντας της αυξητικής ορμόνης και της TSH. </a:t>
            </a:r>
            <a:r>
              <a:rPr lang="el-GR" dirty="0" err="1"/>
              <a:t>Eπίσης</a:t>
            </a:r>
            <a:r>
              <a:rPr lang="el-GR" dirty="0"/>
              <a:t> αναστέλλει τις εκκρίσεις του πεπτικού σωλήνα.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1476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Ανταγωνιστές των υποδοχέων της </a:t>
            </a:r>
            <a:r>
              <a:rPr lang="en-US" dirty="0" smtClean="0"/>
              <a:t>GH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Πεγκβισομάντη</a:t>
            </a:r>
            <a:endParaRPr lang="el-GR" dirty="0" smtClean="0"/>
          </a:p>
          <a:p>
            <a:r>
              <a:rPr lang="el-GR" dirty="0" smtClean="0"/>
              <a:t>Με τεχνολογία </a:t>
            </a:r>
            <a:r>
              <a:rPr lang="el-GR" dirty="0" err="1" smtClean="0"/>
              <a:t>ανασυνδυασμένου</a:t>
            </a:r>
            <a:r>
              <a:rPr lang="el-GR" dirty="0" smtClean="0"/>
              <a:t> </a:t>
            </a:r>
            <a:r>
              <a:rPr lang="en-US" dirty="0" smtClean="0"/>
              <a:t>DNA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7109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Διεγέρτες των </a:t>
            </a:r>
            <a:r>
              <a:rPr lang="el-GR" sz="2800" b="1" dirty="0" err="1" smtClean="0"/>
              <a:t>ντοπαμινεργικών</a:t>
            </a:r>
            <a:r>
              <a:rPr lang="el-GR" sz="2800" b="1" dirty="0" smtClean="0"/>
              <a:t> υποδοχέων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err="1" smtClean="0">
                <a:solidFill>
                  <a:schemeClr val="tx2"/>
                </a:solidFill>
              </a:rPr>
              <a:t>Βρωμοκρυπτίνη</a:t>
            </a:r>
            <a:r>
              <a:rPr lang="el-GR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l-GR" b="1" dirty="0" err="1" smtClean="0">
                <a:solidFill>
                  <a:schemeClr val="tx2"/>
                </a:solidFill>
              </a:rPr>
              <a:t>Λισουρίδη</a:t>
            </a:r>
            <a:endParaRPr lang="el-GR" b="1" dirty="0" smtClean="0">
              <a:solidFill>
                <a:schemeClr val="tx2"/>
              </a:solidFill>
            </a:endParaRPr>
          </a:p>
          <a:p>
            <a:r>
              <a:rPr lang="el-GR" b="1" dirty="0" err="1" smtClean="0">
                <a:solidFill>
                  <a:schemeClr val="tx2"/>
                </a:solidFill>
              </a:rPr>
              <a:t>Καβεργολίνη</a:t>
            </a:r>
            <a:endParaRPr lang="el-GR" b="1" dirty="0" smtClean="0">
              <a:solidFill>
                <a:schemeClr val="tx2"/>
              </a:solidFill>
            </a:endParaRPr>
          </a:p>
          <a:p>
            <a:r>
              <a:rPr lang="el-GR" b="1" dirty="0" err="1" smtClean="0">
                <a:solidFill>
                  <a:schemeClr val="tx2"/>
                </a:solidFill>
              </a:rPr>
              <a:t>κιναγολίδη</a:t>
            </a:r>
            <a:endParaRPr lang="el-GR" b="1" dirty="0" smtClean="0">
              <a:solidFill>
                <a:schemeClr val="tx2"/>
              </a:solidFill>
            </a:endParaRPr>
          </a:p>
          <a:p>
            <a:endParaRPr lang="el-GR" b="1" dirty="0" smtClean="0">
              <a:solidFill>
                <a:schemeClr val="tx2"/>
              </a:solidFill>
            </a:endParaRPr>
          </a:p>
          <a:p>
            <a:r>
              <a:rPr lang="el-GR" dirty="0" smtClean="0"/>
              <a:t>Παράγωγα της </a:t>
            </a:r>
            <a:r>
              <a:rPr lang="el-GR" dirty="0" err="1" smtClean="0"/>
              <a:t>εργοταμίνης</a:t>
            </a:r>
            <a:r>
              <a:rPr lang="el-GR" dirty="0" smtClean="0"/>
              <a:t> που διεγείρουν τους υποδοχείς της </a:t>
            </a:r>
            <a:r>
              <a:rPr lang="el-GR" b="1" dirty="0" err="1" smtClean="0"/>
              <a:t>ντοπαμίνης</a:t>
            </a:r>
            <a:r>
              <a:rPr lang="el-GR" dirty="0" smtClean="0"/>
              <a:t> και αναστέλλουν την έκκριση της </a:t>
            </a:r>
            <a:r>
              <a:rPr lang="el-GR" dirty="0" err="1" smtClean="0"/>
              <a:t>προλακτίνης</a:t>
            </a:r>
            <a:r>
              <a:rPr lang="el-GR" dirty="0" smtClean="0"/>
              <a:t> από την υπόφυση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546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l-GR" dirty="0" err="1" smtClean="0"/>
              <a:t>ντιοιστρογόνα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Ταμοξιφαίνη</a:t>
            </a:r>
            <a:endParaRPr lang="el-GR" dirty="0" smtClean="0"/>
          </a:p>
          <a:p>
            <a:r>
              <a:rPr lang="el-GR" dirty="0" err="1" smtClean="0"/>
              <a:t>κλομιφαίνη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0104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Ανταγωνιστές της </a:t>
            </a:r>
            <a:r>
              <a:rPr lang="el-GR" sz="2800" b="1" dirty="0"/>
              <a:t>έκκρισης των </a:t>
            </a:r>
            <a:r>
              <a:rPr lang="el-GR" sz="2800" b="1" dirty="0" err="1"/>
              <a:t>γοναδοτροπινών</a:t>
            </a:r>
            <a:r>
              <a:rPr lang="el-GR" sz="2800" b="1" dirty="0"/>
              <a:t/>
            </a:r>
            <a:br>
              <a:rPr lang="el-GR" sz="2800" b="1" dirty="0"/>
            </a:b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tx2"/>
                </a:solidFill>
              </a:rPr>
              <a:t>Δαναζόλη</a:t>
            </a:r>
            <a:endParaRPr lang="el-GR" dirty="0" smtClean="0">
              <a:solidFill>
                <a:schemeClr val="tx2"/>
              </a:solidFill>
            </a:endParaRPr>
          </a:p>
          <a:p>
            <a:r>
              <a:rPr lang="el-GR" dirty="0" err="1" smtClean="0">
                <a:solidFill>
                  <a:schemeClr val="tx2"/>
                </a:solidFill>
              </a:rPr>
              <a:t>γκανιρελίξη</a:t>
            </a:r>
            <a:r>
              <a:rPr lang="el-GR" dirty="0" smtClean="0">
                <a:solidFill>
                  <a:schemeClr val="tx2"/>
                </a:solidFill>
              </a:rPr>
              <a:t> </a:t>
            </a:r>
            <a:r>
              <a:rPr lang="el-GR" dirty="0">
                <a:solidFill>
                  <a:schemeClr val="tx2"/>
                </a:solidFill>
              </a:rPr>
              <a:t>και </a:t>
            </a:r>
            <a:r>
              <a:rPr lang="el-GR" dirty="0" err="1" smtClean="0">
                <a:solidFill>
                  <a:schemeClr val="tx2"/>
                </a:solidFill>
              </a:rPr>
              <a:t>σετρορελίξη</a:t>
            </a:r>
            <a:r>
              <a:rPr lang="el-GR" dirty="0" smtClean="0">
                <a:solidFill>
                  <a:schemeClr val="tx2"/>
                </a:solidFill>
              </a:rPr>
              <a:t> </a:t>
            </a:r>
            <a:r>
              <a:rPr lang="el-GR" dirty="0">
                <a:solidFill>
                  <a:schemeClr val="tx2"/>
                </a:solidFill>
              </a:rPr>
              <a:t>,</a:t>
            </a:r>
            <a:r>
              <a:rPr lang="el-GR" dirty="0"/>
              <a:t> ανταγωνιστές της LHRH (ορμόνης απελευθέρωσης της </a:t>
            </a:r>
            <a:r>
              <a:rPr lang="el-GR" dirty="0" err="1"/>
              <a:t>ωχρινοτρόπου</a:t>
            </a:r>
            <a:r>
              <a:rPr lang="el-GR" dirty="0"/>
              <a:t> ορμόνης ), οι οποίοι αναστέλλουν την απελευθέρωση των </a:t>
            </a:r>
            <a:r>
              <a:rPr lang="el-GR" dirty="0" err="1"/>
              <a:t>γοναδοτροπινών</a:t>
            </a:r>
            <a:r>
              <a:rPr lang="el-GR" dirty="0"/>
              <a:t> LH και FSH από την υπόφυση. </a:t>
            </a:r>
            <a:r>
              <a:rPr lang="el-GR" dirty="0" smtClean="0"/>
              <a:t>χρησιμοποιούνται </a:t>
            </a:r>
            <a:r>
              <a:rPr lang="el-GR" dirty="0"/>
              <a:t>σε περιπτώσεις υποβοηθούμενης αναπαραγωγής.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006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υπόφυση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085975"/>
            <a:ext cx="69532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65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σωματοστατίνη</a:t>
            </a:r>
            <a:r>
              <a:rPr lang="el-GR" dirty="0"/>
              <a:t> (</a:t>
            </a:r>
            <a:r>
              <a:rPr lang="el-GR" dirty="0" err="1"/>
              <a:t>somatostatin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000" dirty="0" smtClean="0"/>
              <a:t>είναι </a:t>
            </a:r>
            <a:r>
              <a:rPr lang="el-GR" sz="2000" dirty="0"/>
              <a:t>ένα πολυπεπτίδιο το οποίο αναστέλλει την έκκριση πολλών ενδοκρινών και εξωκρινών αδένων, </a:t>
            </a:r>
            <a:endParaRPr lang="el-GR" sz="2000" dirty="0" smtClean="0"/>
          </a:p>
          <a:p>
            <a:endParaRPr lang="el-GR" sz="2000" dirty="0"/>
          </a:p>
          <a:p>
            <a:r>
              <a:rPr lang="el-GR" sz="2000" dirty="0" smtClean="0">
                <a:solidFill>
                  <a:schemeClr val="tx2"/>
                </a:solidFill>
              </a:rPr>
              <a:t>κύρια </a:t>
            </a:r>
            <a:r>
              <a:rPr lang="el-GR" sz="2000" dirty="0">
                <a:solidFill>
                  <a:schemeClr val="tx2"/>
                </a:solidFill>
              </a:rPr>
              <a:t>δρα ως αναστολέας έκκρισης των </a:t>
            </a:r>
            <a:r>
              <a:rPr lang="el-GR" sz="2000" dirty="0" err="1">
                <a:solidFill>
                  <a:schemeClr val="tx2"/>
                </a:solidFill>
              </a:rPr>
              <a:t>υποθαλαμικών</a:t>
            </a:r>
            <a:r>
              <a:rPr lang="el-GR" sz="2000" dirty="0">
                <a:solidFill>
                  <a:schemeClr val="tx2"/>
                </a:solidFill>
              </a:rPr>
              <a:t> ορμονών και ειδικά της αυξητικής ορμόνης</a:t>
            </a:r>
            <a:r>
              <a:rPr lang="el-GR" sz="2000" dirty="0" smtClean="0"/>
              <a:t>.</a:t>
            </a:r>
          </a:p>
          <a:p>
            <a:endParaRPr lang="el-GR" sz="2000" dirty="0" smtClean="0"/>
          </a:p>
          <a:p>
            <a:r>
              <a:rPr lang="el-GR" sz="2000" dirty="0" err="1" smtClean="0"/>
              <a:t>Tα</a:t>
            </a:r>
            <a:r>
              <a:rPr lang="el-GR" sz="2000" dirty="0" smtClean="0"/>
              <a:t> </a:t>
            </a:r>
            <a:r>
              <a:rPr lang="el-GR" sz="2000" dirty="0"/>
              <a:t>ανάλογα της </a:t>
            </a:r>
            <a:r>
              <a:rPr lang="el-GR" sz="2000" dirty="0" smtClean="0"/>
              <a:t> </a:t>
            </a:r>
            <a:r>
              <a:rPr lang="el-GR" sz="2000" dirty="0">
                <a:solidFill>
                  <a:schemeClr val="tx2"/>
                </a:solidFill>
              </a:rPr>
              <a:t>(</a:t>
            </a:r>
            <a:r>
              <a:rPr lang="el-GR" sz="2000" dirty="0" err="1">
                <a:solidFill>
                  <a:schemeClr val="tx2"/>
                </a:solidFill>
              </a:rPr>
              <a:t>λανρεοτίδη</a:t>
            </a:r>
            <a:r>
              <a:rPr lang="el-GR" sz="2000" dirty="0">
                <a:solidFill>
                  <a:schemeClr val="tx2"/>
                </a:solidFill>
              </a:rPr>
              <a:t> και </a:t>
            </a:r>
            <a:r>
              <a:rPr lang="el-GR" sz="2000" dirty="0" err="1">
                <a:solidFill>
                  <a:schemeClr val="tx2"/>
                </a:solidFill>
              </a:rPr>
              <a:t>οκτρεοτίδη</a:t>
            </a:r>
            <a:r>
              <a:rPr lang="el-GR" sz="2000" dirty="0">
                <a:solidFill>
                  <a:schemeClr val="tx2"/>
                </a:solidFill>
              </a:rPr>
              <a:t> </a:t>
            </a:r>
            <a:r>
              <a:rPr lang="el-GR" sz="2000" dirty="0"/>
              <a:t>με μακρότερο χρόνο δράσης) αναστέλλουν τις εκκρίσεις του πεπτικού σωλήνα. </a:t>
            </a:r>
            <a:endParaRPr lang="el-GR" sz="2000" dirty="0" smtClean="0"/>
          </a:p>
          <a:p>
            <a:r>
              <a:rPr lang="el-GR" sz="2000" dirty="0" smtClean="0"/>
              <a:t>H </a:t>
            </a:r>
            <a:r>
              <a:rPr lang="el-GR" sz="2000" dirty="0" err="1"/>
              <a:t>οκτρεοτίδη</a:t>
            </a:r>
            <a:r>
              <a:rPr lang="el-GR" sz="2000" dirty="0"/>
              <a:t> αναστέλλει και τις εκκρίσεις των πεπτιδίων του </a:t>
            </a:r>
            <a:r>
              <a:rPr lang="el-GR" sz="2000" dirty="0" err="1"/>
              <a:t>γαστρεντεροπαγκρεατικού</a:t>
            </a:r>
            <a:r>
              <a:rPr lang="el-GR" sz="2000" dirty="0"/>
              <a:t> συστήματος και της αυξητικής ορμόνης </a:t>
            </a:r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Γενικώς </a:t>
            </a:r>
            <a:r>
              <a:rPr lang="el-GR" sz="2000" dirty="0"/>
              <a:t>η διάρκεια θεραπείας δεν πρέπει να υπερβαίνει τους 6 μήνες, διότι δεν υπάρχουν δεδομένα για την ασφάλεια της χορήγησης μετά την περίοδο αυτή.</a:t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43475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οπίσθιος λοβός της </a:t>
            </a:r>
            <a:r>
              <a:rPr lang="el-GR" dirty="0" smtClean="0"/>
              <a:t>υπόφυσης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669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ονομάζεται και </a:t>
            </a:r>
            <a:r>
              <a:rPr lang="el-GR" dirty="0" err="1" smtClean="0"/>
              <a:t>νευροϋπόφυση</a:t>
            </a:r>
            <a:r>
              <a:rPr lang="el-GR" dirty="0" smtClean="0"/>
              <a:t>. </a:t>
            </a:r>
          </a:p>
          <a:p>
            <a:r>
              <a:rPr lang="el-GR" dirty="0"/>
              <a:t>δ</a:t>
            </a:r>
            <a:r>
              <a:rPr lang="el-GR" dirty="0" smtClean="0"/>
              <a:t>εν </a:t>
            </a:r>
            <a:r>
              <a:rPr lang="el-GR" dirty="0"/>
              <a:t>αποτελείται από αδενικά </a:t>
            </a:r>
            <a:r>
              <a:rPr lang="el-GR" dirty="0" smtClean="0"/>
              <a:t>κύτταρα </a:t>
            </a:r>
          </a:p>
          <a:p>
            <a:r>
              <a:rPr lang="el-GR" dirty="0" smtClean="0"/>
              <a:t>αποτελεί </a:t>
            </a:r>
            <a:r>
              <a:rPr lang="el-GR" dirty="0"/>
              <a:t>μια εγκόλπωση </a:t>
            </a:r>
            <a:endParaRPr lang="el-GR" dirty="0" smtClean="0"/>
          </a:p>
          <a:p>
            <a:r>
              <a:rPr lang="el-GR" dirty="0" smtClean="0"/>
              <a:t>αποτελεί προέκταση </a:t>
            </a:r>
            <a:r>
              <a:rPr lang="el-GR" dirty="0"/>
              <a:t>νευρικών κυττάρων του υπεροπτικού και </a:t>
            </a:r>
            <a:r>
              <a:rPr lang="el-GR" dirty="0" err="1"/>
              <a:t>παρακοιλιακού</a:t>
            </a:r>
            <a:r>
              <a:rPr lang="el-GR" dirty="0"/>
              <a:t> πυρήνα του </a:t>
            </a:r>
            <a:r>
              <a:rPr lang="el-GR" dirty="0" smtClean="0"/>
              <a:t>υποθαλάμου</a:t>
            </a:r>
          </a:p>
          <a:p>
            <a:endParaRPr lang="el-GR" dirty="0" smtClean="0"/>
          </a:p>
          <a:p>
            <a:r>
              <a:rPr lang="el-GR" dirty="0"/>
              <a:t>Οι ορμόνες που παράγει ο οπίσθιος λοβός της υπόφυσης είναι:</a:t>
            </a:r>
          </a:p>
          <a:p>
            <a:r>
              <a:rPr lang="el-GR" dirty="0"/>
              <a:t>Η </a:t>
            </a:r>
            <a:r>
              <a:rPr lang="el-GR" b="1" dirty="0" err="1" smtClean="0"/>
              <a:t>ωκυτοκίνη</a:t>
            </a:r>
            <a:r>
              <a:rPr lang="el-GR" b="1" dirty="0" smtClean="0"/>
              <a:t> ή </a:t>
            </a:r>
            <a:r>
              <a:rPr lang="el-GR" b="1" dirty="0" err="1" smtClean="0"/>
              <a:t>οξυτοκίνη</a:t>
            </a:r>
            <a:r>
              <a:rPr lang="el-GR" dirty="0" smtClean="0"/>
              <a:t>, </a:t>
            </a:r>
            <a:r>
              <a:rPr lang="el-GR" dirty="0"/>
              <a:t>η οποία προάγει τις συσπάσεις της μήτρας κατά τον τοκετό και βοηθά στο </a:t>
            </a:r>
            <a:r>
              <a:rPr lang="el-GR" dirty="0" smtClean="0"/>
              <a:t>θηλασμό, διεγείροντας </a:t>
            </a:r>
            <a:r>
              <a:rPr lang="el-GR" dirty="0"/>
              <a:t>την έκκριση του γάλακτος στη μητέρα</a:t>
            </a:r>
          </a:p>
          <a:p>
            <a:endParaRPr lang="el-GR" dirty="0"/>
          </a:p>
          <a:p>
            <a:r>
              <a:rPr lang="el-GR" dirty="0"/>
              <a:t>Η </a:t>
            </a:r>
            <a:r>
              <a:rPr lang="el-GR" b="1" dirty="0" err="1"/>
              <a:t>αντιδιουρητική</a:t>
            </a:r>
            <a:r>
              <a:rPr lang="el-GR" b="1" dirty="0"/>
              <a:t> ορμόνη </a:t>
            </a:r>
            <a:r>
              <a:rPr lang="el-GR" dirty="0"/>
              <a:t>(ADH, </a:t>
            </a:r>
            <a:r>
              <a:rPr lang="el-GR" dirty="0" err="1"/>
              <a:t>Antidiuretic</a:t>
            </a:r>
            <a:r>
              <a:rPr lang="el-GR" dirty="0"/>
              <a:t> </a:t>
            </a:r>
            <a:r>
              <a:rPr lang="el-GR" dirty="0" err="1"/>
              <a:t>Hormone</a:t>
            </a:r>
            <a:r>
              <a:rPr lang="el-GR" dirty="0"/>
              <a:t> ή αλλιώς </a:t>
            </a:r>
            <a:r>
              <a:rPr lang="el-GR" dirty="0" err="1"/>
              <a:t>βαζοπρεσσίνη</a:t>
            </a:r>
            <a:r>
              <a:rPr lang="el-GR" dirty="0"/>
              <a:t>), η οποία περιορίζει την αποβολή νερού από τους </a:t>
            </a:r>
            <a:r>
              <a:rPr lang="el-GR" dirty="0" err="1" smtClean="0"/>
              <a:t>νεφρούς</a:t>
            </a:r>
            <a:r>
              <a:rPr lang="el-GR" dirty="0" smtClean="0"/>
              <a:t>, ρυθμίζοντας </a:t>
            </a:r>
            <a:r>
              <a:rPr lang="el-GR" dirty="0"/>
              <a:t>μέσω της νεφρικής λειτουργίας τον όγκο υγρών του σώματος</a:t>
            </a:r>
          </a:p>
          <a:p>
            <a:r>
              <a:rPr lang="el-GR" dirty="0" smtClean="0"/>
              <a:t>.</a:t>
            </a:r>
            <a:r>
              <a:rPr lang="el-GR" dirty="0"/>
              <a:t> </a:t>
            </a:r>
          </a:p>
          <a:p>
            <a:endParaRPr lang="el-GR" dirty="0"/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2800" b="1" dirty="0" smtClean="0">
              <a:latin typeface="Calibri" panose="020F0502020204030204" pitchFamily="34" charset="0"/>
            </a:endParaRPr>
          </a:p>
          <a:p>
            <a:r>
              <a:rPr lang="el-GR" sz="2800" b="1" dirty="0" smtClean="0">
                <a:latin typeface="Calibri" panose="020F0502020204030204" pitchFamily="34" charset="0"/>
              </a:rPr>
              <a:t>Η οπίσθια υπόφυση είναι ένα τμήμα του εγκεφάλου</a:t>
            </a:r>
            <a:endParaRPr lang="el-G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6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err="1" smtClean="0"/>
              <a:t>βαζοπρεσίνη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Έχει αντικατασταθεί πλήρως από την </a:t>
            </a:r>
            <a:r>
              <a:rPr lang="el-GR" dirty="0" err="1" smtClean="0"/>
              <a:t>δεσμοπρεσσίνη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1550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Στην οπίσθια </a:t>
            </a:r>
            <a:r>
              <a:rPr lang="el-GR" dirty="0" smtClean="0"/>
              <a:t>υπόφυση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αποθηκεύονται </a:t>
            </a:r>
            <a:r>
              <a:rPr lang="el-GR" dirty="0"/>
              <a:t>και απελευθερώνονται, σε περίπτωση ανάγκης, </a:t>
            </a:r>
            <a:r>
              <a:rPr lang="el-GR" b="1" dirty="0"/>
              <a:t>ορμόνες του υποθαλάμου </a:t>
            </a:r>
            <a:r>
              <a:rPr lang="el-GR" dirty="0"/>
              <a:t>που είναι σημαντικές για λειτουργίες όπως η αναπνοή, η πρόσληψη τροφής, η ρύθμιση της θερμοκρασίας του </a:t>
            </a:r>
            <a:r>
              <a:rPr lang="el-GR" dirty="0" smtClean="0"/>
              <a:t>σώματος</a:t>
            </a:r>
          </a:p>
          <a:p>
            <a:r>
              <a:rPr lang="el-GR" dirty="0"/>
              <a:t>αποτελεί μέρος του μεγαλύτερου </a:t>
            </a:r>
            <a:r>
              <a:rPr lang="el-GR" b="1" dirty="0"/>
              <a:t>«κέντρου ελέγχου» </a:t>
            </a:r>
            <a:r>
              <a:rPr lang="el-GR" dirty="0"/>
              <a:t>την ορμονικής ισορροπίας, του υποθαλάμου. </a:t>
            </a:r>
          </a:p>
        </p:txBody>
      </p:sp>
    </p:spTree>
    <p:extLst>
      <p:ext uri="{BB962C8B-B14F-4D97-AF65-F5344CB8AC3E}">
        <p14:creationId xmlns:p14="http://schemas.microsoft.com/office/powerpoint/2010/main" val="831058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μέσος λοβός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Στον </a:t>
            </a:r>
            <a:r>
              <a:rPr lang="el-GR" dirty="0"/>
              <a:t>άνθρωπο ο μέσος λοβός αποτελεί μια μικρή στιβάδα κυττάρων προσκολλημένη στην </a:t>
            </a:r>
            <a:r>
              <a:rPr lang="el-GR" dirty="0" err="1"/>
              <a:t>αδενοϋπόφυση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Τα </a:t>
            </a:r>
            <a:r>
              <a:rPr lang="el-GR" dirty="0"/>
              <a:t>κύτταρα αυτά έχουν ειδικευτεί στην παραγωγή της </a:t>
            </a:r>
            <a:r>
              <a:rPr lang="el-GR" dirty="0" err="1"/>
              <a:t>μελανινοτρόπου</a:t>
            </a:r>
            <a:r>
              <a:rPr lang="el-GR" dirty="0"/>
              <a:t> ορμόνης (MSH, </a:t>
            </a:r>
            <a:r>
              <a:rPr lang="el-GR" dirty="0" err="1"/>
              <a:t>Melanocyte-Stimulating</a:t>
            </a:r>
            <a:r>
              <a:rPr lang="el-GR" dirty="0"/>
              <a:t> </a:t>
            </a:r>
            <a:r>
              <a:rPr lang="el-GR" dirty="0" err="1"/>
              <a:t>Hormone</a:t>
            </a:r>
            <a:r>
              <a:rPr lang="el-GR" dirty="0"/>
              <a:t>), η οποία επάγει την παραγωγή μελανίνης από τα </a:t>
            </a:r>
            <a:r>
              <a:rPr lang="el-GR" dirty="0" err="1"/>
              <a:t>μελανινοκύτταρα</a:t>
            </a:r>
            <a:r>
              <a:rPr lang="el-GR" dirty="0"/>
              <a:t> του δέρματος.</a:t>
            </a:r>
          </a:p>
        </p:txBody>
      </p:sp>
    </p:spTree>
    <p:extLst>
      <p:ext uri="{BB962C8B-B14F-4D97-AF65-F5344CB8AC3E}">
        <p14:creationId xmlns:p14="http://schemas.microsoft.com/office/powerpoint/2010/main" val="722235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55576" y="908720"/>
            <a:ext cx="7848872" cy="2677656"/>
          </a:xfrm>
          <a:prstGeom prst="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l-GR" sz="2800" dirty="0"/>
              <a:t>Ο </a:t>
            </a:r>
            <a:r>
              <a:rPr lang="el-GR" sz="2800" dirty="0" err="1"/>
              <a:t>υποθαλάμος</a:t>
            </a:r>
            <a:r>
              <a:rPr lang="el-GR" sz="2800" dirty="0"/>
              <a:t> και η υπόφυση σχηματίζουν μια λειτουργική μονάδα. Ο υποθάλαμος είναι μια περιοχή του εγκεφάλου στην οποία σχηματίζεται μια ποικιλία ορμονών.</a:t>
            </a:r>
          </a:p>
          <a:p>
            <a:r>
              <a:rPr lang="el-GR" sz="2800" dirty="0" smtClean="0"/>
              <a:t> </a:t>
            </a:r>
            <a:r>
              <a:rPr lang="el-GR" sz="2800" dirty="0"/>
              <a:t>Η υπόφυση μπορεί να θεωρηθεί ως </a:t>
            </a:r>
            <a:r>
              <a:rPr lang="el-GR" sz="2800" b="1" dirty="0"/>
              <a:t>«εκτελεστικό όργανο» </a:t>
            </a:r>
            <a:r>
              <a:rPr lang="el-GR" sz="2800" dirty="0"/>
              <a:t>του υποθαλάμου.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44677"/>
            <a:ext cx="4191000" cy="2847975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2389969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Ορμόνες του υποθαλάμου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Oι</a:t>
            </a:r>
            <a:r>
              <a:rPr lang="el-GR" dirty="0"/>
              <a:t> </a:t>
            </a:r>
            <a:r>
              <a:rPr lang="el-GR" dirty="0" err="1"/>
              <a:t>υποθαλαμικές</a:t>
            </a:r>
            <a:r>
              <a:rPr lang="el-GR" dirty="0"/>
              <a:t> ορμόνες που ρυθμίζουν τη λειτουργία της υπόφυσης (</a:t>
            </a:r>
            <a:r>
              <a:rPr lang="el-GR" dirty="0" err="1"/>
              <a:t>υποφυσιοτρόπες</a:t>
            </a:r>
            <a:r>
              <a:rPr lang="el-GR" dirty="0"/>
              <a:t>) είναι </a:t>
            </a:r>
            <a:r>
              <a:rPr lang="el-GR" dirty="0" smtClean="0"/>
              <a:t>συνήθως</a:t>
            </a:r>
            <a:r>
              <a:rPr lang="en-US" dirty="0"/>
              <a:t>: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/>
              <a:t>μικρά πεπτίδια που η έκκρισή τους ρυθμίζεται από </a:t>
            </a:r>
            <a:r>
              <a:rPr lang="el-GR" dirty="0" smtClean="0"/>
              <a:t>νευροδιαβιβαστές που εκλύονται από νευρώνες καθώς </a:t>
            </a:r>
            <a:r>
              <a:rPr lang="el-GR" dirty="0"/>
              <a:t>και από τις ορμόνες που παράγουν οι αδένες-στόχοι με τον μηχανισμό της παλίνδρομης </a:t>
            </a:r>
            <a:r>
              <a:rPr lang="el-GR" dirty="0" err="1"/>
              <a:t>αλληλορύθμισης</a:t>
            </a:r>
            <a:r>
              <a:rPr lang="el-GR" dirty="0"/>
              <a:t> (</a:t>
            </a:r>
            <a:r>
              <a:rPr lang="el-GR" dirty="0" err="1"/>
              <a:t>feedback</a:t>
            </a:r>
            <a:r>
              <a:rPr lang="el-GR" dirty="0"/>
              <a:t> </a:t>
            </a:r>
            <a:r>
              <a:rPr lang="el-GR" dirty="0" err="1"/>
              <a:t>regulation</a:t>
            </a:r>
            <a:r>
              <a:rPr lang="el-GR" dirty="0"/>
              <a:t>)</a:t>
            </a:r>
            <a:br>
              <a:rPr lang="el-GR" dirty="0"/>
            </a:b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760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σημασία του  ?????/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H υπόφυση είναι ένα μικρό όργανο με μεγάλη σημασία για το </a:t>
            </a:r>
            <a:r>
              <a:rPr lang="el-GR" b="1" dirty="0"/>
              <a:t>μεταβολισμό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Διαταραχές </a:t>
            </a:r>
            <a:r>
              <a:rPr lang="el-GR" dirty="0"/>
              <a:t>του αδένα της υπόφυσης μπορεί να προκαλέσουν σοβαρές ενδοκρινικές διαταραχές και έντονα συμπτώματα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555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υπόφυση </a:t>
            </a:r>
            <a:r>
              <a:rPr lang="el-GR" dirty="0" smtClean="0"/>
              <a:t>έχει </a:t>
            </a:r>
            <a:r>
              <a:rPr lang="el-GR" dirty="0"/>
              <a:t>μέγεθος </a:t>
            </a:r>
            <a:r>
              <a:rPr lang="el-GR" dirty="0" smtClean="0"/>
              <a:t>κερασιού </a:t>
            </a:r>
          </a:p>
          <a:p>
            <a:r>
              <a:rPr lang="el-GR" dirty="0"/>
              <a:t>Ζ</a:t>
            </a:r>
            <a:r>
              <a:rPr lang="el-GR" dirty="0" smtClean="0"/>
              <a:t>υγίζει </a:t>
            </a:r>
            <a:r>
              <a:rPr lang="el-GR" dirty="0"/>
              <a:t>περίπου </a:t>
            </a:r>
            <a:r>
              <a:rPr lang="el-GR" b="1" dirty="0"/>
              <a:t>ένα </a:t>
            </a:r>
            <a:r>
              <a:rPr lang="el-GR" b="1" dirty="0" smtClean="0"/>
              <a:t>γραμμάριο </a:t>
            </a:r>
          </a:p>
          <a:p>
            <a:r>
              <a:rPr lang="el-GR" dirty="0" smtClean="0"/>
              <a:t>Βρίσκεται </a:t>
            </a:r>
            <a:r>
              <a:rPr lang="el-GR" dirty="0"/>
              <a:t>περίπου στο ίδιο επίπεδο με τη μύτη σε μια κοιλότητα των οστών, που αναφέρεται ανατομικά με τον όρο τουρκικό </a:t>
            </a:r>
            <a:r>
              <a:rPr lang="el-GR" dirty="0" smtClean="0"/>
              <a:t>εφίππιο</a:t>
            </a:r>
          </a:p>
          <a:p>
            <a:r>
              <a:rPr lang="el-GR" dirty="0" smtClean="0"/>
              <a:t>Αποτελείται από </a:t>
            </a:r>
            <a:r>
              <a:rPr lang="el-GR" dirty="0"/>
              <a:t>δύο τμήματα, </a:t>
            </a:r>
            <a:r>
              <a:rPr lang="el-GR" dirty="0" smtClean="0"/>
              <a:t>τον </a:t>
            </a:r>
            <a:r>
              <a:rPr lang="el-GR" dirty="0"/>
              <a:t>πρόσθιο λοβό της υπόφυσης (HVL) και τον οπίσθιο λοβό (HHL), τα οποία συνδέονται μέσω του μίσχου της υπόφυσης με τον εγκέφαλο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 ενδιάμεσος </a:t>
            </a:r>
            <a:r>
              <a:rPr lang="el-GR" dirty="0"/>
              <a:t>λοβός έχει ατροφήσει στον άνθρωπο</a:t>
            </a:r>
            <a:endParaRPr lang="el-GR" dirty="0" smtClean="0"/>
          </a:p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33400"/>
            <a:ext cx="2632770" cy="147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187624" y="5877272"/>
            <a:ext cx="7200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l-GR" dirty="0"/>
              <a:t>Οι δύο λοβοί είναι εντελώς διαφορετικοί, τόσο ως προς τη δομή και τη λειτουργία τους.</a:t>
            </a:r>
          </a:p>
        </p:txBody>
      </p:sp>
    </p:spTree>
    <p:extLst>
      <p:ext uri="{BB962C8B-B14F-4D97-AF65-F5344CB8AC3E}">
        <p14:creationId xmlns:p14="http://schemas.microsoft.com/office/powerpoint/2010/main" val="359102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tuitary anat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80728"/>
            <a:ext cx="3962871" cy="394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51520" y="1196752"/>
            <a:ext cx="5040560" cy="483209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Και οι δύο λοβοί της υπόφυσης βρίσκονται κάτω από τον έλεγχο του </a:t>
            </a:r>
            <a:r>
              <a:rPr lang="el-G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υποθαλάμου.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l-GR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Η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υπόφυση συνδέεται με τον υποθάλαμο μέσω του μίσχου της υπόφυσης. </a:t>
            </a:r>
            <a:endParaRPr lang="el-GR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Αποκαλείται </a:t>
            </a:r>
            <a:r>
              <a:rPr lang="el-G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"κυβερνήτης αδένας"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γιατί ελέγχει τη λειτουργία πολλών αδένων για να αυξήσουν ή ελαττώσουν τη δική τους ορμονική έκκριση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2891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8568" y="1052736"/>
            <a:ext cx="8856984" cy="990600"/>
          </a:xfrm>
        </p:spPr>
        <p:txBody>
          <a:bodyPr>
            <a:no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Η πρόσθια </a:t>
            </a:r>
            <a:r>
              <a:rPr lang="el-GR" sz="3200" dirty="0" smtClean="0">
                <a:latin typeface="Calibri" panose="020F0502020204030204" pitchFamily="34" charset="0"/>
              </a:rPr>
              <a:t>υπόφυση-</a:t>
            </a:r>
            <a:r>
              <a:rPr lang="el-GR" sz="3200" i="1" dirty="0">
                <a:latin typeface="Calibri" panose="020F0502020204030204" pitchFamily="34" charset="0"/>
              </a:rPr>
              <a:t> </a:t>
            </a:r>
            <a:r>
              <a:rPr lang="el-GR" sz="3200" i="1" dirty="0" err="1" smtClean="0">
                <a:latin typeface="Calibri" panose="020F0502020204030204" pitchFamily="34" charset="0"/>
              </a:rPr>
              <a:t>αδενοϋπόφυση</a:t>
            </a:r>
            <a:r>
              <a:rPr lang="el-GR" sz="3200" i="1" dirty="0" smtClean="0">
                <a:latin typeface="Calibri" panose="020F0502020204030204" pitchFamily="34" charset="0"/>
              </a:rPr>
              <a:t>,</a:t>
            </a:r>
            <a:r>
              <a:rPr lang="el-GR" sz="3200" dirty="0" smtClean="0">
                <a:latin typeface="Calibri" panose="020F0502020204030204" pitchFamily="34" charset="0"/>
              </a:rPr>
              <a:t> </a:t>
            </a:r>
            <a:r>
              <a:rPr lang="el-GR" sz="3200" dirty="0">
                <a:latin typeface="Calibri" panose="020F0502020204030204" pitchFamily="34" charset="0"/>
              </a:rPr>
              <a:t>είναι ένας αδένας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8" y="2276872"/>
            <a:ext cx="8003232" cy="4200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 </a:t>
            </a:r>
            <a:endParaRPr lang="el-GR" dirty="0" smtClean="0"/>
          </a:p>
          <a:p>
            <a:r>
              <a:rPr lang="el-GR" dirty="0" smtClean="0"/>
              <a:t>Εδώ </a:t>
            </a:r>
            <a:r>
              <a:rPr lang="el-GR" dirty="0"/>
              <a:t>παράγονται πολλές από τις </a:t>
            </a:r>
            <a:r>
              <a:rPr lang="el-GR" b="1" i="1" dirty="0"/>
              <a:t>ορμόνες που είναι </a:t>
            </a:r>
            <a:r>
              <a:rPr lang="el-GR" b="1" dirty="0"/>
              <a:t>ζωτικής σημασίας</a:t>
            </a:r>
            <a:r>
              <a:rPr lang="el-GR" dirty="0"/>
              <a:t> </a:t>
            </a:r>
            <a:r>
              <a:rPr lang="el-GR" i="1" dirty="0"/>
              <a:t>για τη λειτουργία του οργανισμού</a:t>
            </a:r>
            <a:r>
              <a:rPr lang="el-GR" dirty="0"/>
              <a:t> και στη συνέχεια, απελευθερώνονται στην κυκλοφορία του </a:t>
            </a:r>
            <a:r>
              <a:rPr lang="el-GR" dirty="0" smtClean="0"/>
              <a:t>αίματος</a:t>
            </a:r>
          </a:p>
          <a:p>
            <a:r>
              <a:rPr lang="el-GR" dirty="0" smtClean="0"/>
              <a:t>Ονομάζονται </a:t>
            </a:r>
            <a:r>
              <a:rPr lang="el-GR" dirty="0" err="1" smtClean="0">
                <a:solidFill>
                  <a:schemeClr val="tx2"/>
                </a:solidFill>
              </a:rPr>
              <a:t>εκλυτικές</a:t>
            </a:r>
            <a:r>
              <a:rPr lang="el-GR" dirty="0" smtClean="0">
                <a:solidFill>
                  <a:schemeClr val="tx2"/>
                </a:solidFill>
              </a:rPr>
              <a:t> ή </a:t>
            </a:r>
            <a:r>
              <a:rPr lang="el-GR" dirty="0" err="1" smtClean="0">
                <a:solidFill>
                  <a:schemeClr val="tx2"/>
                </a:solidFill>
              </a:rPr>
              <a:t>υποφυσιοτροπικές</a:t>
            </a:r>
            <a:endParaRPr lang="el-GR" dirty="0" smtClean="0">
              <a:solidFill>
                <a:schemeClr val="tx2"/>
              </a:solidFill>
            </a:endParaRPr>
          </a:p>
          <a:p>
            <a:r>
              <a:rPr lang="el-GR" dirty="0"/>
              <a:t>Μέσω ενός αγγειακού δικτύου κατά μήκος του μίσχου της υπόφυσης, </a:t>
            </a:r>
            <a:r>
              <a:rPr lang="el-GR" b="1" dirty="0"/>
              <a:t>του πυλαίου συστήματος</a:t>
            </a:r>
            <a:r>
              <a:rPr lang="el-GR" dirty="0"/>
              <a:t>, ορμονικές ουσίες από τον υποθάλαμο μεταφέρονται στην </a:t>
            </a:r>
            <a:r>
              <a:rPr lang="el-GR" dirty="0" err="1"/>
              <a:t>αδενοϋπόφυση</a:t>
            </a:r>
            <a:r>
              <a:rPr lang="el-GR" dirty="0"/>
              <a:t> και επηρεάζουν τη λειτουργία της</a:t>
            </a:r>
            <a:endParaRPr lang="el-G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2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268760"/>
            <a:ext cx="6867367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2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40288"/>
          </a:xfrm>
        </p:spPr>
        <p:txBody>
          <a:bodyPr>
            <a:normAutofit fontScale="92500"/>
          </a:bodyPr>
          <a:lstStyle/>
          <a:p>
            <a:r>
              <a:rPr lang="el-GR" b="1" i="1" dirty="0"/>
              <a:t>GH (αυξητική </a:t>
            </a:r>
            <a:r>
              <a:rPr lang="el-GR" b="1" i="1" dirty="0" smtClean="0"/>
              <a:t>ορμόνη-πολυπεπτίδιο)</a:t>
            </a:r>
            <a:r>
              <a:rPr lang="el-GR" dirty="0" smtClean="0"/>
              <a:t>: </a:t>
            </a:r>
            <a:r>
              <a:rPr lang="el-GR" dirty="0"/>
              <a:t>προωθεί, μεταξύ άλλων, την ανάπτυξη των οστών και των οργάνων πριν από την εφηβεία. </a:t>
            </a:r>
            <a:endParaRPr lang="el-GR" dirty="0" smtClean="0"/>
          </a:p>
          <a:p>
            <a:r>
              <a:rPr lang="el-GR" b="1" i="1" dirty="0" smtClean="0"/>
              <a:t>ACTH </a:t>
            </a:r>
            <a:r>
              <a:rPr lang="el-GR" b="1" i="1" dirty="0"/>
              <a:t>(</a:t>
            </a:r>
            <a:r>
              <a:rPr lang="el-GR" b="1" i="1" dirty="0" err="1"/>
              <a:t>Αδρενοκορτικοτρόπος</a:t>
            </a:r>
            <a:r>
              <a:rPr lang="el-GR" b="1" i="1" dirty="0"/>
              <a:t> </a:t>
            </a:r>
            <a:r>
              <a:rPr lang="el-GR" b="1" i="1" dirty="0" smtClean="0"/>
              <a:t>ορμόνη-πολυπεπτίδιο)</a:t>
            </a:r>
            <a:r>
              <a:rPr lang="el-GR" dirty="0" smtClean="0"/>
              <a:t>: </a:t>
            </a:r>
            <a:r>
              <a:rPr lang="el-GR" dirty="0"/>
              <a:t>διεγείρει τον φλοιό των επινεφριδίων να παράγει </a:t>
            </a:r>
            <a:r>
              <a:rPr lang="el-GR" dirty="0" err="1"/>
              <a:t>κορτιζόλη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b="1" i="1" dirty="0" smtClean="0"/>
              <a:t>FSH </a:t>
            </a:r>
            <a:r>
              <a:rPr lang="el-GR" b="1" i="1" dirty="0"/>
              <a:t>(</a:t>
            </a:r>
            <a:r>
              <a:rPr lang="el-GR" b="1" i="1" dirty="0" err="1"/>
              <a:t>ωοθυλακιοτρόπος</a:t>
            </a:r>
            <a:r>
              <a:rPr lang="el-GR" b="1" i="1" dirty="0"/>
              <a:t> </a:t>
            </a:r>
            <a:r>
              <a:rPr lang="el-GR" b="1" i="1" dirty="0" smtClean="0"/>
              <a:t>ορμόνη-</a:t>
            </a:r>
            <a:r>
              <a:rPr lang="el-GR" b="1" i="1" dirty="0" err="1" smtClean="0"/>
              <a:t>γλυκοπρωτείνη</a:t>
            </a:r>
            <a:r>
              <a:rPr lang="el-GR" b="1" i="1" dirty="0" smtClean="0"/>
              <a:t>)</a:t>
            </a:r>
            <a:r>
              <a:rPr lang="el-GR" dirty="0" smtClean="0"/>
              <a:t>: </a:t>
            </a:r>
            <a:r>
              <a:rPr lang="el-GR" dirty="0"/>
              <a:t>διεγείρει την ωρίμανση των ωοθυλακίων στη γυναίκα και την παραγωγή του σπέρματος στον άνδρα. </a:t>
            </a:r>
            <a:endParaRPr lang="el-GR" dirty="0" smtClean="0"/>
          </a:p>
          <a:p>
            <a:r>
              <a:rPr lang="el-GR" b="1" i="1" dirty="0" smtClean="0"/>
              <a:t>LH </a:t>
            </a:r>
            <a:r>
              <a:rPr lang="el-GR" b="1" i="1" dirty="0"/>
              <a:t>(</a:t>
            </a:r>
            <a:r>
              <a:rPr lang="el-GR" b="1" i="1" dirty="0" err="1"/>
              <a:t>ωχρινοτρόπος</a:t>
            </a:r>
            <a:r>
              <a:rPr lang="el-GR" b="1" i="1" dirty="0"/>
              <a:t> </a:t>
            </a:r>
            <a:r>
              <a:rPr lang="el-GR" b="1" i="1" dirty="0" smtClean="0"/>
              <a:t>ορμόνη-</a:t>
            </a:r>
            <a:r>
              <a:rPr lang="el-GR" b="1" i="1" dirty="0" err="1" smtClean="0"/>
              <a:t>γλυκοπρωτεϊνη</a:t>
            </a:r>
            <a:r>
              <a:rPr lang="el-GR" b="1" i="1" dirty="0" smtClean="0"/>
              <a:t>)</a:t>
            </a:r>
            <a:r>
              <a:rPr lang="el-GR" dirty="0" smtClean="0"/>
              <a:t>: </a:t>
            </a:r>
            <a:r>
              <a:rPr lang="el-GR" dirty="0"/>
              <a:t>παίζει ένα σημαντικό ρόλο μαζί με την FSH στη ρύθμιση του εμμηνορροϊκού κύκλου</a:t>
            </a:r>
            <a:r>
              <a:rPr lang="el-GR" dirty="0" smtClean="0"/>
              <a:t>.</a:t>
            </a:r>
          </a:p>
          <a:p>
            <a:r>
              <a:rPr lang="el-GR" b="1" i="1" dirty="0" err="1" smtClean="0"/>
              <a:t>Προλακτίνη</a:t>
            </a:r>
            <a:r>
              <a:rPr lang="el-GR" b="1" i="1" dirty="0" smtClean="0"/>
              <a:t>(πολυπεπτίδιο)</a:t>
            </a:r>
            <a:r>
              <a:rPr lang="el-GR" b="1" dirty="0" smtClean="0"/>
              <a:t>:</a:t>
            </a:r>
            <a:r>
              <a:rPr lang="el-GR" dirty="0" smtClean="0"/>
              <a:t> </a:t>
            </a:r>
            <a:r>
              <a:rPr lang="el-GR" dirty="0"/>
              <a:t>διεγείρει την ανάπτυξη του μαστικού αδένα και την παραγωγή του μητρικού γάλακτος στη γαλουχία</a:t>
            </a:r>
            <a:r>
              <a:rPr lang="el-GR" dirty="0" smtClean="0"/>
              <a:t>.</a:t>
            </a:r>
          </a:p>
          <a:p>
            <a:r>
              <a:rPr lang="el-GR" b="1" i="1" dirty="0"/>
              <a:t>TSH (</a:t>
            </a:r>
            <a:r>
              <a:rPr lang="el-GR" b="1" i="1" dirty="0" err="1"/>
              <a:t>θυρεοειδοτρόπος</a:t>
            </a:r>
            <a:r>
              <a:rPr lang="el-GR" b="1" i="1" dirty="0"/>
              <a:t> </a:t>
            </a:r>
            <a:r>
              <a:rPr lang="el-GR" b="1" i="1" dirty="0" smtClean="0"/>
              <a:t>ορμόνη-</a:t>
            </a:r>
            <a:r>
              <a:rPr lang="el-GR" b="1" i="1" dirty="0" err="1" smtClean="0"/>
              <a:t>γλυκοπρωτεϊνη</a:t>
            </a:r>
            <a:r>
              <a:rPr lang="el-GR" b="1" i="1" dirty="0" smtClean="0"/>
              <a:t>):</a:t>
            </a:r>
            <a:r>
              <a:rPr lang="el-GR" dirty="0"/>
              <a:t> διεγείρει τη λειτουργία του θυρεοειδούς αδένα και την παραγωγή Τ3 και Τ4.</a:t>
            </a:r>
          </a:p>
        </p:txBody>
      </p:sp>
    </p:spTree>
    <p:extLst>
      <p:ext uri="{BB962C8B-B14F-4D97-AF65-F5344CB8AC3E}">
        <p14:creationId xmlns:p14="http://schemas.microsoft.com/office/powerpoint/2010/main" val="323844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51920" y="3068960"/>
            <a:ext cx="5482952" cy="304800"/>
          </a:xfrm>
        </p:spPr>
        <p:txBody>
          <a:bodyPr>
            <a:normAutofit fontScale="90000"/>
          </a:bodyPr>
          <a:lstStyle/>
          <a:p>
            <a:r>
              <a:rPr lang="el-GR" sz="2400" dirty="0"/>
              <a:t>Οι κυριότερες διαταραχές της λειτουργίας της υπόφυσης είναι η αυξημένη ή ελαττωμένη έκκριση μιας ή περισσοτέρων ορμονών, οι φλεγμονές και τα αδενώματα.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 descr="pituitary hypothalam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1199"/>
            <a:ext cx="28575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220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αφήνεια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324</TotalTime>
  <Words>997</Words>
  <Application>Microsoft Office PowerPoint</Application>
  <PresentationFormat>Προβολή στην οθόνη (4:3)</PresentationFormat>
  <Paragraphs>103</Paragraphs>
  <Slides>26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Σαφήνεια</vt:lpstr>
      <vt:lpstr>ΥπOφυση (εκτεΛεστικ Οργανο): οι ορΜονεσ τησ</vt:lpstr>
      <vt:lpstr>υπόφυση</vt:lpstr>
      <vt:lpstr>Η σημασία του  ?????/</vt:lpstr>
      <vt:lpstr>Παρουσίαση του PowerPoint</vt:lpstr>
      <vt:lpstr>Παρουσίαση του PowerPoint</vt:lpstr>
      <vt:lpstr>Η πρόσθια υπόφυση- αδενοϋπόφυση, είναι ένας αδένας</vt:lpstr>
      <vt:lpstr>Παρουσίαση του PowerPoint</vt:lpstr>
      <vt:lpstr>Παρουσίαση του PowerPoint</vt:lpstr>
      <vt:lpstr>Οι κυριότερες διαταραχές της λειτουργίας της υπόφυσης είναι η αυξημένη ή ελαττωμένη έκκριση μιας ή περισσοτέρων ορμονών, οι φλεγμονές και τα αδενώματα.</vt:lpstr>
      <vt:lpstr>Υπολειτουργία-υπερλειτουργία</vt:lpstr>
      <vt:lpstr>FSH &amp; LH , γοναδοτροπίνες</vt:lpstr>
      <vt:lpstr>GH (αυξητική ορμόνη-πολυπεπτίδιο)-σωματοτροπίνη  </vt:lpstr>
      <vt:lpstr>TSH</vt:lpstr>
      <vt:lpstr>Ανάλογα εκλυτικών ορμονών-γοναδορελίνη</vt:lpstr>
      <vt:lpstr>Παρουσίαση του PowerPoint</vt:lpstr>
      <vt:lpstr>Ανταγωνιστές των υποδοχέων της GH</vt:lpstr>
      <vt:lpstr>Διεγέρτες των ντοπαμινεργικών υποδοχέων</vt:lpstr>
      <vt:lpstr>Aντιοιστρογόνα</vt:lpstr>
      <vt:lpstr>Ανταγωνιστές της έκκρισης των γοναδοτροπινών </vt:lpstr>
      <vt:lpstr>σωματοστατίνη (somatostatin)</vt:lpstr>
      <vt:lpstr>οπίσθιος λοβός της υπόφυσης </vt:lpstr>
      <vt:lpstr>βαζοπρεσίνη</vt:lpstr>
      <vt:lpstr>Στην οπίσθια υπόφυση:</vt:lpstr>
      <vt:lpstr>μέσος λοβός</vt:lpstr>
      <vt:lpstr>Παρουσίαση του PowerPoint</vt:lpstr>
      <vt:lpstr>Ορμόνες του υποθαλάμου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Administrator</cp:lastModifiedBy>
  <cp:revision>24</cp:revision>
  <dcterms:created xsi:type="dcterms:W3CDTF">2017-03-03T14:09:11Z</dcterms:created>
  <dcterms:modified xsi:type="dcterms:W3CDTF">2018-03-25T17:56:29Z</dcterms:modified>
</cp:coreProperties>
</file>