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1"/>
  </p:notesMasterIdLst>
  <p:sldIdLst>
    <p:sldId id="257" r:id="rId2"/>
    <p:sldId id="256" r:id="rId3"/>
    <p:sldId id="334" r:id="rId4"/>
    <p:sldId id="335" r:id="rId5"/>
    <p:sldId id="336" r:id="rId6"/>
    <p:sldId id="337" r:id="rId7"/>
    <p:sldId id="338" r:id="rId8"/>
    <p:sldId id="339" r:id="rId9"/>
    <p:sldId id="258" r:id="rId10"/>
    <p:sldId id="303" r:id="rId11"/>
    <p:sldId id="273" r:id="rId12"/>
    <p:sldId id="342" r:id="rId13"/>
    <p:sldId id="274" r:id="rId14"/>
    <p:sldId id="328" r:id="rId15"/>
    <p:sldId id="329" r:id="rId16"/>
    <p:sldId id="332" r:id="rId17"/>
    <p:sldId id="275" r:id="rId18"/>
    <p:sldId id="259" r:id="rId19"/>
    <p:sldId id="276" r:id="rId20"/>
    <p:sldId id="340" r:id="rId21"/>
    <p:sldId id="292" r:id="rId22"/>
    <p:sldId id="266" r:id="rId23"/>
    <p:sldId id="265" r:id="rId24"/>
    <p:sldId id="267" r:id="rId25"/>
    <p:sldId id="293" r:id="rId26"/>
    <p:sldId id="294" r:id="rId27"/>
    <p:sldId id="295" r:id="rId28"/>
    <p:sldId id="262" r:id="rId29"/>
    <p:sldId id="291" r:id="rId30"/>
    <p:sldId id="281" r:id="rId31"/>
    <p:sldId id="296" r:id="rId32"/>
    <p:sldId id="277" r:id="rId33"/>
    <p:sldId id="264" r:id="rId34"/>
    <p:sldId id="330" r:id="rId35"/>
    <p:sldId id="331" r:id="rId36"/>
    <p:sldId id="341" r:id="rId37"/>
    <p:sldId id="343" r:id="rId38"/>
    <p:sldId id="270" r:id="rId39"/>
    <p:sldId id="271" r:id="rId40"/>
    <p:sldId id="306" r:id="rId41"/>
    <p:sldId id="272" r:id="rId42"/>
    <p:sldId id="333" r:id="rId43"/>
    <p:sldId id="286" r:id="rId44"/>
    <p:sldId id="278" r:id="rId45"/>
    <p:sldId id="279" r:id="rId46"/>
    <p:sldId id="287" r:id="rId47"/>
    <p:sldId id="282" r:id="rId48"/>
    <p:sldId id="283" r:id="rId49"/>
    <p:sldId id="284" r:id="rId50"/>
    <p:sldId id="285" r:id="rId51"/>
    <p:sldId id="344" r:id="rId52"/>
    <p:sldId id="297" r:id="rId53"/>
    <p:sldId id="289" r:id="rId54"/>
    <p:sldId id="298" r:id="rId55"/>
    <p:sldId id="299" r:id="rId56"/>
    <p:sldId id="300" r:id="rId57"/>
    <p:sldId id="301" r:id="rId58"/>
    <p:sldId id="302" r:id="rId59"/>
    <p:sldId id="304" r:id="rId60"/>
    <p:sldId id="307" r:id="rId61"/>
    <p:sldId id="309" r:id="rId62"/>
    <p:sldId id="308" r:id="rId63"/>
    <p:sldId id="311" r:id="rId64"/>
    <p:sldId id="312" r:id="rId65"/>
    <p:sldId id="313" r:id="rId66"/>
    <p:sldId id="314" r:id="rId67"/>
    <p:sldId id="315" r:id="rId68"/>
    <p:sldId id="316" r:id="rId69"/>
    <p:sldId id="317" r:id="rId70"/>
    <p:sldId id="318" r:id="rId71"/>
    <p:sldId id="319" r:id="rId72"/>
    <p:sldId id="320" r:id="rId73"/>
    <p:sldId id="321" r:id="rId74"/>
    <p:sldId id="322" r:id="rId75"/>
    <p:sldId id="323" r:id="rId76"/>
    <p:sldId id="324" r:id="rId77"/>
    <p:sldId id="325" r:id="rId78"/>
    <p:sldId id="326" r:id="rId79"/>
    <p:sldId id="327" r:id="rId8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428" y="60"/>
      </p:cViewPr>
      <p:guideLst>
        <p:guide orient="horz" pos="2160"/>
        <p:guide pos="2880"/>
      </p:guideLst>
    </p:cSldViewPr>
  </p:slideViewPr>
  <p:notesTextViewPr>
    <p:cViewPr>
      <p:scale>
        <a:sx n="1" d="1"/>
        <a:sy n="1" d="1"/>
      </p:scale>
      <p:origin x="0" y="0"/>
    </p:cViewPr>
  </p:notesTextViewPr>
  <p:sorterViewPr>
    <p:cViewPr>
      <p:scale>
        <a:sx n="100" d="100"/>
        <a:sy n="100" d="100"/>
      </p:scale>
      <p:origin x="0" y="-19492"/>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theme" Target="theme/theme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61" Type="http://schemas.openxmlformats.org/officeDocument/2006/relationships/slide" Target="slides/slide60.xml"/><Relationship Id="rId8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015764A-82AE-4C8B-B397-479C7736390E}" type="datetimeFigureOut">
              <a:rPr lang="el-GR" smtClean="0"/>
              <a:t>4/3/2023</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16C180D-07CA-425B-BF3F-5FA885431E74}" type="slidenum">
              <a:rPr lang="el-GR" smtClean="0"/>
              <a:t>‹#›</a:t>
            </a:fld>
            <a:endParaRPr lang="el-GR"/>
          </a:p>
        </p:txBody>
      </p:sp>
    </p:spTree>
    <p:extLst>
      <p:ext uri="{BB962C8B-B14F-4D97-AF65-F5344CB8AC3E}">
        <p14:creationId xmlns:p14="http://schemas.microsoft.com/office/powerpoint/2010/main" val="25529879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6D13BDF7-0788-4492-BDC7-83A159C871C0}" type="slidenum">
              <a:rPr lang="el-GR" altLang="el-GR" smtClean="0"/>
              <a:pPr eaLnBrk="1" hangingPunct="1"/>
              <a:t>1</a:t>
            </a:fld>
            <a:endParaRPr lang="el-GR" altLang="el-GR"/>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a:t>Στυλ κύριου τίτλου</a:t>
            </a: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Στυλ κύριου υπότιτλου</a:t>
            </a:r>
          </a:p>
        </p:txBody>
      </p:sp>
      <p:sp>
        <p:nvSpPr>
          <p:cNvPr id="4" name="Θέση ημερομηνίας 3"/>
          <p:cNvSpPr>
            <a:spLocks noGrp="1"/>
          </p:cNvSpPr>
          <p:nvPr>
            <p:ph type="dt" sz="half" idx="10"/>
          </p:nvPr>
        </p:nvSpPr>
        <p:spPr/>
        <p:txBody>
          <a:bodyPr/>
          <a:lstStyle/>
          <a:p>
            <a:fld id="{B6FE226E-8F54-47B9-B42D-572A4F101F57}" type="datetime1">
              <a:rPr lang="el-GR" smtClean="0"/>
              <a:t>4/3/2023</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44B8DD61-0CA0-472F-A92A-1C057852C04D}" type="slidenum">
              <a:rPr lang="el-GR" smtClean="0"/>
              <a:t>‹#›</a:t>
            </a:fld>
            <a:endParaRPr lang="el-GR"/>
          </a:p>
        </p:txBody>
      </p:sp>
    </p:spTree>
    <p:extLst>
      <p:ext uri="{BB962C8B-B14F-4D97-AF65-F5344CB8AC3E}">
        <p14:creationId xmlns:p14="http://schemas.microsoft.com/office/powerpoint/2010/main" val="27067270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κατακόρυφου κειμένου 2"/>
          <p:cNvSpPr>
            <a:spLocks noGrp="1"/>
          </p:cNvSpPr>
          <p:nvPr>
            <p:ph type="body" orient="vert" idx="1"/>
          </p:nvPr>
        </p:nvSpPr>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6AA5ABCC-6566-409C-AC74-832978790905}" type="datetime1">
              <a:rPr lang="el-GR" smtClean="0"/>
              <a:t>4/3/2023</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44B8DD61-0CA0-472F-A92A-1C057852C04D}" type="slidenum">
              <a:rPr lang="el-GR" smtClean="0"/>
              <a:t>‹#›</a:t>
            </a:fld>
            <a:endParaRPr lang="el-GR"/>
          </a:p>
        </p:txBody>
      </p:sp>
    </p:spTree>
    <p:extLst>
      <p:ext uri="{BB962C8B-B14F-4D97-AF65-F5344CB8AC3E}">
        <p14:creationId xmlns:p14="http://schemas.microsoft.com/office/powerpoint/2010/main" val="17878258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a:t>Στυλ κύριου τίτλου</a:t>
            </a: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B8B79E76-0EDE-455C-9F46-1D3C206606ED}" type="datetime1">
              <a:rPr lang="el-GR" smtClean="0"/>
              <a:t>4/3/2023</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44B8DD61-0CA0-472F-A92A-1C057852C04D}" type="slidenum">
              <a:rPr lang="el-GR" smtClean="0"/>
              <a:t>‹#›</a:t>
            </a:fld>
            <a:endParaRPr lang="el-GR"/>
          </a:p>
        </p:txBody>
      </p:sp>
    </p:spTree>
    <p:extLst>
      <p:ext uri="{BB962C8B-B14F-4D97-AF65-F5344CB8AC3E}">
        <p14:creationId xmlns:p14="http://schemas.microsoft.com/office/powerpoint/2010/main" val="20038117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idx="1"/>
          </p:nvPr>
        </p:nvSpPr>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67FA4CF1-78A8-44D6-8884-4DB8C67A32F0}" type="datetime1">
              <a:rPr lang="el-GR" smtClean="0"/>
              <a:t>4/3/2023</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44B8DD61-0CA0-472F-A92A-1C057852C04D}" type="slidenum">
              <a:rPr lang="el-GR" smtClean="0"/>
              <a:t>‹#›</a:t>
            </a:fld>
            <a:endParaRPr lang="el-GR"/>
          </a:p>
        </p:txBody>
      </p:sp>
    </p:spTree>
    <p:extLst>
      <p:ext uri="{BB962C8B-B14F-4D97-AF65-F5344CB8AC3E}">
        <p14:creationId xmlns:p14="http://schemas.microsoft.com/office/powerpoint/2010/main" val="769330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a:t>Στυλ κύριου τίτλου</a:t>
            </a: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υποδείγματος κειμένου</a:t>
            </a:r>
          </a:p>
        </p:txBody>
      </p:sp>
      <p:sp>
        <p:nvSpPr>
          <p:cNvPr id="4" name="Θέση ημερομηνίας 3"/>
          <p:cNvSpPr>
            <a:spLocks noGrp="1"/>
          </p:cNvSpPr>
          <p:nvPr>
            <p:ph type="dt" sz="half" idx="10"/>
          </p:nvPr>
        </p:nvSpPr>
        <p:spPr/>
        <p:txBody>
          <a:bodyPr/>
          <a:lstStyle/>
          <a:p>
            <a:fld id="{0E17467A-2B64-43D3-9540-B6B3071CD263}" type="datetime1">
              <a:rPr lang="el-GR" smtClean="0"/>
              <a:t>4/3/2023</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44B8DD61-0CA0-472F-A92A-1C057852C04D}" type="slidenum">
              <a:rPr lang="el-GR" smtClean="0"/>
              <a:t>‹#›</a:t>
            </a:fld>
            <a:endParaRPr lang="el-GR"/>
          </a:p>
        </p:txBody>
      </p:sp>
    </p:spTree>
    <p:extLst>
      <p:ext uri="{BB962C8B-B14F-4D97-AF65-F5344CB8AC3E}">
        <p14:creationId xmlns:p14="http://schemas.microsoft.com/office/powerpoint/2010/main" val="10198019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ημερομηνίας 4"/>
          <p:cNvSpPr>
            <a:spLocks noGrp="1"/>
          </p:cNvSpPr>
          <p:nvPr>
            <p:ph type="dt" sz="half" idx="10"/>
          </p:nvPr>
        </p:nvSpPr>
        <p:spPr/>
        <p:txBody>
          <a:bodyPr/>
          <a:lstStyle/>
          <a:p>
            <a:fld id="{4C912F8F-6387-44EC-B5F2-5199C182EB1D}" type="datetime1">
              <a:rPr lang="el-GR" smtClean="0"/>
              <a:t>4/3/2023</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44B8DD61-0CA0-472F-A92A-1C057852C04D}" type="slidenum">
              <a:rPr lang="el-GR" smtClean="0"/>
              <a:t>‹#›</a:t>
            </a:fld>
            <a:endParaRPr lang="el-GR"/>
          </a:p>
        </p:txBody>
      </p:sp>
    </p:spTree>
    <p:extLst>
      <p:ext uri="{BB962C8B-B14F-4D97-AF65-F5344CB8AC3E}">
        <p14:creationId xmlns:p14="http://schemas.microsoft.com/office/powerpoint/2010/main" val="201991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a:t>Στυλ κύριου τίτλου</a:t>
            </a: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ημερομηνίας 6"/>
          <p:cNvSpPr>
            <a:spLocks noGrp="1"/>
          </p:cNvSpPr>
          <p:nvPr>
            <p:ph type="dt" sz="half" idx="10"/>
          </p:nvPr>
        </p:nvSpPr>
        <p:spPr/>
        <p:txBody>
          <a:bodyPr/>
          <a:lstStyle/>
          <a:p>
            <a:fld id="{37F48028-BA5F-4337-AF0B-6068D0DEB496}" type="datetime1">
              <a:rPr lang="el-GR" smtClean="0"/>
              <a:t>4/3/2023</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44B8DD61-0CA0-472F-A92A-1C057852C04D}" type="slidenum">
              <a:rPr lang="el-GR" smtClean="0"/>
              <a:t>‹#›</a:t>
            </a:fld>
            <a:endParaRPr lang="el-GR"/>
          </a:p>
        </p:txBody>
      </p:sp>
    </p:spTree>
    <p:extLst>
      <p:ext uri="{BB962C8B-B14F-4D97-AF65-F5344CB8AC3E}">
        <p14:creationId xmlns:p14="http://schemas.microsoft.com/office/powerpoint/2010/main" val="13286591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ημερομηνίας 2"/>
          <p:cNvSpPr>
            <a:spLocks noGrp="1"/>
          </p:cNvSpPr>
          <p:nvPr>
            <p:ph type="dt" sz="half" idx="10"/>
          </p:nvPr>
        </p:nvSpPr>
        <p:spPr/>
        <p:txBody>
          <a:bodyPr/>
          <a:lstStyle/>
          <a:p>
            <a:fld id="{784A6C70-76C1-416B-86E5-0F26B679289F}" type="datetime1">
              <a:rPr lang="el-GR" smtClean="0"/>
              <a:t>4/3/2023</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44B8DD61-0CA0-472F-A92A-1C057852C04D}" type="slidenum">
              <a:rPr lang="el-GR" smtClean="0"/>
              <a:t>‹#›</a:t>
            </a:fld>
            <a:endParaRPr lang="el-GR"/>
          </a:p>
        </p:txBody>
      </p:sp>
    </p:spTree>
    <p:extLst>
      <p:ext uri="{BB962C8B-B14F-4D97-AF65-F5344CB8AC3E}">
        <p14:creationId xmlns:p14="http://schemas.microsoft.com/office/powerpoint/2010/main" val="14990669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F91700D7-E94A-4160-99FF-7267EA1F1E3A}" type="datetime1">
              <a:rPr lang="el-GR" smtClean="0"/>
              <a:t>4/3/2023</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44B8DD61-0CA0-472F-A92A-1C057852C04D}" type="slidenum">
              <a:rPr lang="el-GR" smtClean="0"/>
              <a:t>‹#›</a:t>
            </a:fld>
            <a:endParaRPr lang="el-GR"/>
          </a:p>
        </p:txBody>
      </p:sp>
    </p:spTree>
    <p:extLst>
      <p:ext uri="{BB962C8B-B14F-4D97-AF65-F5344CB8AC3E}">
        <p14:creationId xmlns:p14="http://schemas.microsoft.com/office/powerpoint/2010/main" val="6339063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a:t>Στυλ κύριου τίτλου</a:t>
            </a: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Θέση ημερομηνίας 4"/>
          <p:cNvSpPr>
            <a:spLocks noGrp="1"/>
          </p:cNvSpPr>
          <p:nvPr>
            <p:ph type="dt" sz="half" idx="10"/>
          </p:nvPr>
        </p:nvSpPr>
        <p:spPr/>
        <p:txBody>
          <a:bodyPr/>
          <a:lstStyle/>
          <a:p>
            <a:fld id="{B1E9573D-CFE8-40E5-B3C5-AA46C4DC0933}" type="datetime1">
              <a:rPr lang="el-GR" smtClean="0"/>
              <a:t>4/3/2023</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44B8DD61-0CA0-472F-A92A-1C057852C04D}" type="slidenum">
              <a:rPr lang="el-GR" smtClean="0"/>
              <a:t>‹#›</a:t>
            </a:fld>
            <a:endParaRPr lang="el-GR"/>
          </a:p>
        </p:txBody>
      </p:sp>
    </p:spTree>
    <p:extLst>
      <p:ext uri="{BB962C8B-B14F-4D97-AF65-F5344CB8AC3E}">
        <p14:creationId xmlns:p14="http://schemas.microsoft.com/office/powerpoint/2010/main" val="9591804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a:t>Στυλ κύριου τίτλου</a:t>
            </a: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Θέση ημερομηνίας 4"/>
          <p:cNvSpPr>
            <a:spLocks noGrp="1"/>
          </p:cNvSpPr>
          <p:nvPr>
            <p:ph type="dt" sz="half" idx="10"/>
          </p:nvPr>
        </p:nvSpPr>
        <p:spPr/>
        <p:txBody>
          <a:bodyPr/>
          <a:lstStyle/>
          <a:p>
            <a:fld id="{4E19FA82-2EE1-4D33-8F28-F1948D84D43D}" type="datetime1">
              <a:rPr lang="el-GR" smtClean="0"/>
              <a:t>4/3/2023</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44B8DD61-0CA0-472F-A92A-1C057852C04D}" type="slidenum">
              <a:rPr lang="el-GR" smtClean="0"/>
              <a:t>‹#›</a:t>
            </a:fld>
            <a:endParaRPr lang="el-GR"/>
          </a:p>
        </p:txBody>
      </p:sp>
    </p:spTree>
    <p:extLst>
      <p:ext uri="{BB962C8B-B14F-4D97-AF65-F5344CB8AC3E}">
        <p14:creationId xmlns:p14="http://schemas.microsoft.com/office/powerpoint/2010/main" val="15980756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a:t>Στυλ κύριου τίτλου</a:t>
            </a: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2C940B-0F82-40D0-AB7B-4F8AE1A4DA9E}" type="datetime1">
              <a:rPr lang="el-GR" smtClean="0"/>
              <a:t>4/3/2023</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B8DD61-0CA0-472F-A92A-1C057852C04D}" type="slidenum">
              <a:rPr lang="el-GR" smtClean="0"/>
              <a:t>‹#›</a:t>
            </a:fld>
            <a:endParaRPr lang="el-GR"/>
          </a:p>
        </p:txBody>
      </p:sp>
    </p:spTree>
    <p:extLst>
      <p:ext uri="{BB962C8B-B14F-4D97-AF65-F5344CB8AC3E}">
        <p14:creationId xmlns:p14="http://schemas.microsoft.com/office/powerpoint/2010/main" val="40379699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www.eof.gr/web/guest/yellowgeneral"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50" name="Rectangle 6"/>
          <p:cNvSpPr>
            <a:spLocks noChangeArrowheads="1"/>
          </p:cNvSpPr>
          <p:nvPr/>
        </p:nvSpPr>
        <p:spPr bwMode="auto">
          <a:xfrm>
            <a:off x="2771775" y="765175"/>
            <a:ext cx="5905500" cy="1223963"/>
          </a:xfrm>
          <a:prstGeom prst="rect">
            <a:avLst/>
          </a:prstGeom>
          <a:solidFill>
            <a:schemeClr val="tx2">
              <a:lumMod val="40000"/>
              <a:lumOff val="60000"/>
            </a:schemeClr>
          </a:solidFill>
          <a:ln w="9525">
            <a:solidFill>
              <a:schemeClr val="accent1"/>
            </a:solidFill>
            <a:miter lim="800000"/>
            <a:headEnd/>
            <a:tailEnd/>
          </a:ln>
          <a:effectLst/>
        </p:spPr>
        <p:txBody>
          <a:bodyPr wrap="none" anchor="ctr"/>
          <a:lstStyle/>
          <a:p>
            <a:pPr algn="ctr">
              <a:defRPr/>
            </a:pPr>
            <a:r>
              <a:rPr lang="el-GR" b="1" dirty="0">
                <a:effectLst>
                  <a:outerShdw blurRad="38100" dist="38100" dir="2700000" algn="tl">
                    <a:srgbClr val="FFFFFF"/>
                  </a:outerShdw>
                </a:effectLst>
              </a:rPr>
              <a:t>ΤΟΜΕΑΣ  ΦΑΡΜΑΚΕΥΤΙΚΗΣ ΧΗΜΕΙΑΣ, </a:t>
            </a:r>
          </a:p>
          <a:p>
            <a:pPr algn="ctr">
              <a:defRPr/>
            </a:pPr>
            <a:r>
              <a:rPr lang="el-GR" b="1" dirty="0">
                <a:effectLst>
                  <a:outerShdw blurRad="38100" dist="38100" dir="2700000" algn="tl">
                    <a:srgbClr val="FFFFFF"/>
                  </a:outerShdw>
                </a:effectLst>
              </a:rPr>
              <a:t>ΤΜΗΜΑ ΦΑΡΜΑΚΕΥΤΙΚΗΣ</a:t>
            </a:r>
          </a:p>
          <a:p>
            <a:pPr algn="ctr">
              <a:defRPr/>
            </a:pPr>
            <a:r>
              <a:rPr lang="el-GR" b="1" dirty="0">
                <a:effectLst>
                  <a:outerShdw blurRad="38100" dist="38100" dir="2700000" algn="tl">
                    <a:srgbClr val="FFFFFF"/>
                  </a:outerShdw>
                </a:effectLst>
              </a:rPr>
              <a:t> Α.Π.Θ.</a:t>
            </a:r>
          </a:p>
        </p:txBody>
      </p:sp>
      <p:sp>
        <p:nvSpPr>
          <p:cNvPr id="108551" name="Rectangle 7"/>
          <p:cNvSpPr>
            <a:spLocks noChangeArrowheads="1"/>
          </p:cNvSpPr>
          <p:nvPr/>
        </p:nvSpPr>
        <p:spPr bwMode="auto">
          <a:xfrm>
            <a:off x="1116013" y="3141663"/>
            <a:ext cx="6840537" cy="1511300"/>
          </a:xfrm>
          <a:prstGeom prst="rect">
            <a:avLst/>
          </a:prstGeom>
          <a:solidFill>
            <a:schemeClr val="tx2">
              <a:lumMod val="40000"/>
              <a:lumOff val="60000"/>
            </a:schemeClr>
          </a:solidFill>
          <a:ln w="9525">
            <a:solidFill>
              <a:schemeClr val="tx1"/>
            </a:solidFill>
            <a:miter lim="800000"/>
            <a:headEnd/>
            <a:tailEnd/>
          </a:ln>
          <a:effectLst/>
        </p:spPr>
        <p:txBody>
          <a:bodyPr wrap="none" anchor="ctr"/>
          <a:lstStyle/>
          <a:p>
            <a:pPr algn="ctr">
              <a:defRPr/>
            </a:pPr>
            <a:endParaRPr lang="en-US" b="1" dirty="0">
              <a:solidFill>
                <a:schemeClr val="tx2"/>
              </a:solidFill>
              <a:effectLst>
                <a:outerShdw blurRad="38100" dist="38100" dir="2700000" algn="tl">
                  <a:srgbClr val="FFFFFF"/>
                </a:outerShdw>
              </a:effectLst>
            </a:endParaRPr>
          </a:p>
          <a:p>
            <a:pPr algn="ctr">
              <a:defRPr/>
            </a:pPr>
            <a:endParaRPr lang="el-GR" b="1" dirty="0">
              <a:solidFill>
                <a:schemeClr val="tx2"/>
              </a:solidFill>
              <a:effectLst>
                <a:outerShdw blurRad="38100" dist="38100" dir="2700000" algn="tl">
                  <a:srgbClr val="FFFFFF"/>
                </a:outerShdw>
              </a:effectLst>
            </a:endParaRPr>
          </a:p>
          <a:p>
            <a:pPr algn="ctr">
              <a:defRPr/>
            </a:pPr>
            <a:r>
              <a:rPr lang="el-GR" sz="2400" b="1" dirty="0">
                <a:effectLst>
                  <a:outerShdw blurRad="38100" dist="38100" dir="2700000" algn="tl">
                    <a:srgbClr val="FFFFFF"/>
                  </a:outerShdw>
                </a:effectLst>
              </a:rPr>
              <a:t>ΔΗΜΗΤΡΑ ΧΑΤΖΗΠΑΥΛΟΥ-ΛΙΤΙΝΑ, </a:t>
            </a:r>
            <a:r>
              <a:rPr lang="en-US" sz="2400" b="1" dirty="0">
                <a:effectLst>
                  <a:outerShdw blurRad="38100" dist="38100" dir="2700000" algn="tl">
                    <a:srgbClr val="FFFFFF"/>
                  </a:outerShdw>
                </a:effectLst>
              </a:rPr>
              <a:t>PhD</a:t>
            </a:r>
            <a:r>
              <a:rPr lang="el-GR" sz="2400" dirty="0"/>
              <a:t> </a:t>
            </a:r>
            <a:endParaRPr lang="el-GR" sz="2400" b="1" dirty="0">
              <a:effectLst>
                <a:outerShdw blurRad="38100" dist="38100" dir="2700000" algn="tl">
                  <a:srgbClr val="FFFFFF"/>
                </a:outerShdw>
              </a:effectLst>
            </a:endParaRPr>
          </a:p>
          <a:p>
            <a:pPr algn="ctr">
              <a:defRPr/>
            </a:pPr>
            <a:r>
              <a:rPr lang="el-GR" sz="2400" b="1" dirty="0">
                <a:effectLst>
                  <a:outerShdw blurRad="38100" dist="38100" dir="2700000" algn="tl">
                    <a:srgbClr val="FFFFFF"/>
                  </a:outerShdw>
                </a:effectLst>
              </a:rPr>
              <a:t> καθηγήτρια</a:t>
            </a:r>
            <a:r>
              <a:rPr lang="en-US" b="1" dirty="0">
                <a:effectLst>
                  <a:outerShdw blurRad="38100" dist="38100" dir="2700000" algn="tl">
                    <a:srgbClr val="FFFFFF"/>
                  </a:outerShdw>
                </a:effectLst>
              </a:rPr>
              <a:t>,</a:t>
            </a:r>
          </a:p>
          <a:p>
            <a:pPr algn="ctr">
              <a:defRPr/>
            </a:pPr>
            <a:r>
              <a:rPr lang="en-US" b="1" dirty="0">
                <a:effectLst>
                  <a:outerShdw blurRad="38100" dist="38100" dir="2700000" algn="tl">
                    <a:srgbClr val="FFFFFF"/>
                  </a:outerShdw>
                </a:effectLst>
              </a:rPr>
              <a:t>hadjipav@pharm.auth.gr</a:t>
            </a:r>
            <a:endParaRPr lang="el-GR" b="1" dirty="0">
              <a:effectLst>
                <a:outerShdw blurRad="38100" dist="38100" dir="2700000" algn="tl">
                  <a:srgbClr val="FFFFFF"/>
                </a:outerShdw>
              </a:effectLst>
            </a:endParaRPr>
          </a:p>
          <a:p>
            <a:pPr algn="ctr">
              <a:defRPr/>
            </a:pPr>
            <a:endParaRPr lang="el-GR" dirty="0">
              <a:effectLst>
                <a:outerShdw blurRad="38100" dist="38100" dir="2700000" algn="tl">
                  <a:srgbClr val="FFFFFF"/>
                </a:outerShdw>
              </a:effectLst>
            </a:endParaRPr>
          </a:p>
          <a:p>
            <a:pPr algn="ctr">
              <a:defRPr/>
            </a:pPr>
            <a:endParaRPr lang="el-GR" dirty="0"/>
          </a:p>
        </p:txBody>
      </p:sp>
      <p:pic>
        <p:nvPicPr>
          <p:cNvPr id="8196" name="Picture 8"/>
          <p:cNvPicPr>
            <a:picLocks noGrp="1" noChangeAspect="1" noChangeArrowheads="1"/>
          </p:cNvPicPr>
          <p:nvPr>
            <p:ph type="title"/>
          </p:nvPr>
        </p:nvPicPr>
        <p:blipFill>
          <a:blip r:embed="rId3">
            <a:extLst>
              <a:ext uri="{28A0092B-C50C-407E-A947-70E740481C1C}">
                <a14:useLocalDpi xmlns:a14="http://schemas.microsoft.com/office/drawing/2010/main" val="0"/>
              </a:ext>
            </a:extLst>
          </a:blip>
          <a:srcRect/>
          <a:stretch>
            <a:fillRect/>
          </a:stretch>
        </p:blipFill>
        <p:spPr>
          <a:xfrm>
            <a:off x="323850" y="836613"/>
            <a:ext cx="2160588" cy="1439862"/>
          </a:xfrm>
          <a:solidFill>
            <a:schemeClr val="tx2">
              <a:lumMod val="40000"/>
              <a:lumOff val="60000"/>
            </a:schemeClr>
          </a:solidFill>
        </p:spPr>
      </p:pic>
      <p:sp>
        <p:nvSpPr>
          <p:cNvPr id="2" name="TextBox 1"/>
          <p:cNvSpPr txBox="1"/>
          <p:nvPr/>
        </p:nvSpPr>
        <p:spPr>
          <a:xfrm>
            <a:off x="2771775" y="5301208"/>
            <a:ext cx="5184775" cy="369332"/>
          </a:xfrm>
          <a:prstGeom prst="rect">
            <a:avLst/>
          </a:prstGeom>
          <a:noFill/>
        </p:spPr>
        <p:txBody>
          <a:bodyPr wrap="square" rtlCol="0">
            <a:spAutoFit/>
          </a:bodyPr>
          <a:lstStyle/>
          <a:p>
            <a:pPr algn="ctr"/>
            <a:r>
              <a:rPr lang="el-GR" b="1" dirty="0"/>
              <a:t>Υλικό στο </a:t>
            </a:r>
            <a:r>
              <a:rPr lang="en-US" b="1" dirty="0"/>
              <a:t>: https://users.auth.gr/hadjipav</a:t>
            </a:r>
            <a:endParaRPr lang="el-GR" b="1" dirty="0"/>
          </a:p>
        </p:txBody>
      </p:sp>
      <p:sp>
        <p:nvSpPr>
          <p:cNvPr id="3" name="Θέση αριθμού διαφάνειας 2"/>
          <p:cNvSpPr>
            <a:spLocks noGrp="1"/>
          </p:cNvSpPr>
          <p:nvPr>
            <p:ph type="sldNum" sz="quarter" idx="12"/>
          </p:nvPr>
        </p:nvSpPr>
        <p:spPr/>
        <p:txBody>
          <a:bodyPr/>
          <a:lstStyle/>
          <a:p>
            <a:fld id="{44B8DD61-0CA0-472F-A92A-1C057852C04D}" type="slidenum">
              <a:rPr lang="el-GR" smtClean="0"/>
              <a:t>1</a:t>
            </a:fld>
            <a:endParaRPr lang="el-GR"/>
          </a:p>
        </p:txBody>
      </p:sp>
    </p:spTree>
    <p:extLst>
      <p:ext uri="{BB962C8B-B14F-4D97-AF65-F5344CB8AC3E}">
        <p14:creationId xmlns:p14="http://schemas.microsoft.com/office/powerpoint/2010/main" val="12316366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95536" y="1052736"/>
            <a:ext cx="8291264" cy="5073427"/>
          </a:xfrm>
        </p:spPr>
        <p:txBody>
          <a:bodyPr>
            <a:noAutofit/>
          </a:bodyPr>
          <a:lstStyle/>
          <a:p>
            <a:pPr algn="just"/>
            <a:r>
              <a:rPr lang="el-GR" sz="2400" dirty="0"/>
              <a:t>Βασική αρχή της ΦΕ είναι το </a:t>
            </a:r>
            <a:r>
              <a:rPr lang="el-GR" sz="2400" dirty="0">
                <a:highlight>
                  <a:srgbClr val="FFFF00"/>
                </a:highlight>
              </a:rPr>
              <a:t>Ιπποκρατικό </a:t>
            </a:r>
            <a:r>
              <a:rPr lang="el-GR" sz="2400" i="1" dirty="0" err="1">
                <a:highlight>
                  <a:srgbClr val="FFFF00"/>
                </a:highlight>
              </a:rPr>
              <a:t>ωφελείν</a:t>
            </a:r>
            <a:r>
              <a:rPr lang="el-GR" sz="2400" dirty="0">
                <a:highlight>
                  <a:srgbClr val="FFFF00"/>
                </a:highlight>
              </a:rPr>
              <a:t> </a:t>
            </a:r>
            <a:r>
              <a:rPr lang="el-GR" sz="2400" i="1" dirty="0">
                <a:highlight>
                  <a:srgbClr val="FFFF00"/>
                </a:highlight>
              </a:rPr>
              <a:t>ή</a:t>
            </a:r>
            <a:r>
              <a:rPr lang="el-GR" sz="2400" dirty="0">
                <a:highlight>
                  <a:srgbClr val="FFFF00"/>
                </a:highlight>
              </a:rPr>
              <a:t> </a:t>
            </a:r>
            <a:r>
              <a:rPr lang="el-GR" sz="2400" i="1" dirty="0">
                <a:highlight>
                  <a:srgbClr val="FFFF00"/>
                </a:highlight>
              </a:rPr>
              <a:t>μη</a:t>
            </a:r>
            <a:r>
              <a:rPr lang="el-GR" sz="2400" dirty="0">
                <a:highlight>
                  <a:srgbClr val="FFFF00"/>
                </a:highlight>
              </a:rPr>
              <a:t> </a:t>
            </a:r>
            <a:r>
              <a:rPr lang="el-GR" sz="2400" i="1" dirty="0" err="1">
                <a:highlight>
                  <a:srgbClr val="FFFF00"/>
                </a:highlight>
              </a:rPr>
              <a:t>βλάπτειν</a:t>
            </a:r>
            <a:r>
              <a:rPr lang="el-GR" sz="2400" dirty="0"/>
              <a:t>, και συνεχής στόχος της είναι η διασφάλιση και η προαγωγή της Δημόσιας Υγείας μέσω της συνεχούς παρακολούθησης των δεδομένων ασφάλειας των φαρμακευτικών προϊόντων που κυκλοφορούν στην αγορά, </a:t>
            </a:r>
            <a:r>
              <a:rPr lang="el-GR" sz="2400" dirty="0">
                <a:highlight>
                  <a:srgbClr val="FFFF00"/>
                </a:highlight>
              </a:rPr>
              <a:t>διασφαλίζοντας έτσι το δικαίωμα των ασθενών σε ασφαλή και αποτελεσματικά φάρμακα</a:t>
            </a:r>
            <a:r>
              <a:rPr lang="el-GR" sz="2400" dirty="0"/>
              <a:t>. </a:t>
            </a:r>
          </a:p>
          <a:p>
            <a:pPr algn="just"/>
            <a:r>
              <a:rPr lang="el-GR" sz="2400" dirty="0"/>
              <a:t>Παράλληλα, η </a:t>
            </a:r>
            <a:r>
              <a:rPr lang="el-GR" sz="2400" dirty="0">
                <a:highlight>
                  <a:srgbClr val="FFFF00"/>
                </a:highlight>
              </a:rPr>
              <a:t>ΦΕ συμβάλλει στον εμπλουτισμό της γνώσης για τις ανεπιθύμητες ενέργειες των φαρμάκων και λαμβάνει τα κατάλληλα μέτρα για την ορθότερη και ασφαλέστερη χρήση τους. </a:t>
            </a:r>
            <a:r>
              <a:rPr lang="el-GR" sz="2400" dirty="0"/>
              <a:t>Παρακολουθεί συνεχώς τη </a:t>
            </a:r>
            <a:r>
              <a:rPr lang="el-GR" sz="2400" dirty="0">
                <a:solidFill>
                  <a:srgbClr val="FF0000"/>
                </a:solidFill>
              </a:rPr>
              <a:t>σχέση κινδύνου οφέλους των φαρμακευτικών προϊόντων</a:t>
            </a:r>
            <a:r>
              <a:rPr lang="el-GR" sz="2400" dirty="0"/>
              <a:t>, φροντίζοντας αυτή να παραμένει πάντα θετική για το όφελος</a:t>
            </a:r>
          </a:p>
        </p:txBody>
      </p:sp>
      <p:sp>
        <p:nvSpPr>
          <p:cNvPr id="4" name="Θέση αριθμού διαφάνειας 3"/>
          <p:cNvSpPr>
            <a:spLocks noGrp="1"/>
          </p:cNvSpPr>
          <p:nvPr>
            <p:ph type="sldNum" sz="quarter" idx="12"/>
          </p:nvPr>
        </p:nvSpPr>
        <p:spPr/>
        <p:txBody>
          <a:bodyPr/>
          <a:lstStyle/>
          <a:p>
            <a:fld id="{44B8DD61-0CA0-472F-A92A-1C057852C04D}" type="slidenum">
              <a:rPr lang="el-GR" smtClean="0"/>
              <a:t>10</a:t>
            </a:fld>
            <a:endParaRPr lang="el-GR" dirty="0"/>
          </a:p>
        </p:txBody>
      </p:sp>
    </p:spTree>
    <p:extLst>
      <p:ext uri="{BB962C8B-B14F-4D97-AF65-F5344CB8AC3E}">
        <p14:creationId xmlns:p14="http://schemas.microsoft.com/office/powerpoint/2010/main" val="1397888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467544" y="620688"/>
            <a:ext cx="8219256" cy="5505475"/>
          </a:xfrm>
        </p:spPr>
        <p:txBody>
          <a:bodyPr>
            <a:normAutofit fontScale="62500" lnSpcReduction="20000"/>
          </a:bodyPr>
          <a:lstStyle/>
          <a:p>
            <a:pPr algn="just"/>
            <a:r>
              <a:rPr lang="el-GR" sz="3800" dirty="0">
                <a:solidFill>
                  <a:srgbClr val="FF0000"/>
                </a:solidFill>
              </a:rPr>
              <a:t>Μια σημαντική βλάβη </a:t>
            </a:r>
            <a:r>
              <a:rPr lang="el-GR" sz="3800" dirty="0"/>
              <a:t>από τη χρήση φαρμάκων σε λίγους ασθενείς </a:t>
            </a:r>
            <a:r>
              <a:rPr lang="el-GR" sz="3800" dirty="0">
                <a:highlight>
                  <a:srgbClr val="FFFF00"/>
                </a:highlight>
              </a:rPr>
              <a:t>μπορεί να καταστρέψει την αξιοπιστία</a:t>
            </a:r>
            <a:r>
              <a:rPr lang="el-GR" sz="3800" dirty="0"/>
              <a:t>, τη συμμόρφωση και την επιτυχία ενός προγράμματος δημόσιας υγείας. </a:t>
            </a:r>
          </a:p>
          <a:p>
            <a:pPr algn="just"/>
            <a:r>
              <a:rPr lang="el-GR" sz="3800" dirty="0">
                <a:highlight>
                  <a:srgbClr val="FFFF00"/>
                </a:highlight>
              </a:rPr>
              <a:t>Φήμες και μύθοι </a:t>
            </a:r>
            <a:r>
              <a:rPr lang="el-GR" sz="3800" dirty="0"/>
              <a:t>σχετικά με τις ανεπιθύμητες ενέργειες των φαρμάκων μπορεί να </a:t>
            </a:r>
            <a:r>
              <a:rPr lang="el-GR" sz="3800" dirty="0" err="1"/>
              <a:t>διασπαρούν</a:t>
            </a:r>
            <a:r>
              <a:rPr lang="el-GR" sz="3800" dirty="0"/>
              <a:t> γρήγορα και πολύ δύσκολα εκριζώνονται χωρίς τεκμηριωμένα στοιχεία. </a:t>
            </a:r>
          </a:p>
          <a:p>
            <a:pPr algn="just"/>
            <a:r>
              <a:rPr lang="el-GR" sz="3800" dirty="0"/>
              <a:t>Η </a:t>
            </a:r>
            <a:r>
              <a:rPr lang="el-GR" sz="3800" dirty="0" err="1">
                <a:solidFill>
                  <a:srgbClr val="FF0000"/>
                </a:solidFill>
              </a:rPr>
              <a:t>φαρμακοεπαγρύπνηση</a:t>
            </a:r>
            <a:r>
              <a:rPr lang="el-GR" sz="3800" dirty="0"/>
              <a:t> παρέχει αυτήν την τεκμηρίωση και μπορεί να </a:t>
            </a:r>
            <a:r>
              <a:rPr lang="el-GR" sz="3800" dirty="0">
                <a:highlight>
                  <a:srgbClr val="FFFF00"/>
                </a:highlight>
              </a:rPr>
              <a:t>εμπνεύσει την εμπιστοσύνη και την αποδοχή του </a:t>
            </a:r>
            <a:r>
              <a:rPr lang="el-GR" sz="3800" dirty="0"/>
              <a:t>κοινού σε προγράμματα δημόσιας υγείας.</a:t>
            </a:r>
          </a:p>
          <a:p>
            <a:pPr algn="just"/>
            <a:r>
              <a:rPr lang="el-GR" sz="3800" dirty="0"/>
              <a:t>Η αξιολόγηση των ανεπιθύμητων ενεργειών στηρίζεται στην εγκυρότητα των αναφορών, στην αιτιατή συσχέτιση, στο αποτέλεσμα και στη βαρύτητα της ανεπιθύμητης ενέργειας, στην προειδοποιητική σημασία της και στην επίδρασή της στη σχέση ωφέλειας – κινδύνου του φαρμάκου.</a:t>
            </a:r>
            <a:br>
              <a:rPr lang="el-GR" sz="3800" dirty="0"/>
            </a:br>
            <a:br>
              <a:rPr lang="el-GR" dirty="0"/>
            </a:br>
            <a:endParaRPr lang="el-GR" dirty="0"/>
          </a:p>
          <a:p>
            <a:endParaRPr lang="el-GR" dirty="0"/>
          </a:p>
        </p:txBody>
      </p:sp>
      <p:sp>
        <p:nvSpPr>
          <p:cNvPr id="4" name="Θέση αριθμού διαφάνειας 3"/>
          <p:cNvSpPr>
            <a:spLocks noGrp="1"/>
          </p:cNvSpPr>
          <p:nvPr>
            <p:ph type="sldNum" sz="quarter" idx="12"/>
          </p:nvPr>
        </p:nvSpPr>
        <p:spPr/>
        <p:txBody>
          <a:bodyPr/>
          <a:lstStyle/>
          <a:p>
            <a:fld id="{44B8DD61-0CA0-472F-A92A-1C057852C04D}" type="slidenum">
              <a:rPr lang="el-GR" smtClean="0"/>
              <a:t>11</a:t>
            </a:fld>
            <a:endParaRPr lang="el-GR" dirty="0"/>
          </a:p>
        </p:txBody>
      </p:sp>
    </p:spTree>
    <p:extLst>
      <p:ext uri="{BB962C8B-B14F-4D97-AF65-F5344CB8AC3E}">
        <p14:creationId xmlns:p14="http://schemas.microsoft.com/office/powerpoint/2010/main" val="20125860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2FB004A-0B2E-35B3-656A-6DB7EC0057DA}"/>
              </a:ext>
            </a:extLst>
          </p:cNvPr>
          <p:cNvSpPr>
            <a:spLocks noGrp="1"/>
          </p:cNvSpPr>
          <p:nvPr>
            <p:ph idx="1"/>
          </p:nvPr>
        </p:nvSpPr>
        <p:spPr/>
        <p:txBody>
          <a:bodyPr/>
          <a:lstStyle/>
          <a:p>
            <a:r>
              <a:rPr lang="el-GR" b="1" i="1" dirty="0">
                <a:highlight>
                  <a:srgbClr val="FFFF00"/>
                </a:highlight>
              </a:rPr>
              <a:t>Το αποτέλεσμα της λήψης ενός φαρμάκου στον οργανισμό εξαρτάται από τη φαρμακευτική δράση του και από την αντίδραση του οργανισμού σε αυτό</a:t>
            </a:r>
            <a:r>
              <a:rPr lang="el-GR" b="1" dirty="0"/>
              <a:t>.</a:t>
            </a:r>
            <a:endParaRPr lang="el-GR" dirty="0"/>
          </a:p>
          <a:p>
            <a:endParaRPr lang="en-US" dirty="0"/>
          </a:p>
        </p:txBody>
      </p:sp>
      <p:sp>
        <p:nvSpPr>
          <p:cNvPr id="4" name="Slide Number Placeholder 3">
            <a:extLst>
              <a:ext uri="{FF2B5EF4-FFF2-40B4-BE49-F238E27FC236}">
                <a16:creationId xmlns:a16="http://schemas.microsoft.com/office/drawing/2014/main" id="{7E1F6F00-61AF-C24E-8135-F99D11BBA739}"/>
              </a:ext>
            </a:extLst>
          </p:cNvPr>
          <p:cNvSpPr>
            <a:spLocks noGrp="1"/>
          </p:cNvSpPr>
          <p:nvPr>
            <p:ph type="sldNum" sz="quarter" idx="12"/>
          </p:nvPr>
        </p:nvSpPr>
        <p:spPr/>
        <p:txBody>
          <a:bodyPr/>
          <a:lstStyle/>
          <a:p>
            <a:fld id="{44B8DD61-0CA0-472F-A92A-1C057852C04D}" type="slidenum">
              <a:rPr lang="el-GR" smtClean="0"/>
              <a:t>12</a:t>
            </a:fld>
            <a:endParaRPr lang="el-GR"/>
          </a:p>
        </p:txBody>
      </p:sp>
      <p:pic>
        <p:nvPicPr>
          <p:cNvPr id="5" name="Picture 4">
            <a:extLst>
              <a:ext uri="{FF2B5EF4-FFF2-40B4-BE49-F238E27FC236}">
                <a16:creationId xmlns:a16="http://schemas.microsoft.com/office/drawing/2014/main" id="{91AAB1E7-A5DE-14EA-3F59-7EC5C7E89742}"/>
              </a:ext>
            </a:extLst>
          </p:cNvPr>
          <p:cNvPicPr>
            <a:picLocks noChangeAspect="1"/>
          </p:cNvPicPr>
          <p:nvPr/>
        </p:nvPicPr>
        <p:blipFill>
          <a:blip r:embed="rId2"/>
          <a:stretch>
            <a:fillRect/>
          </a:stretch>
        </p:blipFill>
        <p:spPr>
          <a:xfrm>
            <a:off x="4427984" y="3806126"/>
            <a:ext cx="3796065" cy="2530711"/>
          </a:xfrm>
          <a:prstGeom prst="rect">
            <a:avLst/>
          </a:prstGeom>
        </p:spPr>
      </p:pic>
    </p:spTree>
    <p:extLst>
      <p:ext uri="{BB962C8B-B14F-4D97-AF65-F5344CB8AC3E}">
        <p14:creationId xmlns:p14="http://schemas.microsoft.com/office/powerpoint/2010/main" val="31035088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Συγγενείς επιστήμες…</a:t>
            </a:r>
          </a:p>
        </p:txBody>
      </p:sp>
      <p:sp>
        <p:nvSpPr>
          <p:cNvPr id="3" name="Θέση περιεχομένου 2"/>
          <p:cNvSpPr>
            <a:spLocks noGrp="1"/>
          </p:cNvSpPr>
          <p:nvPr>
            <p:ph idx="1"/>
          </p:nvPr>
        </p:nvSpPr>
        <p:spPr/>
        <p:txBody>
          <a:bodyPr>
            <a:normAutofit/>
          </a:bodyPr>
          <a:lstStyle/>
          <a:p>
            <a:pPr algn="just"/>
            <a:r>
              <a:rPr lang="el-GR" sz="2800" dirty="0"/>
              <a:t>Η </a:t>
            </a:r>
            <a:r>
              <a:rPr lang="el-GR" sz="2800" dirty="0" err="1">
                <a:solidFill>
                  <a:srgbClr val="FF0000"/>
                </a:solidFill>
              </a:rPr>
              <a:t>φαρμακοεπιδημιολογία</a:t>
            </a:r>
            <a:r>
              <a:rPr lang="el-GR" sz="2800" dirty="0"/>
              <a:t> αποτελεί συστατικό μέρος της </a:t>
            </a:r>
            <a:r>
              <a:rPr lang="el-GR" sz="2800" dirty="0" err="1"/>
              <a:t>φαρμακοεπαγρύπνησης</a:t>
            </a:r>
            <a:r>
              <a:rPr lang="el-GR" sz="2800" dirty="0"/>
              <a:t>. </a:t>
            </a:r>
          </a:p>
          <a:p>
            <a:endParaRPr lang="el-GR" dirty="0"/>
          </a:p>
        </p:txBody>
      </p:sp>
      <p:sp>
        <p:nvSpPr>
          <p:cNvPr id="4" name="Θέση αριθμού διαφάνειας 3"/>
          <p:cNvSpPr>
            <a:spLocks noGrp="1"/>
          </p:cNvSpPr>
          <p:nvPr>
            <p:ph type="sldNum" sz="quarter" idx="12"/>
          </p:nvPr>
        </p:nvSpPr>
        <p:spPr/>
        <p:txBody>
          <a:bodyPr/>
          <a:lstStyle/>
          <a:p>
            <a:fld id="{44B8DD61-0CA0-472F-A92A-1C057852C04D}" type="slidenum">
              <a:rPr lang="el-GR" smtClean="0"/>
              <a:t>13</a:t>
            </a:fld>
            <a:endParaRPr lang="el-GR"/>
          </a:p>
        </p:txBody>
      </p:sp>
    </p:spTree>
    <p:extLst>
      <p:ext uri="{BB962C8B-B14F-4D97-AF65-F5344CB8AC3E}">
        <p14:creationId xmlns:p14="http://schemas.microsoft.com/office/powerpoint/2010/main" val="25079767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467544" y="476672"/>
            <a:ext cx="8280920" cy="523220"/>
          </a:xfrm>
          <a:prstGeom prst="rect">
            <a:avLst/>
          </a:prstGeom>
          <a:noFill/>
        </p:spPr>
        <p:txBody>
          <a:bodyPr wrap="square" rtlCol="0">
            <a:spAutoFit/>
          </a:bodyPr>
          <a:lstStyle/>
          <a:p>
            <a:pPr algn="ctr"/>
            <a:r>
              <a:rPr lang="el-GR" sz="2800" b="1" dirty="0" err="1">
                <a:latin typeface="Palatino Linotype" pitchFamily="18" charset="0"/>
              </a:rPr>
              <a:t>Φαρμακοεπιδημιολογία</a:t>
            </a:r>
            <a:endParaRPr lang="el-GR" sz="2800" b="1" dirty="0">
              <a:latin typeface="Palatino Linotype" pitchFamily="18" charset="0"/>
            </a:endParaRPr>
          </a:p>
        </p:txBody>
      </p:sp>
      <p:sp>
        <p:nvSpPr>
          <p:cNvPr id="5" name="4 - TextBox"/>
          <p:cNvSpPr txBox="1"/>
          <p:nvPr/>
        </p:nvSpPr>
        <p:spPr>
          <a:xfrm>
            <a:off x="467544" y="2132856"/>
            <a:ext cx="8280920" cy="1569660"/>
          </a:xfrm>
          <a:prstGeom prst="rect">
            <a:avLst/>
          </a:prstGeom>
          <a:noFill/>
        </p:spPr>
        <p:txBody>
          <a:bodyPr wrap="square" rtlCol="0">
            <a:spAutoFit/>
          </a:bodyPr>
          <a:lstStyle/>
          <a:p>
            <a:pPr algn="just"/>
            <a:r>
              <a:rPr lang="el-GR" sz="2400" dirty="0"/>
              <a:t>Είναι ο κλάδος της επιστήμης που </a:t>
            </a:r>
            <a:r>
              <a:rPr lang="el-GR" sz="2400" dirty="0">
                <a:highlight>
                  <a:srgbClr val="FFFF00"/>
                </a:highlight>
              </a:rPr>
              <a:t>εστιάζει την προσοχή του στα αποτελέσματα της φαρμακευτικής περίθαλψης </a:t>
            </a:r>
            <a:r>
              <a:rPr lang="el-GR" sz="2400" dirty="0"/>
              <a:t>και στον </a:t>
            </a:r>
            <a:r>
              <a:rPr lang="el-GR" sz="2400" dirty="0">
                <a:highlight>
                  <a:srgbClr val="FFFF00"/>
                </a:highlight>
              </a:rPr>
              <a:t>εντοπισμό των ενδεχόμενων ή πραγματικών προβλημάτων εξαιτίας της χρήσης των φαρμάκων</a:t>
            </a:r>
            <a:r>
              <a:rPr lang="el-GR" sz="2400" dirty="0"/>
              <a:t>.</a:t>
            </a:r>
          </a:p>
        </p:txBody>
      </p:sp>
      <p:sp>
        <p:nvSpPr>
          <p:cNvPr id="6" name="5 - TextBox"/>
          <p:cNvSpPr txBox="1"/>
          <p:nvPr/>
        </p:nvSpPr>
        <p:spPr>
          <a:xfrm>
            <a:off x="467544" y="3886016"/>
            <a:ext cx="8280920" cy="1877437"/>
          </a:xfrm>
          <a:prstGeom prst="rect">
            <a:avLst/>
          </a:prstGeom>
          <a:noFill/>
        </p:spPr>
        <p:txBody>
          <a:bodyPr wrap="square" rtlCol="0">
            <a:spAutoFit/>
          </a:bodyPr>
          <a:lstStyle/>
          <a:p>
            <a:pPr algn="just"/>
            <a:r>
              <a:rPr lang="el-GR" sz="2400" dirty="0"/>
              <a:t>Παρέχει το θεωρητικό υπόβαθρο για την </a:t>
            </a:r>
            <a:r>
              <a:rPr lang="el-GR" sz="2400" dirty="0">
                <a:highlight>
                  <a:srgbClr val="FFFF00"/>
                </a:highlight>
              </a:rPr>
              <a:t>εξέταση της προέλευσης και της διακίνησης των φαρμάκων</a:t>
            </a:r>
            <a:r>
              <a:rPr lang="el-GR" sz="2400" dirty="0"/>
              <a:t> σε έναν πληθυσμό καθώς και </a:t>
            </a:r>
            <a:r>
              <a:rPr lang="el-GR" sz="2400" dirty="0">
                <a:highlight>
                  <a:srgbClr val="FFFF00"/>
                </a:highlight>
              </a:rPr>
              <a:t>των δράσεων στον κάθε χρήστη </a:t>
            </a:r>
            <a:r>
              <a:rPr lang="el-GR" sz="2400" dirty="0"/>
              <a:t>των φαρμάκων στο συγκεκριμένο πληθυσμό</a:t>
            </a:r>
          </a:p>
          <a:p>
            <a:pPr algn="just"/>
            <a:endParaRPr lang="el-GR" sz="2000" i="1" dirty="0">
              <a:solidFill>
                <a:srgbClr val="C000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467544" y="476672"/>
            <a:ext cx="8280920" cy="5820761"/>
          </a:xfrm>
          <a:prstGeom prst="rect">
            <a:avLst/>
          </a:prstGeom>
          <a:noFill/>
        </p:spPr>
        <p:txBody>
          <a:bodyPr wrap="square" rtlCol="0">
            <a:spAutoFit/>
          </a:bodyPr>
          <a:lstStyle/>
          <a:p>
            <a:pPr algn="ctr">
              <a:lnSpc>
                <a:spcPct val="150000"/>
              </a:lnSpc>
            </a:pPr>
            <a:r>
              <a:rPr lang="el-GR" sz="2200" b="1" dirty="0" err="1">
                <a:solidFill>
                  <a:srgbClr val="C00000"/>
                </a:solidFill>
                <a:latin typeface="Palatino Linotype" pitchFamily="18" charset="0"/>
              </a:rPr>
              <a:t>Φαρμακοεπιδημιολογικές</a:t>
            </a:r>
            <a:r>
              <a:rPr lang="el-GR" sz="2200" b="1" dirty="0">
                <a:solidFill>
                  <a:srgbClr val="C00000"/>
                </a:solidFill>
                <a:latin typeface="Palatino Linotype" pitchFamily="18" charset="0"/>
              </a:rPr>
              <a:t> μελέτες κατά Π.Ο.Υ.:</a:t>
            </a:r>
            <a:endParaRPr lang="en-US" sz="2200" b="1" dirty="0">
              <a:solidFill>
                <a:srgbClr val="C00000"/>
              </a:solidFill>
              <a:latin typeface="Palatino Linotype" pitchFamily="18" charset="0"/>
            </a:endParaRPr>
          </a:p>
          <a:p>
            <a:pPr algn="ctr">
              <a:lnSpc>
                <a:spcPct val="150000"/>
              </a:lnSpc>
            </a:pPr>
            <a:endParaRPr lang="el-GR" sz="1200" b="1" dirty="0">
              <a:solidFill>
                <a:srgbClr val="C00000"/>
              </a:solidFill>
              <a:latin typeface="Palatino Linotype" pitchFamily="18" charset="0"/>
            </a:endParaRPr>
          </a:p>
          <a:p>
            <a:pPr marL="342900" indent="-342900" algn="just">
              <a:lnSpc>
                <a:spcPct val="150000"/>
              </a:lnSpc>
              <a:buAutoNum type="arabicPeriod"/>
            </a:pPr>
            <a:r>
              <a:rPr lang="el-GR" b="1" dirty="0">
                <a:solidFill>
                  <a:srgbClr val="C00000"/>
                </a:solidFill>
                <a:latin typeface="Palatino Linotype" pitchFamily="18" charset="0"/>
              </a:rPr>
              <a:t>Περιγραφή χαρακτηριστικών της χρήσης φαρμάκων σε συγκεκριμένους πληθυσμούς ασθενών</a:t>
            </a:r>
          </a:p>
          <a:p>
            <a:pPr marL="342900" indent="-342900" algn="just">
              <a:lnSpc>
                <a:spcPct val="150000"/>
              </a:lnSpc>
              <a:buAutoNum type="arabicPeriod"/>
            </a:pPr>
            <a:r>
              <a:rPr lang="el-GR" b="1" dirty="0">
                <a:solidFill>
                  <a:srgbClr val="C00000"/>
                </a:solidFill>
                <a:latin typeface="Palatino Linotype" pitchFamily="18" charset="0"/>
              </a:rPr>
              <a:t>Προσδιορισμός αλλαγών στη χρήση των φαρμάκων κατά το πέρασμα του χρόνου</a:t>
            </a:r>
          </a:p>
          <a:p>
            <a:pPr marL="342900" indent="-342900" algn="just">
              <a:lnSpc>
                <a:spcPct val="150000"/>
              </a:lnSpc>
              <a:buAutoNum type="arabicPeriod"/>
            </a:pPr>
            <a:r>
              <a:rPr lang="el-GR" b="1" dirty="0">
                <a:solidFill>
                  <a:srgbClr val="C00000"/>
                </a:solidFill>
                <a:latin typeface="Palatino Linotype" pitchFamily="18" charset="0"/>
              </a:rPr>
              <a:t>Υπολογισμός αποτελεσμάτων πληροφόρησης, εκπαίδευσης, δραστηριοτήτων προώθησης, εμπλοκής των Μέσων Μαζικής Ενημέρωσης και της τιμής των φαρμάκων στη χρήση τους</a:t>
            </a:r>
          </a:p>
          <a:p>
            <a:pPr marL="342900" indent="-342900" algn="just">
              <a:lnSpc>
                <a:spcPct val="150000"/>
              </a:lnSpc>
              <a:buAutoNum type="arabicPeriod"/>
            </a:pPr>
            <a:r>
              <a:rPr lang="el-GR" b="1" dirty="0">
                <a:solidFill>
                  <a:srgbClr val="C00000"/>
                </a:solidFill>
                <a:latin typeface="Palatino Linotype" pitchFamily="18" charset="0"/>
              </a:rPr>
              <a:t>Εντοπισμός των μη ενδεδειγμένων χρήσεων των φαρμάκων και των συνδεδεμένων με αυτές προβλημάτων</a:t>
            </a:r>
          </a:p>
          <a:p>
            <a:pPr marL="342900" indent="-342900" algn="just">
              <a:lnSpc>
                <a:spcPct val="150000"/>
              </a:lnSpc>
              <a:buAutoNum type="arabicPeriod"/>
            </a:pPr>
            <a:r>
              <a:rPr lang="el-GR" b="1" dirty="0">
                <a:solidFill>
                  <a:srgbClr val="C00000"/>
                </a:solidFill>
                <a:latin typeface="Palatino Linotype" pitchFamily="18" charset="0"/>
              </a:rPr>
              <a:t>Προσδιορισμός των αναγκών σε φάρμακα βάσει των χαρακτηριστικών των νόσων και των επιδημιών</a:t>
            </a:r>
          </a:p>
          <a:p>
            <a:pPr marL="342900" indent="-342900" algn="just">
              <a:lnSpc>
                <a:spcPct val="150000"/>
              </a:lnSpc>
              <a:buAutoNum type="arabicPeriod"/>
            </a:pPr>
            <a:r>
              <a:rPr lang="el-GR" b="1" dirty="0">
                <a:solidFill>
                  <a:srgbClr val="C00000"/>
                </a:solidFill>
                <a:latin typeface="Palatino Linotype" pitchFamily="18" charset="0"/>
              </a:rPr>
              <a:t>Σχεδιασμός επιλογής, προμήθειας και κατανομής των φαρμάκων</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CBD4A6-D6C5-44F3-AA10-5C290B54DE74}"/>
              </a:ext>
            </a:extLst>
          </p:cNvPr>
          <p:cNvSpPr>
            <a:spLocks noGrp="1"/>
          </p:cNvSpPr>
          <p:nvPr>
            <p:ph type="title"/>
          </p:nvPr>
        </p:nvSpPr>
        <p:spPr/>
        <p:txBody>
          <a:bodyPr/>
          <a:lstStyle/>
          <a:p>
            <a:r>
              <a:rPr lang="el-GR" dirty="0" err="1">
                <a:solidFill>
                  <a:srgbClr val="FF0000"/>
                </a:solidFill>
              </a:rPr>
              <a:t>φαρμακοπεριβαλλοντολογία</a:t>
            </a:r>
            <a:endParaRPr lang="en-US" dirty="0"/>
          </a:p>
        </p:txBody>
      </p:sp>
      <p:sp>
        <p:nvSpPr>
          <p:cNvPr id="3" name="Content Placeholder 2">
            <a:extLst>
              <a:ext uri="{FF2B5EF4-FFF2-40B4-BE49-F238E27FC236}">
                <a16:creationId xmlns:a16="http://schemas.microsoft.com/office/drawing/2014/main" id="{E21C8582-BB5D-4A07-8018-4E82B0F2F4EF}"/>
              </a:ext>
            </a:extLst>
          </p:cNvPr>
          <p:cNvSpPr>
            <a:spLocks noGrp="1"/>
          </p:cNvSpPr>
          <p:nvPr>
            <p:ph idx="1"/>
          </p:nvPr>
        </p:nvSpPr>
        <p:spPr/>
        <p:txBody>
          <a:bodyPr/>
          <a:lstStyle/>
          <a:p>
            <a:r>
              <a:rPr lang="el-GR" dirty="0"/>
              <a:t>Επέκταση της </a:t>
            </a:r>
            <a:r>
              <a:rPr lang="el-GR" dirty="0" err="1"/>
              <a:t>φαρμακοεπαγρύπνησης</a:t>
            </a:r>
            <a:r>
              <a:rPr lang="el-GR" dirty="0"/>
              <a:t> είναι η </a:t>
            </a:r>
            <a:r>
              <a:rPr lang="el-GR" dirty="0" err="1">
                <a:solidFill>
                  <a:srgbClr val="FF0000"/>
                </a:solidFill>
              </a:rPr>
              <a:t>φαρμακοπεριβαλλοντολογία</a:t>
            </a:r>
            <a:r>
              <a:rPr lang="el-GR" dirty="0"/>
              <a:t>, η οποία ασχολείται </a:t>
            </a:r>
            <a:r>
              <a:rPr lang="el-GR" dirty="0">
                <a:highlight>
                  <a:srgbClr val="FFFF00"/>
                </a:highlight>
              </a:rPr>
              <a:t>με τις συνέπειες από τη διασπορά στο περιβάλλον χημικών ουσιών ή φαρμάκων μετά την απομάκρυνσή τους, κατά τη θεραπεία, από τον οργανισμό των ανθρώπων και των ζώων.</a:t>
            </a:r>
          </a:p>
          <a:p>
            <a:endParaRPr lang="en-US" dirty="0"/>
          </a:p>
        </p:txBody>
      </p:sp>
      <p:sp>
        <p:nvSpPr>
          <p:cNvPr id="4" name="Slide Number Placeholder 3">
            <a:extLst>
              <a:ext uri="{FF2B5EF4-FFF2-40B4-BE49-F238E27FC236}">
                <a16:creationId xmlns:a16="http://schemas.microsoft.com/office/drawing/2014/main" id="{55F46A23-C209-4B99-89B0-3EDB470D003C}"/>
              </a:ext>
            </a:extLst>
          </p:cNvPr>
          <p:cNvSpPr>
            <a:spLocks noGrp="1"/>
          </p:cNvSpPr>
          <p:nvPr>
            <p:ph type="sldNum" sz="quarter" idx="12"/>
          </p:nvPr>
        </p:nvSpPr>
        <p:spPr/>
        <p:txBody>
          <a:bodyPr/>
          <a:lstStyle/>
          <a:p>
            <a:fld id="{44B8DD61-0CA0-472F-A92A-1C057852C04D}" type="slidenum">
              <a:rPr lang="el-GR" smtClean="0"/>
              <a:t>16</a:t>
            </a:fld>
            <a:endParaRPr lang="el-GR"/>
          </a:p>
        </p:txBody>
      </p:sp>
    </p:spTree>
    <p:extLst>
      <p:ext uri="{BB962C8B-B14F-4D97-AF65-F5344CB8AC3E}">
        <p14:creationId xmlns:p14="http://schemas.microsoft.com/office/powerpoint/2010/main" val="5652172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Η </a:t>
            </a:r>
            <a:r>
              <a:rPr lang="el-GR" dirty="0" err="1"/>
              <a:t>φαρμακοεπαγρύπνιση</a:t>
            </a:r>
            <a:r>
              <a:rPr lang="el-GR" dirty="0"/>
              <a:t>…</a:t>
            </a:r>
          </a:p>
        </p:txBody>
      </p:sp>
      <p:sp>
        <p:nvSpPr>
          <p:cNvPr id="3" name="Θέση περιεχομένου 2"/>
          <p:cNvSpPr>
            <a:spLocks noGrp="1"/>
          </p:cNvSpPr>
          <p:nvPr>
            <p:ph idx="1"/>
          </p:nvPr>
        </p:nvSpPr>
        <p:spPr>
          <a:xfrm>
            <a:off x="323528" y="1124744"/>
            <a:ext cx="8363272" cy="5001419"/>
          </a:xfrm>
        </p:spPr>
        <p:txBody>
          <a:bodyPr>
            <a:normAutofit fontScale="32500" lnSpcReduction="20000"/>
          </a:bodyPr>
          <a:lstStyle/>
          <a:p>
            <a:pPr algn="just"/>
            <a:endParaRPr lang="el-GR" sz="5100" dirty="0"/>
          </a:p>
          <a:p>
            <a:pPr algn="just"/>
            <a:r>
              <a:rPr lang="el-GR" sz="6200" dirty="0"/>
              <a:t>Ο </a:t>
            </a:r>
            <a:r>
              <a:rPr lang="el-GR" sz="6200" dirty="0">
                <a:highlight>
                  <a:srgbClr val="FFFF00"/>
                </a:highlight>
              </a:rPr>
              <a:t>Παγκόσμιος Οργανισμός Υγείας (ΠΟΥ), ήδη από το 1968</a:t>
            </a:r>
            <a:r>
              <a:rPr lang="el-GR" sz="6200" dirty="0"/>
              <a:t>, όταν ξεκίνησε το Διεθνές Πρόγραμμα για τα φάρμακα, πρωτοστατεί στην ανάπτυξη και στην καθιέρωση της </a:t>
            </a:r>
            <a:r>
              <a:rPr lang="el-GR" sz="6200" dirty="0" err="1">
                <a:highlight>
                  <a:srgbClr val="FFFF00"/>
                </a:highlight>
              </a:rPr>
              <a:t>φαρμακοεπαγρύπνησης</a:t>
            </a:r>
            <a:r>
              <a:rPr lang="el-GR" sz="6200" dirty="0">
                <a:highlight>
                  <a:srgbClr val="FFFF00"/>
                </a:highlight>
              </a:rPr>
              <a:t>, η οποία μορφοποιήθηκε λειτουργικά το 1971.</a:t>
            </a:r>
          </a:p>
          <a:p>
            <a:pPr algn="just"/>
            <a:r>
              <a:rPr lang="el-GR" sz="6200" dirty="0">
                <a:highlight>
                  <a:srgbClr val="FFFF00"/>
                </a:highlight>
              </a:rPr>
              <a:t> Ίδρυσε το Κέντρο Παρακολούθησης της Ουψάλας (</a:t>
            </a:r>
            <a:r>
              <a:rPr lang="el-GR" sz="6200" dirty="0" err="1">
                <a:highlight>
                  <a:srgbClr val="FFFF00"/>
                </a:highlight>
              </a:rPr>
              <a:t>Uppsala</a:t>
            </a:r>
            <a:r>
              <a:rPr lang="el-GR" sz="6200" dirty="0">
                <a:highlight>
                  <a:srgbClr val="FFFF00"/>
                </a:highlight>
              </a:rPr>
              <a:t> </a:t>
            </a:r>
            <a:r>
              <a:rPr lang="el-GR" sz="6200" dirty="0" err="1">
                <a:highlight>
                  <a:srgbClr val="FFFF00"/>
                </a:highlight>
              </a:rPr>
              <a:t>Monitoring</a:t>
            </a:r>
            <a:r>
              <a:rPr lang="el-GR" sz="6200" dirty="0">
                <a:highlight>
                  <a:srgbClr val="FFFF00"/>
                </a:highlight>
              </a:rPr>
              <a:t> </a:t>
            </a:r>
            <a:r>
              <a:rPr lang="el-GR" sz="6200" dirty="0" err="1">
                <a:highlight>
                  <a:srgbClr val="FFFF00"/>
                </a:highlight>
              </a:rPr>
              <a:t>Centre</a:t>
            </a:r>
            <a:r>
              <a:rPr lang="el-GR" sz="6200" dirty="0">
                <a:highlight>
                  <a:srgbClr val="FFFF00"/>
                </a:highlight>
              </a:rPr>
              <a:t> – UMC), </a:t>
            </a:r>
            <a:r>
              <a:rPr lang="el-GR" sz="6200" dirty="0"/>
              <a:t>με το οποίο συνεργάζονται περισσότερες από 90 χώρες και το οποίο </a:t>
            </a:r>
            <a:r>
              <a:rPr lang="el-GR" sz="6200" dirty="0">
                <a:highlight>
                  <a:srgbClr val="FFFF00"/>
                </a:highlight>
              </a:rPr>
              <a:t>διατηρεί τη Διεθνή Τράπεζα Δεδομένων</a:t>
            </a:r>
            <a:r>
              <a:rPr lang="el-GR" sz="6200" dirty="0"/>
              <a:t> (WHO </a:t>
            </a:r>
            <a:r>
              <a:rPr lang="el-GR" sz="6200" dirty="0" err="1"/>
              <a:t>International</a:t>
            </a:r>
            <a:r>
              <a:rPr lang="el-GR" sz="6200" dirty="0"/>
              <a:t> </a:t>
            </a:r>
            <a:r>
              <a:rPr lang="el-GR" sz="6200" dirty="0" err="1"/>
              <a:t>Database</a:t>
            </a:r>
            <a:r>
              <a:rPr lang="el-GR" sz="6200" dirty="0"/>
              <a:t>).</a:t>
            </a:r>
          </a:p>
          <a:p>
            <a:pPr algn="just"/>
            <a:r>
              <a:rPr lang="el-GR" sz="6200" dirty="0"/>
              <a:t> Μέχρι τον </a:t>
            </a:r>
            <a:r>
              <a:rPr lang="el-GR" sz="6200" dirty="0">
                <a:highlight>
                  <a:srgbClr val="FFFF00"/>
                </a:highlight>
              </a:rPr>
              <a:t>Ιανουάριο του 2009 </a:t>
            </a:r>
            <a:r>
              <a:rPr lang="el-GR" sz="6200" dirty="0"/>
              <a:t>στην τράπεζα είχαν καταχωρηθεί </a:t>
            </a:r>
            <a:r>
              <a:rPr lang="el-GR" sz="6200" dirty="0">
                <a:highlight>
                  <a:srgbClr val="FFFF00"/>
                </a:highlight>
              </a:rPr>
              <a:t>4,6 εκατομμύρια αναφορές, οι οποίες αυξάνονται κατά 250.000 ανά έτος.</a:t>
            </a:r>
          </a:p>
          <a:p>
            <a:pPr algn="just"/>
            <a:r>
              <a:rPr lang="el-GR" sz="6200" dirty="0"/>
              <a:t>Το </a:t>
            </a:r>
            <a:r>
              <a:rPr lang="el-GR" sz="6200" dirty="0">
                <a:highlight>
                  <a:srgbClr val="FFFF00"/>
                </a:highlight>
              </a:rPr>
              <a:t>1984 ιδρύθηκε η Διεθνής Εταιρεία </a:t>
            </a:r>
            <a:r>
              <a:rPr lang="el-GR" sz="6200" dirty="0" err="1">
                <a:highlight>
                  <a:srgbClr val="FFFF00"/>
                </a:highlight>
              </a:rPr>
              <a:t>Φαρμακοεπιδημιολογίας</a:t>
            </a:r>
            <a:r>
              <a:rPr lang="el-GR" sz="6200" dirty="0">
                <a:highlight>
                  <a:srgbClr val="FFFF00"/>
                </a:highlight>
              </a:rPr>
              <a:t> (</a:t>
            </a:r>
            <a:r>
              <a:rPr lang="el-GR" sz="6200" dirty="0" err="1">
                <a:highlight>
                  <a:srgbClr val="FFFF00"/>
                </a:highlight>
              </a:rPr>
              <a:t>International</a:t>
            </a:r>
            <a:r>
              <a:rPr lang="el-GR" sz="6200" dirty="0">
                <a:highlight>
                  <a:srgbClr val="FFFF00"/>
                </a:highlight>
              </a:rPr>
              <a:t> </a:t>
            </a:r>
            <a:r>
              <a:rPr lang="el-GR" sz="6200" dirty="0" err="1">
                <a:highlight>
                  <a:srgbClr val="FFFF00"/>
                </a:highlight>
              </a:rPr>
              <a:t>Society</a:t>
            </a:r>
            <a:r>
              <a:rPr lang="el-GR" sz="6200" dirty="0">
                <a:highlight>
                  <a:srgbClr val="FFFF00"/>
                </a:highlight>
              </a:rPr>
              <a:t> </a:t>
            </a:r>
            <a:r>
              <a:rPr lang="el-GR" sz="6200" dirty="0" err="1">
                <a:highlight>
                  <a:srgbClr val="FFFF00"/>
                </a:highlight>
              </a:rPr>
              <a:t>of</a:t>
            </a:r>
            <a:r>
              <a:rPr lang="el-GR" sz="6200" dirty="0">
                <a:highlight>
                  <a:srgbClr val="FFFF00"/>
                </a:highlight>
              </a:rPr>
              <a:t> </a:t>
            </a:r>
            <a:r>
              <a:rPr lang="el-GR" sz="6200" dirty="0" err="1">
                <a:highlight>
                  <a:srgbClr val="FFFF00"/>
                </a:highlight>
              </a:rPr>
              <a:t>Pharmacoepidemiology</a:t>
            </a:r>
            <a:r>
              <a:rPr lang="el-GR" sz="6200" dirty="0">
                <a:highlight>
                  <a:srgbClr val="FFFF00"/>
                </a:highlight>
              </a:rPr>
              <a:t> – ISPE) και το 1992 η Διεθνής Εταιρεία </a:t>
            </a:r>
            <a:r>
              <a:rPr lang="el-GR" sz="6200" dirty="0" err="1">
                <a:highlight>
                  <a:srgbClr val="FFFF00"/>
                </a:highlight>
              </a:rPr>
              <a:t>Φαρμακοεπαγρύπνησης</a:t>
            </a:r>
            <a:r>
              <a:rPr lang="el-GR" sz="6200" dirty="0">
                <a:highlight>
                  <a:srgbClr val="FFFF00"/>
                </a:highlight>
              </a:rPr>
              <a:t> (</a:t>
            </a:r>
            <a:r>
              <a:rPr lang="el-GR" sz="6200" dirty="0" err="1">
                <a:highlight>
                  <a:srgbClr val="FFFF00"/>
                </a:highlight>
              </a:rPr>
              <a:t>International</a:t>
            </a:r>
            <a:r>
              <a:rPr lang="el-GR" sz="6200" dirty="0">
                <a:highlight>
                  <a:srgbClr val="FFFF00"/>
                </a:highlight>
              </a:rPr>
              <a:t> </a:t>
            </a:r>
            <a:r>
              <a:rPr lang="el-GR" sz="6200" dirty="0" err="1">
                <a:highlight>
                  <a:srgbClr val="FFFF00"/>
                </a:highlight>
              </a:rPr>
              <a:t>Society</a:t>
            </a:r>
            <a:r>
              <a:rPr lang="el-GR" sz="6200" dirty="0">
                <a:highlight>
                  <a:srgbClr val="FFFF00"/>
                </a:highlight>
              </a:rPr>
              <a:t> </a:t>
            </a:r>
            <a:r>
              <a:rPr lang="el-GR" sz="6200" dirty="0" err="1">
                <a:highlight>
                  <a:srgbClr val="FFFF00"/>
                </a:highlight>
              </a:rPr>
              <a:t>of</a:t>
            </a:r>
            <a:r>
              <a:rPr lang="el-GR" sz="6200" dirty="0">
                <a:highlight>
                  <a:srgbClr val="FFFF00"/>
                </a:highlight>
              </a:rPr>
              <a:t> </a:t>
            </a:r>
            <a:r>
              <a:rPr lang="el-GR" sz="6200" dirty="0" err="1">
                <a:highlight>
                  <a:srgbClr val="FFFF00"/>
                </a:highlight>
              </a:rPr>
              <a:t>Pharmacovigilance</a:t>
            </a:r>
            <a:r>
              <a:rPr lang="el-GR" sz="6200" dirty="0">
                <a:highlight>
                  <a:srgbClr val="FFFF00"/>
                </a:highlight>
              </a:rPr>
              <a:t> – ISOP), οι οποίες είναι Επιστημονικές Εταιρείες</a:t>
            </a:r>
            <a:r>
              <a:rPr lang="el-GR" sz="6200" dirty="0"/>
              <a:t>. </a:t>
            </a:r>
          </a:p>
          <a:p>
            <a:pPr algn="just"/>
            <a:r>
              <a:rPr lang="el-GR" sz="6200" dirty="0">
                <a:highlight>
                  <a:srgbClr val="FFFF00"/>
                </a:highlight>
              </a:rPr>
              <a:t>Το 1997 έλαβε χώρα στο </a:t>
            </a:r>
            <a:r>
              <a:rPr lang="el-GR" sz="6200" dirty="0" err="1">
                <a:highlight>
                  <a:srgbClr val="FFFF00"/>
                </a:highlight>
              </a:rPr>
              <a:t>Ερίτσε</a:t>
            </a:r>
            <a:r>
              <a:rPr lang="el-GR" sz="6200" dirty="0">
                <a:highlight>
                  <a:srgbClr val="FFFF00"/>
                </a:highlight>
              </a:rPr>
              <a:t> της Σικελίας, με πρωτοβουλία του Κέντρου Παρακολούθησης της Ουψάλας, </a:t>
            </a:r>
            <a:r>
              <a:rPr lang="el-GR" sz="6200" dirty="0"/>
              <a:t>ένα διεθνές συνέδριο με συμμετοχή φορέων από 34 χώρες. Αποτέλεσμα του συνεδρίου ήταν η Διακήρυξη του </a:t>
            </a:r>
            <a:r>
              <a:rPr lang="el-GR" sz="6200" dirty="0" err="1"/>
              <a:t>Ερίτσε</a:t>
            </a:r>
            <a:r>
              <a:rPr lang="el-GR" sz="6200" dirty="0"/>
              <a:t> για την αποτελεσματική επικοινωνία στη </a:t>
            </a:r>
            <a:r>
              <a:rPr lang="el-GR" sz="6200" dirty="0" err="1"/>
              <a:t>φαρμακοεπαγρύπνηση</a:t>
            </a:r>
            <a:r>
              <a:rPr lang="el-GR" sz="6200" dirty="0"/>
              <a:t>.</a:t>
            </a:r>
          </a:p>
          <a:p>
            <a:endParaRPr lang="el-GR" dirty="0"/>
          </a:p>
        </p:txBody>
      </p:sp>
      <p:sp>
        <p:nvSpPr>
          <p:cNvPr id="4" name="Θέση αριθμού διαφάνειας 3"/>
          <p:cNvSpPr>
            <a:spLocks noGrp="1"/>
          </p:cNvSpPr>
          <p:nvPr>
            <p:ph type="sldNum" sz="quarter" idx="12"/>
          </p:nvPr>
        </p:nvSpPr>
        <p:spPr/>
        <p:txBody>
          <a:bodyPr/>
          <a:lstStyle/>
          <a:p>
            <a:fld id="{44B8DD61-0CA0-472F-A92A-1C057852C04D}" type="slidenum">
              <a:rPr lang="el-GR" smtClean="0"/>
              <a:t>17</a:t>
            </a:fld>
            <a:endParaRPr lang="el-GR"/>
          </a:p>
        </p:txBody>
      </p:sp>
    </p:spTree>
    <p:extLst>
      <p:ext uri="{BB962C8B-B14F-4D97-AF65-F5344CB8AC3E}">
        <p14:creationId xmlns:p14="http://schemas.microsoft.com/office/powerpoint/2010/main" val="7404657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2800" b="1" dirty="0"/>
              <a:t>Η ενδελεχής παρακολούθηση</a:t>
            </a:r>
          </a:p>
        </p:txBody>
      </p:sp>
      <p:sp>
        <p:nvSpPr>
          <p:cNvPr id="3" name="Θέση περιεχομένου 2"/>
          <p:cNvSpPr>
            <a:spLocks noGrp="1"/>
          </p:cNvSpPr>
          <p:nvPr>
            <p:ph idx="1"/>
          </p:nvPr>
        </p:nvSpPr>
        <p:spPr/>
        <p:txBody>
          <a:bodyPr>
            <a:normAutofit fontScale="92500" lnSpcReduction="10000"/>
          </a:bodyPr>
          <a:lstStyle/>
          <a:p>
            <a:r>
              <a:rPr lang="el-GR" sz="2600" dirty="0"/>
              <a:t>της χρήσης και </a:t>
            </a:r>
          </a:p>
          <a:p>
            <a:r>
              <a:rPr lang="el-GR" sz="2600" dirty="0"/>
              <a:t>της ασφάλειας των φαρμάκων, </a:t>
            </a:r>
          </a:p>
          <a:p>
            <a:r>
              <a:rPr lang="el-GR" sz="2600" dirty="0"/>
              <a:t>η συλλογή όλων των περιστατικών που ενδεχομένως συνδέονται με φάρμακα και </a:t>
            </a:r>
          </a:p>
          <a:p>
            <a:r>
              <a:rPr lang="el-GR" sz="2600" dirty="0"/>
              <a:t>η άμεση ανταπόκριση του Τομέα της </a:t>
            </a:r>
            <a:r>
              <a:rPr lang="el-GR" sz="2600" dirty="0" err="1"/>
              <a:t>Φαρμακοεπαγρύπνησης</a:t>
            </a:r>
            <a:r>
              <a:rPr lang="el-GR" sz="2600" dirty="0"/>
              <a:t> και των Κλινικών Δοκιμών με μέτρα για την προστασία της δημόσιας υγείας είναι </a:t>
            </a:r>
          </a:p>
          <a:p>
            <a:r>
              <a:rPr lang="el-GR" sz="2600" dirty="0">
                <a:solidFill>
                  <a:srgbClr val="FF0000"/>
                </a:solidFill>
              </a:rPr>
              <a:t>ζωτικής σημασίας προκειμένου να διασφαλιστεί η ασφαλής χρήση τους και </a:t>
            </a:r>
          </a:p>
          <a:p>
            <a:r>
              <a:rPr lang="el-GR" sz="2600" u="sng" dirty="0"/>
              <a:t>αποτελούν δραστηριότητες οι οποίες προκύπτουν από την αναθεώρηση του ευρωπαϊκού νομικού πλαισίου για τη </a:t>
            </a:r>
            <a:r>
              <a:rPr lang="el-GR" sz="2600" u="sng" dirty="0" err="1"/>
              <a:t>Φαρμακοεπαγρύπνηση</a:t>
            </a:r>
            <a:endParaRPr lang="el-GR" sz="2600" u="sng" dirty="0"/>
          </a:p>
          <a:p>
            <a:endParaRPr lang="el-GR" dirty="0"/>
          </a:p>
        </p:txBody>
      </p:sp>
      <p:sp>
        <p:nvSpPr>
          <p:cNvPr id="4" name="Θέση αριθμού διαφάνειας 3"/>
          <p:cNvSpPr>
            <a:spLocks noGrp="1"/>
          </p:cNvSpPr>
          <p:nvPr>
            <p:ph type="sldNum" sz="quarter" idx="12"/>
          </p:nvPr>
        </p:nvSpPr>
        <p:spPr/>
        <p:txBody>
          <a:bodyPr/>
          <a:lstStyle/>
          <a:p>
            <a:fld id="{44B8DD61-0CA0-472F-A92A-1C057852C04D}" type="slidenum">
              <a:rPr lang="el-GR" smtClean="0"/>
              <a:t>18</a:t>
            </a:fld>
            <a:endParaRPr lang="el-GR"/>
          </a:p>
        </p:txBody>
      </p:sp>
    </p:spTree>
    <p:extLst>
      <p:ext uri="{BB962C8B-B14F-4D97-AF65-F5344CB8AC3E}">
        <p14:creationId xmlns:p14="http://schemas.microsoft.com/office/powerpoint/2010/main" val="28213733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23528" y="476672"/>
            <a:ext cx="8373616" cy="6264696"/>
          </a:xfrm>
        </p:spPr>
        <p:txBody>
          <a:bodyPr>
            <a:noAutofit/>
          </a:bodyPr>
          <a:lstStyle/>
          <a:p>
            <a:pPr algn="just"/>
            <a:r>
              <a:rPr lang="el-GR" sz="2400" dirty="0">
                <a:highlight>
                  <a:srgbClr val="FFFF00"/>
                </a:highlight>
              </a:rPr>
              <a:t>Η Ευρωπαϊκή Ένωση </a:t>
            </a:r>
            <a:r>
              <a:rPr lang="el-GR" sz="2400" dirty="0"/>
              <a:t>έχει δημιουργήσει το δικό της σχήμα </a:t>
            </a:r>
            <a:r>
              <a:rPr lang="el-GR" sz="2400" dirty="0" err="1"/>
              <a:t>φαρμακοεπαγρύπνισης</a:t>
            </a:r>
            <a:r>
              <a:rPr lang="el-GR" sz="2400" dirty="0"/>
              <a:t> του Ευρωπαϊκού Οργανισμού Φαρμάκων (European </a:t>
            </a:r>
            <a:r>
              <a:rPr lang="el-GR" sz="2400" dirty="0" err="1"/>
              <a:t>Medicine</a:t>
            </a:r>
            <a:r>
              <a:rPr lang="el-GR" sz="2400" dirty="0"/>
              <a:t> Agency – EMA). </a:t>
            </a:r>
          </a:p>
          <a:p>
            <a:r>
              <a:rPr lang="el-GR" sz="2400" dirty="0">
                <a:solidFill>
                  <a:srgbClr val="FF0000"/>
                </a:solidFill>
              </a:rPr>
              <a:t>την  Επιτροπή Εμπειρογνωμόνων της </a:t>
            </a:r>
            <a:r>
              <a:rPr lang="el-GR" sz="2400" dirty="0" err="1">
                <a:solidFill>
                  <a:srgbClr val="FF0000"/>
                </a:solidFill>
              </a:rPr>
              <a:t>Φαρμακοεπαγρύπνισης</a:t>
            </a:r>
            <a:r>
              <a:rPr lang="el-GR" sz="2400" dirty="0">
                <a:solidFill>
                  <a:srgbClr val="FF0000"/>
                </a:solidFill>
              </a:rPr>
              <a:t> </a:t>
            </a:r>
            <a:r>
              <a:rPr lang="el-GR" sz="2400" dirty="0"/>
              <a:t>(</a:t>
            </a:r>
            <a:r>
              <a:rPr lang="en-US" sz="2400" dirty="0"/>
              <a:t>Pharmacovigilance Working Party)</a:t>
            </a:r>
            <a:r>
              <a:rPr lang="el-GR" sz="2400" dirty="0"/>
              <a:t> </a:t>
            </a:r>
            <a:r>
              <a:rPr lang="el-GR" sz="2400" dirty="0">
                <a:highlight>
                  <a:srgbClr val="FFFF00"/>
                </a:highlight>
              </a:rPr>
              <a:t>που στελεχώνεται από ειδικούς επιστήμονες των εγκριτικών αρχών ή εξειδικευμένων οργανισμών από τα κράτη-μέλη</a:t>
            </a:r>
            <a:r>
              <a:rPr lang="el-GR" sz="2400" dirty="0"/>
              <a:t>, οι οποίοι </a:t>
            </a:r>
            <a:r>
              <a:rPr lang="el-GR" sz="2400" dirty="0">
                <a:solidFill>
                  <a:srgbClr val="FF0000"/>
                </a:solidFill>
              </a:rPr>
              <a:t>σε 11 συναντήσεις ετησίως</a:t>
            </a:r>
            <a:r>
              <a:rPr lang="el-GR" sz="2400" dirty="0"/>
              <a:t> ανασκοπούν όλα τα θέματα ασφάλειας των κυκλοφορούντων στην ΕΕ φαρμάκων, </a:t>
            </a:r>
            <a:r>
              <a:rPr lang="el-GR" sz="2400" dirty="0">
                <a:highlight>
                  <a:srgbClr val="FFFF00"/>
                </a:highlight>
              </a:rPr>
              <a:t>είτε αυτά έχουν εγκριθεί κεντρικά από τον ΕΜΑ είτε αξιολογούνται σε επίπεδο διαιτησίας από την Επιστημονική Επιτροπή του ΕΜΑ </a:t>
            </a:r>
            <a:r>
              <a:rPr lang="el-GR" sz="2400" dirty="0"/>
              <a:t>- </a:t>
            </a:r>
            <a:r>
              <a:rPr lang="el-GR" sz="2400" dirty="0" err="1"/>
              <a:t>Committee</a:t>
            </a:r>
            <a:r>
              <a:rPr lang="el-GR" sz="2400" dirty="0"/>
              <a:t> </a:t>
            </a:r>
            <a:r>
              <a:rPr lang="el-GR" sz="2400" dirty="0" err="1"/>
              <a:t>for</a:t>
            </a:r>
            <a:r>
              <a:rPr lang="el-GR" sz="2400" dirty="0"/>
              <a:t> </a:t>
            </a:r>
            <a:r>
              <a:rPr lang="el-GR" sz="2400" dirty="0" err="1"/>
              <a:t>Medicinal</a:t>
            </a:r>
            <a:r>
              <a:rPr lang="el-GR" sz="2400" dirty="0"/>
              <a:t> </a:t>
            </a:r>
            <a:r>
              <a:rPr lang="el-GR" sz="2400" dirty="0" err="1"/>
              <a:t>Products</a:t>
            </a:r>
            <a:r>
              <a:rPr lang="el-GR" sz="2400" dirty="0"/>
              <a:t> </a:t>
            </a:r>
            <a:r>
              <a:rPr lang="el-GR" sz="2400" dirty="0" err="1"/>
              <a:t>for</a:t>
            </a:r>
            <a:r>
              <a:rPr lang="el-GR" sz="2400" dirty="0"/>
              <a:t> </a:t>
            </a:r>
            <a:r>
              <a:rPr lang="el-GR" sz="2400" dirty="0" err="1"/>
              <a:t>Human</a:t>
            </a:r>
            <a:r>
              <a:rPr lang="el-GR" sz="2400" dirty="0"/>
              <a:t> </a:t>
            </a:r>
            <a:r>
              <a:rPr lang="el-GR" sz="2400" dirty="0" err="1"/>
              <a:t>Use</a:t>
            </a:r>
            <a:r>
              <a:rPr lang="el-GR" sz="2400" dirty="0"/>
              <a:t> (CHMP) ή </a:t>
            </a:r>
            <a:r>
              <a:rPr lang="el-GR" sz="2400" dirty="0">
                <a:highlight>
                  <a:srgbClr val="FFFF00"/>
                </a:highlight>
              </a:rPr>
              <a:t>είναι εγκεκριμένα από τους Οργανισμούς Φαρμάκων των κρατών-μελών</a:t>
            </a:r>
          </a:p>
        </p:txBody>
      </p:sp>
      <p:sp>
        <p:nvSpPr>
          <p:cNvPr id="4" name="Θέση αριθμού διαφάνειας 3"/>
          <p:cNvSpPr>
            <a:spLocks noGrp="1"/>
          </p:cNvSpPr>
          <p:nvPr>
            <p:ph type="sldNum" sz="quarter" idx="12"/>
          </p:nvPr>
        </p:nvSpPr>
        <p:spPr/>
        <p:txBody>
          <a:bodyPr/>
          <a:lstStyle/>
          <a:p>
            <a:fld id="{44B8DD61-0CA0-472F-A92A-1C057852C04D}" type="slidenum">
              <a:rPr lang="el-GR" smtClean="0"/>
              <a:t>19</a:t>
            </a:fld>
            <a:endParaRPr lang="el-GR"/>
          </a:p>
        </p:txBody>
      </p:sp>
    </p:spTree>
    <p:extLst>
      <p:ext uri="{BB962C8B-B14F-4D97-AF65-F5344CB8AC3E}">
        <p14:creationId xmlns:p14="http://schemas.microsoft.com/office/powerpoint/2010/main" val="42879678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noAutofit/>
          </a:bodyPr>
          <a:lstStyle/>
          <a:p>
            <a:r>
              <a:rPr lang="en-US" sz="3200" dirty="0"/>
              <a:t>B5. M</a:t>
            </a:r>
            <a:r>
              <a:rPr lang="el-GR" sz="3200" dirty="0" err="1"/>
              <a:t>ετεγκριτική</a:t>
            </a:r>
            <a:r>
              <a:rPr lang="el-GR" sz="3200" dirty="0"/>
              <a:t> παρακολούθηση της ασφάλειας και αποτελεσματικότητας φαρμάκων</a:t>
            </a:r>
          </a:p>
        </p:txBody>
      </p:sp>
      <p:sp>
        <p:nvSpPr>
          <p:cNvPr id="3" name="Υπότιτλος 2"/>
          <p:cNvSpPr>
            <a:spLocks noGrp="1"/>
          </p:cNvSpPr>
          <p:nvPr>
            <p:ph type="subTitle" idx="1"/>
          </p:nvPr>
        </p:nvSpPr>
        <p:spPr>
          <a:xfrm>
            <a:off x="1403648" y="4365104"/>
            <a:ext cx="6368752" cy="1273696"/>
          </a:xfrm>
        </p:spPr>
        <p:txBody>
          <a:bodyPr>
            <a:normAutofit lnSpcReduction="10000"/>
          </a:bodyPr>
          <a:lstStyle/>
          <a:p>
            <a:r>
              <a:rPr lang="el-GR" sz="2800" dirty="0" err="1">
                <a:solidFill>
                  <a:schemeClr val="tx1"/>
                </a:solidFill>
              </a:rPr>
              <a:t>Φαρμακοεπαγρύπνηση</a:t>
            </a:r>
            <a:r>
              <a:rPr lang="en-US" sz="2800" dirty="0">
                <a:solidFill>
                  <a:schemeClr val="tx1"/>
                </a:solidFill>
              </a:rPr>
              <a:t>: </a:t>
            </a:r>
            <a:r>
              <a:rPr lang="el-GR" sz="2800" dirty="0">
                <a:solidFill>
                  <a:schemeClr val="tx1"/>
                </a:solidFill>
              </a:rPr>
              <a:t>η διαδικασία και η καταγραφή των ανεπιθύμητων ενεργειών</a:t>
            </a:r>
          </a:p>
        </p:txBody>
      </p:sp>
      <p:sp>
        <p:nvSpPr>
          <p:cNvPr id="4" name="Θέση αριθμού διαφάνειας 3"/>
          <p:cNvSpPr>
            <a:spLocks noGrp="1"/>
          </p:cNvSpPr>
          <p:nvPr>
            <p:ph type="sldNum" sz="quarter" idx="12"/>
          </p:nvPr>
        </p:nvSpPr>
        <p:spPr/>
        <p:txBody>
          <a:bodyPr/>
          <a:lstStyle/>
          <a:p>
            <a:fld id="{44B8DD61-0CA0-472F-A92A-1C057852C04D}" type="slidenum">
              <a:rPr lang="el-GR" smtClean="0"/>
              <a:t>2</a:t>
            </a:fld>
            <a:endParaRPr lang="el-GR"/>
          </a:p>
        </p:txBody>
      </p:sp>
      <p:pic>
        <p:nvPicPr>
          <p:cNvPr id="7" name="Picture 6">
            <a:extLst>
              <a:ext uri="{FF2B5EF4-FFF2-40B4-BE49-F238E27FC236}">
                <a16:creationId xmlns:a16="http://schemas.microsoft.com/office/drawing/2014/main" id="{17EEA2CA-711D-B445-AB77-84C7F2EF4239}"/>
              </a:ext>
            </a:extLst>
          </p:cNvPr>
          <p:cNvPicPr>
            <a:picLocks noChangeAspect="1"/>
          </p:cNvPicPr>
          <p:nvPr/>
        </p:nvPicPr>
        <p:blipFill>
          <a:blip r:embed="rId2"/>
          <a:stretch>
            <a:fillRect/>
          </a:stretch>
        </p:blipFill>
        <p:spPr>
          <a:xfrm>
            <a:off x="539552" y="116632"/>
            <a:ext cx="2235315" cy="1797142"/>
          </a:xfrm>
          <a:prstGeom prst="rect">
            <a:avLst/>
          </a:prstGeom>
        </p:spPr>
      </p:pic>
    </p:spTree>
    <p:extLst>
      <p:ext uri="{BB962C8B-B14F-4D97-AF65-F5344CB8AC3E}">
        <p14:creationId xmlns:p14="http://schemas.microsoft.com/office/powerpoint/2010/main" val="2822216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4990C-974E-09F6-4E7B-A44401C71865}"/>
              </a:ext>
            </a:extLst>
          </p:cNvPr>
          <p:cNvSpPr>
            <a:spLocks noGrp="1"/>
          </p:cNvSpPr>
          <p:nvPr>
            <p:ph type="title"/>
          </p:nvPr>
        </p:nvSpPr>
        <p:spPr/>
        <p:txBody>
          <a:bodyPr/>
          <a:lstStyle/>
          <a:p>
            <a:endParaRPr lang="en-US"/>
          </a:p>
        </p:txBody>
      </p:sp>
      <p:sp>
        <p:nvSpPr>
          <p:cNvPr id="4" name="Slide Number Placeholder 3">
            <a:extLst>
              <a:ext uri="{FF2B5EF4-FFF2-40B4-BE49-F238E27FC236}">
                <a16:creationId xmlns:a16="http://schemas.microsoft.com/office/drawing/2014/main" id="{FD4246F7-CD4D-7A4E-5C98-633910BACE10}"/>
              </a:ext>
            </a:extLst>
          </p:cNvPr>
          <p:cNvSpPr>
            <a:spLocks noGrp="1"/>
          </p:cNvSpPr>
          <p:nvPr>
            <p:ph type="sldNum" sz="quarter" idx="12"/>
          </p:nvPr>
        </p:nvSpPr>
        <p:spPr/>
        <p:txBody>
          <a:bodyPr/>
          <a:lstStyle/>
          <a:p>
            <a:fld id="{44B8DD61-0CA0-472F-A92A-1C057852C04D}" type="slidenum">
              <a:rPr lang="el-GR" smtClean="0"/>
              <a:t>20</a:t>
            </a:fld>
            <a:endParaRPr lang="el-GR"/>
          </a:p>
        </p:txBody>
      </p:sp>
      <p:sp>
        <p:nvSpPr>
          <p:cNvPr id="6" name="TextBox 5">
            <a:extLst>
              <a:ext uri="{FF2B5EF4-FFF2-40B4-BE49-F238E27FC236}">
                <a16:creationId xmlns:a16="http://schemas.microsoft.com/office/drawing/2014/main" id="{85538B91-5A27-4CC4-9483-9746ECAE2596}"/>
              </a:ext>
            </a:extLst>
          </p:cNvPr>
          <p:cNvSpPr txBox="1"/>
          <p:nvPr/>
        </p:nvSpPr>
        <p:spPr>
          <a:xfrm>
            <a:off x="457200" y="1772815"/>
            <a:ext cx="8229600" cy="3785652"/>
          </a:xfrm>
          <a:prstGeom prst="rect">
            <a:avLst/>
          </a:prstGeom>
          <a:noFill/>
        </p:spPr>
        <p:txBody>
          <a:bodyPr wrap="square">
            <a:spAutoFit/>
          </a:bodyPr>
          <a:lstStyle/>
          <a:p>
            <a:r>
              <a:rPr lang="el-GR" sz="2400" dirty="0"/>
              <a:t>Η υπηρεσία της </a:t>
            </a:r>
            <a:r>
              <a:rPr lang="el-GR" sz="2400" dirty="0" err="1"/>
              <a:t>φαρμακοεπαγρύπνισης</a:t>
            </a:r>
            <a:r>
              <a:rPr lang="el-GR" sz="2400" dirty="0"/>
              <a:t> αναπτύσσει και διατηρεί τράπεζα δεδομένων με </a:t>
            </a:r>
            <a:r>
              <a:rPr lang="el-GR" sz="2400" u="sng" dirty="0"/>
              <a:t>όλες τις ύποπτες ανεπιθύμητες ενέργειες που καταγράφονται στην Ε.Ε</a:t>
            </a:r>
            <a:r>
              <a:rPr lang="el-GR" sz="2400" dirty="0"/>
              <a:t>. (</a:t>
            </a:r>
            <a:r>
              <a:rPr lang="el-GR" sz="2400" dirty="0" err="1"/>
              <a:t>Eudravigilance</a:t>
            </a:r>
            <a:r>
              <a:rPr lang="el-GR" sz="2400" dirty="0"/>
              <a:t>). </a:t>
            </a:r>
          </a:p>
          <a:p>
            <a:r>
              <a:rPr lang="el-GR" sz="2400" dirty="0"/>
              <a:t>Ο EMA απαιτεί από τους υπεύθυνους κυκλοφορίας των φαρμάκων να υποβάλλουν ηλεκτρονικά όλες τις αναφορές που λαμβάνουν. </a:t>
            </a:r>
          </a:p>
          <a:p>
            <a:r>
              <a:rPr lang="el-GR" sz="2400" dirty="0"/>
              <a:t>Ακολουθούνται ο κανονισμός EC </a:t>
            </a:r>
            <a:r>
              <a:rPr lang="el-GR" sz="2400" dirty="0" err="1"/>
              <a:t>Regulation</a:t>
            </a:r>
            <a:r>
              <a:rPr lang="el-GR" sz="2400" dirty="0"/>
              <a:t> </a:t>
            </a:r>
            <a:r>
              <a:rPr lang="el-GR" sz="2400" dirty="0" err="1"/>
              <a:t>No</a:t>
            </a:r>
            <a:r>
              <a:rPr lang="el-GR" sz="2400" dirty="0"/>
              <a:t> 726/2004 και οι οδηγίες EU </a:t>
            </a:r>
            <a:r>
              <a:rPr lang="el-GR" sz="2400" dirty="0" err="1"/>
              <a:t>Directive</a:t>
            </a:r>
            <a:r>
              <a:rPr lang="el-GR" sz="2400" dirty="0"/>
              <a:t> 2001/83/EC για τα φάρμακα ανθρώπινης χρήσης και οι οδηγίες EU </a:t>
            </a:r>
            <a:r>
              <a:rPr lang="el-GR" sz="2400" dirty="0" err="1"/>
              <a:t>Directive</a:t>
            </a:r>
            <a:r>
              <a:rPr lang="el-GR" sz="2400" dirty="0"/>
              <a:t> 2001/82/EC για τα ζωικής χρήσης</a:t>
            </a:r>
          </a:p>
        </p:txBody>
      </p:sp>
    </p:spTree>
    <p:extLst>
      <p:ext uri="{BB962C8B-B14F-4D97-AF65-F5344CB8AC3E}">
        <p14:creationId xmlns:p14="http://schemas.microsoft.com/office/powerpoint/2010/main" val="28198482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Η βάση </a:t>
            </a:r>
            <a:r>
              <a:rPr lang="el-GR" dirty="0" err="1"/>
              <a:t>Eudravigilance</a:t>
            </a:r>
            <a:endParaRPr lang="el-GR" dirty="0"/>
          </a:p>
        </p:txBody>
      </p:sp>
      <p:sp>
        <p:nvSpPr>
          <p:cNvPr id="3" name="Θέση περιεχομένου 2"/>
          <p:cNvSpPr>
            <a:spLocks noGrp="1"/>
          </p:cNvSpPr>
          <p:nvPr>
            <p:ph idx="1"/>
          </p:nvPr>
        </p:nvSpPr>
        <p:spPr/>
        <p:txBody>
          <a:bodyPr>
            <a:normAutofit fontScale="85000" lnSpcReduction="10000"/>
          </a:bodyPr>
          <a:lstStyle/>
          <a:p>
            <a:pPr marL="0" indent="0">
              <a:buNone/>
            </a:pPr>
            <a:r>
              <a:rPr lang="el-GR" dirty="0">
                <a:highlight>
                  <a:srgbClr val="FFFF00"/>
                </a:highlight>
              </a:rPr>
              <a:t>είναι το μοναδικό κεντρικό σημείο συλλογής όλων των Ανεπιθύμητων Ενεργειών (ΑΕ) </a:t>
            </a:r>
            <a:r>
              <a:rPr lang="el-GR" dirty="0"/>
              <a:t>που χρησιμοποιούν όλοι</a:t>
            </a:r>
            <a:r>
              <a:rPr lang="en-US" dirty="0"/>
              <a:t>:</a:t>
            </a:r>
            <a:endParaRPr lang="el-GR" dirty="0"/>
          </a:p>
          <a:p>
            <a:r>
              <a:rPr lang="el-GR" dirty="0"/>
              <a:t>ο ΕΜΑ, </a:t>
            </a:r>
          </a:p>
          <a:p>
            <a:r>
              <a:rPr lang="el-GR" dirty="0"/>
              <a:t>οι αρχές φαρμάκων στα κράτη-μέλη, </a:t>
            </a:r>
          </a:p>
          <a:p>
            <a:r>
              <a:rPr lang="el-GR" dirty="0"/>
              <a:t>αλλά και η φαρμακευτική βιομηχανία. </a:t>
            </a:r>
          </a:p>
          <a:p>
            <a:pPr marL="0" indent="0">
              <a:buNone/>
            </a:pPr>
            <a:r>
              <a:rPr lang="el-GR" dirty="0"/>
              <a:t>Η βάση συντηρείται, αναβαθμίζεται και διαχειρίζεται </a:t>
            </a:r>
            <a:r>
              <a:rPr lang="el-GR" dirty="0">
                <a:highlight>
                  <a:srgbClr val="FFFF00"/>
                </a:highlight>
              </a:rPr>
              <a:t>από τον  ΕΜΑ</a:t>
            </a:r>
            <a:r>
              <a:rPr lang="el-GR" dirty="0"/>
              <a:t>, ο οποίος διενεργεί τη </a:t>
            </a:r>
            <a:r>
              <a:rPr lang="el-GR" dirty="0">
                <a:solidFill>
                  <a:srgbClr val="FF0000"/>
                </a:solidFill>
              </a:rPr>
              <a:t>στατιστική ανάλυση </a:t>
            </a:r>
            <a:r>
              <a:rPr lang="el-GR" dirty="0"/>
              <a:t>των δεδομένων, με στόχο την πρώιμη ανίχνευση και εκτίμηση σημάτων κινδύνου ΑΕ </a:t>
            </a:r>
            <a:r>
              <a:rPr lang="el-GR" dirty="0">
                <a:solidFill>
                  <a:srgbClr val="FF0000"/>
                </a:solidFill>
                <a:highlight>
                  <a:srgbClr val="FFFF00"/>
                </a:highlight>
              </a:rPr>
              <a:t>από την Επιτροπή Εμπειρογνωμόνων της  </a:t>
            </a:r>
            <a:r>
              <a:rPr lang="el-GR" dirty="0" err="1">
                <a:solidFill>
                  <a:srgbClr val="FF0000"/>
                </a:solidFill>
                <a:highlight>
                  <a:srgbClr val="FFFF00"/>
                </a:highlight>
              </a:rPr>
              <a:t>Φαρμακοεπαγρύπνησης</a:t>
            </a:r>
            <a:r>
              <a:rPr lang="el-GR" dirty="0">
                <a:solidFill>
                  <a:srgbClr val="FF0000"/>
                </a:solidFill>
                <a:highlight>
                  <a:srgbClr val="FFFF00"/>
                </a:highlight>
              </a:rPr>
              <a:t> (ΦΕ) και την CHMP.</a:t>
            </a:r>
          </a:p>
        </p:txBody>
      </p:sp>
      <p:sp>
        <p:nvSpPr>
          <p:cNvPr id="4" name="Θέση αριθμού διαφάνειας 3"/>
          <p:cNvSpPr>
            <a:spLocks noGrp="1"/>
          </p:cNvSpPr>
          <p:nvPr>
            <p:ph type="sldNum" sz="quarter" idx="12"/>
          </p:nvPr>
        </p:nvSpPr>
        <p:spPr/>
        <p:txBody>
          <a:bodyPr/>
          <a:lstStyle/>
          <a:p>
            <a:fld id="{44B8DD61-0CA0-472F-A92A-1C057852C04D}" type="slidenum">
              <a:rPr lang="el-GR" smtClean="0"/>
              <a:t>21</a:t>
            </a:fld>
            <a:endParaRPr lang="el-GR"/>
          </a:p>
        </p:txBody>
      </p:sp>
    </p:spTree>
    <p:extLst>
      <p:ext uri="{BB962C8B-B14F-4D97-AF65-F5344CB8AC3E}">
        <p14:creationId xmlns:p14="http://schemas.microsoft.com/office/powerpoint/2010/main" val="27238238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47040" y="274638"/>
            <a:ext cx="8239760" cy="1426170"/>
          </a:xfrm>
        </p:spPr>
        <p:txBody>
          <a:bodyPr>
            <a:normAutofit fontScale="90000"/>
          </a:bodyPr>
          <a:lstStyle/>
          <a:p>
            <a:r>
              <a:rPr lang="en-US" dirty="0"/>
              <a:t> </a:t>
            </a:r>
            <a:r>
              <a:rPr lang="en-US" sz="2700" b="1" dirty="0"/>
              <a:t>Pharmacovigilance Risk Assessment Committee</a:t>
            </a:r>
            <a:r>
              <a:rPr lang="en-US" sz="2700" dirty="0"/>
              <a:t> (</a:t>
            </a:r>
            <a:r>
              <a:rPr lang="en-US" sz="2700" b="1" dirty="0"/>
              <a:t>PRAC</a:t>
            </a:r>
            <a:r>
              <a:rPr lang="en-US" sz="2700" dirty="0"/>
              <a:t>) -</a:t>
            </a:r>
            <a:r>
              <a:rPr lang="el-GR" sz="2700" b="1" dirty="0"/>
              <a:t> Επιτροπή για την Εκτίμηση της Επικινδυνότητας στο πλαίσιο της </a:t>
            </a:r>
            <a:r>
              <a:rPr lang="el-GR" sz="2700" b="1" dirty="0" err="1"/>
              <a:t>Φαρμακοεπαγρύπνισης</a:t>
            </a:r>
            <a:r>
              <a:rPr lang="el-GR" sz="2700" b="1" dirty="0"/>
              <a:t> </a:t>
            </a:r>
            <a:endParaRPr lang="el-GR" sz="2700" dirty="0"/>
          </a:p>
        </p:txBody>
      </p:sp>
      <p:sp>
        <p:nvSpPr>
          <p:cNvPr id="3" name="Θέση περιεχομένου 2"/>
          <p:cNvSpPr>
            <a:spLocks noGrp="1"/>
          </p:cNvSpPr>
          <p:nvPr>
            <p:ph idx="1"/>
          </p:nvPr>
        </p:nvSpPr>
        <p:spPr>
          <a:xfrm>
            <a:off x="447040" y="2179280"/>
            <a:ext cx="8229600" cy="4525963"/>
          </a:xfrm>
        </p:spPr>
        <p:txBody>
          <a:bodyPr>
            <a:normAutofit fontScale="62500" lnSpcReduction="20000"/>
          </a:bodyPr>
          <a:lstStyle/>
          <a:p>
            <a:pPr algn="just"/>
            <a:r>
              <a:rPr lang="el-GR" dirty="0"/>
              <a:t>ως επιστημονική επιτροπή του Ευρωπαϊκού Οργανισμού Φαρμάκων, μπορεί να θεωρηθεί ότι είναι ο βασικός άξονας του δικτύου </a:t>
            </a:r>
            <a:r>
              <a:rPr lang="el-GR" dirty="0" err="1"/>
              <a:t>φαρμακοεπαγρύπνισης</a:t>
            </a:r>
            <a:r>
              <a:rPr lang="el-GR" dirty="0"/>
              <a:t> της ΕΕ. </a:t>
            </a:r>
          </a:p>
          <a:p>
            <a:pPr algn="just"/>
            <a:r>
              <a:rPr lang="el-GR" dirty="0"/>
              <a:t>Οι περισσότερες </a:t>
            </a:r>
            <a:r>
              <a:rPr lang="el-GR" dirty="0">
                <a:solidFill>
                  <a:srgbClr val="FF0000"/>
                </a:solidFill>
              </a:rPr>
              <a:t>προπαρασκευαστικές εργασίες των συζητήσεων της PRAC γίνονται σε επίπεδο εθνικών αρμόδιων αρχών</a:t>
            </a:r>
            <a:r>
              <a:rPr lang="el-GR" dirty="0"/>
              <a:t>, από τους </a:t>
            </a:r>
            <a:r>
              <a:rPr lang="el-GR" dirty="0" err="1"/>
              <a:t>αξιολογητές</a:t>
            </a:r>
            <a:r>
              <a:rPr lang="el-GR" dirty="0"/>
              <a:t> ή τα άτομα που παρουσιάζουν τη σημειωθείσα πρόοδο στο πλαίσιο περιοδικών εκθέσεων για την ασφάλεια, σχεδίων διαχείρισης κινδύνου κλπ. </a:t>
            </a:r>
          </a:p>
          <a:p>
            <a:pPr algn="just"/>
            <a:endParaRPr lang="el-GR" dirty="0"/>
          </a:p>
          <a:p>
            <a:pPr algn="just"/>
            <a:r>
              <a:rPr lang="el-GR" dirty="0">
                <a:highlight>
                  <a:srgbClr val="FFFF00"/>
                </a:highlight>
              </a:rPr>
              <a:t>ο πρώτος κύκλος του δικτύου απαρτίζεται από τα μέλη της PRAC, μέλη του προσωπικού του Ευρωπαϊκού Οργανισμού Φαρμάκων και τις αρμόδιες εθνικές αρχές</a:t>
            </a:r>
            <a:r>
              <a:rPr lang="el-GR" dirty="0"/>
              <a:t>. </a:t>
            </a:r>
          </a:p>
          <a:p>
            <a:pPr algn="just"/>
            <a:r>
              <a:rPr lang="el-GR" dirty="0">
                <a:highlight>
                  <a:srgbClr val="FFFF00"/>
                </a:highlight>
              </a:rPr>
              <a:t>ο δεύτερος κύκλος του δικτύου απαρτίζεται από τις συνεργαζόμενες οργανώσεις των ενδιαφερομένων φορέων, και ιδίως οργανώσεις των ασθενών, των καταναλωτών και των επαγγελματιών της υγείας.</a:t>
            </a:r>
          </a:p>
          <a:p>
            <a:endParaRPr lang="el-GR" dirty="0"/>
          </a:p>
        </p:txBody>
      </p:sp>
      <p:sp>
        <p:nvSpPr>
          <p:cNvPr id="4" name="Θέση αριθμού διαφάνειας 3"/>
          <p:cNvSpPr>
            <a:spLocks noGrp="1"/>
          </p:cNvSpPr>
          <p:nvPr>
            <p:ph type="sldNum" sz="quarter" idx="12"/>
          </p:nvPr>
        </p:nvSpPr>
        <p:spPr/>
        <p:txBody>
          <a:bodyPr/>
          <a:lstStyle/>
          <a:p>
            <a:fld id="{44B8DD61-0CA0-472F-A92A-1C057852C04D}" type="slidenum">
              <a:rPr lang="el-GR" smtClean="0"/>
              <a:t>22</a:t>
            </a:fld>
            <a:endParaRPr lang="el-GR"/>
          </a:p>
        </p:txBody>
      </p:sp>
    </p:spTree>
    <p:extLst>
      <p:ext uri="{BB962C8B-B14F-4D97-AF65-F5344CB8AC3E}">
        <p14:creationId xmlns:p14="http://schemas.microsoft.com/office/powerpoint/2010/main" val="18366563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2400" b="1" dirty="0"/>
              <a:t>Επιτροπή για την Εκτίμηση της Επικινδυνότητας στο πλαίσιο της </a:t>
            </a:r>
            <a:r>
              <a:rPr lang="el-GR" sz="2400" b="1" dirty="0" err="1"/>
              <a:t>Φαρμακοεπαγρύπνισης</a:t>
            </a:r>
            <a:r>
              <a:rPr lang="el-GR" sz="2400" b="1" dirty="0"/>
              <a:t> (PRAC)</a:t>
            </a:r>
          </a:p>
        </p:txBody>
      </p:sp>
      <p:sp>
        <p:nvSpPr>
          <p:cNvPr id="3" name="Θέση περιεχομένου 2"/>
          <p:cNvSpPr>
            <a:spLocks noGrp="1"/>
          </p:cNvSpPr>
          <p:nvPr>
            <p:ph idx="1"/>
          </p:nvPr>
        </p:nvSpPr>
        <p:spPr/>
        <p:txBody>
          <a:bodyPr>
            <a:normAutofit fontScale="62500" lnSpcReduction="20000"/>
          </a:bodyPr>
          <a:lstStyle/>
          <a:p>
            <a:r>
              <a:rPr lang="el-GR" dirty="0">
                <a:highlight>
                  <a:srgbClr val="FFFF00"/>
                </a:highlight>
              </a:rPr>
              <a:t>Ρόλος της είναι η αποφυγή τυχόν βλαβών από τη χρήση φαρμάκων. </a:t>
            </a:r>
          </a:p>
          <a:p>
            <a:r>
              <a:rPr lang="el-GR" dirty="0"/>
              <a:t>Σύμφωνα με την οδηγία 2010/84/EΕ, οι κανόνες </a:t>
            </a:r>
            <a:r>
              <a:rPr lang="el-GR" dirty="0" err="1"/>
              <a:t>φαρμακοεπαγρύπνισης</a:t>
            </a:r>
            <a:r>
              <a:rPr lang="el-GR" dirty="0"/>
              <a:t> είναι απαραίτητοι για την προστασία της δημόσιας υγείας, προκειμένου να ανιχνεύονται, να αξιολογούνται και να προλαμβάνονται οι ανεπιθύμητες ενέργειες των φαρμάκων που διατίθενται στην αγορά της Ένωσης, </a:t>
            </a:r>
            <a:r>
              <a:rPr lang="el-GR" dirty="0">
                <a:solidFill>
                  <a:srgbClr val="FF0000"/>
                </a:solidFill>
              </a:rPr>
              <a:t>αφού το πλήρες προφίλ ασφάλειας των φαρμάκων γίνεται γνωστό μόνο μετά τη διάθεσή τους στην αγορά</a:t>
            </a:r>
            <a:r>
              <a:rPr lang="el-GR" dirty="0"/>
              <a:t>. </a:t>
            </a:r>
          </a:p>
          <a:p>
            <a:r>
              <a:rPr lang="el-GR" dirty="0">
                <a:solidFill>
                  <a:srgbClr val="FF0000"/>
                </a:solidFill>
              </a:rPr>
              <a:t>Η ασφάλεια είναι μια σχετική έννοια και</a:t>
            </a:r>
            <a:r>
              <a:rPr lang="el-GR" dirty="0"/>
              <a:t>, στην περίπτωση των φαρμάκων, είναι πάντα το αποτέλεσμα της στάθμισης των οφελών και των κινδύνων που αυτά συνεπάγονται. </a:t>
            </a:r>
          </a:p>
          <a:p>
            <a:r>
              <a:rPr lang="el-GR" dirty="0"/>
              <a:t>Αυτό ισχύει στο ρυθμιστικό επίπεδο της PRAC, αλλά πρόκειται και για ένα ερώτημα που πρέπει να θέτουν καθημερινά στον εαυτό τους οι ασθενείς και οι επαγγελματίες υγείας. </a:t>
            </a:r>
          </a:p>
          <a:p>
            <a:r>
              <a:rPr lang="el-GR" dirty="0">
                <a:solidFill>
                  <a:srgbClr val="FF0000"/>
                </a:solidFill>
              </a:rPr>
              <a:t>Οι περισσότεροι ασθενείς είναι έτοιμοι να αποδεχθούν τους κινδύνους </a:t>
            </a:r>
            <a:r>
              <a:rPr lang="el-GR" dirty="0"/>
              <a:t>που συνεπάγεται η χρήση ενός φαρμάκου, εάν η χρήση του φαρμάκου αυτού βελτιώνει την ποιότητα ζωής τους</a:t>
            </a:r>
          </a:p>
        </p:txBody>
      </p:sp>
      <p:sp>
        <p:nvSpPr>
          <p:cNvPr id="4" name="Θέση αριθμού διαφάνειας 3"/>
          <p:cNvSpPr>
            <a:spLocks noGrp="1"/>
          </p:cNvSpPr>
          <p:nvPr>
            <p:ph type="sldNum" sz="quarter" idx="12"/>
          </p:nvPr>
        </p:nvSpPr>
        <p:spPr/>
        <p:txBody>
          <a:bodyPr/>
          <a:lstStyle/>
          <a:p>
            <a:fld id="{44B8DD61-0CA0-472F-A92A-1C057852C04D}" type="slidenum">
              <a:rPr lang="el-GR" smtClean="0"/>
              <a:t>23</a:t>
            </a:fld>
            <a:endParaRPr lang="el-GR"/>
          </a:p>
        </p:txBody>
      </p:sp>
    </p:spTree>
    <p:extLst>
      <p:ext uri="{BB962C8B-B14F-4D97-AF65-F5344CB8AC3E}">
        <p14:creationId xmlns:p14="http://schemas.microsoft.com/office/powerpoint/2010/main" val="597764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PRAC,</a:t>
            </a:r>
          </a:p>
        </p:txBody>
      </p:sp>
      <p:sp>
        <p:nvSpPr>
          <p:cNvPr id="3" name="Θέση περιεχομένου 2"/>
          <p:cNvSpPr>
            <a:spLocks noGrp="1"/>
          </p:cNvSpPr>
          <p:nvPr>
            <p:ph idx="1"/>
          </p:nvPr>
        </p:nvSpPr>
        <p:spPr/>
        <p:txBody>
          <a:bodyPr>
            <a:normAutofit fontScale="70000" lnSpcReduction="20000"/>
          </a:bodyPr>
          <a:lstStyle/>
          <a:p>
            <a:pPr algn="just"/>
            <a:r>
              <a:rPr lang="el-GR" dirty="0">
                <a:solidFill>
                  <a:srgbClr val="FF0000"/>
                </a:solidFill>
              </a:rPr>
              <a:t>Χάρη στη </a:t>
            </a:r>
            <a:r>
              <a:rPr lang="el-GR" dirty="0" err="1">
                <a:solidFill>
                  <a:srgbClr val="FF0000"/>
                </a:solidFill>
              </a:rPr>
              <a:t>φαρμακοεπαγρύπνιση</a:t>
            </a:r>
            <a:r>
              <a:rPr lang="el-GR" dirty="0">
                <a:solidFill>
                  <a:srgbClr val="FF0000"/>
                </a:solidFill>
              </a:rPr>
              <a:t>, οι ρυθμιστικές αρχές δεν εστιάζουν πλέον στο φάρμακο αλλά στον χρήστη </a:t>
            </a:r>
            <a:r>
              <a:rPr lang="el-GR" dirty="0"/>
              <a:t>του φαρμάκου και στη λήψη αποφάσεων κατά την κλινική εφαρμογή. </a:t>
            </a:r>
          </a:p>
          <a:p>
            <a:pPr algn="just"/>
            <a:r>
              <a:rPr lang="el-GR" dirty="0"/>
              <a:t>Μόλις ένα φάρμακο λάβει άδεια κυκλοφορίας, έχουμε ήδη συγκεντρώσει πολλές σημαντικές πληροφορίες για την αποτελεσματικότητα και την ασφάλειά του με βάση διπλές-τυφλές κλινικές δοκιμές, στις οποίες έχει εξασφαλιστεί ο τυχαίος χαρακτήρας των δειγματοληψιών. </a:t>
            </a:r>
          </a:p>
          <a:p>
            <a:pPr algn="just"/>
            <a:r>
              <a:rPr lang="el-GR" dirty="0">
                <a:highlight>
                  <a:srgbClr val="FFFF00"/>
                </a:highlight>
              </a:rPr>
              <a:t>Αυτό όμως που έχει σημασία είναι η αποτελεσματικότητα του φαρμάκου στην πραγματική κλινική εφαρμογή, η οποία ούτε τυφλή ούτε τυχαία είναι</a:t>
            </a:r>
            <a:r>
              <a:rPr lang="el-GR" dirty="0"/>
              <a:t>. </a:t>
            </a:r>
          </a:p>
          <a:p>
            <a:pPr algn="just"/>
            <a:r>
              <a:rPr lang="el-GR" dirty="0">
                <a:solidFill>
                  <a:srgbClr val="FF0000"/>
                </a:solidFill>
                <a:highlight>
                  <a:srgbClr val="FFFF00"/>
                </a:highlight>
              </a:rPr>
              <a:t>Κάθε απόφαση της PRAC είναι ένα μικρό βήμα προς την εξατομικευμένη θεραπεία  με επίκεντρο τον ασθενή.</a:t>
            </a:r>
          </a:p>
          <a:p>
            <a:endParaRPr lang="el-GR" dirty="0"/>
          </a:p>
        </p:txBody>
      </p:sp>
      <p:sp>
        <p:nvSpPr>
          <p:cNvPr id="4" name="Θέση αριθμού διαφάνειας 3"/>
          <p:cNvSpPr>
            <a:spLocks noGrp="1"/>
          </p:cNvSpPr>
          <p:nvPr>
            <p:ph type="sldNum" sz="quarter" idx="12"/>
          </p:nvPr>
        </p:nvSpPr>
        <p:spPr/>
        <p:txBody>
          <a:bodyPr/>
          <a:lstStyle/>
          <a:p>
            <a:fld id="{44B8DD61-0CA0-472F-A92A-1C057852C04D}" type="slidenum">
              <a:rPr lang="el-GR" smtClean="0"/>
              <a:t>24</a:t>
            </a:fld>
            <a:endParaRPr lang="el-GR"/>
          </a:p>
        </p:txBody>
      </p:sp>
    </p:spTree>
    <p:extLst>
      <p:ext uri="{BB962C8B-B14F-4D97-AF65-F5344CB8AC3E}">
        <p14:creationId xmlns:p14="http://schemas.microsoft.com/office/powerpoint/2010/main" val="10179569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Βοηθητικό εργαλείο</a:t>
            </a:r>
          </a:p>
        </p:txBody>
      </p:sp>
      <p:sp>
        <p:nvSpPr>
          <p:cNvPr id="3" name="Θέση περιεχομένου 2"/>
          <p:cNvSpPr>
            <a:spLocks noGrp="1"/>
          </p:cNvSpPr>
          <p:nvPr>
            <p:ph idx="1"/>
          </p:nvPr>
        </p:nvSpPr>
        <p:spPr/>
        <p:txBody>
          <a:bodyPr>
            <a:normAutofit/>
          </a:bodyPr>
          <a:lstStyle/>
          <a:p>
            <a:r>
              <a:rPr lang="el-GR" dirty="0">
                <a:solidFill>
                  <a:srgbClr val="FF0000"/>
                </a:solidFill>
              </a:rPr>
              <a:t>Ευρωπαϊκή Στρατηγική Διαχείρισης Κινδύνων ΑΕ </a:t>
            </a:r>
            <a:r>
              <a:rPr lang="el-GR" dirty="0"/>
              <a:t>(</a:t>
            </a:r>
            <a:r>
              <a:rPr lang="en-US" dirty="0"/>
              <a:t>European Risk Management Strategy - ERMS), </a:t>
            </a:r>
            <a:r>
              <a:rPr lang="el-GR" dirty="0"/>
              <a:t>ένα </a:t>
            </a:r>
            <a:r>
              <a:rPr lang="el-GR" dirty="0">
                <a:highlight>
                  <a:srgbClr val="FFFF00"/>
                </a:highlight>
              </a:rPr>
              <a:t>πολυετές πρόγραμμα του δικτύου των Οργανισμών Φαρμάκων των Κρατών-Μελών (</a:t>
            </a:r>
            <a:r>
              <a:rPr lang="el-GR" dirty="0" err="1">
                <a:highlight>
                  <a:srgbClr val="FFFF00"/>
                </a:highlight>
              </a:rPr>
              <a:t>Heads</a:t>
            </a:r>
            <a:r>
              <a:rPr lang="el-GR" dirty="0">
                <a:highlight>
                  <a:srgbClr val="FFFF00"/>
                </a:highlight>
              </a:rPr>
              <a:t> </a:t>
            </a:r>
            <a:r>
              <a:rPr lang="el-GR" dirty="0" err="1">
                <a:highlight>
                  <a:srgbClr val="FFFF00"/>
                </a:highlight>
              </a:rPr>
              <a:t>of</a:t>
            </a:r>
            <a:r>
              <a:rPr lang="el-GR" dirty="0">
                <a:highlight>
                  <a:srgbClr val="FFFF00"/>
                </a:highlight>
              </a:rPr>
              <a:t> </a:t>
            </a:r>
            <a:r>
              <a:rPr lang="el-GR" dirty="0" err="1">
                <a:highlight>
                  <a:srgbClr val="FFFF00"/>
                </a:highlight>
              </a:rPr>
              <a:t>Medicines</a:t>
            </a:r>
            <a:r>
              <a:rPr lang="el-GR" dirty="0">
                <a:highlight>
                  <a:srgbClr val="FFFF00"/>
                </a:highlight>
              </a:rPr>
              <a:t> </a:t>
            </a:r>
            <a:r>
              <a:rPr lang="el-GR" dirty="0" err="1">
                <a:highlight>
                  <a:srgbClr val="FFFF00"/>
                </a:highlight>
              </a:rPr>
              <a:t>Agencies</a:t>
            </a:r>
            <a:r>
              <a:rPr lang="el-GR" dirty="0">
                <a:highlight>
                  <a:srgbClr val="FFFF00"/>
                </a:highlight>
              </a:rPr>
              <a:t> - ΗΜΑ</a:t>
            </a:r>
            <a:r>
              <a:rPr lang="el-GR" dirty="0"/>
              <a:t>), όπου συμμετέχει και ο ΕΜΑ για την ενίσχυση της διασύνδεσης των συστημάτων </a:t>
            </a:r>
            <a:r>
              <a:rPr lang="el-GR" dirty="0" err="1"/>
              <a:t>Φαρμακοεπαγρύπνισης</a:t>
            </a:r>
            <a:r>
              <a:rPr lang="el-GR" dirty="0"/>
              <a:t>.</a:t>
            </a:r>
          </a:p>
        </p:txBody>
      </p:sp>
      <p:sp>
        <p:nvSpPr>
          <p:cNvPr id="4" name="Θέση αριθμού διαφάνειας 3"/>
          <p:cNvSpPr>
            <a:spLocks noGrp="1"/>
          </p:cNvSpPr>
          <p:nvPr>
            <p:ph type="sldNum" sz="quarter" idx="12"/>
          </p:nvPr>
        </p:nvSpPr>
        <p:spPr/>
        <p:txBody>
          <a:bodyPr/>
          <a:lstStyle/>
          <a:p>
            <a:fld id="{44B8DD61-0CA0-472F-A92A-1C057852C04D}" type="slidenum">
              <a:rPr lang="el-GR" smtClean="0"/>
              <a:t>25</a:t>
            </a:fld>
            <a:endParaRPr lang="el-GR"/>
          </a:p>
        </p:txBody>
      </p:sp>
    </p:spTree>
    <p:extLst>
      <p:ext uri="{BB962C8B-B14F-4D97-AF65-F5344CB8AC3E}">
        <p14:creationId xmlns:p14="http://schemas.microsoft.com/office/powerpoint/2010/main" val="15049286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Ο ΕΜΑ </a:t>
            </a:r>
          </a:p>
        </p:txBody>
      </p:sp>
      <p:sp>
        <p:nvSpPr>
          <p:cNvPr id="3" name="Θέση περιεχομένου 2"/>
          <p:cNvSpPr>
            <a:spLocks noGrp="1"/>
          </p:cNvSpPr>
          <p:nvPr>
            <p:ph idx="1"/>
          </p:nvPr>
        </p:nvSpPr>
        <p:spPr/>
        <p:txBody>
          <a:bodyPr>
            <a:normAutofit/>
          </a:bodyPr>
          <a:lstStyle/>
          <a:p>
            <a:r>
              <a:rPr lang="el-GR" sz="2400" dirty="0"/>
              <a:t>συντονίζει το πρόγραμμα </a:t>
            </a:r>
            <a:r>
              <a:rPr lang="el-GR" sz="2400" dirty="0" err="1">
                <a:solidFill>
                  <a:srgbClr val="FF0000"/>
                </a:solidFill>
              </a:rPr>
              <a:t>Pharmacoepidemiological</a:t>
            </a:r>
            <a:r>
              <a:rPr lang="el-GR" sz="2400" dirty="0">
                <a:solidFill>
                  <a:srgbClr val="FF0000"/>
                </a:solidFill>
              </a:rPr>
              <a:t> </a:t>
            </a:r>
            <a:r>
              <a:rPr lang="el-GR" sz="2400" dirty="0" err="1">
                <a:solidFill>
                  <a:srgbClr val="FF0000"/>
                </a:solidFill>
              </a:rPr>
              <a:t>Research</a:t>
            </a:r>
            <a:r>
              <a:rPr lang="el-GR" sz="2400" dirty="0">
                <a:solidFill>
                  <a:srgbClr val="FF0000"/>
                </a:solidFill>
              </a:rPr>
              <a:t> </a:t>
            </a:r>
            <a:r>
              <a:rPr lang="en-US" sz="2400" dirty="0">
                <a:solidFill>
                  <a:srgbClr val="FF0000"/>
                </a:solidFill>
              </a:rPr>
              <a:t>on Outcomes of Therapeutics by a European Consortium</a:t>
            </a:r>
            <a:r>
              <a:rPr lang="el-GR" sz="2400" dirty="0">
                <a:solidFill>
                  <a:srgbClr val="FF0000"/>
                </a:solidFill>
              </a:rPr>
              <a:t> </a:t>
            </a:r>
            <a:r>
              <a:rPr lang="en-US" sz="2400" dirty="0"/>
              <a:t>- </a:t>
            </a:r>
            <a:r>
              <a:rPr lang="en-US" sz="2400" dirty="0">
                <a:solidFill>
                  <a:srgbClr val="FF0000"/>
                </a:solidFill>
              </a:rPr>
              <a:t>Innovative Medicines Initiative (PROTECT - IMI) </a:t>
            </a:r>
            <a:endParaRPr lang="el-GR" sz="2400" dirty="0">
              <a:solidFill>
                <a:srgbClr val="FF0000"/>
              </a:solidFill>
            </a:endParaRPr>
          </a:p>
          <a:p>
            <a:r>
              <a:rPr lang="el-GR" sz="2400" dirty="0"/>
              <a:t>Αναπτύσσει καινοτόμες μεθοδολογίες και εργαλεία για την πρόληψη των ανεπιθύμητων ενεργειών.</a:t>
            </a:r>
          </a:p>
        </p:txBody>
      </p:sp>
      <p:sp>
        <p:nvSpPr>
          <p:cNvPr id="4" name="Θέση αριθμού διαφάνειας 3"/>
          <p:cNvSpPr>
            <a:spLocks noGrp="1"/>
          </p:cNvSpPr>
          <p:nvPr>
            <p:ph type="sldNum" sz="quarter" idx="12"/>
          </p:nvPr>
        </p:nvSpPr>
        <p:spPr/>
        <p:txBody>
          <a:bodyPr/>
          <a:lstStyle/>
          <a:p>
            <a:fld id="{44B8DD61-0CA0-472F-A92A-1C057852C04D}" type="slidenum">
              <a:rPr lang="el-GR" smtClean="0"/>
              <a:t>26</a:t>
            </a:fld>
            <a:endParaRPr lang="el-GR"/>
          </a:p>
        </p:txBody>
      </p:sp>
    </p:spTree>
    <p:extLst>
      <p:ext uri="{BB962C8B-B14F-4D97-AF65-F5344CB8AC3E}">
        <p14:creationId xmlns:p14="http://schemas.microsoft.com/office/powerpoint/2010/main" val="42447964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Ο ΕΜΑ</a:t>
            </a:r>
          </a:p>
        </p:txBody>
      </p:sp>
      <p:sp>
        <p:nvSpPr>
          <p:cNvPr id="3" name="Θέση περιεχομένου 2"/>
          <p:cNvSpPr>
            <a:spLocks noGrp="1"/>
          </p:cNvSpPr>
          <p:nvPr>
            <p:ph idx="1"/>
          </p:nvPr>
        </p:nvSpPr>
        <p:spPr/>
        <p:txBody>
          <a:bodyPr>
            <a:normAutofit/>
          </a:bodyPr>
          <a:lstStyle/>
          <a:p>
            <a:r>
              <a:rPr lang="el-GR" sz="2400" dirty="0"/>
              <a:t>υποστηρίζει ένα Ευρωπαϊκό Δίκτυο Κέντρων </a:t>
            </a:r>
            <a:r>
              <a:rPr lang="el-GR" sz="2400" dirty="0" err="1"/>
              <a:t>Φαρμακοεπιδημιολογίας</a:t>
            </a:r>
            <a:r>
              <a:rPr lang="el-GR" sz="2400" dirty="0"/>
              <a:t>  &amp; </a:t>
            </a:r>
            <a:r>
              <a:rPr lang="el-GR" sz="2400" dirty="0" err="1"/>
              <a:t>Φαρμακοεπαγρύπνισης</a:t>
            </a:r>
            <a:r>
              <a:rPr lang="el-GR" sz="2400" dirty="0"/>
              <a:t>– </a:t>
            </a:r>
            <a:r>
              <a:rPr lang="en-US" sz="2400" dirty="0">
                <a:solidFill>
                  <a:srgbClr val="FF0000"/>
                </a:solidFill>
              </a:rPr>
              <a:t>European Network for </a:t>
            </a:r>
            <a:r>
              <a:rPr lang="en-US" sz="2400" dirty="0" err="1">
                <a:solidFill>
                  <a:srgbClr val="FF0000"/>
                </a:solidFill>
              </a:rPr>
              <a:t>Pharmacoepidemiology</a:t>
            </a:r>
            <a:r>
              <a:rPr lang="el-GR" sz="2400" dirty="0">
                <a:solidFill>
                  <a:srgbClr val="FF0000"/>
                </a:solidFill>
              </a:rPr>
              <a:t> &amp; </a:t>
            </a:r>
            <a:r>
              <a:rPr lang="el-GR" sz="2400" dirty="0" err="1">
                <a:solidFill>
                  <a:srgbClr val="FF0000"/>
                </a:solidFill>
              </a:rPr>
              <a:t>Pharmacovigilance</a:t>
            </a:r>
            <a:r>
              <a:rPr lang="el-GR" sz="2400" dirty="0">
                <a:solidFill>
                  <a:srgbClr val="FF0000"/>
                </a:solidFill>
              </a:rPr>
              <a:t> (</a:t>
            </a:r>
            <a:r>
              <a:rPr lang="el-GR" sz="2400" dirty="0" err="1">
                <a:solidFill>
                  <a:srgbClr val="FF0000"/>
                </a:solidFill>
              </a:rPr>
              <a:t>ΕΝCePP</a:t>
            </a:r>
            <a:r>
              <a:rPr lang="el-GR" sz="2400" dirty="0">
                <a:solidFill>
                  <a:srgbClr val="FF0000"/>
                </a:solidFill>
              </a:rPr>
              <a:t>) </a:t>
            </a:r>
            <a:r>
              <a:rPr lang="el-GR" sz="2400" dirty="0">
                <a:highlight>
                  <a:srgbClr val="FFFF00"/>
                </a:highlight>
              </a:rPr>
              <a:t>για τη διεξαγωγή ανεξάρτητης </a:t>
            </a:r>
            <a:r>
              <a:rPr lang="el-GR" sz="2400" dirty="0" err="1">
                <a:highlight>
                  <a:srgbClr val="FFFF00"/>
                </a:highlight>
              </a:rPr>
              <a:t>μετεγκριτικής</a:t>
            </a:r>
            <a:r>
              <a:rPr lang="el-GR" sz="2400" dirty="0">
                <a:highlight>
                  <a:srgbClr val="FFFF00"/>
                </a:highlight>
              </a:rPr>
              <a:t> έρευνας ασφάλειας και παραμέτρων που επηρεάζουν την αναλογία οφέλους/κινδύνων ορισμένων κυκλοφορούντων φαρμάκων</a:t>
            </a:r>
            <a:r>
              <a:rPr lang="el-GR" dirty="0"/>
              <a:t>.</a:t>
            </a:r>
          </a:p>
        </p:txBody>
      </p:sp>
      <p:sp>
        <p:nvSpPr>
          <p:cNvPr id="4" name="Θέση αριθμού διαφάνειας 3"/>
          <p:cNvSpPr>
            <a:spLocks noGrp="1"/>
          </p:cNvSpPr>
          <p:nvPr>
            <p:ph type="sldNum" sz="quarter" idx="12"/>
          </p:nvPr>
        </p:nvSpPr>
        <p:spPr/>
        <p:txBody>
          <a:bodyPr/>
          <a:lstStyle/>
          <a:p>
            <a:fld id="{44B8DD61-0CA0-472F-A92A-1C057852C04D}" type="slidenum">
              <a:rPr lang="el-GR" smtClean="0"/>
              <a:t>27</a:t>
            </a:fld>
            <a:endParaRPr lang="el-GR"/>
          </a:p>
        </p:txBody>
      </p:sp>
    </p:spTree>
    <p:extLst>
      <p:ext uri="{BB962C8B-B14F-4D97-AF65-F5344CB8AC3E}">
        <p14:creationId xmlns:p14="http://schemas.microsoft.com/office/powerpoint/2010/main" val="17868240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706090"/>
          </a:xfrm>
        </p:spPr>
        <p:txBody>
          <a:bodyPr>
            <a:normAutofit fontScale="90000"/>
          </a:bodyPr>
          <a:lstStyle/>
          <a:p>
            <a:r>
              <a:rPr lang="el-GR" dirty="0"/>
              <a:t>Στοιχεία επιτυχίας της ΦΕ…</a:t>
            </a:r>
          </a:p>
        </p:txBody>
      </p:sp>
      <p:sp>
        <p:nvSpPr>
          <p:cNvPr id="3" name="Θέση περιεχομένου 2"/>
          <p:cNvSpPr>
            <a:spLocks noGrp="1"/>
          </p:cNvSpPr>
          <p:nvPr>
            <p:ph idx="1"/>
          </p:nvPr>
        </p:nvSpPr>
        <p:spPr>
          <a:xfrm>
            <a:off x="457200" y="980728"/>
            <a:ext cx="8229600" cy="5145435"/>
          </a:xfrm>
        </p:spPr>
        <p:txBody>
          <a:bodyPr>
            <a:noAutofit/>
          </a:bodyPr>
          <a:lstStyle/>
          <a:p>
            <a:r>
              <a:rPr lang="el-GR" sz="2400" dirty="0"/>
              <a:t>Όταν διακινούνται αποτελεσματικά, οι πληροφορίες που προκύπτουν επιτρέπουν την εκλογικευμένη και τεκμηριωμένη χρήση των φαρμάκων και έχουν τη δυναμική να αποτρέψουν πολλές ανεπιθύμητες ενέργειες. </a:t>
            </a:r>
          </a:p>
        </p:txBody>
      </p:sp>
      <p:sp>
        <p:nvSpPr>
          <p:cNvPr id="4" name="Θέση αριθμού διαφάνειας 3"/>
          <p:cNvSpPr>
            <a:spLocks noGrp="1"/>
          </p:cNvSpPr>
          <p:nvPr>
            <p:ph type="sldNum" sz="quarter" idx="12"/>
          </p:nvPr>
        </p:nvSpPr>
        <p:spPr/>
        <p:txBody>
          <a:bodyPr/>
          <a:lstStyle/>
          <a:p>
            <a:fld id="{44B8DD61-0CA0-472F-A92A-1C057852C04D}" type="slidenum">
              <a:rPr lang="el-GR" smtClean="0"/>
              <a:t>28</a:t>
            </a:fld>
            <a:endParaRPr lang="el-GR"/>
          </a:p>
        </p:txBody>
      </p:sp>
    </p:spTree>
    <p:extLst>
      <p:ext uri="{BB962C8B-B14F-4D97-AF65-F5344CB8AC3E}">
        <p14:creationId xmlns:p14="http://schemas.microsoft.com/office/powerpoint/2010/main" val="21031912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77500" lnSpcReduction="20000"/>
          </a:bodyPr>
          <a:lstStyle/>
          <a:p>
            <a:r>
              <a:rPr lang="el-GR" dirty="0"/>
              <a:t>Τα </a:t>
            </a:r>
            <a:r>
              <a:rPr lang="el-GR" dirty="0">
                <a:highlight>
                  <a:srgbClr val="FFFF00"/>
                </a:highlight>
              </a:rPr>
              <a:t>θέματα ασφάλειας έρχονται σε γνώση και αξιολόγηση </a:t>
            </a:r>
            <a:r>
              <a:rPr lang="el-GR" dirty="0"/>
              <a:t>στην Ειδική Επιτροπή </a:t>
            </a:r>
            <a:r>
              <a:rPr lang="el-GR" dirty="0">
                <a:highlight>
                  <a:srgbClr val="FFFF00"/>
                </a:highlight>
              </a:rPr>
              <a:t>μέσω των Ανεπιθύμητων Ενεργειών που καταγράφονται στη βάση </a:t>
            </a:r>
            <a:r>
              <a:rPr lang="el-GR" dirty="0" err="1">
                <a:highlight>
                  <a:srgbClr val="FFFF00"/>
                </a:highlight>
              </a:rPr>
              <a:t>Eudravigilance</a:t>
            </a:r>
            <a:r>
              <a:rPr lang="el-GR" dirty="0"/>
              <a:t> και περιέχει αναφορές από όλες τις ενδεχόμενες</a:t>
            </a:r>
          </a:p>
          <a:p>
            <a:r>
              <a:rPr lang="el-GR" dirty="0">
                <a:highlight>
                  <a:srgbClr val="FFFF00"/>
                </a:highlight>
              </a:rPr>
              <a:t>πηγές - κλινικές δοκιμές, επιδημιολογικές μελέτες, προ-κλινικές μελέτες, δημοσιεύσεις, περιοδικές αναφορές ασφάλειας φαρμάκων και αναφορές Επιστημόνων Υγείας</a:t>
            </a:r>
            <a:r>
              <a:rPr lang="el-GR" dirty="0"/>
              <a:t>. </a:t>
            </a:r>
          </a:p>
          <a:p>
            <a:r>
              <a:rPr lang="el-GR" dirty="0"/>
              <a:t>Εάν η Επιτροπή κρίνει ότι απαιτούνται διορθωτικά μέτρα όσον αφορά στη χρήση των φαρμάκων </a:t>
            </a:r>
            <a:r>
              <a:rPr lang="el-GR" dirty="0">
                <a:highlight>
                  <a:srgbClr val="FFFF00"/>
                </a:highlight>
              </a:rPr>
              <a:t>προβαίνει σε συστάσεις προς την CHMP </a:t>
            </a:r>
            <a:r>
              <a:rPr lang="el-GR" dirty="0"/>
              <a:t>για τη λήψη αποφάσεων </a:t>
            </a:r>
            <a:r>
              <a:rPr lang="el-GR" dirty="0">
                <a:solidFill>
                  <a:srgbClr val="FF0000"/>
                </a:solidFill>
              </a:rPr>
              <a:t>τροποποίησης των στοιχείων της Περίληψης Χαρακτηριστικών Προϊόντος (ΠΧΠ) ή και της κυκλοφορίας των φαρμάκων στην ΕΕ</a:t>
            </a:r>
            <a:r>
              <a:rPr lang="el-GR" dirty="0"/>
              <a:t>.</a:t>
            </a:r>
          </a:p>
        </p:txBody>
      </p:sp>
      <p:sp>
        <p:nvSpPr>
          <p:cNvPr id="4" name="Θέση αριθμού διαφάνειας 3"/>
          <p:cNvSpPr>
            <a:spLocks noGrp="1"/>
          </p:cNvSpPr>
          <p:nvPr>
            <p:ph type="sldNum" sz="quarter" idx="12"/>
          </p:nvPr>
        </p:nvSpPr>
        <p:spPr/>
        <p:txBody>
          <a:bodyPr/>
          <a:lstStyle/>
          <a:p>
            <a:fld id="{44B8DD61-0CA0-472F-A92A-1C057852C04D}" type="slidenum">
              <a:rPr lang="el-GR" smtClean="0"/>
              <a:t>29</a:t>
            </a:fld>
            <a:endParaRPr lang="el-GR"/>
          </a:p>
        </p:txBody>
      </p:sp>
    </p:spTree>
    <p:extLst>
      <p:ext uri="{BB962C8B-B14F-4D97-AF65-F5344CB8AC3E}">
        <p14:creationId xmlns:p14="http://schemas.microsoft.com/office/powerpoint/2010/main" val="18926109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96D4CC-74B8-B0DA-FC59-2FF7E592CFD9}"/>
              </a:ext>
            </a:extLst>
          </p:cNvPr>
          <p:cNvSpPr>
            <a:spLocks noGrp="1"/>
          </p:cNvSpPr>
          <p:nvPr>
            <p:ph type="title"/>
          </p:nvPr>
        </p:nvSpPr>
        <p:spPr>
          <a:xfrm>
            <a:off x="457200" y="274638"/>
            <a:ext cx="8229600" cy="850106"/>
          </a:xfrm>
        </p:spPr>
        <p:txBody>
          <a:bodyPr/>
          <a:lstStyle/>
          <a:p>
            <a:r>
              <a:rPr lang="el-GR" b="0" i="0" dirty="0">
                <a:solidFill>
                  <a:srgbClr val="2B2B38"/>
                </a:solidFill>
                <a:effectLst/>
                <a:latin typeface="Noto Sans Regular"/>
              </a:rPr>
              <a:t>Η κλινική μελέτη</a:t>
            </a:r>
            <a:endParaRPr lang="en-US" dirty="0"/>
          </a:p>
        </p:txBody>
      </p:sp>
      <p:sp>
        <p:nvSpPr>
          <p:cNvPr id="3" name="Content Placeholder 2">
            <a:extLst>
              <a:ext uri="{FF2B5EF4-FFF2-40B4-BE49-F238E27FC236}">
                <a16:creationId xmlns:a16="http://schemas.microsoft.com/office/drawing/2014/main" id="{65A03BFE-343D-E6F9-C886-A0D195403BB3}"/>
              </a:ext>
            </a:extLst>
          </p:cNvPr>
          <p:cNvSpPr>
            <a:spLocks noGrp="1"/>
          </p:cNvSpPr>
          <p:nvPr>
            <p:ph idx="1"/>
          </p:nvPr>
        </p:nvSpPr>
        <p:spPr>
          <a:xfrm>
            <a:off x="457200" y="1124744"/>
            <a:ext cx="8507288" cy="5328592"/>
          </a:xfrm>
        </p:spPr>
        <p:txBody>
          <a:bodyPr>
            <a:noAutofit/>
          </a:bodyPr>
          <a:lstStyle/>
          <a:p>
            <a:pPr>
              <a:buFont typeface="Wingdings" panose="05000000000000000000" pitchFamily="2" charset="2"/>
              <a:buChar char="q"/>
            </a:pPr>
            <a:r>
              <a:rPr lang="el-GR" sz="2000" b="0" i="0" dirty="0">
                <a:solidFill>
                  <a:srgbClr val="2B2B38"/>
                </a:solidFill>
                <a:effectLst/>
                <a:latin typeface="Noto Sans Regular"/>
              </a:rPr>
              <a:t>Στοχεύει στο να επιβεβαιώσει την αποτελεσματικότητα και την ασφάλεια της δραστικής ουσίας για ανθρώπινη χρήση.  </a:t>
            </a:r>
          </a:p>
          <a:p>
            <a:pPr>
              <a:buFont typeface="Wingdings" panose="05000000000000000000" pitchFamily="2" charset="2"/>
              <a:buChar char="q"/>
            </a:pPr>
            <a:r>
              <a:rPr lang="el-GR" sz="2000" b="0" i="0" dirty="0">
                <a:solidFill>
                  <a:srgbClr val="2B2B38"/>
                </a:solidFill>
                <a:effectLst/>
                <a:latin typeface="Noto Sans Regular"/>
              </a:rPr>
              <a:t>Ακολουθεί τις εργαστηριακές μελέτες in </a:t>
            </a:r>
            <a:r>
              <a:rPr lang="el-GR" sz="2000" b="0" i="0" dirty="0" err="1">
                <a:solidFill>
                  <a:srgbClr val="2B2B38"/>
                </a:solidFill>
                <a:effectLst/>
                <a:latin typeface="Noto Sans Regular"/>
              </a:rPr>
              <a:t>vitro</a:t>
            </a:r>
            <a:r>
              <a:rPr lang="el-GR" sz="2000" b="0" i="0" dirty="0">
                <a:solidFill>
                  <a:srgbClr val="2B2B38"/>
                </a:solidFill>
                <a:effectLst/>
                <a:latin typeface="Noto Sans Regular"/>
              </a:rPr>
              <a:t>, </a:t>
            </a:r>
            <a:r>
              <a:rPr lang="en-US" sz="2000" b="0" i="0" dirty="0">
                <a:solidFill>
                  <a:srgbClr val="2B2B38"/>
                </a:solidFill>
                <a:effectLst/>
                <a:latin typeface="Noto Sans Regular"/>
              </a:rPr>
              <a:t>in vivo</a:t>
            </a:r>
            <a:r>
              <a:rPr lang="el-GR" sz="2000" b="0" i="0" dirty="0">
                <a:solidFill>
                  <a:srgbClr val="2B2B38"/>
                </a:solidFill>
                <a:effectLst/>
                <a:latin typeface="Noto Sans Regular"/>
              </a:rPr>
              <a:t>  και </a:t>
            </a:r>
            <a:r>
              <a:rPr lang="el-GR" sz="2000" dirty="0">
                <a:solidFill>
                  <a:srgbClr val="2B2B38"/>
                </a:solidFill>
                <a:latin typeface="Noto Sans Regular"/>
              </a:rPr>
              <a:t>τις </a:t>
            </a:r>
            <a:r>
              <a:rPr lang="el-GR" sz="2000" dirty="0" err="1">
                <a:solidFill>
                  <a:srgbClr val="2B2B38"/>
                </a:solidFill>
                <a:latin typeface="Noto Sans Regular"/>
              </a:rPr>
              <a:t>προκλινικές</a:t>
            </a:r>
            <a:r>
              <a:rPr lang="el-GR" sz="2000" dirty="0">
                <a:solidFill>
                  <a:srgbClr val="2B2B38"/>
                </a:solidFill>
                <a:latin typeface="Noto Sans Regular"/>
              </a:rPr>
              <a:t> </a:t>
            </a:r>
            <a:r>
              <a:rPr lang="el-GR" sz="2000" b="0" i="0" dirty="0">
                <a:solidFill>
                  <a:srgbClr val="2B2B38"/>
                </a:solidFill>
                <a:effectLst/>
                <a:latin typeface="Noto Sans Regular"/>
              </a:rPr>
              <a:t>μελέτες σε πειραματόζωα. </a:t>
            </a:r>
          </a:p>
          <a:p>
            <a:pPr marL="0" indent="0">
              <a:buNone/>
            </a:pPr>
            <a:endParaRPr lang="el-GR" sz="2000" b="0" i="0" u="sng" dirty="0">
              <a:solidFill>
                <a:srgbClr val="FF0000"/>
              </a:solidFill>
              <a:effectLst/>
              <a:latin typeface="Noto Sans Regular"/>
            </a:endParaRPr>
          </a:p>
          <a:p>
            <a:pPr marL="0" indent="0">
              <a:buNone/>
            </a:pPr>
            <a:r>
              <a:rPr lang="el-GR" sz="2000" b="0" i="0" u="sng" dirty="0">
                <a:solidFill>
                  <a:srgbClr val="FF0000"/>
                </a:solidFill>
                <a:effectLst/>
                <a:latin typeface="Noto Sans Regular"/>
              </a:rPr>
              <a:t>Εφόσον αυτές είναι ικανοποιητικές συνεχίζει η κλινική μελέτη</a:t>
            </a:r>
            <a:r>
              <a:rPr lang="el-GR" sz="2000" b="0" i="0" dirty="0">
                <a:solidFill>
                  <a:srgbClr val="2B2B38"/>
                </a:solidFill>
                <a:effectLst/>
                <a:latin typeface="Noto Sans Regular"/>
              </a:rPr>
              <a:t>. </a:t>
            </a:r>
          </a:p>
          <a:p>
            <a:pPr marL="0" indent="0">
              <a:buNone/>
            </a:pPr>
            <a:endParaRPr lang="el-GR" sz="2000" b="0" i="0" dirty="0">
              <a:solidFill>
                <a:srgbClr val="2B2B38"/>
              </a:solidFill>
              <a:effectLst/>
              <a:latin typeface="Noto Sans Regular"/>
            </a:endParaRPr>
          </a:p>
          <a:p>
            <a:pPr>
              <a:buFont typeface="Wingdings" panose="05000000000000000000" pitchFamily="2" charset="2"/>
              <a:buChar char="q"/>
            </a:pPr>
            <a:r>
              <a:rPr lang="el-GR" sz="2000" b="0" i="0" dirty="0">
                <a:solidFill>
                  <a:srgbClr val="2B2B38"/>
                </a:solidFill>
                <a:effectLst/>
                <a:latin typeface="Noto Sans Regular"/>
              </a:rPr>
              <a:t>Η δραστική ουσία, και το υπό έρευνα φαρμακευτικό προϊόν, συγκρίνεται είτε με ένα εικονικό φάρμακο (</a:t>
            </a:r>
            <a:r>
              <a:rPr lang="el-GR" sz="2000" b="0" i="0" dirty="0" err="1">
                <a:solidFill>
                  <a:srgbClr val="2B2B38"/>
                </a:solidFill>
                <a:effectLst/>
                <a:latin typeface="Noto Sans Regular"/>
              </a:rPr>
              <a:t>placebo</a:t>
            </a:r>
            <a:r>
              <a:rPr lang="el-GR" sz="2000" b="0" i="0" dirty="0">
                <a:solidFill>
                  <a:srgbClr val="2B2B38"/>
                </a:solidFill>
                <a:effectLst/>
                <a:latin typeface="Noto Sans Regular"/>
              </a:rPr>
              <a:t>- ουσία φαρμακολογικά ανενεργή) είτε με ήδη υπάρχουσες θεραπείες από άλλες δραστικές ουσίες, για να εξακριβωθεί εάν είναι περισσότερο ή λιγότερο αποτελεσματική από αυτές</a:t>
            </a:r>
          </a:p>
          <a:p>
            <a:pPr marL="0" indent="0">
              <a:buNone/>
            </a:pPr>
            <a:endParaRPr lang="el-GR" sz="2000" dirty="0">
              <a:solidFill>
                <a:srgbClr val="2B2B38"/>
              </a:solidFill>
              <a:latin typeface="Noto Sans Regular"/>
            </a:endParaRPr>
          </a:p>
          <a:p>
            <a:pPr>
              <a:buFont typeface="Wingdings" panose="05000000000000000000" pitchFamily="2" charset="2"/>
              <a:buChar char="q"/>
            </a:pPr>
            <a:r>
              <a:rPr lang="el-GR" sz="2000" b="0" i="0" dirty="0">
                <a:solidFill>
                  <a:srgbClr val="2B2B38"/>
                </a:solidFill>
                <a:effectLst/>
                <a:latin typeface="Noto Sans Regular"/>
              </a:rPr>
              <a:t>Κατά την κλινική μελέτη προσδιορίζεται  </a:t>
            </a:r>
            <a:r>
              <a:rPr lang="el-GR" sz="2000" b="1" i="0" dirty="0">
                <a:solidFill>
                  <a:srgbClr val="FF0000"/>
                </a:solidFill>
                <a:effectLst/>
                <a:latin typeface="Noto Sans Regular"/>
              </a:rPr>
              <a:t>η αποτελεσματικότερη δοσολογία, η πιθανή τοξικότητα και η φύση και η συχνότητα των ανεπιθύμητων ενεργειών που μπορεί να προκληθούν.</a:t>
            </a:r>
            <a:endParaRPr lang="en-US" sz="2000" b="1" dirty="0">
              <a:solidFill>
                <a:srgbClr val="FF0000"/>
              </a:solidFill>
            </a:endParaRPr>
          </a:p>
        </p:txBody>
      </p:sp>
      <p:sp>
        <p:nvSpPr>
          <p:cNvPr id="4" name="Slide Number Placeholder 3">
            <a:extLst>
              <a:ext uri="{FF2B5EF4-FFF2-40B4-BE49-F238E27FC236}">
                <a16:creationId xmlns:a16="http://schemas.microsoft.com/office/drawing/2014/main" id="{A2189A92-DB4D-AE5E-FCB3-7BD179046ADF}"/>
              </a:ext>
            </a:extLst>
          </p:cNvPr>
          <p:cNvSpPr>
            <a:spLocks noGrp="1"/>
          </p:cNvSpPr>
          <p:nvPr>
            <p:ph type="sldNum" sz="quarter" idx="12"/>
          </p:nvPr>
        </p:nvSpPr>
        <p:spPr/>
        <p:txBody>
          <a:bodyPr/>
          <a:lstStyle/>
          <a:p>
            <a:fld id="{44B8DD61-0CA0-472F-A92A-1C057852C04D}" type="slidenum">
              <a:rPr lang="el-GR" smtClean="0"/>
              <a:t>3</a:t>
            </a:fld>
            <a:endParaRPr lang="el-GR"/>
          </a:p>
        </p:txBody>
      </p:sp>
    </p:spTree>
    <p:extLst>
      <p:ext uri="{BB962C8B-B14F-4D97-AF65-F5344CB8AC3E}">
        <p14:creationId xmlns:p14="http://schemas.microsoft.com/office/powerpoint/2010/main" val="1770614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251520" y="476672"/>
            <a:ext cx="8435280" cy="5649491"/>
          </a:xfrm>
        </p:spPr>
        <p:txBody>
          <a:bodyPr>
            <a:normAutofit fontScale="70000" lnSpcReduction="20000"/>
          </a:bodyPr>
          <a:lstStyle/>
          <a:p>
            <a:r>
              <a:rPr lang="el-GR" dirty="0">
                <a:highlight>
                  <a:srgbClr val="FFFF00"/>
                </a:highlight>
              </a:rPr>
              <a:t>Η </a:t>
            </a:r>
            <a:r>
              <a:rPr lang="el-GR" dirty="0" err="1">
                <a:highlight>
                  <a:srgbClr val="FFFF00"/>
                </a:highlight>
              </a:rPr>
              <a:t>φαρμακοεπαγρύπνηση</a:t>
            </a:r>
            <a:r>
              <a:rPr lang="el-GR" dirty="0">
                <a:highlight>
                  <a:srgbClr val="FFFF00"/>
                </a:highlight>
              </a:rPr>
              <a:t> είναι κύριας σημασίας για αυτούς που συντάσσουν τις οδηγίες και τις ΠΧΠ για την ορθολογική χρήση των φαρμάκων. </a:t>
            </a:r>
          </a:p>
          <a:p>
            <a:r>
              <a:rPr lang="el-GR" dirty="0"/>
              <a:t>Καίριο σημείο είναι </a:t>
            </a:r>
            <a:r>
              <a:rPr lang="el-GR" dirty="0">
                <a:solidFill>
                  <a:srgbClr val="FF0000"/>
                </a:solidFill>
              </a:rPr>
              <a:t>η αβεβαιότητα </a:t>
            </a:r>
            <a:r>
              <a:rPr lang="el-GR" dirty="0"/>
              <a:t>της εκτίμησης των μεμονωμένων αναφορών, η οποία μπορεί να φέρει σε </a:t>
            </a:r>
            <a:r>
              <a:rPr lang="el-GR" dirty="0">
                <a:solidFill>
                  <a:srgbClr val="FF0000"/>
                </a:solidFill>
              </a:rPr>
              <a:t>αντιπαράθεση την Πολιτεία</a:t>
            </a:r>
            <a:r>
              <a:rPr lang="el-GR" dirty="0"/>
              <a:t>, η οποία θέλει να προστατέψει τους ασθενείς από την έκθεση σε όλο και πιο ισχυρά φάρμακα, και τη φαρμακοβιομηχανία, που θέλει ένα επιτυχημένο φάρμακο. </a:t>
            </a:r>
          </a:p>
          <a:p>
            <a:r>
              <a:rPr lang="el-GR" dirty="0"/>
              <a:t>Από τη </a:t>
            </a:r>
            <a:r>
              <a:rPr lang="el-GR" dirty="0" err="1"/>
              <a:t>φαρμακοεπαγρύπνιση</a:t>
            </a:r>
            <a:r>
              <a:rPr lang="el-GR" dirty="0"/>
              <a:t>, όμως, ωφελείται και η </a:t>
            </a:r>
            <a:r>
              <a:rPr lang="el-GR" dirty="0">
                <a:solidFill>
                  <a:srgbClr val="FF0000"/>
                </a:solidFill>
              </a:rPr>
              <a:t>φαρμακοβιομηχανία, </a:t>
            </a:r>
            <a:r>
              <a:rPr lang="el-GR" dirty="0"/>
              <a:t>η οποία με την έγκαιρη προσαρμογή των όρων κυκλοφορίας και χορήγησης των φαρμάκων </a:t>
            </a:r>
            <a:r>
              <a:rPr lang="el-GR" dirty="0">
                <a:solidFill>
                  <a:srgbClr val="FF0000"/>
                </a:solidFill>
                <a:highlight>
                  <a:srgbClr val="FFFF00"/>
                </a:highlight>
              </a:rPr>
              <a:t>μπορεί να μειώσει τις απαιτήσεις αποζημίωσης που εγείρονται εξαιτίας βλαπτικών επιδράσεων των φαρμάκων. </a:t>
            </a:r>
          </a:p>
          <a:p>
            <a:r>
              <a:rPr lang="el-GR" dirty="0"/>
              <a:t>Τη φαρμακοβιομηχανία </a:t>
            </a:r>
            <a:r>
              <a:rPr lang="el-GR" dirty="0">
                <a:highlight>
                  <a:srgbClr val="FFFF00"/>
                </a:highlight>
              </a:rPr>
              <a:t>τη συμφέρει ιδιαίτερα η εφαρμογή της </a:t>
            </a:r>
            <a:r>
              <a:rPr lang="el-GR" dirty="0" err="1">
                <a:highlight>
                  <a:srgbClr val="FFFF00"/>
                </a:highlight>
              </a:rPr>
              <a:t>φαρμακοεπαγρύπνισης</a:t>
            </a:r>
            <a:r>
              <a:rPr lang="el-GR" dirty="0">
                <a:highlight>
                  <a:srgbClr val="FFFF00"/>
                </a:highlight>
              </a:rPr>
              <a:t> σε ειδικά ευαίσθητους πληθυσμούς</a:t>
            </a:r>
            <a:r>
              <a:rPr lang="el-GR" dirty="0"/>
              <a:t>, όπως οι έγκυοι, τα νήπια και οι υπερήλικες, καθώς και σε κατηγορίες φαρμάκων από τα μη συνταγογραφούμενα μέχρι τα τοξικά </a:t>
            </a:r>
            <a:r>
              <a:rPr lang="el-GR" dirty="0" err="1"/>
              <a:t>αντινεοπλασματικά</a:t>
            </a:r>
            <a:r>
              <a:rPr lang="el-GR" dirty="0"/>
              <a:t> φάρμακα</a:t>
            </a:r>
          </a:p>
        </p:txBody>
      </p:sp>
      <p:sp>
        <p:nvSpPr>
          <p:cNvPr id="4" name="Θέση αριθμού διαφάνειας 3"/>
          <p:cNvSpPr>
            <a:spLocks noGrp="1"/>
          </p:cNvSpPr>
          <p:nvPr>
            <p:ph type="sldNum" sz="quarter" idx="12"/>
          </p:nvPr>
        </p:nvSpPr>
        <p:spPr/>
        <p:txBody>
          <a:bodyPr/>
          <a:lstStyle/>
          <a:p>
            <a:fld id="{44B8DD61-0CA0-472F-A92A-1C057852C04D}" type="slidenum">
              <a:rPr lang="el-GR" smtClean="0"/>
              <a:t>30</a:t>
            </a:fld>
            <a:endParaRPr lang="el-GR"/>
          </a:p>
        </p:txBody>
      </p:sp>
    </p:spTree>
    <p:extLst>
      <p:ext uri="{BB962C8B-B14F-4D97-AF65-F5344CB8AC3E}">
        <p14:creationId xmlns:p14="http://schemas.microsoft.com/office/powerpoint/2010/main" val="459871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2400" dirty="0">
                <a:highlight>
                  <a:srgbClr val="FFFF00"/>
                </a:highlight>
              </a:rPr>
              <a:t>Αξιολόγηση του συστήματος της </a:t>
            </a:r>
            <a:r>
              <a:rPr lang="el-GR" sz="2400" dirty="0" err="1">
                <a:highlight>
                  <a:srgbClr val="FFFF00"/>
                </a:highlight>
              </a:rPr>
              <a:t>Φαρμακοεπαγρύπνισης</a:t>
            </a:r>
            <a:r>
              <a:rPr lang="el-GR" sz="2400" dirty="0">
                <a:highlight>
                  <a:srgbClr val="FFFF00"/>
                </a:highlight>
              </a:rPr>
              <a:t> στην Ευρώπη </a:t>
            </a:r>
          </a:p>
        </p:txBody>
      </p:sp>
      <p:sp>
        <p:nvSpPr>
          <p:cNvPr id="3" name="Θέση περιεχομένου 2"/>
          <p:cNvSpPr>
            <a:spLocks noGrp="1"/>
          </p:cNvSpPr>
          <p:nvPr>
            <p:ph idx="1"/>
          </p:nvPr>
        </p:nvSpPr>
        <p:spPr/>
        <p:txBody>
          <a:bodyPr>
            <a:normAutofit/>
          </a:bodyPr>
          <a:lstStyle/>
          <a:p>
            <a:r>
              <a:rPr lang="el-GR" sz="2400" dirty="0"/>
              <a:t>αξιολογήθηκε από την ΕΕ, η </a:t>
            </a:r>
            <a:r>
              <a:rPr lang="el-GR" sz="2400" dirty="0">
                <a:highlight>
                  <a:srgbClr val="FFFF00"/>
                </a:highlight>
              </a:rPr>
              <a:t>οποία πρότεινε αναθεώρηση της Ευρωπαϊκής Νομοθεσίας που ψηφίστηκε από την Ευρωβουλή και τέθηκε σε ισχύ τον Ιούλιο του 2012</a:t>
            </a:r>
            <a:r>
              <a:rPr lang="el-GR" sz="2400" dirty="0"/>
              <a:t>.</a:t>
            </a:r>
          </a:p>
          <a:p>
            <a:r>
              <a:rPr lang="el-GR" sz="2400" dirty="0"/>
              <a:t>Η νέα νομοθεσία για τη ΦΕ, ο κανονισμός ΕΚ1235/2010 και η οδηγία 2010/84/ΕΚ αντικαθιστά τον κανονισμό ΕΚ726/2004 και την οδηγία 2004/83/ΕΚ.</a:t>
            </a:r>
          </a:p>
        </p:txBody>
      </p:sp>
      <p:sp>
        <p:nvSpPr>
          <p:cNvPr id="4" name="Θέση αριθμού διαφάνειας 3"/>
          <p:cNvSpPr>
            <a:spLocks noGrp="1"/>
          </p:cNvSpPr>
          <p:nvPr>
            <p:ph type="sldNum" sz="quarter" idx="12"/>
          </p:nvPr>
        </p:nvSpPr>
        <p:spPr/>
        <p:txBody>
          <a:bodyPr/>
          <a:lstStyle/>
          <a:p>
            <a:fld id="{44B8DD61-0CA0-472F-A92A-1C057852C04D}" type="slidenum">
              <a:rPr lang="el-GR" smtClean="0"/>
              <a:t>31</a:t>
            </a:fld>
            <a:endParaRPr lang="el-GR"/>
          </a:p>
        </p:txBody>
      </p:sp>
    </p:spTree>
    <p:extLst>
      <p:ext uri="{BB962C8B-B14F-4D97-AF65-F5344CB8AC3E}">
        <p14:creationId xmlns:p14="http://schemas.microsoft.com/office/powerpoint/2010/main" val="17845844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Τι γίνεται σε επίπεδο εθνικό?</a:t>
            </a:r>
          </a:p>
        </p:txBody>
      </p:sp>
      <p:sp>
        <p:nvSpPr>
          <p:cNvPr id="3" name="Θέση περιεχομένου 2"/>
          <p:cNvSpPr>
            <a:spLocks noGrp="1"/>
          </p:cNvSpPr>
          <p:nvPr>
            <p:ph idx="1"/>
          </p:nvPr>
        </p:nvSpPr>
        <p:spPr/>
        <p:txBody>
          <a:bodyPr>
            <a:normAutofit fontScale="70000" lnSpcReduction="20000"/>
          </a:bodyPr>
          <a:lstStyle/>
          <a:p>
            <a:r>
              <a:rPr lang="el-GR" dirty="0"/>
              <a:t>Όλα τα κράτη-μέλη έχουν τις δικές τους εθνικές επιτροπές </a:t>
            </a:r>
            <a:r>
              <a:rPr lang="el-GR" dirty="0" err="1"/>
              <a:t>φαρμακοεπαγρύπνισης</a:t>
            </a:r>
            <a:r>
              <a:rPr lang="el-GR" dirty="0"/>
              <a:t>, οι οποίες συμμετέχουν στη </a:t>
            </a:r>
            <a:r>
              <a:rPr lang="el-GR" dirty="0" err="1"/>
              <a:t>Eudravigilance</a:t>
            </a:r>
            <a:r>
              <a:rPr lang="el-GR" dirty="0"/>
              <a:t>. </a:t>
            </a:r>
          </a:p>
          <a:p>
            <a:r>
              <a:rPr lang="el-GR" dirty="0"/>
              <a:t>Στην επιτροπή </a:t>
            </a:r>
            <a:r>
              <a:rPr lang="el-GR" dirty="0" err="1"/>
              <a:t>φαρμακοεπαγρύπνισης</a:t>
            </a:r>
            <a:r>
              <a:rPr lang="el-GR" dirty="0"/>
              <a:t> του ΕΟΦ κατατίθενται αναφορές ανεπιθύμητων ενεργειών, οι οποίες προέρχονταν από επαγγελματίες υγείας και φαρμακευτικές εταιρείες.</a:t>
            </a:r>
          </a:p>
          <a:p>
            <a:r>
              <a:rPr lang="el-GR" dirty="0"/>
              <a:t> Με τον ισχύοντα κανονισμό, </a:t>
            </a:r>
            <a:r>
              <a:rPr lang="el-GR" dirty="0">
                <a:highlight>
                  <a:srgbClr val="FFFF00"/>
                </a:highlight>
              </a:rPr>
              <a:t>οι φαρμακευτικές εταιρείες που είναι υπεύθυνες για την κυκλοφορία φαρμάκων στην Ε.Ε. είναι υποχρεωμένες να διαθέτουν τμήμα </a:t>
            </a:r>
            <a:r>
              <a:rPr lang="el-GR" dirty="0" err="1">
                <a:highlight>
                  <a:srgbClr val="FFFF00"/>
                </a:highlight>
              </a:rPr>
              <a:t>φαρμακοεπαγρύπνισης</a:t>
            </a:r>
            <a:r>
              <a:rPr lang="el-GR" dirty="0">
                <a:highlight>
                  <a:srgbClr val="FFFF00"/>
                </a:highlight>
              </a:rPr>
              <a:t> και να υποβάλλουν στις εθνικές επιτροπές σχολιασμένες τις ανεπιθύμητες ενέργειες για τις οποίες με οποιονδήποτε τρόπο λαμβάνουν γνώση. </a:t>
            </a:r>
          </a:p>
          <a:p>
            <a:r>
              <a:rPr lang="el-GR" dirty="0"/>
              <a:t>Αλλά και </a:t>
            </a:r>
            <a:r>
              <a:rPr lang="el-GR" dirty="0">
                <a:highlight>
                  <a:srgbClr val="FFFF00"/>
                </a:highlight>
              </a:rPr>
              <a:t>τα νοσοκομεία </a:t>
            </a:r>
            <a:r>
              <a:rPr lang="el-GR" dirty="0"/>
              <a:t>είναι υποχρεωμένα να έχουν ξεχωριστή ή ως μέρος της Επιτροπής Φαρμάκων, Επιτροπή </a:t>
            </a:r>
            <a:r>
              <a:rPr lang="el-GR" dirty="0" err="1"/>
              <a:t>Φαρμακοεπαγρύπνισης</a:t>
            </a:r>
            <a:r>
              <a:rPr lang="el-GR" dirty="0"/>
              <a:t>.</a:t>
            </a:r>
          </a:p>
          <a:p>
            <a:endParaRPr lang="el-GR" dirty="0"/>
          </a:p>
        </p:txBody>
      </p:sp>
      <p:sp>
        <p:nvSpPr>
          <p:cNvPr id="4" name="Θέση αριθμού διαφάνειας 3"/>
          <p:cNvSpPr>
            <a:spLocks noGrp="1"/>
          </p:cNvSpPr>
          <p:nvPr>
            <p:ph type="sldNum" sz="quarter" idx="12"/>
          </p:nvPr>
        </p:nvSpPr>
        <p:spPr/>
        <p:txBody>
          <a:bodyPr/>
          <a:lstStyle/>
          <a:p>
            <a:fld id="{44B8DD61-0CA0-472F-A92A-1C057852C04D}" type="slidenum">
              <a:rPr lang="el-GR" smtClean="0"/>
              <a:t>32</a:t>
            </a:fld>
            <a:endParaRPr lang="el-GR"/>
          </a:p>
        </p:txBody>
      </p:sp>
    </p:spTree>
    <p:extLst>
      <p:ext uri="{BB962C8B-B14F-4D97-AF65-F5344CB8AC3E}">
        <p14:creationId xmlns:p14="http://schemas.microsoft.com/office/powerpoint/2010/main" val="44721479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sz="3100" b="1" dirty="0"/>
              <a:t>Ηλεκτρονική υποβολή της Κίτρινης Κάρτας</a:t>
            </a:r>
            <a:br>
              <a:rPr lang="el-GR" dirty="0"/>
            </a:br>
            <a:endParaRPr lang="el-GR" dirty="0"/>
          </a:p>
        </p:txBody>
      </p:sp>
      <p:sp>
        <p:nvSpPr>
          <p:cNvPr id="3" name="Θέση περιεχομένου 2"/>
          <p:cNvSpPr>
            <a:spLocks noGrp="1"/>
          </p:cNvSpPr>
          <p:nvPr>
            <p:ph idx="1"/>
          </p:nvPr>
        </p:nvSpPr>
        <p:spPr/>
        <p:txBody>
          <a:bodyPr>
            <a:normAutofit/>
          </a:bodyPr>
          <a:lstStyle/>
          <a:p>
            <a:r>
              <a:rPr lang="el-GR" sz="2400" dirty="0"/>
              <a:t>Αποτελεί μέσο για την αυθόρμητη αναφορά και γνωστοποίηση των ανεπιθύμητων ενεργειών προς τον Εθνικό Οργανισμό Φαρμάκων μέσω της ιστοσελίδας του ΕΟΦ </a:t>
            </a:r>
            <a:r>
              <a:rPr lang="el-GR" sz="2400" u="sng" dirty="0">
                <a:hlinkClick r:id="rId2"/>
              </a:rPr>
              <a:t>http://www.eof.gr/web/guest/yellowgeneral</a:t>
            </a:r>
            <a:endParaRPr lang="el-GR" sz="2400" u="sng" dirty="0"/>
          </a:p>
          <a:p>
            <a:r>
              <a:rPr lang="el-GR" sz="2400" dirty="0"/>
              <a:t>Η συμπλήρωση της είναι απλή και σύντομη, </a:t>
            </a:r>
          </a:p>
          <a:p>
            <a:r>
              <a:rPr lang="el-GR" sz="2400" dirty="0"/>
              <a:t>οι πληροφορίες που περιέχονται σε αυτήν είναι εμπιστευτικές και </a:t>
            </a:r>
          </a:p>
          <a:p>
            <a:r>
              <a:rPr lang="el-GR" sz="2400" dirty="0"/>
              <a:t>ο ΕΟΦ τις διαχειρίζεται με ιδιαίτερη ευαισθησία</a:t>
            </a:r>
          </a:p>
          <a:p>
            <a:r>
              <a:rPr lang="el-GR" sz="2400" dirty="0"/>
              <a:t>Η Κίτρινη Κάρτα υπάρχει σε όλες τις χώρες της Ευρωπαϊκής Ένωσης. </a:t>
            </a:r>
          </a:p>
          <a:p>
            <a:endParaRPr lang="el-GR" dirty="0"/>
          </a:p>
        </p:txBody>
      </p:sp>
      <p:sp>
        <p:nvSpPr>
          <p:cNvPr id="4" name="Θέση αριθμού διαφάνειας 3"/>
          <p:cNvSpPr>
            <a:spLocks noGrp="1"/>
          </p:cNvSpPr>
          <p:nvPr>
            <p:ph type="sldNum" sz="quarter" idx="12"/>
          </p:nvPr>
        </p:nvSpPr>
        <p:spPr/>
        <p:txBody>
          <a:bodyPr/>
          <a:lstStyle/>
          <a:p>
            <a:fld id="{44B8DD61-0CA0-472F-A92A-1C057852C04D}" type="slidenum">
              <a:rPr lang="el-GR" smtClean="0"/>
              <a:t>33</a:t>
            </a:fld>
            <a:endParaRPr lang="el-GR"/>
          </a:p>
        </p:txBody>
      </p:sp>
    </p:spTree>
    <p:extLst>
      <p:ext uri="{BB962C8B-B14F-4D97-AF65-F5344CB8AC3E}">
        <p14:creationId xmlns:p14="http://schemas.microsoft.com/office/powerpoint/2010/main" val="147598462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5"/>
          <p:cNvPicPr>
            <a:picLocks noChangeAspect="1" noChangeArrowheads="1"/>
          </p:cNvPicPr>
          <p:nvPr/>
        </p:nvPicPr>
        <p:blipFill>
          <a:blip r:embed="rId2" cstate="print"/>
          <a:srcRect/>
          <a:stretch>
            <a:fillRect/>
          </a:stretch>
        </p:blipFill>
        <p:spPr bwMode="auto">
          <a:xfrm>
            <a:off x="4644008" y="332656"/>
            <a:ext cx="4391025" cy="6191250"/>
          </a:xfrm>
          <a:prstGeom prst="rect">
            <a:avLst/>
          </a:prstGeom>
          <a:noFill/>
          <a:ln w="9525">
            <a:noFill/>
            <a:miter lim="800000"/>
            <a:headEnd/>
            <a:tailEnd/>
          </a:ln>
        </p:spPr>
      </p:pic>
      <p:pic>
        <p:nvPicPr>
          <p:cNvPr id="17409" name="Picture 1"/>
          <p:cNvPicPr>
            <a:picLocks noChangeAspect="1" noChangeArrowheads="1"/>
          </p:cNvPicPr>
          <p:nvPr/>
        </p:nvPicPr>
        <p:blipFill>
          <a:blip r:embed="rId3" cstate="print"/>
          <a:srcRect/>
          <a:stretch>
            <a:fillRect/>
          </a:stretch>
        </p:blipFill>
        <p:spPr bwMode="auto">
          <a:xfrm>
            <a:off x="179512" y="332656"/>
            <a:ext cx="4371975" cy="6191250"/>
          </a:xfrm>
          <a:prstGeom prst="rect">
            <a:avLst/>
          </a:prstGeom>
          <a:noFill/>
          <a:ln w="9525">
            <a:noFill/>
            <a:miter lim="800000"/>
            <a:headEnd/>
            <a:tailEnd/>
          </a:ln>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611560" y="777473"/>
            <a:ext cx="7920880" cy="5632311"/>
          </a:xfrm>
          <a:prstGeom prst="rect">
            <a:avLst/>
          </a:prstGeom>
          <a:noFill/>
        </p:spPr>
        <p:txBody>
          <a:bodyPr wrap="square" rtlCol="0">
            <a:spAutoFit/>
          </a:bodyPr>
          <a:lstStyle/>
          <a:p>
            <a:pPr algn="just"/>
            <a:r>
              <a:rPr lang="el-GR" sz="2400" b="1" i="1" dirty="0"/>
              <a:t>Γιατί πρέπει να συμπληρώνεται η Κίτρινη Κάρτα;</a:t>
            </a:r>
          </a:p>
          <a:p>
            <a:pPr algn="just"/>
            <a:br>
              <a:rPr lang="el-GR" sz="2400" dirty="0"/>
            </a:br>
            <a:r>
              <a:rPr lang="el-GR" sz="2400" dirty="0"/>
              <a:t>	Για να εμπλουτιστούν οι γνώσεις για τις ανεπιθύμητες ενέργειες των φαρμάκων ώστε να λαμβάνονται μέτρα για την ορθότερη και ασφαλέστερη χρήση τους.</a:t>
            </a:r>
          </a:p>
          <a:p>
            <a:pPr algn="just"/>
            <a:br>
              <a:rPr lang="el-GR" sz="2400" dirty="0"/>
            </a:br>
            <a:r>
              <a:rPr lang="el-GR" sz="2400" dirty="0"/>
              <a:t>	</a:t>
            </a:r>
            <a:r>
              <a:rPr lang="el-GR" sz="2400" dirty="0">
                <a:highlight>
                  <a:srgbClr val="FFFF00"/>
                </a:highlight>
              </a:rPr>
              <a:t>όλες οι αναφορές ΑΕ καθίστανται ανώνυμες τόσο ως προς τον αναφέροντα όσο και ως προς τον ασθενή/καταναλωτή</a:t>
            </a:r>
            <a:r>
              <a:rPr lang="el-GR" sz="2400" dirty="0"/>
              <a:t>. </a:t>
            </a:r>
          </a:p>
          <a:p>
            <a:pPr algn="just"/>
            <a:r>
              <a:rPr lang="el-GR" sz="2400" dirty="0"/>
              <a:t>Ακολούθως αξιολογούνται και εισάγονται στη τοπική βάση </a:t>
            </a:r>
            <a:r>
              <a:rPr lang="el-GR" sz="2400" dirty="0" err="1"/>
              <a:t>φαρμακοεπαγρύπνισης</a:t>
            </a:r>
            <a:r>
              <a:rPr lang="el-GR" sz="2400" dirty="0"/>
              <a:t> του ΕΟΦ, προωθούνται στην ευρωπαϊκή βάση δεδομένων </a:t>
            </a:r>
            <a:r>
              <a:rPr lang="el-GR" sz="2400" dirty="0" err="1"/>
              <a:t>φαρμακοεπαγρύπνησης</a:t>
            </a:r>
            <a:r>
              <a:rPr lang="el-GR" sz="2400" dirty="0"/>
              <a:t> (</a:t>
            </a:r>
            <a:r>
              <a:rPr lang="el-GR" sz="2400" dirty="0" err="1"/>
              <a:t>EudraVigilance</a:t>
            </a:r>
            <a:r>
              <a:rPr lang="el-GR" sz="2400" dirty="0"/>
              <a:t>), όπως και στην βάση δεδομένων </a:t>
            </a:r>
            <a:r>
              <a:rPr lang="el-GR" sz="2400" dirty="0" err="1"/>
              <a:t>φαρμακοεπαγρύπνησης</a:t>
            </a:r>
            <a:r>
              <a:rPr lang="el-GR" sz="2400" dirty="0"/>
              <a:t> του παγκόσμιου Οργανισμού Υγείας (</a:t>
            </a:r>
            <a:r>
              <a:rPr lang="el-GR" sz="2400" dirty="0" err="1"/>
              <a:t>Vigibase</a:t>
            </a:r>
            <a:r>
              <a:rPr lang="el-GR" sz="2400" dirty="0"/>
              <a:t> WHO-UMC) για περαιτέρω αξιολόγηση.</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8AE194-0589-7925-083E-2279BD134BA4}"/>
              </a:ext>
            </a:extLst>
          </p:cNvPr>
          <p:cNvSpPr>
            <a:spLocks noGrp="1"/>
          </p:cNvSpPr>
          <p:nvPr>
            <p:ph type="title"/>
          </p:nvPr>
        </p:nvSpPr>
        <p:spPr/>
        <p:txBody>
          <a:bodyPr/>
          <a:lstStyle/>
          <a:p>
            <a:r>
              <a:rPr lang="el-GR" dirty="0"/>
              <a:t>Τα στοιχεία από την κίτρινη κάρτα</a:t>
            </a:r>
            <a:endParaRPr lang="en-US" dirty="0"/>
          </a:p>
        </p:txBody>
      </p:sp>
      <p:sp>
        <p:nvSpPr>
          <p:cNvPr id="3" name="Content Placeholder 2">
            <a:extLst>
              <a:ext uri="{FF2B5EF4-FFF2-40B4-BE49-F238E27FC236}">
                <a16:creationId xmlns:a16="http://schemas.microsoft.com/office/drawing/2014/main" id="{297A1583-23BB-2AFE-40B3-EC4F9EF82AA9}"/>
              </a:ext>
            </a:extLst>
          </p:cNvPr>
          <p:cNvSpPr>
            <a:spLocks noGrp="1"/>
          </p:cNvSpPr>
          <p:nvPr>
            <p:ph idx="1"/>
          </p:nvPr>
        </p:nvSpPr>
        <p:spPr/>
        <p:txBody>
          <a:bodyPr>
            <a:normAutofit lnSpcReduction="10000"/>
          </a:bodyPr>
          <a:lstStyle/>
          <a:p>
            <a:r>
              <a:rPr lang="el-GR" sz="3200" dirty="0"/>
              <a:t>αξιολογούνται και εισάγονται στη τοπική βάση </a:t>
            </a:r>
            <a:r>
              <a:rPr lang="el-GR" sz="3200" dirty="0" err="1"/>
              <a:t>φαρμακοεπαγρύπνισης</a:t>
            </a:r>
            <a:r>
              <a:rPr lang="el-GR" sz="3200" dirty="0"/>
              <a:t> του ΕΟΦ, </a:t>
            </a:r>
          </a:p>
          <a:p>
            <a:r>
              <a:rPr lang="el-GR" sz="3200" dirty="0"/>
              <a:t>προωθούνται στην ευρωπαϊκή βάση δεδομένων </a:t>
            </a:r>
            <a:r>
              <a:rPr lang="el-GR" sz="3200" dirty="0" err="1"/>
              <a:t>φαρμακοεπαγρύπνισης</a:t>
            </a:r>
            <a:r>
              <a:rPr lang="el-GR" sz="3200" dirty="0"/>
              <a:t> (</a:t>
            </a:r>
            <a:r>
              <a:rPr lang="el-GR" sz="3200" dirty="0" err="1"/>
              <a:t>EudraVigilance</a:t>
            </a:r>
            <a:r>
              <a:rPr lang="el-GR" sz="3200" dirty="0"/>
              <a:t>), </a:t>
            </a:r>
          </a:p>
          <a:p>
            <a:r>
              <a:rPr lang="el-GR" sz="3200" dirty="0"/>
              <a:t>και στην βάση δεδομένων </a:t>
            </a:r>
            <a:r>
              <a:rPr lang="el-GR" sz="3200" dirty="0" err="1"/>
              <a:t>φαρμακοεπαγρύπνισης</a:t>
            </a:r>
            <a:r>
              <a:rPr lang="el-GR" sz="3200" dirty="0"/>
              <a:t> του παγκόσμιου Οργανισμού Υγείας (</a:t>
            </a:r>
            <a:r>
              <a:rPr lang="el-GR" sz="3200" dirty="0" err="1"/>
              <a:t>Vigibase</a:t>
            </a:r>
            <a:r>
              <a:rPr lang="el-GR" sz="3200" dirty="0"/>
              <a:t> WHO-UMC) για περαιτέρω αξιολόγηση.</a:t>
            </a:r>
          </a:p>
          <a:p>
            <a:endParaRPr lang="en-US" dirty="0"/>
          </a:p>
        </p:txBody>
      </p:sp>
      <p:sp>
        <p:nvSpPr>
          <p:cNvPr id="4" name="Slide Number Placeholder 3">
            <a:extLst>
              <a:ext uri="{FF2B5EF4-FFF2-40B4-BE49-F238E27FC236}">
                <a16:creationId xmlns:a16="http://schemas.microsoft.com/office/drawing/2014/main" id="{F35EF307-893F-E962-5F71-E5257E3F1277}"/>
              </a:ext>
            </a:extLst>
          </p:cNvPr>
          <p:cNvSpPr>
            <a:spLocks noGrp="1"/>
          </p:cNvSpPr>
          <p:nvPr>
            <p:ph type="sldNum" sz="quarter" idx="12"/>
          </p:nvPr>
        </p:nvSpPr>
        <p:spPr/>
        <p:txBody>
          <a:bodyPr/>
          <a:lstStyle/>
          <a:p>
            <a:fld id="{44B8DD61-0CA0-472F-A92A-1C057852C04D}" type="slidenum">
              <a:rPr lang="el-GR" smtClean="0"/>
              <a:t>36</a:t>
            </a:fld>
            <a:endParaRPr lang="el-GR"/>
          </a:p>
        </p:txBody>
      </p:sp>
    </p:spTree>
    <p:extLst>
      <p:ext uri="{BB962C8B-B14F-4D97-AF65-F5344CB8AC3E}">
        <p14:creationId xmlns:p14="http://schemas.microsoft.com/office/powerpoint/2010/main" val="301290865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6ABF2D9-1642-5238-30D9-D6CBE92481FD}"/>
              </a:ext>
            </a:extLst>
          </p:cNvPr>
          <p:cNvSpPr>
            <a:spLocks noGrp="1"/>
          </p:cNvSpPr>
          <p:nvPr>
            <p:ph type="sldNum" sz="quarter" idx="12"/>
          </p:nvPr>
        </p:nvSpPr>
        <p:spPr/>
        <p:txBody>
          <a:bodyPr/>
          <a:lstStyle/>
          <a:p>
            <a:fld id="{44B8DD61-0CA0-472F-A92A-1C057852C04D}" type="slidenum">
              <a:rPr lang="el-GR" smtClean="0"/>
              <a:t>37</a:t>
            </a:fld>
            <a:endParaRPr lang="el-GR"/>
          </a:p>
        </p:txBody>
      </p:sp>
      <p:sp>
        <p:nvSpPr>
          <p:cNvPr id="6" name="TextBox 5">
            <a:extLst>
              <a:ext uri="{FF2B5EF4-FFF2-40B4-BE49-F238E27FC236}">
                <a16:creationId xmlns:a16="http://schemas.microsoft.com/office/drawing/2014/main" id="{FE17D46E-7679-0361-1DDE-3B5719DC163F}"/>
              </a:ext>
            </a:extLst>
          </p:cNvPr>
          <p:cNvSpPr txBox="1"/>
          <p:nvPr/>
        </p:nvSpPr>
        <p:spPr>
          <a:xfrm>
            <a:off x="395536" y="1916833"/>
            <a:ext cx="8208912" cy="954107"/>
          </a:xfrm>
          <a:prstGeom prst="rect">
            <a:avLst/>
          </a:prstGeom>
          <a:noFill/>
        </p:spPr>
        <p:txBody>
          <a:bodyPr wrap="square">
            <a:spAutoFit/>
          </a:bodyPr>
          <a:lstStyle/>
          <a:p>
            <a:pPr algn="ctr"/>
            <a:r>
              <a:rPr lang="en-US" sz="2800" dirty="0"/>
              <a:t>M</a:t>
            </a:r>
            <a:r>
              <a:rPr lang="el-GR" sz="2800" dirty="0" err="1"/>
              <a:t>ετεγκριτική</a:t>
            </a:r>
            <a:r>
              <a:rPr lang="el-GR" sz="2800" dirty="0"/>
              <a:t> παρακολούθηση της ασφάλειας και αποτελεσματικότητας φαρμάκων</a:t>
            </a:r>
            <a:endParaRPr lang="en-US" sz="2800" dirty="0"/>
          </a:p>
        </p:txBody>
      </p:sp>
    </p:spTree>
    <p:extLst>
      <p:ext uri="{BB962C8B-B14F-4D97-AF65-F5344CB8AC3E}">
        <p14:creationId xmlns:p14="http://schemas.microsoft.com/office/powerpoint/2010/main" val="190315822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r>
              <a:rPr lang="el-GR" dirty="0"/>
              <a:t>Οι επιδράσεις ενός φαρμάκου μπορεί να είναι επιθυμητές (θεραπευτικές) ή ανεπιθύμητες </a:t>
            </a:r>
          </a:p>
          <a:p>
            <a:r>
              <a:rPr lang="el-GR" dirty="0"/>
              <a:t>Οι ανεπιθύμητες ορίζονται ως τέτοιες γιατί είναι ανώφελες ή βλαβερές</a:t>
            </a:r>
          </a:p>
        </p:txBody>
      </p:sp>
      <p:sp>
        <p:nvSpPr>
          <p:cNvPr id="4" name="Θέση αριθμού διαφάνειας 3"/>
          <p:cNvSpPr>
            <a:spLocks noGrp="1"/>
          </p:cNvSpPr>
          <p:nvPr>
            <p:ph type="sldNum" sz="quarter" idx="12"/>
          </p:nvPr>
        </p:nvSpPr>
        <p:spPr/>
        <p:txBody>
          <a:bodyPr/>
          <a:lstStyle/>
          <a:p>
            <a:fld id="{44B8DD61-0CA0-472F-A92A-1C057852C04D}" type="slidenum">
              <a:rPr lang="el-GR" smtClean="0"/>
              <a:t>38</a:t>
            </a:fld>
            <a:endParaRPr lang="el-GR"/>
          </a:p>
        </p:txBody>
      </p:sp>
    </p:spTree>
    <p:extLst>
      <p:ext uri="{BB962C8B-B14F-4D97-AF65-F5344CB8AC3E}">
        <p14:creationId xmlns:p14="http://schemas.microsoft.com/office/powerpoint/2010/main" val="252965038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Η απήχηση της ανεπιθύμητης ενέργειας φαρμάκου</a:t>
            </a:r>
          </a:p>
        </p:txBody>
      </p:sp>
      <p:sp>
        <p:nvSpPr>
          <p:cNvPr id="3" name="Θέση περιεχομένου 2"/>
          <p:cNvSpPr>
            <a:spLocks noGrp="1"/>
          </p:cNvSpPr>
          <p:nvPr>
            <p:ph idx="1"/>
          </p:nvPr>
        </p:nvSpPr>
        <p:spPr>
          <a:xfrm>
            <a:off x="457200" y="1600200"/>
            <a:ext cx="8229600" cy="4925144"/>
          </a:xfrm>
        </p:spPr>
        <p:txBody>
          <a:bodyPr>
            <a:normAutofit fontScale="55000" lnSpcReduction="20000"/>
          </a:bodyPr>
          <a:lstStyle/>
          <a:p>
            <a:r>
              <a:rPr lang="el-GR" sz="3800" dirty="0">
                <a:highlight>
                  <a:srgbClr val="FFFF00"/>
                </a:highlight>
              </a:rPr>
              <a:t>Ως ανεπιθύμητη ενέργεια φαρμάκου ορίζεται η απάντηση στη λήψη του, η οποία είναι επιβλαβής, αθέλητη και εμφανίζεται με τις </a:t>
            </a:r>
            <a:r>
              <a:rPr lang="el-GR" sz="3800" dirty="0">
                <a:solidFill>
                  <a:srgbClr val="FF0000"/>
                </a:solidFill>
                <a:highlight>
                  <a:srgbClr val="FFFF00"/>
                </a:highlight>
              </a:rPr>
              <a:t>συνήθεις δόσεις</a:t>
            </a:r>
            <a:r>
              <a:rPr lang="el-GR" sz="3800" dirty="0"/>
              <a:t>. </a:t>
            </a:r>
          </a:p>
          <a:p>
            <a:r>
              <a:rPr lang="el-GR" sz="3800" dirty="0"/>
              <a:t>Οι ανεπιθύμητες ενέργειες επιτείνουν τα προβλήματα υγείας των ασθενών, αυξάνουν τη νοσηρότητα και τη θνητότητα και διογκώνουν το κόστος. </a:t>
            </a:r>
          </a:p>
          <a:p>
            <a:r>
              <a:rPr lang="el-GR" sz="3800" dirty="0">
                <a:highlight>
                  <a:srgbClr val="FFFF00"/>
                </a:highlight>
              </a:rPr>
              <a:t>Η συνολική επίπτωση των ανεπιθύμητων ενεργειών σε νοσηλευόμενους ασθενείς στις ΗΠΑ υπολογίζεται στο 6,7% (κυμαίνεται μεταξύ 1,2% – 24,1%) και των θανάτων από αυτές σε ποσοστό 0,32% (0,1% – 0,85%). </a:t>
            </a:r>
          </a:p>
          <a:p>
            <a:r>
              <a:rPr lang="el-GR" sz="3800" dirty="0"/>
              <a:t>Στοιχεία δείχνουν ότι ασθενείς που υφίστανται ανεπιθύμητες ενέργειες από φάρμακα έχουν κατά 19,2% περισσότερες πιθανότητες να αποβιώσουν, ενώ η παραμονή τους στο νοσοκομείο επιμηκύνεται κατά 8,25%. </a:t>
            </a:r>
          </a:p>
          <a:p>
            <a:r>
              <a:rPr lang="el-GR" sz="3800" dirty="0"/>
              <a:t>Το συνολικό οικονομικό κόστος για τους ασθενείς αυτούς αυξάνεται κατά 20%.</a:t>
            </a:r>
            <a:br>
              <a:rPr lang="el-GR" dirty="0"/>
            </a:br>
            <a:endParaRPr lang="el-GR" dirty="0"/>
          </a:p>
        </p:txBody>
      </p:sp>
      <p:sp>
        <p:nvSpPr>
          <p:cNvPr id="4" name="Θέση αριθμού διαφάνειας 3"/>
          <p:cNvSpPr>
            <a:spLocks noGrp="1"/>
          </p:cNvSpPr>
          <p:nvPr>
            <p:ph type="sldNum" sz="quarter" idx="12"/>
          </p:nvPr>
        </p:nvSpPr>
        <p:spPr/>
        <p:txBody>
          <a:bodyPr/>
          <a:lstStyle/>
          <a:p>
            <a:fld id="{44B8DD61-0CA0-472F-A92A-1C057852C04D}" type="slidenum">
              <a:rPr lang="el-GR" smtClean="0"/>
              <a:t>39</a:t>
            </a:fld>
            <a:endParaRPr lang="el-GR"/>
          </a:p>
        </p:txBody>
      </p:sp>
    </p:spTree>
    <p:extLst>
      <p:ext uri="{BB962C8B-B14F-4D97-AF65-F5344CB8AC3E}">
        <p14:creationId xmlns:p14="http://schemas.microsoft.com/office/powerpoint/2010/main" val="19189745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E2A02-68A9-30AC-06BC-815B67FD4F0D}"/>
              </a:ext>
            </a:extLst>
          </p:cNvPr>
          <p:cNvSpPr>
            <a:spLocks noGrp="1"/>
          </p:cNvSpPr>
          <p:nvPr>
            <p:ph type="title"/>
          </p:nvPr>
        </p:nvSpPr>
        <p:spPr>
          <a:xfrm>
            <a:off x="172574" y="740545"/>
            <a:ext cx="8229600" cy="1143000"/>
          </a:xfrm>
        </p:spPr>
        <p:txBody>
          <a:bodyPr>
            <a:normAutofit/>
          </a:bodyPr>
          <a:lstStyle/>
          <a:p>
            <a:pPr algn="l"/>
            <a:r>
              <a:rPr lang="el-GR" sz="3200" b="1" dirty="0"/>
              <a:t>Η αναγκαιότητα των κλινικών μελετών</a:t>
            </a:r>
            <a:endParaRPr lang="en-US" sz="3200" b="1" dirty="0"/>
          </a:p>
        </p:txBody>
      </p:sp>
      <p:sp>
        <p:nvSpPr>
          <p:cNvPr id="3" name="Content Placeholder 2">
            <a:extLst>
              <a:ext uri="{FF2B5EF4-FFF2-40B4-BE49-F238E27FC236}">
                <a16:creationId xmlns:a16="http://schemas.microsoft.com/office/drawing/2014/main" id="{8131D498-F104-E4B8-D2D8-C2507FD5DB47}"/>
              </a:ext>
            </a:extLst>
          </p:cNvPr>
          <p:cNvSpPr>
            <a:spLocks noGrp="1"/>
          </p:cNvSpPr>
          <p:nvPr>
            <p:ph idx="1"/>
          </p:nvPr>
        </p:nvSpPr>
        <p:spPr>
          <a:xfrm>
            <a:off x="457200" y="1938790"/>
            <a:ext cx="8229600" cy="4525963"/>
          </a:xfrm>
        </p:spPr>
        <p:txBody>
          <a:bodyPr>
            <a:normAutofit fontScale="77500" lnSpcReduction="20000"/>
          </a:bodyPr>
          <a:lstStyle/>
          <a:p>
            <a:pPr algn="just"/>
            <a:r>
              <a:rPr lang="el-GR" b="0" i="0" dirty="0">
                <a:solidFill>
                  <a:srgbClr val="2B2B38"/>
                </a:solidFill>
                <a:effectLst/>
                <a:latin typeface="var(--theme-font-body)"/>
              </a:rPr>
              <a:t>Οι κλινικές μελέτες αποτελούν </a:t>
            </a:r>
            <a:r>
              <a:rPr lang="el-GR" b="0" i="0" dirty="0">
                <a:solidFill>
                  <a:srgbClr val="FF0000"/>
                </a:solidFill>
                <a:effectLst/>
                <a:latin typeface="var(--theme-font-body)"/>
              </a:rPr>
              <a:t>υποχρεωτικό βήμα  </a:t>
            </a:r>
            <a:r>
              <a:rPr lang="el-GR" b="0" i="0" dirty="0">
                <a:solidFill>
                  <a:srgbClr val="2B2B38"/>
                </a:solidFill>
                <a:effectLst/>
                <a:latin typeface="var(--theme-font-body)"/>
              </a:rPr>
              <a:t>στη διαδικασία έγκρισης ενός φαρμάκου για εμπορική χρήση. </a:t>
            </a:r>
          </a:p>
          <a:p>
            <a:pPr algn="just"/>
            <a:r>
              <a:rPr lang="el-GR" b="0" i="0" dirty="0">
                <a:solidFill>
                  <a:srgbClr val="2B2B38"/>
                </a:solidFill>
                <a:effectLst/>
                <a:latin typeface="var(--theme-font-body)"/>
              </a:rPr>
              <a:t>Πριν τα νέα φάρμακα γίνουν διαθέσιμα στους πιθανούς ασθενείς, θα πρέπει να θεωρηθούν </a:t>
            </a:r>
            <a:r>
              <a:rPr lang="el-GR" b="0" i="0" dirty="0">
                <a:solidFill>
                  <a:srgbClr val="FF0000"/>
                </a:solidFill>
                <a:effectLst/>
                <a:latin typeface="var(--theme-font-body)"/>
              </a:rPr>
              <a:t>αποτελεσματικά και καλώς ανεκτά.</a:t>
            </a:r>
          </a:p>
          <a:p>
            <a:pPr algn="just"/>
            <a:r>
              <a:rPr lang="el-GR" b="0" i="0" dirty="0">
                <a:solidFill>
                  <a:srgbClr val="2B2B38"/>
                </a:solidFill>
                <a:effectLst/>
                <a:latin typeface="var(--theme-font-body)"/>
              </a:rPr>
              <a:t> Οι κλινικές μελέτες επιβεβαιώνουν τη </a:t>
            </a:r>
            <a:r>
              <a:rPr lang="el-GR" b="0" i="0" dirty="0">
                <a:solidFill>
                  <a:srgbClr val="FF0000"/>
                </a:solidFill>
                <a:effectLst/>
                <a:latin typeface="var(--theme-font-body)"/>
              </a:rPr>
              <a:t>θεραπευτική αξία </a:t>
            </a:r>
            <a:r>
              <a:rPr lang="el-GR" b="0" i="0" dirty="0">
                <a:solidFill>
                  <a:srgbClr val="2B2B38"/>
                </a:solidFill>
                <a:effectLst/>
                <a:latin typeface="var(--theme-font-body)"/>
              </a:rPr>
              <a:t>της νέας δραστικής ουσίας και  προσδιορίζουν σε ποιες κατηγορίες ασθενών είναι </a:t>
            </a:r>
            <a:r>
              <a:rPr lang="el-GR" b="0" i="0" dirty="0">
                <a:solidFill>
                  <a:srgbClr val="FF0000"/>
                </a:solidFill>
                <a:effectLst/>
                <a:latin typeface="var(--theme-font-body)"/>
              </a:rPr>
              <a:t>περισσότερο αποτελεσματική συγκριτικά με προγενέστερες</a:t>
            </a:r>
            <a:r>
              <a:rPr lang="el-GR" b="0" i="0" dirty="0">
                <a:solidFill>
                  <a:srgbClr val="2B2B38"/>
                </a:solidFill>
                <a:effectLst/>
                <a:latin typeface="var(--theme-font-body)"/>
              </a:rPr>
              <a:t>. </a:t>
            </a:r>
          </a:p>
          <a:p>
            <a:pPr algn="just"/>
            <a:r>
              <a:rPr lang="el-GR" b="0" i="0" dirty="0">
                <a:solidFill>
                  <a:srgbClr val="2B2B38"/>
                </a:solidFill>
                <a:effectLst/>
                <a:latin typeface="var(--theme-font-body)"/>
              </a:rPr>
              <a:t>οι κλινικές μελέτες βοηθούν στην </a:t>
            </a:r>
            <a:r>
              <a:rPr lang="el-GR" b="0" i="0" dirty="0">
                <a:solidFill>
                  <a:srgbClr val="FF0000"/>
                </a:solidFill>
                <a:effectLst/>
                <a:latin typeface="var(--theme-font-body)"/>
              </a:rPr>
              <a:t>καλύτερη κατανόηση των χαρακτηριστικών της νόσου </a:t>
            </a:r>
            <a:r>
              <a:rPr lang="el-GR" b="0" i="0" dirty="0">
                <a:solidFill>
                  <a:srgbClr val="2B2B38"/>
                </a:solidFill>
                <a:effectLst/>
                <a:latin typeface="var(--theme-font-body)"/>
              </a:rPr>
              <a:t>που πρόκειται να αντιμετωπισθεί από το νέο φάρμακο.</a:t>
            </a:r>
          </a:p>
          <a:p>
            <a:endParaRPr lang="en-US" dirty="0"/>
          </a:p>
        </p:txBody>
      </p:sp>
      <p:sp>
        <p:nvSpPr>
          <p:cNvPr id="4" name="Slide Number Placeholder 3">
            <a:extLst>
              <a:ext uri="{FF2B5EF4-FFF2-40B4-BE49-F238E27FC236}">
                <a16:creationId xmlns:a16="http://schemas.microsoft.com/office/drawing/2014/main" id="{F16986B6-CDD2-3478-4EC5-4C7DEF9FE1E4}"/>
              </a:ext>
            </a:extLst>
          </p:cNvPr>
          <p:cNvSpPr>
            <a:spLocks noGrp="1"/>
          </p:cNvSpPr>
          <p:nvPr>
            <p:ph type="sldNum" sz="quarter" idx="12"/>
          </p:nvPr>
        </p:nvSpPr>
        <p:spPr/>
        <p:txBody>
          <a:bodyPr/>
          <a:lstStyle/>
          <a:p>
            <a:fld id="{44B8DD61-0CA0-472F-A92A-1C057852C04D}" type="slidenum">
              <a:rPr lang="el-GR" smtClean="0"/>
              <a:t>4</a:t>
            </a:fld>
            <a:endParaRPr lang="el-GR"/>
          </a:p>
        </p:txBody>
      </p:sp>
      <p:pic>
        <p:nvPicPr>
          <p:cNvPr id="5" name="Picture 4">
            <a:extLst>
              <a:ext uri="{FF2B5EF4-FFF2-40B4-BE49-F238E27FC236}">
                <a16:creationId xmlns:a16="http://schemas.microsoft.com/office/drawing/2014/main" id="{781BC868-3752-4639-765E-14460B32B87A}"/>
              </a:ext>
            </a:extLst>
          </p:cNvPr>
          <p:cNvPicPr>
            <a:picLocks noChangeAspect="1"/>
          </p:cNvPicPr>
          <p:nvPr/>
        </p:nvPicPr>
        <p:blipFill>
          <a:blip r:embed="rId2"/>
          <a:stretch>
            <a:fillRect/>
          </a:stretch>
        </p:blipFill>
        <p:spPr>
          <a:xfrm>
            <a:off x="6783244" y="253108"/>
            <a:ext cx="2143439" cy="1428959"/>
          </a:xfrm>
          <a:prstGeom prst="rect">
            <a:avLst/>
          </a:prstGeom>
        </p:spPr>
      </p:pic>
    </p:spTree>
    <p:extLst>
      <p:ext uri="{BB962C8B-B14F-4D97-AF65-F5344CB8AC3E}">
        <p14:creationId xmlns:p14="http://schemas.microsoft.com/office/powerpoint/2010/main" val="230190816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BB2ABBA-31A5-4374-BB80-5B6C162CFA21}"/>
              </a:ext>
            </a:extLst>
          </p:cNvPr>
          <p:cNvSpPr>
            <a:spLocks noGrp="1"/>
          </p:cNvSpPr>
          <p:nvPr>
            <p:ph idx="1"/>
          </p:nvPr>
        </p:nvSpPr>
        <p:spPr>
          <a:xfrm>
            <a:off x="457200" y="1600201"/>
            <a:ext cx="8229600" cy="3989040"/>
          </a:xfrm>
        </p:spPr>
        <p:txBody>
          <a:bodyPr/>
          <a:lstStyle/>
          <a:p>
            <a:pPr marL="0" indent="0">
              <a:buNone/>
            </a:pPr>
            <a:endParaRPr lang="en-US" dirty="0"/>
          </a:p>
        </p:txBody>
      </p:sp>
      <p:sp>
        <p:nvSpPr>
          <p:cNvPr id="4" name="Slide Number Placeholder 3">
            <a:extLst>
              <a:ext uri="{FF2B5EF4-FFF2-40B4-BE49-F238E27FC236}">
                <a16:creationId xmlns:a16="http://schemas.microsoft.com/office/drawing/2014/main" id="{A144DE52-0CEE-48CD-9923-0AA0A094D447}"/>
              </a:ext>
            </a:extLst>
          </p:cNvPr>
          <p:cNvSpPr>
            <a:spLocks noGrp="1"/>
          </p:cNvSpPr>
          <p:nvPr>
            <p:ph type="sldNum" sz="quarter" idx="12"/>
          </p:nvPr>
        </p:nvSpPr>
        <p:spPr/>
        <p:txBody>
          <a:bodyPr/>
          <a:lstStyle/>
          <a:p>
            <a:fld id="{44B8DD61-0CA0-472F-A92A-1C057852C04D}" type="slidenum">
              <a:rPr lang="el-GR" smtClean="0"/>
              <a:t>40</a:t>
            </a:fld>
            <a:endParaRPr lang="el-GR"/>
          </a:p>
        </p:txBody>
      </p:sp>
      <p:sp>
        <p:nvSpPr>
          <p:cNvPr id="5" name="Oval 4">
            <a:extLst>
              <a:ext uri="{FF2B5EF4-FFF2-40B4-BE49-F238E27FC236}">
                <a16:creationId xmlns:a16="http://schemas.microsoft.com/office/drawing/2014/main" id="{6CA18D57-1C5C-49F2-97BC-CB0CD04AD0ED}"/>
              </a:ext>
            </a:extLst>
          </p:cNvPr>
          <p:cNvSpPr/>
          <p:nvPr/>
        </p:nvSpPr>
        <p:spPr>
          <a:xfrm>
            <a:off x="1835696" y="2665512"/>
            <a:ext cx="5688632" cy="2592288"/>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0ACE79B7-BD87-4E0F-91EE-160B44797CC6}"/>
              </a:ext>
            </a:extLst>
          </p:cNvPr>
          <p:cNvSpPr/>
          <p:nvPr/>
        </p:nvSpPr>
        <p:spPr>
          <a:xfrm>
            <a:off x="2267744" y="3429000"/>
            <a:ext cx="3960440" cy="1440160"/>
          </a:xfrm>
          <a:prstGeom prst="ellips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1DCC7D2B-B9F0-4C3B-BCB4-01323FC98E8A}"/>
              </a:ext>
            </a:extLst>
          </p:cNvPr>
          <p:cNvSpPr/>
          <p:nvPr/>
        </p:nvSpPr>
        <p:spPr>
          <a:xfrm>
            <a:off x="2843808" y="3717032"/>
            <a:ext cx="2304256" cy="864096"/>
          </a:xfrm>
          <a:prstGeom prst="ellips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D66AE338-8BF4-4993-9A79-4C8A7A4727B1}"/>
              </a:ext>
            </a:extLst>
          </p:cNvPr>
          <p:cNvSpPr/>
          <p:nvPr/>
        </p:nvSpPr>
        <p:spPr>
          <a:xfrm>
            <a:off x="2411760" y="3717032"/>
            <a:ext cx="1872208" cy="8640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C6BA87DD-A935-4E77-AD55-DC9ABF1A4F15}"/>
              </a:ext>
            </a:extLst>
          </p:cNvPr>
          <p:cNvCxnSpPr/>
          <p:nvPr/>
        </p:nvCxnSpPr>
        <p:spPr>
          <a:xfrm>
            <a:off x="6876256" y="1052736"/>
            <a:ext cx="0" cy="2810445"/>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2B723762-A450-4973-8C5C-0BBCFDBA8C99}"/>
              </a:ext>
            </a:extLst>
          </p:cNvPr>
          <p:cNvSpPr txBox="1"/>
          <p:nvPr/>
        </p:nvSpPr>
        <p:spPr>
          <a:xfrm>
            <a:off x="6660232" y="620688"/>
            <a:ext cx="504056" cy="369332"/>
          </a:xfrm>
          <a:prstGeom prst="rect">
            <a:avLst/>
          </a:prstGeom>
          <a:noFill/>
        </p:spPr>
        <p:txBody>
          <a:bodyPr wrap="square" rtlCol="0">
            <a:spAutoFit/>
          </a:bodyPr>
          <a:lstStyle/>
          <a:p>
            <a:r>
              <a:rPr lang="el-GR" b="1" dirty="0"/>
              <a:t>Α</a:t>
            </a:r>
            <a:endParaRPr lang="en-US" b="1" dirty="0"/>
          </a:p>
        </p:txBody>
      </p:sp>
      <p:cxnSp>
        <p:nvCxnSpPr>
          <p:cNvPr id="15" name="Straight Connector 14">
            <a:extLst>
              <a:ext uri="{FF2B5EF4-FFF2-40B4-BE49-F238E27FC236}">
                <a16:creationId xmlns:a16="http://schemas.microsoft.com/office/drawing/2014/main" id="{F3EF82E3-4B21-4C74-B8C1-6942F83064DC}"/>
              </a:ext>
            </a:extLst>
          </p:cNvPr>
          <p:cNvCxnSpPr/>
          <p:nvPr/>
        </p:nvCxnSpPr>
        <p:spPr>
          <a:xfrm>
            <a:off x="5436096" y="1172582"/>
            <a:ext cx="0" cy="2690599"/>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E49051C6-256A-40D1-98AC-953F505CE1DC}"/>
              </a:ext>
            </a:extLst>
          </p:cNvPr>
          <p:cNvSpPr txBox="1"/>
          <p:nvPr/>
        </p:nvSpPr>
        <p:spPr>
          <a:xfrm>
            <a:off x="5148064" y="908720"/>
            <a:ext cx="576062" cy="369332"/>
          </a:xfrm>
          <a:prstGeom prst="rect">
            <a:avLst/>
          </a:prstGeom>
          <a:noFill/>
        </p:spPr>
        <p:txBody>
          <a:bodyPr wrap="square" rtlCol="0">
            <a:spAutoFit/>
          </a:bodyPr>
          <a:lstStyle/>
          <a:p>
            <a:r>
              <a:rPr lang="el-GR" b="1" dirty="0"/>
              <a:t>Β</a:t>
            </a:r>
            <a:endParaRPr lang="en-US" b="1" dirty="0"/>
          </a:p>
        </p:txBody>
      </p:sp>
      <p:cxnSp>
        <p:nvCxnSpPr>
          <p:cNvPr id="18" name="Straight Connector 17">
            <a:extLst>
              <a:ext uri="{FF2B5EF4-FFF2-40B4-BE49-F238E27FC236}">
                <a16:creationId xmlns:a16="http://schemas.microsoft.com/office/drawing/2014/main" id="{F2725018-7773-4D40-91B2-40F0D7CE9C30}"/>
              </a:ext>
            </a:extLst>
          </p:cNvPr>
          <p:cNvCxnSpPr/>
          <p:nvPr/>
        </p:nvCxnSpPr>
        <p:spPr>
          <a:xfrm>
            <a:off x="4427984" y="1093386"/>
            <a:ext cx="0" cy="3055694"/>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28428DF7-002F-4EA7-B900-036244E0F995}"/>
              </a:ext>
            </a:extLst>
          </p:cNvPr>
          <p:cNvSpPr txBox="1"/>
          <p:nvPr/>
        </p:nvSpPr>
        <p:spPr>
          <a:xfrm>
            <a:off x="4247964" y="805354"/>
            <a:ext cx="396045" cy="367228"/>
          </a:xfrm>
          <a:prstGeom prst="rect">
            <a:avLst/>
          </a:prstGeom>
          <a:noFill/>
        </p:spPr>
        <p:txBody>
          <a:bodyPr wrap="square" rtlCol="0">
            <a:spAutoFit/>
          </a:bodyPr>
          <a:lstStyle/>
          <a:p>
            <a:r>
              <a:rPr lang="el-GR" b="1" dirty="0"/>
              <a:t>Γ</a:t>
            </a:r>
            <a:endParaRPr lang="en-US" b="1" dirty="0"/>
          </a:p>
        </p:txBody>
      </p:sp>
      <p:cxnSp>
        <p:nvCxnSpPr>
          <p:cNvPr id="21" name="Straight Connector 20">
            <a:extLst>
              <a:ext uri="{FF2B5EF4-FFF2-40B4-BE49-F238E27FC236}">
                <a16:creationId xmlns:a16="http://schemas.microsoft.com/office/drawing/2014/main" id="{2FEBCC96-5541-474E-8617-63C2F84B5342}"/>
              </a:ext>
            </a:extLst>
          </p:cNvPr>
          <p:cNvCxnSpPr/>
          <p:nvPr/>
        </p:nvCxnSpPr>
        <p:spPr>
          <a:xfrm>
            <a:off x="3095834" y="1093386"/>
            <a:ext cx="0" cy="3055694"/>
          </a:xfrm>
          <a:prstGeom prst="line">
            <a:avLst/>
          </a:prstGeom>
          <a:ln w="571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F2831D31-AFA7-4ACA-860E-1630BA4AC58E}"/>
              </a:ext>
            </a:extLst>
          </p:cNvPr>
          <p:cNvSpPr txBox="1"/>
          <p:nvPr/>
        </p:nvSpPr>
        <p:spPr>
          <a:xfrm>
            <a:off x="2915813" y="772470"/>
            <a:ext cx="576065" cy="369332"/>
          </a:xfrm>
          <a:prstGeom prst="rect">
            <a:avLst/>
          </a:prstGeom>
          <a:noFill/>
        </p:spPr>
        <p:txBody>
          <a:bodyPr wrap="square" rtlCol="0">
            <a:spAutoFit/>
          </a:bodyPr>
          <a:lstStyle/>
          <a:p>
            <a:r>
              <a:rPr lang="el-GR" b="1" dirty="0"/>
              <a:t>Δ</a:t>
            </a:r>
            <a:endParaRPr lang="en-US" b="1" dirty="0"/>
          </a:p>
        </p:txBody>
      </p:sp>
      <p:sp>
        <p:nvSpPr>
          <p:cNvPr id="23" name="Rectangle 22">
            <a:extLst>
              <a:ext uri="{FF2B5EF4-FFF2-40B4-BE49-F238E27FC236}">
                <a16:creationId xmlns:a16="http://schemas.microsoft.com/office/drawing/2014/main" id="{908AA6DD-8BF3-41B5-BACD-1820EAEF9E04}"/>
              </a:ext>
            </a:extLst>
          </p:cNvPr>
          <p:cNvSpPr/>
          <p:nvPr/>
        </p:nvSpPr>
        <p:spPr>
          <a:xfrm>
            <a:off x="179512" y="5416695"/>
            <a:ext cx="8424936" cy="1200329"/>
          </a:xfrm>
          <a:prstGeom prst="rect">
            <a:avLst/>
          </a:prstGeom>
        </p:spPr>
        <p:txBody>
          <a:bodyPr wrap="square">
            <a:spAutoFit/>
          </a:bodyPr>
          <a:lstStyle/>
          <a:p>
            <a:r>
              <a:rPr lang="el-GR" i="1" dirty="0"/>
              <a:t>Διάγραμμα </a:t>
            </a:r>
            <a:r>
              <a:rPr lang="el-GR" i="1" dirty="0" err="1"/>
              <a:t>Venn</a:t>
            </a:r>
            <a:r>
              <a:rPr lang="el-GR" i="1" dirty="0"/>
              <a:t> που απεικονίζει τα σύνολα των δεδομένων </a:t>
            </a:r>
            <a:r>
              <a:rPr lang="el-GR" i="1" dirty="0" err="1"/>
              <a:t>φαρμακοεπαγρύπνισης</a:t>
            </a:r>
            <a:r>
              <a:rPr lang="el-GR" i="1" dirty="0"/>
              <a:t> που έχουν σχέση με τις Ανεπιθύμητες ενέργειες</a:t>
            </a:r>
          </a:p>
          <a:p>
            <a:r>
              <a:rPr lang="el-GR" b="1" dirty="0"/>
              <a:t>Α</a:t>
            </a:r>
            <a:r>
              <a:rPr lang="en-US" b="1" dirty="0"/>
              <a:t>: </a:t>
            </a:r>
            <a:r>
              <a:rPr lang="el-GR" b="1" dirty="0"/>
              <a:t>δεδομένα ΦΑ, Β</a:t>
            </a:r>
            <a:r>
              <a:rPr lang="en-US" b="1" dirty="0"/>
              <a:t>: Y</a:t>
            </a:r>
            <a:r>
              <a:rPr lang="el-GR" b="1" dirty="0" err="1"/>
              <a:t>ποπτη</a:t>
            </a:r>
            <a:r>
              <a:rPr lang="el-GR" b="1" dirty="0"/>
              <a:t> Ανεπιθύμητη ενέργεια, Γ</a:t>
            </a:r>
            <a:r>
              <a:rPr lang="en-US" b="1" dirty="0"/>
              <a:t>: </a:t>
            </a:r>
            <a:r>
              <a:rPr lang="el-GR" b="1" dirty="0"/>
              <a:t>Έγκυρη ανεπιθύμητη ενέργεια, Δ</a:t>
            </a:r>
            <a:r>
              <a:rPr lang="en-US" b="1" dirty="0"/>
              <a:t>: </a:t>
            </a:r>
            <a:r>
              <a:rPr lang="el-GR" b="1" dirty="0"/>
              <a:t>Αναφερόμενη ανεπιθύμητη ενέργεια</a:t>
            </a:r>
            <a:endParaRPr lang="el-GR" dirty="0"/>
          </a:p>
        </p:txBody>
      </p:sp>
    </p:spTree>
    <p:extLst>
      <p:ext uri="{BB962C8B-B14F-4D97-AF65-F5344CB8AC3E}">
        <p14:creationId xmlns:p14="http://schemas.microsoft.com/office/powerpoint/2010/main" val="117903068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err="1"/>
              <a:t>Μετεγκριτική</a:t>
            </a:r>
            <a:r>
              <a:rPr lang="el-GR" dirty="0"/>
              <a:t> μελέτη</a:t>
            </a:r>
          </a:p>
        </p:txBody>
      </p:sp>
      <p:sp>
        <p:nvSpPr>
          <p:cNvPr id="3" name="Θέση περιεχομένου 2"/>
          <p:cNvSpPr>
            <a:spLocks noGrp="1"/>
          </p:cNvSpPr>
          <p:nvPr>
            <p:ph idx="1"/>
          </p:nvPr>
        </p:nvSpPr>
        <p:spPr/>
        <p:txBody>
          <a:bodyPr>
            <a:normAutofit/>
          </a:bodyPr>
          <a:lstStyle/>
          <a:p>
            <a:endParaRPr lang="el-GR" dirty="0"/>
          </a:p>
          <a:p>
            <a:r>
              <a:rPr lang="el-GR" dirty="0"/>
              <a:t>Επειδή ο αριθμός των ασθενών που συμμετέχουν στις κλινικές μελέτες πριν από την έγκριση της κυκλοφορίας ενός φαρμάκου </a:t>
            </a:r>
            <a:r>
              <a:rPr lang="el-GR" dirty="0">
                <a:highlight>
                  <a:srgbClr val="FFFF00"/>
                </a:highlight>
              </a:rPr>
              <a:t>είναι μικρός </a:t>
            </a:r>
            <a:r>
              <a:rPr lang="el-GR" dirty="0"/>
              <a:t>και οι ίδιοι οι ασθενείς αυστηρά επιλεγμένοι, </a:t>
            </a:r>
            <a:r>
              <a:rPr lang="el-GR" dirty="0">
                <a:solidFill>
                  <a:srgbClr val="FF0000"/>
                </a:solidFill>
              </a:rPr>
              <a:t>οι λιγότερο συχνές και συνήθως βαρύτερες ανεπιθύμητες ενέργειες δεν εμφανίζονται στη φάση αυτή</a:t>
            </a:r>
            <a:r>
              <a:rPr lang="el-GR" dirty="0"/>
              <a:t>. </a:t>
            </a:r>
          </a:p>
          <a:p>
            <a:endParaRPr lang="el-GR" dirty="0"/>
          </a:p>
        </p:txBody>
      </p:sp>
      <p:sp>
        <p:nvSpPr>
          <p:cNvPr id="4" name="Θέση αριθμού διαφάνειας 3"/>
          <p:cNvSpPr>
            <a:spLocks noGrp="1"/>
          </p:cNvSpPr>
          <p:nvPr>
            <p:ph type="sldNum" sz="quarter" idx="12"/>
          </p:nvPr>
        </p:nvSpPr>
        <p:spPr/>
        <p:txBody>
          <a:bodyPr/>
          <a:lstStyle/>
          <a:p>
            <a:fld id="{44B8DD61-0CA0-472F-A92A-1C057852C04D}" type="slidenum">
              <a:rPr lang="el-GR" smtClean="0"/>
              <a:t>41</a:t>
            </a:fld>
            <a:endParaRPr lang="el-GR" dirty="0"/>
          </a:p>
        </p:txBody>
      </p:sp>
    </p:spTree>
    <p:extLst>
      <p:ext uri="{BB962C8B-B14F-4D97-AF65-F5344CB8AC3E}">
        <p14:creationId xmlns:p14="http://schemas.microsoft.com/office/powerpoint/2010/main" val="20370164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DFF87E8-2CB5-4B23-A12F-B89533F2AFDB}"/>
              </a:ext>
            </a:extLst>
          </p:cNvPr>
          <p:cNvSpPr>
            <a:spLocks noGrp="1"/>
          </p:cNvSpPr>
          <p:nvPr>
            <p:ph idx="1"/>
          </p:nvPr>
        </p:nvSpPr>
        <p:spPr>
          <a:xfrm>
            <a:off x="323528" y="548680"/>
            <a:ext cx="8363272" cy="5577483"/>
          </a:xfrm>
        </p:spPr>
        <p:txBody>
          <a:bodyPr>
            <a:normAutofit fontScale="77500" lnSpcReduction="20000"/>
          </a:bodyPr>
          <a:lstStyle/>
          <a:p>
            <a:r>
              <a:rPr lang="el-GR" dirty="0"/>
              <a:t>Οι γνώσεις για τη χρήση των φαρμάκων κατά το χρόνο κυκλοφορίας τους προέρχονται από τα δεδομένα των </a:t>
            </a:r>
            <a:r>
              <a:rPr lang="el-GR" dirty="0" err="1"/>
              <a:t>προκλινικών</a:t>
            </a:r>
            <a:r>
              <a:rPr lang="el-GR" dirty="0"/>
              <a:t> δοκιμών, </a:t>
            </a:r>
          </a:p>
          <a:p>
            <a:r>
              <a:rPr lang="el-GR" dirty="0"/>
              <a:t>εξακολουθούν όμως να υπάρχουν επιστημονικά ερωτήματα προς διερεύνηση με συγκεκριμένες μελέτες σε ορισμένο αριθμό ασθενών, σε θεραπεία μικρής ή ενδιάμεσης διάρκειας, που θα πρέπει να συμπληρωθεί με  στοιχεία </a:t>
            </a:r>
            <a:r>
              <a:rPr lang="el-GR" dirty="0" err="1"/>
              <a:t>μετεγκριτικής</a:t>
            </a:r>
            <a:r>
              <a:rPr lang="el-GR" dirty="0"/>
              <a:t> χρήσης των φαρμάκων.</a:t>
            </a:r>
          </a:p>
          <a:p>
            <a:r>
              <a:rPr lang="el-GR" dirty="0"/>
              <a:t>Η </a:t>
            </a:r>
            <a:r>
              <a:rPr lang="el-GR" dirty="0" err="1">
                <a:solidFill>
                  <a:srgbClr val="FF0000"/>
                </a:solidFill>
              </a:rPr>
              <a:t>φαρμακοεπαγρύπνιση</a:t>
            </a:r>
            <a:r>
              <a:rPr lang="el-GR" dirty="0">
                <a:solidFill>
                  <a:srgbClr val="FF0000"/>
                </a:solidFill>
              </a:rPr>
              <a:t> μετά την έγκριση κυκλοφορίας </a:t>
            </a:r>
            <a:r>
              <a:rPr lang="el-GR" dirty="0"/>
              <a:t>ενός φαρμάκου χρησιμοποιεί εργαλεία και μεθόδους έρευνας για να αναγνωρίσει άγνωστες ανεπιθύμητες ενέργειες. </a:t>
            </a:r>
          </a:p>
          <a:p>
            <a:r>
              <a:rPr lang="el-GR" dirty="0">
                <a:highlight>
                  <a:srgbClr val="FFFF00"/>
                </a:highlight>
              </a:rPr>
              <a:t>Η κύρια πηγή συλλογής των ανεπιθύμητων ενεργειών των φαρμάκων, μετά την έγκριση της κυκλοφορίας τους, είναι η αυθόρμητη αναφορά τους από αυτούς που τις παρατηρούν</a:t>
            </a:r>
            <a:r>
              <a:rPr lang="el-GR" dirty="0"/>
              <a:t>.</a:t>
            </a:r>
          </a:p>
          <a:p>
            <a:endParaRPr lang="el-GR" dirty="0"/>
          </a:p>
        </p:txBody>
      </p:sp>
      <p:sp>
        <p:nvSpPr>
          <p:cNvPr id="4" name="Slide Number Placeholder 3">
            <a:extLst>
              <a:ext uri="{FF2B5EF4-FFF2-40B4-BE49-F238E27FC236}">
                <a16:creationId xmlns:a16="http://schemas.microsoft.com/office/drawing/2014/main" id="{F6319D8E-50C1-4FAD-A875-A427130B3F86}"/>
              </a:ext>
            </a:extLst>
          </p:cNvPr>
          <p:cNvSpPr>
            <a:spLocks noGrp="1"/>
          </p:cNvSpPr>
          <p:nvPr>
            <p:ph type="sldNum" sz="quarter" idx="12"/>
          </p:nvPr>
        </p:nvSpPr>
        <p:spPr/>
        <p:txBody>
          <a:bodyPr/>
          <a:lstStyle/>
          <a:p>
            <a:fld id="{44B8DD61-0CA0-472F-A92A-1C057852C04D}" type="slidenum">
              <a:rPr lang="el-GR" smtClean="0"/>
              <a:t>42</a:t>
            </a:fld>
            <a:endParaRPr lang="el-GR"/>
          </a:p>
        </p:txBody>
      </p:sp>
    </p:spTree>
    <p:extLst>
      <p:ext uri="{BB962C8B-B14F-4D97-AF65-F5344CB8AC3E}">
        <p14:creationId xmlns:p14="http://schemas.microsoft.com/office/powerpoint/2010/main" val="210521080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dirty="0"/>
              <a:t>Εμπλεκόμενοι στη </a:t>
            </a:r>
            <a:r>
              <a:rPr lang="el-GR" sz="3200" dirty="0" err="1"/>
              <a:t>Φαρμακοεπαγρύπνιση</a:t>
            </a:r>
            <a:endParaRPr lang="el-GR" sz="3200" dirty="0"/>
          </a:p>
        </p:txBody>
      </p:sp>
      <p:sp>
        <p:nvSpPr>
          <p:cNvPr id="3" name="Θέση περιεχομένου 2"/>
          <p:cNvSpPr>
            <a:spLocks noGrp="1"/>
          </p:cNvSpPr>
          <p:nvPr>
            <p:ph idx="1"/>
          </p:nvPr>
        </p:nvSpPr>
        <p:spPr/>
        <p:txBody>
          <a:bodyPr>
            <a:normAutofit/>
          </a:bodyPr>
          <a:lstStyle/>
          <a:p>
            <a:r>
              <a:rPr lang="el-GR" sz="2400" dirty="0"/>
              <a:t>Οι ασθενείς ως χρήστες των φαρμάκων, </a:t>
            </a:r>
          </a:p>
          <a:p>
            <a:r>
              <a:rPr lang="el-GR" sz="2400" dirty="0"/>
              <a:t>οι ιατροί, οι φαρμακοποιοί, οι νοσηλευτές και γενικώς όσοι επαγγελματίες υγείας σχετίζονται με τα φάρμακα. </a:t>
            </a:r>
          </a:p>
          <a:p>
            <a:r>
              <a:rPr lang="el-GR" sz="2400" dirty="0"/>
              <a:t>Οι εθνικοί και διεθνείς οργανισμοί που ρυθμίζουν την κυκλοφορία των φαρμάκων και είναι υπεύθυνοι για την παρακολούθηση και την ασφάλεια των φαρμάκων. </a:t>
            </a:r>
          </a:p>
          <a:p>
            <a:r>
              <a:rPr lang="el-GR" sz="2400" dirty="0"/>
              <a:t>Οι φαρμακευτικές εταιρείες που είναι υπεύθυνες για την ασφάλεια των προϊόντων τους.</a:t>
            </a:r>
          </a:p>
        </p:txBody>
      </p:sp>
      <p:sp>
        <p:nvSpPr>
          <p:cNvPr id="4" name="Θέση αριθμού διαφάνειας 3"/>
          <p:cNvSpPr>
            <a:spLocks noGrp="1"/>
          </p:cNvSpPr>
          <p:nvPr>
            <p:ph type="sldNum" sz="quarter" idx="12"/>
          </p:nvPr>
        </p:nvSpPr>
        <p:spPr/>
        <p:txBody>
          <a:bodyPr/>
          <a:lstStyle/>
          <a:p>
            <a:fld id="{44B8DD61-0CA0-472F-A92A-1C057852C04D}" type="slidenum">
              <a:rPr lang="el-GR" smtClean="0"/>
              <a:t>43</a:t>
            </a:fld>
            <a:endParaRPr lang="el-GR"/>
          </a:p>
        </p:txBody>
      </p:sp>
    </p:spTree>
    <p:extLst>
      <p:ext uri="{BB962C8B-B14F-4D97-AF65-F5344CB8AC3E}">
        <p14:creationId xmlns:p14="http://schemas.microsoft.com/office/powerpoint/2010/main" val="273584534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Ο ρόλος των επαγγελματιών υγείας</a:t>
            </a:r>
          </a:p>
        </p:txBody>
      </p:sp>
      <p:sp>
        <p:nvSpPr>
          <p:cNvPr id="3" name="Θέση περιεχομένου 2"/>
          <p:cNvSpPr>
            <a:spLocks noGrp="1"/>
          </p:cNvSpPr>
          <p:nvPr>
            <p:ph idx="1"/>
          </p:nvPr>
        </p:nvSpPr>
        <p:spPr/>
        <p:txBody>
          <a:bodyPr>
            <a:normAutofit fontScale="85000" lnSpcReduction="20000"/>
          </a:bodyPr>
          <a:lstStyle/>
          <a:p>
            <a:r>
              <a:rPr lang="el-GR" dirty="0"/>
              <a:t>είναι πρωταγωνιστικός στην αναφορά των ανεπιθύμητων ενεργειών των φαρμάκων. </a:t>
            </a:r>
          </a:p>
          <a:p>
            <a:r>
              <a:rPr lang="el-GR" dirty="0"/>
              <a:t>Οι γιατροί καλούνται να αναγνωρίσουν εάν ένα ανεπιθύμητο </a:t>
            </a:r>
            <a:r>
              <a:rPr lang="el-GR" dirty="0" err="1"/>
              <a:t>σύμβαμα</a:t>
            </a:r>
            <a:r>
              <a:rPr lang="el-GR" dirty="0"/>
              <a:t> σε κάποιον ασθενή που βρίσκεται υπό φαρμακευτική αγωγή </a:t>
            </a:r>
            <a:r>
              <a:rPr lang="el-GR" dirty="0">
                <a:highlight>
                  <a:srgbClr val="FFFF00"/>
                </a:highlight>
              </a:rPr>
              <a:t>παρουσιάζει αιτιολογική συσχέτιση με τα φάρμακα </a:t>
            </a:r>
            <a:r>
              <a:rPr lang="el-GR" dirty="0"/>
              <a:t>τα οποία αυτός λαμβάνει ή αποτελεί σύμπτωμα της νόσου του. </a:t>
            </a:r>
          </a:p>
          <a:p>
            <a:r>
              <a:rPr lang="el-GR" dirty="0"/>
              <a:t>Ο κλινικός ιατρός πρέπει να σκέφτεται την πιθανότητα μιας ανεπιθύμητης ενέργειας, </a:t>
            </a:r>
            <a:r>
              <a:rPr lang="el-GR" dirty="0">
                <a:solidFill>
                  <a:srgbClr val="FF0000"/>
                </a:solidFill>
              </a:rPr>
              <a:t>ακόμα κι αν αυτή δεν έχει προαναφερθεί για το </a:t>
            </a:r>
            <a:r>
              <a:rPr lang="el-GR" dirty="0" err="1">
                <a:solidFill>
                  <a:srgbClr val="FF0000"/>
                </a:solidFill>
              </a:rPr>
              <a:t>συνταγογραφημένο</a:t>
            </a:r>
            <a:r>
              <a:rPr lang="el-GR" dirty="0">
                <a:solidFill>
                  <a:srgbClr val="FF0000"/>
                </a:solidFill>
              </a:rPr>
              <a:t> φάρμακο,</a:t>
            </a:r>
            <a:r>
              <a:rPr lang="el-GR" dirty="0"/>
              <a:t> και </a:t>
            </a:r>
            <a:r>
              <a:rPr lang="el-GR" dirty="0">
                <a:highlight>
                  <a:srgbClr val="FFFF00"/>
                </a:highlight>
              </a:rPr>
              <a:t>να πραγματοποιεί εκτίμηση αιτιότητας βάσει έγκυρων και κοινά αποδεκτών κριτηρίων</a:t>
            </a:r>
          </a:p>
        </p:txBody>
      </p:sp>
      <p:sp>
        <p:nvSpPr>
          <p:cNvPr id="4" name="Θέση αριθμού διαφάνειας 3"/>
          <p:cNvSpPr>
            <a:spLocks noGrp="1"/>
          </p:cNvSpPr>
          <p:nvPr>
            <p:ph type="sldNum" sz="quarter" idx="12"/>
          </p:nvPr>
        </p:nvSpPr>
        <p:spPr/>
        <p:txBody>
          <a:bodyPr/>
          <a:lstStyle/>
          <a:p>
            <a:fld id="{44B8DD61-0CA0-472F-A92A-1C057852C04D}" type="slidenum">
              <a:rPr lang="el-GR" smtClean="0"/>
              <a:t>44</a:t>
            </a:fld>
            <a:endParaRPr lang="el-GR"/>
          </a:p>
        </p:txBody>
      </p:sp>
    </p:spTree>
    <p:extLst>
      <p:ext uri="{BB962C8B-B14F-4D97-AF65-F5344CB8AC3E}">
        <p14:creationId xmlns:p14="http://schemas.microsoft.com/office/powerpoint/2010/main" val="162695347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77500" lnSpcReduction="20000"/>
          </a:bodyPr>
          <a:lstStyle/>
          <a:p>
            <a:pPr algn="just"/>
            <a:r>
              <a:rPr lang="el-GR" sz="3100" dirty="0"/>
              <a:t>Μελέτες έχουν καταδείξει ότι </a:t>
            </a:r>
            <a:r>
              <a:rPr lang="el-GR" sz="3100" dirty="0">
                <a:solidFill>
                  <a:srgbClr val="FF0000"/>
                </a:solidFill>
              </a:rPr>
              <a:t>διάφορες κατηγορίες επαγγελματιών υγείας παρατηρούν διαφορετικά προβλήματα, </a:t>
            </a:r>
            <a:r>
              <a:rPr lang="el-GR" sz="3100" dirty="0"/>
              <a:t>τα οποία σχετίζονται με τη χρήση φαρμάκων, η καθεμιά από τη σκοπιά της. </a:t>
            </a:r>
          </a:p>
          <a:p>
            <a:pPr algn="just"/>
            <a:r>
              <a:rPr lang="el-GR" sz="3100" dirty="0"/>
              <a:t>Ωστόσο, όταν λαμβάνονται αναφορές από όλους τους επαγγελματίες υγείας, αυξάνεται η πιθανότητα να ανιχνευθεί ολόκληρο το φάσμα των επιπλοκών που σχετίζονται με τη φαρμακευτική αγωγή. </a:t>
            </a:r>
          </a:p>
          <a:p>
            <a:pPr algn="just"/>
            <a:r>
              <a:rPr lang="el-GR" sz="3100" dirty="0">
                <a:highlight>
                  <a:srgbClr val="FFFF00"/>
                </a:highlight>
              </a:rPr>
              <a:t>Για να υπάρχει αντιπροσωπευτική εικόνα της πραγματικότητας, όλοι οι φορείς ενός συστήματος υγείας, όπως τα ιδιωτικά και δημόσια νοσοκομεία, οι οικογενειακοί γιατροί, οι οίκοι ευγηρίας, τα κέντρα αποκατάστασης και τα κέντρα παραδοσιακής ιατρικής, πρέπει να συμμετέχουν</a:t>
            </a:r>
            <a:r>
              <a:rPr lang="el-GR" sz="3100" dirty="0"/>
              <a:t>.</a:t>
            </a:r>
          </a:p>
          <a:p>
            <a:endParaRPr lang="el-GR" dirty="0"/>
          </a:p>
        </p:txBody>
      </p:sp>
      <p:sp>
        <p:nvSpPr>
          <p:cNvPr id="4" name="Θέση αριθμού διαφάνειας 3"/>
          <p:cNvSpPr>
            <a:spLocks noGrp="1"/>
          </p:cNvSpPr>
          <p:nvPr>
            <p:ph type="sldNum" sz="quarter" idx="12"/>
          </p:nvPr>
        </p:nvSpPr>
        <p:spPr/>
        <p:txBody>
          <a:bodyPr/>
          <a:lstStyle/>
          <a:p>
            <a:fld id="{44B8DD61-0CA0-472F-A92A-1C057852C04D}" type="slidenum">
              <a:rPr lang="el-GR" smtClean="0"/>
              <a:t>45</a:t>
            </a:fld>
            <a:endParaRPr lang="el-GR"/>
          </a:p>
        </p:txBody>
      </p:sp>
    </p:spTree>
    <p:extLst>
      <p:ext uri="{BB962C8B-B14F-4D97-AF65-F5344CB8AC3E}">
        <p14:creationId xmlns:p14="http://schemas.microsoft.com/office/powerpoint/2010/main" val="220819266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2800" dirty="0">
                <a:highlight>
                  <a:srgbClr val="FFFF00"/>
                </a:highlight>
              </a:rPr>
              <a:t>Προβλήματα στη </a:t>
            </a:r>
            <a:r>
              <a:rPr lang="el-GR" sz="2800" dirty="0" err="1">
                <a:highlight>
                  <a:srgbClr val="FFFF00"/>
                </a:highlight>
              </a:rPr>
              <a:t>φαρμακοεπαγρύπνιση</a:t>
            </a:r>
            <a:endParaRPr lang="el-GR" sz="2800" dirty="0">
              <a:highlight>
                <a:srgbClr val="FFFF00"/>
              </a:highlight>
            </a:endParaRPr>
          </a:p>
        </p:txBody>
      </p:sp>
      <p:sp>
        <p:nvSpPr>
          <p:cNvPr id="3" name="Θέση περιεχομένου 2"/>
          <p:cNvSpPr>
            <a:spLocks noGrp="1"/>
          </p:cNvSpPr>
          <p:nvPr>
            <p:ph idx="1"/>
          </p:nvPr>
        </p:nvSpPr>
        <p:spPr/>
        <p:txBody>
          <a:bodyPr>
            <a:normAutofit fontScale="70000" lnSpcReduction="20000"/>
          </a:bodyPr>
          <a:lstStyle/>
          <a:p>
            <a:r>
              <a:rPr lang="el-GR" dirty="0"/>
              <a:t>Καλείται να αντιμετωπίσει ζητήματα που προκύπτουν από την παράνομη διακίνηση φαρμάκων και ουσιών, </a:t>
            </a:r>
          </a:p>
          <a:p>
            <a:r>
              <a:rPr lang="el-GR" dirty="0"/>
              <a:t>την αυξανόμενη πρακτική της </a:t>
            </a:r>
            <a:r>
              <a:rPr lang="el-GR" dirty="0" err="1"/>
              <a:t>αυτοθεραπείας</a:t>
            </a:r>
            <a:r>
              <a:rPr lang="el-GR" dirty="0"/>
              <a:t>, </a:t>
            </a:r>
          </a:p>
          <a:p>
            <a:r>
              <a:rPr lang="el-GR" dirty="0"/>
              <a:t>τις άλογες και ανασφαλείς πρακτικές δωρεάς φαρμάκων,</a:t>
            </a:r>
          </a:p>
          <a:p>
            <a:r>
              <a:rPr lang="el-GR" dirty="0"/>
              <a:t>την ευρεία παρασκευή και πώληση ψευδεπίγραφων και κατώτερης ποιότητας  φαρμάκων, </a:t>
            </a:r>
          </a:p>
          <a:p>
            <a:r>
              <a:rPr lang="el-GR" dirty="0"/>
              <a:t>τη διάδοση της χρήσης παραδοσιακών φαρμάκων πέραν του αρχικού τους τόπου, </a:t>
            </a:r>
          </a:p>
          <a:p>
            <a:r>
              <a:rPr lang="el-GR" dirty="0"/>
              <a:t>την αυξημένη χρήση παραδοσιακών φαρμάκων ή βοτάνων σε συνδυασμό με σύγχρονα φάρμακα με άγνωστη πιθανότητα αλληλεπιδράσεων, </a:t>
            </a:r>
          </a:p>
          <a:p>
            <a:r>
              <a:rPr lang="el-GR" dirty="0"/>
              <a:t>καθώς και από τη διαρκώς επεκτεινόμενη αλληλοεπικάλυψη μεταξύ φαρμάκων, τροφών, συμπληρωμάτων, ιατρικών σκευασμάτων και καλλυντικών.</a:t>
            </a:r>
          </a:p>
        </p:txBody>
      </p:sp>
      <p:sp>
        <p:nvSpPr>
          <p:cNvPr id="4" name="Θέση αριθμού διαφάνειας 3"/>
          <p:cNvSpPr>
            <a:spLocks noGrp="1"/>
          </p:cNvSpPr>
          <p:nvPr>
            <p:ph type="sldNum" sz="quarter" idx="12"/>
          </p:nvPr>
        </p:nvSpPr>
        <p:spPr/>
        <p:txBody>
          <a:bodyPr/>
          <a:lstStyle/>
          <a:p>
            <a:fld id="{44B8DD61-0CA0-472F-A92A-1C057852C04D}" type="slidenum">
              <a:rPr lang="el-GR" smtClean="0"/>
              <a:t>46</a:t>
            </a:fld>
            <a:endParaRPr lang="el-GR"/>
          </a:p>
        </p:txBody>
      </p:sp>
    </p:spTree>
    <p:extLst>
      <p:ext uri="{BB962C8B-B14F-4D97-AF65-F5344CB8AC3E}">
        <p14:creationId xmlns:p14="http://schemas.microsoft.com/office/powerpoint/2010/main" val="402982014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2400" dirty="0">
                <a:highlight>
                  <a:srgbClr val="FFFF00"/>
                </a:highlight>
              </a:rPr>
              <a:t>Δράσεις που λαμβάνονται όταν επιβεβαιωθεί ένα ζήτημα…</a:t>
            </a:r>
          </a:p>
        </p:txBody>
      </p:sp>
      <p:sp>
        <p:nvSpPr>
          <p:cNvPr id="3" name="Θέση περιεχομένου 2"/>
          <p:cNvSpPr>
            <a:spLocks noGrp="1"/>
          </p:cNvSpPr>
          <p:nvPr>
            <p:ph idx="1"/>
          </p:nvPr>
        </p:nvSpPr>
        <p:spPr>
          <a:xfrm>
            <a:off x="457200" y="1600201"/>
            <a:ext cx="8229600" cy="2476872"/>
          </a:xfrm>
        </p:spPr>
        <p:txBody>
          <a:bodyPr>
            <a:normAutofit lnSpcReduction="10000"/>
          </a:bodyPr>
          <a:lstStyle/>
          <a:p>
            <a:r>
              <a:rPr lang="el-GR" sz="2400" dirty="0"/>
              <a:t>Οι δράσεις προέρχονται </a:t>
            </a:r>
            <a:r>
              <a:rPr lang="el-GR" sz="2400" dirty="0">
                <a:solidFill>
                  <a:srgbClr val="FF0000"/>
                </a:solidFill>
              </a:rPr>
              <a:t>είτε από κοινού από την Πολιτεία και την ενδιαφερόμενη φαρμακευτική εταιρεία είτε μεμονωμένα από την κάθε πλευρά και μπορεί να είναι εκούσιες ή επιβεβλημένες. </a:t>
            </a:r>
          </a:p>
          <a:p>
            <a:r>
              <a:rPr lang="el-GR" sz="2400" dirty="0"/>
              <a:t>Στοχεύουν πάντα στο να καταστήσουν ασφαλέστερη τη χρήση του φαρμάκου</a:t>
            </a:r>
            <a:r>
              <a:rPr lang="el-GR" dirty="0"/>
              <a:t>. </a:t>
            </a:r>
          </a:p>
        </p:txBody>
      </p:sp>
      <p:sp>
        <p:nvSpPr>
          <p:cNvPr id="4" name="Θέση αριθμού διαφάνειας 3"/>
          <p:cNvSpPr>
            <a:spLocks noGrp="1"/>
          </p:cNvSpPr>
          <p:nvPr>
            <p:ph type="sldNum" sz="quarter" idx="12"/>
          </p:nvPr>
        </p:nvSpPr>
        <p:spPr/>
        <p:txBody>
          <a:bodyPr/>
          <a:lstStyle/>
          <a:p>
            <a:fld id="{44B8DD61-0CA0-472F-A92A-1C057852C04D}" type="slidenum">
              <a:rPr lang="el-GR" smtClean="0"/>
              <a:t>47</a:t>
            </a:fld>
            <a:endParaRPr lang="el-GR"/>
          </a:p>
        </p:txBody>
      </p:sp>
    </p:spTree>
    <p:extLst>
      <p:ext uri="{BB962C8B-B14F-4D97-AF65-F5344CB8AC3E}">
        <p14:creationId xmlns:p14="http://schemas.microsoft.com/office/powerpoint/2010/main" val="302022792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highlight>
                  <a:srgbClr val="FFFF00"/>
                </a:highlight>
              </a:rPr>
              <a:t>Μέτρα που λαμβάνονται</a:t>
            </a:r>
          </a:p>
        </p:txBody>
      </p:sp>
      <p:sp>
        <p:nvSpPr>
          <p:cNvPr id="3" name="Θέση περιεχομένου 2"/>
          <p:cNvSpPr>
            <a:spLocks noGrp="1"/>
          </p:cNvSpPr>
          <p:nvPr>
            <p:ph idx="1"/>
          </p:nvPr>
        </p:nvSpPr>
        <p:spPr/>
        <p:txBody>
          <a:bodyPr>
            <a:normAutofit fontScale="55000" lnSpcReduction="20000"/>
          </a:bodyPr>
          <a:lstStyle/>
          <a:p>
            <a:r>
              <a:rPr lang="el-GR" b="1" dirty="0">
                <a:solidFill>
                  <a:srgbClr val="FF0000"/>
                </a:solidFill>
              </a:rPr>
              <a:t>Αφορούν στην πληροφόρηση για το φάρμακο, όπως</a:t>
            </a:r>
            <a:r>
              <a:rPr lang="el-GR" dirty="0"/>
              <a:t>:</a:t>
            </a:r>
            <a:br>
              <a:rPr lang="el-GR" dirty="0"/>
            </a:br>
            <a:r>
              <a:rPr lang="el-GR" dirty="0"/>
              <a:t>• αλλαγές στη συσκευασία του φαρμάκου,</a:t>
            </a:r>
            <a:br>
              <a:rPr lang="el-GR" dirty="0"/>
            </a:br>
            <a:r>
              <a:rPr lang="el-GR" dirty="0"/>
              <a:t>• αλλαγές στην επισήμανση της συσκευασίας,</a:t>
            </a:r>
            <a:br>
              <a:rPr lang="el-GR" dirty="0"/>
            </a:br>
            <a:r>
              <a:rPr lang="el-GR" dirty="0"/>
              <a:t>•  αλλαγές στην επίσημη μονογραφία του φαρμάκου,</a:t>
            </a:r>
            <a:br>
              <a:rPr lang="el-GR" dirty="0"/>
            </a:br>
            <a:r>
              <a:rPr lang="el-GR" dirty="0"/>
              <a:t>• μείωση της συνιστώμενης δόσης,</a:t>
            </a:r>
            <a:br>
              <a:rPr lang="el-GR" dirty="0"/>
            </a:br>
            <a:r>
              <a:rPr lang="el-GR" dirty="0"/>
              <a:t>•  αφαίρεση ενδείξεων,</a:t>
            </a:r>
            <a:br>
              <a:rPr lang="el-GR" dirty="0"/>
            </a:br>
            <a:r>
              <a:rPr lang="el-GR" dirty="0"/>
              <a:t>• περιορισμός των πληθυσμιακών ομάδων λήψεως,</a:t>
            </a:r>
            <a:br>
              <a:rPr lang="el-GR" dirty="0"/>
            </a:br>
            <a:r>
              <a:rPr lang="el-GR" dirty="0"/>
              <a:t>• νέα αντένδειξη,</a:t>
            </a:r>
            <a:br>
              <a:rPr lang="el-GR" dirty="0"/>
            </a:br>
            <a:r>
              <a:rPr lang="el-GR" dirty="0"/>
              <a:t>•  προειδοποίηση για αλληλεπιδράσεις,</a:t>
            </a:r>
            <a:br>
              <a:rPr lang="el-GR" dirty="0"/>
            </a:br>
            <a:r>
              <a:rPr lang="el-GR" dirty="0"/>
              <a:t>• χρήση του φαρμάκου ως δεύτερη ή τρίτη επιλογή, αντί για πρώτη επιλογή θεραπείας,</a:t>
            </a:r>
            <a:br>
              <a:rPr lang="el-GR" dirty="0"/>
            </a:br>
            <a:r>
              <a:rPr lang="el-GR" dirty="0"/>
              <a:t>• </a:t>
            </a:r>
            <a:r>
              <a:rPr lang="el-GR" dirty="0" err="1"/>
              <a:t>συγχορήγηση</a:t>
            </a:r>
            <a:r>
              <a:rPr lang="el-GR" dirty="0"/>
              <a:t> με άλλο φάρμακο για την πρόληψη ή θεραπεία της ανεπιθύμητης ενέργειας,</a:t>
            </a:r>
            <a:br>
              <a:rPr lang="el-GR" dirty="0"/>
            </a:br>
            <a:r>
              <a:rPr lang="el-GR" dirty="0"/>
              <a:t>• συστάσεις για περιοδικούς εργαστηριακούς ελέγχους και κλινική παρακολούθηση,</a:t>
            </a:r>
            <a:br>
              <a:rPr lang="el-GR" dirty="0"/>
            </a:br>
            <a:r>
              <a:rPr lang="el-GR" dirty="0"/>
              <a:t>• αποστολή επιστολών του τύπου «αγαπητέ γιατρέ» ή «αγαπητέ επαγγελματία υγείας» ή «αγαπητέ φαρμακοποιέ»,</a:t>
            </a:r>
            <a:br>
              <a:rPr lang="el-GR" dirty="0"/>
            </a:br>
            <a:r>
              <a:rPr lang="el-GR" dirty="0"/>
              <a:t>• έκδοση Δελτίων Τύπου,</a:t>
            </a:r>
            <a:br>
              <a:rPr lang="el-GR" dirty="0"/>
            </a:br>
            <a:r>
              <a:rPr lang="el-GR" dirty="0"/>
              <a:t>• ανάρτηση σημειώσεων ή μηνυμάτων στους ηλεκτρονικούς </a:t>
            </a:r>
            <a:r>
              <a:rPr lang="el-GR" dirty="0" err="1"/>
              <a:t>ιστοτόπους</a:t>
            </a:r>
            <a:r>
              <a:rPr lang="el-GR" dirty="0"/>
              <a:t>,</a:t>
            </a:r>
            <a:br>
              <a:rPr lang="el-GR" dirty="0"/>
            </a:br>
            <a:r>
              <a:rPr lang="el-GR" dirty="0"/>
              <a:t>• απευθείας ενημέρωση των ιατρών από τους φαρμακευτικούς αντιπροσώπους</a:t>
            </a:r>
          </a:p>
        </p:txBody>
      </p:sp>
      <p:sp>
        <p:nvSpPr>
          <p:cNvPr id="4" name="Θέση αριθμού διαφάνειας 3"/>
          <p:cNvSpPr>
            <a:spLocks noGrp="1"/>
          </p:cNvSpPr>
          <p:nvPr>
            <p:ph type="sldNum" sz="quarter" idx="12"/>
          </p:nvPr>
        </p:nvSpPr>
        <p:spPr/>
        <p:txBody>
          <a:bodyPr/>
          <a:lstStyle/>
          <a:p>
            <a:fld id="{44B8DD61-0CA0-472F-A92A-1C057852C04D}" type="slidenum">
              <a:rPr lang="el-GR" smtClean="0"/>
              <a:t>48</a:t>
            </a:fld>
            <a:endParaRPr lang="el-GR"/>
          </a:p>
        </p:txBody>
      </p:sp>
    </p:spTree>
    <p:extLst>
      <p:ext uri="{BB962C8B-B14F-4D97-AF65-F5344CB8AC3E}">
        <p14:creationId xmlns:p14="http://schemas.microsoft.com/office/powerpoint/2010/main" val="146816042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62500" lnSpcReduction="20000"/>
          </a:bodyPr>
          <a:lstStyle/>
          <a:p>
            <a:r>
              <a:rPr lang="el-GR" b="1" dirty="0">
                <a:solidFill>
                  <a:srgbClr val="FF0000"/>
                </a:solidFill>
              </a:rPr>
              <a:t>Σε περιορισμούς στην προμήθεια του φαρμάκου, όπως</a:t>
            </a:r>
            <a:r>
              <a:rPr lang="el-GR" dirty="0"/>
              <a:t>:</a:t>
            </a:r>
            <a:br>
              <a:rPr lang="el-GR" dirty="0"/>
            </a:br>
            <a:r>
              <a:rPr lang="el-GR" dirty="0"/>
              <a:t>• αλλαγές στους τρόπους διάθεσης,</a:t>
            </a:r>
            <a:br>
              <a:rPr lang="el-GR" dirty="0"/>
            </a:br>
            <a:r>
              <a:rPr lang="el-GR" dirty="0"/>
              <a:t>• περιορισμός των </a:t>
            </a:r>
            <a:r>
              <a:rPr lang="el-GR" dirty="0" err="1"/>
              <a:t>συνταγογραφούντων</a:t>
            </a:r>
            <a:r>
              <a:rPr lang="el-GR" dirty="0"/>
              <a:t>,</a:t>
            </a:r>
            <a:br>
              <a:rPr lang="el-GR" dirty="0"/>
            </a:br>
            <a:r>
              <a:rPr lang="el-GR" dirty="0"/>
              <a:t>• περιορισμός πρώτης </a:t>
            </a:r>
            <a:r>
              <a:rPr lang="el-GR" dirty="0" err="1"/>
              <a:t>συνταγογράφησης</a:t>
            </a:r>
            <a:r>
              <a:rPr lang="el-GR" dirty="0"/>
              <a:t>,</a:t>
            </a:r>
            <a:br>
              <a:rPr lang="el-GR" dirty="0"/>
            </a:br>
            <a:r>
              <a:rPr lang="el-GR" dirty="0"/>
              <a:t>• περιορισμός </a:t>
            </a:r>
            <a:r>
              <a:rPr lang="el-GR" dirty="0" err="1"/>
              <a:t>επανασυνταγογράφησης</a:t>
            </a:r>
            <a:r>
              <a:rPr lang="el-GR" dirty="0"/>
              <a:t>,</a:t>
            </a:r>
            <a:br>
              <a:rPr lang="el-GR" dirty="0"/>
            </a:br>
            <a:r>
              <a:rPr lang="el-GR" dirty="0"/>
              <a:t>• περιορισμός τρόπων (μεθόδων) </a:t>
            </a:r>
            <a:r>
              <a:rPr lang="el-GR" dirty="0" err="1"/>
              <a:t>συνταγογράφησης</a:t>
            </a:r>
            <a:r>
              <a:rPr lang="el-GR" dirty="0"/>
              <a:t>,</a:t>
            </a:r>
            <a:br>
              <a:rPr lang="el-GR" dirty="0"/>
            </a:br>
            <a:r>
              <a:rPr lang="el-GR" dirty="0"/>
              <a:t>• περιορισμός νοσοκομειακής χορήγησης,</a:t>
            </a:r>
            <a:br>
              <a:rPr lang="el-GR" dirty="0"/>
            </a:br>
            <a:r>
              <a:rPr lang="el-GR" dirty="0"/>
              <a:t>• </a:t>
            </a:r>
            <a:r>
              <a:rPr lang="el-GR" dirty="0" err="1"/>
              <a:t>συνταγογράφηση</a:t>
            </a:r>
            <a:r>
              <a:rPr lang="el-GR" dirty="0"/>
              <a:t> μόνο από ειδικούς,</a:t>
            </a:r>
            <a:br>
              <a:rPr lang="el-GR" dirty="0"/>
            </a:br>
            <a:r>
              <a:rPr lang="el-GR" dirty="0"/>
              <a:t>• αλλαγή διάθεσης από μη συνταγογραφούμενο σε συνταγογραφούμενο,</a:t>
            </a:r>
            <a:br>
              <a:rPr lang="el-GR" dirty="0"/>
            </a:br>
            <a:r>
              <a:rPr lang="el-GR" dirty="0"/>
              <a:t>• υποχρεωτικός εργαστηριακός έλεγχος,</a:t>
            </a:r>
            <a:br>
              <a:rPr lang="el-GR" dirty="0"/>
            </a:br>
            <a:r>
              <a:rPr lang="el-GR" dirty="0"/>
              <a:t>• έγγραφη αιτιολόγηση του </a:t>
            </a:r>
            <a:r>
              <a:rPr lang="el-GR" dirty="0" err="1"/>
              <a:t>συνταγογραφούντος</a:t>
            </a:r>
            <a:r>
              <a:rPr lang="el-GR" dirty="0"/>
              <a:t> για την ένδειξη χορήγησης,</a:t>
            </a:r>
            <a:br>
              <a:rPr lang="el-GR" dirty="0"/>
            </a:br>
            <a:r>
              <a:rPr lang="el-GR" dirty="0"/>
              <a:t>• χορήγηση έπειτα από έγκριση ειδικής επιτροπής,</a:t>
            </a:r>
            <a:br>
              <a:rPr lang="el-GR" dirty="0"/>
            </a:br>
            <a:r>
              <a:rPr lang="el-GR" dirty="0"/>
              <a:t>• υπογεγραμμένη από τον ασθενή κατόπιν ενημέρωσης συναίνεση,</a:t>
            </a:r>
            <a:br>
              <a:rPr lang="el-GR" dirty="0"/>
            </a:br>
            <a:r>
              <a:rPr lang="el-GR" dirty="0"/>
              <a:t>• απόσυρση ασθενών από την αγωγή,</a:t>
            </a:r>
            <a:br>
              <a:rPr lang="el-GR" dirty="0"/>
            </a:br>
            <a:r>
              <a:rPr lang="el-GR" dirty="0"/>
              <a:t>• υποχρεωτική λήψη μέτρων κατά τη διάρκεια της αγωγής</a:t>
            </a:r>
          </a:p>
        </p:txBody>
      </p:sp>
      <p:sp>
        <p:nvSpPr>
          <p:cNvPr id="4" name="Θέση αριθμού διαφάνειας 3"/>
          <p:cNvSpPr>
            <a:spLocks noGrp="1"/>
          </p:cNvSpPr>
          <p:nvPr>
            <p:ph type="sldNum" sz="quarter" idx="12"/>
          </p:nvPr>
        </p:nvSpPr>
        <p:spPr/>
        <p:txBody>
          <a:bodyPr/>
          <a:lstStyle/>
          <a:p>
            <a:fld id="{44B8DD61-0CA0-472F-A92A-1C057852C04D}" type="slidenum">
              <a:rPr lang="el-GR" smtClean="0"/>
              <a:t>49</a:t>
            </a:fld>
            <a:endParaRPr lang="el-GR"/>
          </a:p>
        </p:txBody>
      </p:sp>
    </p:spTree>
    <p:extLst>
      <p:ext uri="{BB962C8B-B14F-4D97-AF65-F5344CB8AC3E}">
        <p14:creationId xmlns:p14="http://schemas.microsoft.com/office/powerpoint/2010/main" val="30356055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CB54D75B-A7BB-37DE-24A8-7BBBEC76E13E}"/>
              </a:ext>
            </a:extLst>
          </p:cNvPr>
          <p:cNvPicPr>
            <a:picLocks noChangeAspect="1"/>
          </p:cNvPicPr>
          <p:nvPr/>
        </p:nvPicPr>
        <p:blipFill>
          <a:blip r:embed="rId2"/>
          <a:stretch>
            <a:fillRect/>
          </a:stretch>
        </p:blipFill>
        <p:spPr>
          <a:xfrm>
            <a:off x="539552" y="249553"/>
            <a:ext cx="1504950" cy="1238250"/>
          </a:xfrm>
          <a:prstGeom prst="rect">
            <a:avLst/>
          </a:prstGeom>
        </p:spPr>
      </p:pic>
      <p:sp>
        <p:nvSpPr>
          <p:cNvPr id="2" name="Title 1">
            <a:extLst>
              <a:ext uri="{FF2B5EF4-FFF2-40B4-BE49-F238E27FC236}">
                <a16:creationId xmlns:a16="http://schemas.microsoft.com/office/drawing/2014/main" id="{1EA7F66F-5278-0814-3821-BC567FDB02E5}"/>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6B96BB21-DEF8-9052-4D03-533193D28136}"/>
              </a:ext>
            </a:extLst>
          </p:cNvPr>
          <p:cNvSpPr>
            <a:spLocks noGrp="1"/>
          </p:cNvSpPr>
          <p:nvPr>
            <p:ph idx="1"/>
          </p:nvPr>
        </p:nvSpPr>
        <p:spPr/>
        <p:txBody>
          <a:bodyPr>
            <a:normAutofit/>
          </a:bodyPr>
          <a:lstStyle/>
          <a:p>
            <a:pPr algn="just"/>
            <a:r>
              <a:rPr lang="el-GR" sz="2800" b="0" i="0" dirty="0">
                <a:solidFill>
                  <a:srgbClr val="2B2B38"/>
                </a:solidFill>
                <a:effectLst/>
                <a:latin typeface="Noto Sans Regular"/>
              </a:rPr>
              <a:t>Εάν όλα τα δεδομένα είναι ικανοποιητικά, το επόμενο βήμα είναι οι μελέτες στον άνθρωπο. </a:t>
            </a:r>
          </a:p>
          <a:p>
            <a:pPr algn="just"/>
            <a:r>
              <a:rPr lang="el-GR" sz="2800" b="0" i="0" dirty="0">
                <a:solidFill>
                  <a:srgbClr val="2B2B38"/>
                </a:solidFill>
                <a:effectLst/>
                <a:latin typeface="Noto Sans Regular"/>
              </a:rPr>
              <a:t>Η συμμετοχή σε μια κλινική μελέτη μπορεί να δώσει σε έναν ασθενή την ευκαιρία, ειδικά όταν δεν υπάρχουν διαθέσιμες θεραπείες ή είναι αναποτελεσματικές ή ανεπαρκώς ανεκτές, να επωφεληθεί από την καινοτόμο θεραπεία</a:t>
            </a:r>
            <a:endParaRPr lang="en-US" sz="2800" dirty="0"/>
          </a:p>
        </p:txBody>
      </p:sp>
      <p:sp>
        <p:nvSpPr>
          <p:cNvPr id="4" name="Slide Number Placeholder 3">
            <a:extLst>
              <a:ext uri="{FF2B5EF4-FFF2-40B4-BE49-F238E27FC236}">
                <a16:creationId xmlns:a16="http://schemas.microsoft.com/office/drawing/2014/main" id="{8EADC970-7051-1293-F596-F411E4EDB9FE}"/>
              </a:ext>
            </a:extLst>
          </p:cNvPr>
          <p:cNvSpPr>
            <a:spLocks noGrp="1"/>
          </p:cNvSpPr>
          <p:nvPr>
            <p:ph type="sldNum" sz="quarter" idx="12"/>
          </p:nvPr>
        </p:nvSpPr>
        <p:spPr/>
        <p:txBody>
          <a:bodyPr/>
          <a:lstStyle/>
          <a:p>
            <a:fld id="{44B8DD61-0CA0-472F-A92A-1C057852C04D}" type="slidenum">
              <a:rPr lang="el-GR" smtClean="0"/>
              <a:t>5</a:t>
            </a:fld>
            <a:endParaRPr lang="el-GR"/>
          </a:p>
        </p:txBody>
      </p:sp>
    </p:spTree>
    <p:extLst>
      <p:ext uri="{BB962C8B-B14F-4D97-AF65-F5344CB8AC3E}">
        <p14:creationId xmlns:p14="http://schemas.microsoft.com/office/powerpoint/2010/main" val="180617321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70000" lnSpcReduction="20000"/>
          </a:bodyPr>
          <a:lstStyle/>
          <a:p>
            <a:pPr lvl="0"/>
            <a:r>
              <a:rPr lang="el-GR" b="1" dirty="0">
                <a:solidFill>
                  <a:srgbClr val="FF0000"/>
                </a:solidFill>
              </a:rPr>
              <a:t>Σε τροποποιήσεις στο ίδιο το φάρμακο, </a:t>
            </a:r>
            <a:r>
              <a:rPr lang="el-GR" b="1" dirty="0"/>
              <a:t>όπως:</a:t>
            </a:r>
            <a:br>
              <a:rPr lang="el-GR" dirty="0"/>
            </a:br>
            <a:r>
              <a:rPr lang="el-GR" dirty="0"/>
              <a:t>• αλλαγές στη δραστική ουσία,</a:t>
            </a:r>
            <a:br>
              <a:rPr lang="el-GR" dirty="0"/>
            </a:br>
            <a:r>
              <a:rPr lang="el-GR" dirty="0"/>
              <a:t>• αφαίρεση ή υποκατάσταση μιας εκ των δραστικών ενός σταθερού συνδυασμού,</a:t>
            </a:r>
            <a:br>
              <a:rPr lang="el-GR" dirty="0"/>
            </a:br>
            <a:r>
              <a:rPr lang="el-GR" dirty="0"/>
              <a:t>• αλλαγή της </a:t>
            </a:r>
            <a:r>
              <a:rPr lang="el-GR" dirty="0" err="1"/>
              <a:t>γαληνικής</a:t>
            </a:r>
            <a:r>
              <a:rPr lang="el-GR" dirty="0"/>
              <a:t> μορφής του φαρμάκου,</a:t>
            </a:r>
            <a:br>
              <a:rPr lang="el-GR" dirty="0"/>
            </a:br>
            <a:r>
              <a:rPr lang="el-GR" dirty="0"/>
              <a:t>• αλλαγή στους όρους φύλαξης και διατήρησης,</a:t>
            </a:r>
            <a:br>
              <a:rPr lang="el-GR" dirty="0"/>
            </a:br>
            <a:r>
              <a:rPr lang="el-GR" dirty="0"/>
              <a:t>• αλλαγή στους τρόπους παρασκευής και προετοιμασίας χορήγησης.</a:t>
            </a:r>
          </a:p>
          <a:p>
            <a:r>
              <a:rPr lang="el-GR" b="1" dirty="0">
                <a:solidFill>
                  <a:srgbClr val="FF0000"/>
                </a:solidFill>
              </a:rPr>
              <a:t>Σε περιορισμούς εμπορίας</a:t>
            </a:r>
            <a:r>
              <a:rPr lang="el-GR" b="1" dirty="0"/>
              <a:t>, όπως</a:t>
            </a:r>
            <a:r>
              <a:rPr lang="el-GR" dirty="0"/>
              <a:t>:</a:t>
            </a:r>
            <a:br>
              <a:rPr lang="el-GR" dirty="0"/>
            </a:br>
            <a:r>
              <a:rPr lang="el-GR" dirty="0"/>
              <a:t>• απόσυρση μιας δραστικής ουσίας, ενός φαρμακευτικού προϊόντος, μιας μορφής,</a:t>
            </a:r>
            <a:br>
              <a:rPr lang="el-GR" dirty="0"/>
            </a:br>
            <a:r>
              <a:rPr lang="el-GR" dirty="0"/>
              <a:t>• προσωρινή ή μόνιμη αναστολή των πωλήσεων,</a:t>
            </a:r>
            <a:br>
              <a:rPr lang="el-GR" dirty="0"/>
            </a:br>
            <a:r>
              <a:rPr lang="el-GR" dirty="0"/>
              <a:t>• διακοπή της παραγωγής και της διάθεσης,</a:t>
            </a:r>
            <a:br>
              <a:rPr lang="el-GR" dirty="0"/>
            </a:br>
            <a:r>
              <a:rPr lang="el-GR" dirty="0"/>
              <a:t>• απόσυρση των αποθεμάτων από τις φαρμακαποθήκες, τα φαρμακεία, τους ασθενείς</a:t>
            </a:r>
          </a:p>
        </p:txBody>
      </p:sp>
      <p:sp>
        <p:nvSpPr>
          <p:cNvPr id="4" name="Θέση αριθμού διαφάνειας 3"/>
          <p:cNvSpPr>
            <a:spLocks noGrp="1"/>
          </p:cNvSpPr>
          <p:nvPr>
            <p:ph type="sldNum" sz="quarter" idx="12"/>
          </p:nvPr>
        </p:nvSpPr>
        <p:spPr/>
        <p:txBody>
          <a:bodyPr/>
          <a:lstStyle/>
          <a:p>
            <a:fld id="{44B8DD61-0CA0-472F-A92A-1C057852C04D}" type="slidenum">
              <a:rPr lang="el-GR" smtClean="0"/>
              <a:t>50</a:t>
            </a:fld>
            <a:endParaRPr lang="el-GR"/>
          </a:p>
        </p:txBody>
      </p:sp>
    </p:spTree>
    <p:extLst>
      <p:ext uri="{BB962C8B-B14F-4D97-AF65-F5344CB8AC3E}">
        <p14:creationId xmlns:p14="http://schemas.microsoft.com/office/powerpoint/2010/main" val="396931995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3F7B89-AB12-49AD-CDB5-A78E4330C49E}"/>
              </a:ext>
            </a:extLst>
          </p:cNvPr>
          <p:cNvSpPr>
            <a:spLocks noGrp="1"/>
          </p:cNvSpPr>
          <p:nvPr>
            <p:ph type="title"/>
          </p:nvPr>
        </p:nvSpPr>
        <p:spPr/>
        <p:txBody>
          <a:bodyPr/>
          <a:lstStyle/>
          <a:p>
            <a:r>
              <a:rPr lang="el-GR" dirty="0"/>
              <a:t>Υποχρεώσεις της ΦΒ</a:t>
            </a:r>
            <a:endParaRPr lang="en-US" dirty="0"/>
          </a:p>
        </p:txBody>
      </p:sp>
      <p:sp>
        <p:nvSpPr>
          <p:cNvPr id="3" name="Content Placeholder 2">
            <a:extLst>
              <a:ext uri="{FF2B5EF4-FFF2-40B4-BE49-F238E27FC236}">
                <a16:creationId xmlns:a16="http://schemas.microsoft.com/office/drawing/2014/main" id="{E8274F0F-45B7-E21B-2A3C-F0BFEBC91EC8}"/>
              </a:ext>
            </a:extLst>
          </p:cNvPr>
          <p:cNvSpPr>
            <a:spLocks noGrp="1"/>
          </p:cNvSpPr>
          <p:nvPr>
            <p:ph idx="1"/>
          </p:nvPr>
        </p:nvSpPr>
        <p:spPr/>
        <p:txBody>
          <a:bodyPr/>
          <a:lstStyle/>
          <a:p>
            <a:r>
              <a:rPr lang="el-GR" dirty="0"/>
              <a:t>Υποχρεώσεις του </a:t>
            </a:r>
            <a:r>
              <a:rPr lang="el-GR" sz="3200" dirty="0"/>
              <a:t>Κατόχου Άδειας Κυκλοφορίας (ΚΑΚ) </a:t>
            </a:r>
            <a:endParaRPr lang="en-US" dirty="0"/>
          </a:p>
        </p:txBody>
      </p:sp>
      <p:sp>
        <p:nvSpPr>
          <p:cNvPr id="4" name="Slide Number Placeholder 3">
            <a:extLst>
              <a:ext uri="{FF2B5EF4-FFF2-40B4-BE49-F238E27FC236}">
                <a16:creationId xmlns:a16="http://schemas.microsoft.com/office/drawing/2014/main" id="{E41EB6C2-C3E7-00AE-527F-BA2431806A81}"/>
              </a:ext>
            </a:extLst>
          </p:cNvPr>
          <p:cNvSpPr>
            <a:spLocks noGrp="1"/>
          </p:cNvSpPr>
          <p:nvPr>
            <p:ph type="sldNum" sz="quarter" idx="12"/>
          </p:nvPr>
        </p:nvSpPr>
        <p:spPr/>
        <p:txBody>
          <a:bodyPr/>
          <a:lstStyle/>
          <a:p>
            <a:fld id="{44B8DD61-0CA0-472F-A92A-1C057852C04D}" type="slidenum">
              <a:rPr lang="el-GR" smtClean="0"/>
              <a:t>51</a:t>
            </a:fld>
            <a:endParaRPr lang="el-GR"/>
          </a:p>
        </p:txBody>
      </p:sp>
    </p:spTree>
    <p:extLst>
      <p:ext uri="{BB962C8B-B14F-4D97-AF65-F5344CB8AC3E}">
        <p14:creationId xmlns:p14="http://schemas.microsoft.com/office/powerpoint/2010/main" val="302941697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r>
              <a:rPr lang="el-GR" sz="2800" dirty="0"/>
              <a:t>Ο Κάτοχος Άδειας Κυκλοφορίας (ΚΑΚ) πρέπει να ορίσει έναν Υπεύθυνο  </a:t>
            </a:r>
            <a:r>
              <a:rPr lang="el-GR" sz="2800" dirty="0" err="1"/>
              <a:t>Φαρμακοεπαγρύπνισης</a:t>
            </a:r>
            <a:r>
              <a:rPr lang="el-GR" sz="2800" dirty="0"/>
              <a:t> στον Ευρωπαϊκό Χώρο (ΕΕΑ QPPV) </a:t>
            </a:r>
          </a:p>
          <a:p>
            <a:r>
              <a:rPr lang="el-GR" dirty="0"/>
              <a:t>και να τον υποστηρίξει στην εκπλήρωση του σημαντικού του έργου.</a:t>
            </a:r>
          </a:p>
        </p:txBody>
      </p:sp>
      <p:sp>
        <p:nvSpPr>
          <p:cNvPr id="4" name="Θέση αριθμού διαφάνειας 3"/>
          <p:cNvSpPr>
            <a:spLocks noGrp="1"/>
          </p:cNvSpPr>
          <p:nvPr>
            <p:ph type="sldNum" sz="quarter" idx="12"/>
          </p:nvPr>
        </p:nvSpPr>
        <p:spPr/>
        <p:txBody>
          <a:bodyPr/>
          <a:lstStyle/>
          <a:p>
            <a:fld id="{44B8DD61-0CA0-472F-A92A-1C057852C04D}" type="slidenum">
              <a:rPr lang="el-GR" smtClean="0"/>
              <a:t>52</a:t>
            </a:fld>
            <a:endParaRPr lang="el-GR"/>
          </a:p>
        </p:txBody>
      </p:sp>
    </p:spTree>
    <p:extLst>
      <p:ext uri="{BB962C8B-B14F-4D97-AF65-F5344CB8AC3E}">
        <p14:creationId xmlns:p14="http://schemas.microsoft.com/office/powerpoint/2010/main" val="39072632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Υπεύθυνος </a:t>
            </a:r>
            <a:r>
              <a:rPr lang="el-GR" dirty="0" err="1"/>
              <a:t>Φαρμακοεπαγρύπνισης</a:t>
            </a:r>
            <a:endParaRPr lang="el-GR" dirty="0"/>
          </a:p>
        </p:txBody>
      </p:sp>
      <p:sp>
        <p:nvSpPr>
          <p:cNvPr id="3" name="Θέση περιεχομένου 2"/>
          <p:cNvSpPr>
            <a:spLocks noGrp="1"/>
          </p:cNvSpPr>
          <p:nvPr>
            <p:ph idx="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44B8DD61-0CA0-472F-A92A-1C057852C04D}" type="slidenum">
              <a:rPr lang="el-GR" smtClean="0"/>
              <a:t>53</a:t>
            </a:fld>
            <a:endParaRPr lang="el-GR"/>
          </a:p>
        </p:txBody>
      </p:sp>
      <p:sp>
        <p:nvSpPr>
          <p:cNvPr id="5" name="Ορθογώνιο 4"/>
          <p:cNvSpPr/>
          <p:nvPr/>
        </p:nvSpPr>
        <p:spPr>
          <a:xfrm>
            <a:off x="539552" y="1700808"/>
            <a:ext cx="8064896" cy="3416320"/>
          </a:xfrm>
          <a:prstGeom prst="rect">
            <a:avLst/>
          </a:prstGeom>
        </p:spPr>
        <p:txBody>
          <a:bodyPr wrap="square">
            <a:spAutoFit/>
          </a:bodyPr>
          <a:lstStyle/>
          <a:p>
            <a:pPr algn="just"/>
            <a:r>
              <a:rPr lang="el-GR" sz="2400" dirty="0"/>
              <a:t>Σύμφωνα με το Ευρωπαϊκό Ρυθμιστικό και Νομικό Πλαίσιο και</a:t>
            </a:r>
          </a:p>
          <a:p>
            <a:pPr algn="just"/>
            <a:r>
              <a:rPr lang="el-GR" sz="2400" dirty="0"/>
              <a:t>ειδικά βάσει του </a:t>
            </a:r>
            <a:r>
              <a:rPr lang="el-GR" sz="2400" dirty="0" err="1"/>
              <a:t>Volume</a:t>
            </a:r>
            <a:r>
              <a:rPr lang="el-GR" sz="2400" dirty="0"/>
              <a:t> 9A </a:t>
            </a:r>
            <a:r>
              <a:rPr lang="el-GR" sz="2400" dirty="0" err="1"/>
              <a:t>EudraLex</a:t>
            </a:r>
            <a:r>
              <a:rPr lang="el-GR" sz="2400" dirty="0"/>
              <a:t>, </a:t>
            </a:r>
            <a:r>
              <a:rPr lang="el-GR" sz="2400" dirty="0">
                <a:solidFill>
                  <a:srgbClr val="FF0000"/>
                </a:solidFill>
              </a:rPr>
              <a:t>υπάρχει η απαίτηση</a:t>
            </a:r>
          </a:p>
          <a:p>
            <a:pPr algn="just"/>
            <a:r>
              <a:rPr lang="el-GR" sz="2400" dirty="0">
                <a:solidFill>
                  <a:srgbClr val="FF0000"/>
                </a:solidFill>
              </a:rPr>
              <a:t>διορισμού ενός Υπευθύνου </a:t>
            </a:r>
            <a:r>
              <a:rPr lang="el-GR" sz="2400" dirty="0" err="1">
                <a:solidFill>
                  <a:srgbClr val="FF0000"/>
                </a:solidFill>
              </a:rPr>
              <a:t>Φαρμακοεπαγρύπνισης</a:t>
            </a:r>
            <a:r>
              <a:rPr lang="el-GR" sz="2400" dirty="0"/>
              <a:t> με</a:t>
            </a:r>
          </a:p>
          <a:p>
            <a:pPr algn="just"/>
            <a:r>
              <a:rPr lang="el-GR" sz="2400" dirty="0"/>
              <a:t>συγκεκριμένες νομικές υποχρεώσεις και ευθύνες ως προς τη</a:t>
            </a:r>
          </a:p>
          <a:p>
            <a:pPr algn="just"/>
            <a:r>
              <a:rPr lang="el-GR" sz="2400" dirty="0"/>
              <a:t>συμμόρφωση του Κατόχου Άδειας Κυκλοφορίας φαρμακευτικών προϊόντων έναντι των απαιτήσεων στη </a:t>
            </a:r>
            <a:r>
              <a:rPr lang="el-GR" sz="2400" dirty="0" err="1"/>
              <a:t>Φαρμακοεπαγρύπνιση</a:t>
            </a:r>
            <a:r>
              <a:rPr lang="el-GR" sz="2400" dirty="0"/>
              <a:t> στην Ευρωπαϊκή Ένωση και τον Ευρωπαϊκό Οικονομικό Χώρο (European </a:t>
            </a:r>
            <a:r>
              <a:rPr lang="en-US" sz="2400" dirty="0"/>
              <a:t>Economic Area Qualified Person Pharmacovigilance - EEA QPPV).</a:t>
            </a:r>
            <a:endParaRPr lang="el-GR" sz="2400" dirty="0"/>
          </a:p>
        </p:txBody>
      </p:sp>
    </p:spTree>
    <p:extLst>
      <p:ext uri="{BB962C8B-B14F-4D97-AF65-F5344CB8AC3E}">
        <p14:creationId xmlns:p14="http://schemas.microsoft.com/office/powerpoint/2010/main" val="343177956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a:bodyPr>
          <a:lstStyle/>
          <a:p>
            <a:pPr algn="just"/>
            <a:r>
              <a:rPr lang="el-GR" sz="2400" dirty="0"/>
              <a:t>Οι διορισμοί αμφοτέρων του </a:t>
            </a:r>
            <a:r>
              <a:rPr lang="el-GR" sz="2400" dirty="0">
                <a:solidFill>
                  <a:srgbClr val="FF0000"/>
                </a:solidFill>
              </a:rPr>
              <a:t>ΕΕΑ QPPV </a:t>
            </a:r>
            <a:r>
              <a:rPr lang="el-GR" sz="2400" dirty="0"/>
              <a:t>και του </a:t>
            </a:r>
            <a:r>
              <a:rPr lang="el-GR" sz="2400" dirty="0">
                <a:solidFill>
                  <a:srgbClr val="FF0000"/>
                </a:solidFill>
              </a:rPr>
              <a:t>τοπικού </a:t>
            </a:r>
            <a:r>
              <a:rPr lang="el-GR" sz="2400" dirty="0"/>
              <a:t>Υπευθύνου </a:t>
            </a:r>
            <a:r>
              <a:rPr lang="el-GR" sz="2400" dirty="0" err="1"/>
              <a:t>Φαρμακοεπαγρύπνησης</a:t>
            </a:r>
            <a:r>
              <a:rPr lang="el-GR" sz="2400" dirty="0"/>
              <a:t> (ΥΦ) πρέπει να καταγράφονται στην περιγραφή εργασίας τους, στο βιογραφικό τους και σε ειδικό συμφωνητικό, εφόσον πρόκειται για ανάθεση σε εξωτερικό συνεργάτη. </a:t>
            </a:r>
          </a:p>
          <a:p>
            <a:pPr algn="just"/>
            <a:r>
              <a:rPr lang="el-GR" sz="2400" dirty="0"/>
              <a:t>Η αποστολή των υπευθύνων </a:t>
            </a:r>
            <a:r>
              <a:rPr lang="el-GR" sz="2400" dirty="0" err="1"/>
              <a:t>φαρμακοεπαγρύπνισης</a:t>
            </a:r>
            <a:r>
              <a:rPr lang="el-GR" sz="2400" dirty="0"/>
              <a:t> συνοψίζεται στη διασφάλιση της τήρησης των υποχρεώσεων </a:t>
            </a:r>
            <a:r>
              <a:rPr lang="el-GR" sz="2400" dirty="0" err="1"/>
              <a:t>φαρμακοεπαγρύπνισης</a:t>
            </a:r>
            <a:r>
              <a:rPr lang="el-GR" sz="2400" dirty="0"/>
              <a:t> βάσει του κανονισμού ΕΚ 726/2004 και της οδηγίας 2001/83/ΕΚ.</a:t>
            </a:r>
          </a:p>
        </p:txBody>
      </p:sp>
      <p:sp>
        <p:nvSpPr>
          <p:cNvPr id="4" name="Θέση αριθμού διαφάνειας 3"/>
          <p:cNvSpPr>
            <a:spLocks noGrp="1"/>
          </p:cNvSpPr>
          <p:nvPr>
            <p:ph type="sldNum" sz="quarter" idx="12"/>
          </p:nvPr>
        </p:nvSpPr>
        <p:spPr/>
        <p:txBody>
          <a:bodyPr/>
          <a:lstStyle/>
          <a:p>
            <a:fld id="{44B8DD61-0CA0-472F-A92A-1C057852C04D}" type="slidenum">
              <a:rPr lang="el-GR" smtClean="0"/>
              <a:t>54</a:t>
            </a:fld>
            <a:endParaRPr lang="el-GR"/>
          </a:p>
        </p:txBody>
      </p:sp>
    </p:spTree>
    <p:extLst>
      <p:ext uri="{BB962C8B-B14F-4D97-AF65-F5344CB8AC3E}">
        <p14:creationId xmlns:p14="http://schemas.microsoft.com/office/powerpoint/2010/main" val="345235173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a:bodyPr>
          <a:lstStyle/>
          <a:p>
            <a:pPr algn="just"/>
            <a:r>
              <a:rPr lang="el-GR" sz="2400" dirty="0"/>
              <a:t>Ο ΕΕΑ QPPV ή ο τοπικός ΥΦ οφείλει επίσης να υποβάλει </a:t>
            </a:r>
            <a:r>
              <a:rPr lang="el-GR" sz="2400" dirty="0">
                <a:highlight>
                  <a:srgbClr val="FFFF00"/>
                </a:highlight>
              </a:rPr>
              <a:t>υπεύθυνη δήλωση του ρόλου του ως μέρος της Λεπτομερούς Περιγραφής του Συστήματος </a:t>
            </a:r>
            <a:r>
              <a:rPr lang="el-GR" sz="2400" dirty="0" err="1">
                <a:highlight>
                  <a:srgbClr val="FFFF00"/>
                </a:highlight>
              </a:rPr>
              <a:t>Φαρμακοεπαγρύπνησης</a:t>
            </a:r>
            <a:r>
              <a:rPr lang="el-GR" sz="2400" dirty="0">
                <a:highlight>
                  <a:srgbClr val="FFFF00"/>
                </a:highlight>
              </a:rPr>
              <a:t> </a:t>
            </a:r>
            <a:r>
              <a:rPr lang="el-GR" sz="2400" dirty="0"/>
              <a:t>(</a:t>
            </a:r>
            <a:r>
              <a:rPr lang="en-US" sz="2400" dirty="0"/>
              <a:t>Detailed Pharmacovigilance</a:t>
            </a:r>
            <a:r>
              <a:rPr lang="el-GR" sz="2400" dirty="0"/>
              <a:t> </a:t>
            </a:r>
            <a:r>
              <a:rPr lang="el-GR" sz="2400" dirty="0" err="1"/>
              <a:t>System</a:t>
            </a:r>
            <a:r>
              <a:rPr lang="el-GR" sz="2400" dirty="0"/>
              <a:t>) του ΚΑΚ όταν κατατίθενται φάκελοι νέων φαρμάκων για έγκριση στις ευρωπαϊκές ή τις τοπικές αρχές, αντίστοιχα</a:t>
            </a:r>
          </a:p>
          <a:p>
            <a:r>
              <a:rPr lang="el-GR" sz="2400" dirty="0"/>
              <a:t>Ο Εθνικός Οργανισμός Φαρμάκων στην Ελλάδα δίνει τη δυνατότητα στον ΚΑΚ να ορίζει τοπικό υπεύθυνο επικοινωνίας</a:t>
            </a:r>
          </a:p>
        </p:txBody>
      </p:sp>
      <p:sp>
        <p:nvSpPr>
          <p:cNvPr id="4" name="Θέση αριθμού διαφάνειας 3"/>
          <p:cNvSpPr>
            <a:spLocks noGrp="1"/>
          </p:cNvSpPr>
          <p:nvPr>
            <p:ph type="sldNum" sz="quarter" idx="12"/>
          </p:nvPr>
        </p:nvSpPr>
        <p:spPr/>
        <p:txBody>
          <a:bodyPr/>
          <a:lstStyle/>
          <a:p>
            <a:fld id="{44B8DD61-0CA0-472F-A92A-1C057852C04D}" type="slidenum">
              <a:rPr lang="el-GR" smtClean="0"/>
              <a:t>55</a:t>
            </a:fld>
            <a:endParaRPr lang="el-GR"/>
          </a:p>
        </p:txBody>
      </p:sp>
    </p:spTree>
    <p:extLst>
      <p:ext uri="{BB962C8B-B14F-4D97-AF65-F5344CB8AC3E}">
        <p14:creationId xmlns:p14="http://schemas.microsoft.com/office/powerpoint/2010/main" val="206956717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sz="2800" dirty="0"/>
              <a:t>Τα κριτήρια που πρέπει</a:t>
            </a:r>
            <a:br>
              <a:rPr lang="el-GR" sz="2800" dirty="0"/>
            </a:br>
            <a:r>
              <a:rPr lang="el-GR" sz="2800" dirty="0"/>
              <a:t>να πληροί ο τοπικός υπεύθυνος είναι να:</a:t>
            </a:r>
            <a:br>
              <a:rPr lang="el-GR" sz="2800" dirty="0"/>
            </a:br>
            <a:endParaRPr lang="el-GR" sz="2800" dirty="0"/>
          </a:p>
        </p:txBody>
      </p:sp>
      <p:sp>
        <p:nvSpPr>
          <p:cNvPr id="3" name="Θέση περιεχομένου 2"/>
          <p:cNvSpPr>
            <a:spLocks noGrp="1"/>
          </p:cNvSpPr>
          <p:nvPr>
            <p:ph idx="1"/>
          </p:nvPr>
        </p:nvSpPr>
        <p:spPr/>
        <p:txBody>
          <a:bodyPr>
            <a:normAutofit fontScale="70000" lnSpcReduction="20000"/>
          </a:bodyPr>
          <a:lstStyle/>
          <a:p>
            <a:r>
              <a:rPr lang="el-GR" dirty="0"/>
              <a:t>Αποτελεί μόνιμο υπάλληλο του ΚΑΚ στην Ελλάδα.</a:t>
            </a:r>
          </a:p>
          <a:p>
            <a:r>
              <a:rPr lang="el-GR" dirty="0"/>
              <a:t>Μπορεί ως τοπικός υπεύθυνος επικοινωνίας για ζητήματα </a:t>
            </a:r>
            <a:r>
              <a:rPr lang="el-GR" dirty="0" err="1"/>
              <a:t>φαρμακοεπαγρύπνισης</a:t>
            </a:r>
            <a:r>
              <a:rPr lang="el-GR" dirty="0"/>
              <a:t> </a:t>
            </a:r>
            <a:r>
              <a:rPr lang="el-GR" dirty="0">
                <a:highlight>
                  <a:srgbClr val="FFFF00"/>
                </a:highlight>
              </a:rPr>
              <a:t>να οριστεί μόνιμος υπάλληλος τρίτης εταιρείας που ενεργεί κατ’ εξουσιοδότηση του ΚΑΚ </a:t>
            </a:r>
            <a:r>
              <a:rPr lang="el-GR" dirty="0"/>
              <a:t>(π.χ. εταιρεία παροχής υπηρεσιών </a:t>
            </a:r>
            <a:r>
              <a:rPr lang="el-GR" dirty="0" err="1"/>
              <a:t>φαρμακοεπαγρύπνισης</a:t>
            </a:r>
            <a:r>
              <a:rPr lang="el-GR" dirty="0"/>
              <a:t>, CRO, με την οποία έχει συναφθεί αντίστοιχη συμφωνία) αρκεί να ικανοποιεί τα παρακάτω κριτήρια.</a:t>
            </a:r>
          </a:p>
          <a:p>
            <a:r>
              <a:rPr lang="el-GR" dirty="0"/>
              <a:t>Είναι επιστήμονας του τομέα της υγείας (ιατρός, φαρμακοποιός, κτηνίατρος, οδοντίατρος, νοσηλευτής πανεπιστημιακής εκπαίδευσης) ή Επιστήμονας βιολογικών επιστημών (βιολόγος, βιοχημικός, γενετιστής κ.λπ.), εφόσον από το βιογραφικό του αποδεικνύεται ότι διαθέτει εμπειρία στη </a:t>
            </a:r>
            <a:r>
              <a:rPr lang="el-GR" dirty="0" err="1"/>
              <a:t>φαρμακοεπαγρύπνιση</a:t>
            </a:r>
            <a:r>
              <a:rPr lang="el-GR" dirty="0"/>
              <a:t>.</a:t>
            </a:r>
          </a:p>
          <a:p>
            <a:r>
              <a:rPr lang="el-GR" dirty="0">
                <a:solidFill>
                  <a:srgbClr val="FF0000"/>
                </a:solidFill>
              </a:rPr>
              <a:t>Ο τοπικός υπεύθυνος επικοινωνίας για ζητήματα </a:t>
            </a:r>
            <a:r>
              <a:rPr lang="el-GR" dirty="0" err="1">
                <a:solidFill>
                  <a:srgbClr val="FF0000"/>
                </a:solidFill>
              </a:rPr>
              <a:t>φαρμακοεπαγρύπνισης</a:t>
            </a:r>
            <a:r>
              <a:rPr lang="el-GR" dirty="0">
                <a:solidFill>
                  <a:srgbClr val="FF0000"/>
                </a:solidFill>
              </a:rPr>
              <a:t> δεν θα πρέπει να αναφέρεται ιεραρχικά σε Τμήματα Προώθησης και Πωλήσεων της εταιρεία</a:t>
            </a:r>
            <a:r>
              <a:rPr lang="el-GR" dirty="0"/>
              <a:t>ς.</a:t>
            </a:r>
          </a:p>
        </p:txBody>
      </p:sp>
      <p:sp>
        <p:nvSpPr>
          <p:cNvPr id="4" name="Θέση αριθμού διαφάνειας 3"/>
          <p:cNvSpPr>
            <a:spLocks noGrp="1"/>
          </p:cNvSpPr>
          <p:nvPr>
            <p:ph type="sldNum" sz="quarter" idx="12"/>
          </p:nvPr>
        </p:nvSpPr>
        <p:spPr/>
        <p:txBody>
          <a:bodyPr/>
          <a:lstStyle/>
          <a:p>
            <a:fld id="{44B8DD61-0CA0-472F-A92A-1C057852C04D}" type="slidenum">
              <a:rPr lang="el-GR" smtClean="0"/>
              <a:t>56</a:t>
            </a:fld>
            <a:endParaRPr lang="el-GR"/>
          </a:p>
        </p:txBody>
      </p:sp>
    </p:spTree>
    <p:extLst>
      <p:ext uri="{BB962C8B-B14F-4D97-AF65-F5344CB8AC3E}">
        <p14:creationId xmlns:p14="http://schemas.microsoft.com/office/powerpoint/2010/main" val="307091948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Υπευθυνότητες του τοπικού υπευθύνου</a:t>
            </a:r>
          </a:p>
        </p:txBody>
      </p:sp>
      <p:sp>
        <p:nvSpPr>
          <p:cNvPr id="3" name="Θέση περιεχομένου 2"/>
          <p:cNvSpPr>
            <a:spLocks noGrp="1"/>
          </p:cNvSpPr>
          <p:nvPr>
            <p:ph idx="1"/>
          </p:nvPr>
        </p:nvSpPr>
        <p:spPr/>
        <p:txBody>
          <a:bodyPr>
            <a:normAutofit/>
          </a:bodyPr>
          <a:lstStyle/>
          <a:p>
            <a:r>
              <a:rPr lang="el-GR" sz="2400" dirty="0"/>
              <a:t>στην Ελλάδα </a:t>
            </a:r>
            <a:r>
              <a:rPr lang="el-GR" sz="2400" dirty="0">
                <a:solidFill>
                  <a:srgbClr val="FF0000"/>
                </a:solidFill>
              </a:rPr>
              <a:t>ορίζονται</a:t>
            </a:r>
            <a:r>
              <a:rPr lang="el-GR" sz="2400" dirty="0"/>
              <a:t> στην Υπ. Απ. ΔΥΓ3α/83657/06 ΦΕΚ 59/Β/24.1.06 στο Νόμο Εναρμόνισης της Ελληνικής Νομοθεσίας όσον αφορά στην παραγωγή και κυκλοφορία φαρμάκων, καθώς και στη Σύνοψη υποχρεώσεων ΚΑΚ φαρμακευτικών προϊόντων και χορηγών κλινικών μελετών του ΕΟΦ 30/5/2007</a:t>
            </a:r>
            <a:r>
              <a:rPr lang="el-GR" dirty="0"/>
              <a:t>.</a:t>
            </a:r>
          </a:p>
        </p:txBody>
      </p:sp>
      <p:sp>
        <p:nvSpPr>
          <p:cNvPr id="4" name="Θέση αριθμού διαφάνειας 3"/>
          <p:cNvSpPr>
            <a:spLocks noGrp="1"/>
          </p:cNvSpPr>
          <p:nvPr>
            <p:ph type="sldNum" sz="quarter" idx="12"/>
          </p:nvPr>
        </p:nvSpPr>
        <p:spPr/>
        <p:txBody>
          <a:bodyPr/>
          <a:lstStyle/>
          <a:p>
            <a:fld id="{44B8DD61-0CA0-472F-A92A-1C057852C04D}" type="slidenum">
              <a:rPr lang="el-GR" smtClean="0"/>
              <a:t>57</a:t>
            </a:fld>
            <a:endParaRPr lang="el-GR"/>
          </a:p>
        </p:txBody>
      </p:sp>
    </p:spTree>
    <p:extLst>
      <p:ext uri="{BB962C8B-B14F-4D97-AF65-F5344CB8AC3E}">
        <p14:creationId xmlns:p14="http://schemas.microsoft.com/office/powerpoint/2010/main" val="300224816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err="1"/>
              <a:t>Υπευθυνότητες</a:t>
            </a:r>
            <a:r>
              <a:rPr lang="el-GR" dirty="0"/>
              <a:t>-Περιορισμοί</a:t>
            </a:r>
          </a:p>
        </p:txBody>
      </p:sp>
      <p:sp>
        <p:nvSpPr>
          <p:cNvPr id="3" name="Θέση περιεχομένου 2"/>
          <p:cNvSpPr>
            <a:spLocks noGrp="1"/>
          </p:cNvSpPr>
          <p:nvPr>
            <p:ph idx="1"/>
          </p:nvPr>
        </p:nvSpPr>
        <p:spPr/>
        <p:txBody>
          <a:bodyPr>
            <a:normAutofit fontScale="85000" lnSpcReduction="10000"/>
          </a:bodyPr>
          <a:lstStyle/>
          <a:p>
            <a:r>
              <a:rPr lang="el-GR" dirty="0"/>
              <a:t>μόνο ένα άτομο πρέπει να φέρει την ευθύνη για τη συνολική λειτουργία του συστήματος</a:t>
            </a:r>
          </a:p>
          <a:p>
            <a:r>
              <a:rPr lang="el-GR" dirty="0">
                <a:solidFill>
                  <a:srgbClr val="FF0000"/>
                </a:solidFill>
                <a:highlight>
                  <a:srgbClr val="FFFF00"/>
                </a:highlight>
              </a:rPr>
              <a:t>Ωστόσο, ένας </a:t>
            </a:r>
            <a:r>
              <a:rPr lang="en-US" dirty="0">
                <a:solidFill>
                  <a:srgbClr val="FF0000"/>
                </a:solidFill>
                <a:highlight>
                  <a:srgbClr val="FFFF00"/>
                </a:highlight>
              </a:rPr>
              <a:t>QPPV </a:t>
            </a:r>
            <a:r>
              <a:rPr lang="el-GR" dirty="0">
                <a:solidFill>
                  <a:srgbClr val="FF0000"/>
                </a:solidFill>
                <a:highlight>
                  <a:srgbClr val="FFFF00"/>
                </a:highlight>
              </a:rPr>
              <a:t>μπορεί να προσληφθεί από περισσοτέρους του ενός ΚΑΚ, με την προϋπόθεση ότι μπορεί να εκπληρώσει τα καθήκοντά του ισάξια για όλους τους ΚΑΚ, τους οποίους εκπροσωπεί</a:t>
            </a:r>
            <a:r>
              <a:rPr lang="el-GR" dirty="0"/>
              <a:t>.</a:t>
            </a:r>
          </a:p>
          <a:p>
            <a:r>
              <a:rPr lang="el-GR" dirty="0"/>
              <a:t>Μικρότερες φαρμακευτικές εταιρείες μπορεί να μην έχουν τη δυνατότητα να απασχολούν έναν EEA QPPV. </a:t>
            </a:r>
            <a:r>
              <a:rPr lang="el-GR" dirty="0">
                <a:highlight>
                  <a:srgbClr val="FFFF00"/>
                </a:highlight>
              </a:rPr>
              <a:t>Το </a:t>
            </a:r>
            <a:r>
              <a:rPr lang="el-GR" dirty="0" err="1">
                <a:highlight>
                  <a:srgbClr val="FFFF00"/>
                </a:highlight>
              </a:rPr>
              <a:t>Volume</a:t>
            </a:r>
            <a:r>
              <a:rPr lang="el-GR" dirty="0">
                <a:highlight>
                  <a:srgbClr val="FFFF00"/>
                </a:highlight>
              </a:rPr>
              <a:t> 9</a:t>
            </a:r>
            <a:r>
              <a:rPr lang="el-GR" baseline="30000" dirty="0">
                <a:highlight>
                  <a:srgbClr val="FFFF00"/>
                </a:highlight>
              </a:rPr>
              <a:t>Α</a:t>
            </a:r>
            <a:r>
              <a:rPr lang="el-GR" dirty="0">
                <a:highlight>
                  <a:srgbClr val="FFFF00"/>
                </a:highlight>
              </a:rPr>
              <a:t> αναφέρει ότι ο ΚΑΚ μπορεί να αναθέσει σε έναν εξωτερικό φορέα όλες ή κάποιες δραστηριότητες της </a:t>
            </a:r>
            <a:r>
              <a:rPr lang="el-GR" dirty="0" err="1">
                <a:highlight>
                  <a:srgbClr val="FFFF00"/>
                </a:highlight>
              </a:rPr>
              <a:t>φαρμακοεπαγρύπνισης</a:t>
            </a:r>
            <a:endParaRPr lang="el-GR" dirty="0">
              <a:highlight>
                <a:srgbClr val="FFFF00"/>
              </a:highlight>
            </a:endParaRPr>
          </a:p>
        </p:txBody>
      </p:sp>
      <p:sp>
        <p:nvSpPr>
          <p:cNvPr id="4" name="Θέση αριθμού διαφάνειας 3"/>
          <p:cNvSpPr>
            <a:spLocks noGrp="1"/>
          </p:cNvSpPr>
          <p:nvPr>
            <p:ph type="sldNum" sz="quarter" idx="12"/>
          </p:nvPr>
        </p:nvSpPr>
        <p:spPr/>
        <p:txBody>
          <a:bodyPr/>
          <a:lstStyle/>
          <a:p>
            <a:fld id="{44B8DD61-0CA0-472F-A92A-1C057852C04D}" type="slidenum">
              <a:rPr lang="el-GR" smtClean="0"/>
              <a:t>58</a:t>
            </a:fld>
            <a:endParaRPr lang="el-GR"/>
          </a:p>
        </p:txBody>
      </p:sp>
    </p:spTree>
    <p:extLst>
      <p:ext uri="{BB962C8B-B14F-4D97-AF65-F5344CB8AC3E}">
        <p14:creationId xmlns:p14="http://schemas.microsoft.com/office/powerpoint/2010/main" val="268396314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ACA736-26B5-41B6-8A13-90173DEE57EB}"/>
              </a:ext>
            </a:extLst>
          </p:cNvPr>
          <p:cNvSpPr>
            <a:spLocks noGrp="1"/>
          </p:cNvSpPr>
          <p:nvPr>
            <p:ph type="title"/>
          </p:nvPr>
        </p:nvSpPr>
        <p:spPr>
          <a:xfrm>
            <a:off x="683568" y="274638"/>
            <a:ext cx="8003232" cy="634082"/>
          </a:xfrm>
        </p:spPr>
        <p:txBody>
          <a:bodyPr>
            <a:noAutofit/>
          </a:bodyPr>
          <a:lstStyle/>
          <a:p>
            <a:r>
              <a:rPr lang="el-GR" sz="2400" b="1" dirty="0"/>
              <a:t>Δεδομένα </a:t>
            </a:r>
            <a:r>
              <a:rPr lang="el-GR" sz="2400" b="1" dirty="0" err="1"/>
              <a:t>φαρμακοεπαγρύπνισης</a:t>
            </a:r>
            <a:r>
              <a:rPr lang="el-GR" sz="2400" b="1" dirty="0"/>
              <a:t> που περιέρχονται σε γνώση των ΚΑΚ</a:t>
            </a:r>
            <a:br>
              <a:rPr lang="el-GR" sz="2400" dirty="0"/>
            </a:br>
            <a:endParaRPr lang="en-US" sz="2400" dirty="0"/>
          </a:p>
        </p:txBody>
      </p:sp>
      <p:sp>
        <p:nvSpPr>
          <p:cNvPr id="3" name="Content Placeholder 2">
            <a:extLst>
              <a:ext uri="{FF2B5EF4-FFF2-40B4-BE49-F238E27FC236}">
                <a16:creationId xmlns:a16="http://schemas.microsoft.com/office/drawing/2014/main" id="{189F9F37-3ACD-480F-B18C-FE6B0B5BEB04}"/>
              </a:ext>
            </a:extLst>
          </p:cNvPr>
          <p:cNvSpPr>
            <a:spLocks noGrp="1"/>
          </p:cNvSpPr>
          <p:nvPr>
            <p:ph idx="1"/>
          </p:nvPr>
        </p:nvSpPr>
        <p:spPr>
          <a:xfrm>
            <a:off x="457200" y="908720"/>
            <a:ext cx="8229600" cy="4756150"/>
          </a:xfrm>
        </p:spPr>
        <p:txBody>
          <a:bodyPr>
            <a:noAutofit/>
          </a:bodyPr>
          <a:lstStyle/>
          <a:p>
            <a:pPr marL="0" indent="0">
              <a:buNone/>
            </a:pPr>
            <a:r>
              <a:rPr lang="el-GR" sz="2400" dirty="0"/>
              <a:t>περιγράφουν ότι ένα άτομο έχει:</a:t>
            </a:r>
          </a:p>
          <a:p>
            <a:pPr marL="0" indent="0">
              <a:buNone/>
            </a:pPr>
            <a:r>
              <a:rPr lang="el-GR" sz="2400" dirty="0"/>
              <a:t>• ένα μη επιθυμητό ιατρικό συμβάν</a:t>
            </a:r>
          </a:p>
          <a:p>
            <a:pPr marL="0" indent="0">
              <a:buNone/>
            </a:pPr>
            <a:r>
              <a:rPr lang="el-GR" sz="2400" dirty="0"/>
              <a:t>• λάβει μη αποτελεσματική θεραπεία</a:t>
            </a:r>
          </a:p>
          <a:p>
            <a:pPr marL="0" indent="0">
              <a:buNone/>
            </a:pPr>
            <a:r>
              <a:rPr lang="el-GR" sz="2400" dirty="0"/>
              <a:t>•  λάβει ή εκτεθεί τυχαία σε φάρμακο κατά τη διάρκεια εγκυμοσύνης</a:t>
            </a:r>
          </a:p>
          <a:p>
            <a:pPr marL="0" indent="0">
              <a:buNone/>
            </a:pPr>
            <a:r>
              <a:rPr lang="el-GR" sz="2400" dirty="0"/>
              <a:t>• εκτεθεί ενδεχομένως σε μετάδοση μολυσματικού παράγοντα μέσω ενός φαρμακευτικού προϊόντος</a:t>
            </a:r>
          </a:p>
          <a:p>
            <a:pPr marL="0" indent="0">
              <a:buNone/>
            </a:pPr>
            <a:r>
              <a:rPr lang="el-GR" sz="2400" dirty="0"/>
              <a:t>• λάβει υπερβολική δόση</a:t>
            </a:r>
          </a:p>
          <a:p>
            <a:pPr marL="0" indent="0">
              <a:buNone/>
            </a:pPr>
            <a:r>
              <a:rPr lang="el-GR" sz="2400" dirty="0"/>
              <a:t>• εμφανίσει αλληλεπίδραση φαρμάκων</a:t>
            </a:r>
          </a:p>
          <a:p>
            <a:pPr marL="0" indent="0">
              <a:buNone/>
            </a:pPr>
            <a:r>
              <a:rPr lang="el-GR" sz="2400" dirty="0"/>
              <a:t>• κάνει κατάχρηση ή λανθασμένη χρήση ή μη εγκεκριμένη (εκτός ένδειξης) χρήση φαρμακευτικού προϊόντος</a:t>
            </a:r>
          </a:p>
          <a:p>
            <a:pPr marL="0" indent="0">
              <a:buNone/>
            </a:pPr>
            <a:r>
              <a:rPr lang="el-GR" sz="2400" dirty="0"/>
              <a:t>• προβεί σε τυχαία κατά λάθος λήψη φαρμάκου</a:t>
            </a:r>
          </a:p>
          <a:p>
            <a:pPr marL="0" indent="0">
              <a:buNone/>
            </a:pPr>
            <a:r>
              <a:rPr lang="el-GR" sz="2400" dirty="0"/>
              <a:t>• υποβληθεί σε λανθασμένη φαρμακευτική αγωγή (ιατρικό σφάλμα)</a:t>
            </a:r>
            <a:endParaRPr lang="en-US" sz="2400" dirty="0"/>
          </a:p>
        </p:txBody>
      </p:sp>
      <p:sp>
        <p:nvSpPr>
          <p:cNvPr id="4" name="Slide Number Placeholder 3">
            <a:extLst>
              <a:ext uri="{FF2B5EF4-FFF2-40B4-BE49-F238E27FC236}">
                <a16:creationId xmlns:a16="http://schemas.microsoft.com/office/drawing/2014/main" id="{A2F73A41-0305-4F32-9434-C847E9A4B119}"/>
              </a:ext>
            </a:extLst>
          </p:cNvPr>
          <p:cNvSpPr>
            <a:spLocks noGrp="1"/>
          </p:cNvSpPr>
          <p:nvPr>
            <p:ph type="sldNum" sz="quarter" idx="12"/>
          </p:nvPr>
        </p:nvSpPr>
        <p:spPr/>
        <p:txBody>
          <a:bodyPr/>
          <a:lstStyle/>
          <a:p>
            <a:fld id="{44B8DD61-0CA0-472F-A92A-1C057852C04D}" type="slidenum">
              <a:rPr lang="el-GR" smtClean="0"/>
              <a:t>59</a:t>
            </a:fld>
            <a:endParaRPr lang="el-GR"/>
          </a:p>
        </p:txBody>
      </p:sp>
    </p:spTree>
    <p:extLst>
      <p:ext uri="{BB962C8B-B14F-4D97-AF65-F5344CB8AC3E}">
        <p14:creationId xmlns:p14="http://schemas.microsoft.com/office/powerpoint/2010/main" val="26015232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FB872-EE10-953F-4043-3D3CDB0C4C59}"/>
              </a:ext>
            </a:extLst>
          </p:cNvPr>
          <p:cNvSpPr>
            <a:spLocks noGrp="1"/>
          </p:cNvSpPr>
          <p:nvPr>
            <p:ph type="title"/>
          </p:nvPr>
        </p:nvSpPr>
        <p:spPr>
          <a:xfrm>
            <a:off x="539552" y="274638"/>
            <a:ext cx="8147248" cy="1095375"/>
          </a:xfrm>
        </p:spPr>
        <p:txBody>
          <a:bodyPr>
            <a:normAutofit fontScale="90000"/>
          </a:bodyPr>
          <a:lstStyle/>
          <a:p>
            <a:br>
              <a:rPr lang="el-GR" sz="2200" b="1" i="0" dirty="0">
                <a:solidFill>
                  <a:srgbClr val="2B2B38"/>
                </a:solidFill>
                <a:effectLst/>
                <a:latin typeface="Noto Sans Regular"/>
              </a:rPr>
            </a:br>
            <a:r>
              <a:rPr lang="el-GR" sz="2200" b="1" i="0" dirty="0">
                <a:solidFill>
                  <a:srgbClr val="2B2B38"/>
                </a:solidFill>
                <a:effectLst/>
                <a:latin typeface="Noto Sans Regular"/>
              </a:rPr>
              <a:t>Η Ανεξάρτητη Επιτροπή Δεοντολογίας - Επιστημονικό Συμβούλιο Εγκρίσεων (ΕΣΕ)</a:t>
            </a:r>
            <a:br>
              <a:rPr lang="el-GR" b="0" i="0" dirty="0">
                <a:solidFill>
                  <a:srgbClr val="2B2B38"/>
                </a:solidFill>
                <a:effectLst/>
                <a:latin typeface="Noto Sans Regular"/>
              </a:rPr>
            </a:br>
            <a:endParaRPr lang="en-US" dirty="0"/>
          </a:p>
        </p:txBody>
      </p:sp>
      <p:sp>
        <p:nvSpPr>
          <p:cNvPr id="3" name="Content Placeholder 2">
            <a:extLst>
              <a:ext uri="{FF2B5EF4-FFF2-40B4-BE49-F238E27FC236}">
                <a16:creationId xmlns:a16="http://schemas.microsoft.com/office/drawing/2014/main" id="{526CC07E-E350-513B-B1F0-287F3B7EC58D}"/>
              </a:ext>
            </a:extLst>
          </p:cNvPr>
          <p:cNvSpPr>
            <a:spLocks noGrp="1"/>
          </p:cNvSpPr>
          <p:nvPr>
            <p:ph idx="1"/>
          </p:nvPr>
        </p:nvSpPr>
        <p:spPr/>
        <p:txBody>
          <a:bodyPr>
            <a:normAutofit fontScale="70000" lnSpcReduction="20000"/>
          </a:bodyPr>
          <a:lstStyle/>
          <a:p>
            <a:pPr algn="just"/>
            <a:r>
              <a:rPr lang="el-GR" b="0" i="0" dirty="0">
                <a:solidFill>
                  <a:srgbClr val="2B2B38"/>
                </a:solidFill>
                <a:effectLst/>
                <a:latin typeface="Noto Sans Regular"/>
              </a:rPr>
              <a:t>Κατατίθεται αίτηση στην Ανεξάρτητη Επιτροπή Δεοντολογίας ή στο Επιστημονικό Συμβούλιο Εγκρίσεων (ΕΣΕ)</a:t>
            </a:r>
          </a:p>
          <a:p>
            <a:pPr algn="just"/>
            <a:r>
              <a:rPr lang="el-GR" b="0" i="0" dirty="0">
                <a:solidFill>
                  <a:srgbClr val="2B2B38"/>
                </a:solidFill>
                <a:effectLst/>
                <a:latin typeface="Noto Sans Regular"/>
              </a:rPr>
              <a:t>ανεξάρτητο όργανο που διερευνά τις διαδικασίες και το </a:t>
            </a:r>
            <a:r>
              <a:rPr lang="el-GR" b="0" i="0" dirty="0" err="1">
                <a:solidFill>
                  <a:srgbClr val="2B2B38"/>
                </a:solidFill>
                <a:effectLst/>
                <a:latin typeface="Noto Sans Regular"/>
              </a:rPr>
              <a:t>πρωτοκόλλο</a:t>
            </a:r>
            <a:r>
              <a:rPr lang="el-GR" b="0" i="0" dirty="0">
                <a:solidFill>
                  <a:srgbClr val="2B2B38"/>
                </a:solidFill>
                <a:effectLst/>
                <a:latin typeface="Noto Sans Regular"/>
              </a:rPr>
              <a:t> της μελέτης. </a:t>
            </a:r>
          </a:p>
          <a:p>
            <a:pPr marL="0" indent="0" algn="just">
              <a:buNone/>
            </a:pPr>
            <a:endParaRPr lang="el-GR" b="0" i="0" dirty="0">
              <a:solidFill>
                <a:srgbClr val="2B2B38"/>
              </a:solidFill>
              <a:effectLst/>
              <a:latin typeface="Noto Sans Regular"/>
            </a:endParaRPr>
          </a:p>
          <a:p>
            <a:pPr algn="just"/>
            <a:r>
              <a:rPr lang="el-GR" b="0" i="0" dirty="0">
                <a:solidFill>
                  <a:srgbClr val="2B2B38"/>
                </a:solidFill>
                <a:effectLst/>
                <a:latin typeface="Noto Sans Regular"/>
              </a:rPr>
              <a:t>Η </a:t>
            </a:r>
            <a:r>
              <a:rPr lang="el-GR" b="0" i="0" dirty="0">
                <a:solidFill>
                  <a:srgbClr val="FF0000"/>
                </a:solidFill>
                <a:effectLst/>
                <a:latin typeface="Noto Sans Regular"/>
              </a:rPr>
              <a:t>απόφαση της Επιτροπής βασίζεται κυρίως στη συνέπεια του προγράμματος και στην ασφάλεια που παρέχεται στους συμμετέχοντες της έρευνας</a:t>
            </a:r>
            <a:r>
              <a:rPr lang="el-GR" b="0" i="0" dirty="0">
                <a:solidFill>
                  <a:srgbClr val="2B2B38"/>
                </a:solidFill>
                <a:effectLst/>
                <a:latin typeface="Noto Sans Regular"/>
              </a:rPr>
              <a:t>.</a:t>
            </a:r>
          </a:p>
          <a:p>
            <a:pPr algn="just"/>
            <a:r>
              <a:rPr lang="el-GR" b="0" i="0" dirty="0">
                <a:solidFill>
                  <a:srgbClr val="2B2B38"/>
                </a:solidFill>
                <a:effectLst/>
                <a:latin typeface="Noto Sans Regular"/>
              </a:rPr>
              <a:t> Η κλινική μελέτη μπορεί να προχωρήσει μόνο εφόσον εγκριθεί από την Επιτροπή.</a:t>
            </a:r>
          </a:p>
          <a:p>
            <a:pPr algn="just"/>
            <a:r>
              <a:rPr lang="el-GR" b="0" i="0" dirty="0">
                <a:solidFill>
                  <a:srgbClr val="2B2B38"/>
                </a:solidFill>
                <a:effectLst/>
                <a:latin typeface="Noto Sans Regular"/>
              </a:rPr>
              <a:t>Η επιτροπή παρακολουθεί τακτικά την εξέλιξη της μελέτης για να διασφαλίσει ότι υπάρχει συνέπεια και συνέχεια στην ασφάλεια της υγείας των συμμετεχόντων.</a:t>
            </a:r>
            <a:endParaRPr lang="en-US" dirty="0"/>
          </a:p>
        </p:txBody>
      </p:sp>
      <p:sp>
        <p:nvSpPr>
          <p:cNvPr id="4" name="Slide Number Placeholder 3">
            <a:extLst>
              <a:ext uri="{FF2B5EF4-FFF2-40B4-BE49-F238E27FC236}">
                <a16:creationId xmlns:a16="http://schemas.microsoft.com/office/drawing/2014/main" id="{34559C94-FB12-D42E-CB40-A819E7190639}"/>
              </a:ext>
            </a:extLst>
          </p:cNvPr>
          <p:cNvSpPr>
            <a:spLocks noGrp="1"/>
          </p:cNvSpPr>
          <p:nvPr>
            <p:ph type="sldNum" sz="quarter" idx="12"/>
          </p:nvPr>
        </p:nvSpPr>
        <p:spPr/>
        <p:txBody>
          <a:bodyPr/>
          <a:lstStyle/>
          <a:p>
            <a:fld id="{44B8DD61-0CA0-472F-A92A-1C057852C04D}" type="slidenum">
              <a:rPr lang="el-GR" smtClean="0"/>
              <a:t>6</a:t>
            </a:fld>
            <a:endParaRPr lang="el-GR"/>
          </a:p>
        </p:txBody>
      </p:sp>
    </p:spTree>
    <p:extLst>
      <p:ext uri="{BB962C8B-B14F-4D97-AF65-F5344CB8AC3E}">
        <p14:creationId xmlns:p14="http://schemas.microsoft.com/office/powerpoint/2010/main" val="338251439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30C42-28F8-493E-A9CB-CB00BF68B94B}"/>
              </a:ext>
            </a:extLst>
          </p:cNvPr>
          <p:cNvSpPr>
            <a:spLocks noGrp="1"/>
          </p:cNvSpPr>
          <p:nvPr>
            <p:ph type="title"/>
          </p:nvPr>
        </p:nvSpPr>
        <p:spPr/>
        <p:txBody>
          <a:bodyPr>
            <a:normAutofit fontScale="90000"/>
          </a:bodyPr>
          <a:lstStyle/>
          <a:p>
            <a:r>
              <a:rPr lang="el-GR" sz="3600" dirty="0"/>
              <a:t>Ως έγκυρη ανεπιθύμητη ενέργεια ορίζεται</a:t>
            </a:r>
            <a:br>
              <a:rPr lang="el-GR" dirty="0"/>
            </a:br>
            <a:endParaRPr lang="en-US" dirty="0"/>
          </a:p>
        </p:txBody>
      </p:sp>
      <p:sp>
        <p:nvSpPr>
          <p:cNvPr id="3" name="Content Placeholder 2">
            <a:extLst>
              <a:ext uri="{FF2B5EF4-FFF2-40B4-BE49-F238E27FC236}">
                <a16:creationId xmlns:a16="http://schemas.microsoft.com/office/drawing/2014/main" id="{3C6D3DE5-8528-441E-8C62-C250DC33DC33}"/>
              </a:ext>
            </a:extLst>
          </p:cNvPr>
          <p:cNvSpPr>
            <a:spLocks noGrp="1"/>
          </p:cNvSpPr>
          <p:nvPr>
            <p:ph idx="1"/>
          </p:nvPr>
        </p:nvSpPr>
        <p:spPr/>
        <p:txBody>
          <a:bodyPr>
            <a:normAutofit fontScale="85000" lnSpcReduction="20000"/>
          </a:bodyPr>
          <a:lstStyle/>
          <a:p>
            <a:pPr marL="0" indent="0">
              <a:buNone/>
            </a:pPr>
            <a:r>
              <a:rPr lang="el-GR" dirty="0"/>
              <a:t>στο </a:t>
            </a:r>
            <a:r>
              <a:rPr lang="el-GR" dirty="0" err="1"/>
              <a:t>Vol</a:t>
            </a:r>
            <a:r>
              <a:rPr lang="el-GR" dirty="0"/>
              <a:t>. 9Α μια αναφορά ύποπτης ανεπιθύμητης ενέργειας,</a:t>
            </a:r>
          </a:p>
          <a:p>
            <a:r>
              <a:rPr lang="el-GR" dirty="0"/>
              <a:t>η οποία προέρχεται από έναν επαγγελματία υγείας που μπορεί να προσδιοριστεί (</a:t>
            </a:r>
            <a:r>
              <a:rPr lang="el-GR" dirty="0">
                <a:highlight>
                  <a:srgbClr val="FFFF00"/>
                </a:highlight>
              </a:rPr>
              <a:t>αναφέρων</a:t>
            </a:r>
            <a:r>
              <a:rPr lang="el-GR" dirty="0"/>
              <a:t>), </a:t>
            </a:r>
          </a:p>
          <a:p>
            <a:r>
              <a:rPr lang="el-GR" dirty="0">
                <a:highlight>
                  <a:srgbClr val="FFFF00"/>
                </a:highlight>
              </a:rPr>
              <a:t>έναν ασθενή </a:t>
            </a:r>
            <a:r>
              <a:rPr lang="el-GR" dirty="0"/>
              <a:t>που μπορεί να προσδιοριστεί και </a:t>
            </a:r>
          </a:p>
          <a:p>
            <a:r>
              <a:rPr lang="el-GR" dirty="0">
                <a:highlight>
                  <a:srgbClr val="FFFF00"/>
                </a:highlight>
              </a:rPr>
              <a:t>ένα φάρμακο </a:t>
            </a:r>
            <a:r>
              <a:rPr lang="el-GR" dirty="0"/>
              <a:t>που μπορεί επίσης να προσδιοριστεί. </a:t>
            </a:r>
          </a:p>
          <a:p>
            <a:pPr marL="0" indent="0">
              <a:buNone/>
            </a:pPr>
            <a:r>
              <a:rPr lang="el-GR" dirty="0"/>
              <a:t>Μια ανεπιθύμητη ενέργεια </a:t>
            </a:r>
            <a:r>
              <a:rPr lang="el-GR" dirty="0">
                <a:solidFill>
                  <a:srgbClr val="FF0000"/>
                </a:solidFill>
              </a:rPr>
              <a:t>δεν θεωρείται έγκυρη εάν δεν είναι διαθέσιμα ένα ή περισσότερα από τα παραπάνω στοιχεία. </a:t>
            </a:r>
          </a:p>
          <a:p>
            <a:pPr marL="0" indent="0">
              <a:buNone/>
            </a:pPr>
            <a:r>
              <a:rPr lang="el-GR" dirty="0"/>
              <a:t>Μια αναφορά θεωρείται έγκυρη αν έχει επαρκείς πληροφορίες</a:t>
            </a:r>
            <a:endParaRPr lang="en-US" dirty="0"/>
          </a:p>
        </p:txBody>
      </p:sp>
      <p:sp>
        <p:nvSpPr>
          <p:cNvPr id="4" name="Slide Number Placeholder 3">
            <a:extLst>
              <a:ext uri="{FF2B5EF4-FFF2-40B4-BE49-F238E27FC236}">
                <a16:creationId xmlns:a16="http://schemas.microsoft.com/office/drawing/2014/main" id="{E7D2E270-4711-4E04-A8F7-E5A217DD6DE7}"/>
              </a:ext>
            </a:extLst>
          </p:cNvPr>
          <p:cNvSpPr>
            <a:spLocks noGrp="1"/>
          </p:cNvSpPr>
          <p:nvPr>
            <p:ph type="sldNum" sz="quarter" idx="12"/>
          </p:nvPr>
        </p:nvSpPr>
        <p:spPr/>
        <p:txBody>
          <a:bodyPr/>
          <a:lstStyle/>
          <a:p>
            <a:fld id="{44B8DD61-0CA0-472F-A92A-1C057852C04D}" type="slidenum">
              <a:rPr lang="el-GR" smtClean="0"/>
              <a:t>60</a:t>
            </a:fld>
            <a:endParaRPr lang="el-GR"/>
          </a:p>
        </p:txBody>
      </p:sp>
    </p:spTree>
    <p:extLst>
      <p:ext uri="{BB962C8B-B14F-4D97-AF65-F5344CB8AC3E}">
        <p14:creationId xmlns:p14="http://schemas.microsoft.com/office/powerpoint/2010/main" val="310615951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DDD519-2166-4302-BDFB-FBF161C913D7}"/>
              </a:ext>
            </a:extLst>
          </p:cNvPr>
          <p:cNvSpPr>
            <a:spLocks noGrp="1"/>
          </p:cNvSpPr>
          <p:nvPr>
            <p:ph type="title"/>
          </p:nvPr>
        </p:nvSpPr>
        <p:spPr/>
        <p:txBody>
          <a:bodyPr>
            <a:normAutofit fontScale="90000"/>
          </a:bodyPr>
          <a:lstStyle/>
          <a:p>
            <a:r>
              <a:rPr lang="el-GR" b="1" dirty="0"/>
              <a:t>αναφερόμενη ανεπιθύμητη ενέργεια</a:t>
            </a:r>
            <a:endParaRPr lang="en-US" b="1" dirty="0"/>
          </a:p>
        </p:txBody>
      </p:sp>
      <p:sp>
        <p:nvSpPr>
          <p:cNvPr id="3" name="Content Placeholder 2">
            <a:extLst>
              <a:ext uri="{FF2B5EF4-FFF2-40B4-BE49-F238E27FC236}">
                <a16:creationId xmlns:a16="http://schemas.microsoft.com/office/drawing/2014/main" id="{CC23435B-A02D-49B1-ACDF-F37F456EF33C}"/>
              </a:ext>
            </a:extLst>
          </p:cNvPr>
          <p:cNvSpPr>
            <a:spLocks noGrp="1"/>
          </p:cNvSpPr>
          <p:nvPr>
            <p:ph idx="1"/>
          </p:nvPr>
        </p:nvSpPr>
        <p:spPr/>
        <p:txBody>
          <a:bodyPr/>
          <a:lstStyle/>
          <a:p>
            <a:pPr marL="0" indent="0">
              <a:buNone/>
            </a:pPr>
            <a:r>
              <a:rPr lang="el-GR" dirty="0"/>
              <a:t>ορίζεται μια αναφορά</a:t>
            </a:r>
          </a:p>
          <a:p>
            <a:r>
              <a:rPr lang="el-GR" dirty="0"/>
              <a:t>η οποία περιέχει όλα τα απαιτούμενα στοιχεία της ύποπτης ανεπιθύμητης ενέργειας, </a:t>
            </a:r>
          </a:p>
          <a:p>
            <a:r>
              <a:rPr lang="el-GR" dirty="0"/>
              <a:t>και ικανοποιεί τις θεσμοθετημένες απαιτήσεις για αναφορά στον ΕΟΦ και τις </a:t>
            </a:r>
            <a:r>
              <a:rPr lang="el-GR" dirty="0" err="1"/>
              <a:t>αρμόδιεςαρχές</a:t>
            </a:r>
            <a:endParaRPr lang="en-US" dirty="0"/>
          </a:p>
        </p:txBody>
      </p:sp>
      <p:sp>
        <p:nvSpPr>
          <p:cNvPr id="4" name="Slide Number Placeholder 3">
            <a:extLst>
              <a:ext uri="{FF2B5EF4-FFF2-40B4-BE49-F238E27FC236}">
                <a16:creationId xmlns:a16="http://schemas.microsoft.com/office/drawing/2014/main" id="{C4F4DCDE-9C58-4E0C-A9CF-CAAC3831AF30}"/>
              </a:ext>
            </a:extLst>
          </p:cNvPr>
          <p:cNvSpPr>
            <a:spLocks noGrp="1"/>
          </p:cNvSpPr>
          <p:nvPr>
            <p:ph type="sldNum" sz="quarter" idx="12"/>
          </p:nvPr>
        </p:nvSpPr>
        <p:spPr/>
        <p:txBody>
          <a:bodyPr/>
          <a:lstStyle/>
          <a:p>
            <a:fld id="{44B8DD61-0CA0-472F-A92A-1C057852C04D}" type="slidenum">
              <a:rPr lang="el-GR" smtClean="0"/>
              <a:t>61</a:t>
            </a:fld>
            <a:endParaRPr lang="el-GR"/>
          </a:p>
        </p:txBody>
      </p:sp>
    </p:spTree>
    <p:extLst>
      <p:ext uri="{BB962C8B-B14F-4D97-AF65-F5344CB8AC3E}">
        <p14:creationId xmlns:p14="http://schemas.microsoft.com/office/powerpoint/2010/main" val="57451950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A8205-A9A1-493A-87EE-85341C31C206}"/>
              </a:ext>
            </a:extLst>
          </p:cNvPr>
          <p:cNvSpPr>
            <a:spLocks noGrp="1"/>
          </p:cNvSpPr>
          <p:nvPr>
            <p:ph type="title"/>
          </p:nvPr>
        </p:nvSpPr>
        <p:spPr/>
        <p:txBody>
          <a:bodyPr>
            <a:normAutofit/>
          </a:bodyPr>
          <a:lstStyle/>
          <a:p>
            <a:r>
              <a:rPr lang="el-GR" sz="3600" b="1" dirty="0"/>
              <a:t>Διαδικασίες διαχείρισης των αναφορών</a:t>
            </a:r>
            <a:endParaRPr lang="en-US" sz="3600" b="1" dirty="0"/>
          </a:p>
        </p:txBody>
      </p:sp>
      <p:sp>
        <p:nvSpPr>
          <p:cNvPr id="3" name="Content Placeholder 2">
            <a:extLst>
              <a:ext uri="{FF2B5EF4-FFF2-40B4-BE49-F238E27FC236}">
                <a16:creationId xmlns:a16="http://schemas.microsoft.com/office/drawing/2014/main" id="{8B6DDDFE-798B-4E41-A7E0-09FF78ADED62}"/>
              </a:ext>
            </a:extLst>
          </p:cNvPr>
          <p:cNvSpPr>
            <a:spLocks noGrp="1"/>
          </p:cNvSpPr>
          <p:nvPr>
            <p:ph idx="1"/>
          </p:nvPr>
        </p:nvSpPr>
        <p:spPr/>
        <p:txBody>
          <a:bodyPr>
            <a:normAutofit/>
          </a:bodyPr>
          <a:lstStyle/>
          <a:p>
            <a:r>
              <a:rPr lang="el-GR" sz="2400" dirty="0"/>
              <a:t>Οι ΚΑΚ συχνά έχουν διαφορετικές</a:t>
            </a:r>
            <a:r>
              <a:rPr lang="el-GR" sz="2400" dirty="0">
                <a:highlight>
                  <a:srgbClr val="FFFF00"/>
                </a:highlight>
              </a:rPr>
              <a:t> διαδικασίες διαχείρισης των αναφορών ατομικών περιστατικών που δεν έχουν αναγνωρισμένο ασθενή, που να αναφέρει το φάρμακο ή την ανεπιθύμητη ενέργεια. </a:t>
            </a:r>
          </a:p>
          <a:p>
            <a:r>
              <a:rPr lang="el-GR" sz="2400" dirty="0"/>
              <a:t>Εάν κάποιες αναφορές περιέχουν λεπτομέρειες για το </a:t>
            </a:r>
            <a:r>
              <a:rPr lang="el-GR" sz="2400" dirty="0">
                <a:solidFill>
                  <a:srgbClr val="FF0000"/>
                </a:solidFill>
              </a:rPr>
              <a:t>φαρμακευτικό φάρμακο και την ανεπιθύμητη ενέργεια, αλλά δεν έχουν προσδιορισμένο ασθενή και/ή αναφέροντα</a:t>
            </a:r>
            <a:r>
              <a:rPr lang="el-GR" sz="2400" dirty="0"/>
              <a:t>, μπορούν να είναι αξιοποιήσιμες  πληροφορίες σε σχέση με την ασφάλεια του φαρμάκου. </a:t>
            </a:r>
            <a:endParaRPr lang="en-US" sz="2400" dirty="0"/>
          </a:p>
        </p:txBody>
      </p:sp>
      <p:sp>
        <p:nvSpPr>
          <p:cNvPr id="4" name="Slide Number Placeholder 3">
            <a:extLst>
              <a:ext uri="{FF2B5EF4-FFF2-40B4-BE49-F238E27FC236}">
                <a16:creationId xmlns:a16="http://schemas.microsoft.com/office/drawing/2014/main" id="{8EA4398D-2982-42B1-9A46-02B472B3E23B}"/>
              </a:ext>
            </a:extLst>
          </p:cNvPr>
          <p:cNvSpPr>
            <a:spLocks noGrp="1"/>
          </p:cNvSpPr>
          <p:nvPr>
            <p:ph type="sldNum" sz="quarter" idx="12"/>
          </p:nvPr>
        </p:nvSpPr>
        <p:spPr/>
        <p:txBody>
          <a:bodyPr/>
          <a:lstStyle/>
          <a:p>
            <a:fld id="{44B8DD61-0CA0-472F-A92A-1C057852C04D}" type="slidenum">
              <a:rPr lang="el-GR" smtClean="0"/>
              <a:t>62</a:t>
            </a:fld>
            <a:endParaRPr lang="el-GR"/>
          </a:p>
        </p:txBody>
      </p:sp>
    </p:spTree>
    <p:extLst>
      <p:ext uri="{BB962C8B-B14F-4D97-AF65-F5344CB8AC3E}">
        <p14:creationId xmlns:p14="http://schemas.microsoft.com/office/powerpoint/2010/main" val="355787331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49698-E08E-4191-A495-72813E44ED5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9EE465B-EF44-4C6A-A00F-90E3A952EC01}"/>
              </a:ext>
            </a:extLst>
          </p:cNvPr>
          <p:cNvSpPr>
            <a:spLocks noGrp="1"/>
          </p:cNvSpPr>
          <p:nvPr>
            <p:ph idx="1"/>
          </p:nvPr>
        </p:nvSpPr>
        <p:spPr/>
        <p:txBody>
          <a:bodyPr>
            <a:normAutofit/>
          </a:bodyPr>
          <a:lstStyle/>
          <a:p>
            <a:r>
              <a:rPr lang="el-GR" sz="2800" dirty="0"/>
              <a:t>Η μεταβίβαση των πληροφοριών θα πρέπει να γίνεται σε συγκεκριμένα χρονικά περιθώρια, ώστε μία αναφερόμενη ανεπιθύμητη ενεργεία να λαμβάνεται από τις Αρχές-ΕΟΦ </a:t>
            </a:r>
            <a:r>
              <a:rPr lang="el-GR" sz="2800" dirty="0">
                <a:highlight>
                  <a:srgbClr val="FFFF00"/>
                </a:highlight>
              </a:rPr>
              <a:t>μέσα στα χρονικά πλαίσια που απαιτούνται από τη νομοθεσία</a:t>
            </a:r>
            <a:r>
              <a:rPr lang="el-GR" sz="2800" dirty="0"/>
              <a:t>. </a:t>
            </a:r>
          </a:p>
          <a:p>
            <a:r>
              <a:rPr lang="el-GR" sz="2800" dirty="0"/>
              <a:t>Όταν γίνεται μια αναφορά, πρέπει να εγγράφεται ταυτόχρονα και η πηγή προέλευσης της.</a:t>
            </a:r>
            <a:endParaRPr lang="en-US" sz="2800" dirty="0"/>
          </a:p>
        </p:txBody>
      </p:sp>
      <p:sp>
        <p:nvSpPr>
          <p:cNvPr id="4" name="Slide Number Placeholder 3">
            <a:extLst>
              <a:ext uri="{FF2B5EF4-FFF2-40B4-BE49-F238E27FC236}">
                <a16:creationId xmlns:a16="http://schemas.microsoft.com/office/drawing/2014/main" id="{89C1DB48-5CB9-4E21-9DD7-5554FCEBAB1C}"/>
              </a:ext>
            </a:extLst>
          </p:cNvPr>
          <p:cNvSpPr>
            <a:spLocks noGrp="1"/>
          </p:cNvSpPr>
          <p:nvPr>
            <p:ph type="sldNum" sz="quarter" idx="12"/>
          </p:nvPr>
        </p:nvSpPr>
        <p:spPr/>
        <p:txBody>
          <a:bodyPr/>
          <a:lstStyle/>
          <a:p>
            <a:fld id="{44B8DD61-0CA0-472F-A92A-1C057852C04D}" type="slidenum">
              <a:rPr lang="el-GR" smtClean="0"/>
              <a:t>63</a:t>
            </a:fld>
            <a:endParaRPr lang="el-GR"/>
          </a:p>
        </p:txBody>
      </p:sp>
    </p:spTree>
    <p:extLst>
      <p:ext uri="{BB962C8B-B14F-4D97-AF65-F5344CB8AC3E}">
        <p14:creationId xmlns:p14="http://schemas.microsoft.com/office/powerpoint/2010/main" val="178514660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42DFF2-4140-4051-AB5A-2ED19F9D6CB9}"/>
              </a:ext>
            </a:extLst>
          </p:cNvPr>
          <p:cNvSpPr>
            <a:spLocks noGrp="1"/>
          </p:cNvSpPr>
          <p:nvPr>
            <p:ph type="title"/>
          </p:nvPr>
        </p:nvSpPr>
        <p:spPr/>
        <p:txBody>
          <a:bodyPr/>
          <a:lstStyle/>
          <a:p>
            <a:r>
              <a:rPr lang="el-GR" dirty="0"/>
              <a:t>Διπλές καταγραφές</a:t>
            </a:r>
            <a:endParaRPr lang="en-US" dirty="0"/>
          </a:p>
        </p:txBody>
      </p:sp>
      <p:sp>
        <p:nvSpPr>
          <p:cNvPr id="3" name="Content Placeholder 2">
            <a:extLst>
              <a:ext uri="{FF2B5EF4-FFF2-40B4-BE49-F238E27FC236}">
                <a16:creationId xmlns:a16="http://schemas.microsoft.com/office/drawing/2014/main" id="{CF4D34D8-A22A-4E17-B52E-FA5D3219476A}"/>
              </a:ext>
            </a:extLst>
          </p:cNvPr>
          <p:cNvSpPr>
            <a:spLocks noGrp="1"/>
          </p:cNvSpPr>
          <p:nvPr>
            <p:ph idx="1"/>
          </p:nvPr>
        </p:nvSpPr>
        <p:spPr/>
        <p:txBody>
          <a:bodyPr>
            <a:normAutofit/>
          </a:bodyPr>
          <a:lstStyle/>
          <a:p>
            <a:pPr marL="0" indent="0">
              <a:buNone/>
            </a:pPr>
            <a:r>
              <a:rPr lang="el-GR" dirty="0"/>
              <a:t>Πρέπει να υπάρχει ένας </a:t>
            </a:r>
            <a:r>
              <a:rPr lang="el-GR" dirty="0">
                <a:highlight>
                  <a:srgbClr val="FFFF00"/>
                </a:highlight>
              </a:rPr>
              <a:t>κατάλληλος μηχανισμός για την αναγνώριση διπλά καταγεγραμμένων δεδομένων </a:t>
            </a:r>
            <a:r>
              <a:rPr lang="el-GR" dirty="0" err="1">
                <a:highlight>
                  <a:srgbClr val="FFFF00"/>
                </a:highlight>
              </a:rPr>
              <a:t>φαρμακοεπαγρύπνισης</a:t>
            </a:r>
            <a:r>
              <a:rPr lang="el-GR" dirty="0"/>
              <a:t> που έχουν αναφερθεί στο προσωπικό του ΚΑΚ. </a:t>
            </a:r>
          </a:p>
          <a:p>
            <a:pPr marL="0" indent="0">
              <a:buNone/>
            </a:pPr>
            <a:r>
              <a:rPr lang="el-GR" dirty="0">
                <a:solidFill>
                  <a:srgbClr val="FF0000"/>
                </a:solidFill>
              </a:rPr>
              <a:t>εντοπισμός της κύριας αιτίας και να γίνουν διορθωτικές ενέργειες</a:t>
            </a:r>
          </a:p>
        </p:txBody>
      </p:sp>
      <p:sp>
        <p:nvSpPr>
          <p:cNvPr id="4" name="Slide Number Placeholder 3">
            <a:extLst>
              <a:ext uri="{FF2B5EF4-FFF2-40B4-BE49-F238E27FC236}">
                <a16:creationId xmlns:a16="http://schemas.microsoft.com/office/drawing/2014/main" id="{9C4E3F2E-AA14-4DAF-8F7E-94077D85090E}"/>
              </a:ext>
            </a:extLst>
          </p:cNvPr>
          <p:cNvSpPr>
            <a:spLocks noGrp="1"/>
          </p:cNvSpPr>
          <p:nvPr>
            <p:ph type="sldNum" sz="quarter" idx="12"/>
          </p:nvPr>
        </p:nvSpPr>
        <p:spPr/>
        <p:txBody>
          <a:bodyPr/>
          <a:lstStyle/>
          <a:p>
            <a:fld id="{44B8DD61-0CA0-472F-A92A-1C057852C04D}" type="slidenum">
              <a:rPr lang="el-GR" smtClean="0"/>
              <a:t>64</a:t>
            </a:fld>
            <a:endParaRPr lang="el-GR"/>
          </a:p>
        </p:txBody>
      </p:sp>
    </p:spTree>
    <p:extLst>
      <p:ext uri="{BB962C8B-B14F-4D97-AF65-F5344CB8AC3E}">
        <p14:creationId xmlns:p14="http://schemas.microsoft.com/office/powerpoint/2010/main" val="170633314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87242B-1017-4EC4-8575-99405B71AF25}"/>
              </a:ext>
            </a:extLst>
          </p:cNvPr>
          <p:cNvSpPr>
            <a:spLocks noGrp="1"/>
          </p:cNvSpPr>
          <p:nvPr>
            <p:ph type="title"/>
          </p:nvPr>
        </p:nvSpPr>
        <p:spPr/>
        <p:txBody>
          <a:bodyPr>
            <a:normAutofit fontScale="90000"/>
          </a:bodyPr>
          <a:lstStyle/>
          <a:p>
            <a:r>
              <a:rPr lang="el-GR" dirty="0">
                <a:highlight>
                  <a:srgbClr val="FFFF00"/>
                </a:highlight>
              </a:rPr>
              <a:t>Μερικές αιτίες που οδηγούν σε διπλή καταγραφή</a:t>
            </a:r>
            <a:endParaRPr lang="en-US" dirty="0">
              <a:highlight>
                <a:srgbClr val="FFFF00"/>
              </a:highlight>
            </a:endParaRPr>
          </a:p>
        </p:txBody>
      </p:sp>
      <p:sp>
        <p:nvSpPr>
          <p:cNvPr id="3" name="Content Placeholder 2">
            <a:extLst>
              <a:ext uri="{FF2B5EF4-FFF2-40B4-BE49-F238E27FC236}">
                <a16:creationId xmlns:a16="http://schemas.microsoft.com/office/drawing/2014/main" id="{D21672C1-E01E-4620-8F4B-65597502E038}"/>
              </a:ext>
            </a:extLst>
          </p:cNvPr>
          <p:cNvSpPr>
            <a:spLocks noGrp="1"/>
          </p:cNvSpPr>
          <p:nvPr>
            <p:ph idx="1"/>
          </p:nvPr>
        </p:nvSpPr>
        <p:spPr/>
        <p:txBody>
          <a:bodyPr>
            <a:normAutofit fontScale="92500" lnSpcReduction="20000"/>
          </a:bodyPr>
          <a:lstStyle/>
          <a:p>
            <a:r>
              <a:rPr lang="el-GR" dirty="0"/>
              <a:t>ο καταναλωτής και ο επαγγελματίας υγείας αναφέρουν το ίδιο περιστατικό</a:t>
            </a:r>
            <a:endParaRPr lang="en-US" dirty="0"/>
          </a:p>
          <a:p>
            <a:r>
              <a:rPr lang="el-GR" dirty="0"/>
              <a:t>πολλοί επαγγελματίες υγείας περιθάλπουν τον ίδιο ασθενή και αναφέρουν το ίδιο περιστατικό</a:t>
            </a:r>
          </a:p>
          <a:p>
            <a:r>
              <a:rPr lang="el-GR" dirty="0"/>
              <a:t>το ίδιο συμβάν δηλώνεται από τον αναφέροντα στον ΚΑΚ και στις Αρμόδιες Αρχές</a:t>
            </a:r>
          </a:p>
          <a:p>
            <a:r>
              <a:rPr lang="el-GR" dirty="0"/>
              <a:t>υπάρχει αυθόρμητη και βιβλιογραφική αναφορά του ίδιου περιστατικού</a:t>
            </a:r>
          </a:p>
          <a:p>
            <a:r>
              <a:rPr lang="el-GR" dirty="0"/>
              <a:t>το ίδιο γεγονός δηλώνεται σε περισσότερους από έναν ΚΑΚ</a:t>
            </a:r>
            <a:endParaRPr lang="en-US" dirty="0"/>
          </a:p>
        </p:txBody>
      </p:sp>
      <p:sp>
        <p:nvSpPr>
          <p:cNvPr id="4" name="Slide Number Placeholder 3">
            <a:extLst>
              <a:ext uri="{FF2B5EF4-FFF2-40B4-BE49-F238E27FC236}">
                <a16:creationId xmlns:a16="http://schemas.microsoft.com/office/drawing/2014/main" id="{5C5F557B-2055-4DDC-8F2D-F906C51A733D}"/>
              </a:ext>
            </a:extLst>
          </p:cNvPr>
          <p:cNvSpPr>
            <a:spLocks noGrp="1"/>
          </p:cNvSpPr>
          <p:nvPr>
            <p:ph type="sldNum" sz="quarter" idx="12"/>
          </p:nvPr>
        </p:nvSpPr>
        <p:spPr/>
        <p:txBody>
          <a:bodyPr/>
          <a:lstStyle/>
          <a:p>
            <a:fld id="{44B8DD61-0CA0-472F-A92A-1C057852C04D}" type="slidenum">
              <a:rPr lang="el-GR" smtClean="0"/>
              <a:t>65</a:t>
            </a:fld>
            <a:endParaRPr lang="el-GR"/>
          </a:p>
        </p:txBody>
      </p:sp>
    </p:spTree>
    <p:extLst>
      <p:ext uri="{BB962C8B-B14F-4D97-AF65-F5344CB8AC3E}">
        <p14:creationId xmlns:p14="http://schemas.microsoft.com/office/powerpoint/2010/main" val="109871827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EE2E-0E91-4566-B5E0-6E0EC30E53E6}"/>
              </a:ext>
            </a:extLst>
          </p:cNvPr>
          <p:cNvSpPr>
            <a:spLocks noGrp="1"/>
          </p:cNvSpPr>
          <p:nvPr>
            <p:ph type="title"/>
          </p:nvPr>
        </p:nvSpPr>
        <p:spPr/>
        <p:txBody>
          <a:bodyPr/>
          <a:lstStyle/>
          <a:p>
            <a:r>
              <a:rPr lang="el-GR" dirty="0"/>
              <a:t>Αντιμετώπιση διπλών εγγραφών</a:t>
            </a:r>
            <a:endParaRPr lang="en-US" dirty="0"/>
          </a:p>
        </p:txBody>
      </p:sp>
      <p:sp>
        <p:nvSpPr>
          <p:cNvPr id="3" name="Content Placeholder 2">
            <a:extLst>
              <a:ext uri="{FF2B5EF4-FFF2-40B4-BE49-F238E27FC236}">
                <a16:creationId xmlns:a16="http://schemas.microsoft.com/office/drawing/2014/main" id="{2CCA997F-9C88-47D7-8EC6-2F6E5DE1376D}"/>
              </a:ext>
            </a:extLst>
          </p:cNvPr>
          <p:cNvSpPr>
            <a:spLocks noGrp="1"/>
          </p:cNvSpPr>
          <p:nvPr>
            <p:ph idx="1"/>
          </p:nvPr>
        </p:nvSpPr>
        <p:spPr/>
        <p:txBody>
          <a:bodyPr>
            <a:normAutofit/>
          </a:bodyPr>
          <a:lstStyle/>
          <a:p>
            <a:r>
              <a:rPr lang="el-GR" sz="2400" dirty="0"/>
              <a:t>Όταν ανακαλύπτονται διπλές αναφορές στο σύστημα, </a:t>
            </a:r>
            <a:r>
              <a:rPr lang="el-GR" sz="2400" dirty="0">
                <a:highlight>
                  <a:srgbClr val="FFFF00"/>
                </a:highlight>
              </a:rPr>
              <a:t>η μια αναφορά θα πρέπει να γίνεται η «κύρια» αναφορά και να </a:t>
            </a:r>
            <a:r>
              <a:rPr lang="el-GR" sz="2400" b="1" dirty="0">
                <a:solidFill>
                  <a:srgbClr val="FF0000"/>
                </a:solidFill>
                <a:highlight>
                  <a:srgbClr val="FFFF00"/>
                </a:highlight>
              </a:rPr>
              <a:t>διατηρεί την αρχική κατηγοριοποίηση (π.χ. έγκυρη ανεπιθύμητη ενέργεια)</a:t>
            </a:r>
            <a:r>
              <a:rPr lang="el-GR" sz="2400" dirty="0">
                <a:highlight>
                  <a:srgbClr val="FFFF00"/>
                </a:highlight>
              </a:rPr>
              <a:t>, ενώ η δεύτερη «διπλή» αναφορά να επαναπροσδιορίζεται ως </a:t>
            </a:r>
            <a:r>
              <a:rPr lang="en-US" sz="2400" dirty="0"/>
              <a:t>: </a:t>
            </a:r>
          </a:p>
          <a:p>
            <a:r>
              <a:rPr lang="el-GR" sz="2400" dirty="0">
                <a:solidFill>
                  <a:srgbClr val="FF0000"/>
                </a:solidFill>
              </a:rPr>
              <a:t>«δεδομένο </a:t>
            </a:r>
            <a:r>
              <a:rPr lang="el-GR" sz="2400" dirty="0" err="1">
                <a:solidFill>
                  <a:srgbClr val="FF0000"/>
                </a:solidFill>
              </a:rPr>
              <a:t>φαρμακοεπαγρύπνησης</a:t>
            </a:r>
            <a:r>
              <a:rPr lang="el-GR" sz="2400" dirty="0">
                <a:solidFill>
                  <a:srgbClr val="FF0000"/>
                </a:solidFill>
              </a:rPr>
              <a:t>»</a:t>
            </a:r>
            <a:r>
              <a:rPr lang="el-GR" dirty="0">
                <a:solidFill>
                  <a:srgbClr val="FF0000"/>
                </a:solidFill>
              </a:rPr>
              <a:t>.</a:t>
            </a:r>
            <a:endParaRPr lang="en-US" dirty="0">
              <a:solidFill>
                <a:srgbClr val="FF0000"/>
              </a:solidFill>
            </a:endParaRPr>
          </a:p>
          <a:p>
            <a:r>
              <a:rPr lang="el-GR" dirty="0"/>
              <a:t>Όταν αναγνωριστεί μια διπλή αναφορά </a:t>
            </a:r>
            <a:r>
              <a:rPr lang="el-GR" dirty="0">
                <a:highlight>
                  <a:srgbClr val="FFFF00"/>
                </a:highlight>
              </a:rPr>
              <a:t>είναι χρήσιμο να συμπεριληφθεί ένα σχόλιο στην περιγραφή της κύριας αναφοράς</a:t>
            </a:r>
            <a:r>
              <a:rPr lang="el-GR" dirty="0"/>
              <a:t> (</a:t>
            </a:r>
            <a:r>
              <a:rPr lang="en-US" dirty="0"/>
              <a:t>narrative).</a:t>
            </a:r>
          </a:p>
        </p:txBody>
      </p:sp>
      <p:sp>
        <p:nvSpPr>
          <p:cNvPr id="4" name="Slide Number Placeholder 3">
            <a:extLst>
              <a:ext uri="{FF2B5EF4-FFF2-40B4-BE49-F238E27FC236}">
                <a16:creationId xmlns:a16="http://schemas.microsoft.com/office/drawing/2014/main" id="{D5AD67E4-2473-42BE-9AC3-AAC93B3DE944}"/>
              </a:ext>
            </a:extLst>
          </p:cNvPr>
          <p:cNvSpPr>
            <a:spLocks noGrp="1"/>
          </p:cNvSpPr>
          <p:nvPr>
            <p:ph type="sldNum" sz="quarter" idx="12"/>
          </p:nvPr>
        </p:nvSpPr>
        <p:spPr/>
        <p:txBody>
          <a:bodyPr/>
          <a:lstStyle/>
          <a:p>
            <a:fld id="{44B8DD61-0CA0-472F-A92A-1C057852C04D}" type="slidenum">
              <a:rPr lang="el-GR" smtClean="0"/>
              <a:t>66</a:t>
            </a:fld>
            <a:endParaRPr lang="el-GR"/>
          </a:p>
        </p:txBody>
      </p:sp>
    </p:spTree>
    <p:extLst>
      <p:ext uri="{BB962C8B-B14F-4D97-AF65-F5344CB8AC3E}">
        <p14:creationId xmlns:p14="http://schemas.microsoft.com/office/powerpoint/2010/main" val="322748195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8A4808-ABCF-4A8B-BE72-BFF03FEF78A5}"/>
              </a:ext>
            </a:extLst>
          </p:cNvPr>
          <p:cNvSpPr>
            <a:spLocks noGrp="1"/>
          </p:cNvSpPr>
          <p:nvPr>
            <p:ph type="title"/>
          </p:nvPr>
        </p:nvSpPr>
        <p:spPr/>
        <p:txBody>
          <a:bodyPr>
            <a:normAutofit fontScale="90000"/>
          </a:bodyPr>
          <a:lstStyle/>
          <a:p>
            <a:r>
              <a:rPr lang="el-GR" dirty="0"/>
              <a:t>Συστήματα ανάλυσης δεδομένων ΦΕ</a:t>
            </a:r>
            <a:endParaRPr lang="en-US" dirty="0"/>
          </a:p>
        </p:txBody>
      </p:sp>
      <p:sp>
        <p:nvSpPr>
          <p:cNvPr id="3" name="Content Placeholder 2">
            <a:extLst>
              <a:ext uri="{FF2B5EF4-FFF2-40B4-BE49-F238E27FC236}">
                <a16:creationId xmlns:a16="http://schemas.microsoft.com/office/drawing/2014/main" id="{88BAE2B2-34EF-4939-ABEF-D698D89CD4EF}"/>
              </a:ext>
            </a:extLst>
          </p:cNvPr>
          <p:cNvSpPr>
            <a:spLocks noGrp="1"/>
          </p:cNvSpPr>
          <p:nvPr>
            <p:ph idx="1"/>
          </p:nvPr>
        </p:nvSpPr>
        <p:spPr/>
        <p:txBody>
          <a:bodyPr>
            <a:normAutofit fontScale="70000" lnSpcReduction="20000"/>
          </a:bodyPr>
          <a:lstStyle/>
          <a:p>
            <a:pPr marL="0" indent="0">
              <a:buNone/>
            </a:pPr>
            <a:r>
              <a:rPr lang="el-GR" dirty="0"/>
              <a:t>περιλαμβάνουν:</a:t>
            </a:r>
          </a:p>
          <a:p>
            <a:r>
              <a:rPr lang="el-GR" dirty="0"/>
              <a:t>Καταγραφή δεδομένων προέλευσης (πηγές).</a:t>
            </a:r>
          </a:p>
          <a:p>
            <a:r>
              <a:rPr lang="el-GR" dirty="0"/>
              <a:t>Διαβίβαση ηλεκτρονικών εκδοχών δεδομένων προέλευσης από την καταγραφή στη σύνθεση συστημάτων.</a:t>
            </a:r>
          </a:p>
          <a:p>
            <a:r>
              <a:rPr lang="el-GR" dirty="0"/>
              <a:t>Αντιπαραβολή υπόπτων ανεπιθύμητων συμβάντων.</a:t>
            </a:r>
          </a:p>
          <a:p>
            <a:r>
              <a:rPr lang="el-GR" dirty="0"/>
              <a:t>Δημιουργία αποφάσεων αναφοράς ή προώθησης στοιχείων, τα οποία αποσκοπούν στη δημιουργία αναφορών.</a:t>
            </a:r>
          </a:p>
          <a:p>
            <a:r>
              <a:rPr lang="el-GR" dirty="0"/>
              <a:t>Δημιουργία επειγουσών και περιοδικών εκθέσεων για την υποβολή τους στις αρχές αξιολόγησης.</a:t>
            </a:r>
          </a:p>
          <a:p>
            <a:r>
              <a:rPr lang="el-GR" dirty="0"/>
              <a:t>Δημιουργία διαδικασιών ανταλλαγής πληροφοριών με τις αρχές αξιολόγησης.</a:t>
            </a:r>
          </a:p>
          <a:p>
            <a:r>
              <a:rPr lang="el-GR" dirty="0"/>
              <a:t>Ανάκληση, μεταφορά και φόρτωση πληροφοριών σε συστήματα ανάλυσης.</a:t>
            </a:r>
          </a:p>
          <a:p>
            <a:r>
              <a:rPr lang="el-GR" dirty="0"/>
              <a:t>Ανάλυση των δεδομένων της </a:t>
            </a:r>
            <a:r>
              <a:rPr lang="el-GR" dirty="0" err="1"/>
              <a:t>φαρμακοεπαγρύπνισης</a:t>
            </a:r>
            <a:endParaRPr lang="en-US" dirty="0"/>
          </a:p>
        </p:txBody>
      </p:sp>
      <p:sp>
        <p:nvSpPr>
          <p:cNvPr id="4" name="Slide Number Placeholder 3">
            <a:extLst>
              <a:ext uri="{FF2B5EF4-FFF2-40B4-BE49-F238E27FC236}">
                <a16:creationId xmlns:a16="http://schemas.microsoft.com/office/drawing/2014/main" id="{B9DF8868-2CD2-4BCC-9202-E891A981D4ED}"/>
              </a:ext>
            </a:extLst>
          </p:cNvPr>
          <p:cNvSpPr>
            <a:spLocks noGrp="1"/>
          </p:cNvSpPr>
          <p:nvPr>
            <p:ph type="sldNum" sz="quarter" idx="12"/>
          </p:nvPr>
        </p:nvSpPr>
        <p:spPr/>
        <p:txBody>
          <a:bodyPr/>
          <a:lstStyle/>
          <a:p>
            <a:fld id="{44B8DD61-0CA0-472F-A92A-1C057852C04D}" type="slidenum">
              <a:rPr lang="el-GR" smtClean="0"/>
              <a:t>67</a:t>
            </a:fld>
            <a:endParaRPr lang="el-GR"/>
          </a:p>
        </p:txBody>
      </p:sp>
    </p:spTree>
    <p:extLst>
      <p:ext uri="{BB962C8B-B14F-4D97-AF65-F5344CB8AC3E}">
        <p14:creationId xmlns:p14="http://schemas.microsoft.com/office/powerpoint/2010/main" val="275681796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E69F53-3400-456C-BD74-9B64506790AA}"/>
              </a:ext>
            </a:extLst>
          </p:cNvPr>
          <p:cNvSpPr>
            <a:spLocks noGrp="1"/>
          </p:cNvSpPr>
          <p:nvPr>
            <p:ph type="title"/>
          </p:nvPr>
        </p:nvSpPr>
        <p:spPr/>
        <p:txBody>
          <a:bodyPr>
            <a:normAutofit fontScale="90000"/>
          </a:bodyPr>
          <a:lstStyle/>
          <a:p>
            <a:r>
              <a:rPr lang="el-GR" dirty="0"/>
              <a:t>Επισκόπηση Ιατρικής βιβλιογραφίας</a:t>
            </a:r>
            <a:endParaRPr lang="en-US" dirty="0"/>
          </a:p>
        </p:txBody>
      </p:sp>
      <p:sp>
        <p:nvSpPr>
          <p:cNvPr id="3" name="Content Placeholder 2">
            <a:extLst>
              <a:ext uri="{FF2B5EF4-FFF2-40B4-BE49-F238E27FC236}">
                <a16:creationId xmlns:a16="http://schemas.microsoft.com/office/drawing/2014/main" id="{3D6A933B-932F-4CBF-A633-E5C5881E0309}"/>
              </a:ext>
            </a:extLst>
          </p:cNvPr>
          <p:cNvSpPr>
            <a:spLocks noGrp="1"/>
          </p:cNvSpPr>
          <p:nvPr>
            <p:ph idx="1"/>
          </p:nvPr>
        </p:nvSpPr>
        <p:spPr/>
        <p:txBody>
          <a:bodyPr>
            <a:normAutofit fontScale="85000" lnSpcReduction="10000"/>
          </a:bodyPr>
          <a:lstStyle/>
          <a:p>
            <a:pPr marL="0" indent="0">
              <a:buNone/>
            </a:pPr>
            <a:r>
              <a:rPr lang="el-GR" dirty="0"/>
              <a:t>Σύμφωνα με το </a:t>
            </a:r>
            <a:r>
              <a:rPr lang="el-GR" dirty="0" err="1"/>
              <a:t>Vol</a:t>
            </a:r>
            <a:r>
              <a:rPr lang="el-GR" dirty="0"/>
              <a:t>. 9A (μέρος Ι, παράγραφος 4.3.2), ο </a:t>
            </a:r>
            <a:r>
              <a:rPr lang="el-GR" dirty="0">
                <a:highlight>
                  <a:srgbClr val="FFFF00"/>
                </a:highlight>
              </a:rPr>
              <a:t>Κάτοχος Άδειας Κυκλοφορίας (KAK) λογικά αναμένεται να γνωρίζει τις Αναφορές Ασφάλειας Ατομικών Περιστατικών που προέρχονται από την παγκόσμια ιατρική βιβλιογραφία. </a:t>
            </a:r>
          </a:p>
          <a:p>
            <a:pPr marL="0" indent="0">
              <a:buNone/>
            </a:pPr>
            <a:r>
              <a:rPr lang="el-GR" dirty="0"/>
              <a:t>Ο KAK πρέπει να είναι</a:t>
            </a:r>
          </a:p>
          <a:p>
            <a:r>
              <a:rPr lang="el-GR" dirty="0"/>
              <a:t>ενήμερος για τις πιθανές δημοσιεύσεις, από συστηματική βάση δεδομένων βιβλιογραφικής επισκόπησης (για παράδειγμα, το </a:t>
            </a:r>
            <a:r>
              <a:rPr lang="el-GR" dirty="0" err="1"/>
              <a:t>Medline</a:t>
            </a:r>
            <a:r>
              <a:rPr lang="el-GR" dirty="0"/>
              <a:t>, το </a:t>
            </a:r>
            <a:r>
              <a:rPr lang="el-GR" dirty="0" err="1"/>
              <a:t>Excerpta</a:t>
            </a:r>
            <a:r>
              <a:rPr lang="el-GR" dirty="0"/>
              <a:t> </a:t>
            </a:r>
            <a:r>
              <a:rPr lang="el-GR" dirty="0" err="1"/>
              <a:t>Medica</a:t>
            </a:r>
            <a:r>
              <a:rPr lang="el-GR" dirty="0"/>
              <a:t> ή το </a:t>
            </a:r>
            <a:r>
              <a:rPr lang="el-GR" dirty="0" err="1"/>
              <a:t>Embase</a:t>
            </a:r>
            <a:r>
              <a:rPr lang="el-GR" dirty="0"/>
              <a:t>) κατά τακτά χρονικά διαστήματα και </a:t>
            </a:r>
            <a:r>
              <a:rPr lang="el-GR" dirty="0">
                <a:highlight>
                  <a:srgbClr val="FFFF00"/>
                </a:highlight>
              </a:rPr>
              <a:t>με ελάχιστη συχνότητα μία φορά την εβδομάδα</a:t>
            </a:r>
            <a:endParaRPr lang="en-US" dirty="0">
              <a:highlight>
                <a:srgbClr val="FFFF00"/>
              </a:highlight>
            </a:endParaRPr>
          </a:p>
        </p:txBody>
      </p:sp>
      <p:sp>
        <p:nvSpPr>
          <p:cNvPr id="4" name="Slide Number Placeholder 3">
            <a:extLst>
              <a:ext uri="{FF2B5EF4-FFF2-40B4-BE49-F238E27FC236}">
                <a16:creationId xmlns:a16="http://schemas.microsoft.com/office/drawing/2014/main" id="{B84DCCD8-BD05-4D3B-A097-37B015EEA2F9}"/>
              </a:ext>
            </a:extLst>
          </p:cNvPr>
          <p:cNvSpPr>
            <a:spLocks noGrp="1"/>
          </p:cNvSpPr>
          <p:nvPr>
            <p:ph type="sldNum" sz="quarter" idx="12"/>
          </p:nvPr>
        </p:nvSpPr>
        <p:spPr/>
        <p:txBody>
          <a:bodyPr/>
          <a:lstStyle/>
          <a:p>
            <a:fld id="{44B8DD61-0CA0-472F-A92A-1C057852C04D}" type="slidenum">
              <a:rPr lang="el-GR" smtClean="0"/>
              <a:t>68</a:t>
            </a:fld>
            <a:endParaRPr lang="el-GR"/>
          </a:p>
        </p:txBody>
      </p:sp>
    </p:spTree>
    <p:extLst>
      <p:ext uri="{BB962C8B-B14F-4D97-AF65-F5344CB8AC3E}">
        <p14:creationId xmlns:p14="http://schemas.microsoft.com/office/powerpoint/2010/main" val="52601582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3A940-2635-4AF5-9C92-A18885D08B5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07D4FAB-3C89-4A77-8E16-56D52C4B2986}"/>
              </a:ext>
            </a:extLst>
          </p:cNvPr>
          <p:cNvSpPr>
            <a:spLocks noGrp="1"/>
          </p:cNvSpPr>
          <p:nvPr>
            <p:ph idx="1"/>
          </p:nvPr>
        </p:nvSpPr>
        <p:spPr/>
        <p:txBody>
          <a:bodyPr/>
          <a:lstStyle/>
          <a:p>
            <a:r>
              <a:rPr lang="el-GR" dirty="0"/>
              <a:t>τα τοπικά γραφεία της εταιρείας  θα πρέπει να είναι ενήμερα για τις δημοσιεύσεις στα τοπικά περιοδικά και για να τις γνωστοποιούν στον Υπεύθυνο </a:t>
            </a:r>
            <a:r>
              <a:rPr lang="el-GR" dirty="0" err="1"/>
              <a:t>Φαρμακοεπαγρύπνισης</a:t>
            </a:r>
            <a:r>
              <a:rPr lang="el-GR" dirty="0"/>
              <a:t>. </a:t>
            </a:r>
            <a:endParaRPr lang="en-US" dirty="0"/>
          </a:p>
        </p:txBody>
      </p:sp>
      <p:sp>
        <p:nvSpPr>
          <p:cNvPr id="4" name="Slide Number Placeholder 3">
            <a:extLst>
              <a:ext uri="{FF2B5EF4-FFF2-40B4-BE49-F238E27FC236}">
                <a16:creationId xmlns:a16="http://schemas.microsoft.com/office/drawing/2014/main" id="{53571932-1779-4B49-A6FA-CBF6FD6352E6}"/>
              </a:ext>
            </a:extLst>
          </p:cNvPr>
          <p:cNvSpPr>
            <a:spLocks noGrp="1"/>
          </p:cNvSpPr>
          <p:nvPr>
            <p:ph type="sldNum" sz="quarter" idx="12"/>
          </p:nvPr>
        </p:nvSpPr>
        <p:spPr/>
        <p:txBody>
          <a:bodyPr/>
          <a:lstStyle/>
          <a:p>
            <a:fld id="{44B8DD61-0CA0-472F-A92A-1C057852C04D}" type="slidenum">
              <a:rPr lang="el-GR" smtClean="0"/>
              <a:t>69</a:t>
            </a:fld>
            <a:endParaRPr lang="el-GR"/>
          </a:p>
        </p:txBody>
      </p:sp>
    </p:spTree>
    <p:extLst>
      <p:ext uri="{BB962C8B-B14F-4D97-AF65-F5344CB8AC3E}">
        <p14:creationId xmlns:p14="http://schemas.microsoft.com/office/powerpoint/2010/main" val="25049219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43EA16-C70D-A302-ED55-5B4D1430AAC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5DE6C74-A168-A478-8AD3-CFB3C98FB96C}"/>
              </a:ext>
            </a:extLst>
          </p:cNvPr>
          <p:cNvSpPr>
            <a:spLocks noGrp="1"/>
          </p:cNvSpPr>
          <p:nvPr>
            <p:ph idx="1"/>
          </p:nvPr>
        </p:nvSpPr>
        <p:spPr/>
        <p:txBody>
          <a:bodyPr>
            <a:normAutofit/>
          </a:bodyPr>
          <a:lstStyle/>
          <a:p>
            <a:r>
              <a:rPr lang="el-GR" sz="2400" b="0" i="0" dirty="0">
                <a:solidFill>
                  <a:srgbClr val="2B2B38"/>
                </a:solidFill>
                <a:effectLst/>
                <a:latin typeface="Noto Sans Regular"/>
              </a:rPr>
              <a:t>Όλες οι κλινικές μελέτες διεξάγονται σύμφωνα με τους Κανόνες Ορθής Κλινικής Πρακτικής (</a:t>
            </a:r>
            <a:r>
              <a:rPr lang="el-GR" sz="2400" b="0" i="0" dirty="0" err="1">
                <a:solidFill>
                  <a:srgbClr val="2B2B38"/>
                </a:solidFill>
                <a:effectLst/>
                <a:latin typeface="Noto Sans Regular"/>
              </a:rPr>
              <a:t>Good</a:t>
            </a:r>
            <a:r>
              <a:rPr lang="el-GR" sz="2400" b="0" i="0" dirty="0">
                <a:solidFill>
                  <a:srgbClr val="2B2B38"/>
                </a:solidFill>
                <a:effectLst/>
                <a:latin typeface="Noto Sans Regular"/>
              </a:rPr>
              <a:t> </a:t>
            </a:r>
            <a:r>
              <a:rPr lang="el-GR" sz="2400" b="0" i="0" dirty="0" err="1">
                <a:solidFill>
                  <a:srgbClr val="2B2B38"/>
                </a:solidFill>
                <a:effectLst/>
                <a:latin typeface="Noto Sans Regular"/>
              </a:rPr>
              <a:t>Clinical</a:t>
            </a:r>
            <a:r>
              <a:rPr lang="el-GR" sz="2400" b="0" i="0" dirty="0">
                <a:solidFill>
                  <a:srgbClr val="2B2B38"/>
                </a:solidFill>
                <a:effectLst/>
                <a:latin typeface="Noto Sans Regular"/>
              </a:rPr>
              <a:t> </a:t>
            </a:r>
            <a:r>
              <a:rPr lang="el-GR" sz="2400" b="0" i="0" dirty="0" err="1">
                <a:solidFill>
                  <a:srgbClr val="2B2B38"/>
                </a:solidFill>
                <a:effectLst/>
                <a:latin typeface="Noto Sans Regular"/>
              </a:rPr>
              <a:t>Practice</a:t>
            </a:r>
            <a:r>
              <a:rPr lang="el-GR" sz="2400" b="0" i="0" dirty="0">
                <a:solidFill>
                  <a:srgbClr val="2B2B38"/>
                </a:solidFill>
                <a:effectLst/>
                <a:latin typeface="Noto Sans Regular"/>
              </a:rPr>
              <a:t> – GCP), </a:t>
            </a:r>
          </a:p>
          <a:p>
            <a:r>
              <a:rPr lang="el-GR" sz="2400" b="0" i="0" dirty="0">
                <a:solidFill>
                  <a:srgbClr val="2B2B38"/>
                </a:solidFill>
                <a:effectLst/>
                <a:latin typeface="Noto Sans Regular"/>
              </a:rPr>
              <a:t>βρίσκονται υπό την εποπτεία των επιτροπών δεοντολογίας </a:t>
            </a:r>
          </a:p>
          <a:p>
            <a:r>
              <a:rPr lang="el-GR" sz="2400" b="0" i="0" dirty="0">
                <a:solidFill>
                  <a:srgbClr val="2B2B38"/>
                </a:solidFill>
                <a:effectLst/>
                <a:latin typeface="Noto Sans Regular"/>
              </a:rPr>
              <a:t>και έχουν ως αποστολή τη διαφύλαξη της ασφάλειας και της υγείας των συμμετεχόντων.</a:t>
            </a:r>
            <a:endParaRPr lang="en-US" sz="2400" dirty="0"/>
          </a:p>
        </p:txBody>
      </p:sp>
      <p:sp>
        <p:nvSpPr>
          <p:cNvPr id="4" name="Slide Number Placeholder 3">
            <a:extLst>
              <a:ext uri="{FF2B5EF4-FFF2-40B4-BE49-F238E27FC236}">
                <a16:creationId xmlns:a16="http://schemas.microsoft.com/office/drawing/2014/main" id="{D3804CE3-0358-733B-D537-F350EDD17E8C}"/>
              </a:ext>
            </a:extLst>
          </p:cNvPr>
          <p:cNvSpPr>
            <a:spLocks noGrp="1"/>
          </p:cNvSpPr>
          <p:nvPr>
            <p:ph type="sldNum" sz="quarter" idx="12"/>
          </p:nvPr>
        </p:nvSpPr>
        <p:spPr/>
        <p:txBody>
          <a:bodyPr/>
          <a:lstStyle/>
          <a:p>
            <a:fld id="{44B8DD61-0CA0-472F-A92A-1C057852C04D}" type="slidenum">
              <a:rPr lang="el-GR" smtClean="0"/>
              <a:t>7</a:t>
            </a:fld>
            <a:endParaRPr lang="el-GR"/>
          </a:p>
        </p:txBody>
      </p:sp>
    </p:spTree>
    <p:extLst>
      <p:ext uri="{BB962C8B-B14F-4D97-AF65-F5344CB8AC3E}">
        <p14:creationId xmlns:p14="http://schemas.microsoft.com/office/powerpoint/2010/main" val="325269041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A74795-45C7-44AA-B7AD-53E932F5F07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E34FB47-45A2-4BA8-A8A8-1C982849DA58}"/>
              </a:ext>
            </a:extLst>
          </p:cNvPr>
          <p:cNvSpPr>
            <a:spLocks noGrp="1"/>
          </p:cNvSpPr>
          <p:nvPr>
            <p:ph idx="1"/>
          </p:nvPr>
        </p:nvSpPr>
        <p:spPr/>
        <p:txBody>
          <a:bodyPr>
            <a:normAutofit/>
          </a:bodyPr>
          <a:lstStyle/>
          <a:p>
            <a:pPr marL="0" indent="0">
              <a:buNone/>
            </a:pPr>
            <a:r>
              <a:rPr lang="el-GR" dirty="0">
                <a:highlight>
                  <a:srgbClr val="FFFF00"/>
                </a:highlight>
              </a:rPr>
              <a:t>Στο πλαίσιο της τοπικής βιβλιογραφίας, ο ΚΑΚ απαιτείται να ελέγχει τις δημοσιεύσεις και τις περιλήψεις επιστημονικών άρθρων</a:t>
            </a:r>
            <a:r>
              <a:rPr lang="el-GR" dirty="0"/>
              <a:t>, </a:t>
            </a:r>
            <a:r>
              <a:rPr lang="el-GR" b="1" dirty="0">
                <a:solidFill>
                  <a:srgbClr val="FF0000"/>
                </a:solidFill>
              </a:rPr>
              <a:t>όταν είναι χορηγός τοπικών ή εθνικών επιστημονικών συνεδρίων, ώστε πιθανά ατομικά περιστατικά ασφάλειας να αναφέρονται στις αρμόδιες αρχές πριν από τη δημοσίευση</a:t>
            </a:r>
            <a:r>
              <a:rPr lang="el-GR" dirty="0"/>
              <a:t>, όταν αυτό είναι εφικτό.</a:t>
            </a:r>
            <a:endParaRPr lang="en-US" dirty="0"/>
          </a:p>
        </p:txBody>
      </p:sp>
      <p:sp>
        <p:nvSpPr>
          <p:cNvPr id="4" name="Slide Number Placeholder 3">
            <a:extLst>
              <a:ext uri="{FF2B5EF4-FFF2-40B4-BE49-F238E27FC236}">
                <a16:creationId xmlns:a16="http://schemas.microsoft.com/office/drawing/2014/main" id="{B735C557-CF38-4455-B564-500085C1327A}"/>
              </a:ext>
            </a:extLst>
          </p:cNvPr>
          <p:cNvSpPr>
            <a:spLocks noGrp="1"/>
          </p:cNvSpPr>
          <p:nvPr>
            <p:ph type="sldNum" sz="quarter" idx="12"/>
          </p:nvPr>
        </p:nvSpPr>
        <p:spPr/>
        <p:txBody>
          <a:bodyPr/>
          <a:lstStyle/>
          <a:p>
            <a:fld id="{44B8DD61-0CA0-472F-A92A-1C057852C04D}" type="slidenum">
              <a:rPr lang="el-GR" smtClean="0"/>
              <a:t>70</a:t>
            </a:fld>
            <a:endParaRPr lang="el-GR"/>
          </a:p>
        </p:txBody>
      </p:sp>
    </p:spTree>
    <p:extLst>
      <p:ext uri="{BB962C8B-B14F-4D97-AF65-F5344CB8AC3E}">
        <p14:creationId xmlns:p14="http://schemas.microsoft.com/office/powerpoint/2010/main" val="14256849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23792-C43F-4D52-A274-3CEF54E5D84D}"/>
              </a:ext>
            </a:extLst>
          </p:cNvPr>
          <p:cNvSpPr>
            <a:spLocks noGrp="1"/>
          </p:cNvSpPr>
          <p:nvPr>
            <p:ph type="title"/>
          </p:nvPr>
        </p:nvSpPr>
        <p:spPr/>
        <p:txBody>
          <a:bodyPr>
            <a:normAutofit fontScale="90000"/>
          </a:bodyPr>
          <a:lstStyle/>
          <a:p>
            <a:r>
              <a:rPr lang="el-GR" dirty="0">
                <a:solidFill>
                  <a:srgbClr val="FF0000"/>
                </a:solidFill>
              </a:rPr>
              <a:t>Οι ειδικοί τύποι πληροφοριών ασφάλειας</a:t>
            </a:r>
            <a:endParaRPr lang="en-US" dirty="0">
              <a:solidFill>
                <a:srgbClr val="FF0000"/>
              </a:solidFill>
            </a:endParaRPr>
          </a:p>
        </p:txBody>
      </p:sp>
      <p:sp>
        <p:nvSpPr>
          <p:cNvPr id="3" name="Content Placeholder 2">
            <a:extLst>
              <a:ext uri="{FF2B5EF4-FFF2-40B4-BE49-F238E27FC236}">
                <a16:creationId xmlns:a16="http://schemas.microsoft.com/office/drawing/2014/main" id="{18251B57-E32D-47D1-AEEC-7B4A029E0DAE}"/>
              </a:ext>
            </a:extLst>
          </p:cNvPr>
          <p:cNvSpPr>
            <a:spLocks noGrp="1"/>
          </p:cNvSpPr>
          <p:nvPr>
            <p:ph idx="1"/>
          </p:nvPr>
        </p:nvSpPr>
        <p:spPr/>
        <p:txBody>
          <a:bodyPr>
            <a:normAutofit fontScale="70000" lnSpcReduction="20000"/>
          </a:bodyPr>
          <a:lstStyle/>
          <a:p>
            <a:r>
              <a:rPr lang="el-GR" dirty="0"/>
              <a:t>Εκβάσεις μετά τη χρήση φαρμακευτικού προϊόντος κατά τη διάρκεια εγκυμοσύνης (συμπεριλαμβανομένου του τερματισμού της) χωρίς ανεπιθύμητη έκβαση.</a:t>
            </a:r>
          </a:p>
          <a:p>
            <a:r>
              <a:rPr lang="el-GR" dirty="0"/>
              <a:t>Χορήγηση στον παιδιατρικό πληθυσμό.</a:t>
            </a:r>
          </a:p>
          <a:p>
            <a:r>
              <a:rPr lang="el-GR" dirty="0"/>
              <a:t>Παρηγορητική/ονομαστική χορήγηση.</a:t>
            </a:r>
          </a:p>
          <a:p>
            <a:r>
              <a:rPr lang="el-GR" dirty="0"/>
              <a:t>Έλλειψη αποτελεσματικότητας.</a:t>
            </a:r>
          </a:p>
          <a:p>
            <a:r>
              <a:rPr lang="el-GR" dirty="0" err="1"/>
              <a:t>Υπερδοσολογία</a:t>
            </a:r>
            <a:r>
              <a:rPr lang="el-GR" dirty="0"/>
              <a:t> χωρίς συμπτώματα, κατάχρηση, λανθασμένη χορήγηση.</a:t>
            </a:r>
          </a:p>
          <a:p>
            <a:r>
              <a:rPr lang="el-GR" dirty="0"/>
              <a:t>Λανθασμένη φαρμακευτική αγωγή χωρίς ανεπιθύμητες ενέργειες  ή «ιατρική αστοχία».</a:t>
            </a:r>
          </a:p>
          <a:p>
            <a:r>
              <a:rPr lang="el-GR" dirty="0"/>
              <a:t>Σημαντικά μη κλινικά αποτελέσματα ασφάλειας.</a:t>
            </a:r>
          </a:p>
          <a:p>
            <a:r>
              <a:rPr lang="el-GR" dirty="0"/>
              <a:t>Εκθέσεις κατά τη διάρκεια της γαλουχίας.</a:t>
            </a:r>
          </a:p>
          <a:p>
            <a:r>
              <a:rPr lang="el-GR" dirty="0"/>
              <a:t>Ειδικές περιπτώσεις κινδύνου για τη δημόσια υγεία</a:t>
            </a:r>
            <a:endParaRPr lang="en-US" dirty="0"/>
          </a:p>
        </p:txBody>
      </p:sp>
      <p:sp>
        <p:nvSpPr>
          <p:cNvPr id="4" name="Slide Number Placeholder 3">
            <a:extLst>
              <a:ext uri="{FF2B5EF4-FFF2-40B4-BE49-F238E27FC236}">
                <a16:creationId xmlns:a16="http://schemas.microsoft.com/office/drawing/2014/main" id="{44FFBC85-B2E7-44CD-BDAB-8960CCA794B5}"/>
              </a:ext>
            </a:extLst>
          </p:cNvPr>
          <p:cNvSpPr>
            <a:spLocks noGrp="1"/>
          </p:cNvSpPr>
          <p:nvPr>
            <p:ph type="sldNum" sz="quarter" idx="12"/>
          </p:nvPr>
        </p:nvSpPr>
        <p:spPr/>
        <p:txBody>
          <a:bodyPr/>
          <a:lstStyle/>
          <a:p>
            <a:fld id="{44B8DD61-0CA0-472F-A92A-1C057852C04D}" type="slidenum">
              <a:rPr lang="el-GR" smtClean="0"/>
              <a:t>71</a:t>
            </a:fld>
            <a:endParaRPr lang="el-GR"/>
          </a:p>
        </p:txBody>
      </p:sp>
    </p:spTree>
    <p:extLst>
      <p:ext uri="{BB962C8B-B14F-4D97-AF65-F5344CB8AC3E}">
        <p14:creationId xmlns:p14="http://schemas.microsoft.com/office/powerpoint/2010/main" val="97978318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C1E78-93FA-4DAC-BBB2-B25889C4BC6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71E01A7-3E22-4C3D-9F1D-9F206A252899}"/>
              </a:ext>
            </a:extLst>
          </p:cNvPr>
          <p:cNvSpPr>
            <a:spLocks noGrp="1"/>
          </p:cNvSpPr>
          <p:nvPr>
            <p:ph idx="1"/>
          </p:nvPr>
        </p:nvSpPr>
        <p:spPr/>
        <p:txBody>
          <a:bodyPr>
            <a:normAutofit fontScale="92500" lnSpcReduction="20000"/>
          </a:bodyPr>
          <a:lstStyle/>
          <a:p>
            <a:r>
              <a:rPr lang="el-GR" dirty="0"/>
              <a:t>Δεδομένα που δημοσιεύονται στην παγκόσμια βιβλιογραφία</a:t>
            </a:r>
          </a:p>
          <a:p>
            <a:r>
              <a:rPr lang="el-GR" dirty="0"/>
              <a:t>ή παρουσιάζονται σε συνέδρια ως περιλήψεις, </a:t>
            </a:r>
            <a:r>
              <a:rPr lang="el-GR" dirty="0" err="1"/>
              <a:t>πόστερ</a:t>
            </a:r>
            <a:r>
              <a:rPr lang="el-GR" dirty="0"/>
              <a:t> ή ανακοινώσεις</a:t>
            </a:r>
          </a:p>
          <a:p>
            <a:r>
              <a:rPr lang="it-IT" i="1" dirty="0"/>
              <a:t>in vitro </a:t>
            </a:r>
            <a:r>
              <a:rPr lang="it-IT" dirty="0"/>
              <a:t>και </a:t>
            </a:r>
            <a:r>
              <a:rPr lang="it-IT" i="1" dirty="0"/>
              <a:t>in vivo</a:t>
            </a:r>
            <a:r>
              <a:rPr lang="el-GR" i="1" dirty="0"/>
              <a:t> </a:t>
            </a:r>
            <a:r>
              <a:rPr lang="el-GR" dirty="0"/>
              <a:t>εργαστηριακά πειράματα, </a:t>
            </a:r>
          </a:p>
          <a:p>
            <a:r>
              <a:rPr lang="el-GR" dirty="0"/>
              <a:t>η πιθανότητα </a:t>
            </a:r>
            <a:r>
              <a:rPr lang="el-GR" dirty="0" err="1"/>
              <a:t>υπερδοσολογίας</a:t>
            </a:r>
            <a:r>
              <a:rPr lang="el-GR" dirty="0"/>
              <a:t>,</a:t>
            </a:r>
          </a:p>
          <a:p>
            <a:r>
              <a:rPr lang="el-GR" dirty="0"/>
              <a:t>κατάχρησης, </a:t>
            </a:r>
          </a:p>
          <a:p>
            <a:r>
              <a:rPr lang="el-GR" dirty="0"/>
              <a:t>λανθασμένης χορήγησης, </a:t>
            </a:r>
          </a:p>
          <a:p>
            <a:r>
              <a:rPr lang="el-GR" dirty="0"/>
              <a:t>χορήγησης εκτός των εγκεκριμένων ενδείξεων και μειωμένου </a:t>
            </a:r>
            <a:r>
              <a:rPr lang="el-GR"/>
              <a:t>οφέλους </a:t>
            </a:r>
            <a:endParaRPr lang="en-US" dirty="0"/>
          </a:p>
        </p:txBody>
      </p:sp>
      <p:sp>
        <p:nvSpPr>
          <p:cNvPr id="4" name="Slide Number Placeholder 3">
            <a:extLst>
              <a:ext uri="{FF2B5EF4-FFF2-40B4-BE49-F238E27FC236}">
                <a16:creationId xmlns:a16="http://schemas.microsoft.com/office/drawing/2014/main" id="{70D3CF0D-2AB0-4319-B667-520E0B65D386}"/>
              </a:ext>
            </a:extLst>
          </p:cNvPr>
          <p:cNvSpPr>
            <a:spLocks noGrp="1"/>
          </p:cNvSpPr>
          <p:nvPr>
            <p:ph type="sldNum" sz="quarter" idx="12"/>
          </p:nvPr>
        </p:nvSpPr>
        <p:spPr/>
        <p:txBody>
          <a:bodyPr/>
          <a:lstStyle/>
          <a:p>
            <a:fld id="{44B8DD61-0CA0-472F-A92A-1C057852C04D}" type="slidenum">
              <a:rPr lang="el-GR" smtClean="0"/>
              <a:t>72</a:t>
            </a:fld>
            <a:endParaRPr lang="el-GR"/>
          </a:p>
        </p:txBody>
      </p:sp>
    </p:spTree>
    <p:extLst>
      <p:ext uri="{BB962C8B-B14F-4D97-AF65-F5344CB8AC3E}">
        <p14:creationId xmlns:p14="http://schemas.microsoft.com/office/powerpoint/2010/main" val="303693492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A03963-E9D4-4B58-AA8C-DF261CD14FAD}"/>
              </a:ext>
            </a:extLst>
          </p:cNvPr>
          <p:cNvSpPr>
            <a:spLocks noGrp="1"/>
          </p:cNvSpPr>
          <p:nvPr>
            <p:ph type="title"/>
          </p:nvPr>
        </p:nvSpPr>
        <p:spPr/>
        <p:txBody>
          <a:bodyPr/>
          <a:lstStyle/>
          <a:p>
            <a:r>
              <a:rPr lang="el-GR" dirty="0"/>
              <a:t>Έναρξη-λήξη έρευνας</a:t>
            </a:r>
            <a:endParaRPr lang="en-US" dirty="0"/>
          </a:p>
        </p:txBody>
      </p:sp>
      <p:sp>
        <p:nvSpPr>
          <p:cNvPr id="3" name="Content Placeholder 2">
            <a:extLst>
              <a:ext uri="{FF2B5EF4-FFF2-40B4-BE49-F238E27FC236}">
                <a16:creationId xmlns:a16="http://schemas.microsoft.com/office/drawing/2014/main" id="{870EA56B-5441-46D6-8754-41B9683C95C5}"/>
              </a:ext>
            </a:extLst>
          </p:cNvPr>
          <p:cNvSpPr>
            <a:spLocks noGrp="1"/>
          </p:cNvSpPr>
          <p:nvPr>
            <p:ph idx="1"/>
          </p:nvPr>
        </p:nvSpPr>
        <p:spPr/>
        <p:txBody>
          <a:bodyPr>
            <a:normAutofit/>
          </a:bodyPr>
          <a:lstStyle/>
          <a:p>
            <a:pPr marL="0" indent="0">
              <a:buNone/>
            </a:pPr>
            <a:r>
              <a:rPr lang="el-GR" sz="2400" dirty="0">
                <a:solidFill>
                  <a:srgbClr val="FF0000"/>
                </a:solidFill>
              </a:rPr>
              <a:t>ημέρα μηδέν </a:t>
            </a:r>
            <a:r>
              <a:rPr lang="el-GR" sz="2400" dirty="0"/>
              <a:t>είναι η ημερομηνία κατά την οποία ο KAK (οποιοδήποτε μέλος του προσωπικού ή τρίτα συμβαλλόμενα μέρη) </a:t>
            </a:r>
            <a:r>
              <a:rPr lang="el-GR" sz="2400" dirty="0">
                <a:highlight>
                  <a:srgbClr val="FFFF00"/>
                </a:highlight>
              </a:rPr>
              <a:t>ενημερώνεται για μια δημοσίευση </a:t>
            </a:r>
            <a:r>
              <a:rPr lang="el-GR" sz="2400" dirty="0"/>
              <a:t>που περιέχει τις ελάχιστες πληροφορίες για να αναφέρει μια ανεπιθύμητη ενέργεια (που χρήζει αναφοράς).</a:t>
            </a:r>
            <a:endParaRPr lang="en-US" sz="2400" dirty="0"/>
          </a:p>
        </p:txBody>
      </p:sp>
      <p:sp>
        <p:nvSpPr>
          <p:cNvPr id="4" name="Slide Number Placeholder 3">
            <a:extLst>
              <a:ext uri="{FF2B5EF4-FFF2-40B4-BE49-F238E27FC236}">
                <a16:creationId xmlns:a16="http://schemas.microsoft.com/office/drawing/2014/main" id="{0222C745-8CEA-4A6A-8140-0F4029D3DD13}"/>
              </a:ext>
            </a:extLst>
          </p:cNvPr>
          <p:cNvSpPr>
            <a:spLocks noGrp="1"/>
          </p:cNvSpPr>
          <p:nvPr>
            <p:ph type="sldNum" sz="quarter" idx="12"/>
          </p:nvPr>
        </p:nvSpPr>
        <p:spPr/>
        <p:txBody>
          <a:bodyPr/>
          <a:lstStyle/>
          <a:p>
            <a:fld id="{44B8DD61-0CA0-472F-A92A-1C057852C04D}" type="slidenum">
              <a:rPr lang="el-GR" smtClean="0"/>
              <a:t>73</a:t>
            </a:fld>
            <a:endParaRPr lang="el-GR"/>
          </a:p>
        </p:txBody>
      </p:sp>
    </p:spTree>
    <p:extLst>
      <p:ext uri="{BB962C8B-B14F-4D97-AF65-F5344CB8AC3E}">
        <p14:creationId xmlns:p14="http://schemas.microsoft.com/office/powerpoint/2010/main" val="201816356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BF438-0269-41A4-B052-CDBA118A1CC1}"/>
              </a:ext>
            </a:extLst>
          </p:cNvPr>
          <p:cNvSpPr>
            <a:spLocks noGrp="1"/>
          </p:cNvSpPr>
          <p:nvPr>
            <p:ph type="title"/>
          </p:nvPr>
        </p:nvSpPr>
        <p:spPr/>
        <p:txBody>
          <a:bodyPr/>
          <a:lstStyle/>
          <a:p>
            <a:r>
              <a:rPr lang="el-GR" dirty="0"/>
              <a:t>Περιοδικές εκθέσεις ασφαλείας</a:t>
            </a:r>
            <a:endParaRPr lang="en-US" dirty="0"/>
          </a:p>
        </p:txBody>
      </p:sp>
      <p:sp>
        <p:nvSpPr>
          <p:cNvPr id="3" name="Content Placeholder 2">
            <a:extLst>
              <a:ext uri="{FF2B5EF4-FFF2-40B4-BE49-F238E27FC236}">
                <a16:creationId xmlns:a16="http://schemas.microsoft.com/office/drawing/2014/main" id="{0C7B4370-AE1C-4CAB-877C-6EAFD64FEBD4}"/>
              </a:ext>
            </a:extLst>
          </p:cNvPr>
          <p:cNvSpPr>
            <a:spLocks noGrp="1"/>
          </p:cNvSpPr>
          <p:nvPr>
            <p:ph idx="1"/>
          </p:nvPr>
        </p:nvSpPr>
        <p:spPr/>
        <p:txBody>
          <a:bodyPr>
            <a:normAutofit/>
          </a:bodyPr>
          <a:lstStyle/>
          <a:p>
            <a:r>
              <a:rPr lang="el-GR" sz="2400" dirty="0">
                <a:highlight>
                  <a:srgbClr val="FFFF00"/>
                </a:highlight>
              </a:rPr>
              <a:t>Περιλαμβάνουν δεδομένα ασφάλειας </a:t>
            </a:r>
            <a:r>
              <a:rPr lang="el-GR" sz="2400" dirty="0"/>
              <a:t>που έχουν έλθει στην αντίληψη του Κατόχου Άδειας Κυκλοφορίας (ΚΑΚ) ή του Χορηγού από την παγκόσμια εμπειρία για ένα εγκεκριμένο φαρμακευτικό ή ερευνητικό προϊόν και </a:t>
            </a:r>
            <a:r>
              <a:rPr lang="el-GR" sz="2400" dirty="0">
                <a:highlight>
                  <a:srgbClr val="FFFF00"/>
                </a:highlight>
              </a:rPr>
              <a:t>αφορούν καθορισμένη χρονική περίοδο.</a:t>
            </a:r>
          </a:p>
          <a:p>
            <a:r>
              <a:rPr lang="el-GR" sz="2400" dirty="0">
                <a:solidFill>
                  <a:srgbClr val="FF0000"/>
                </a:solidFill>
                <a:highlight>
                  <a:srgbClr val="FFFF00"/>
                </a:highlight>
              </a:rPr>
              <a:t>Αποτελούν το μέσο γνωστοποίησης των δεδομένων ασφάλειας στον Εθνικό Οργανισμό Φαρμάκων (ΕΟΦ) και στις υπόλοιπες αρμόδιες αρχές. Η γλώσσα στην οποία συντάσσονται είναι η αγγλική.</a:t>
            </a:r>
            <a:endParaRPr lang="en-US" sz="2400" dirty="0">
              <a:solidFill>
                <a:srgbClr val="FF0000"/>
              </a:solidFill>
              <a:highlight>
                <a:srgbClr val="FFFF00"/>
              </a:highlight>
            </a:endParaRPr>
          </a:p>
        </p:txBody>
      </p:sp>
      <p:sp>
        <p:nvSpPr>
          <p:cNvPr id="4" name="Slide Number Placeholder 3">
            <a:extLst>
              <a:ext uri="{FF2B5EF4-FFF2-40B4-BE49-F238E27FC236}">
                <a16:creationId xmlns:a16="http://schemas.microsoft.com/office/drawing/2014/main" id="{60C4EC52-BC32-483E-BF7E-E3159FE08A8E}"/>
              </a:ext>
            </a:extLst>
          </p:cNvPr>
          <p:cNvSpPr>
            <a:spLocks noGrp="1"/>
          </p:cNvSpPr>
          <p:nvPr>
            <p:ph type="sldNum" sz="quarter" idx="12"/>
          </p:nvPr>
        </p:nvSpPr>
        <p:spPr/>
        <p:txBody>
          <a:bodyPr/>
          <a:lstStyle/>
          <a:p>
            <a:fld id="{44B8DD61-0CA0-472F-A92A-1C057852C04D}" type="slidenum">
              <a:rPr lang="el-GR" smtClean="0"/>
              <a:t>74</a:t>
            </a:fld>
            <a:endParaRPr lang="el-GR"/>
          </a:p>
        </p:txBody>
      </p:sp>
    </p:spTree>
    <p:extLst>
      <p:ext uri="{BB962C8B-B14F-4D97-AF65-F5344CB8AC3E}">
        <p14:creationId xmlns:p14="http://schemas.microsoft.com/office/powerpoint/2010/main" val="231880077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31B4B2-8460-42A0-B296-9C971F8133B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AF6CF8D-24D6-43AD-BE2D-99A3B9AC5337}"/>
              </a:ext>
            </a:extLst>
          </p:cNvPr>
          <p:cNvSpPr>
            <a:spLocks noGrp="1"/>
          </p:cNvSpPr>
          <p:nvPr>
            <p:ph idx="1"/>
          </p:nvPr>
        </p:nvSpPr>
        <p:spPr/>
        <p:txBody>
          <a:bodyPr/>
          <a:lstStyle/>
          <a:p>
            <a:r>
              <a:rPr lang="el-GR" dirty="0">
                <a:highlight>
                  <a:srgbClr val="FFFF00"/>
                </a:highlight>
              </a:rPr>
              <a:t>Για τα προϊόντα που έχουν εγκριθεί κεντρικά</a:t>
            </a:r>
            <a:r>
              <a:rPr lang="el-GR" dirty="0"/>
              <a:t>, </a:t>
            </a:r>
            <a:r>
              <a:rPr lang="el-GR" dirty="0">
                <a:solidFill>
                  <a:srgbClr val="FF0000"/>
                </a:solidFill>
              </a:rPr>
              <a:t>ο Υπεύθυνος </a:t>
            </a:r>
            <a:r>
              <a:rPr lang="el-GR" dirty="0" err="1">
                <a:solidFill>
                  <a:srgbClr val="FF0000"/>
                </a:solidFill>
              </a:rPr>
              <a:t>Φαρμακοεπαγρύπνισης</a:t>
            </a:r>
            <a:r>
              <a:rPr lang="el-GR" dirty="0">
                <a:solidFill>
                  <a:srgbClr val="FF0000"/>
                </a:solidFill>
              </a:rPr>
              <a:t> στον Ευρωπαϊκό Χώρο είναι υπεύθυνος να ετοιμάσει και να υπογράψει τις εκθέσεις περιοδικής παρακολούθησης αυτών των προϊόντων</a:t>
            </a:r>
            <a:r>
              <a:rPr lang="el-GR" dirty="0"/>
              <a:t>.</a:t>
            </a:r>
            <a:endParaRPr lang="en-US" dirty="0"/>
          </a:p>
        </p:txBody>
      </p:sp>
      <p:sp>
        <p:nvSpPr>
          <p:cNvPr id="4" name="Slide Number Placeholder 3">
            <a:extLst>
              <a:ext uri="{FF2B5EF4-FFF2-40B4-BE49-F238E27FC236}">
                <a16:creationId xmlns:a16="http://schemas.microsoft.com/office/drawing/2014/main" id="{7FC5E960-7F93-4600-A5A7-FAE9434FEC50}"/>
              </a:ext>
            </a:extLst>
          </p:cNvPr>
          <p:cNvSpPr>
            <a:spLocks noGrp="1"/>
          </p:cNvSpPr>
          <p:nvPr>
            <p:ph type="sldNum" sz="quarter" idx="12"/>
          </p:nvPr>
        </p:nvSpPr>
        <p:spPr/>
        <p:txBody>
          <a:bodyPr/>
          <a:lstStyle/>
          <a:p>
            <a:fld id="{44B8DD61-0CA0-472F-A92A-1C057852C04D}" type="slidenum">
              <a:rPr lang="el-GR" smtClean="0"/>
              <a:t>75</a:t>
            </a:fld>
            <a:endParaRPr lang="el-GR"/>
          </a:p>
        </p:txBody>
      </p:sp>
    </p:spTree>
    <p:extLst>
      <p:ext uri="{BB962C8B-B14F-4D97-AF65-F5344CB8AC3E}">
        <p14:creationId xmlns:p14="http://schemas.microsoft.com/office/powerpoint/2010/main" val="373106000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AD26E7-8CF6-4FAA-B079-E63B17703E1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41F5F7F-65DB-4762-99BD-DBE18DF19175}"/>
              </a:ext>
            </a:extLst>
          </p:cNvPr>
          <p:cNvSpPr>
            <a:spLocks noGrp="1"/>
          </p:cNvSpPr>
          <p:nvPr>
            <p:ph idx="1"/>
          </p:nvPr>
        </p:nvSpPr>
        <p:spPr/>
        <p:txBody>
          <a:bodyPr>
            <a:normAutofit/>
          </a:bodyPr>
          <a:lstStyle/>
          <a:p>
            <a:r>
              <a:rPr lang="el-GR" sz="2400" dirty="0">
                <a:solidFill>
                  <a:srgbClr val="FF0000"/>
                </a:solidFill>
              </a:rPr>
              <a:t>Οι πληροφορίες σχετικά με τη χορήγηση φαρμακευτικών προϊόντων σε παιδιά </a:t>
            </a:r>
            <a:r>
              <a:rPr lang="el-GR" sz="2400" dirty="0"/>
              <a:t>θα πρέπει να περιλαμβάνονται σε ξεχωριστό τμήμα της έκθεσης, βάσει της Κοινοτικής Οδηγίας “</a:t>
            </a:r>
            <a:r>
              <a:rPr lang="el-GR" sz="2400" dirty="0" err="1"/>
              <a:t>Guideline</a:t>
            </a:r>
            <a:r>
              <a:rPr lang="el-GR" sz="2400" dirty="0"/>
              <a:t> on </a:t>
            </a:r>
            <a:r>
              <a:rPr lang="el-GR" sz="2400" dirty="0" err="1"/>
              <a:t>Conduct</a:t>
            </a:r>
            <a:r>
              <a:rPr lang="el-GR" sz="2400" dirty="0"/>
              <a:t> </a:t>
            </a:r>
            <a:r>
              <a:rPr lang="en-US" sz="2400" dirty="0"/>
              <a:t>of Pharmacovigilance for Medicines Used by the </a:t>
            </a:r>
            <a:r>
              <a:rPr lang="en-US" sz="2400" dirty="0" err="1"/>
              <a:t>Paediatric</a:t>
            </a:r>
            <a:r>
              <a:rPr lang="el-GR" sz="2400" dirty="0"/>
              <a:t> </a:t>
            </a:r>
            <a:r>
              <a:rPr lang="fr-FR" sz="2400" dirty="0"/>
              <a:t>Population” (EMA/CHMP/</a:t>
            </a:r>
            <a:r>
              <a:rPr lang="fr-FR" sz="2400" dirty="0" err="1"/>
              <a:t>PhVWP</a:t>
            </a:r>
            <a:r>
              <a:rPr lang="fr-FR" sz="2400" dirty="0"/>
              <a:t>/236910/2006).</a:t>
            </a:r>
            <a:endParaRPr lang="en-US" sz="2400" dirty="0"/>
          </a:p>
        </p:txBody>
      </p:sp>
      <p:sp>
        <p:nvSpPr>
          <p:cNvPr id="4" name="Slide Number Placeholder 3">
            <a:extLst>
              <a:ext uri="{FF2B5EF4-FFF2-40B4-BE49-F238E27FC236}">
                <a16:creationId xmlns:a16="http://schemas.microsoft.com/office/drawing/2014/main" id="{F06DDB32-AF7C-481C-907A-BA3BC2738647}"/>
              </a:ext>
            </a:extLst>
          </p:cNvPr>
          <p:cNvSpPr>
            <a:spLocks noGrp="1"/>
          </p:cNvSpPr>
          <p:nvPr>
            <p:ph type="sldNum" sz="quarter" idx="12"/>
          </p:nvPr>
        </p:nvSpPr>
        <p:spPr/>
        <p:txBody>
          <a:bodyPr/>
          <a:lstStyle/>
          <a:p>
            <a:fld id="{44B8DD61-0CA0-472F-A92A-1C057852C04D}" type="slidenum">
              <a:rPr lang="el-GR" smtClean="0"/>
              <a:t>76</a:t>
            </a:fld>
            <a:endParaRPr lang="el-GR"/>
          </a:p>
        </p:txBody>
      </p:sp>
    </p:spTree>
    <p:extLst>
      <p:ext uri="{BB962C8B-B14F-4D97-AF65-F5344CB8AC3E}">
        <p14:creationId xmlns:p14="http://schemas.microsoft.com/office/powerpoint/2010/main" val="101639967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BF118-53E8-4300-A9C4-F1B3D5CF4D5F}"/>
              </a:ext>
            </a:extLst>
          </p:cNvPr>
          <p:cNvSpPr>
            <a:spLocks noGrp="1"/>
          </p:cNvSpPr>
          <p:nvPr>
            <p:ph type="title"/>
          </p:nvPr>
        </p:nvSpPr>
        <p:spPr/>
        <p:txBody>
          <a:bodyPr/>
          <a:lstStyle/>
          <a:p>
            <a:r>
              <a:rPr lang="el-GR" dirty="0"/>
              <a:t>Παράδειγμα πίνακα</a:t>
            </a:r>
            <a:endParaRPr lang="en-US" dirty="0"/>
          </a:p>
        </p:txBody>
      </p:sp>
      <p:pic>
        <p:nvPicPr>
          <p:cNvPr id="5" name="Content Placeholder 4">
            <a:extLst>
              <a:ext uri="{FF2B5EF4-FFF2-40B4-BE49-F238E27FC236}">
                <a16:creationId xmlns:a16="http://schemas.microsoft.com/office/drawing/2014/main" id="{F8EACF64-A566-4D20-B67F-9410E509B7B9}"/>
              </a:ext>
            </a:extLst>
          </p:cNvPr>
          <p:cNvPicPr>
            <a:picLocks noGrp="1" noChangeAspect="1"/>
          </p:cNvPicPr>
          <p:nvPr>
            <p:ph idx="1"/>
          </p:nvPr>
        </p:nvPicPr>
        <p:blipFill>
          <a:blip r:embed="rId2"/>
          <a:stretch>
            <a:fillRect/>
          </a:stretch>
        </p:blipFill>
        <p:spPr>
          <a:xfrm>
            <a:off x="1295636" y="1932914"/>
            <a:ext cx="6552728" cy="4578326"/>
          </a:xfrm>
          <a:prstGeom prst="rect">
            <a:avLst/>
          </a:prstGeom>
        </p:spPr>
      </p:pic>
      <p:sp>
        <p:nvSpPr>
          <p:cNvPr id="4" name="Slide Number Placeholder 3">
            <a:extLst>
              <a:ext uri="{FF2B5EF4-FFF2-40B4-BE49-F238E27FC236}">
                <a16:creationId xmlns:a16="http://schemas.microsoft.com/office/drawing/2014/main" id="{3503B50B-0506-4D3D-8F56-1BB8C405177C}"/>
              </a:ext>
            </a:extLst>
          </p:cNvPr>
          <p:cNvSpPr>
            <a:spLocks noGrp="1"/>
          </p:cNvSpPr>
          <p:nvPr>
            <p:ph type="sldNum" sz="quarter" idx="12"/>
          </p:nvPr>
        </p:nvSpPr>
        <p:spPr/>
        <p:txBody>
          <a:bodyPr/>
          <a:lstStyle/>
          <a:p>
            <a:fld id="{44B8DD61-0CA0-472F-A92A-1C057852C04D}" type="slidenum">
              <a:rPr lang="el-GR" smtClean="0"/>
              <a:t>77</a:t>
            </a:fld>
            <a:endParaRPr lang="el-GR"/>
          </a:p>
        </p:txBody>
      </p:sp>
    </p:spTree>
    <p:extLst>
      <p:ext uri="{BB962C8B-B14F-4D97-AF65-F5344CB8AC3E}">
        <p14:creationId xmlns:p14="http://schemas.microsoft.com/office/powerpoint/2010/main" val="222764417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2EEAD47-5B40-4837-8A1F-EC8468CECE25}"/>
              </a:ext>
            </a:extLst>
          </p:cNvPr>
          <p:cNvSpPr>
            <a:spLocks noGrp="1"/>
          </p:cNvSpPr>
          <p:nvPr>
            <p:ph type="sldNum" sz="quarter" idx="12"/>
          </p:nvPr>
        </p:nvSpPr>
        <p:spPr/>
        <p:txBody>
          <a:bodyPr/>
          <a:lstStyle/>
          <a:p>
            <a:fld id="{44B8DD61-0CA0-472F-A92A-1C057852C04D}" type="slidenum">
              <a:rPr lang="el-GR" smtClean="0"/>
              <a:t>78</a:t>
            </a:fld>
            <a:endParaRPr lang="el-GR"/>
          </a:p>
        </p:txBody>
      </p:sp>
      <p:pic>
        <p:nvPicPr>
          <p:cNvPr id="5" name="Picture 4">
            <a:extLst>
              <a:ext uri="{FF2B5EF4-FFF2-40B4-BE49-F238E27FC236}">
                <a16:creationId xmlns:a16="http://schemas.microsoft.com/office/drawing/2014/main" id="{453DDF08-5354-4056-B38B-005C5B64E106}"/>
              </a:ext>
            </a:extLst>
          </p:cNvPr>
          <p:cNvPicPr>
            <a:picLocks noChangeAspect="1"/>
          </p:cNvPicPr>
          <p:nvPr/>
        </p:nvPicPr>
        <p:blipFill>
          <a:blip r:embed="rId2"/>
          <a:stretch>
            <a:fillRect/>
          </a:stretch>
        </p:blipFill>
        <p:spPr>
          <a:xfrm>
            <a:off x="1835696" y="617020"/>
            <a:ext cx="5760640" cy="5919958"/>
          </a:xfrm>
          <a:prstGeom prst="rect">
            <a:avLst/>
          </a:prstGeom>
        </p:spPr>
      </p:pic>
    </p:spTree>
    <p:extLst>
      <p:ext uri="{BB962C8B-B14F-4D97-AF65-F5344CB8AC3E}">
        <p14:creationId xmlns:p14="http://schemas.microsoft.com/office/powerpoint/2010/main" val="57443310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A00629-EC93-403D-AF85-32288A55AC41}"/>
              </a:ext>
            </a:extLst>
          </p:cNvPr>
          <p:cNvSpPr>
            <a:spLocks noGrp="1"/>
          </p:cNvSpPr>
          <p:nvPr>
            <p:ph type="title"/>
          </p:nvPr>
        </p:nvSpPr>
        <p:spPr/>
        <p:txBody>
          <a:bodyPr/>
          <a:lstStyle/>
          <a:p>
            <a:r>
              <a:rPr lang="el-GR" dirty="0"/>
              <a:t>βιβλιογραφία</a:t>
            </a:r>
            <a:endParaRPr lang="en-US" dirty="0"/>
          </a:p>
        </p:txBody>
      </p:sp>
      <p:sp>
        <p:nvSpPr>
          <p:cNvPr id="3" name="Content Placeholder 2">
            <a:extLst>
              <a:ext uri="{FF2B5EF4-FFF2-40B4-BE49-F238E27FC236}">
                <a16:creationId xmlns:a16="http://schemas.microsoft.com/office/drawing/2014/main" id="{7A8ABA70-C674-42F2-A6B9-2F92E5AE16E6}"/>
              </a:ext>
            </a:extLst>
          </p:cNvPr>
          <p:cNvSpPr>
            <a:spLocks noGrp="1"/>
          </p:cNvSpPr>
          <p:nvPr>
            <p:ph idx="1"/>
          </p:nvPr>
        </p:nvSpPr>
        <p:spPr/>
        <p:txBody>
          <a:bodyPr/>
          <a:lstStyle/>
          <a:p>
            <a:r>
              <a:rPr lang="en-US" dirty="0" err="1"/>
              <a:t>EudraVigilance</a:t>
            </a:r>
            <a:r>
              <a:rPr lang="en-US" dirty="0"/>
              <a:t> access policy for medicines for human use,</a:t>
            </a:r>
            <a:r>
              <a:rPr lang="el-GR" dirty="0"/>
              <a:t> </a:t>
            </a:r>
            <a:r>
              <a:rPr lang="en-US" i="1" dirty="0"/>
              <a:t>08/07/2011</a:t>
            </a:r>
          </a:p>
          <a:p>
            <a:r>
              <a:rPr lang="en-US" dirty="0"/>
              <a:t>Explanatory note: </a:t>
            </a:r>
            <a:r>
              <a:rPr lang="en-US" dirty="0" err="1"/>
              <a:t>EudraVigilance</a:t>
            </a:r>
            <a:r>
              <a:rPr lang="en-US" dirty="0"/>
              <a:t> access policy for medicines</a:t>
            </a:r>
            <a:r>
              <a:rPr lang="el-GR" dirty="0"/>
              <a:t> </a:t>
            </a:r>
            <a:r>
              <a:rPr lang="en-US" dirty="0"/>
              <a:t>for human use, </a:t>
            </a:r>
            <a:r>
              <a:rPr lang="en-US" i="1" dirty="0"/>
              <a:t>08/07/2011</a:t>
            </a:r>
            <a:endParaRPr lang="el-GR" i="1" dirty="0"/>
          </a:p>
          <a:p>
            <a:r>
              <a:rPr lang="el-GR" dirty="0"/>
              <a:t>Οδηγός Καλών Πρακτικών στη </a:t>
            </a:r>
            <a:r>
              <a:rPr lang="el-GR"/>
              <a:t>Φαρμακοεπαγρύπνιση</a:t>
            </a:r>
            <a:r>
              <a:rPr lang="el-GR" dirty="0"/>
              <a:t>, ΣΦΕΕ, 2012</a:t>
            </a:r>
            <a:endParaRPr lang="en-US" dirty="0"/>
          </a:p>
        </p:txBody>
      </p:sp>
      <p:sp>
        <p:nvSpPr>
          <p:cNvPr id="4" name="Slide Number Placeholder 3">
            <a:extLst>
              <a:ext uri="{FF2B5EF4-FFF2-40B4-BE49-F238E27FC236}">
                <a16:creationId xmlns:a16="http://schemas.microsoft.com/office/drawing/2014/main" id="{10463C75-2677-4CE8-A322-F39E33D0C326}"/>
              </a:ext>
            </a:extLst>
          </p:cNvPr>
          <p:cNvSpPr>
            <a:spLocks noGrp="1"/>
          </p:cNvSpPr>
          <p:nvPr>
            <p:ph type="sldNum" sz="quarter" idx="12"/>
          </p:nvPr>
        </p:nvSpPr>
        <p:spPr/>
        <p:txBody>
          <a:bodyPr/>
          <a:lstStyle/>
          <a:p>
            <a:fld id="{44B8DD61-0CA0-472F-A92A-1C057852C04D}" type="slidenum">
              <a:rPr lang="el-GR" smtClean="0"/>
              <a:t>79</a:t>
            </a:fld>
            <a:endParaRPr lang="el-GR"/>
          </a:p>
        </p:txBody>
      </p:sp>
    </p:spTree>
    <p:extLst>
      <p:ext uri="{BB962C8B-B14F-4D97-AF65-F5344CB8AC3E}">
        <p14:creationId xmlns:p14="http://schemas.microsoft.com/office/powerpoint/2010/main" val="20244209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05BC09-9CD1-AE7F-5BCE-1A64231197D4}"/>
              </a:ext>
            </a:extLst>
          </p:cNvPr>
          <p:cNvSpPr>
            <a:spLocks noGrp="1"/>
          </p:cNvSpPr>
          <p:nvPr>
            <p:ph type="title"/>
          </p:nvPr>
        </p:nvSpPr>
        <p:spPr/>
        <p:txBody>
          <a:bodyPr>
            <a:normAutofit fontScale="90000"/>
          </a:bodyPr>
          <a:lstStyle/>
          <a:p>
            <a:r>
              <a:rPr lang="el-GR" sz="3600" b="1" i="0" dirty="0">
                <a:solidFill>
                  <a:srgbClr val="2B2B38"/>
                </a:solidFill>
                <a:effectLst/>
                <a:latin typeface="var(--theme-font-title)"/>
              </a:rPr>
              <a:t>Οι φάσεις μιας κλινικής μελέτης</a:t>
            </a:r>
            <a:br>
              <a:rPr lang="el-GR" b="1" i="0" dirty="0">
                <a:solidFill>
                  <a:srgbClr val="2B2B38"/>
                </a:solidFill>
                <a:effectLst/>
                <a:latin typeface="var(--theme-font-title)"/>
              </a:rPr>
            </a:br>
            <a:endParaRPr lang="en-US" dirty="0"/>
          </a:p>
        </p:txBody>
      </p:sp>
      <p:sp>
        <p:nvSpPr>
          <p:cNvPr id="3" name="Content Placeholder 2">
            <a:extLst>
              <a:ext uri="{FF2B5EF4-FFF2-40B4-BE49-F238E27FC236}">
                <a16:creationId xmlns:a16="http://schemas.microsoft.com/office/drawing/2014/main" id="{8595A761-7353-16F2-4375-F1E107822B34}"/>
              </a:ext>
            </a:extLst>
          </p:cNvPr>
          <p:cNvSpPr>
            <a:spLocks noGrp="1"/>
          </p:cNvSpPr>
          <p:nvPr>
            <p:ph idx="1"/>
          </p:nvPr>
        </p:nvSpPr>
        <p:spPr/>
        <p:txBody>
          <a:bodyPr/>
          <a:lstStyle/>
          <a:p>
            <a:pPr algn="l"/>
            <a:r>
              <a:rPr lang="el-GR" i="0" dirty="0">
                <a:solidFill>
                  <a:srgbClr val="2B2B38"/>
                </a:solidFill>
                <a:effectLst/>
                <a:latin typeface="var(--theme-font-body)"/>
              </a:rPr>
              <a:t>Οι κλινικές μελέτες διεξάγονται από ιατρούς ή νοσοκομειακές ομάδες σε 3 διαδοχικές φάσεις</a:t>
            </a:r>
          </a:p>
          <a:p>
            <a:pPr algn="just"/>
            <a:r>
              <a:rPr lang="el-GR" sz="2400" b="0" i="0" dirty="0">
                <a:solidFill>
                  <a:srgbClr val="FF0000"/>
                </a:solidFill>
                <a:effectLst/>
                <a:latin typeface="Noto Sans Regular"/>
              </a:rPr>
              <a:t>Οι μελέτες που διεξάγονται στη φάση 4, διεξάγονται μετά από την έγκριση του φαρμάκου  και πραγματοποιούνται </a:t>
            </a:r>
            <a:r>
              <a:rPr lang="el-GR" sz="2400" b="1" i="0" dirty="0">
                <a:solidFill>
                  <a:srgbClr val="FF0000"/>
                </a:solidFill>
                <a:effectLst/>
                <a:latin typeface="Noto Sans Regular"/>
              </a:rPr>
              <a:t>σε συνθήκες συνήθους ιατρικής πρακτικής.</a:t>
            </a:r>
            <a:endParaRPr lang="el-GR" sz="2400" b="1" i="0" dirty="0">
              <a:solidFill>
                <a:srgbClr val="FF0000"/>
              </a:solidFill>
              <a:effectLst/>
              <a:latin typeface="var(--theme-font-body)"/>
            </a:endParaRPr>
          </a:p>
          <a:p>
            <a:endParaRPr lang="en-US" dirty="0"/>
          </a:p>
        </p:txBody>
      </p:sp>
      <p:sp>
        <p:nvSpPr>
          <p:cNvPr id="4" name="Slide Number Placeholder 3">
            <a:extLst>
              <a:ext uri="{FF2B5EF4-FFF2-40B4-BE49-F238E27FC236}">
                <a16:creationId xmlns:a16="http://schemas.microsoft.com/office/drawing/2014/main" id="{9276D808-DFE6-23F6-69A6-C30D5B43A278}"/>
              </a:ext>
            </a:extLst>
          </p:cNvPr>
          <p:cNvSpPr>
            <a:spLocks noGrp="1"/>
          </p:cNvSpPr>
          <p:nvPr>
            <p:ph type="sldNum" sz="quarter" idx="12"/>
          </p:nvPr>
        </p:nvSpPr>
        <p:spPr/>
        <p:txBody>
          <a:bodyPr/>
          <a:lstStyle/>
          <a:p>
            <a:fld id="{44B8DD61-0CA0-472F-A92A-1C057852C04D}" type="slidenum">
              <a:rPr lang="el-GR" smtClean="0"/>
              <a:t>8</a:t>
            </a:fld>
            <a:endParaRPr lang="el-GR"/>
          </a:p>
        </p:txBody>
      </p:sp>
    </p:spTree>
    <p:extLst>
      <p:ext uri="{BB962C8B-B14F-4D97-AF65-F5344CB8AC3E}">
        <p14:creationId xmlns:p14="http://schemas.microsoft.com/office/powerpoint/2010/main" val="15091444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dirty="0" err="1"/>
              <a:t>Φαρμακοεπαγρύπνιση</a:t>
            </a:r>
            <a:r>
              <a:rPr lang="en-US" sz="3200" dirty="0"/>
              <a:t>: </a:t>
            </a:r>
            <a:r>
              <a:rPr lang="el-GR" sz="3200" dirty="0"/>
              <a:t>Ορισμός</a:t>
            </a:r>
          </a:p>
        </p:txBody>
      </p:sp>
      <p:sp>
        <p:nvSpPr>
          <p:cNvPr id="3" name="Θέση περιεχομένου 2"/>
          <p:cNvSpPr>
            <a:spLocks noGrp="1"/>
          </p:cNvSpPr>
          <p:nvPr>
            <p:ph idx="1"/>
          </p:nvPr>
        </p:nvSpPr>
        <p:spPr>
          <a:xfrm>
            <a:off x="323528" y="1268760"/>
            <a:ext cx="8229600" cy="5452715"/>
          </a:xfrm>
        </p:spPr>
        <p:txBody>
          <a:bodyPr>
            <a:noAutofit/>
          </a:bodyPr>
          <a:lstStyle/>
          <a:p>
            <a:pPr marL="0" indent="0" algn="just">
              <a:buNone/>
            </a:pPr>
            <a:r>
              <a:rPr lang="el-GR" sz="2000" b="1" dirty="0"/>
              <a:t>Η </a:t>
            </a:r>
            <a:r>
              <a:rPr lang="el-GR" sz="2000" b="1" dirty="0" err="1"/>
              <a:t>φαρμακοεπαγρύπνηση</a:t>
            </a:r>
            <a:r>
              <a:rPr lang="el-GR" sz="2000" b="1" dirty="0"/>
              <a:t> </a:t>
            </a:r>
            <a:r>
              <a:rPr lang="el-GR" sz="2000" dirty="0"/>
              <a:t>είναι η επιστήμη και οι δραστηριότητες που σχετίζονται με τον εντοπισμό, την αξιολόγηση, την κατανόηση και την πρόληψη των ανεπιθύμητων ενεργειών ή άλλων ζητημάτων που σχετίζονται με φάρμακα. </a:t>
            </a:r>
          </a:p>
          <a:p>
            <a:pPr algn="just"/>
            <a:r>
              <a:rPr lang="el-GR" sz="2000" b="1" dirty="0"/>
              <a:t>Η επαγρύπνηση </a:t>
            </a:r>
            <a:r>
              <a:rPr lang="el-GR" sz="2000" dirty="0"/>
              <a:t>για τα φάρμακα και τη χρήση τους, αποτελεί επιτακτική ανάγκη για την καλύτερη κατανόηση τους και εντοπίζει τους κινδύνους που δεν ήταν γνωστοί κατά τη διάρκεια της εισαγωγής τους και της ευρύτερης </a:t>
            </a:r>
            <a:r>
              <a:rPr lang="el-GR" sz="2000" dirty="0" err="1"/>
              <a:t>συνταγογράφησης</a:t>
            </a:r>
            <a:r>
              <a:rPr lang="el-GR" sz="2000" dirty="0"/>
              <a:t> τους και που σχετίζονται με τη χρήση τους στον ευρύτερο πληθυσμό.</a:t>
            </a:r>
          </a:p>
          <a:p>
            <a:pPr algn="just"/>
            <a:r>
              <a:rPr lang="el-GR" sz="2000" dirty="0"/>
              <a:t>Η έννοια της </a:t>
            </a:r>
            <a:r>
              <a:rPr lang="el-GR" sz="2000" dirty="0" err="1"/>
              <a:t>φαρμακοεπαγρύπνησης</a:t>
            </a:r>
            <a:r>
              <a:rPr lang="el-GR" sz="2000" dirty="0"/>
              <a:t> εμφανίστηκε </a:t>
            </a:r>
            <a:r>
              <a:rPr lang="el-GR" sz="2000" dirty="0">
                <a:highlight>
                  <a:srgbClr val="FFFF00"/>
                </a:highlight>
              </a:rPr>
              <a:t>κατά τη δεκαετία του 1960 </a:t>
            </a:r>
            <a:r>
              <a:rPr lang="el-GR" sz="2000" dirty="0"/>
              <a:t>και έκτοτε προοδευτικά καθιερώθηκε αρχικώς στην πανεπιστημιακή κοινότητα και εν συνεχεία στους διεθνείς οργανισμούς. Έγινε συστατικό </a:t>
            </a:r>
            <a:r>
              <a:rPr lang="el-GR" sz="2000" dirty="0">
                <a:highlight>
                  <a:srgbClr val="FFFF00"/>
                </a:highlight>
              </a:rPr>
              <a:t>στοιχείο των εθνικών οργανισμών φαρμάκων, απαραίτητο τμήμα των φαρμακευτικών επιχειρήσεων </a:t>
            </a:r>
            <a:r>
              <a:rPr lang="el-GR" sz="2000" dirty="0"/>
              <a:t>και εγκαταστάθηκε στη συνείδηση των ιατρών και του κοινού</a:t>
            </a:r>
          </a:p>
          <a:p>
            <a:pPr marL="0" indent="0" algn="just">
              <a:buNone/>
            </a:pPr>
            <a:br>
              <a:rPr lang="el-GR" sz="1800" dirty="0"/>
            </a:br>
            <a:br>
              <a:rPr lang="el-GR" sz="1800" dirty="0"/>
            </a:br>
            <a:endParaRPr lang="el-GR" sz="1800" dirty="0"/>
          </a:p>
        </p:txBody>
      </p:sp>
      <p:sp>
        <p:nvSpPr>
          <p:cNvPr id="5" name="Θέση αριθμού διαφάνειας 4"/>
          <p:cNvSpPr>
            <a:spLocks noGrp="1"/>
          </p:cNvSpPr>
          <p:nvPr>
            <p:ph type="sldNum" sz="quarter" idx="12"/>
          </p:nvPr>
        </p:nvSpPr>
        <p:spPr/>
        <p:txBody>
          <a:bodyPr/>
          <a:lstStyle/>
          <a:p>
            <a:fld id="{44B8DD61-0CA0-472F-A92A-1C057852C04D}" type="slidenum">
              <a:rPr lang="el-GR" smtClean="0"/>
              <a:t>9</a:t>
            </a:fld>
            <a:endParaRPr lang="el-GR"/>
          </a:p>
        </p:txBody>
      </p:sp>
    </p:spTree>
    <p:extLst>
      <p:ext uri="{BB962C8B-B14F-4D97-AF65-F5344CB8AC3E}">
        <p14:creationId xmlns:p14="http://schemas.microsoft.com/office/powerpoint/2010/main" val="2925568504"/>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911</TotalTime>
  <Words>5462</Words>
  <Application>Microsoft Office PowerPoint</Application>
  <PresentationFormat>On-screen Show (4:3)</PresentationFormat>
  <Paragraphs>383</Paragraphs>
  <Slides>79</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79</vt:i4>
      </vt:variant>
    </vt:vector>
  </HeadingPairs>
  <TitlesOfParts>
    <vt:vector size="87" baseType="lpstr">
      <vt:lpstr>Arial</vt:lpstr>
      <vt:lpstr>Calibri</vt:lpstr>
      <vt:lpstr>Noto Sans Regular</vt:lpstr>
      <vt:lpstr>Palatino Linotype</vt:lpstr>
      <vt:lpstr>var(--theme-font-body)</vt:lpstr>
      <vt:lpstr>var(--theme-font-title)</vt:lpstr>
      <vt:lpstr>Wingdings</vt:lpstr>
      <vt:lpstr>Θέμα του Office</vt:lpstr>
      <vt:lpstr>PowerPoint Presentation</vt:lpstr>
      <vt:lpstr>B5. Mετεγκριτική παρακολούθηση της ασφάλειας και αποτελεσματικότητας φαρμάκων</vt:lpstr>
      <vt:lpstr>Η κλινική μελέτη</vt:lpstr>
      <vt:lpstr>Η αναγκαιότητα των κλινικών μελετών</vt:lpstr>
      <vt:lpstr>PowerPoint Presentation</vt:lpstr>
      <vt:lpstr> Η Ανεξάρτητη Επιτροπή Δεοντολογίας - Επιστημονικό Συμβούλιο Εγκρίσεων (ΕΣΕ) </vt:lpstr>
      <vt:lpstr>PowerPoint Presentation</vt:lpstr>
      <vt:lpstr>Οι φάσεις μιας κλινικής μελέτης </vt:lpstr>
      <vt:lpstr>Φαρμακοεπαγρύπνιση: Ορισμός</vt:lpstr>
      <vt:lpstr>PowerPoint Presentation</vt:lpstr>
      <vt:lpstr>PowerPoint Presentation</vt:lpstr>
      <vt:lpstr>PowerPoint Presentation</vt:lpstr>
      <vt:lpstr>Συγγενείς επιστήμες…</vt:lpstr>
      <vt:lpstr>PowerPoint Presentation</vt:lpstr>
      <vt:lpstr>PowerPoint Presentation</vt:lpstr>
      <vt:lpstr>φαρμακοπεριβαλλοντολογία</vt:lpstr>
      <vt:lpstr>Η φαρμακοεπαγρύπνιση…</vt:lpstr>
      <vt:lpstr>Η ενδελεχής παρακολούθηση</vt:lpstr>
      <vt:lpstr>PowerPoint Presentation</vt:lpstr>
      <vt:lpstr>PowerPoint Presentation</vt:lpstr>
      <vt:lpstr>Η βάση Eudravigilance</vt:lpstr>
      <vt:lpstr> Pharmacovigilance Risk Assessment Committee (PRAC) - Επιτροπή για την Εκτίμηση της Επικινδυνότητας στο πλαίσιο της Φαρμακοεπαγρύπνισης </vt:lpstr>
      <vt:lpstr>Επιτροπή για την Εκτίμηση της Επικινδυνότητας στο πλαίσιο της Φαρμακοεπαγρύπνισης (PRAC)</vt:lpstr>
      <vt:lpstr>PRAC,</vt:lpstr>
      <vt:lpstr>Βοηθητικό εργαλείο</vt:lpstr>
      <vt:lpstr>Ο ΕΜΑ </vt:lpstr>
      <vt:lpstr>Ο ΕΜΑ</vt:lpstr>
      <vt:lpstr>Στοιχεία επιτυχίας της ΦΕ…</vt:lpstr>
      <vt:lpstr>PowerPoint Presentation</vt:lpstr>
      <vt:lpstr>PowerPoint Presentation</vt:lpstr>
      <vt:lpstr>Αξιολόγηση του συστήματος της Φαρμακοεπαγρύπνισης στην Ευρώπη </vt:lpstr>
      <vt:lpstr>Τι γίνεται σε επίπεδο εθνικό?</vt:lpstr>
      <vt:lpstr>Ηλεκτρονική υποβολή της Κίτρινης Κάρτας </vt:lpstr>
      <vt:lpstr>PowerPoint Presentation</vt:lpstr>
      <vt:lpstr>PowerPoint Presentation</vt:lpstr>
      <vt:lpstr>Τα στοιχεία από την κίτρινη κάρτα</vt:lpstr>
      <vt:lpstr>PowerPoint Presentation</vt:lpstr>
      <vt:lpstr>PowerPoint Presentation</vt:lpstr>
      <vt:lpstr>Η απήχηση της ανεπιθύμητης ενέργειας φαρμάκου</vt:lpstr>
      <vt:lpstr>PowerPoint Presentation</vt:lpstr>
      <vt:lpstr>Μετεγκριτική μελέτη</vt:lpstr>
      <vt:lpstr>PowerPoint Presentation</vt:lpstr>
      <vt:lpstr>Εμπλεκόμενοι στη Φαρμακοεπαγρύπνιση</vt:lpstr>
      <vt:lpstr>Ο ρόλος των επαγγελματιών υγείας</vt:lpstr>
      <vt:lpstr>PowerPoint Presentation</vt:lpstr>
      <vt:lpstr>Προβλήματα στη φαρμακοεπαγρύπνιση</vt:lpstr>
      <vt:lpstr>Δράσεις που λαμβάνονται όταν επιβεβαιωθεί ένα ζήτημα…</vt:lpstr>
      <vt:lpstr>Μέτρα που λαμβάνονται</vt:lpstr>
      <vt:lpstr>PowerPoint Presentation</vt:lpstr>
      <vt:lpstr>PowerPoint Presentation</vt:lpstr>
      <vt:lpstr>Υποχρεώσεις της ΦΒ</vt:lpstr>
      <vt:lpstr>PowerPoint Presentation</vt:lpstr>
      <vt:lpstr>Υπεύθυνος Φαρμακοεπαγρύπνισης</vt:lpstr>
      <vt:lpstr>PowerPoint Presentation</vt:lpstr>
      <vt:lpstr>PowerPoint Presentation</vt:lpstr>
      <vt:lpstr>Τα κριτήρια που πρέπει να πληροί ο τοπικός υπεύθυνος είναι να: </vt:lpstr>
      <vt:lpstr>Υπευθυνότητες του τοπικού υπευθύνου</vt:lpstr>
      <vt:lpstr>Υπευθυνότητες-Περιορισμοί</vt:lpstr>
      <vt:lpstr>Δεδομένα φαρμακοεπαγρύπνισης που περιέρχονται σε γνώση των ΚΑΚ </vt:lpstr>
      <vt:lpstr>Ως έγκυρη ανεπιθύμητη ενέργεια ορίζεται </vt:lpstr>
      <vt:lpstr>αναφερόμενη ανεπιθύμητη ενέργεια</vt:lpstr>
      <vt:lpstr>Διαδικασίες διαχείρισης των αναφορών</vt:lpstr>
      <vt:lpstr>PowerPoint Presentation</vt:lpstr>
      <vt:lpstr>Διπλές καταγραφές</vt:lpstr>
      <vt:lpstr>Μερικές αιτίες που οδηγούν σε διπλή καταγραφή</vt:lpstr>
      <vt:lpstr>Αντιμετώπιση διπλών εγγραφών</vt:lpstr>
      <vt:lpstr>Συστήματα ανάλυσης δεδομένων ΦΕ</vt:lpstr>
      <vt:lpstr>Επισκόπηση Ιατρικής βιβλιογραφίας</vt:lpstr>
      <vt:lpstr>PowerPoint Presentation</vt:lpstr>
      <vt:lpstr>PowerPoint Presentation</vt:lpstr>
      <vt:lpstr>Οι ειδικοί τύποι πληροφοριών ασφάλειας</vt:lpstr>
      <vt:lpstr>PowerPoint Presentation</vt:lpstr>
      <vt:lpstr>Έναρξη-λήξη έρευνας</vt:lpstr>
      <vt:lpstr>Περιοδικές εκθέσεις ασφαλείας</vt:lpstr>
      <vt:lpstr>PowerPoint Presentation</vt:lpstr>
      <vt:lpstr>PowerPoint Presentation</vt:lpstr>
      <vt:lpstr>Παράδειγμα πίνακα</vt:lpstr>
      <vt:lpstr>PowerPoint Presentation</vt:lpstr>
      <vt:lpstr>βιβλιογραφία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user</dc:creator>
  <cp:lastModifiedBy>Dimitra Hadjipavlou-Litina</cp:lastModifiedBy>
  <cp:revision>96</cp:revision>
  <dcterms:created xsi:type="dcterms:W3CDTF">2022-02-15T08:20:15Z</dcterms:created>
  <dcterms:modified xsi:type="dcterms:W3CDTF">2023-03-04T12:55:35Z</dcterms:modified>
</cp:coreProperties>
</file>