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70" r:id="rId3"/>
    <p:sldId id="271" r:id="rId4"/>
    <p:sldId id="272" r:id="rId5"/>
    <p:sldId id="273" r:id="rId6"/>
  </p:sldIdLst>
  <p:sldSz cx="12188825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599" autoAdjust="0"/>
  </p:normalViewPr>
  <p:slideViewPr>
    <p:cSldViewPr>
      <p:cViewPr varScale="1">
        <p:scale>
          <a:sx n="79" d="100"/>
          <a:sy n="79" d="100"/>
        </p:scale>
        <p:origin x="120" y="10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BCFB5D4-A4C8-4338-A8FC-A504D2C24A9B}" type="datetime1">
              <a:rPr lang="el-GR" smtClean="0"/>
              <a:t>1/10/2019</a:t>
            </a:fld>
            <a:endParaRPr lang="el-GR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13E63C-D67E-46AD-8F8E-C5243B6C950C}" type="datetime1">
              <a:rPr lang="el-GR" smtClean="0"/>
              <a:t>1/10/2019</a:t>
            </a:fld>
            <a:endParaRPr lang="el-GR" dirty="0"/>
          </a:p>
        </p:txBody>
      </p:sp>
      <p:sp>
        <p:nvSpPr>
          <p:cNvPr id="4" name="Σύμβολ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dirty="0" smtClean="0"/>
              <a:t>Επεξεργασία στυλ υποδείγματος κειμένου</a:t>
            </a:r>
          </a:p>
          <a:p>
            <a:pPr lvl="1" rtl="0"/>
            <a:r>
              <a:rPr lang="el-GR" dirty="0" smtClean="0"/>
              <a:t>Δεύτερου </a:t>
            </a:r>
            <a:r>
              <a:rPr lang="el-GR" dirty="0"/>
              <a:t>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333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256" name="Γραμμή" descr="Γραφικό γραμμής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Ελεύθερη σχεδίαση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8" name="Ελεύθερη σχεδίαση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9" name="Ελεύθερη σχεδίαση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0" name="Ελεύθερη σχεδίαση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1" name="Ελεύθερη σχεδίαση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2" name="Ελεύθερη σχεδίαση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3" name="Ελεύθερη σχεδίαση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4" name="Ελεύθερη σχεδίαση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5" name="Ελεύθερη σχεδίαση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6" name="Ελεύθερη σχεδίαση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7" name="Ελεύθερη σχεδίαση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8" name="Ελεύθερη σχεδίαση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9" name="Ελεύθερη σχεδίαση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0" name="Ελεύθερη σχεδίαση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1" name="Ελεύθερη σχεδίαση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2" name="Ελεύθερη σχεδίαση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3" name="Ελεύθερη σχεδίαση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4" name="Ελεύθερη σχεδίαση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5" name="Ελεύθερη σχεδίαση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6" name="Ελεύθερη σχεδίαση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7" name="Ελεύθερη σχεδίαση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8" name="Ελεύθερη σχεδίαση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9" name="Ελεύθερη σχεδίαση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0" name="Ελεύθερη σχεδίαση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1" name="Ελεύθερη σχεδίαση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2" name="Ελεύθερη σχεδίαση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3" name="Ελεύθερη σχεδίαση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4" name="Ελεύθερη σχεδίαση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5" name="Ελεύθερη σχεδίαση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6" name="Ελεύθερη σχεδίαση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7" name="Ελεύθερη σχεδίαση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8" name="Ελεύθερη σχεδίαση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9" name="Ελεύθερη σχεδίαση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0" name="Ελεύθερη σχεδίαση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1" name="Ελεύθερη σχεδίαση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2" name="Ελεύθερη σχεδίαση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3" name="Ελεύθερη σχεδίαση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4" name="Ελεύθερη σχεδίαση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5" name="Ελεύθερη σχεδίαση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6" name="Ελεύθερη σχεδίαση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7" name="Ελεύθερη σχεδίαση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8" name="Ελεύθερη σχεδίαση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9" name="Ελεύθερη σχεδίαση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0" name="Ελεύθερη σχεδίαση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1" name="Ελεύθερη σχεδίαση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2" name="Ελεύθερη σχεδίαση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3" name="Ελεύθερη σχεδίαση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4" name="Ελεύθερη σχεδίαση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5" name="Ελεύθερη σχεδίαση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6" name="Ελεύθερη σχεδίαση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7" name="Ελεύθερη σχεδίαση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8" name="Ελεύθερη σχεδίαση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9" name="Ελεύθερη σχεδίαση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0" name="Ελεύθερη σχεδίαση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1" name="Ελεύθερη σχεδίαση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2" name="Ελεύθερη σχεδίαση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3" name="Ελεύθερη σχεδίαση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4" name="Ελεύθερη σχεδίαση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5" name="Ελεύθερη σχεδίαση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6" name="Ελεύθερη σχεδίαση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7" name="Ελεύθερη σχεδίαση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8" name="Ελεύθερη σχεδίαση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9" name="Ελεύθερη σχεδίαση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0" name="Ελεύθερη σχεδίαση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1" name="Ελεύθερη σχεδίαση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2" name="Ελεύθερη σχεδίαση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3" name="Ελεύθερη σχεδίαση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4" name="Ελεύθερη σχεδίαση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5" name="Ελεύθερη σχεδίαση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6" name="Ελεύθερη σχεδίαση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7" name="Ελεύθερη σχεδίαση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8" name="Ελεύθερη σχεδίαση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9" name="Ελεύθερη σχεδίαση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0" name="Ελεύθερη σχεδίαση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1" name="Ελεύθερη σχεδίαση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2" name="Ελεύθερη σχεδίαση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3" name="Ελεύθερη σχεδίαση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4" name="Ελεύθερη σχεδίαση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5" name="Ελεύθερη σχεδίαση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6" name="Ελεύθερη σχεδίαση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7" name="Ελεύθερη σχεδίαση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8" name="Ελεύθερη σχεδίαση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9" name="Ελεύθερη σχεδίαση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0" name="Ελεύθερη σχεδίαση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1" name="Ελεύθερη σχεδίαση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2" name="Ελεύθερη σχεδίαση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3" name="Ελεύθερη σχεδίαση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4" name="Ελεύθερη σχεδίαση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5" name="Ελεύθερη σχεδίαση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6" name="Ελεύθερη σχεδίαση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7" name="Ελεύθερη σχεδίαση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8" name="Ελεύθερη σχεδίαση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9" name="Ελεύθερη σχεδίαση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0" name="Ελεύθερη σχεδίαση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1" name="Ελεύθερη σχεδίαση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2" name="Ελεύθερη σχεδίαση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3" name="Ελεύθερη σχεδίαση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4" name="Ελεύθερη σχεδίαση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5" name="Ελεύθερη σχεδίαση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6" name="Ελεύθερη σχεδίαση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7" name="Ελεύθερη σχεδίαση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8" name="Ελεύθερη σχεδίαση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9" name="Ελεύθερη σχεδίαση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0" name="Ελεύθερη σχεδίαση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1" name="Ελεύθερη σχεδίαση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2" name="Ελεύθερη σχεδίαση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3" name="Ελεύθερη σχεδίαση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4" name="Ελεύθερη σχεδίαση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5" name="Ελεύθερη σχεδίαση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6" name="Ελεύθερη σχεδίαση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7" name="Ελεύθερη σχεδίαση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8" name="Ελεύθερη σχεδίαση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9" name="Ελεύθερη σχεδίαση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0" name="Ελεύθερη σχεδίαση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1" name="Ελεύθερη σχεδίαση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2" name="Ελεύθερη σχεδίαση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3" name="Ελεύθερη σχεδίαση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4" name="Ελεύθερη σχεδίαση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5" name="Ελεύθερη σχεδίαση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6" name="Ελεύθερη σχεδίαση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7" name="Ελεύθερη σχεδίαση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8" name="Ελεύθερη σχεδίαση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9" name="Ελεύθερη σχεδίαση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7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Ελεύθερη σχεδίαση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9" name="Ελεύθερη σχεδίαση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0" name="Ελεύθερη σχεδίαση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5C4122-C6A0-4C3A-884B-99E79B92808F}" type="datetime1">
              <a:rPr lang="el-GR" smtClean="0"/>
              <a:t>1/10/2019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7" name="Γραμμή" descr="Γραφικό γραμμής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9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0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7423C5-B4FD-4F01-AAC7-0EEF433AB54A}" type="datetime1">
              <a:rPr lang="el-GR" smtClean="0"/>
              <a:t>1/10/2019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167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7B44FC-29E4-4980-A70E-CC0957147049}" type="datetime1">
              <a:rPr lang="el-GR" smtClean="0"/>
              <a:t>1/10/2019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255" name="Γραμμή" descr="Γραφικό γραμμής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Ελεύθερη σχεδίαση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7" name="Ελεύθερη σχεδίαση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8" name="Ελεύθερη σχεδίαση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9" name="Ελεύθερη σχεδίαση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0" name="Ελεύθερη σχεδίαση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1" name="Ελεύθερη σχεδίαση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2" name="Ελεύθερη σχεδίαση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3" name="Ελεύθερη σχεδίαση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4" name="Ελεύθερη σχεδίαση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5" name="Ελεύθερη σχεδίαση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6" name="Ελεύθερη σχεδίαση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7" name="Ελεύθερη σχεδίαση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8" name="Ελεύθερη σχεδίαση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9" name="Ελεύθερη σχεδίαση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0" name="Ελεύθερη σχεδίαση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1" name="Ελεύθερη σχεδίαση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2" name="Ελεύθερη σχεδίαση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3" name="Ελεύθερη σχεδίαση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4" name="Ελεύθερη σχεδίαση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5" name="Ελεύθερη σχεδίαση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6" name="Ελεύθερη σχεδίαση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7" name="Ελεύθερη σχεδίαση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8" name="Ελεύθερη σχεδίαση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9" name="Ελεύθερη σχεδίαση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0" name="Ελεύθερη σχεδίαση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1" name="Ελεύθερη σχεδίαση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2" name="Ελεύθερη σχεδίαση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3" name="Ελεύθερη σχεδίαση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4" name="Ελεύθερη σχεδίαση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5" name="Ελεύθερη σχεδίαση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6" name="Ελεύθερη σχεδίαση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7" name="Ελεύθερη σχεδίαση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8" name="Ελεύθερη σχεδίαση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9" name="Ελεύθερη σχεδίαση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0" name="Ελεύθερη σχεδίαση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1" name="Ελεύθερη σχεδίαση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2" name="Ελεύθερη σχεδίαση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3" name="Ελεύθερη σχεδίαση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4" name="Ελεύθερη σχεδίαση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5" name="Ελεύθερη σχεδίαση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6" name="Ελεύθερη σχεδίαση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7" name="Ελεύθερη σχεδίαση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8" name="Ελεύθερη σχεδίαση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9" name="Ελεύθερη σχεδίαση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0" name="Ελεύθερη σχεδίαση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1" name="Ελεύθερη σχεδίαση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2" name="Ελεύθερη σχεδίαση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3" name="Ελεύθερη σχεδίαση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4" name="Ελεύθερη σχεδίαση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5" name="Ελεύθερη σχεδίαση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6" name="Ελεύθερη σχεδίαση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7" name="Ελεύθερη σχεδίαση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8" name="Ελεύθερη σχεδίαση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9" name="Ελεύθερη σχεδίαση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0" name="Ελεύθερη σχεδίαση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1" name="Ελεύθερη σχεδίαση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2" name="Ελεύθερη σχεδίαση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3" name="Ελεύθερη σχεδίαση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4" name="Ελεύθερη σχεδίαση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5" name="Ελεύθερη σχεδίαση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6" name="Ελεύθερη σχεδίαση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7" name="Ελεύθερη σχεδίαση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8" name="Ελεύθερη σχεδίαση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9" name="Ελεύθερη σχεδίαση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0" name="Ελεύθερη σχεδίαση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1" name="Ελεύθερη σχεδίαση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2" name="Ελεύθερη σχεδίαση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3" name="Ελεύθερη σχεδίαση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4" name="Ελεύθερη σχεδίαση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5" name="Ελεύθερη σχεδίαση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6" name="Ελεύθερη σχεδίαση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7" name="Ελεύθερη σχεδίαση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8" name="Ελεύθερη σχεδίαση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9" name="Ελεύθερη σχεδίαση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0" name="Ελεύθερη σχεδίαση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1" name="Ελεύθερη σχεδίαση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2" name="Ελεύθερη σχεδίαση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3" name="Ελεύθερη σχεδίαση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4" name="Ελεύθερη σχεδίαση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5" name="Ελεύθερη σχεδίαση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6" name="Ελεύθερη σχεδίαση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7" name="Ελεύθερη σχεδίαση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8" name="Ελεύθερη σχεδίαση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9" name="Ελεύθερη σχεδίαση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0" name="Ελεύθερη σχεδίαση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1" name="Ελεύθερη σχεδίαση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2" name="Ελεύθερη σχεδίαση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3" name="Ελεύθερη σχεδίαση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4" name="Ελεύθερη σχεδίαση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5" name="Ελεύθερη σχεδίαση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6" name="Ελεύθερη σχεδίαση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7" name="Ελεύθερη σχεδίαση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8" name="Ελεύθερη σχεδίαση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9" name="Ελεύθερη σχεδίαση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0" name="Ελεύθερη σχεδίαση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1" name="Ελεύθερη σχεδίαση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2" name="Ελεύθερη σχεδίαση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3" name="Ελεύθερη σχεδίαση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4" name="Ελεύθερη σχεδίαση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5" name="Ελεύθερη σχεδίαση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6" name="Ελεύθερη σχεδίαση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7" name="Ελεύθερη σχεδίαση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8" name="Ελεύθερη σχεδίαση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9" name="Ελεύθερη σχεδίαση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0" name="Ελεύθερη σχεδίαση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1" name="Ελεύθερη σχεδίαση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2" name="Ελεύθερη σχεδίαση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3" name="Ελεύθερη σχεδίαση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4" name="Ελεύθερη σχεδίαση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5" name="Ελεύθερη σχεδίαση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6" name="Ελεύθερη σχεδίαση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7" name="Ελεύθερη σχεδίαση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8" name="Ελεύθερη σχεδίαση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9" name="Ελεύθερη σχεδίαση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0" name="Ελεύθερη σχεδίαση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1" name="Ελεύθερη σχεδίαση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2" name="Ελεύθερη σχεδίαση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3" name="Ελεύθερη σχεδίαση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4" name="Ελεύθερη σχεδίαση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5" name="Ελεύθερη σχεδίαση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6" name="Ελεύθερη σχεδίαση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7" name="Ελεύθερη σχεδίαση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8" name="Ελεύθερη σχεδίαση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C8DCF6-63D4-4ED8-8CE0-E0384DD74C4D}" type="datetime1">
              <a:rPr lang="el-GR" smtClean="0"/>
              <a:t>1/10/2019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158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0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1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4B6AF-8822-45A2-A623-EEEB4E692DB5}" type="datetime1">
              <a:rPr lang="el-GR" smtClean="0"/>
              <a:t>1/10/2019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160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Ελεύθερη σχεδίαση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3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4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Σύμβολ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BCFDCC-5693-4EAE-8CEF-69A16980683C}" type="datetime1">
              <a:rPr lang="el-GR" smtClean="0"/>
              <a:t>1/10/2019</a:t>
            </a:fld>
            <a:endParaRPr lang="el-GR" dirty="0"/>
          </a:p>
        </p:txBody>
      </p:sp>
      <p:sp>
        <p:nvSpPr>
          <p:cNvPr id="9" name="Σύμβολ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  <p:sp>
        <p:nvSpPr>
          <p:cNvPr id="85" name="Σύμβολο κράτησης θέσης περιεχομένου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156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8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9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0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1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1F0177-3457-4B12-BEA0-825D05B3CB8D}" type="datetime1">
              <a:rPr lang="el-GR" smtClean="0"/>
              <a:t>1/10/2019</a:t>
            </a:fld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ύμβολ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" name="Σύμβολ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83EFF7-E94C-4FD9-A6DE-18293CCC3264}" type="datetime1">
              <a:rPr lang="el-GR" smtClean="0"/>
              <a:t>1/10/2019</a:t>
            </a:fld>
            <a:endParaRPr lang="el-GR" dirty="0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grpSp>
        <p:nvGrpSpPr>
          <p:cNvPr id="615" name="Πλαίσιο" descr="Γραφικό κουτιού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Ομάδα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Ομάδα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Ελεύθερη σχεδίαση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Ελεύθερη σχεδίαση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Ελεύθερη σχεδίαση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Ομάδα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Ελεύθερη σχεδίαση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Ελεύθερη σχεδίαση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Ελεύθερη σχεδίαση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Ομάδα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Ομάδα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Ελεύθερη σχεδίαση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Ελεύθερη σχεδίαση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Ελεύθερη σχεδίαση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Ομάδα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Ελεύθερη σχεδίαση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Ελεύθερη σχεδίαση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Ελεύθερη σχεδίαση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02F11F-5270-4642-B1F2-9C9E3C6334B7}" type="datetime1">
              <a:rPr lang="el-GR" smtClean="0"/>
              <a:t>1/10/2019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smtClean="0"/>
              <a:t>Κάντε κλικ στο εικονίδιο για να προσθέσετε εικόνα</a:t>
            </a:r>
            <a:endParaRPr lang="el-GR" dirty="0"/>
          </a:p>
        </p:txBody>
      </p:sp>
      <p:grpSp>
        <p:nvGrpSpPr>
          <p:cNvPr id="614" name="Πλαίσιο" descr="Γραφικό κουτιού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Ομάδα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Ομάδα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Ελεύθερη σχεδίαση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Ελεύθερη σχεδίαση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Ελεύθερη σχεδίαση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Ομάδα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Ελεύθερη σχεδίαση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Ελεύθερη σχεδίαση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Ελεύθερη σχεδίαση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Ομάδα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Ομάδα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Ελεύθερη σχεδίαση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Ελεύθερη σχεδίαση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Ελεύθερη σχεδίαση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Ομάδα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Ελεύθερη σχεδίαση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Ελεύθερη σχεδίαση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Ελεύθερη σχεδίαση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Ελεύθερη σχεδίαση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Ελεύθερη σχεδίαση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Ελεύθερη σχεδίαση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Ελεύθερη σχεδίαση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Ελεύθερη σχεδίαση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Ελεύθερη σχεδίαση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Ελεύθερη σχεδίαση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Ελεύθερη σχεδίαση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Ελεύθερη σχεδίαση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Ελεύθερη σχεδίαση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Ελεύθερη σχεδίαση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Ελεύθερη σχεδίαση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Ελεύθερη σχεδίαση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Ελεύθερη σχεδίαση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Ελεύθερη σχεδίαση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Ελεύθερη σχεδίαση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Ελεύθερη σχεδίαση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Ελεύθερη σχεδίαση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Ελεύθερη σχεδίαση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Ελεύθερη σχεδίαση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Ελεύθερη σχεδίαση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Ελεύθερη σχεδίαση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Ελεύθερη σχεδίαση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Ελεύθερη σχεδίαση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Ελεύθερη σχεδίαση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Ελεύθερη σχεδίαση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Ελεύθερη σχεδίαση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Ελεύθερη σχεδίαση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Ελεύθερη σχεδίαση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Ελεύθερη σχεδίαση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Ελεύθερη σχεδίαση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Ελεύθερη σχεδίαση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Ελεύθερη σχεδίαση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Ελεύθερη σχεδίαση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Ελεύθερη σχεδίαση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Ελεύθερη σχεδίαση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Ελεύθερη σχεδίαση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Ελεύθερη σχεδίαση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Ελεύθερη σχεδίαση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Ελεύθερη σχεδίαση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Ελεύθερη σχεδίαση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Ελεύθερη σχεδίαση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Ελεύθερη σχεδίαση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Ελεύθερη σχεδίαση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Ελεύθερη σχεδίαση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Ελεύθερη σχεδίαση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Ελεύθερη σχεδίαση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Ελεύθερη σχεδίαση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Ελεύθερη σχεδίαση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Ελεύθερη σχεδίαση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Ελεύθερη σχεδίαση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Ελεύθερη σχεδίαση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Ελεύθερη σχεδίαση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Ελεύθερη σχεδίαση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Ελεύθερη σχεδίαση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Ελεύθερη σχεδίαση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Ελεύθερη σχεδίαση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Ελεύθερη σχεδίαση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Ελεύθερη σχεδίαση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Ελεύθερη σχεδίαση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Ελεύθερη σχεδίαση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Ελεύθερη σχεδίαση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Ελεύθερη σχεδίαση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Ελεύθερη σχεδίαση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Ελεύθερη σχεδίαση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Ελεύθερη σχεδίαση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Ελεύθερη σχεδίαση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Ελεύθερη σχεδίαση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Ελεύθερη σχεδίαση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Ελεύθερη σχεδίαση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Ελεύθερη σχεδίαση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147233-F6A7-434F-92E5-61A569BFCB2D}" type="datetime1">
              <a:rPr lang="el-GR" smtClean="0"/>
              <a:t>1/10/2019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Επεξεργασία στυλ υποδείγματος κειμένου</a:t>
            </a:r>
          </a:p>
          <a:p>
            <a:pPr lvl="1" rtl="0"/>
            <a:r>
              <a:rPr lang="el-GR" dirty="0" smtClean="0"/>
              <a:t>Δεύτερου </a:t>
            </a:r>
            <a:r>
              <a:rPr lang="el-GR" dirty="0"/>
              <a:t>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38CD73C-109C-4F2C-8D5C-05E3AE1DFFE2}" type="datetime1">
              <a:rPr lang="el-GR" smtClean="0"/>
              <a:t>1/10/2019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hadjipav@pharm.auth.g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05780" y="4941168"/>
            <a:ext cx="11377264" cy="1846748"/>
          </a:xfrm>
        </p:spPr>
        <p:txBody>
          <a:bodyPr rtlCol="0"/>
          <a:lstStyle/>
          <a:p>
            <a:pPr algn="ctr"/>
            <a:r>
              <a:rPr lang="el-GR" sz="2400" dirty="0">
                <a:latin typeface="Calibri" panose="020F0502020204030204" pitchFamily="34" charset="0"/>
              </a:rPr>
              <a:t/>
            </a:r>
            <a:br>
              <a:rPr lang="el-GR" sz="2400" dirty="0">
                <a:latin typeface="Calibri" panose="020F0502020204030204" pitchFamily="34" charset="0"/>
              </a:rPr>
            </a:br>
            <a:endParaRPr lang="el-GR" sz="2400" dirty="0">
              <a:latin typeface="Calibri" panose="020F0502020204030204" pitchFamily="34" charset="0"/>
            </a:endParaRPr>
          </a:p>
        </p:txBody>
      </p:sp>
      <p:pic>
        <p:nvPicPr>
          <p:cNvPr id="4" name="Picture 2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17" y="499150"/>
            <a:ext cx="1052276" cy="87249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1773932" y="2420888"/>
            <a:ext cx="7992888" cy="2304256"/>
          </a:xfrm>
          <a:prstGeom prst="rect">
            <a:avLst/>
          </a:prstGeom>
          <a:noFill/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US" sz="2000" b="1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</a:b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Y</a:t>
            </a:r>
            <a:r>
              <a:rPr lang="el-GR" sz="3600" b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ΛΗ</a:t>
            </a:r>
          </a:p>
          <a:p>
            <a:pPr algn="ctr"/>
            <a:r>
              <a:rPr lang="el-GR" sz="3600" b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Οργανικής  Φαρμακευτικής Χημείας _ΙΙΙ, 7</a:t>
            </a:r>
            <a:r>
              <a:rPr lang="el-GR" sz="3600" b="1" baseline="30000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ο</a:t>
            </a:r>
            <a:r>
              <a:rPr lang="el-GR" sz="3600" b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 εξάμηνο</a:t>
            </a:r>
            <a:endParaRPr lang="el-GR" sz="3600" b="1" dirty="0">
              <a:solidFill>
                <a:schemeClr val="tx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Υπότιτλος 5"/>
          <p:cNvSpPr>
            <a:spLocks noGrp="1"/>
          </p:cNvSpPr>
          <p:nvPr>
            <p:ph type="subTitle" idx="1"/>
          </p:nvPr>
        </p:nvSpPr>
        <p:spPr>
          <a:xfrm>
            <a:off x="6916584" y="401995"/>
            <a:ext cx="4896544" cy="10668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Τομέας Φαρμακευτικής Χημείας</a:t>
            </a:r>
          </a:p>
          <a:p>
            <a:r>
              <a:rPr lang="el-GR" dirty="0" smtClean="0"/>
              <a:t>Φαρμακευτική, ΑΠΘ</a:t>
            </a:r>
          </a:p>
          <a:p>
            <a:r>
              <a:rPr lang="el-GR" dirty="0" err="1" smtClean="0"/>
              <a:t>Χατζηπαύλου-Λίτινα</a:t>
            </a:r>
            <a:r>
              <a:rPr lang="el-GR" dirty="0" smtClean="0"/>
              <a:t> Δήμητρα</a:t>
            </a:r>
          </a:p>
          <a:p>
            <a:r>
              <a:rPr lang="en-US" dirty="0" smtClean="0">
                <a:hlinkClick r:id="rId4"/>
              </a:rPr>
              <a:t>hadjipav@pharm.auth.gr</a:t>
            </a:r>
            <a:r>
              <a:rPr lang="el-GR" dirty="0" smtClean="0"/>
              <a:t>, 2310997627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l-GR" dirty="0" smtClean="0"/>
              <a:t>Ενότητες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b="1" dirty="0"/>
              <a:t>ΔΙΕΓΕΡΤΙΚΑ ΚΝΣ</a:t>
            </a:r>
            <a:endParaRPr lang="el-GR" dirty="0"/>
          </a:p>
          <a:p>
            <a:r>
              <a:rPr lang="el-GR" dirty="0" smtClean="0"/>
              <a:t>Μη ειδικά Αναληπτικά</a:t>
            </a:r>
          </a:p>
          <a:p>
            <a:r>
              <a:rPr lang="el-GR" dirty="0" smtClean="0"/>
              <a:t>Η περίπτωση της </a:t>
            </a:r>
            <a:r>
              <a:rPr lang="el-GR" dirty="0" err="1" smtClean="0"/>
              <a:t>μεθυλοφαινυδάτης</a:t>
            </a:r>
            <a:endParaRPr lang="el-GR" dirty="0" smtClean="0"/>
          </a:p>
          <a:p>
            <a:r>
              <a:rPr lang="el-GR" dirty="0" smtClean="0"/>
              <a:t>Στρυχνίνη, </a:t>
            </a:r>
            <a:r>
              <a:rPr lang="el-GR" dirty="0" err="1" smtClean="0"/>
              <a:t>πικροτοξίνη</a:t>
            </a:r>
            <a:endParaRPr lang="el-GR" dirty="0" smtClean="0"/>
          </a:p>
          <a:p>
            <a:r>
              <a:rPr lang="el-GR" dirty="0" err="1" smtClean="0"/>
              <a:t>Αδενοσίνη</a:t>
            </a:r>
            <a:r>
              <a:rPr lang="el-GR" dirty="0" smtClean="0"/>
              <a:t> (Αγωνιστές-Ανταγωνιστές)</a:t>
            </a:r>
          </a:p>
          <a:p>
            <a:r>
              <a:rPr lang="el-GR" dirty="0" err="1" smtClean="0"/>
              <a:t>Ξανθίνες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Αναστολείς </a:t>
            </a:r>
            <a:r>
              <a:rPr lang="el-GR" dirty="0" err="1" smtClean="0"/>
              <a:t>Φωσφοδιεστερασών</a:t>
            </a:r>
            <a:endParaRPr lang="el-GR" dirty="0" smtClean="0"/>
          </a:p>
          <a:p>
            <a:r>
              <a:rPr lang="el-GR" dirty="0" err="1" smtClean="0"/>
              <a:t>Χοληκυστοκινίνη</a:t>
            </a:r>
            <a:r>
              <a:rPr lang="el-GR" dirty="0" smtClean="0"/>
              <a:t> </a:t>
            </a:r>
            <a:r>
              <a:rPr lang="el-GR" dirty="0"/>
              <a:t>(Αγωνιστές-Ανταγωνιστές)</a:t>
            </a:r>
          </a:p>
          <a:p>
            <a:r>
              <a:rPr lang="el-GR" dirty="0" err="1" smtClean="0"/>
              <a:t>Στατίνες</a:t>
            </a:r>
            <a:r>
              <a:rPr lang="el-GR" dirty="0" smtClean="0"/>
              <a:t>-Αναστολείς σύνθεσης χοληστερόλης</a:t>
            </a:r>
          </a:p>
          <a:p>
            <a:r>
              <a:rPr lang="el-GR" b="1" dirty="0"/>
              <a:t>ΑΝΑΣΤΟΛΕΙΣ ΣΕΡΙΝΟΠΡΩΤΕΑΣΩΝ-Θρομβίνης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8919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μελέτης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Μοριακός στόχος</a:t>
            </a:r>
          </a:p>
          <a:p>
            <a:r>
              <a:rPr lang="el-GR" dirty="0" smtClean="0"/>
              <a:t>Ένζυμο-ενεργό κέντρο</a:t>
            </a:r>
          </a:p>
          <a:p>
            <a:r>
              <a:rPr lang="el-GR" dirty="0" smtClean="0"/>
              <a:t>Υποδοχέας</a:t>
            </a:r>
          </a:p>
          <a:p>
            <a:r>
              <a:rPr lang="el-GR" dirty="0" err="1" smtClean="0"/>
              <a:t>Φαρμακοφόρος</a:t>
            </a:r>
            <a:r>
              <a:rPr lang="el-GR" dirty="0" smtClean="0"/>
              <a:t> ομάδα</a:t>
            </a:r>
          </a:p>
          <a:p>
            <a:r>
              <a:rPr lang="el-GR" dirty="0" smtClean="0"/>
              <a:t>Οδηγός ένωση</a:t>
            </a:r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Σχέσεις δομής δράσης</a:t>
            </a:r>
          </a:p>
          <a:p>
            <a:r>
              <a:rPr lang="el-GR" dirty="0" smtClean="0"/>
              <a:t>Αλλαγές στη δράση-τροποποίηση δομής</a:t>
            </a:r>
          </a:p>
          <a:p>
            <a:r>
              <a:rPr lang="el-GR" dirty="0" smtClean="0"/>
              <a:t>Σύνθεση αντιπροσώπων από βιομηχανικές πρώτες ύλες</a:t>
            </a:r>
          </a:p>
          <a:p>
            <a:r>
              <a:rPr lang="el-GR" dirty="0" smtClean="0"/>
              <a:t>Ενδεικτικές μεθόδους περιεκτικότητας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9946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διαβάζουμε…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3396208"/>
          </a:xfrm>
        </p:spPr>
        <p:txBody>
          <a:bodyPr/>
          <a:lstStyle/>
          <a:p>
            <a:r>
              <a:rPr lang="el-GR" dirty="0" smtClean="0"/>
              <a:t>Διαφάνειες</a:t>
            </a:r>
          </a:p>
          <a:p>
            <a:r>
              <a:rPr lang="el-GR" dirty="0" smtClean="0"/>
              <a:t>Σημειώσεις</a:t>
            </a:r>
          </a:p>
          <a:p>
            <a:endParaRPr lang="el-GR" dirty="0"/>
          </a:p>
          <a:p>
            <a:r>
              <a:rPr lang="el-GR" dirty="0" smtClean="0"/>
              <a:t>Που βρίσκονται….</a:t>
            </a:r>
          </a:p>
          <a:p>
            <a:r>
              <a:rPr lang="el-GR" dirty="0"/>
              <a:t>σ</a:t>
            </a:r>
            <a:r>
              <a:rPr lang="el-GR" dirty="0" smtClean="0"/>
              <a:t>την ιστοσελίδα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518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Μετά την ολοκλήρωση της ύλης στο τελευταίο μάθημα θα γίνει συζήτηση θεμάτων και αποριών</a:t>
            </a:r>
          </a:p>
          <a:p>
            <a:r>
              <a:rPr lang="el-GR" dirty="0" smtClean="0"/>
              <a:t>Κατάλογος θεμάτων-ερωτήσεων θα αναρτηθούν στην ιστοσελίδα</a:t>
            </a:r>
            <a:endParaRPr lang="en-US" smtClean="0"/>
          </a:p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https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://users.auth.gr/hadjipav</a:t>
            </a:r>
            <a:r>
              <a:rPr lang="el-GR" dirty="0"/>
              <a:t/>
            </a:r>
            <a:br>
              <a:rPr lang="el-GR" dirty="0"/>
            </a:b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02967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ίνακας κιμωλίας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72_TF02804846_TF02804846" id="{09341B8A-20E0-461C-8D95-8FE2515812E5}" vid="{9FC04176-C68E-4144-909D-A2FFB9344BEE}"/>
    </a:ext>
  </a:extLst>
</a:theme>
</file>

<file path=ppt/theme/theme2.xml><?xml version="1.0" encoding="utf-8"?>
<a:theme xmlns:a="http://schemas.openxmlformats.org/drawingml/2006/main" name="Θέμα του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Εκπαιδευτική παρουσίαση σε πίνακα κιμωλίας (ευρεία οθόνη)</Template>
  <TotalTime>92</TotalTime>
  <Words>101</Words>
  <Application>Microsoft Office PowerPoint</Application>
  <PresentationFormat>Προσαρμογή</PresentationFormat>
  <Paragraphs>38</Paragraphs>
  <Slides>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Calibri</vt:lpstr>
      <vt:lpstr>Consolas</vt:lpstr>
      <vt:lpstr>Corbel</vt:lpstr>
      <vt:lpstr>Πίνακας κιμωλίας 16x9</vt:lpstr>
      <vt:lpstr> </vt:lpstr>
      <vt:lpstr>Ενότητες</vt:lpstr>
      <vt:lpstr>Αντικείμενα μελέτης</vt:lpstr>
      <vt:lpstr>Τι διαβάζουμε…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Summer School: Medical Law and Bioethics HEALTH LAW AND THE INTERNET 7-13 July 2019, Thessaloniki, Greece</dc:title>
  <dc:creator>Administrator</dc:creator>
  <cp:lastModifiedBy>Administrator</cp:lastModifiedBy>
  <cp:revision>10</cp:revision>
  <dcterms:created xsi:type="dcterms:W3CDTF">2019-07-04T06:59:22Z</dcterms:created>
  <dcterms:modified xsi:type="dcterms:W3CDTF">2019-10-01T18:26:34Z</dcterms:modified>
</cp:coreProperties>
</file>