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10" r:id="rId13"/>
    <p:sldId id="307" r:id="rId14"/>
    <p:sldId id="308" r:id="rId15"/>
    <p:sldId id="309" r:id="rId16"/>
    <p:sldId id="276" r:id="rId17"/>
    <p:sldId id="257" r:id="rId18"/>
    <p:sldId id="270" r:id="rId19"/>
    <p:sldId id="271" r:id="rId20"/>
    <p:sldId id="278" r:id="rId21"/>
    <p:sldId id="273" r:id="rId22"/>
    <p:sldId id="274" r:id="rId23"/>
    <p:sldId id="292" r:id="rId24"/>
    <p:sldId id="293" r:id="rId25"/>
    <p:sldId id="275" r:id="rId26"/>
    <p:sldId id="277" r:id="rId27"/>
    <p:sldId id="272" r:id="rId28"/>
    <p:sldId id="290" r:id="rId29"/>
    <p:sldId id="279" r:id="rId30"/>
    <p:sldId id="281" r:id="rId31"/>
    <p:sldId id="282" r:id="rId32"/>
    <p:sldId id="283" r:id="rId33"/>
    <p:sldId id="291" r:id="rId34"/>
    <p:sldId id="284" r:id="rId35"/>
    <p:sldId id="285" r:id="rId36"/>
    <p:sldId id="286" r:id="rId37"/>
    <p:sldId id="294" r:id="rId38"/>
    <p:sldId id="287" r:id="rId39"/>
    <p:sldId id="289" r:id="rId40"/>
    <p:sldId id="288" r:id="rId41"/>
    <p:sldId id="295" r:id="rId42"/>
    <p:sldId id="296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</p:sldIdLst>
  <p:sldSz cx="12188825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599" autoAdjust="0"/>
  </p:normalViewPr>
  <p:slideViewPr>
    <p:cSldViewPr>
      <p:cViewPr varScale="1">
        <p:scale>
          <a:sx n="79" d="100"/>
          <a:sy n="79" d="100"/>
        </p:scale>
        <p:origin x="-84" y="-77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472"/>
    </p:cViewPr>
  </p:sorterViewPr>
  <p:notesViewPr>
    <p:cSldViewPr showGuides="1">
      <p:cViewPr varScale="1">
        <p:scale>
          <a:sx n="88" d="100"/>
          <a:sy n="88" d="100"/>
        </p:scale>
        <p:origin x="307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5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4" Type="http://schemas.openxmlformats.org/officeDocument/2006/relationships/image" Target="../media/image5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BCFB5D4-A4C8-4338-A8FC-A504D2C24A9B}" type="datetime1">
              <a:rPr lang="el-GR" smtClean="0"/>
              <a:t>9/11/2020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13E63C-D67E-46AD-8F8E-C5243B6C950C}" type="datetime1">
              <a:rPr lang="el-GR" smtClean="0"/>
              <a:t>9/11/2020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dirty="0" smtClean="0"/>
              <a:t>Επεξεργασία στυλ υποδείγματος κειμένου</a:t>
            </a:r>
          </a:p>
          <a:p>
            <a:pPr lvl="1" rtl="0"/>
            <a:r>
              <a:rPr lang="el-GR" dirty="0" smtClean="0"/>
              <a:t>Δεύτερου </a:t>
            </a:r>
            <a:r>
              <a:rPr lang="el-GR" dirty="0"/>
              <a:t>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333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89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256" name="Γραμμή" descr="Γραφικό γραμμής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Ελεύθερη σχεδίαση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8" name="Ελεύθερη σχεδίαση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9" name="Ελεύθερη σχεδίαση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0" name="Ελεύθερη σχεδίαση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1" name="Ελεύθερη σχεδίαση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2" name="Ελεύθερη σχεδίαση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3" name="Ελεύθερη σχεδίαση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4" name="Ελεύθερη σχεδίαση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5" name="Ελεύθερη σχεδίαση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6" name="Ελεύθερη σχεδίαση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7" name="Ελεύθερη σχεδίαση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8" name="Ελεύθερη σχεδίαση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9" name="Ελεύθερη σχεδίαση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0" name="Ελεύθερη σχεδίαση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1" name="Ελεύθερη σχεδίαση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2" name="Ελεύθερη σχεδίαση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3" name="Ελεύθερη σχεδίαση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4" name="Ελεύθερη σχεδίαση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5" name="Ελεύθερη σχεδίαση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6" name="Ελεύθερη σχεδίαση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7" name="Ελεύθερη σχεδίαση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8" name="Ελεύθερη σχεδίαση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9" name="Ελεύθερη σχεδίαση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0" name="Ελεύθερη σχεδίαση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1" name="Ελεύθερη σχεδίαση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2" name="Ελεύθερη σχεδίαση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3" name="Ελεύθερη σχεδίαση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4" name="Ελεύθερη σχεδίαση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5" name="Ελεύθερη σχεδίαση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6" name="Ελεύθερη σχεδίαση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7" name="Ελεύθερη σχεδίαση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8" name="Ελεύθερη σχεδίαση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9" name="Ελεύθερη σχεδίαση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0" name="Ελεύθερη σχεδίαση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1" name="Ελεύθερη σχεδίαση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2" name="Ελεύθερη σχεδίαση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3" name="Ελεύθερη σχεδίαση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4" name="Ελεύθερη σχεδίαση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5" name="Ελεύθερη σχεδίαση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6" name="Ελεύθερη σχεδίαση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7" name="Ελεύθερη σχεδίαση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8" name="Ελεύθερη σχεδίαση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9" name="Ελεύθερη σχεδίαση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0" name="Ελεύθερη σχεδίαση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1" name="Ελεύθερη σχεδίαση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2" name="Ελεύθερη σχεδίαση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3" name="Ελεύθερη σχεδίαση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4" name="Ελεύθερη σχεδίαση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5" name="Ελεύθερη σχεδίαση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6" name="Ελεύθερη σχεδίαση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7" name="Ελεύθερη σχεδίαση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8" name="Ελεύθερη σχεδίαση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9" name="Ελεύθερη σχεδίαση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0" name="Ελεύθερη σχεδίαση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1" name="Ελεύθερη σχεδίαση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2" name="Ελεύθερη σχεδίαση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3" name="Ελεύθερη σχεδίαση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4" name="Ελεύθερη σχεδίαση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5" name="Ελεύθερη σχεδίαση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6" name="Ελεύθερη σχεδίαση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7" name="Ελεύθερη σχεδίαση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8" name="Ελεύθερη σχεδίαση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9" name="Ελεύθερη σχεδίαση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0" name="Ελεύθερη σχεδίαση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1" name="Ελεύθερη σχεδίαση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2" name="Ελεύθερη σχεδίαση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3" name="Ελεύθερη σχεδίαση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4" name="Ελεύθερη σχεδίαση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5" name="Ελεύθερη σχεδίαση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6" name="Ελεύθερη σχεδίαση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7" name="Ελεύθερη σχεδίαση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8" name="Ελεύθερη σχεδίαση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9" name="Ελεύθερη σχεδίαση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0" name="Ελεύθερη σχεδίαση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1" name="Ελεύθερη σχεδίαση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2" name="Ελεύθερη σχεδίαση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3" name="Ελεύθερη σχεδίαση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4" name="Ελεύθερη σχεδίαση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5" name="Ελεύθερη σχεδίαση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6" name="Ελεύθερη σχεδίαση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7" name="Ελεύθερη σχεδίαση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8" name="Ελεύθερη σχεδίαση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9" name="Ελεύθερη σχεδίαση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0" name="Ελεύθερη σχεδίαση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1" name="Ελεύθερη σχεδίαση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2" name="Ελεύθερη σχεδίαση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3" name="Ελεύθερη σχεδίαση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4" name="Ελεύθερη σχεδίαση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5" name="Ελεύθερη σχεδίαση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6" name="Ελεύθερη σχεδίαση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7" name="Ελεύθερη σχεδίαση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8" name="Ελεύθερη σχεδίαση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9" name="Ελεύθερη σχεδίαση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0" name="Ελεύθερη σχεδίαση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1" name="Ελεύθερη σχεδίαση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2" name="Ελεύθερη σχεδίαση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3" name="Ελεύθερη σχεδίαση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4" name="Ελεύθερη σχεδίαση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5" name="Ελεύθερη σχεδίαση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6" name="Ελεύθερη σχεδίαση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7" name="Ελεύθερη σχεδίαση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8" name="Ελεύθερη σχεδίαση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9" name="Ελεύθερη σχεδίαση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0" name="Ελεύθερη σχεδίαση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1" name="Ελεύθερη σχεδίαση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2" name="Ελεύθερη σχεδίαση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3" name="Ελεύθερη σχεδίαση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4" name="Ελεύθερη σχεδίαση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5" name="Ελεύθερη σχεδίαση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6" name="Ελεύθερη σχεδίαση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7" name="Ελεύθερη σχεδίαση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8" name="Ελεύθερη σχεδίαση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9" name="Ελεύθερη σχεδίαση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0" name="Ελεύθερη σχεδίαση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1" name="Ελεύθερη σχεδίαση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2" name="Ελεύθερη σχεδίαση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3" name="Ελεύθερη σχεδίαση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4" name="Ελεύθερη σχεδίαση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5" name="Ελεύθερη σχεδίαση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6" name="Ελεύθερη σχεδίαση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7" name="Ελεύθερη σχεδίαση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8" name="Ελεύθερη σχεδίαση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9" name="Ελεύθερη σχεδίαση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7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Ελεύθερη σχεδίαση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9" name="Ελεύθερη σχεδίαση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0" name="Ελεύθερη σχεδίαση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1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2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3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4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5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6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7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8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9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0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1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2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3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4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5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6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7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8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9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0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1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2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3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4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5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6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7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8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9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0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1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2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3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4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5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6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7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8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9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0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1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2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3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4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5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6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7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8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9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0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1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2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3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4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5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6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7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8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9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0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1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5C4122-C6A0-4C3A-884B-99E79B92808F}" type="datetime1">
              <a:rPr lang="el-GR" smtClean="0"/>
              <a:t>9/11/2020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7" name="Γραμμή" descr="Γραφικό γραμμής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9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0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1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2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3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4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5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6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7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8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9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0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1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2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3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4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5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6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7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8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9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0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1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2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3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4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5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6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7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8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9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0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1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2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3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4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5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6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7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8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9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0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1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2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3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4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5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6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7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8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9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0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1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2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3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4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5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6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7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8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9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0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1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7423C5-B4FD-4F01-AAC7-0EEF433AB54A}" type="datetime1">
              <a:rPr lang="el-GR" smtClean="0"/>
              <a:t>9/11/2020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167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1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2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3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4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5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6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7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8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9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0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1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7B44FC-29E4-4980-A70E-CC0957147049}" type="datetime1">
              <a:rPr lang="el-GR" smtClean="0"/>
              <a:t>9/11/2020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255" name="Γραμμή" descr="Γραφικό γραμμής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Ελεύθερη σχεδίαση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7" name="Ελεύθερη σχεδίαση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8" name="Ελεύθερη σχεδίαση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9" name="Ελεύθερη σχεδίαση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0" name="Ελεύθερη σχεδίαση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1" name="Ελεύθερη σχεδίαση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2" name="Ελεύθερη σχεδίαση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3" name="Ελεύθερη σχεδίαση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4" name="Ελεύθερη σχεδίαση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5" name="Ελεύθερη σχεδίαση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6" name="Ελεύθερη σχεδίαση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7" name="Ελεύθερη σχεδίαση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8" name="Ελεύθερη σχεδίαση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9" name="Ελεύθερη σχεδίαση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0" name="Ελεύθερη σχεδίαση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1" name="Ελεύθερη σχεδίαση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2" name="Ελεύθερη σχεδίαση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3" name="Ελεύθερη σχεδίαση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4" name="Ελεύθερη σχεδίαση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5" name="Ελεύθερη σχεδίαση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6" name="Ελεύθερη σχεδίαση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7" name="Ελεύθερη σχεδίαση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8" name="Ελεύθερη σχεδίαση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9" name="Ελεύθερη σχεδίαση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0" name="Ελεύθερη σχεδίαση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1" name="Ελεύθερη σχεδίαση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2" name="Ελεύθερη σχεδίαση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3" name="Ελεύθερη σχεδίαση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4" name="Ελεύθερη σχεδίαση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5" name="Ελεύθερη σχεδίαση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6" name="Ελεύθερη σχεδίαση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7" name="Ελεύθερη σχεδίαση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8" name="Ελεύθερη σχεδίαση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9" name="Ελεύθερη σχεδίαση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0" name="Ελεύθερη σχεδίαση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1" name="Ελεύθερη σχεδίαση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2" name="Ελεύθερη σχεδίαση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3" name="Ελεύθερη σχεδίαση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4" name="Ελεύθερη σχεδίαση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5" name="Ελεύθερη σχεδίαση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6" name="Ελεύθερη σχεδίαση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7" name="Ελεύθερη σχεδίαση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8" name="Ελεύθερη σχεδίαση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9" name="Ελεύθερη σχεδίαση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0" name="Ελεύθερη σχεδίαση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1" name="Ελεύθερη σχεδίαση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2" name="Ελεύθερη σχεδίαση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3" name="Ελεύθερη σχεδίαση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4" name="Ελεύθερη σχεδίαση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5" name="Ελεύθερη σχεδίαση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6" name="Ελεύθερη σχεδίαση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7" name="Ελεύθερη σχεδίαση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8" name="Ελεύθερη σχεδίαση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9" name="Ελεύθερη σχεδίαση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0" name="Ελεύθερη σχεδίαση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1" name="Ελεύθερη σχεδίαση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2" name="Ελεύθερη σχεδίαση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3" name="Ελεύθερη σχεδίαση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4" name="Ελεύθερη σχεδίαση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5" name="Ελεύθερη σχεδίαση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6" name="Ελεύθερη σχεδίαση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7" name="Ελεύθερη σχεδίαση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8" name="Ελεύθερη σχεδίαση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9" name="Ελεύθερη σχεδίαση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0" name="Ελεύθερη σχεδίαση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1" name="Ελεύθερη σχεδίαση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2" name="Ελεύθερη σχεδίαση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3" name="Ελεύθερη σχεδίαση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4" name="Ελεύθερη σχεδίαση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5" name="Ελεύθερη σχεδίαση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6" name="Ελεύθερη σχεδίαση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7" name="Ελεύθερη σχεδίαση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8" name="Ελεύθερη σχεδίαση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9" name="Ελεύθερη σχεδίαση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0" name="Ελεύθερη σχεδίαση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1" name="Ελεύθερη σχεδίαση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2" name="Ελεύθερη σχεδίαση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3" name="Ελεύθερη σχεδίαση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4" name="Ελεύθερη σχεδίαση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5" name="Ελεύθερη σχεδίαση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6" name="Ελεύθερη σχεδίαση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7" name="Ελεύθερη σχεδίαση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8" name="Ελεύθερη σχεδίαση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9" name="Ελεύθερη σχεδίαση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0" name="Ελεύθερη σχεδίαση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1" name="Ελεύθερη σχεδίαση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2" name="Ελεύθερη σχεδίαση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3" name="Ελεύθερη σχεδίαση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4" name="Ελεύθερη σχεδίαση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5" name="Ελεύθερη σχεδίαση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6" name="Ελεύθερη σχεδίαση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7" name="Ελεύθερη σχεδίαση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8" name="Ελεύθερη σχεδίαση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9" name="Ελεύθερη σχεδίαση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0" name="Ελεύθερη σχεδίαση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1" name="Ελεύθερη σχεδίαση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2" name="Ελεύθερη σχεδίαση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3" name="Ελεύθερη σχεδίαση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4" name="Ελεύθερη σχεδίαση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5" name="Ελεύθερη σχεδίαση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6" name="Ελεύθερη σχεδίαση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7" name="Ελεύθερη σχεδίαση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8" name="Ελεύθερη σχεδίαση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9" name="Ελεύθερη σχεδίαση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0" name="Ελεύθερη σχεδίαση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1" name="Ελεύθερη σχεδίαση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2" name="Ελεύθερη σχεδίαση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3" name="Ελεύθερη σχεδίαση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4" name="Ελεύθερη σχεδίαση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5" name="Ελεύθερη σχεδίαση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6" name="Ελεύθερη σχεδίαση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7" name="Ελεύθερη σχεδίαση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8" name="Ελεύθερη σχεδίαση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9" name="Ελεύθερη σχεδίαση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0" name="Ελεύθερη σχεδίαση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1" name="Ελεύθερη σχεδίαση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2" name="Ελεύθερη σχεδίαση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3" name="Ελεύθερη σχεδίαση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4" name="Ελεύθερη σχεδίαση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5" name="Ελεύθερη σχεδίαση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6" name="Ελεύθερη σχεδίαση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7" name="Ελεύθερη σχεδίαση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8" name="Ελεύθερη σχεδίαση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C8DCF6-63D4-4ED8-8CE0-E0384DD74C4D}" type="datetime1">
              <a:rPr lang="el-GR" smtClean="0"/>
              <a:t>9/11/2020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158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0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1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2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3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4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5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6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7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8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1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2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14B6AF-8822-45A2-A623-EEEB4E692DB5}" type="datetime1">
              <a:rPr lang="el-GR" smtClean="0"/>
              <a:t>9/11/2020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160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Ελεύθερη σχεδίαση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2" name="Ελεύθερη σχεδίαση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3" name="Ελεύθερη σχεδίαση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4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5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6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7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8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1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2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3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4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BCFDCC-5693-4EAE-8CEF-69A16980683C}" type="datetime1">
              <a:rPr lang="el-GR" smtClean="0"/>
              <a:t>9/11/2020</a:t>
            </a:fld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  <p:sp>
        <p:nvSpPr>
          <p:cNvPr id="85" name="Σύμβολο κράτησης θέσης περιεχομένου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156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8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9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0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1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2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3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4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5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6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7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8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1F0177-3457-4B12-BEA0-825D05B3CB8D}" type="datetime1">
              <a:rPr lang="el-GR" smtClean="0"/>
              <a:t>9/11/2020</a:t>
            </a:fld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83EFF7-E94C-4FD9-A6DE-18293CCC3264}" type="datetime1">
              <a:rPr lang="el-GR" smtClean="0"/>
              <a:t>9/11/2020</a:t>
            </a:fld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grpSp>
        <p:nvGrpSpPr>
          <p:cNvPr id="615" name="Πλαίσιο" descr="Γραφικό κουτιού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Ομάδα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Ομάδα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Ελεύθερη σχεδίαση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Ελεύθερη σχεδίαση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Ελεύθερη σχεδίαση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Ομάδα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Ελεύθερη σχεδίαση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Ελεύθερη σχεδίαση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Ελεύθερη σχεδίαση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Ομάδα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Ομάδα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Ελεύθερη σχεδίαση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Ελεύθερη σχεδίαση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Ελεύθερη σχεδίαση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Ομάδα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Ελεύθερη σχεδίαση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Ελεύθερη σχεδίαση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Ελεύθερη σχεδίαση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02F11F-5270-4642-B1F2-9C9E3C6334B7}" type="datetime1">
              <a:rPr lang="el-GR" smtClean="0"/>
              <a:t>9/11/2020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grpSp>
        <p:nvGrpSpPr>
          <p:cNvPr id="614" name="Πλαίσιο" descr="Γραφικό κουτιού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Ομάδα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Ομάδα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Ελεύθερη σχεδίαση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Ελεύθερη σχεδίαση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Ελεύθερη σχεδίαση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Ομάδα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Ελεύθερη σχεδίαση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Ελεύθερη σχεδίαση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Ελεύθερη σχεδίαση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Ομάδα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Ομάδα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Ελεύθερη σχεδίαση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Ελεύθερη σχεδίαση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Ελεύθερη σχεδίαση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Ομάδα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Ελεύθερη σχεδίαση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Ελεύθερη σχεδίαση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Ελεύθερη σχεδίαση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Ελεύθερη σχεδίαση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Ελεύθερη σχεδίαση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Ελεύθερη σχεδίαση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Ελεύθερη σχεδίαση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Ελεύθερη σχεδίαση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Ελεύθερη σχεδίαση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Ελεύθερη σχεδίαση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Ελεύθερη σχεδίαση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Ελεύθερη σχεδίαση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Ελεύθερη σχεδίαση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Ελεύθερη σχεδίαση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Ελεύθερη σχεδίαση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Ελεύθερη σχεδίαση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Ελεύθερη σχεδίαση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Ελεύθερη σχεδίαση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Ελεύθερη σχεδίαση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Ελεύθερη σχεδίαση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Ελεύθερη σχεδίαση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Ελεύθερη σχεδίαση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Ελεύθερη σχεδίαση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Ελεύθερη σχεδίαση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Ελεύθερη σχεδίαση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Ελεύθερη σχεδίαση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Ελεύθερη σχεδίαση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Ελεύθερη σχεδίαση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Ελεύθερη σχεδίαση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Ελεύθερη σχεδίαση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Ελεύθερη σχεδίαση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Ελεύθερη σχεδίαση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Ελεύθερη σχεδίαση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Ελεύθερη σχεδίαση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Ελεύθερη σχεδίαση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Ελεύθερη σχεδίαση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Ελεύθερη σχεδίαση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Ελεύθερη σχεδίαση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Ελεύθερη σχεδίαση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Ελεύθερη σχεδίαση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Ελεύθερη σχεδίαση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Ελεύθερη σχεδίαση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Ελεύθερη σχεδίαση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Ελεύθερη σχεδίαση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Ελεύθερη σχεδίαση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Ελεύθερη σχεδίαση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Ελεύθερη σχεδίαση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Ελεύθερη σχεδίαση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Ελεύθερη σχεδίαση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Ελεύθερη σχεδίαση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Ελεύθερη σχεδίαση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Ελεύθερη σχεδίαση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Ελεύθερη σχεδίαση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Ελεύθερη σχεδίαση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Ελεύθερη σχεδίαση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Ελεύθερη σχεδίαση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Ελεύθερη σχεδίαση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Ελεύθερη σχεδίαση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Ελεύθερη σχεδίαση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Ελεύθερη σχεδίαση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Ελεύθερη σχεδίαση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Ελεύθερη σχεδίαση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Ελεύθερη σχεδίαση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Ελεύθερη σχεδίαση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Ελεύθερη σχεδίαση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Ελεύθερη σχεδίαση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Ελεύθερη σχεδίαση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Ελεύθερη σχεδίαση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Ελεύθερη σχεδίαση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Ελεύθερη σχεδίαση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Ελεύθερη σχεδίαση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Ελεύθερη σχεδίαση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Ελεύθερη σχεδίαση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Ελεύθερη σχεδίαση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147233-F6A7-434F-92E5-61A569BFCB2D}" type="datetime1">
              <a:rPr lang="el-GR" smtClean="0"/>
              <a:t>9/11/2020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Επεξεργασία στυλ υποδείγματος κειμένου</a:t>
            </a:r>
          </a:p>
          <a:p>
            <a:pPr lvl="1" rtl="0"/>
            <a:r>
              <a:rPr lang="el-GR" dirty="0" smtClean="0"/>
              <a:t>Δεύτερου </a:t>
            </a:r>
            <a:r>
              <a:rPr lang="el-GR" dirty="0"/>
              <a:t>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38CD73C-109C-4F2C-8D5C-05E3AE1DFFE2}" type="datetime1">
              <a:rPr lang="el-GR" smtClean="0"/>
              <a:t>9/11/2020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3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5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7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51.emf"/><Relationship Id="rId4" Type="http://schemas.openxmlformats.org/officeDocument/2006/relationships/image" Target="../media/image48.emf"/><Relationship Id="rId9" Type="http://schemas.openxmlformats.org/officeDocument/2006/relationships/oleObject" Target="../embeddings/oleObject22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2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6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8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1812032"/>
          </a:xfrm>
        </p:spPr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422004" y="1628800"/>
            <a:ext cx="8244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dirty="0"/>
              <a:t>Δ</a:t>
            </a:r>
            <a:r>
              <a:rPr lang="en-US" sz="3600" dirty="0"/>
              <a:t>. </a:t>
            </a:r>
            <a:r>
              <a:rPr lang="el-GR" sz="3600" dirty="0" err="1"/>
              <a:t>Χατζηπαύλου-Λίτινα</a:t>
            </a:r>
            <a:r>
              <a:rPr lang="el-GR" sz="3600" dirty="0"/>
              <a:t>, Καθηγήτρια</a:t>
            </a:r>
            <a:endParaRPr lang="en-US" sz="3600" dirty="0"/>
          </a:p>
          <a:p>
            <a:pPr algn="ctr"/>
            <a:r>
              <a:rPr lang="el-GR" sz="3600" dirty="0"/>
              <a:t>Τομέας Φαρμακευτικής Χημείας</a:t>
            </a:r>
          </a:p>
          <a:p>
            <a:pPr algn="ctr"/>
            <a:r>
              <a:rPr lang="en-US" sz="3600" dirty="0"/>
              <a:t>https://users.auth.gr/hadjipav</a:t>
            </a:r>
            <a:endParaRPr lang="el-GR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061964" y="4149080"/>
            <a:ext cx="554461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3600" b="1" dirty="0" err="1" smtClean="0">
                <a:solidFill>
                  <a:srgbClr val="0070C0"/>
                </a:solidFill>
              </a:rPr>
              <a:t>Κουμαρίνες</a:t>
            </a:r>
            <a:endParaRPr lang="el-GR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59159"/>
              </p:ext>
            </p:extLst>
          </p:nvPr>
        </p:nvGraphicFramePr>
        <p:xfrm>
          <a:off x="2205980" y="2420888"/>
          <a:ext cx="1181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CS ChemDraw Drawing" r:id="rId3" imgW="1180628" imgH="456930" progId="ChemDraw.Document.6.0">
                  <p:embed/>
                </p:oleObj>
              </mc:Choice>
              <mc:Fallback>
                <p:oleObj name="CS ChemDraw Drawing" r:id="rId3" imgW="1180628" imgH="4569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5980" y="2420888"/>
                        <a:ext cx="1181100" cy="4572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94212" y="2430801"/>
            <a:ext cx="60486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Λευκαντικό, προστατευτικό από τον ήλιο</a:t>
            </a:r>
            <a:endParaRPr lang="el-GR" sz="2400" dirty="0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218372"/>
              </p:ext>
            </p:extLst>
          </p:nvPr>
        </p:nvGraphicFramePr>
        <p:xfrm>
          <a:off x="2205980" y="3376072"/>
          <a:ext cx="1181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CS ChemDraw Drawing" r:id="rId5" imgW="1180628" imgH="635000" progId="ChemDraw.Document.6.0">
                  <p:embed/>
                </p:oleObj>
              </mc:Choice>
              <mc:Fallback>
                <p:oleObj name="CS ChemDraw Drawing" r:id="rId5" imgW="1180628" imgH="635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5980" y="3376072"/>
                        <a:ext cx="1181100" cy="6350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10236" y="3497501"/>
            <a:ext cx="338437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Βαφές </a:t>
            </a:r>
            <a:r>
              <a:rPr lang="en-US" sz="2400" dirty="0" smtClean="0"/>
              <a:t>laser</a:t>
            </a:r>
            <a:endParaRPr lang="el-GR" sz="2400" dirty="0"/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277336"/>
              </p:ext>
            </p:extLst>
          </p:nvPr>
        </p:nvGraphicFramePr>
        <p:xfrm>
          <a:off x="2349996" y="4641632"/>
          <a:ext cx="159861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CS ChemDraw Drawing" r:id="rId7" imgW="1598177" imgH="993302" progId="ChemDraw.Document.6.0">
                  <p:embed/>
                </p:oleObj>
              </mc:Choice>
              <mc:Fallback>
                <p:oleObj name="CS ChemDraw Drawing" r:id="rId7" imgW="1598177" imgH="9933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49996" y="4641632"/>
                        <a:ext cx="1598612" cy="9937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0276" y="4925503"/>
            <a:ext cx="52565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Warfarin </a:t>
            </a:r>
            <a:r>
              <a:rPr lang="el-GR" sz="2400" dirty="0" smtClean="0"/>
              <a:t>ανταγωνιστής της βιταμίνης Κ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4022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9756" y="15664"/>
            <a:ext cx="2627782" cy="778098"/>
          </a:xfrm>
          <a:solidFill>
            <a:schemeClr val="accent2"/>
          </a:solidFill>
        </p:spPr>
        <p:txBody>
          <a:bodyPr/>
          <a:lstStyle/>
          <a:p>
            <a:r>
              <a:rPr lang="el-GR" dirty="0" err="1" smtClean="0">
                <a:solidFill>
                  <a:schemeClr val="bg1"/>
                </a:solidFill>
              </a:rPr>
              <a:t>ψωραλλένια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69876" y="908720"/>
            <a:ext cx="10009112" cy="5472608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Φάρμακα τα οποία προέρχονται από τα </a:t>
            </a:r>
            <a:r>
              <a:rPr lang="el-GR" dirty="0" err="1"/>
              <a:t>ψωραλένια</a:t>
            </a:r>
            <a:r>
              <a:rPr lang="el-GR" dirty="0"/>
              <a:t> όπως το </a:t>
            </a:r>
            <a:r>
              <a:rPr lang="el-GR" dirty="0" err="1"/>
              <a:t>Μεθοξαλένιο</a:t>
            </a:r>
            <a:r>
              <a:rPr lang="el-GR" dirty="0"/>
              <a:t>, το </a:t>
            </a:r>
            <a:r>
              <a:rPr lang="el-GR" dirty="0" err="1"/>
              <a:t>Τριοξαλένιο</a:t>
            </a:r>
            <a:r>
              <a:rPr lang="el-GR" dirty="0"/>
              <a:t> χρησιμοποιούνται για τη θεραπεία της λεύκης, ψωρίασης, δερματικού Τ-λεμφώματος, </a:t>
            </a:r>
            <a:r>
              <a:rPr lang="el-GR" dirty="0" err="1"/>
              <a:t>εκζεμα</a:t>
            </a:r>
            <a:r>
              <a:rPr lang="el-GR" dirty="0"/>
              <a:t>, αλωπεκίας.</a:t>
            </a:r>
          </a:p>
          <a:p>
            <a:r>
              <a:rPr lang="el-GR" dirty="0" smtClean="0"/>
              <a:t>Τα </a:t>
            </a:r>
            <a:r>
              <a:rPr lang="el-GR" dirty="0" err="1"/>
              <a:t>ψωραλένια</a:t>
            </a:r>
            <a:r>
              <a:rPr lang="el-GR" dirty="0"/>
              <a:t> βρίσκονται </a:t>
            </a:r>
            <a:r>
              <a:rPr lang="el-GR" dirty="0" smtClean="0"/>
              <a:t>στους </a:t>
            </a:r>
            <a:r>
              <a:rPr lang="el-GR" dirty="0"/>
              <a:t>σπόρους του φυτού </a:t>
            </a:r>
            <a:r>
              <a:rPr lang="el-GR" dirty="0" err="1"/>
              <a:t>Psoralea</a:t>
            </a:r>
            <a:r>
              <a:rPr lang="el-GR" dirty="0"/>
              <a:t> </a:t>
            </a:r>
            <a:r>
              <a:rPr lang="el-GR" dirty="0" err="1"/>
              <a:t>corylifolia</a:t>
            </a:r>
            <a:r>
              <a:rPr lang="el-GR" dirty="0"/>
              <a:t> και στα σύκα, </a:t>
            </a:r>
            <a:r>
              <a:rPr lang="el-GR" dirty="0" err="1"/>
              <a:t>σελίνο</a:t>
            </a:r>
            <a:r>
              <a:rPr lang="el-GR" dirty="0"/>
              <a:t>, μαϊντανό, κίτρα, </a:t>
            </a:r>
            <a:r>
              <a:rPr lang="el-GR" dirty="0" smtClean="0"/>
              <a:t>καρότα, </a:t>
            </a:r>
            <a:r>
              <a:rPr lang="el-GR" dirty="0" err="1" smtClean="0"/>
              <a:t>άνιθο</a:t>
            </a:r>
            <a:r>
              <a:rPr lang="el-GR" dirty="0" smtClean="0"/>
              <a:t>, κύμινο, </a:t>
            </a:r>
            <a:r>
              <a:rPr lang="el-GR" dirty="0" err="1" smtClean="0"/>
              <a:t>αγριοκύμινο</a:t>
            </a:r>
            <a:r>
              <a:rPr lang="el-GR" dirty="0" smtClean="0"/>
              <a:t>, </a:t>
            </a:r>
            <a:r>
              <a:rPr lang="el-GR" dirty="0" err="1" smtClean="0"/>
              <a:t>κόλιανδρο</a:t>
            </a:r>
            <a:r>
              <a:rPr lang="el-GR" dirty="0" smtClean="0"/>
              <a:t>, </a:t>
            </a:r>
            <a:r>
              <a:rPr lang="el-GR" dirty="0"/>
              <a:t>μάραθο, μουστάρδα, λεμόνια, </a:t>
            </a:r>
            <a:r>
              <a:rPr lang="el-GR" dirty="0" err="1"/>
              <a:t>λάιμ</a:t>
            </a:r>
            <a:r>
              <a:rPr lang="el-GR" dirty="0"/>
              <a:t>.</a:t>
            </a:r>
          </a:p>
          <a:p>
            <a:r>
              <a:rPr lang="el-GR" dirty="0"/>
              <a:t> </a:t>
            </a:r>
            <a:r>
              <a:rPr lang="el-GR" dirty="0" smtClean="0"/>
              <a:t>Τα </a:t>
            </a:r>
            <a:r>
              <a:rPr lang="el-GR" dirty="0" err="1"/>
              <a:t>ψωρολένια</a:t>
            </a:r>
            <a:r>
              <a:rPr lang="el-GR" dirty="0"/>
              <a:t> έχουν </a:t>
            </a:r>
            <a:r>
              <a:rPr lang="el-GR" dirty="0" err="1"/>
              <a:t>φωτοτοξικές</a:t>
            </a:r>
            <a:r>
              <a:rPr lang="el-GR" dirty="0"/>
              <a:t> – </a:t>
            </a:r>
            <a:r>
              <a:rPr lang="el-GR" dirty="0" err="1"/>
              <a:t>φωτοκαρκινογενετικές</a:t>
            </a:r>
            <a:r>
              <a:rPr lang="el-GR" dirty="0"/>
              <a:t> – </a:t>
            </a:r>
            <a:r>
              <a:rPr lang="el-GR" dirty="0" err="1" smtClean="0"/>
              <a:t>μεταλλαξιογενείς</a:t>
            </a:r>
            <a:r>
              <a:rPr lang="el-GR" dirty="0" smtClean="0"/>
              <a:t> </a:t>
            </a:r>
            <a:r>
              <a:rPr lang="el-GR" dirty="0"/>
              <a:t>ιδιότητες.</a:t>
            </a:r>
          </a:p>
          <a:p>
            <a:r>
              <a:rPr lang="el-GR" dirty="0"/>
              <a:t> </a:t>
            </a:r>
            <a:r>
              <a:rPr lang="el-GR" dirty="0" smtClean="0"/>
              <a:t>Οι </a:t>
            </a:r>
            <a:r>
              <a:rPr lang="el-GR" dirty="0"/>
              <a:t>ιδιότητες αυτές  αποτελούν την «ασπίδα</a:t>
            </a:r>
            <a:r>
              <a:rPr lang="el-GR" dirty="0" smtClean="0"/>
              <a:t>»  </a:t>
            </a:r>
            <a:r>
              <a:rPr lang="el-GR" dirty="0"/>
              <a:t>κατά των ιών, κατά των </a:t>
            </a:r>
            <a:r>
              <a:rPr lang="el-GR" dirty="0" smtClean="0"/>
              <a:t>μικροβίων τόσο για τα φυτά όσο και για τον άνθρωπο.</a:t>
            </a:r>
            <a:endParaRPr lang="el-GR" dirty="0"/>
          </a:p>
          <a:p>
            <a:r>
              <a:rPr lang="el-GR" dirty="0"/>
              <a:t> </a:t>
            </a:r>
            <a:r>
              <a:rPr lang="el-GR" dirty="0" smtClean="0"/>
              <a:t>Γενικά </a:t>
            </a:r>
            <a:r>
              <a:rPr lang="el-GR" dirty="0"/>
              <a:t>η παρουσία και επίδραση του </a:t>
            </a:r>
            <a:r>
              <a:rPr lang="el-GR" dirty="0" err="1"/>
              <a:t>ψωραλενίου</a:t>
            </a:r>
            <a:r>
              <a:rPr lang="el-GR" dirty="0"/>
              <a:t> στο DNA και </a:t>
            </a:r>
            <a:r>
              <a:rPr lang="el-GR" dirty="0" smtClean="0"/>
              <a:t>η </a:t>
            </a:r>
            <a:r>
              <a:rPr lang="el-GR" dirty="0"/>
              <a:t>επίδραση της υπεριώδους </a:t>
            </a:r>
            <a:r>
              <a:rPr lang="el-GR" dirty="0" smtClean="0"/>
              <a:t>ακτινοβολίας προστατεύουν</a:t>
            </a:r>
            <a:endParaRPr lang="el-GR" dirty="0"/>
          </a:p>
          <a:p>
            <a:r>
              <a:rPr lang="el-GR" dirty="0"/>
              <a:t> </a:t>
            </a:r>
            <a:r>
              <a:rPr lang="el-GR" dirty="0" smtClean="0"/>
              <a:t>Τα </a:t>
            </a:r>
            <a:r>
              <a:rPr lang="el-GR" dirty="0" err="1"/>
              <a:t>ψωραλένια</a:t>
            </a:r>
            <a:r>
              <a:rPr lang="el-GR" dirty="0"/>
              <a:t> χρησιμοποιούνται στην θεραπεία της ψωρίασης από το 1970 με την εφαρμογή της PUVA.</a:t>
            </a:r>
          </a:p>
          <a:p>
            <a:r>
              <a:rPr lang="el-GR" dirty="0" smtClean="0"/>
              <a:t>το</a:t>
            </a:r>
            <a:r>
              <a:rPr lang="el-GR" dirty="0"/>
              <a:t> </a:t>
            </a:r>
            <a:r>
              <a:rPr lang="el-GR" b="1" dirty="0" err="1"/>
              <a:t>P</a:t>
            </a:r>
            <a:r>
              <a:rPr lang="el-GR" dirty="0" err="1"/>
              <a:t>soralen</a:t>
            </a:r>
            <a:r>
              <a:rPr lang="el-GR" dirty="0"/>
              <a:t> (</a:t>
            </a:r>
            <a:r>
              <a:rPr lang="el-GR" b="1" dirty="0"/>
              <a:t>P</a:t>
            </a:r>
            <a:r>
              <a:rPr lang="el-GR" dirty="0"/>
              <a:t>) και </a:t>
            </a:r>
            <a:r>
              <a:rPr lang="el-GR" b="1" dirty="0"/>
              <a:t>UVA</a:t>
            </a:r>
            <a:r>
              <a:rPr lang="el-GR" dirty="0"/>
              <a:t> (</a:t>
            </a:r>
            <a:r>
              <a:rPr lang="el-GR" dirty="0" err="1"/>
              <a:t>Ultrantet</a:t>
            </a:r>
            <a:r>
              <a:rPr lang="el-GR" dirty="0"/>
              <a:t> </a:t>
            </a:r>
            <a:r>
              <a:rPr lang="el-GR" dirty="0" err="1"/>
              <a:t>Light</a:t>
            </a:r>
            <a:r>
              <a:rPr lang="el-GR" dirty="0"/>
              <a:t> : υπεριώδη ακτινοβολία).</a:t>
            </a:r>
          </a:p>
          <a:p>
            <a:r>
              <a:rPr lang="el-GR" dirty="0"/>
              <a:t> </a:t>
            </a:r>
            <a:r>
              <a:rPr lang="el-GR" dirty="0" smtClean="0"/>
              <a:t>Το </a:t>
            </a:r>
            <a:r>
              <a:rPr lang="el-GR" dirty="0" err="1"/>
              <a:t>ψωραλένιο</a:t>
            </a:r>
            <a:r>
              <a:rPr lang="el-GR" dirty="0"/>
              <a:t> χορηγείται είτε υπό μορφή χαπιών ή εμποτισμός δέρματος και με την εφαρμογή της UVA αυξάνει την απορροφητικότητα του δέρματος, διευρύνει τις ενέργειες της θεραπείας.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373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48" y="2891347"/>
            <a:ext cx="8636234" cy="161777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42125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5820" y="274638"/>
            <a:ext cx="11305256" cy="1020762"/>
          </a:xfrm>
        </p:spPr>
        <p:txBody>
          <a:bodyPr>
            <a:normAutofit/>
          </a:bodyPr>
          <a:lstStyle/>
          <a:p>
            <a:r>
              <a:rPr lang="el-GR" dirty="0" smtClean="0"/>
              <a:t>Βιολογικές ιδιότητες 3-υποκατεστημένων παραγώγων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Ανθελμινθικά</a:t>
            </a:r>
            <a:endParaRPr lang="el-GR" dirty="0" smtClean="0"/>
          </a:p>
          <a:p>
            <a:r>
              <a:rPr lang="el-GR" dirty="0" smtClean="0"/>
              <a:t>Αντιπηκτικά (3-φαινυλο-)</a:t>
            </a:r>
          </a:p>
          <a:p>
            <a:r>
              <a:rPr lang="el-GR" dirty="0" smtClean="0"/>
              <a:t>Διεγερτικά (3-βενζυλο-)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88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Αντικαρκινικά, παράγωγα </a:t>
            </a:r>
            <a:r>
              <a:rPr lang="el-GR" dirty="0" err="1" smtClean="0"/>
              <a:t>φαινανθρενίου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89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CyP2A6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883713"/>
              </p:ext>
            </p:extLst>
          </p:nvPr>
        </p:nvGraphicFramePr>
        <p:xfrm>
          <a:off x="1431891" y="2204864"/>
          <a:ext cx="151907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CS ChemDraw Drawing" r:id="rId3" imgW="888236" imgH="463145" progId="ChemDraw.Document.6.0">
                  <p:embed/>
                </p:oleObj>
              </mc:Choice>
              <mc:Fallback>
                <p:oleObj name="CS ChemDraw Drawing" r:id="rId3" imgW="888236" imgH="4631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1891" y="2204864"/>
                        <a:ext cx="1519073" cy="79208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34172" y="2204864"/>
            <a:ext cx="51125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err="1" smtClean="0"/>
              <a:t>Υδροξυλίωση</a:t>
            </a:r>
            <a:r>
              <a:rPr lang="el-GR" sz="2400" dirty="0" smtClean="0"/>
              <a:t> στην θέση 4-, 5-, 6-, 7-</a:t>
            </a:r>
            <a:endParaRPr lang="el-GR" sz="2400" dirty="0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984454"/>
              </p:ext>
            </p:extLst>
          </p:nvPr>
        </p:nvGraphicFramePr>
        <p:xfrm>
          <a:off x="4013862" y="3239196"/>
          <a:ext cx="4857218" cy="2710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CS ChemDraw Drawing" r:id="rId5" imgW="2726207" imgH="1520487" progId="ChemDraw.Document.6.0">
                  <p:embed/>
                </p:oleObj>
              </mc:Choice>
              <mc:Fallback>
                <p:oleObj name="CS ChemDraw Drawing" r:id="rId5" imgW="2726207" imgH="15204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3862" y="3239196"/>
                        <a:ext cx="4857218" cy="2710084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0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Σύνθεση των </a:t>
            </a:r>
            <a:r>
              <a:rPr lang="el-GR" dirty="0" err="1" smtClean="0"/>
              <a:t>κουμαρινών</a:t>
            </a:r>
            <a:r>
              <a:rPr lang="el-GR" dirty="0" smtClean="0"/>
              <a:t> ακολουθεί τις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Pechmann</a:t>
            </a:r>
            <a:r>
              <a:rPr lang="en-US" dirty="0"/>
              <a:t>, </a:t>
            </a:r>
            <a:endParaRPr lang="el-GR" dirty="0" smtClean="0"/>
          </a:p>
          <a:p>
            <a:r>
              <a:rPr lang="en-US" dirty="0" err="1" smtClean="0"/>
              <a:t>Claisen</a:t>
            </a:r>
            <a:r>
              <a:rPr lang="en-US" dirty="0"/>
              <a:t>, </a:t>
            </a:r>
            <a:endParaRPr lang="el-GR" dirty="0" smtClean="0"/>
          </a:p>
          <a:p>
            <a:r>
              <a:rPr lang="en-US" dirty="0" smtClean="0"/>
              <a:t>Perkin</a:t>
            </a:r>
            <a:r>
              <a:rPr lang="en-US" dirty="0"/>
              <a:t>, </a:t>
            </a:r>
            <a:endParaRPr lang="el-GR" dirty="0" smtClean="0"/>
          </a:p>
          <a:p>
            <a:r>
              <a:rPr lang="en-US" dirty="0" err="1" smtClean="0"/>
              <a:t>Knoevenagel</a:t>
            </a:r>
            <a:r>
              <a:rPr lang="en-US" dirty="0"/>
              <a:t>, </a:t>
            </a:r>
            <a:endParaRPr lang="el-GR" dirty="0" smtClean="0"/>
          </a:p>
          <a:p>
            <a:r>
              <a:rPr lang="en-US" dirty="0" err="1" smtClean="0"/>
              <a:t>Reformatsky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n-US" dirty="0" smtClean="0"/>
              <a:t>Wittig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787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M</a:t>
            </a:r>
            <a:r>
              <a:rPr lang="el-GR" dirty="0" err="1" smtClean="0"/>
              <a:t>έθοδος</a:t>
            </a:r>
            <a:r>
              <a:rPr lang="el-GR" dirty="0" smtClean="0"/>
              <a:t> </a:t>
            </a:r>
            <a:r>
              <a:rPr lang="en-US" dirty="0" err="1" smtClean="0"/>
              <a:t>Pechman</a:t>
            </a:r>
            <a:endParaRPr lang="el-GR" dirty="0"/>
          </a:p>
        </p:txBody>
      </p:sp>
      <p:pic>
        <p:nvPicPr>
          <p:cNvPr id="2" name="Θέση περιεχομένου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3932" y="1844824"/>
            <a:ext cx="5184901" cy="1019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3932" y="3212976"/>
            <a:ext cx="835292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1. Συμπύκνωση </a:t>
            </a:r>
            <a:r>
              <a:rPr lang="en-US" sz="2400" dirty="0" err="1" smtClean="0"/>
              <a:t>Pechman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l-GR" sz="2400" dirty="0" smtClean="0"/>
              <a:t>Αντίδραση του β-</a:t>
            </a:r>
            <a:r>
              <a:rPr lang="el-GR" sz="2400" dirty="0" err="1" smtClean="0"/>
              <a:t>κετοεστέρα</a:t>
            </a:r>
            <a:r>
              <a:rPr lang="el-GR" sz="2400" dirty="0" smtClean="0"/>
              <a:t> με φαινόλη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https://www.organic-chemistry.org/namedreactions/pechma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286086"/>
            <a:ext cx="908153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3892" y="1916832"/>
            <a:ext cx="10153128" cy="251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Κατάλυση με  ένα οξύ </a:t>
            </a:r>
            <a:r>
              <a:rPr lang="en-US" sz="2400" dirty="0" err="1" smtClean="0"/>
              <a:t>Brønstedt</a:t>
            </a:r>
            <a:r>
              <a:rPr lang="en-US" sz="2400" dirty="0" smtClean="0"/>
              <a:t> </a:t>
            </a:r>
            <a:r>
              <a:rPr lang="el-GR" sz="2400" dirty="0" smtClean="0"/>
              <a:t> όπως το </a:t>
            </a:r>
            <a:r>
              <a:rPr lang="en-US" sz="2400" dirty="0" err="1" smtClean="0"/>
              <a:t>methanesulfonic</a:t>
            </a:r>
            <a:r>
              <a:rPr lang="en-US" sz="2400" dirty="0" smtClean="0"/>
              <a:t> acid</a:t>
            </a:r>
            <a:r>
              <a:rPr lang="el-GR" sz="2400" dirty="0" smtClean="0"/>
              <a:t>, θειικό οξύ, ή </a:t>
            </a:r>
            <a:r>
              <a:rPr lang="en-US" sz="2400" dirty="0"/>
              <a:t>hydrochloric, phosphoric and </a:t>
            </a:r>
            <a:r>
              <a:rPr lang="en-US" sz="2400" dirty="0" err="1"/>
              <a:t>trifluoroacetic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l-GR" sz="2400" dirty="0" smtClean="0"/>
              <a:t>ή ένα οξύ κατά </a:t>
            </a:r>
            <a:r>
              <a:rPr lang="en-US" sz="2400" dirty="0" smtClean="0"/>
              <a:t>Lewis </a:t>
            </a:r>
            <a:r>
              <a:rPr lang="en-US" sz="2400" dirty="0"/>
              <a:t>acid </a:t>
            </a:r>
            <a:r>
              <a:rPr lang="el-GR" sz="2400" dirty="0" smtClean="0"/>
              <a:t>όπως το </a:t>
            </a:r>
            <a:r>
              <a:rPr lang="en-US" sz="2400" dirty="0" smtClean="0"/>
              <a:t>AlCl</a:t>
            </a:r>
            <a:r>
              <a:rPr lang="en-US" sz="2400" baseline="-25000" dirty="0" smtClean="0"/>
              <a:t>3</a:t>
            </a:r>
            <a:r>
              <a:rPr lang="el-GR" sz="2400" baseline="-25000" dirty="0" smtClean="0"/>
              <a:t> </a:t>
            </a:r>
            <a:r>
              <a:rPr lang="el-GR" sz="2400" dirty="0" smtClean="0"/>
              <a:t>ή</a:t>
            </a:r>
            <a:r>
              <a:rPr lang="el-GR" sz="2400" baseline="-25000" dirty="0" smtClean="0"/>
              <a:t>  </a:t>
            </a:r>
            <a:r>
              <a:rPr lang="en-US" sz="2400" dirty="0"/>
              <a:t>zinc </a:t>
            </a:r>
            <a:r>
              <a:rPr lang="en-US" sz="2400" dirty="0" smtClean="0"/>
              <a:t>chloride</a:t>
            </a:r>
            <a:r>
              <a:rPr lang="el-GR" sz="2400" dirty="0" smtClean="0"/>
              <a:t>, </a:t>
            </a:r>
            <a:r>
              <a:rPr lang="en-US" sz="2400" dirty="0"/>
              <a:t>iron (III) chloride, tin(IV) chloride, </a:t>
            </a:r>
            <a:r>
              <a:rPr lang="en-US" sz="2400" dirty="0" smtClean="0"/>
              <a:t>titanium</a:t>
            </a:r>
            <a:r>
              <a:rPr lang="el-GR" sz="2400" dirty="0" smtClean="0"/>
              <a:t> </a:t>
            </a:r>
            <a:r>
              <a:rPr lang="en-US" sz="2400" dirty="0" smtClean="0"/>
              <a:t>chloride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Επίσης χρησιμοποιούνται και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</a:rPr>
              <a:t>ετερογενείς όξινοι καταλύτες</a:t>
            </a:r>
            <a:r>
              <a:rPr lang="el-GR" sz="2400" dirty="0" smtClean="0"/>
              <a:t> όπως </a:t>
            </a:r>
            <a:r>
              <a:rPr lang="en-US" sz="2400" dirty="0" err="1" smtClean="0"/>
              <a:t>cationexchange</a:t>
            </a:r>
            <a:r>
              <a:rPr lang="el-GR" sz="2400" dirty="0" smtClean="0"/>
              <a:t> </a:t>
            </a:r>
            <a:r>
              <a:rPr lang="en-US" sz="2400" dirty="0" smtClean="0"/>
              <a:t>resins</a:t>
            </a:r>
            <a:r>
              <a:rPr lang="en-US" sz="2400" dirty="0"/>
              <a:t>, </a:t>
            </a:r>
            <a:r>
              <a:rPr lang="en-US" sz="2400" dirty="0" err="1"/>
              <a:t>Nafion</a:t>
            </a:r>
            <a:r>
              <a:rPr lang="en-US" sz="2400" dirty="0"/>
              <a:t>-H, </a:t>
            </a:r>
            <a:r>
              <a:rPr lang="en-US" sz="2400" dirty="0" smtClean="0"/>
              <a:t>zeolite-HBEA</a:t>
            </a:r>
            <a:r>
              <a:rPr lang="el-GR" sz="2400" dirty="0" smtClean="0"/>
              <a:t>.</a:t>
            </a:r>
          </a:p>
          <a:p>
            <a:endParaRPr lang="el-GR" sz="2400" baseline="-25000" dirty="0" smtClean="0"/>
          </a:p>
          <a:p>
            <a:pPr>
              <a:lnSpc>
                <a:spcPct val="90000"/>
              </a:lnSpc>
            </a:pPr>
            <a:r>
              <a:rPr lang="el-GR" sz="2400" dirty="0" smtClean="0"/>
              <a:t>Το οξύ καταλύει την </a:t>
            </a:r>
            <a:r>
              <a:rPr lang="el-GR" sz="2400" dirty="0" err="1" smtClean="0"/>
              <a:t>μετεστεροποίηση</a:t>
            </a:r>
            <a:r>
              <a:rPr lang="el-GR" sz="2400" dirty="0" smtClean="0"/>
              <a:t> και την </a:t>
            </a:r>
            <a:r>
              <a:rPr lang="el-GR" sz="2400" dirty="0" err="1" smtClean="0"/>
              <a:t>κετο-ενολική</a:t>
            </a:r>
            <a:r>
              <a:rPr lang="el-GR" sz="2400" dirty="0" smtClean="0"/>
              <a:t> </a:t>
            </a:r>
            <a:r>
              <a:rPr lang="el-GR" sz="2400" dirty="0" err="1" smtClean="0"/>
              <a:t>ταυτομερίωση</a:t>
            </a:r>
            <a:endParaRPr lang="el-GR" sz="2400" dirty="0"/>
          </a:p>
        </p:txBody>
      </p:sp>
      <p:pic>
        <p:nvPicPr>
          <p:cNvPr id="1028" name="Picture 4" descr="https://www.organic-chemistry.org/namedreactions/pechma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44" y="4437112"/>
            <a:ext cx="5976664" cy="10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1864" y="5589240"/>
            <a:ext cx="1065718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Στη συνέχεια με μια προσθήκη τύπου </a:t>
            </a:r>
            <a:r>
              <a:rPr lang="en-US" sz="2400" dirty="0" smtClean="0"/>
              <a:t>Michael </a:t>
            </a:r>
            <a:r>
              <a:rPr lang="el-GR" sz="2400" dirty="0" smtClean="0"/>
              <a:t>σχηματίζεται ο </a:t>
            </a:r>
            <a:r>
              <a:rPr lang="el-GR" sz="2400" dirty="0" err="1" smtClean="0"/>
              <a:t>κουμαρινικός</a:t>
            </a:r>
            <a:r>
              <a:rPr lang="el-GR" sz="2400" dirty="0" smtClean="0"/>
              <a:t> σκελετός. Η προσθήκη ακολουθείται από </a:t>
            </a:r>
            <a:r>
              <a:rPr lang="el-GR" sz="2400" dirty="0" err="1" smtClean="0"/>
              <a:t>επαναρωματοποίηση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381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https://www.organic-chemistry.org/namedreactions/pechma4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89" y="144471"/>
            <a:ext cx="6130936" cy="13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97868" y="2132856"/>
            <a:ext cx="9289032" cy="4247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chemeClr val="bg1"/>
                </a:solidFill>
              </a:rPr>
              <a:t>Απόσπαση νερού και ενός πρωτονίου δίνει το τελικό προϊόν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7948" y="3212976"/>
            <a:ext cx="77768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Μειονέκτημα η σύνθεση των </a:t>
            </a:r>
            <a:r>
              <a:rPr lang="el-GR" sz="2400" dirty="0" err="1" smtClean="0"/>
              <a:t>χρωμονών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81675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</a:t>
            </a:r>
            <a:r>
              <a:rPr lang="el-GR" dirty="0"/>
              <a:t>ά</a:t>
            </a:r>
            <a:r>
              <a:rPr lang="el-GR" dirty="0" smtClean="0"/>
              <a:t> &amp; Συνθετικά παράγωγα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1352489" y="1573287"/>
            <a:ext cx="4419599" cy="2244080"/>
          </a:xfrm>
        </p:spPr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6246814" y="1645295"/>
            <a:ext cx="4419598" cy="217207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Απομόνωση από το φυτό </a:t>
            </a:r>
            <a:r>
              <a:rPr lang="en-US" dirty="0" err="1" smtClean="0"/>
              <a:t>coumarouna</a:t>
            </a:r>
            <a:r>
              <a:rPr lang="en-US" dirty="0" smtClean="0"/>
              <a:t> </a:t>
            </a:r>
            <a:r>
              <a:rPr lang="en-US" dirty="0" err="1" smtClean="0"/>
              <a:t>odorata-dipteryx</a:t>
            </a:r>
            <a:r>
              <a:rPr lang="en-US" dirty="0" smtClean="0"/>
              <a:t> </a:t>
            </a:r>
            <a:r>
              <a:rPr lang="en-US" dirty="0" err="1" smtClean="0"/>
              <a:t>odorata</a:t>
            </a:r>
            <a:r>
              <a:rPr lang="en-US" dirty="0" smtClean="0"/>
              <a:t> to 1812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Σύνθεση από τον </a:t>
            </a:r>
            <a:r>
              <a:rPr lang="en-US" dirty="0" smtClean="0"/>
              <a:t>Vogel </a:t>
            </a:r>
            <a:r>
              <a:rPr lang="el-GR" dirty="0" smtClean="0"/>
              <a:t>Το 1820</a:t>
            </a:r>
          </a:p>
          <a:p>
            <a:r>
              <a:rPr lang="el-GR" dirty="0" smtClean="0"/>
              <a:t>Ταυτοποίηση το 1930</a:t>
            </a:r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477585"/>
              </p:ext>
            </p:extLst>
          </p:nvPr>
        </p:nvGraphicFramePr>
        <p:xfrm>
          <a:off x="2061964" y="2564904"/>
          <a:ext cx="1485280" cy="12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CS ChemDraw Drawing" r:id="rId3" imgW="1093773" imgH="921696" progId="ChemDraw.Document.6.0">
                  <p:embed/>
                </p:oleObj>
              </mc:Choice>
              <mc:Fallback>
                <p:oleObj name="CS ChemDraw Drawing" r:id="rId3" imgW="1093773" imgH="9216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1964" y="2564904"/>
                        <a:ext cx="1485280" cy="1252463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97868" y="3817367"/>
            <a:ext cx="1036915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Ονοματολογία</a:t>
            </a:r>
            <a:r>
              <a:rPr lang="en-US" sz="240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2H-1-</a:t>
            </a:r>
            <a:r>
              <a:rPr lang="el-GR" sz="2400" dirty="0" smtClean="0"/>
              <a:t>βενζοπυρανόνη-2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2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-βενζο[</a:t>
            </a:r>
            <a:r>
              <a:rPr lang="en-US" sz="2400" dirty="0" smtClean="0"/>
              <a:t>b</a:t>
            </a:r>
            <a:r>
              <a:rPr lang="el-GR" sz="2400" dirty="0" smtClean="0"/>
              <a:t>] πυραν-2-όνη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1,2-βενζοπύρονη</a:t>
            </a:r>
          </a:p>
          <a:p>
            <a:pPr>
              <a:lnSpc>
                <a:spcPct val="90000"/>
              </a:lnSpc>
            </a:pPr>
            <a:r>
              <a:rPr lang="el-GR" sz="2400" dirty="0" err="1" smtClean="0"/>
              <a:t>Κουμαρινικός</a:t>
            </a:r>
            <a:r>
              <a:rPr lang="el-GR" sz="2400" dirty="0" smtClean="0"/>
              <a:t> </a:t>
            </a:r>
            <a:r>
              <a:rPr lang="el-GR" sz="2400" dirty="0" err="1" smtClean="0"/>
              <a:t>ανυδρίτης</a:t>
            </a:r>
            <a:endParaRPr lang="el-GR" sz="2400" dirty="0" smtClean="0"/>
          </a:p>
          <a:p>
            <a:pPr>
              <a:lnSpc>
                <a:spcPct val="90000"/>
              </a:lnSpc>
            </a:pPr>
            <a:r>
              <a:rPr lang="el-GR" sz="2400" dirty="0" smtClean="0"/>
              <a:t>2-οξο-1-βενζοπυράνιο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2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-χρωμεν-2-όνη</a:t>
            </a:r>
          </a:p>
          <a:p>
            <a:pPr>
              <a:lnSpc>
                <a:spcPct val="90000"/>
              </a:lnSpc>
            </a:pPr>
            <a:r>
              <a:rPr lang="el-GR" sz="2400" dirty="0" err="1" smtClean="0"/>
              <a:t>Λακτόνη</a:t>
            </a:r>
            <a:r>
              <a:rPr lang="el-GR" sz="2400" dirty="0" smtClean="0"/>
              <a:t> του </a:t>
            </a:r>
            <a:r>
              <a:rPr lang="en-US" sz="2400" dirty="0" smtClean="0"/>
              <a:t>Cis-</a:t>
            </a:r>
            <a:r>
              <a:rPr lang="el-GR" sz="2400" dirty="0" smtClean="0"/>
              <a:t>ο-</a:t>
            </a:r>
            <a:r>
              <a:rPr lang="el-GR" sz="2400" dirty="0" err="1" smtClean="0"/>
              <a:t>κουαρικού</a:t>
            </a:r>
            <a:endParaRPr lang="el-GR" sz="2400" dirty="0"/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727470"/>
              </p:ext>
            </p:extLst>
          </p:nvPr>
        </p:nvGraphicFramePr>
        <p:xfrm>
          <a:off x="7174532" y="4171454"/>
          <a:ext cx="1224136" cy="818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CS ChemDraw Drawing" r:id="rId5" imgW="694566" imgH="464496" progId="ChemDraw.Document.6.0">
                  <p:embed/>
                </p:oleObj>
              </mc:Choice>
              <mc:Fallback>
                <p:oleObj name="CS ChemDraw Drawing" r:id="rId5" imgW="694566" imgH="4644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74532" y="4171454"/>
                        <a:ext cx="1224136" cy="81888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18748" y="4509120"/>
            <a:ext cx="2304256" cy="4247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>
                <a:solidFill>
                  <a:schemeClr val="bg1"/>
                </a:solidFill>
              </a:rPr>
              <a:t>α</a:t>
            </a:r>
            <a:r>
              <a:rPr lang="el-GR" sz="2400" dirty="0" smtClean="0">
                <a:solidFill>
                  <a:schemeClr val="bg1"/>
                </a:solidFill>
              </a:rPr>
              <a:t>-</a:t>
            </a:r>
            <a:r>
              <a:rPr lang="el-GR" sz="2400" dirty="0" err="1" smtClean="0">
                <a:solidFill>
                  <a:schemeClr val="bg1"/>
                </a:solidFill>
              </a:rPr>
              <a:t>πυρόνη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8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Μικροκύματα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.123 </a:t>
            </a:r>
            <a:r>
              <a:rPr lang="el-GR" dirty="0" smtClean="0"/>
              <a:t> ανέφερε  την υποβοηθούμενη από τα μικροκύματα εφαρμογή της </a:t>
            </a:r>
            <a:r>
              <a:rPr lang="en-US" dirty="0" smtClean="0"/>
              <a:t> </a:t>
            </a:r>
            <a:r>
              <a:rPr lang="en-US" dirty="0" err="1"/>
              <a:t>Pechmann</a:t>
            </a:r>
            <a:r>
              <a:rPr lang="en-US" dirty="0"/>
              <a:t> </a:t>
            </a:r>
            <a:r>
              <a:rPr lang="el-GR" dirty="0"/>
              <a:t> </a:t>
            </a:r>
            <a:r>
              <a:rPr lang="el-GR" dirty="0" smtClean="0"/>
              <a:t>(ταχύτατα με απόδοση </a:t>
            </a:r>
            <a:r>
              <a:rPr lang="en-US" dirty="0" smtClean="0"/>
              <a:t>72-82%</a:t>
            </a:r>
            <a:r>
              <a:rPr lang="el-GR" dirty="0" smtClean="0"/>
              <a:t>)</a:t>
            </a:r>
            <a:endParaRPr lang="en-US" dirty="0"/>
          </a:p>
          <a:p>
            <a:r>
              <a:rPr lang="en-US" dirty="0"/>
              <a:t>substituted phenols and methyl acetoacetate in the presence of </a:t>
            </a:r>
            <a:r>
              <a:rPr lang="en-US" dirty="0" smtClean="0"/>
              <a:t>H2SO4</a:t>
            </a:r>
            <a:endParaRPr lang="el-GR" dirty="0" smtClean="0"/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52" y="4050800"/>
            <a:ext cx="6877050" cy="1285875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63887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Σύγχρονες τροποποιήσεις</a:t>
            </a:r>
            <a:endParaRPr lang="el-GR" dirty="0"/>
          </a:p>
        </p:txBody>
      </p:sp>
      <p:pic>
        <p:nvPicPr>
          <p:cNvPr id="3074" name="Picture 2" descr="https://www.organic-chemistry.org/abstracts/lit7/172a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56" y="1916832"/>
            <a:ext cx="7776864" cy="126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organic-chemistry.org/abstracts/literature/909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64" y="3645024"/>
            <a:ext cx="6412646" cy="126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organic-chemistry.org/abstracts/literature/770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96" y="5328499"/>
            <a:ext cx="6281075" cy="105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3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https://www.organic-chemistry.org/abstracts/lit5/189a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80" y="274638"/>
            <a:ext cx="9528832" cy="196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2872" y="3068960"/>
            <a:ext cx="964907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Εδώ η φαινόλη είναι προστατευμένη και χρησιμοποιείται ακρυλικός εστέρας, </a:t>
            </a:r>
            <a:r>
              <a:rPr lang="el-GR" sz="2400" b="1" dirty="0" smtClean="0">
                <a:solidFill>
                  <a:schemeClr val="accent1">
                    <a:lumMod val="50000"/>
                  </a:schemeClr>
                </a:solidFill>
              </a:rPr>
              <a:t>καταλύτης</a:t>
            </a:r>
            <a:r>
              <a:rPr lang="el-GR" sz="2400" dirty="0"/>
              <a:t> </a:t>
            </a:r>
            <a:r>
              <a:rPr lang="el-GR" sz="2400" dirty="0" smtClean="0"/>
              <a:t>και </a:t>
            </a:r>
            <a:r>
              <a:rPr lang="el-GR" sz="2400" dirty="0" err="1" smtClean="0"/>
              <a:t>φορμικό</a:t>
            </a:r>
            <a:r>
              <a:rPr lang="el-GR" sz="2400" dirty="0" smtClean="0"/>
              <a:t> οξύ σαν αναγωγικό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Το οξικό νάτριο αυξάνει την απόδοση.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Η αντίδραση είναι επιτυχής τόσο για παράγωγα με </a:t>
            </a:r>
            <a:r>
              <a:rPr lang="el-GR" sz="2400" dirty="0" err="1" smtClean="0"/>
              <a:t>υποκαταστάτες</a:t>
            </a:r>
            <a:r>
              <a:rPr lang="el-GR" sz="2400" dirty="0" smtClean="0"/>
              <a:t> πλούσιους σε ηλεκτρόνια/πτωχούς σε ηλεκτρόνια  και οδηγεί σε </a:t>
            </a:r>
            <a:r>
              <a:rPr lang="el-GR" sz="2400" dirty="0" err="1" smtClean="0"/>
              <a:t>στερεοεκλεκτικά</a:t>
            </a:r>
            <a:r>
              <a:rPr lang="el-GR" sz="2400" dirty="0" smtClean="0"/>
              <a:t> προϊόντα.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635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επιτυχία της αντίδρασης εξαρτάται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Από τους </a:t>
            </a:r>
            <a:r>
              <a:rPr lang="el-GR" dirty="0" err="1" smtClean="0"/>
              <a:t>υποκαταστάτες</a:t>
            </a:r>
            <a:r>
              <a:rPr lang="el-GR" dirty="0" smtClean="0"/>
              <a:t> της φαινόλης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Από τον τύπο του β-</a:t>
            </a:r>
            <a:r>
              <a:rPr lang="el-GR" dirty="0" err="1" smtClean="0"/>
              <a:t>κετοστέρα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Από τον όξινο καταλύτη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Οι δότες </a:t>
            </a:r>
            <a:r>
              <a:rPr lang="en-US" dirty="0" smtClean="0"/>
              <a:t>e </a:t>
            </a:r>
            <a:r>
              <a:rPr lang="el-GR" dirty="0" smtClean="0"/>
              <a:t>σε </a:t>
            </a:r>
            <a:r>
              <a:rPr lang="en-US" dirty="0" smtClean="0"/>
              <a:t>m-</a:t>
            </a:r>
            <a:r>
              <a:rPr lang="el-GR" dirty="0" smtClean="0"/>
              <a:t> θέση ευνοούν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Οι δότες  </a:t>
            </a:r>
            <a:r>
              <a:rPr lang="en-US" dirty="0" smtClean="0"/>
              <a:t>e</a:t>
            </a:r>
            <a:r>
              <a:rPr lang="el-GR" dirty="0" smtClean="0"/>
              <a:t> σε ο- &amp; π- θέση δεν επηρεάζουν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Οι δέκτες </a:t>
            </a:r>
            <a:r>
              <a:rPr lang="en-US" dirty="0" smtClean="0"/>
              <a:t>e</a:t>
            </a:r>
            <a:r>
              <a:rPr lang="el-GR" dirty="0" smtClean="0"/>
              <a:t> εμποδίζουν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4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Μειονεκτήματα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2244080"/>
          </a:xfrm>
        </p:spPr>
        <p:txBody>
          <a:bodyPr/>
          <a:lstStyle/>
          <a:p>
            <a:r>
              <a:rPr lang="el-GR" dirty="0" smtClean="0"/>
              <a:t>Ισομερή</a:t>
            </a:r>
          </a:p>
          <a:p>
            <a:r>
              <a:rPr lang="el-GR" dirty="0"/>
              <a:t>γ</a:t>
            </a:r>
            <a:r>
              <a:rPr lang="el-GR" dirty="0" smtClean="0"/>
              <a:t>-</a:t>
            </a:r>
            <a:r>
              <a:rPr lang="el-GR" dirty="0" err="1" smtClean="0"/>
              <a:t>πυρόνες</a:t>
            </a:r>
            <a:endParaRPr lang="el-GR" dirty="0" smtClean="0"/>
          </a:p>
          <a:p>
            <a:r>
              <a:rPr lang="el-GR" dirty="0" err="1" smtClean="0"/>
              <a:t>Σουλφούρωση</a:t>
            </a:r>
            <a:endParaRPr lang="el-GR" dirty="0" smtClean="0"/>
          </a:p>
          <a:p>
            <a:r>
              <a:rPr lang="el-GR" dirty="0" smtClean="0"/>
              <a:t>Ακατάλληλη για φαινόλες ευαίσθητες στα οξέα</a:t>
            </a:r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701924" y="4869160"/>
            <a:ext cx="316835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FFC000"/>
                </a:solidFill>
              </a:rPr>
              <a:t>Πλεονεκτήματα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400" dirty="0" smtClean="0"/>
              <a:t>Απλές πρώτες ύλες.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6506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</a:t>
            </a:r>
            <a:r>
              <a:rPr lang="en-US" dirty="0" smtClean="0"/>
              <a:t>Perkin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heating an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O-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hydroxybenzaldehyde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with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acetic anhydride </a:t>
            </a:r>
            <a:r>
              <a:rPr lang="en-US" dirty="0"/>
              <a:t>in the presence of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sodium acetate at a high temperature (ca. 200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C)</a:t>
            </a:r>
            <a:r>
              <a:rPr lang="en-US" dirty="0"/>
              <a:t> to afford a trans-</a:t>
            </a:r>
            <a:r>
              <a:rPr lang="en-US" dirty="0" err="1"/>
              <a:t>cinnamic</a:t>
            </a:r>
            <a:r>
              <a:rPr lang="en-US" dirty="0"/>
              <a:t> acid. </a:t>
            </a:r>
            <a:r>
              <a:rPr lang="el-GR" dirty="0" smtClean="0"/>
              <a:t>(παράδειγμα 1)</a:t>
            </a:r>
          </a:p>
          <a:p>
            <a:r>
              <a:rPr lang="el-GR" dirty="0" smtClean="0"/>
              <a:t>Εναλλακτικά ως βάση μπορεί να χρησιμοποιηθεί η   </a:t>
            </a:r>
            <a:r>
              <a:rPr lang="el-GR" dirty="0" err="1" smtClean="0"/>
              <a:t>τριμέθυλαμίνη</a:t>
            </a:r>
            <a:r>
              <a:rPr lang="el-GR" dirty="0" smtClean="0"/>
              <a:t> (παράδειγμα 2)</a:t>
            </a:r>
            <a:endParaRPr lang="en-US" dirty="0" smtClean="0"/>
          </a:p>
          <a:p>
            <a:r>
              <a:rPr lang="en-US" dirty="0" smtClean="0"/>
              <a:t>Optimum </a:t>
            </a:r>
            <a:r>
              <a:rPr lang="en-US" dirty="0"/>
              <a:t>yields of </a:t>
            </a:r>
            <a:r>
              <a:rPr lang="en-US" dirty="0" err="1"/>
              <a:t>coumarins</a:t>
            </a:r>
            <a:r>
              <a:rPr lang="en-US" dirty="0"/>
              <a:t> are obtained when a 1:2 molar ratio of aldehyde to anhydride is used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Isomerization of the trans-</a:t>
            </a:r>
            <a:r>
              <a:rPr lang="en-US" dirty="0" err="1"/>
              <a:t>cinnamic</a:t>
            </a:r>
            <a:r>
              <a:rPr lang="en-US" dirty="0"/>
              <a:t> acid by irradiation or treatment with iodine followed by cyclization affords the </a:t>
            </a:r>
            <a:r>
              <a:rPr lang="en-US" dirty="0" err="1"/>
              <a:t>coumarin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318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4012" y="2132856"/>
            <a:ext cx="6572250" cy="11049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887" y="4075212"/>
            <a:ext cx="78105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7868" y="1844824"/>
            <a:ext cx="7200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1</a:t>
            </a:r>
            <a:endParaRPr lang="el-G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5820" y="4075212"/>
            <a:ext cx="8640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2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8829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</a:t>
            </a:r>
            <a:r>
              <a:rPr lang="en-US" dirty="0" smtClean="0"/>
              <a:t>Perkin</a:t>
            </a:r>
            <a:endParaRPr lang="el-GR" dirty="0"/>
          </a:p>
        </p:txBody>
      </p:sp>
      <p:sp>
        <p:nvSpPr>
          <p:cNvPr id="4" name="Θέση περιεχομένου 3"/>
          <p:cNvSpPr txBox="1">
            <a:spLocks noGrp="1"/>
          </p:cNvSpPr>
          <p:nvPr>
            <p:ph idx="1"/>
          </p:nvPr>
        </p:nvSpPr>
        <p:spPr>
          <a:xfrm>
            <a:off x="1522414" y="1905000"/>
            <a:ext cx="9144000" cy="582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Μειονεκτήματα της μεθόδου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l-GR" sz="2400" dirty="0" smtClean="0"/>
              <a:t>Πρώτες ύλες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l-GR" sz="2400" dirty="0"/>
              <a:t> </a:t>
            </a:r>
            <a:r>
              <a:rPr lang="el-GR" sz="2400" dirty="0" smtClean="0"/>
              <a:t>χαμηλές αποδόσεις</a:t>
            </a:r>
            <a:r>
              <a:rPr lang="en-US" sz="2400" dirty="0" smtClean="0"/>
              <a:t>, </a:t>
            </a:r>
            <a:r>
              <a:rPr lang="el-GR" sz="2400" dirty="0" smtClean="0"/>
              <a:t>λόγω των υψηλών θερμοκρασιών έχουμε ρητινώδη προϊόντα  (150-200</a:t>
            </a:r>
            <a:r>
              <a:rPr lang="el-GR" sz="2400" baseline="30000" dirty="0" smtClean="0"/>
              <a:t>ο</a:t>
            </a:r>
            <a:r>
              <a:rPr lang="en-US" sz="2400" dirty="0" smtClean="0"/>
              <a:t>C),</a:t>
            </a:r>
            <a:endParaRPr lang="el-GR" sz="2400" dirty="0" smtClean="0"/>
          </a:p>
          <a:p>
            <a:pPr>
              <a:lnSpc>
                <a:spcPct val="90000"/>
              </a:lnSpc>
            </a:pP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Πλεονεκτήματα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l-GR" sz="2400" dirty="0" smtClean="0"/>
              <a:t>Δεν υπάρχει αμφιβολία για την δομή των προϊόντων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l-GR" sz="2400" dirty="0" smtClean="0"/>
              <a:t>Δεν σχηματίζονται ισομερή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l-GR" sz="2400" dirty="0" smtClean="0"/>
              <a:t>Δεν σχηματίζονται οι ισομερείς </a:t>
            </a:r>
            <a:r>
              <a:rPr lang="el-GR" sz="2400" dirty="0" err="1" smtClean="0"/>
              <a:t>χρωμόνες</a:t>
            </a:r>
            <a:endParaRPr lang="el-GR" sz="2400" dirty="0" smtClean="0"/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l-GR" sz="2400" dirty="0" smtClean="0"/>
              <a:t> </a:t>
            </a:r>
          </a:p>
          <a:p>
            <a:pPr>
              <a:lnSpc>
                <a:spcPct val="90000"/>
              </a:lnSpc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6617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Παραλλαγή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DBU 1,8-</a:t>
            </a:r>
            <a:r>
              <a:rPr lang="el-GR" dirty="0" err="1" smtClean="0"/>
              <a:t>διαζα</a:t>
            </a:r>
            <a:r>
              <a:rPr lang="el-GR" dirty="0" smtClean="0"/>
              <a:t>-</a:t>
            </a:r>
            <a:r>
              <a:rPr lang="el-GR" dirty="0" err="1" smtClean="0"/>
              <a:t>δικυκλο</a:t>
            </a:r>
            <a:r>
              <a:rPr lang="el-GR" dirty="0" smtClean="0"/>
              <a:t> [5,4,0] ενδεκ-7ένιο για </a:t>
            </a:r>
            <a:r>
              <a:rPr lang="el-GR" dirty="0" err="1" smtClean="0"/>
              <a:t>αλκαλοποίηση</a:t>
            </a:r>
            <a:r>
              <a:rPr lang="el-GR" dirty="0" smtClean="0"/>
              <a:t> </a:t>
            </a:r>
            <a:r>
              <a:rPr lang="el-GR" dirty="0" smtClean="0"/>
              <a:t>αντί του οξικού νατρίου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662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Σύνθεση </a:t>
            </a:r>
            <a:r>
              <a:rPr lang="en-US" b="1" dirty="0" err="1" smtClean="0"/>
              <a:t>Knoevenagel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5780" y="1628800"/>
            <a:ext cx="11449272" cy="2952328"/>
          </a:xfrm>
        </p:spPr>
        <p:txBody>
          <a:bodyPr>
            <a:normAutofit/>
          </a:bodyPr>
          <a:lstStyle/>
          <a:p>
            <a:r>
              <a:rPr lang="en-US" dirty="0"/>
              <a:t>benzaldehydes with </a:t>
            </a:r>
            <a:r>
              <a:rPr lang="en-US" dirty="0" smtClean="0"/>
              <a:t>activated</a:t>
            </a:r>
            <a:r>
              <a:rPr lang="el-GR" dirty="0" smtClean="0"/>
              <a:t> </a:t>
            </a:r>
            <a:r>
              <a:rPr lang="en-US" dirty="0" smtClean="0"/>
              <a:t>methylene </a:t>
            </a:r>
            <a:r>
              <a:rPr lang="en-US" dirty="0"/>
              <a:t>compounds in the presence of an amine, </a:t>
            </a:r>
            <a:endParaRPr lang="el-GR" dirty="0" smtClean="0"/>
          </a:p>
          <a:p>
            <a:r>
              <a:rPr lang="en-US" dirty="0" smtClean="0"/>
              <a:t> </a:t>
            </a:r>
            <a:r>
              <a:rPr lang="en-US" dirty="0"/>
              <a:t>is used to overcome </a:t>
            </a:r>
            <a:r>
              <a:rPr lang="en-US" dirty="0" smtClean="0"/>
              <a:t>the</a:t>
            </a:r>
            <a:r>
              <a:rPr lang="el-GR" dirty="0" smtClean="0"/>
              <a:t> </a:t>
            </a:r>
            <a:r>
              <a:rPr lang="en-US" dirty="0" smtClean="0"/>
              <a:t>difficulties </a:t>
            </a:r>
            <a:r>
              <a:rPr lang="en-US" dirty="0"/>
              <a:t>associated with the synthesis of </a:t>
            </a:r>
            <a:r>
              <a:rPr lang="en-US" dirty="0" err="1"/>
              <a:t>coumarins</a:t>
            </a:r>
            <a:r>
              <a:rPr lang="en-US" dirty="0"/>
              <a:t> </a:t>
            </a:r>
            <a:r>
              <a:rPr lang="en-US" i="1" dirty="0"/>
              <a:t>via </a:t>
            </a:r>
            <a:r>
              <a:rPr lang="en-US" dirty="0"/>
              <a:t>the </a:t>
            </a:r>
            <a:r>
              <a:rPr lang="en-US" dirty="0" smtClean="0"/>
              <a:t>Perkin</a:t>
            </a:r>
            <a:r>
              <a:rPr lang="el-GR" dirty="0" smtClean="0"/>
              <a:t> </a:t>
            </a:r>
            <a:r>
              <a:rPr lang="en-US" dirty="0" smtClean="0"/>
              <a:t>reaction</a:t>
            </a:r>
            <a:r>
              <a:rPr lang="en-US" dirty="0"/>
              <a:t>. </a:t>
            </a:r>
            <a:endParaRPr lang="el-GR" dirty="0" smtClean="0"/>
          </a:p>
          <a:p>
            <a:r>
              <a:rPr lang="en-US" dirty="0" smtClean="0"/>
              <a:t>In </a:t>
            </a:r>
            <a:r>
              <a:rPr lang="en-US" dirty="0"/>
              <a:t>order to obtain </a:t>
            </a:r>
            <a:r>
              <a:rPr lang="en-US" dirty="0" err="1"/>
              <a:t>coumarin</a:t>
            </a:r>
            <a:r>
              <a:rPr lang="en-US" dirty="0"/>
              <a:t> rather than the usual </a:t>
            </a:r>
            <a:r>
              <a:rPr lang="en-US" dirty="0" err="1"/>
              <a:t>cinnamic</a:t>
            </a:r>
            <a:r>
              <a:rPr lang="en-US" dirty="0"/>
              <a:t> acid,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2-hydroxy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substitutent</a:t>
            </a:r>
            <a:r>
              <a:rPr lang="en-US" dirty="0" smtClean="0"/>
              <a:t> </a:t>
            </a:r>
            <a:r>
              <a:rPr lang="en-US" dirty="0"/>
              <a:t>must be present in the aromatic aldehyde and the conditions for </a:t>
            </a:r>
            <a:r>
              <a:rPr lang="en-US" dirty="0" smtClean="0"/>
              <a:t>the</a:t>
            </a:r>
            <a:r>
              <a:rPr lang="el-GR" dirty="0" smtClean="0"/>
              <a:t> </a:t>
            </a:r>
            <a:r>
              <a:rPr lang="en-US" dirty="0" err="1" smtClean="0"/>
              <a:t>Knoevenagel</a:t>
            </a:r>
            <a:r>
              <a:rPr lang="en-US" dirty="0" smtClean="0"/>
              <a:t> </a:t>
            </a:r>
            <a:r>
              <a:rPr lang="en-US" dirty="0"/>
              <a:t>reaction are less severe than those required for the Perkin reaction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4222204" y="5805264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</a:rPr>
              <a:t>X = CO</a:t>
            </a:r>
            <a:r>
              <a:rPr lang="pl-PL" sz="1050" dirty="0">
                <a:latin typeface="Times New Roman" panose="02020603050405020304" pitchFamily="18" charset="0"/>
              </a:rPr>
              <a:t>2</a:t>
            </a:r>
            <a:r>
              <a:rPr lang="pl-PL" dirty="0">
                <a:latin typeface="Times New Roman" panose="02020603050405020304" pitchFamily="18" charset="0"/>
              </a:rPr>
              <a:t>H, CO</a:t>
            </a:r>
            <a:r>
              <a:rPr lang="pl-PL" sz="1050" dirty="0">
                <a:latin typeface="Times New Roman" panose="02020603050405020304" pitchFamily="18" charset="0"/>
              </a:rPr>
              <a:t>2</a:t>
            </a:r>
            <a:r>
              <a:rPr lang="pl-PL" dirty="0">
                <a:latin typeface="Times New Roman" panose="02020603050405020304" pitchFamily="18" charset="0"/>
              </a:rPr>
              <a:t>Et, CONH</a:t>
            </a:r>
            <a:r>
              <a:rPr lang="pl-PL" sz="1050" dirty="0">
                <a:latin typeface="Times New Roman" panose="02020603050405020304" pitchFamily="18" charset="0"/>
              </a:rPr>
              <a:t>2</a:t>
            </a:r>
            <a:r>
              <a:rPr lang="pl-PL" dirty="0">
                <a:latin typeface="Times New Roman" panose="02020603050405020304" pitchFamily="18" charset="0"/>
              </a:rPr>
              <a:t>, CN</a:t>
            </a:r>
          </a:p>
          <a:p>
            <a:r>
              <a:rPr lang="en-US" dirty="0">
                <a:latin typeface="Times New Roman" panose="02020603050405020304" pitchFamily="18" charset="0"/>
              </a:rPr>
              <a:t>Y = CO</a:t>
            </a:r>
            <a:r>
              <a:rPr lang="en-US" sz="1050" dirty="0">
                <a:latin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</a:rPr>
              <a:t>H, CO</a:t>
            </a:r>
            <a:r>
              <a:rPr lang="en-US" sz="1050" dirty="0">
                <a:latin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</a:rPr>
              <a:t>Et, CN</a:t>
            </a:r>
            <a:endParaRPr lang="el-GR" dirty="0"/>
          </a:p>
        </p:txBody>
      </p:sp>
      <p:pic>
        <p:nvPicPr>
          <p:cNvPr id="6" name="Θέση περιεχομένου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012" y="4559072"/>
            <a:ext cx="60388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Προέλευση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Από τη φύση</a:t>
            </a:r>
          </a:p>
          <a:p>
            <a:r>
              <a:rPr lang="en-US" dirty="0" smtClean="0"/>
              <a:t>Cis-</a:t>
            </a:r>
            <a:r>
              <a:rPr lang="el-GR" dirty="0" smtClean="0"/>
              <a:t>ο-</a:t>
            </a:r>
            <a:r>
              <a:rPr lang="el-GR" dirty="0" err="1" smtClean="0"/>
              <a:t>υδροξυ</a:t>
            </a:r>
            <a:r>
              <a:rPr lang="el-GR" dirty="0" smtClean="0"/>
              <a:t>-</a:t>
            </a:r>
            <a:r>
              <a:rPr lang="el-GR" dirty="0" err="1" smtClean="0"/>
              <a:t>κιναμμωμικό</a:t>
            </a:r>
            <a:r>
              <a:rPr lang="el-GR" dirty="0" smtClean="0"/>
              <a:t> οξύ μετατροπή σε </a:t>
            </a:r>
            <a:r>
              <a:rPr lang="el-GR" dirty="0" err="1" smtClean="0"/>
              <a:t>λακτόνη</a:t>
            </a:r>
            <a:endParaRPr lang="el-GR" dirty="0" smtClean="0"/>
          </a:p>
          <a:p>
            <a:r>
              <a:rPr lang="el-GR" dirty="0" smtClean="0"/>
              <a:t>Μοιάζουν με τα παράγωγα </a:t>
            </a:r>
            <a:r>
              <a:rPr lang="el-GR" dirty="0" err="1" smtClean="0"/>
              <a:t>χρωμόνης</a:t>
            </a:r>
            <a:endParaRPr lang="el-GR" dirty="0"/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Εντοπίστηκαν στα φυτά των οικογενειών: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Fabaceae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Asteraceae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Apiaceae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Rutaceae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40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972" y="404664"/>
            <a:ext cx="8058150" cy="1085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5940" y="2420888"/>
            <a:ext cx="914501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Προτεινόμενοι μηχανισμοί</a:t>
            </a:r>
          </a:p>
          <a:p>
            <a:pPr>
              <a:lnSpc>
                <a:spcPct val="90000"/>
              </a:lnSpc>
            </a:pPr>
            <a:endParaRPr lang="el-G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Α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Ενδιάμεσος σχηματισμός </a:t>
            </a:r>
            <a:r>
              <a:rPr lang="el-GR" sz="2400" dirty="0" err="1" smtClean="0"/>
              <a:t>ιμίνης</a:t>
            </a:r>
            <a:r>
              <a:rPr lang="el-GR" sz="2400" dirty="0" smtClean="0"/>
              <a:t> ή του </a:t>
            </a:r>
            <a:r>
              <a:rPr lang="el-GR" sz="2400" dirty="0" err="1" smtClean="0"/>
              <a:t>ιμινιακού</a:t>
            </a:r>
            <a:r>
              <a:rPr lang="el-GR" sz="2400" dirty="0" smtClean="0"/>
              <a:t> άλατος με την </a:t>
            </a:r>
            <a:r>
              <a:rPr lang="el-GR" sz="2400" dirty="0" err="1" smtClean="0"/>
              <a:t>πιπεριδίνη</a:t>
            </a:r>
            <a:r>
              <a:rPr lang="el-GR" sz="2400" dirty="0" smtClean="0"/>
              <a:t>, 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αντίδραση με το </a:t>
            </a:r>
            <a:r>
              <a:rPr lang="el-GR" sz="2400" dirty="0" err="1" smtClean="0"/>
              <a:t>ενολικό</a:t>
            </a:r>
            <a:r>
              <a:rPr lang="el-GR" sz="2400" dirty="0" smtClean="0"/>
              <a:t> ενδιάμεσο του ενεργού </a:t>
            </a:r>
            <a:r>
              <a:rPr lang="el-GR" sz="2400" dirty="0" err="1" smtClean="0"/>
              <a:t>μεθυλενικού</a:t>
            </a:r>
            <a:r>
              <a:rPr lang="el-GR" sz="2400" dirty="0" smtClean="0"/>
              <a:t> μορίου,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Αποχώρηση της </a:t>
            </a:r>
            <a:r>
              <a:rPr lang="el-GR" sz="2400" dirty="0" err="1" smtClean="0"/>
              <a:t>αμίνης</a:t>
            </a:r>
            <a:endParaRPr lang="el-GR" sz="2400" dirty="0" smtClean="0"/>
          </a:p>
          <a:p>
            <a:pPr>
              <a:lnSpc>
                <a:spcPct val="90000"/>
              </a:lnSpc>
            </a:pPr>
            <a:r>
              <a:rPr lang="el-GR" sz="2400" dirty="0" err="1" smtClean="0"/>
              <a:t>Ενδομοριακός</a:t>
            </a:r>
            <a:r>
              <a:rPr lang="el-GR" sz="2400" dirty="0" smtClean="0"/>
              <a:t> σχηματισμός του δακτυλίου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432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638" y="409575"/>
            <a:ext cx="7829550" cy="1190625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Β</a:t>
            </a:r>
          </a:p>
          <a:p>
            <a:r>
              <a:rPr lang="el-GR" dirty="0" smtClean="0"/>
              <a:t>Ενδιάμεσος σχηματισμός του </a:t>
            </a:r>
            <a:r>
              <a:rPr lang="el-GR" dirty="0" err="1" smtClean="0"/>
              <a:t>καρβανιόντος</a:t>
            </a:r>
            <a:r>
              <a:rPr lang="el-GR" dirty="0" smtClean="0"/>
              <a:t> (</a:t>
            </a:r>
            <a:r>
              <a:rPr lang="el-GR" dirty="0" err="1" smtClean="0"/>
              <a:t>αποπρωτονίωση</a:t>
            </a:r>
            <a:r>
              <a:rPr lang="el-GR" dirty="0" smtClean="0"/>
              <a:t> από την </a:t>
            </a:r>
            <a:r>
              <a:rPr lang="el-GR" dirty="0" err="1" smtClean="0"/>
              <a:t>αμίνη</a:t>
            </a:r>
            <a:r>
              <a:rPr lang="el-GR" dirty="0" smtClean="0"/>
              <a:t>)</a:t>
            </a:r>
          </a:p>
          <a:p>
            <a:r>
              <a:rPr lang="el-GR" dirty="0" smtClean="0"/>
              <a:t>Προσβολή  του καρβονυλίου από το </a:t>
            </a:r>
            <a:r>
              <a:rPr lang="el-GR" dirty="0" err="1" smtClean="0"/>
              <a:t>καρβανιόν</a:t>
            </a:r>
            <a:r>
              <a:rPr lang="el-GR" dirty="0" smtClean="0"/>
              <a:t> –σχηματισμός ενδιαμέσου</a:t>
            </a:r>
          </a:p>
          <a:p>
            <a:r>
              <a:rPr lang="el-GR" dirty="0" smtClean="0"/>
              <a:t>Μεταφορά πρωτονίου</a:t>
            </a:r>
          </a:p>
          <a:p>
            <a:r>
              <a:rPr lang="el-GR" dirty="0" smtClean="0"/>
              <a:t>Κλείσιμο του δακτυλίου μέσω </a:t>
            </a:r>
            <a:r>
              <a:rPr lang="el-GR" dirty="0" err="1" smtClean="0"/>
              <a:t>ακυλο</a:t>
            </a:r>
            <a:r>
              <a:rPr lang="el-GR" dirty="0" smtClean="0"/>
              <a:t>-υποκατάστασης και απόσπασης νερού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00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Μικροκύματα και </a:t>
            </a:r>
            <a:r>
              <a:rPr lang="en-US" dirty="0" err="1" smtClean="0"/>
              <a:t>Knovenagel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απόδοση </a:t>
            </a:r>
            <a:r>
              <a:rPr lang="en-US" dirty="0" smtClean="0"/>
              <a:t> </a:t>
            </a:r>
            <a:r>
              <a:rPr lang="en-US" dirty="0"/>
              <a:t>94%. </a:t>
            </a:r>
            <a:endParaRPr lang="el-GR" dirty="0" smtClean="0"/>
          </a:p>
          <a:p>
            <a:r>
              <a:rPr lang="el-GR" dirty="0" smtClean="0"/>
              <a:t>Από την συμπύκνωση </a:t>
            </a:r>
            <a:r>
              <a:rPr lang="en-US" dirty="0" err="1" smtClean="0"/>
              <a:t>salicylaldehydes</a:t>
            </a:r>
            <a:r>
              <a:rPr lang="el-GR" dirty="0" smtClean="0"/>
              <a:t> με </a:t>
            </a:r>
            <a:r>
              <a:rPr lang="en-US" dirty="0"/>
              <a:t>carboxylic esters in the presence of </a:t>
            </a:r>
            <a:r>
              <a:rPr lang="en-US" dirty="0" err="1"/>
              <a:t>piperidine</a:t>
            </a:r>
            <a:r>
              <a:rPr lang="en-US" dirty="0"/>
              <a:t> under solvent-free conditions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663" y="3645024"/>
            <a:ext cx="6667500" cy="135255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214092" y="5261721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</a:rPr>
              <a:t>R</a:t>
            </a:r>
            <a:r>
              <a:rPr lang="pt-BR" sz="1050" dirty="0">
                <a:latin typeface="Times New Roman" panose="02020603050405020304" pitchFamily="18" charset="0"/>
              </a:rPr>
              <a:t>1 </a:t>
            </a:r>
            <a:r>
              <a:rPr lang="pt-BR" dirty="0">
                <a:latin typeface="Times New Roman" panose="02020603050405020304" pitchFamily="18" charset="0"/>
              </a:rPr>
              <a:t>= H, Et</a:t>
            </a:r>
            <a:r>
              <a:rPr lang="pt-BR" sz="1050" dirty="0">
                <a:latin typeface="Times New Roman" panose="02020603050405020304" pitchFamily="18" charset="0"/>
              </a:rPr>
              <a:t>2</a:t>
            </a:r>
            <a:r>
              <a:rPr lang="pt-BR" dirty="0">
                <a:latin typeface="Times New Roman" panose="02020603050405020304" pitchFamily="18" charset="0"/>
              </a:rPr>
              <a:t>N R</a:t>
            </a:r>
            <a:r>
              <a:rPr lang="pt-BR" sz="1050" dirty="0">
                <a:latin typeface="Times New Roman" panose="02020603050405020304" pitchFamily="18" charset="0"/>
              </a:rPr>
              <a:t>3 </a:t>
            </a:r>
            <a:r>
              <a:rPr lang="pt-BR" dirty="0">
                <a:latin typeface="Times New Roman" panose="02020603050405020304" pitchFamily="18" charset="0"/>
              </a:rPr>
              <a:t>= CO</a:t>
            </a:r>
            <a:r>
              <a:rPr lang="pt-BR" sz="1050" dirty="0">
                <a:latin typeface="Times New Roman" panose="02020603050405020304" pitchFamily="18" charset="0"/>
              </a:rPr>
              <a:t>2</a:t>
            </a:r>
            <a:r>
              <a:rPr lang="pt-BR" dirty="0">
                <a:latin typeface="Times New Roman" panose="02020603050405020304" pitchFamily="18" charset="0"/>
              </a:rPr>
              <a:t>Et, COMe, CN, p-C</a:t>
            </a:r>
            <a:r>
              <a:rPr lang="pt-BR" sz="1050" dirty="0">
                <a:latin typeface="Times New Roman" panose="02020603050405020304" pitchFamily="18" charset="0"/>
              </a:rPr>
              <a:t>6</a:t>
            </a:r>
            <a:r>
              <a:rPr lang="pt-BR" dirty="0">
                <a:latin typeface="Times New Roman" panose="02020603050405020304" pitchFamily="18" charset="0"/>
              </a:rPr>
              <a:t>H</a:t>
            </a:r>
            <a:r>
              <a:rPr lang="pt-BR" sz="1050" dirty="0">
                <a:latin typeface="Times New Roman" panose="02020603050405020304" pitchFamily="18" charset="0"/>
              </a:rPr>
              <a:t>4</a:t>
            </a:r>
            <a:r>
              <a:rPr lang="pt-BR" dirty="0">
                <a:latin typeface="Times New Roman" panose="02020603050405020304" pitchFamily="18" charset="0"/>
              </a:rPr>
              <a:t>NO</a:t>
            </a:r>
            <a:r>
              <a:rPr lang="pt-BR" sz="1050" dirty="0">
                <a:latin typeface="Times New Roman" panose="02020603050405020304" pitchFamily="18" charset="0"/>
              </a:rPr>
              <a:t>2</a:t>
            </a:r>
          </a:p>
          <a:p>
            <a:r>
              <a:rPr lang="en-US" dirty="0">
                <a:latin typeface="Times New Roman" panose="02020603050405020304" pitchFamily="18" charset="0"/>
              </a:rPr>
              <a:t>R</a:t>
            </a:r>
            <a:r>
              <a:rPr lang="en-US" sz="1050" dirty="0">
                <a:latin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</a:rPr>
              <a:t>= H, </a:t>
            </a:r>
            <a:r>
              <a:rPr lang="en-US" dirty="0" err="1">
                <a:latin typeface="Times New Roman" panose="02020603050405020304" pitchFamily="18" charset="0"/>
              </a:rPr>
              <a:t>OMe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565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Knovenagel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Πλεονεκτήματα</a:t>
            </a:r>
          </a:p>
          <a:p>
            <a:r>
              <a:rPr lang="el-GR" dirty="0" smtClean="0"/>
              <a:t>Ήπιες συνθήκες</a:t>
            </a:r>
          </a:p>
          <a:p>
            <a:endParaRPr lang="el-GR" dirty="0"/>
          </a:p>
          <a:p>
            <a:r>
              <a:rPr lang="el-GR" dirty="0" smtClean="0">
                <a:solidFill>
                  <a:srgbClr val="FFC000"/>
                </a:solidFill>
              </a:rPr>
              <a:t>Μειονεκτήματα</a:t>
            </a:r>
          </a:p>
          <a:p>
            <a:r>
              <a:rPr lang="el-GR" dirty="0" smtClean="0"/>
              <a:t>Η φύση του βασικού καταλύτη επηρεάζει την απόδοση του τελικού προϊόντος (</a:t>
            </a:r>
            <a:r>
              <a:rPr lang="el-GR" dirty="0" err="1" smtClean="0"/>
              <a:t>αποκαρβοξυλίωση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255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Σύνθεση </a:t>
            </a:r>
            <a:r>
              <a:rPr lang="en-US" dirty="0"/>
              <a:t>coumarin-3-carboxylic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απόδοση </a:t>
            </a:r>
            <a:r>
              <a:rPr lang="en-US" dirty="0"/>
              <a:t>80</a:t>
            </a:r>
            <a:r>
              <a:rPr lang="en-US" dirty="0" smtClean="0"/>
              <a:t>%</a:t>
            </a:r>
            <a:endParaRPr lang="en-US" dirty="0"/>
          </a:p>
          <a:p>
            <a:r>
              <a:rPr lang="el-GR" dirty="0" smtClean="0"/>
              <a:t>Αντίδραση  </a:t>
            </a:r>
            <a:r>
              <a:rPr lang="el-GR" dirty="0" err="1" smtClean="0"/>
              <a:t>μηλονικού</a:t>
            </a:r>
            <a:r>
              <a:rPr lang="el-GR" dirty="0" smtClean="0"/>
              <a:t> </a:t>
            </a:r>
            <a:r>
              <a:rPr lang="el-GR" dirty="0" err="1" smtClean="0"/>
              <a:t>νιτριλίου</a:t>
            </a:r>
            <a:r>
              <a:rPr lang="el-GR" dirty="0" smtClean="0"/>
              <a:t> με μια </a:t>
            </a:r>
            <a:r>
              <a:rPr lang="el-GR" dirty="0" err="1" smtClean="0"/>
              <a:t>αλδεϋδη</a:t>
            </a:r>
            <a:r>
              <a:rPr lang="el-GR" dirty="0" smtClean="0"/>
              <a:t> ή</a:t>
            </a:r>
            <a:r>
              <a:rPr lang="en-US" dirty="0" smtClean="0"/>
              <a:t> </a:t>
            </a:r>
            <a:r>
              <a:rPr lang="el-GR" dirty="0" smtClean="0"/>
              <a:t>κετόνη</a:t>
            </a:r>
            <a:r>
              <a:rPr lang="en-US" dirty="0" smtClean="0"/>
              <a:t> </a:t>
            </a:r>
            <a:r>
              <a:rPr lang="el-GR" dirty="0" smtClean="0"/>
              <a:t>και παρουσία </a:t>
            </a:r>
            <a:r>
              <a:rPr lang="en-US" dirty="0" err="1" smtClean="0"/>
              <a:t>piperidine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6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Σύνθεση με την μέθοδο </a:t>
            </a:r>
            <a:r>
              <a:rPr lang="en-US" b="1" dirty="0"/>
              <a:t>Wittig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Ολεφινοποίηση-κυκλοποίηση</a:t>
            </a:r>
            <a:r>
              <a:rPr lang="el-GR" dirty="0" smtClean="0"/>
              <a:t>  των 3</a:t>
            </a:r>
            <a:r>
              <a:rPr lang="en-US" dirty="0" smtClean="0"/>
              <a:t>-(2-hydroxyaryl)</a:t>
            </a:r>
            <a:r>
              <a:rPr lang="en-US" dirty="0" err="1" smtClean="0"/>
              <a:t>propenoic</a:t>
            </a:r>
            <a:r>
              <a:rPr lang="el-GR" dirty="0" smtClean="0"/>
              <a:t> εστέρων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κυκλοποίηση</a:t>
            </a:r>
            <a:r>
              <a:rPr lang="el-GR" dirty="0" smtClean="0"/>
              <a:t> εξαρτάται από τον σχηματισμό του ενδιάμεσου Ζ-αλκενίου</a:t>
            </a:r>
          </a:p>
          <a:p>
            <a:r>
              <a:rPr lang="el-GR" dirty="0" smtClean="0"/>
              <a:t>Ο πιθανός  σχηματισμός του Ε-αλκενίου δημιουργεί προβλήματα</a:t>
            </a:r>
          </a:p>
          <a:p>
            <a:r>
              <a:rPr lang="el-GR" dirty="0" smtClean="0"/>
              <a:t>Αντιμετώπιση</a:t>
            </a:r>
            <a:r>
              <a:rPr lang="en-US" dirty="0" smtClean="0"/>
              <a:t>: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heating the reaction mixture, or by photochemical isomerization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8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8488" y="3571875"/>
            <a:ext cx="3371850" cy="93345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020" y="1605968"/>
            <a:ext cx="6781800" cy="116205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3430116" y="5109864"/>
            <a:ext cx="4936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</a:rPr>
              <a:t>R</a:t>
            </a:r>
            <a:r>
              <a:rPr lang="pt-BR" sz="1050" dirty="0">
                <a:latin typeface="Times New Roman" panose="02020603050405020304" pitchFamily="18" charset="0"/>
              </a:rPr>
              <a:t>1 </a:t>
            </a:r>
            <a:r>
              <a:rPr lang="pt-BR" dirty="0">
                <a:latin typeface="Times New Roman" panose="02020603050405020304" pitchFamily="18" charset="0"/>
              </a:rPr>
              <a:t>= CH</a:t>
            </a:r>
            <a:r>
              <a:rPr lang="pt-BR" sz="1050" dirty="0">
                <a:latin typeface="Times New Roman" panose="02020603050405020304" pitchFamily="18" charset="0"/>
              </a:rPr>
              <a:t>3</a:t>
            </a:r>
            <a:r>
              <a:rPr lang="pt-BR" dirty="0">
                <a:latin typeface="Times New Roman" panose="02020603050405020304" pitchFamily="18" charset="0"/>
              </a:rPr>
              <a:t>, CH</a:t>
            </a:r>
            <a:r>
              <a:rPr lang="pt-BR" sz="1050" dirty="0">
                <a:latin typeface="Times New Roman" panose="02020603050405020304" pitchFamily="18" charset="0"/>
              </a:rPr>
              <a:t>2</a:t>
            </a:r>
            <a:r>
              <a:rPr lang="pt-BR" dirty="0">
                <a:latin typeface="Times New Roman" panose="02020603050405020304" pitchFamily="18" charset="0"/>
              </a:rPr>
              <a:t>CH</a:t>
            </a:r>
            <a:r>
              <a:rPr lang="pt-BR" sz="1050" dirty="0">
                <a:latin typeface="Times New Roman" panose="02020603050405020304" pitchFamily="18" charset="0"/>
              </a:rPr>
              <a:t>3 </a:t>
            </a:r>
            <a:r>
              <a:rPr lang="pt-BR" dirty="0">
                <a:latin typeface="Times New Roman" panose="02020603050405020304" pitchFamily="18" charset="0"/>
              </a:rPr>
              <a:t>R</a:t>
            </a:r>
            <a:r>
              <a:rPr lang="pt-BR" sz="1050" dirty="0">
                <a:latin typeface="Times New Roman" panose="02020603050405020304" pitchFamily="18" charset="0"/>
              </a:rPr>
              <a:t>2 </a:t>
            </a:r>
            <a:r>
              <a:rPr lang="pt-BR" dirty="0">
                <a:latin typeface="Times New Roman" panose="02020603050405020304" pitchFamily="18" charset="0"/>
              </a:rPr>
              <a:t>= H, CH</a:t>
            </a:r>
            <a:r>
              <a:rPr lang="pt-BR" sz="1050" dirty="0">
                <a:latin typeface="Times New Roman" panose="02020603050405020304" pitchFamily="18" charset="0"/>
              </a:rPr>
              <a:t>3 </a:t>
            </a:r>
            <a:r>
              <a:rPr lang="pt-BR" dirty="0">
                <a:latin typeface="Times New Roman" panose="02020603050405020304" pitchFamily="18" charset="0"/>
              </a:rPr>
              <a:t>R</a:t>
            </a:r>
            <a:r>
              <a:rPr lang="pt-BR" sz="1050" dirty="0">
                <a:latin typeface="Times New Roman" panose="02020603050405020304" pitchFamily="18" charset="0"/>
              </a:rPr>
              <a:t>3 </a:t>
            </a:r>
            <a:r>
              <a:rPr lang="pt-BR" dirty="0">
                <a:latin typeface="Times New Roman" panose="02020603050405020304" pitchFamily="18" charset="0"/>
              </a:rPr>
              <a:t>= H, Cl, NO</a:t>
            </a:r>
            <a:r>
              <a:rPr lang="pt-BR" sz="1050" dirty="0">
                <a:latin typeface="Times New Roman" panose="02020603050405020304" pitchFamily="18" charset="0"/>
              </a:rPr>
              <a:t>2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621804" y="5589240"/>
            <a:ext cx="10945216" cy="7571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Εφαρμόζεται σε</a:t>
            </a:r>
            <a:r>
              <a:rPr lang="en-US" sz="2400" dirty="0" smtClean="0"/>
              <a:t>:</a:t>
            </a:r>
            <a:r>
              <a:rPr lang="el-GR" sz="2400" dirty="0" smtClean="0"/>
              <a:t> 1] </a:t>
            </a:r>
            <a:r>
              <a:rPr lang="el-GR" sz="2400" dirty="0" err="1" smtClean="0">
                <a:solidFill>
                  <a:srgbClr val="FFC000"/>
                </a:solidFill>
              </a:rPr>
              <a:t>υδροξυ</a:t>
            </a:r>
            <a:r>
              <a:rPr lang="el-GR" sz="2400" dirty="0" smtClean="0">
                <a:solidFill>
                  <a:srgbClr val="FFC000"/>
                </a:solidFill>
              </a:rPr>
              <a:t>-αρωματικές </a:t>
            </a:r>
            <a:r>
              <a:rPr lang="el-GR" sz="2400" dirty="0" err="1" smtClean="0">
                <a:solidFill>
                  <a:srgbClr val="FFC000"/>
                </a:solidFill>
              </a:rPr>
              <a:t>αλδεϋδες</a:t>
            </a:r>
            <a:r>
              <a:rPr lang="el-GR" sz="2400" dirty="0" smtClean="0">
                <a:solidFill>
                  <a:srgbClr val="FFC000"/>
                </a:solidFill>
              </a:rPr>
              <a:t> </a:t>
            </a:r>
            <a:r>
              <a:rPr lang="el-GR" sz="2400" dirty="0" smtClean="0"/>
              <a:t>και 2] </a:t>
            </a:r>
            <a:r>
              <a:rPr lang="el-GR" sz="2400" dirty="0" err="1" smtClean="0">
                <a:solidFill>
                  <a:srgbClr val="FFC000"/>
                </a:solidFill>
              </a:rPr>
              <a:t>υδροξυ</a:t>
            </a:r>
            <a:r>
              <a:rPr lang="el-GR" sz="2400" dirty="0" smtClean="0">
                <a:solidFill>
                  <a:srgbClr val="FFC000"/>
                </a:solidFill>
              </a:rPr>
              <a:t>-αρωματικές κετόνες</a:t>
            </a:r>
            <a:endParaRPr lang="el-G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2100064"/>
          </a:xfrm>
        </p:spPr>
        <p:txBody>
          <a:bodyPr/>
          <a:lstStyle/>
          <a:p>
            <a:r>
              <a:rPr lang="el-GR" dirty="0" smtClean="0"/>
              <a:t>Ήπιες συνθήκες</a:t>
            </a:r>
          </a:p>
          <a:p>
            <a:r>
              <a:rPr lang="el-GR" dirty="0" smtClean="0"/>
              <a:t>Απλή κατεργασία</a:t>
            </a:r>
          </a:p>
          <a:p>
            <a:r>
              <a:rPr lang="el-GR" dirty="0" smtClean="0"/>
              <a:t>Υψηλές αποδόσεις</a:t>
            </a:r>
          </a:p>
          <a:p>
            <a:r>
              <a:rPr lang="el-GR" dirty="0" smtClean="0"/>
              <a:t>Ένα προϊόν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269876" y="4619216"/>
            <a:ext cx="9001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FFC000"/>
                </a:solidFill>
              </a:rPr>
              <a:t>Μειονεκτήματα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Δυσκολία σύνθεσης υποκατεστημένων σαλικυλικών αλδεϋδών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570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Σύνθεση</a:t>
            </a:r>
            <a:r>
              <a:rPr lang="en-US" dirty="0" smtClean="0"/>
              <a:t> </a:t>
            </a:r>
            <a:r>
              <a:rPr lang="en-US" dirty="0" err="1" smtClean="0"/>
              <a:t>Claisen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Ξεκινώντας από  </a:t>
            </a:r>
            <a:r>
              <a:rPr lang="en-US" dirty="0" smtClean="0"/>
              <a:t>alkyl 3-acetoxy-2-methylene butanoate </a:t>
            </a:r>
            <a:r>
              <a:rPr lang="el-GR" dirty="0" smtClean="0"/>
              <a:t>που θα παραχθεί από μια αντίδραση </a:t>
            </a:r>
            <a:r>
              <a:rPr lang="en-US" dirty="0" err="1" smtClean="0"/>
              <a:t>Baylis</a:t>
            </a:r>
            <a:r>
              <a:rPr lang="en-US" dirty="0" smtClean="0"/>
              <a:t>-Hillman</a:t>
            </a:r>
            <a:r>
              <a:rPr lang="el-GR" dirty="0" smtClean="0"/>
              <a:t> και </a:t>
            </a:r>
            <a:r>
              <a:rPr lang="el-GR" dirty="0" err="1" smtClean="0"/>
              <a:t>κυκλοποίηση</a:t>
            </a:r>
            <a:r>
              <a:rPr lang="el-GR" dirty="0" smtClean="0"/>
              <a:t> παρουσία </a:t>
            </a:r>
            <a:r>
              <a:rPr lang="en-US" dirty="0" err="1"/>
              <a:t>trifluoroacetic</a:t>
            </a:r>
            <a:r>
              <a:rPr lang="en-US" dirty="0"/>
              <a:t> </a:t>
            </a:r>
            <a:r>
              <a:rPr lang="en-US" dirty="0" smtClean="0"/>
              <a:t>acid</a:t>
            </a:r>
            <a:r>
              <a:rPr lang="el-GR" dirty="0" smtClean="0"/>
              <a:t> γίνεται μια </a:t>
            </a:r>
            <a:r>
              <a:rPr lang="en-US" dirty="0" err="1" smtClean="0"/>
              <a:t>Claisen</a:t>
            </a:r>
            <a:r>
              <a:rPr lang="en-US" dirty="0" smtClean="0"/>
              <a:t> </a:t>
            </a:r>
            <a:r>
              <a:rPr lang="el-GR" dirty="0" smtClean="0"/>
              <a:t>αναδιάταξη του </a:t>
            </a:r>
            <a:r>
              <a:rPr lang="el-GR" dirty="0" err="1" smtClean="0"/>
              <a:t>ενδιάμεσ</a:t>
            </a:r>
            <a:r>
              <a:rPr lang="en-US" dirty="0" smtClean="0"/>
              <a:t>o</a:t>
            </a:r>
            <a:r>
              <a:rPr lang="el-GR" dirty="0" smtClean="0"/>
              <a:t>υ αιθέρα και </a:t>
            </a:r>
            <a:r>
              <a:rPr lang="el-GR" dirty="0" err="1" smtClean="0"/>
              <a:t>κυκλοποίηση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988" y="3789040"/>
            <a:ext cx="7820025" cy="12192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5136749" y="5220888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R = alkyl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35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Καταλυτικά υποβοηθούμενη από </a:t>
            </a:r>
            <a:r>
              <a:rPr lang="en-US" dirty="0" err="1" smtClean="0"/>
              <a:t>Pd</a:t>
            </a:r>
            <a:r>
              <a:rPr lang="el-GR" dirty="0" smtClean="0"/>
              <a:t> (</a:t>
            </a:r>
            <a:r>
              <a:rPr lang="en-US" dirty="0"/>
              <a:t>palladium(0) </a:t>
            </a:r>
            <a:r>
              <a:rPr lang="en-US" dirty="0" smtClean="0"/>
              <a:t>complex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προσθήκη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948" y="1484784"/>
            <a:ext cx="8058150" cy="1304925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197868" y="3140968"/>
            <a:ext cx="9043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Το </a:t>
            </a: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palladium(II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</a:rPr>
              <a:t>) </a:t>
            </a: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acetate</a:t>
            </a:r>
            <a:r>
              <a:rPr lang="el-GR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ανάγεται σε </a:t>
            </a:r>
            <a:r>
              <a:rPr lang="en-US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Pd</a:t>
            </a: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l-GR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μέσα στο </a:t>
            </a:r>
            <a:r>
              <a:rPr lang="el-GR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φορμικό</a:t>
            </a:r>
            <a:r>
              <a:rPr lang="el-GR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οξύ που θα δουλέψει σαν καταλύτης</a:t>
            </a:r>
          </a:p>
          <a:p>
            <a:r>
              <a:rPr lang="el-GR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Αντιδραστήρια</a:t>
            </a: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: </a:t>
            </a:r>
            <a:r>
              <a:rPr lang="en-US" dirty="0"/>
              <a:t>HCOOH, 30% </a:t>
            </a:r>
            <a:r>
              <a:rPr lang="en-US" dirty="0" err="1"/>
              <a:t>Pd</a:t>
            </a:r>
            <a:r>
              <a:rPr lang="en-US" dirty="0"/>
              <a:t>(</a:t>
            </a:r>
            <a:r>
              <a:rPr lang="en-US" dirty="0" err="1"/>
              <a:t>OAc</a:t>
            </a:r>
            <a:r>
              <a:rPr lang="en-US" dirty="0"/>
              <a:t>)2, 50% </a:t>
            </a:r>
            <a:r>
              <a:rPr lang="en-US" dirty="0" err="1"/>
              <a:t>NaOAc</a:t>
            </a:r>
            <a:r>
              <a:rPr lang="en-US" dirty="0"/>
              <a:t> at 50</a:t>
            </a:r>
            <a:r>
              <a:rPr lang="en-US" baseline="30000" dirty="0"/>
              <a:t>o</a:t>
            </a:r>
            <a:r>
              <a:rPr lang="en-US" dirty="0"/>
              <a:t>C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909836" y="4293096"/>
            <a:ext cx="10801200" cy="230832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Μηχανισμός-βήματα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Κυκλοϊσομερίωση</a:t>
            </a:r>
            <a:r>
              <a:rPr lang="el-GR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του </a:t>
            </a:r>
            <a:r>
              <a:rPr lang="el-GR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ενινίου</a:t>
            </a:r>
            <a:endParaRPr lang="el-GR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Αναγωγική </a:t>
            </a:r>
            <a:r>
              <a:rPr lang="el-GR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κυκλοποίηση</a:t>
            </a:r>
            <a:r>
              <a:rPr lang="el-GR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των </a:t>
            </a:r>
            <a:r>
              <a:rPr lang="el-GR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ενινίων</a:t>
            </a:r>
            <a:r>
              <a:rPr lang="el-GR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και </a:t>
            </a:r>
            <a:r>
              <a:rPr lang="el-GR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διινίων</a:t>
            </a:r>
            <a:endParaRPr lang="el-GR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Ημι</a:t>
            </a:r>
            <a:r>
              <a:rPr lang="el-GR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-υδρογόνωση των </a:t>
            </a:r>
            <a:r>
              <a:rPr lang="el-GR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αλκινίων</a:t>
            </a:r>
            <a:endParaRPr lang="el-GR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Αρχικά σχηματίζεται ο Ε-</a:t>
            </a:r>
            <a:r>
              <a:rPr lang="el-GR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κινναμωμικός</a:t>
            </a:r>
            <a:r>
              <a:rPr lang="el-GR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εστέρας αλλά ακολουθεί η </a:t>
            </a:r>
            <a:r>
              <a:rPr lang="el-GR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ισομερείωση</a:t>
            </a:r>
            <a:r>
              <a:rPr lang="el-GR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που θα δώσει τον </a:t>
            </a:r>
            <a:r>
              <a:rPr lang="el-GR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κουμαρινικό</a:t>
            </a:r>
            <a:r>
              <a:rPr lang="el-GR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σκελετό</a:t>
            </a:r>
            <a:r>
              <a:rPr lang="el-GR" sz="2400" dirty="0" smtClean="0">
                <a:latin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0387024" y="2180790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R = CH</a:t>
            </a:r>
            <a:r>
              <a:rPr lang="en-US" sz="800" dirty="0">
                <a:latin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</a:rPr>
              <a:t>, 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854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2100064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4" y="274638"/>
            <a:ext cx="4789561" cy="388843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TextBox 5"/>
          <p:cNvSpPr txBox="1"/>
          <p:nvPr/>
        </p:nvSpPr>
        <p:spPr>
          <a:xfrm>
            <a:off x="1701924" y="4581128"/>
            <a:ext cx="777686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Οι περισσότερες είναι 6-, ή 7-, ή 8- ή 6,7- ή 7,8 </a:t>
            </a:r>
            <a:r>
              <a:rPr lang="el-GR" sz="2400" dirty="0" err="1" smtClean="0"/>
              <a:t>υδρόξυ</a:t>
            </a:r>
            <a:r>
              <a:rPr lang="el-GR" sz="2400" dirty="0" smtClean="0"/>
              <a:t> ή </a:t>
            </a:r>
            <a:r>
              <a:rPr lang="el-GR" sz="2400" dirty="0" err="1" smtClean="0"/>
              <a:t>διυδρόξυ</a:t>
            </a:r>
            <a:r>
              <a:rPr lang="el-GR" sz="2400" dirty="0" smtClean="0"/>
              <a:t> υποκατεστημένες και </a:t>
            </a:r>
            <a:r>
              <a:rPr lang="el-GR" sz="2400" dirty="0" err="1" smtClean="0"/>
              <a:t>γλυκοζιτικά</a:t>
            </a:r>
            <a:r>
              <a:rPr lang="el-GR" sz="2400" dirty="0" smtClean="0"/>
              <a:t> παράγωγα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Ή </a:t>
            </a:r>
            <a:r>
              <a:rPr lang="el-GR" sz="2400" dirty="0" err="1" smtClean="0"/>
              <a:t>πρενυλόξυ</a:t>
            </a:r>
            <a:r>
              <a:rPr lang="el-GR" sz="2400" dirty="0" smtClean="0"/>
              <a:t> παράγωγα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4968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Κατ’αναλογία</a:t>
            </a:r>
            <a:r>
              <a:rPr lang="el-GR" dirty="0" smtClean="0"/>
              <a:t> με </a:t>
            </a:r>
            <a:r>
              <a:rPr lang="en-US" dirty="0" err="1" smtClean="0"/>
              <a:t>Claisen</a:t>
            </a:r>
            <a:r>
              <a:rPr lang="en-US" dirty="0" smtClean="0"/>
              <a:t> </a:t>
            </a:r>
            <a:r>
              <a:rPr lang="el-GR" dirty="0" smtClean="0"/>
              <a:t>αναδιάταξη  παράγεται η </a:t>
            </a:r>
            <a:r>
              <a:rPr lang="en-US" dirty="0"/>
              <a:t>3-methylenecoumarin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0036" y="2060848"/>
            <a:ext cx="6448425" cy="111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1924" y="3573016"/>
            <a:ext cx="856895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400" dirty="0" smtClean="0"/>
              <a:t>Κατάλυση με οξύ κατά </a:t>
            </a:r>
            <a:r>
              <a:rPr lang="en-US" sz="2400" dirty="0" smtClean="0"/>
              <a:t>Lewis</a:t>
            </a:r>
            <a:endParaRPr lang="el-GR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400" dirty="0" smtClean="0"/>
              <a:t>Ενδιάμεσο σχηματισμό ενός διμερούς που μέσω μιας αντίδρασης </a:t>
            </a:r>
            <a:r>
              <a:rPr lang="el-GR" sz="2400" dirty="0" err="1" smtClean="0"/>
              <a:t>ενίου</a:t>
            </a:r>
            <a:r>
              <a:rPr lang="el-GR" sz="2400" dirty="0" smtClean="0"/>
              <a:t> οδηγεί στο τελικό προϊόν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326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FC000"/>
                </a:solidFill>
              </a:rPr>
              <a:t>Οξείδωση </a:t>
            </a:r>
            <a:r>
              <a:rPr lang="el-GR" sz="2800" dirty="0" err="1" smtClean="0">
                <a:solidFill>
                  <a:srgbClr val="FFC000"/>
                </a:solidFill>
              </a:rPr>
              <a:t>υπερχλωρικών</a:t>
            </a:r>
            <a:r>
              <a:rPr lang="el-GR" sz="2800" dirty="0" smtClean="0">
                <a:solidFill>
                  <a:srgbClr val="FFC000"/>
                </a:solidFill>
              </a:rPr>
              <a:t> αλάτων </a:t>
            </a:r>
            <a:r>
              <a:rPr lang="el-GR" sz="2800" dirty="0" err="1" smtClean="0">
                <a:solidFill>
                  <a:srgbClr val="FFC000"/>
                </a:solidFill>
              </a:rPr>
              <a:t>βενζοπυρυλίου</a:t>
            </a:r>
            <a:endParaRPr lang="el-GR" sz="2800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0989"/>
              </p:ext>
            </p:extLst>
          </p:nvPr>
        </p:nvGraphicFramePr>
        <p:xfrm>
          <a:off x="2061964" y="2780928"/>
          <a:ext cx="7793405" cy="1498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S ChemDraw Drawing" r:id="rId3" imgW="3600956" imgH="691745" progId="ChemDraw.Document.6.0">
                  <p:embed/>
                </p:oleObj>
              </mc:Choice>
              <mc:Fallback>
                <p:oleObj name="CS ChemDraw Drawing" r:id="rId3" imgW="3600956" imgH="6917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1964" y="2780928"/>
                        <a:ext cx="7793405" cy="1498203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9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FC000"/>
                </a:solidFill>
              </a:rPr>
              <a:t>Ενδιάμεση προσθήκη </a:t>
            </a:r>
            <a:r>
              <a:rPr lang="en-US" sz="2800" dirty="0" smtClean="0">
                <a:solidFill>
                  <a:srgbClr val="FFC000"/>
                </a:solidFill>
              </a:rPr>
              <a:t>Michael </a:t>
            </a:r>
            <a:r>
              <a:rPr lang="el-GR" sz="2800" dirty="0" smtClean="0">
                <a:solidFill>
                  <a:srgbClr val="FFC000"/>
                </a:solidFill>
              </a:rPr>
              <a:t>από </a:t>
            </a:r>
            <a:r>
              <a:rPr lang="el-GR" sz="2800" dirty="0" err="1" smtClean="0">
                <a:solidFill>
                  <a:srgbClr val="FFC000"/>
                </a:solidFill>
              </a:rPr>
              <a:t>κινονομεθίδια</a:t>
            </a:r>
            <a:endParaRPr lang="el-GR" sz="2800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211713"/>
              </p:ext>
            </p:extLst>
          </p:nvPr>
        </p:nvGraphicFramePr>
        <p:xfrm>
          <a:off x="2277988" y="2852936"/>
          <a:ext cx="7999056" cy="945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CS ChemDraw Drawing" r:id="rId3" imgW="6269170" imgH="741734" progId="ChemDraw.Document.6.0">
                  <p:embed/>
                </p:oleObj>
              </mc:Choice>
              <mc:Fallback>
                <p:oleObj name="CS ChemDraw Drawing" r:id="rId3" imgW="6269170" imgH="7417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7988" y="2852936"/>
                        <a:ext cx="7999056" cy="945951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0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3812" y="1700808"/>
            <a:ext cx="3237850" cy="4267200"/>
          </a:xfrm>
          <a:prstGeom prst="rect">
            <a:avLst/>
          </a:prstGeom>
        </p:spPr>
      </p:pic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4870276" y="1052736"/>
            <a:ext cx="6840760" cy="5472608"/>
          </a:xfrm>
        </p:spPr>
        <p:txBody>
          <a:bodyPr/>
          <a:lstStyle/>
          <a:p>
            <a:r>
              <a:rPr lang="el-GR" sz="2800" b="1" dirty="0" smtClean="0">
                <a:solidFill>
                  <a:srgbClr val="FFC000"/>
                </a:solidFill>
              </a:rPr>
              <a:t>Φυσικές</a:t>
            </a:r>
          </a:p>
          <a:p>
            <a:r>
              <a:rPr lang="en-US" dirty="0" smtClean="0"/>
              <a:t>UV:</a:t>
            </a:r>
            <a:r>
              <a:rPr lang="el-GR" dirty="0" smtClean="0"/>
              <a:t>Φθορισμός</a:t>
            </a:r>
          </a:p>
          <a:p>
            <a:r>
              <a:rPr lang="el-GR" dirty="0" smtClean="0"/>
              <a:t>Ζώνες απορρόφησης 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</a:p>
          <a:p>
            <a:r>
              <a:rPr lang="el-GR" dirty="0" smtClean="0"/>
              <a:t>274</a:t>
            </a:r>
            <a:r>
              <a:rPr lang="en-US" dirty="0" smtClean="0"/>
              <a:t> nm </a:t>
            </a:r>
            <a:r>
              <a:rPr lang="el-GR" dirty="0" err="1" smtClean="0"/>
              <a:t>βενζολικός-πυρονικός</a:t>
            </a:r>
            <a:r>
              <a:rPr lang="el-GR" dirty="0" smtClean="0"/>
              <a:t> δακτύλιος</a:t>
            </a:r>
            <a:r>
              <a:rPr lang="en-US" dirty="0" smtClean="0"/>
              <a:t> </a:t>
            </a:r>
          </a:p>
          <a:p>
            <a:r>
              <a:rPr lang="el-GR" dirty="0" smtClean="0"/>
              <a:t>311</a:t>
            </a:r>
            <a:r>
              <a:rPr lang="en-US" dirty="0" smtClean="0"/>
              <a:t> nm</a:t>
            </a:r>
          </a:p>
          <a:p>
            <a:r>
              <a:rPr lang="el-GR" dirty="0" smtClean="0"/>
              <a:t>Γραμμικές</a:t>
            </a:r>
            <a:r>
              <a:rPr lang="en-US" dirty="0" smtClean="0"/>
              <a:t>: 242-245 nm</a:t>
            </a:r>
          </a:p>
          <a:p>
            <a:r>
              <a:rPr lang="el-GR" dirty="0" smtClean="0"/>
              <a:t>Γωνιακές </a:t>
            </a:r>
            <a:r>
              <a:rPr lang="en-US" dirty="0" smtClean="0"/>
              <a:t>: </a:t>
            </a:r>
            <a:r>
              <a:rPr lang="el-GR" dirty="0" smtClean="0"/>
              <a:t>260-270 </a:t>
            </a:r>
            <a:r>
              <a:rPr lang="en-US" dirty="0" smtClean="0"/>
              <a:t>nm</a:t>
            </a:r>
            <a:endParaRPr lang="el-GR" dirty="0"/>
          </a:p>
        </p:txBody>
      </p:sp>
      <p:sp>
        <p:nvSpPr>
          <p:cNvPr id="6" name="Δεξιό βέλος 5"/>
          <p:cNvSpPr/>
          <p:nvPr/>
        </p:nvSpPr>
        <p:spPr>
          <a:xfrm>
            <a:off x="3996754" y="2852936"/>
            <a:ext cx="432048" cy="288032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090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Φασματοσκοπία </a:t>
            </a:r>
            <a:r>
              <a:rPr lang="en-US" dirty="0"/>
              <a:t>IR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δόνηση τάσης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C=O</a:t>
            </a:r>
            <a:r>
              <a:rPr lang="en-US" dirty="0" smtClean="0"/>
              <a:t>  </a:t>
            </a:r>
            <a:r>
              <a:rPr lang="el-GR" dirty="0" smtClean="0"/>
              <a:t>1700-1750 </a:t>
            </a:r>
            <a:r>
              <a:rPr lang="en-US" dirty="0" smtClean="0"/>
              <a:t>cm</a:t>
            </a:r>
            <a:r>
              <a:rPr lang="en-US" baseline="30000" dirty="0" smtClean="0"/>
              <a:t>-1</a:t>
            </a:r>
            <a:r>
              <a:rPr lang="el-GR" baseline="30000" dirty="0" smtClean="0"/>
              <a:t> </a:t>
            </a:r>
            <a:r>
              <a:rPr lang="el-GR" dirty="0" smtClean="0"/>
              <a:t> [Συζυγία με τον  </a:t>
            </a:r>
            <a:r>
              <a:rPr lang="el-GR" dirty="0" err="1" smtClean="0"/>
              <a:t>δδ</a:t>
            </a:r>
            <a:r>
              <a:rPr lang="el-GR" dirty="0" smtClean="0"/>
              <a:t> </a:t>
            </a:r>
            <a:r>
              <a:rPr lang="el-GR" dirty="0" err="1" smtClean="0"/>
              <a:t>λακτόνης</a:t>
            </a:r>
            <a:r>
              <a:rPr lang="el-GR" dirty="0" smtClean="0"/>
              <a:t>]</a:t>
            </a:r>
          </a:p>
          <a:p>
            <a:r>
              <a:rPr lang="el-GR" dirty="0" smtClean="0"/>
              <a:t>1270, 1145 </a:t>
            </a:r>
            <a:r>
              <a:rPr lang="en-US" dirty="0" smtClean="0"/>
              <a:t>cm</a:t>
            </a:r>
            <a:r>
              <a:rPr lang="en-US" baseline="30000" dirty="0" smtClean="0"/>
              <a:t>-1</a:t>
            </a:r>
            <a:r>
              <a:rPr lang="el-GR" dirty="0" smtClean="0"/>
              <a:t> δονήσεις τάσης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91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H-NMR, C</a:t>
            </a:r>
            <a:r>
              <a:rPr lang="en-US" baseline="30000" dirty="0" smtClean="0"/>
              <a:t>13</a:t>
            </a:r>
            <a:r>
              <a:rPr lang="en-US" dirty="0" smtClean="0"/>
              <a:t>-NMR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595165"/>
              </p:ext>
            </p:extLst>
          </p:nvPr>
        </p:nvGraphicFramePr>
        <p:xfrm>
          <a:off x="2205980" y="2780928"/>
          <a:ext cx="2776957" cy="1815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CS ChemDraw Drawing" r:id="rId3" imgW="1366745" imgH="894404" progId="ChemDraw.Document.6.0">
                  <p:embed/>
                </p:oleObj>
              </mc:Choice>
              <mc:Fallback>
                <p:oleObj name="CS ChemDraw Drawing" r:id="rId3" imgW="1366745" imgH="89440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5980" y="2780928"/>
                        <a:ext cx="2776957" cy="1815827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920330"/>
              </p:ext>
            </p:extLst>
          </p:nvPr>
        </p:nvGraphicFramePr>
        <p:xfrm>
          <a:off x="5745431" y="2348880"/>
          <a:ext cx="3072419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CS ChemDraw Drawing" r:id="rId5" imgW="1560144" imgH="950609" progId="ChemDraw.Document.6.0">
                  <p:embed/>
                </p:oleObj>
              </mc:Choice>
              <mc:Fallback>
                <p:oleObj name="CS ChemDraw Drawing" r:id="rId5" imgW="1560144" imgH="9506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5431" y="2348880"/>
                        <a:ext cx="3072419" cy="187220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208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Χημικές ιδιότητες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Αντιδράσεις</a:t>
            </a:r>
          </a:p>
          <a:p>
            <a:r>
              <a:rPr lang="el-GR" dirty="0" smtClean="0"/>
              <a:t>Στον αρωματικό δακτύλιο</a:t>
            </a:r>
          </a:p>
          <a:p>
            <a:r>
              <a:rPr lang="el-GR" dirty="0" smtClean="0"/>
              <a:t>Στον </a:t>
            </a:r>
            <a:r>
              <a:rPr lang="el-GR" dirty="0" err="1" smtClean="0"/>
              <a:t>λακτονικό</a:t>
            </a:r>
            <a:r>
              <a:rPr lang="el-GR" dirty="0" smtClean="0"/>
              <a:t> δακτύλιο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700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Αντιδράσεις με </a:t>
            </a:r>
            <a:r>
              <a:rPr lang="el-GR" dirty="0" err="1" smtClean="0"/>
              <a:t>ηλεκτρονιόφιλα</a:t>
            </a:r>
            <a:r>
              <a:rPr lang="el-GR" dirty="0" smtClean="0"/>
              <a:t> αντιδραστήρια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1.  Προσθήκη στο </a:t>
            </a:r>
            <a:r>
              <a:rPr lang="en-US" dirty="0" smtClean="0"/>
              <a:t>C=O </a:t>
            </a:r>
            <a:r>
              <a:rPr lang="el-GR" dirty="0" smtClean="0"/>
              <a:t>Με ισχυρ</a:t>
            </a:r>
            <a:r>
              <a:rPr lang="el-GR" dirty="0"/>
              <a:t>ά</a:t>
            </a:r>
            <a:r>
              <a:rPr lang="el-GR" dirty="0" smtClean="0"/>
              <a:t> </a:t>
            </a:r>
            <a:r>
              <a:rPr lang="el-GR" dirty="0" err="1" smtClean="0"/>
              <a:t>αλκυλιωτικά</a:t>
            </a:r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786086"/>
              </p:ext>
            </p:extLst>
          </p:nvPr>
        </p:nvGraphicFramePr>
        <p:xfrm>
          <a:off x="2710036" y="2708920"/>
          <a:ext cx="4500265" cy="153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CS ChemDraw Drawing" r:id="rId3" imgW="2664977" imgH="909536" progId="ChemDraw.Document.6.0">
                  <p:embed/>
                </p:oleObj>
              </mc:Choice>
              <mc:Fallback>
                <p:oleObj name="CS ChemDraw Drawing" r:id="rId3" imgW="2664977" imgH="9095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0036" y="2708920"/>
                        <a:ext cx="4500265" cy="15358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78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 Αντιδράσεις υποκατάστασης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Σουλφούρωση</a:t>
            </a:r>
            <a:endParaRPr lang="el-GR" dirty="0" smtClean="0"/>
          </a:p>
          <a:p>
            <a:r>
              <a:rPr lang="el-GR" dirty="0" smtClean="0"/>
              <a:t>νίτρωση</a:t>
            </a:r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644836"/>
              </p:ext>
            </p:extLst>
          </p:nvPr>
        </p:nvGraphicFramePr>
        <p:xfrm>
          <a:off x="4510236" y="1772816"/>
          <a:ext cx="3812347" cy="1570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CS ChemDraw Drawing" r:id="rId3" imgW="1683683" imgH="694447" progId="ChemDraw.Document.6.0">
                  <p:embed/>
                </p:oleObj>
              </mc:Choice>
              <mc:Fallback>
                <p:oleObj name="CS ChemDraw Drawing" r:id="rId3" imgW="1683683" imgH="6944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0236" y="1772816"/>
                        <a:ext cx="3812347" cy="157021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01924" y="4509120"/>
            <a:ext cx="223224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400" dirty="0" err="1" smtClean="0"/>
              <a:t>βρωμίωση</a:t>
            </a:r>
            <a:endParaRPr lang="el-GR" sz="2400" dirty="0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624045"/>
              </p:ext>
            </p:extLst>
          </p:nvPr>
        </p:nvGraphicFramePr>
        <p:xfrm>
          <a:off x="4154488" y="3853483"/>
          <a:ext cx="131445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CS ChemDraw Drawing" r:id="rId5" imgW="1314956" imgH="656347" progId="ChemDraw.Document.6.0">
                  <p:embed/>
                </p:oleObj>
              </mc:Choice>
              <mc:Fallback>
                <p:oleObj name="CS ChemDraw Drawing" r:id="rId5" imgW="1314956" imgH="6563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54488" y="3853483"/>
                        <a:ext cx="1314450" cy="65563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215867"/>
              </p:ext>
            </p:extLst>
          </p:nvPr>
        </p:nvGraphicFramePr>
        <p:xfrm>
          <a:off x="3790156" y="4972360"/>
          <a:ext cx="40084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CS ChemDraw Drawing" r:id="rId7" imgW="4009064" imgH="737140" progId="ChemDraw.Document.6.0">
                  <p:embed/>
                </p:oleObj>
              </mc:Choice>
              <mc:Fallback>
                <p:oleObj name="CS ChemDraw Drawing" r:id="rId7" imgW="4009064" imgH="7371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90156" y="4972360"/>
                        <a:ext cx="4008438" cy="7366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612749"/>
              </p:ext>
            </p:extLst>
          </p:nvPr>
        </p:nvGraphicFramePr>
        <p:xfrm>
          <a:off x="7659246" y="5517232"/>
          <a:ext cx="3519258" cy="878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CS ChemDraw Drawing" r:id="rId9" imgW="2564366" imgH="639594" progId="ChemDraw.Document.6.0">
                  <p:embed/>
                </p:oleObj>
              </mc:Choice>
              <mc:Fallback>
                <p:oleObj name="CS ChemDraw Drawing" r:id="rId9" imgW="2564366" imgH="6395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59246" y="5517232"/>
                        <a:ext cx="3519258" cy="87818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71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Αντιδράσεις με </a:t>
            </a:r>
            <a:r>
              <a:rPr lang="el-GR" dirty="0" err="1" smtClean="0"/>
              <a:t>πυρηνόφιλα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1. υδροξείδια μετάλλων</a:t>
            </a:r>
          </a:p>
          <a:p>
            <a:endParaRPr lang="el-GR" dirty="0"/>
          </a:p>
          <a:p>
            <a:r>
              <a:rPr lang="el-GR" dirty="0" smtClean="0"/>
              <a:t>2. </a:t>
            </a:r>
            <a:r>
              <a:rPr lang="el-GR" dirty="0" err="1" smtClean="0"/>
              <a:t>αμίνες</a:t>
            </a:r>
            <a:r>
              <a:rPr lang="el-GR" dirty="0" smtClean="0"/>
              <a:t>, αμμωνία</a:t>
            </a:r>
          </a:p>
          <a:p>
            <a:endParaRPr lang="el-GR" dirty="0"/>
          </a:p>
          <a:p>
            <a:r>
              <a:rPr lang="el-GR" dirty="0" smtClean="0"/>
              <a:t>3. </a:t>
            </a:r>
            <a:r>
              <a:rPr lang="el-GR" dirty="0" err="1" smtClean="0"/>
              <a:t>υδροξυλαμίνη</a:t>
            </a:r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808169"/>
              </p:ext>
            </p:extLst>
          </p:nvPr>
        </p:nvGraphicFramePr>
        <p:xfrm>
          <a:off x="5950396" y="1772816"/>
          <a:ext cx="28225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CS ChemDraw Drawing" r:id="rId3" imgW="2821962" imgH="603115" progId="ChemDraw.Document.6.0">
                  <p:embed/>
                </p:oleObj>
              </mc:Choice>
              <mc:Fallback>
                <p:oleObj name="CS ChemDraw Drawing" r:id="rId3" imgW="2821962" imgH="6031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0396" y="1772816"/>
                        <a:ext cx="2822575" cy="60325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876308"/>
              </p:ext>
            </p:extLst>
          </p:nvPr>
        </p:nvGraphicFramePr>
        <p:xfrm>
          <a:off x="4870450" y="3044825"/>
          <a:ext cx="24479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CS ChemDraw Drawing" r:id="rId5" imgW="2448650" imgH="766323" progId="ChemDraw.Document.6.0">
                  <p:embed/>
                </p:oleObj>
              </mc:Choice>
              <mc:Fallback>
                <p:oleObj name="CS ChemDraw Drawing" r:id="rId5" imgW="2448650" imgH="7663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0450" y="3044825"/>
                        <a:ext cx="2447925" cy="76676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864426"/>
              </p:ext>
            </p:extLst>
          </p:nvPr>
        </p:nvGraphicFramePr>
        <p:xfrm>
          <a:off x="4737673" y="4421188"/>
          <a:ext cx="26908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CS ChemDraw Drawing" r:id="rId7" imgW="2690872" imgH="766323" progId="ChemDraw.Document.6.0">
                  <p:embed/>
                </p:oleObj>
              </mc:Choice>
              <mc:Fallback>
                <p:oleObj name="CS ChemDraw Drawing" r:id="rId7" imgW="2690872" imgH="7663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37673" y="4421188"/>
                        <a:ext cx="2690812" cy="76676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01924" y="5733256"/>
            <a:ext cx="38884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4. </a:t>
            </a:r>
            <a:r>
              <a:rPr lang="el-GR" sz="2400" dirty="0" err="1" smtClean="0"/>
              <a:t>οργανομαγησιακές</a:t>
            </a:r>
            <a:endParaRPr lang="el-GR" sz="2400" dirty="0"/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013397"/>
              </p:ext>
            </p:extLst>
          </p:nvPr>
        </p:nvGraphicFramePr>
        <p:xfrm>
          <a:off x="6814492" y="5339699"/>
          <a:ext cx="2943225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CS ChemDraw Drawing" r:id="rId9" imgW="2943882" imgH="1377274" progId="ChemDraw.Document.6.0">
                  <p:embed/>
                </p:oleObj>
              </mc:Choice>
              <mc:Fallback>
                <p:oleObj name="CS ChemDraw Drawing" r:id="rId9" imgW="2943882" imgH="13772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14492" y="5339699"/>
                        <a:ext cx="2943225" cy="137795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4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629" y="547575"/>
            <a:ext cx="9679567" cy="205243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68" y="3512158"/>
            <a:ext cx="6705600" cy="27622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868" y="4066778"/>
            <a:ext cx="30861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Αντιδράσεις με αναγωγικά αντιδραστήρια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1. </a:t>
            </a:r>
            <a:r>
              <a:rPr lang="en-US" dirty="0" smtClean="0"/>
              <a:t>LiAlH4 </a:t>
            </a:r>
            <a:r>
              <a:rPr lang="el-GR" dirty="0" smtClean="0"/>
              <a:t>μη ελεγχόμενη, δίνει μίγμα προϊόντων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2. καταλυτική υδρογόνωση, εκλεκτική</a:t>
            </a:r>
          </a:p>
          <a:p>
            <a:r>
              <a:rPr lang="en-US" dirty="0" smtClean="0"/>
              <a:t>CuCrO2, Raney Nickel, </a:t>
            </a:r>
            <a:r>
              <a:rPr lang="en-US" dirty="0" err="1" smtClean="0"/>
              <a:t>Pd</a:t>
            </a:r>
            <a:r>
              <a:rPr lang="en-US" dirty="0" smtClean="0"/>
              <a:t>-C, PtO2</a:t>
            </a:r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143518"/>
              </p:ext>
            </p:extLst>
          </p:nvPr>
        </p:nvGraphicFramePr>
        <p:xfrm>
          <a:off x="3718147" y="5517232"/>
          <a:ext cx="1689721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CS ChemDraw Drawing" r:id="rId3" imgW="906308" imgH="463145" progId="ChemDraw.Document.6.0">
                  <p:embed/>
                </p:oleObj>
              </mc:Choice>
              <mc:Fallback>
                <p:oleObj name="CS ChemDraw Drawing" r:id="rId3" imgW="906308" imgH="4631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8147" y="5517232"/>
                        <a:ext cx="1689721" cy="86409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154888"/>
              </p:ext>
            </p:extLst>
          </p:nvPr>
        </p:nvGraphicFramePr>
        <p:xfrm>
          <a:off x="1941541" y="2852937"/>
          <a:ext cx="6178522" cy="857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CS ChemDraw Drawing" r:id="rId5" imgW="4051952" imgH="562043" progId="ChemDraw.Document.6.0">
                  <p:embed/>
                </p:oleObj>
              </mc:Choice>
              <mc:Fallback>
                <p:oleObj name="CS ChemDraw Drawing" r:id="rId5" imgW="4051952" imgH="5620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1541" y="2852937"/>
                        <a:ext cx="6178522" cy="85705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776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Αντιδρ</a:t>
            </a:r>
            <a:r>
              <a:rPr lang="el-GR" dirty="0"/>
              <a:t>ά</a:t>
            </a:r>
            <a:r>
              <a:rPr lang="el-GR" dirty="0" smtClean="0"/>
              <a:t>σεις με οξειδωτικά αντιδραστήρια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 err="1" smtClean="0"/>
              <a:t>λακτονικός</a:t>
            </a:r>
            <a:r>
              <a:rPr lang="el-GR" dirty="0" smtClean="0"/>
              <a:t> δακτύλιος είναι σταθερός</a:t>
            </a:r>
          </a:p>
          <a:p>
            <a:r>
              <a:rPr lang="el-GR" dirty="0" smtClean="0"/>
              <a:t>Με </a:t>
            </a:r>
            <a:r>
              <a:rPr lang="en-US" dirty="0" smtClean="0"/>
              <a:t>KMnO4 </a:t>
            </a:r>
            <a:r>
              <a:rPr lang="el-GR" dirty="0" smtClean="0"/>
              <a:t>έχουμε προϊόντα διάσπασης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881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Φωτοχημικές αντιδράσεις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171074"/>
              </p:ext>
            </p:extLst>
          </p:nvPr>
        </p:nvGraphicFramePr>
        <p:xfrm>
          <a:off x="2620334" y="2935287"/>
          <a:ext cx="6570421" cy="1907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CS ChemDraw Drawing" r:id="rId3" imgW="3402701" imgH="987087" progId="ChemDraw.Document.6.0">
                  <p:embed/>
                </p:oleObj>
              </mc:Choice>
              <mc:Fallback>
                <p:oleObj name="CS ChemDraw Drawing" r:id="rId3" imgW="3402701" imgH="9870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0334" y="2935287"/>
                        <a:ext cx="6570421" cy="190704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61964" y="5517232"/>
            <a:ext cx="49685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Παρουσία </a:t>
            </a:r>
            <a:r>
              <a:rPr lang="el-GR" sz="2400" dirty="0" err="1" smtClean="0"/>
              <a:t>ραδιοευαισθητοποιητών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629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1804" y="274638"/>
            <a:ext cx="10945216" cy="1020762"/>
          </a:xfrm>
        </p:spPr>
        <p:txBody>
          <a:bodyPr/>
          <a:lstStyle/>
          <a:p>
            <a:r>
              <a:rPr lang="el-GR" dirty="0" smtClean="0"/>
              <a:t>Αντιδράσεις με </a:t>
            </a:r>
            <a:r>
              <a:rPr lang="el-GR" dirty="0" err="1" smtClean="0"/>
              <a:t>διένια</a:t>
            </a:r>
            <a:r>
              <a:rPr lang="el-GR" dirty="0" smtClean="0"/>
              <a:t>, </a:t>
            </a:r>
            <a:r>
              <a:rPr lang="el-GR" dirty="0" err="1" smtClean="0"/>
              <a:t>διενόφιλα</a:t>
            </a:r>
            <a:r>
              <a:rPr lang="el-GR" dirty="0" smtClean="0"/>
              <a:t> και 1,3-δίπολα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557626"/>
              </p:ext>
            </p:extLst>
          </p:nvPr>
        </p:nvGraphicFramePr>
        <p:xfrm>
          <a:off x="2422004" y="1905000"/>
          <a:ext cx="5405538" cy="1254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CS ChemDraw Drawing" r:id="rId3" imgW="3989373" imgH="924938" progId="ChemDraw.Document.6.0">
                  <p:embed/>
                </p:oleObj>
              </mc:Choice>
              <mc:Fallback>
                <p:oleObj name="CS ChemDraw Drawing" r:id="rId3" imgW="3989373" imgH="92493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2004" y="1905000"/>
                        <a:ext cx="5405538" cy="125405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42684" y="1988840"/>
            <a:ext cx="20162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1. Diels-Alder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17948" y="4089561"/>
            <a:ext cx="460851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2. </a:t>
            </a:r>
            <a:r>
              <a:rPr lang="el-GR" sz="2400" dirty="0" smtClean="0"/>
              <a:t>Διπολικές </a:t>
            </a:r>
            <a:r>
              <a:rPr lang="el-GR" sz="2400" dirty="0" err="1" smtClean="0"/>
              <a:t>κυκλοπροσθήκες</a:t>
            </a:r>
            <a:endParaRPr lang="el-GR" sz="2400" dirty="0"/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751452"/>
              </p:ext>
            </p:extLst>
          </p:nvPr>
        </p:nvGraphicFramePr>
        <p:xfrm>
          <a:off x="4222204" y="4770159"/>
          <a:ext cx="46958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CS ChemDraw Drawing" r:id="rId5" imgW="4696617" imgH="1145702" progId="ChemDraw.Document.6.0">
                  <p:embed/>
                </p:oleObj>
              </mc:Choice>
              <mc:Fallback>
                <p:oleObj name="CS ChemDraw Drawing" r:id="rId5" imgW="4696617" imgH="11457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2204" y="4770159"/>
                        <a:ext cx="4695825" cy="11461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991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13892" y="1628800"/>
            <a:ext cx="9144000" cy="4267200"/>
          </a:xfrm>
        </p:spPr>
        <p:txBody>
          <a:bodyPr/>
          <a:lstStyle/>
          <a:p>
            <a:r>
              <a:rPr lang="el-GR" dirty="0" smtClean="0"/>
              <a:t>Απλές</a:t>
            </a:r>
            <a:r>
              <a:rPr lang="en-US" dirty="0" smtClean="0"/>
              <a:t>: </a:t>
            </a:r>
            <a:r>
              <a:rPr lang="el-GR" dirty="0" smtClean="0"/>
              <a:t>παράγωγα από το βενζόλιο</a:t>
            </a:r>
            <a:endParaRPr lang="el-GR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H="1">
            <a:off x="3070076" y="2348880"/>
            <a:ext cx="432048" cy="72008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4150196" y="2348880"/>
            <a:ext cx="576064" cy="72008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>
            <a:off x="3862164" y="2132856"/>
            <a:ext cx="72008" cy="144016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38028" y="3212976"/>
            <a:ext cx="6480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ΟΗ</a:t>
            </a:r>
            <a:endParaRPr lang="el-G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46140" y="3675556"/>
            <a:ext cx="7200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RO</a:t>
            </a:r>
            <a:endParaRPr lang="el-G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48368" y="3239000"/>
            <a:ext cx="43204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R</a:t>
            </a:r>
            <a:endParaRPr lang="el-G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233888" y="3450040"/>
            <a:ext cx="43204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+ </a:t>
            </a:r>
            <a:endParaRPr lang="el-GR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059048" y="3598160"/>
            <a:ext cx="24216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Γλυκοζίτες</a:t>
            </a:r>
            <a:endParaRPr lang="el-GR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308104" y="5036392"/>
            <a:ext cx="24402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err="1" smtClean="0"/>
              <a:t>δικουμαρόλη</a:t>
            </a:r>
            <a:endParaRPr lang="el-GR" sz="2400" dirty="0"/>
          </a:p>
        </p:txBody>
      </p:sp>
      <p:graphicFrame>
        <p:nvGraphicFramePr>
          <p:cNvPr id="16" name="Αντικείμενο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351819"/>
              </p:ext>
            </p:extLst>
          </p:nvPr>
        </p:nvGraphicFramePr>
        <p:xfrm>
          <a:off x="4764761" y="4864582"/>
          <a:ext cx="2555895" cy="1127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CS ChemDraw Drawing" r:id="rId3" imgW="1741676" imgH="767674" progId="ChemDraw.Document.6.0">
                  <p:embed/>
                </p:oleObj>
              </mc:Choice>
              <mc:Fallback>
                <p:oleObj name="CS ChemDraw Drawing" r:id="rId3" imgW="1741676" imgH="7676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4761" y="4864582"/>
                        <a:ext cx="2555895" cy="112766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12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Φουροκουμαρίνες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6200" y="2132856"/>
            <a:ext cx="4252587" cy="187220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316" y="2132856"/>
            <a:ext cx="4873355" cy="1584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9916" y="4653136"/>
            <a:ext cx="90364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Γραμμικές    -  γωνιώδεις</a:t>
            </a:r>
            <a:endParaRPr lang="el-GR" sz="2400" dirty="0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341455"/>
              </p:ext>
            </p:extLst>
          </p:nvPr>
        </p:nvGraphicFramePr>
        <p:xfrm>
          <a:off x="6380661" y="4653136"/>
          <a:ext cx="2572663" cy="992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CS ChemDraw Drawing" r:id="rId5" imgW="1201937" imgH="462874" progId="ChemDraw.Document.6.0">
                  <p:embed/>
                </p:oleObj>
              </mc:Choice>
              <mc:Fallback>
                <p:oleObj name="CS ChemDraw Drawing" r:id="rId5" imgW="1201937" imgH="4628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80661" y="4653136"/>
                        <a:ext cx="2572663" cy="992361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14292" y="6021288"/>
            <a:ext cx="28803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err="1" smtClean="0"/>
              <a:t>πυρανοκουμαρίνες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564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Υποκατεστημένες στον </a:t>
            </a:r>
            <a:r>
              <a:rPr lang="el-GR" dirty="0" err="1" smtClean="0"/>
              <a:t>πυρονικό</a:t>
            </a:r>
            <a:r>
              <a:rPr lang="el-GR" dirty="0" smtClean="0"/>
              <a:t> δακτύλιο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405673"/>
              </p:ext>
            </p:extLst>
          </p:nvPr>
        </p:nvGraphicFramePr>
        <p:xfrm>
          <a:off x="5086300" y="2664675"/>
          <a:ext cx="1479600" cy="112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CS ChemDraw Drawing" r:id="rId3" imgW="944610" imgH="715794" progId="ChemDraw.Document.6.0">
                  <p:embed/>
                </p:oleObj>
              </mc:Choice>
              <mc:Fallback>
                <p:oleObj name="CS ChemDraw Drawing" r:id="rId3" imgW="944610" imgH="7157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6300" y="2664675"/>
                        <a:ext cx="1479600" cy="1121513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86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Βιολογικές ιδιότητες, </a:t>
            </a:r>
            <a:r>
              <a:rPr lang="el-GR" dirty="0" err="1" smtClean="0"/>
              <a:t>χρήσεις,μεταβολισμός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336291"/>
              </p:ext>
            </p:extLst>
          </p:nvPr>
        </p:nvGraphicFramePr>
        <p:xfrm>
          <a:off x="1989956" y="2204864"/>
          <a:ext cx="88423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CS ChemDraw Drawing" r:id="rId3" imgW="884999" imgH="455309" progId="ChemDraw.Document.6.0">
                  <p:embed/>
                </p:oleObj>
              </mc:Choice>
              <mc:Fallback>
                <p:oleObj name="CS ChemDraw Drawing" r:id="rId3" imgW="884999" imgH="4553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9956" y="2204864"/>
                        <a:ext cx="884238" cy="455613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70004" y="2372445"/>
            <a:ext cx="540878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Γλυκαντική ύλη, σταθεροποιητής αρωμάτων, ενισχυτικό </a:t>
            </a:r>
            <a:r>
              <a:rPr lang="el-GR" sz="2400" dirty="0" err="1" smtClean="0"/>
              <a:t>αιθερίων</a:t>
            </a:r>
            <a:r>
              <a:rPr lang="el-GR" sz="2400" dirty="0" smtClean="0"/>
              <a:t> ελαίων, πρόσθετο τροφίμων μαζί με </a:t>
            </a:r>
            <a:r>
              <a:rPr lang="el-GR" sz="2400" dirty="0" err="1" smtClean="0"/>
              <a:t>βανιλίνη</a:t>
            </a:r>
            <a:endParaRPr lang="el-GR" sz="2400" dirty="0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578983"/>
              </p:ext>
            </p:extLst>
          </p:nvPr>
        </p:nvGraphicFramePr>
        <p:xfrm>
          <a:off x="2224323" y="3881677"/>
          <a:ext cx="88423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CS ChemDraw Drawing" r:id="rId5" imgW="884999" imgH="455309" progId="ChemDraw.Document.6.0">
                  <p:embed/>
                </p:oleObj>
              </mc:Choice>
              <mc:Fallback>
                <p:oleObj name="CS ChemDraw Drawing" r:id="rId5" imgW="884999" imgH="4553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4323" y="3881677"/>
                        <a:ext cx="884238" cy="455613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795739"/>
              </p:ext>
            </p:extLst>
          </p:nvPr>
        </p:nvGraphicFramePr>
        <p:xfrm>
          <a:off x="2145742" y="4719084"/>
          <a:ext cx="104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CS ChemDraw Drawing" r:id="rId7" imgW="1041984" imgH="456660" progId="ChemDraw.Document.6.0">
                  <p:embed/>
                </p:oleObj>
              </mc:Choice>
              <mc:Fallback>
                <p:oleObj name="CS ChemDraw Drawing" r:id="rId7" imgW="1041984" imgH="4566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45742" y="4719084"/>
                        <a:ext cx="1041400" cy="4572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Ευθύγραμμο βέλος σύνδεσης 8"/>
          <p:cNvCxnSpPr/>
          <p:nvPr/>
        </p:nvCxnSpPr>
        <p:spPr>
          <a:xfrm>
            <a:off x="3358108" y="4109484"/>
            <a:ext cx="1584176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3502124" y="4947684"/>
            <a:ext cx="1440160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74332" y="4109482"/>
            <a:ext cx="33123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Ενισχυτές αρωμάτων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555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ίνακας κιμωλίας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29472_TF02804846_TF02804846" id="{09341B8A-20E0-461C-8D95-8FE2515812E5}" vid="{9FC04176-C68E-4144-909D-A2FFB9344BEE}"/>
    </a:ext>
  </a:extLst>
</a:theme>
</file>

<file path=ppt/theme/theme2.xml><?xml version="1.0" encoding="utf-8"?>
<a:theme xmlns:a="http://schemas.openxmlformats.org/drawingml/2006/main" name="Θέμα του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Εκπαιδευτική παρουσίαση σε πίνακα κιμωλίας (ευρεία οθόνη)</Template>
  <TotalTime>407</TotalTime>
  <Words>1192</Words>
  <Application>Microsoft Office PowerPoint</Application>
  <PresentationFormat>Προσαρμογή</PresentationFormat>
  <Paragraphs>226</Paragraphs>
  <Slides>53</Slides>
  <Notes>2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53</vt:i4>
      </vt:variant>
    </vt:vector>
  </HeadingPairs>
  <TitlesOfParts>
    <vt:vector size="55" baseType="lpstr">
      <vt:lpstr>Πίνακας κιμωλίας 16x9</vt:lpstr>
      <vt:lpstr>CS ChemDraw Drawing</vt:lpstr>
      <vt:lpstr>Παρουσίαση του PowerPoint</vt:lpstr>
      <vt:lpstr>Φυσικά &amp; Συνθετικά παράγωγα</vt:lpstr>
      <vt:lpstr>Προέλευση </vt:lpstr>
      <vt:lpstr>Παρουσίαση του PowerPoint</vt:lpstr>
      <vt:lpstr>Παρουσίαση του PowerPoint</vt:lpstr>
      <vt:lpstr>ταξινόμηση</vt:lpstr>
      <vt:lpstr>Φουροκουμαρίνες</vt:lpstr>
      <vt:lpstr>Υποκατεστημένες στον πυρονικό δακτύλιο</vt:lpstr>
      <vt:lpstr>Βιολογικές ιδιότητες, χρήσεις,μεταβολισμός</vt:lpstr>
      <vt:lpstr>Παρουσίαση του PowerPoint</vt:lpstr>
      <vt:lpstr>ψωραλλένια</vt:lpstr>
      <vt:lpstr>Παρουσίαση του PowerPoint</vt:lpstr>
      <vt:lpstr>Βιολογικές ιδιότητες 3-υποκατεστημένων παραγώγων</vt:lpstr>
      <vt:lpstr>Αντικαρκινικά, παράγωγα φαινανθρενίου</vt:lpstr>
      <vt:lpstr>CyP2A6</vt:lpstr>
      <vt:lpstr>Η Σύνθεση των κουμαρινών ακολουθεί τις:</vt:lpstr>
      <vt:lpstr>Mέθοδος Pechman</vt:lpstr>
      <vt:lpstr>Παρουσίαση του PowerPoint</vt:lpstr>
      <vt:lpstr>Παρουσίαση του PowerPoint</vt:lpstr>
      <vt:lpstr>Μικροκύματα</vt:lpstr>
      <vt:lpstr>Σύγχρονες τροποποιήσεις</vt:lpstr>
      <vt:lpstr>Παρουσίαση του PowerPoint</vt:lpstr>
      <vt:lpstr>Η επιτυχία της αντίδρασης εξαρτάται</vt:lpstr>
      <vt:lpstr>Μειονεκτήματα</vt:lpstr>
      <vt:lpstr>Μέθοδος Perkin</vt:lpstr>
      <vt:lpstr>Παρουσίαση του PowerPoint</vt:lpstr>
      <vt:lpstr>Μέθοδος Perkin</vt:lpstr>
      <vt:lpstr>Παραλλαγή</vt:lpstr>
      <vt:lpstr>Σύνθεση Knoevenagel</vt:lpstr>
      <vt:lpstr>Παρουσίαση του PowerPoint</vt:lpstr>
      <vt:lpstr>Παρουσίαση του PowerPoint</vt:lpstr>
      <vt:lpstr>Μικροκύματα και Knovenagel</vt:lpstr>
      <vt:lpstr>Knovenagel</vt:lpstr>
      <vt:lpstr>Σύνθεση coumarin-3-carboxylic</vt:lpstr>
      <vt:lpstr>Σύνθεση με την μέθοδο Wittig</vt:lpstr>
      <vt:lpstr>Παρουσίαση του PowerPoint</vt:lpstr>
      <vt:lpstr>πλεονεκτήματα</vt:lpstr>
      <vt:lpstr>Σύνθεση Claisen </vt:lpstr>
      <vt:lpstr>Καταλυτικά υποβοηθούμενη από Pd (palladium(0) complex) προσθήκη</vt:lpstr>
      <vt:lpstr>Κατ’αναλογία με Claisen αναδιάταξη  παράγεται η 3-methylenecoumarin </vt:lpstr>
      <vt:lpstr>Οξείδωση υπερχλωρικών αλάτων βενζοπυρυλίου</vt:lpstr>
      <vt:lpstr>Ενδιάμεση προσθήκη Michael από κινονομεθίδια</vt:lpstr>
      <vt:lpstr>Ιδιότητες</vt:lpstr>
      <vt:lpstr>Φασματοσκοπία IR</vt:lpstr>
      <vt:lpstr>H-NMR, C13-NMR</vt:lpstr>
      <vt:lpstr>Χημικές ιδιότητες</vt:lpstr>
      <vt:lpstr>Αντιδράσεις με ηλεκτρονιόφιλα αντιδραστήρια</vt:lpstr>
      <vt:lpstr>2. Αντιδράσεις υποκατάστασης</vt:lpstr>
      <vt:lpstr>Αντιδράσεις με πυρηνόφιλα</vt:lpstr>
      <vt:lpstr>Αντιδράσεις με αναγωγικά αντιδραστήρια</vt:lpstr>
      <vt:lpstr>Αντιδράσεις με οξειδωτικά αντιδραστήρια</vt:lpstr>
      <vt:lpstr>Φωτοχημικές αντιδράσεις</vt:lpstr>
      <vt:lpstr>Αντιδράσεις με διένια, διενόφιλα και 1,3-δίπολα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Administrator</dc:creator>
  <cp:lastModifiedBy>user</cp:lastModifiedBy>
  <cp:revision>65</cp:revision>
  <dcterms:created xsi:type="dcterms:W3CDTF">2020-11-07T16:38:43Z</dcterms:created>
  <dcterms:modified xsi:type="dcterms:W3CDTF">2020-11-09T12:22:10Z</dcterms:modified>
</cp:coreProperties>
</file>