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8" r:id="rId9"/>
    <p:sldId id="279" r:id="rId10"/>
    <p:sldId id="280" r:id="rId11"/>
    <p:sldId id="281" r:id="rId12"/>
  </p:sldIdLst>
  <p:sldSz cx="12188825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599" autoAdjust="0"/>
  </p:normalViewPr>
  <p:slideViewPr>
    <p:cSldViewPr>
      <p:cViewPr varScale="1">
        <p:scale>
          <a:sx n="79" d="100"/>
          <a:sy n="79" d="100"/>
        </p:scale>
        <p:origin x="120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notesViewPr>
    <p:cSldViewPr showGuides="1">
      <p:cViewPr varScale="1">
        <p:scale>
          <a:sx n="88" d="100"/>
          <a:sy n="88" d="100"/>
        </p:scale>
        <p:origin x="307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BCFB5D4-A4C8-4338-A8FC-A504D2C24A9B}" type="datetime1">
              <a:rPr lang="el-GR" smtClean="0"/>
              <a:t>8/4/2020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813E63C-D67E-46AD-8F8E-C5243B6C950C}" type="datetime1">
              <a:rPr lang="el-GR" smtClean="0"/>
              <a:t>8/4/2020</a:t>
            </a:fld>
            <a:endParaRPr lang="el-GR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dirty="0" smtClean="0"/>
              <a:t>Επεξεργασία στυλ υποδείγματος κειμένου</a:t>
            </a:r>
          </a:p>
          <a:p>
            <a:pPr lvl="1" rtl="0"/>
            <a:r>
              <a:rPr lang="el-GR" dirty="0" smtClean="0"/>
              <a:t>Δεύτερου </a:t>
            </a:r>
            <a:r>
              <a:rPr lang="el-GR" dirty="0"/>
              <a:t>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3339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grpSp>
        <p:nvGrpSpPr>
          <p:cNvPr id="256" name="Γραμμή" descr="Γραφικό γραμμής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Ελεύθερη σχεδίαση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58" name="Ελεύθερη σχεδίαση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59" name="Ελεύθερη σχεδίαση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0" name="Ελεύθερη σχεδίαση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1" name="Ελεύθερη σχεδίαση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2" name="Ελεύθερη σχεδίαση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3" name="Ελεύθερη σχεδίαση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4" name="Ελεύθερη σχεδίαση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5" name="Ελεύθερη σχεδίαση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6" name="Ελεύθερη σχεδίαση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7" name="Ελεύθερη σχεδίαση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8" name="Ελεύθερη σχεδίαση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9" name="Ελεύθερη σχεδίαση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0" name="Ελεύθερη σχεδίαση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1" name="Ελεύθερη σχεδίαση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2" name="Ελεύθερη σχεδίαση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3" name="Ελεύθερη σχεδίαση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4" name="Ελεύθερη σχεδίαση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5" name="Ελεύθερη σχεδίαση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6" name="Ελεύθερη σχεδίαση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7" name="Ελεύθερη σχεδίαση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8" name="Ελεύθερη σχεδίαση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9" name="Ελεύθερη σχεδίαση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0" name="Ελεύθερη σχεδίαση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1" name="Ελεύθερη σχεδίαση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2" name="Ελεύθερη σχεδίαση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3" name="Ελεύθερη σχεδίαση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4" name="Ελεύθερη σχεδίαση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5" name="Ελεύθερη σχεδίαση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6" name="Ελεύθερη σχεδίαση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7" name="Ελεύθερη σχεδίαση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8" name="Ελεύθερη σχεδίαση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9" name="Ελεύθερη σχεδίαση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0" name="Ελεύθερη σχεδίαση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1" name="Ελεύθερη σχεδίαση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2" name="Ελεύθερη σχεδίαση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3" name="Ελεύθερη σχεδίαση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4" name="Ελεύθερη σχεδίαση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5" name="Ελεύθερη σχεδίαση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6" name="Ελεύθερη σχεδίαση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7" name="Ελεύθερη σχεδίαση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8" name="Ελεύθερη σχεδίαση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9" name="Ελεύθερη σχεδίαση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0" name="Ελεύθερη σχεδίαση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1" name="Ελεύθερη σχεδίαση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2" name="Ελεύθερη σχεδίαση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3" name="Ελεύθερη σχεδίαση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4" name="Ελεύθερη σχεδίαση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5" name="Ελεύθερη σχεδίαση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6" name="Ελεύθερη σχεδίαση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7" name="Ελεύθερη σχεδίαση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8" name="Ελεύθερη σχεδίαση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9" name="Ελεύθερη σχεδίαση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0" name="Ελεύθερη σχεδίαση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1" name="Ελεύθερη σχεδίαση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2" name="Ελεύθερη σχεδίαση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3" name="Ελεύθερη σχεδίαση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4" name="Ελεύθερη σχεδίαση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5" name="Ελεύθερη σχεδίαση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6" name="Ελεύθερη σχεδίαση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7" name="Ελεύθερη σχεδίαση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8" name="Ελεύθερη σχεδίαση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9" name="Ελεύθερη σχεδίαση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0" name="Ελεύθερη σχεδίαση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1" name="Ελεύθερη σχεδίαση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2" name="Ελεύθερη σχεδίαση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3" name="Ελεύθερη σχεδίαση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4" name="Ελεύθερη σχεδίαση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5" name="Ελεύθερη σχεδίαση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6" name="Ελεύθερη σχεδίαση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7" name="Ελεύθερη σχεδίαση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8" name="Ελεύθερη σχεδίαση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9" name="Ελεύθερη σχεδίαση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0" name="Ελεύθερη σχεδίαση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1" name="Ελεύθερη σχεδίαση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2" name="Ελεύθερη σχεδίαση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3" name="Ελεύθερη σχεδίαση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4" name="Ελεύθερη σχεδίαση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5" name="Ελεύθερη σχεδίαση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6" name="Ελεύθερη σχεδίαση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7" name="Ελεύθερη σχεδίαση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8" name="Ελεύθερη σχεδίαση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9" name="Ελεύθερη σχεδίαση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0" name="Ελεύθερη σχεδίαση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1" name="Ελεύθερη σχεδίαση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2" name="Ελεύθερη σχεδίαση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3" name="Ελεύθερη σχεδίαση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4" name="Ελεύθερη σχεδίαση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5" name="Ελεύθερη σχεδίαση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6" name="Ελεύθερη σχεδίαση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7" name="Ελεύθερη σχεδίαση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8" name="Ελεύθερη σχεδίαση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9" name="Ελεύθερη σχεδίαση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0" name="Ελεύθερη σχεδίαση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1" name="Ελεύθερη σχεδίαση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2" name="Ελεύθερη σχεδίαση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3" name="Ελεύθερη σχεδίαση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4" name="Ελεύθερη σχεδίαση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5" name="Ελεύθερη σχεδίαση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6" name="Ελεύθερη σχεδίαση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7" name="Ελεύθερη σχεδίαση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8" name="Ελεύθερη σχεδίαση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9" name="Ελεύθερη σχεδίαση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0" name="Ελεύθερη σχεδίαση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1" name="Ελεύθερη σχεδίαση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2" name="Ελεύθερη σχεδίαση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3" name="Ελεύθερη σχεδίαση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4" name="Ελεύθερη σχεδίαση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5" name="Ελεύθερη σχεδίαση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6" name="Ελεύθερη σχεδίαση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7" name="Ελεύθερη σχεδίαση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8" name="Ελεύθερη σχεδίαση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9" name="Ελεύθερη σχεδίαση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0" name="Ελεύθερη σχεδίαση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1" name="Ελεύθερη σχεδίαση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2" name="Ελεύθερη σχεδίαση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3" name="Ελεύθερη σχεδίαση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4" name="Ελεύθερη σχεδίαση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5" name="Ελεύθερη σχεδίαση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6" name="Ελεύθερη σχεδίαση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7" name="Ελεύθερη σχεδίαση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8" name="Ελεύθερη σχεδίαση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9" name="Ελεύθερη σχεδίαση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grpSp>
        <p:nvGrpSpPr>
          <p:cNvPr id="7" name="Γραμμή" descr="Γραφικό γραμμής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Ελεύθερη σχεδίαση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9" name="Ελεύθερη σχεδίαση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0" name="Ελεύθερη σχεδίαση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1" name="Ελεύθερη σχεδίαση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2" name="Ελεύθερη σχεδίαση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3" name="Ελεύθερη σχεδίαση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4" name="Ελεύθερη σχεδίαση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5" name="Ελεύθερη σχεδίαση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" name="Ελεύθερη σχεδίαση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" name="Ελεύθερη σχεδίαση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" name="Ελεύθερη σχεδίαση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" name="Ελεύθερη σχεδίαση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" name="Ελεύθερη σχεδίαση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" name="Ελεύθερη σχεδίαση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" name="Ελεύθερη σχεδίαση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" name="Ελεύθερη σχεδίαση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4" name="Ελεύθερη σχεδίαση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5" name="Ελεύθερη σχεδίαση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6" name="Ελεύθερη σχεδίαση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7" name="Ελεύθερη σχεδίαση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8" name="Ελεύθερη σχεδίαση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9" name="Ελεύθερη σχεδίαση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0" name="Ελεύθερη σχεδίαση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1" name="Ελεύθερη σχεδίαση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2" name="Ελεύθερη σχεδίαση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3" name="Ελεύθερη σχεδίαση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4" name="Ελεύθερη σχεδίαση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5" name="Ελεύθερη σχεδίαση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6" name="Ελεύθερη σχεδίαση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7" name="Ελεύθερη σχεδίαση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8" name="Ελεύθερη σχεδίαση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9" name="Ελεύθερη σχεδίαση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0" name="Ελεύθερη σχεδίαση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1" name="Ελεύθερη σχεδίαση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2" name="Ελεύθερη σχεδίαση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3" name="Ελεύθερη σχεδίαση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4" name="Ελεύθερη σχεδίαση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5" name="Ελεύθερη σχεδίαση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6" name="Ελεύθερη σχεδίαση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7" name="Ελεύθερη σχεδίαση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8" name="Ελεύθερη σχεδίαση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9" name="Ελεύθερη σχεδίαση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0" name="Ελεύθερη σχεδίαση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1" name="Ελεύθερη σχεδίαση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2" name="Ελεύθερη σχεδίαση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3" name="Ελεύθερη σχεδίαση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4" name="Ελεύθερη σχεδίαση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5" name="Ελεύθερη σχεδίαση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6" name="Ελεύθερη σχεδίαση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7" name="Ελεύθερη σχεδίαση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8" name="Ελεύθερη σχεδίαση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9" name="Ελεύθερη σχεδίαση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0" name="Ελεύθερη σχεδίαση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1" name="Ελεύθερη σχεδίαση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2" name="Ελεύθερη σχεδίαση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3" name="Ελεύθερη σχεδίαση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4" name="Ελεύθερη σχεδίαση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5" name="Ελεύθερη σχεδίαση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6" name="Ελεύθερη σχεδίαση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7" name="Ελεύθερη σχεδίαση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8" name="Ελεύθερη σχεδίαση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9" name="Ελεύθερη σχεδίαση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0" name="Ελεύθερη σχεδίαση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1" name="Ελεύθερη σχεδίαση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2" name="Ελεύθερη σχεδίαση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3" name="Ελεύθερη σχεδίαση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4" name="Ελεύθερη σχεδίαση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5" name="Ελεύθερη σχεδίαση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6" name="Ελεύθερη σχεδίαση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7" name="Ελεύθερη σχεδίαση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8" name="Ελεύθερη σχεδίαση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9" name="Ελεύθερη σχεδίαση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80" name="Ελεύθερη σχεδίαση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81" name="Ελεύθερη σχεδίαση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</p:grp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5C4122-C6A0-4C3A-884B-99E79B92808F}" type="datetime1">
              <a:rPr lang="el-GR" smtClean="0"/>
              <a:t>8/4/2020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grpSp>
        <p:nvGrpSpPr>
          <p:cNvPr id="7" name="Γραμμή" descr="Γραφικό γραμμής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Ελεύθερη σχεδίαση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9" name="Ελεύθερη σχεδίαση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0" name="Ελεύθερη σχεδίαση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1" name="Ελεύθερη σχεδίαση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2" name="Ελεύθερη σχεδίαση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3" name="Ελεύθερη σχεδίαση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4" name="Ελεύθερη σχεδίαση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5" name="Ελεύθερη σχεδίαση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" name="Ελεύθερη σχεδίαση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" name="Ελεύθερη σχεδίαση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" name="Ελεύθερη σχεδίαση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" name="Ελεύθερη σχεδίαση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" name="Ελεύθερη σχεδίαση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" name="Ελεύθερη σχεδίαση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" name="Ελεύθερη σχεδίαση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" name="Ελεύθερη σχεδίαση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4" name="Ελεύθερη σχεδίαση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5" name="Ελεύθερη σχεδίαση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6" name="Ελεύθερη σχεδίαση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7" name="Ελεύθερη σχεδίαση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8" name="Ελεύθερη σχεδίαση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9" name="Ελεύθερη σχεδίαση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0" name="Ελεύθερη σχεδίαση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1" name="Ελεύθερη σχεδίαση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2" name="Ελεύθερη σχεδίαση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3" name="Ελεύθερη σχεδίαση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4" name="Ελεύθερη σχεδίαση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5" name="Ελεύθερη σχεδίαση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6" name="Ελεύθερη σχεδίαση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7" name="Ελεύθερη σχεδίαση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8" name="Ελεύθερη σχεδίαση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39" name="Ελεύθερη σχεδίαση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0" name="Ελεύθερη σχεδίαση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1" name="Ελεύθερη σχεδίαση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2" name="Ελεύθερη σχεδίαση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3" name="Ελεύθερη σχεδίαση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4" name="Ελεύθερη σχεδίαση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5" name="Ελεύθερη σχεδίαση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6" name="Ελεύθερη σχεδίαση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7" name="Ελεύθερη σχεδίαση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8" name="Ελεύθερη σχεδίαση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49" name="Ελεύθερη σχεδίαση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0" name="Ελεύθερη σχεδίαση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1" name="Ελεύθερη σχεδίαση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2" name="Ελεύθερη σχεδίαση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3" name="Ελεύθερη σχεδίαση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4" name="Ελεύθερη σχεδίαση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5" name="Ελεύθερη σχεδίαση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6" name="Ελεύθερη σχεδίαση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7" name="Ελεύθερη σχεδίαση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8" name="Ελεύθερη σχεδίαση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59" name="Ελεύθερη σχεδίαση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0" name="Ελεύθερη σχεδίαση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1" name="Ελεύθερη σχεδίαση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2" name="Ελεύθερη σχεδίαση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3" name="Ελεύθερη σχεδίαση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4" name="Ελεύθερη σχεδίαση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5" name="Ελεύθερη σχεδίαση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6" name="Ελεύθερη σχεδίαση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7" name="Ελεύθερη σχεδίαση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8" name="Ελεύθερη σχεδίαση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69" name="Ελεύθερη σχεδίαση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0" name="Ελεύθερη σχεδίαση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1" name="Ελεύθερη σχεδίαση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2" name="Ελεύθερη σχεδίαση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3" name="Ελεύθερη σχεδίαση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4" name="Ελεύθερη σχεδίαση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5" name="Ελεύθερη σχεδίαση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6" name="Ελεύθερη σχεδίαση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7" name="Ελεύθερη σχεδίαση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8" name="Ελεύθερη σχεδίαση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79" name="Ελεύθερη σχεδίαση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80" name="Ελεύθερη σχεδίαση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81" name="Ελεύθερη σχεδίαση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</p:grp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7423C5-B4FD-4F01-AAC7-0EEF433AB54A}" type="datetime1">
              <a:rPr lang="el-GR" smtClean="0"/>
              <a:t>8/4/2020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grpSp>
        <p:nvGrpSpPr>
          <p:cNvPr id="167" name="Γραμμή" descr="Γραφικό γραμμής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Ελεύθερη σχεδίαση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9" name="Ελεύθερη σχεδίαση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0" name="Ελεύθερη σχεδίαση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1" name="Ελεύθερη σχεδίαση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2" name="Ελεύθερη σχεδίαση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3" name="Ελεύθερη σχεδίαση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4" name="Ελεύθερη σχεδίαση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5" name="Ελεύθερη σχεδίαση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6" name="Ελεύθερη σχεδίαση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7" name="Ελεύθερη σχεδίαση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8" name="Ελεύθερη σχεδίαση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9" name="Ελεύθερη σχεδίαση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0" name="Ελεύθερη σχεδίαση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1" name="Ελεύθερη σχεδίαση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2" name="Ελεύθερη σχεδίαση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3" name="Ελεύθερη σχεδίαση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4" name="Ελεύθερη σχεδίαση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5" name="Ελεύθερη σχεδίαση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6" name="Ελεύθερη σχεδίαση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7" name="Ελεύθερη σχεδίαση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8" name="Ελεύθερη σχεδίαση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9" name="Ελεύθερη σχεδίαση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0" name="Ελεύθερη σχεδίαση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1" name="Ελεύθερη σχεδίαση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2" name="Ελεύθερη σχεδίαση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3" name="Ελεύθερη σχεδίαση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4" name="Ελεύθερη σχεδίαση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5" name="Ελεύθερη σχεδίαση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6" name="Ελεύθερη σχεδίαση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7" name="Ελεύθερη σχεδίαση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8" name="Ελεύθερη σχεδίαση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9" name="Ελεύθερη σχεδίαση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0" name="Ελεύθερη σχεδίαση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1" name="Ελεύθερη σχεδίαση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2" name="Ελεύθερη σχεδίαση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3" name="Ελεύθερη σχεδίαση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4" name="Ελεύθερη σχεδίαση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5" name="Ελεύθερη σχεδίαση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6" name="Ελεύθερη σχεδίαση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7" name="Ελεύθερη σχεδίαση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8" name="Ελεύθερη σχεδίαση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9" name="Ελεύθερη σχεδίαση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0" name="Ελεύθερη σχεδίαση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1" name="Ελεύθερη σχεδίαση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2" name="Ελεύθερη σχεδίαση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3" name="Ελεύθερη σχεδίαση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4" name="Ελεύθερη σχεδίαση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5" name="Ελεύθερη σχεδίαση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6" name="Ελεύθερη σχεδίαση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7" name="Ελεύθερη σχεδίαση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8" name="Ελεύθερη σχεδίαση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9" name="Ελεύθερη σχεδίαση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0" name="Ελεύθερη σχεδίαση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1" name="Ελεύθερη σχεδίαση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2" name="Ελεύθερη σχεδίαση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3" name="Ελεύθερη σχεδίαση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4" name="Ελεύθερη σχεδίαση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5" name="Ελεύθερη σχεδίαση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6" name="Ελεύθερη σχεδίαση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7" name="Ελεύθερη σχεδίαση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8" name="Ελεύθερη σχεδίαση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9" name="Ελεύθερη σχεδίαση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0" name="Ελεύθερη σχεδίαση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1" name="Ελεύθερη σχεδίαση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2" name="Ελεύθερη σχεδίαση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3" name="Ελεύθερη σχεδίαση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4" name="Ελεύθερη σχεδίαση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5" name="Ελεύθερη σχεδίαση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6" name="Ελεύθερη σχεδίαση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7" name="Ελεύθερη σχεδίαση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8" name="Ελεύθερη σχεδίαση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9" name="Ελεύθερη σχεδίαση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40" name="Ελεύθερη σχεδίαση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41" name="Ελεύθερη σχεδίαση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</p:grp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7B44FC-29E4-4980-A70E-CC0957147049}" type="datetime1">
              <a:rPr lang="el-GR" smtClean="0"/>
              <a:t>8/4/2020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grpSp>
        <p:nvGrpSpPr>
          <p:cNvPr id="255" name="Γραμμή" descr="Γραφικό γραμμής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Ελεύθερη σχεδίαση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57" name="Ελεύθερη σχεδίαση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58" name="Ελεύθερη σχεδίαση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59" name="Ελεύθερη σχεδίαση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0" name="Ελεύθερη σχεδίαση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1" name="Ελεύθερη σχεδίαση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2" name="Ελεύθερη σχεδίαση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3" name="Ελεύθερη σχεδίαση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4" name="Ελεύθερη σχεδίαση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5" name="Ελεύθερη σχεδίαση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6" name="Ελεύθερη σχεδίαση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7" name="Ελεύθερη σχεδίαση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8" name="Ελεύθερη σχεδίαση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9" name="Ελεύθερη σχεδίαση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0" name="Ελεύθερη σχεδίαση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1" name="Ελεύθερη σχεδίαση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2" name="Ελεύθερη σχεδίαση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3" name="Ελεύθερη σχεδίαση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4" name="Ελεύθερη σχεδίαση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5" name="Ελεύθερη σχεδίαση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6" name="Ελεύθερη σχεδίαση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7" name="Ελεύθερη σχεδίαση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8" name="Ελεύθερη σχεδίαση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9" name="Ελεύθερη σχεδίαση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0" name="Ελεύθερη σχεδίαση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1" name="Ελεύθερη σχεδίαση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2" name="Ελεύθερη σχεδίαση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3" name="Ελεύθερη σχεδίαση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4" name="Ελεύθερη σχεδίαση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5" name="Ελεύθερη σχεδίαση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6" name="Ελεύθερη σχεδίαση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7" name="Ελεύθερη σχεδίαση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8" name="Ελεύθερη σχεδίαση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9" name="Ελεύθερη σχεδίαση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0" name="Ελεύθερη σχεδίαση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1" name="Ελεύθερη σχεδίαση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2" name="Ελεύθερη σχεδίαση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3" name="Ελεύθερη σχεδίαση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4" name="Ελεύθερη σχεδίαση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5" name="Ελεύθερη σχεδίαση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6" name="Ελεύθερη σχεδίαση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7" name="Ελεύθερη σχεδίαση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8" name="Ελεύθερη σχεδίαση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9" name="Ελεύθερη σχεδίαση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0" name="Ελεύθερη σχεδίαση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1" name="Ελεύθερη σχεδίαση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2" name="Ελεύθερη σχεδίαση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3" name="Ελεύθερη σχεδίαση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4" name="Ελεύθερη σχεδίαση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5" name="Ελεύθερη σχεδίαση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6" name="Ελεύθερη σχεδίαση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7" name="Ελεύθερη σχεδίαση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8" name="Ελεύθερη σχεδίαση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9" name="Ελεύθερη σχεδίαση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0" name="Ελεύθερη σχεδίαση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1" name="Ελεύθερη σχεδίαση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2" name="Ελεύθερη σχεδίαση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3" name="Ελεύθερη σχεδίαση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4" name="Ελεύθερη σχεδίαση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5" name="Ελεύθερη σχεδίαση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6" name="Ελεύθερη σχεδίαση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7" name="Ελεύθερη σχεδίαση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8" name="Ελεύθερη σχεδίαση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9" name="Ελεύθερη σχεδίαση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0" name="Ελεύθερη σχεδίαση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1" name="Ελεύθερη σχεδίαση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2" name="Ελεύθερη σχεδίαση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3" name="Ελεύθερη σχεδίαση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4" name="Ελεύθερη σχεδίαση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5" name="Ελεύθερη σχεδίαση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6" name="Ελεύθερη σχεδίαση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7" name="Ελεύθερη σχεδίαση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8" name="Ελεύθερη σχεδίαση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9" name="Ελεύθερη σχεδίαση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0" name="Ελεύθερη σχεδίαση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1" name="Ελεύθερη σχεδίαση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2" name="Ελεύθερη σχεδίαση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3" name="Ελεύθερη σχεδίαση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4" name="Ελεύθερη σχεδίαση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5" name="Ελεύθερη σχεδίαση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6" name="Ελεύθερη σχεδίαση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7" name="Ελεύθερη σχεδίαση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8" name="Ελεύθερη σχεδίαση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9" name="Ελεύθερη σχεδίαση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0" name="Ελεύθερη σχεδίαση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1" name="Ελεύθερη σχεδίαση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2" name="Ελεύθερη σχεδίαση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3" name="Ελεύθερη σχεδίαση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4" name="Ελεύθερη σχεδίαση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5" name="Ελεύθερη σχεδίαση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6" name="Ελεύθερη σχεδίαση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7" name="Ελεύθερη σχεδίαση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8" name="Ελεύθερη σχεδίαση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9" name="Ελεύθερη σχεδίαση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0" name="Ελεύθερη σχεδίαση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1" name="Ελεύθερη σχεδίαση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2" name="Ελεύθερη σχεδίαση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3" name="Ελεύθερη σχεδίαση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4" name="Ελεύθερη σχεδίαση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5" name="Ελεύθερη σχεδίαση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6" name="Ελεύθερη σχεδίαση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7" name="Ελεύθερη σχεδίαση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8" name="Ελεύθερη σχεδίαση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59" name="Ελεύθερη σχεδίαση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0" name="Ελεύθερη σχεδίαση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1" name="Ελεύθερη σχεδίαση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2" name="Ελεύθερη σχεδίαση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3" name="Ελεύθερη σχεδίαση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4" name="Ελεύθερη σχεδίαση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5" name="Ελεύθερη σχεδίαση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6" name="Ελεύθερη σχεδίαση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7" name="Ελεύθερη σχεδίαση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8" name="Ελεύθερη σχεδίαση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69" name="Ελεύθερη σχεδίαση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0" name="Ελεύθερη σχεδίαση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1" name="Ελεύθερη σχεδίαση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2" name="Ελεύθερη σχεδίαση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3" name="Ελεύθερη σχεδίαση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4" name="Ελεύθερη σχεδίαση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5" name="Ελεύθερη σχεδίαση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6" name="Ελεύθερη σχεδίαση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7" name="Ελεύθερη σχεδίαση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78" name="Ελεύθερη σχεδίαση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C8DCF6-63D4-4ED8-8CE0-E0384DD74C4D}" type="datetime1">
              <a:rPr lang="el-GR" smtClean="0"/>
              <a:t>8/4/2020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grpSp>
        <p:nvGrpSpPr>
          <p:cNvPr id="158" name="Γραμμή" descr="Γραφικό γραμμής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Ελεύθερη σχεδίαση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0" name="Ελεύθερη σχεδίαση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1" name="Ελεύθερη σχεδίαση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2" name="Ελεύθερη σχεδίαση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3" name="Ελεύθερη σχεδίαση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4" name="Ελεύθερη σχεδίαση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5" name="Ελεύθερη σχεδίαση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6" name="Ελεύθερη σχεδίαση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7" name="Ελεύθερη σχεδίαση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8" name="Ελεύθερη σχεδίαση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9" name="Ελεύθερη σχεδίαση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0" name="Ελεύθερη σχεδίαση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1" name="Ελεύθερη σχεδίαση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2" name="Ελεύθερη σχεδίαση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3" name="Ελεύθερη σχεδίαση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4" name="Ελεύθερη σχεδίαση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5" name="Ελεύθερη σχεδίαση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6" name="Ελεύθερη σχεδίαση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7" name="Ελεύθερη σχεδίαση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8" name="Ελεύθερη σχεδίαση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9" name="Ελεύθερη σχεδίαση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0" name="Ελεύθερη σχεδίαση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1" name="Ελεύθερη σχεδίαση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2" name="Ελεύθερη σχεδίαση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3" name="Ελεύθερη σχεδίαση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4" name="Ελεύθερη σχεδίαση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5" name="Ελεύθερη σχεδίαση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6" name="Ελεύθερη σχεδίαση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7" name="Ελεύθερη σχεδίαση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8" name="Ελεύθερη σχεδίαση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9" name="Ελεύθερη σχεδίαση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0" name="Ελεύθερη σχεδίαση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1" name="Ελεύθερη σχεδίαση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2" name="Ελεύθερη σχεδίαση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3" name="Ελεύθερη σχεδίαση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4" name="Ελεύθερη σχεδίαση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5" name="Ελεύθερη σχεδίαση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6" name="Ελεύθερη σχεδίαση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7" name="Ελεύθερη σχεδίαση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8" name="Ελεύθερη σχεδίαση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9" name="Ελεύθερη σχεδίαση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0" name="Ελεύθερη σχεδίαση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1" name="Ελεύθερη σχεδίαση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2" name="Ελεύθερη σχεδίαση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3" name="Ελεύθερη σχεδίαση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4" name="Ελεύθερη σχεδίαση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5" name="Ελεύθερη σχεδίαση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6" name="Ελεύθερη σχεδίαση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7" name="Ελεύθερη σχεδίαση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8" name="Ελεύθερη σχεδίαση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9" name="Ελεύθερη σχεδίαση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0" name="Ελεύθερη σχεδίαση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1" name="Ελεύθερη σχεδίαση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2" name="Ελεύθερη σχεδίαση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3" name="Ελεύθερη σχεδίαση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4" name="Ελεύθερη σχεδίαση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5" name="Ελεύθερη σχεδίαση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6" name="Ελεύθερη σχεδίαση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7" name="Ελεύθερη σχεδίαση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8" name="Ελεύθερη σχεδίαση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9" name="Ελεύθερη σχεδίαση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0" name="Ελεύθερη σχεδίαση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1" name="Ελεύθερη σχεδίαση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2" name="Ελεύθερη σχεδίαση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3" name="Ελεύθερη σχεδίαση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4" name="Ελεύθερη σχεδίαση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5" name="Ελεύθερη σχεδίαση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6" name="Ελεύθερη σχεδίαση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7" name="Ελεύθερη σχεδίαση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8" name="Ελεύθερη σχεδίαση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9" name="Ελεύθερη σχεδίαση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0" name="Ελεύθερη σχεδίαση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1" name="Ελεύθερη σχεδίαση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2" name="Ελεύθερη σχεδίαση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</p:grp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14B6AF-8822-45A2-A623-EEEB4E692DB5}" type="datetime1">
              <a:rPr lang="el-GR" smtClean="0"/>
              <a:t>8/4/2020</a:t>
            </a:fld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grpSp>
        <p:nvGrpSpPr>
          <p:cNvPr id="160" name="Γραμμή" descr="Γραφικό γραμμής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Ελεύθερη σχεδίαση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2" name="Ελεύθερη σχεδίαση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3" name="Ελεύθερη σχεδίαση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4" name="Ελεύθερη σχεδίαση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5" name="Ελεύθερη σχεδίαση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6" name="Ελεύθερη σχεδίαση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7" name="Ελεύθερη σχεδίαση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8" name="Ελεύθερη σχεδίαση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9" name="Ελεύθερη σχεδίαση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0" name="Ελεύθερη σχεδίαση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1" name="Ελεύθερη σχεδίαση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2" name="Ελεύθερη σχεδίαση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3" name="Ελεύθερη σχεδίαση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4" name="Ελεύθερη σχεδίαση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5" name="Ελεύθερη σχεδίαση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6" name="Ελεύθερη σχεδίαση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7" name="Ελεύθερη σχεδίαση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8" name="Ελεύθερη σχεδίαση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9" name="Ελεύθερη σχεδίαση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0" name="Ελεύθερη σχεδίαση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1" name="Ελεύθερη σχεδίαση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2" name="Ελεύθερη σχεδίαση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3" name="Ελεύθερη σχεδίαση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4" name="Ελεύθερη σχεδίαση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5" name="Ελεύθερη σχεδίαση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6" name="Ελεύθερη σχεδίαση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7" name="Ελεύθερη σχεδίαση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8" name="Ελεύθερη σχεδίαση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9" name="Ελεύθερη σχεδίαση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0" name="Ελεύθερη σχεδίαση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1" name="Ελεύθερη σχεδίαση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2" name="Ελεύθερη σχεδίαση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3" name="Ελεύθερη σχεδίαση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4" name="Ελεύθερη σχεδίαση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5" name="Ελεύθερη σχεδίαση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6" name="Ελεύθερη σχεδίαση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7" name="Ελεύθερη σχεδίαση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8" name="Ελεύθερη σχεδίαση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9" name="Ελεύθερη σχεδίαση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0" name="Ελεύθερη σχεδίαση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1" name="Ελεύθερη σχεδίαση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2" name="Ελεύθερη σχεδίαση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3" name="Ελεύθερη σχεδίαση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4" name="Ελεύθερη σχεδίαση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5" name="Ελεύθερη σχεδίαση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6" name="Ελεύθερη σχεδίαση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7" name="Ελεύθερη σχεδίαση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8" name="Ελεύθερη σχεδίαση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9" name="Ελεύθερη σχεδίαση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0" name="Ελεύθερη σχεδίαση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1" name="Ελεύθερη σχεδίαση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2" name="Ελεύθερη σχεδίαση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3" name="Ελεύθερη σχεδίαση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4" name="Ελεύθερη σχεδίαση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5" name="Ελεύθερη σχεδίαση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6" name="Ελεύθερη σχεδίαση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7" name="Ελεύθερη σχεδίαση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8" name="Ελεύθερη σχεδίαση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9" name="Ελεύθερη σχεδίαση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0" name="Ελεύθερη σχεδίαση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1" name="Ελεύθερη σχεδίαση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2" name="Ελεύθερη σχεδίαση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3" name="Ελεύθερη σχεδίαση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4" name="Ελεύθερη σχεδίαση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5" name="Ελεύθερη σχεδίαση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6" name="Ελεύθερη σχεδίαση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7" name="Ελεύθερη σχεδίαση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8" name="Ελεύθερη σχεδίαση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9" name="Ελεύθερη σχεδίαση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0" name="Ελεύθερη σχεδίαση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1" name="Ελεύθερη σχεδίαση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2" name="Ελεύθερη σχεδίαση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3" name="Ελεύθερη σχεδίαση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4" name="Ελεύθερη σχεδίαση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</p:grp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BCFDCC-5693-4EAE-8CEF-69A16980683C}" type="datetime1">
              <a:rPr lang="el-GR" smtClean="0"/>
              <a:t>8/4/2020</a:t>
            </a:fld>
            <a:endParaRPr lang="el-GR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  <p:sp>
        <p:nvSpPr>
          <p:cNvPr id="85" name="Σύμβολο κράτησης θέσης περιεχομένου 3"/>
          <p:cNvSpPr>
            <a:spLocks noGrp="1"/>
          </p:cNvSpPr>
          <p:nvPr>
            <p:ph sz="half" idx="13"/>
          </p:nvPr>
        </p:nvSpPr>
        <p:spPr>
          <a:xfrm>
            <a:off x="6249860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grpSp>
        <p:nvGrpSpPr>
          <p:cNvPr id="156" name="Γραμμή" descr="Γραφικό γραμμής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Ελεύθερη σχεδίαση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58" name="Ελεύθερη σχεδίαση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59" name="Ελεύθερη σχεδίαση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0" name="Ελεύθερη σχεδίαση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1" name="Ελεύθερη σχεδίαση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2" name="Ελεύθερη σχεδίαση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3" name="Ελεύθερη σχεδίαση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4" name="Ελεύθερη σχεδίαση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5" name="Ελεύθερη σχεδίαση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6" name="Ελεύθερη σχεδίαση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7" name="Ελεύθερη σχεδίαση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8" name="Ελεύθερη σχεδίαση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69" name="Ελεύθερη σχεδίαση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0" name="Ελεύθερη σχεδίαση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1" name="Ελεύθερη σχεδίαση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2" name="Ελεύθερη σχεδίαση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3" name="Ελεύθερη σχεδίαση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4" name="Ελεύθερη σχεδίαση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5" name="Ελεύθερη σχεδίαση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6" name="Ελεύθερη σχεδίαση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7" name="Ελεύθερη σχεδίαση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8" name="Ελεύθερη σχεδίαση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79" name="Ελεύθερη σχεδίαση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0" name="Ελεύθερη σχεδίαση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1" name="Ελεύθερη σχεδίαση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2" name="Ελεύθερη σχεδίαση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3" name="Ελεύθερη σχεδίαση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4" name="Ελεύθερη σχεδίαση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5" name="Ελεύθερη σχεδίαση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6" name="Ελεύθερη σχεδίαση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7" name="Ελεύθερη σχεδίαση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8" name="Ελεύθερη σχεδίαση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89" name="Ελεύθερη σχεδίαση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0" name="Ελεύθερη σχεδίαση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1" name="Ελεύθερη σχεδίαση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2" name="Ελεύθερη σχεδίαση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3" name="Ελεύθερη σχεδίαση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4" name="Ελεύθερη σχεδίαση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5" name="Ελεύθερη σχεδίαση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6" name="Ελεύθερη σχεδίαση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7" name="Ελεύθερη σχεδίαση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8" name="Ελεύθερη σχεδίαση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199" name="Ελεύθερη σχεδίαση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0" name="Ελεύθερη σχεδίαση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1" name="Ελεύθερη σχεδίαση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2" name="Ελεύθερη σχεδίαση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3" name="Ελεύθερη σχεδίαση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4" name="Ελεύθερη σχεδίαση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5" name="Ελεύθερη σχεδίαση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6" name="Ελεύθερη σχεδίαση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7" name="Ελεύθερη σχεδίαση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8" name="Ελεύθερη σχεδίαση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09" name="Ελεύθερη σχεδίαση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0" name="Ελεύθερη σχεδίαση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1" name="Ελεύθερη σχεδίαση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2" name="Ελεύθερη σχεδίαση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3" name="Ελεύθερη σχεδίαση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4" name="Ελεύθερη σχεδίαση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5" name="Ελεύθερη σχεδίαση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6" name="Ελεύθερη σχεδίαση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7" name="Ελεύθερη σχεδίαση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8" name="Ελεύθερη σχεδίαση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19" name="Ελεύθερη σχεδίαση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0" name="Ελεύθερη σχεδίαση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1" name="Ελεύθερη σχεδίαση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2" name="Ελεύθερη σχεδίαση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3" name="Ελεύθερη σχεδίαση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4" name="Ελεύθερη σχεδίαση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5" name="Ελεύθερη σχεδίαση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6" name="Ελεύθερη σχεδίαση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7" name="Ελεύθερη σχεδίαση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8" name="Ελεύθερη σχεδίαση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29" name="Ελεύθερη σχεδίαση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  <p:sp>
          <p:nvSpPr>
            <p:cNvPr id="230" name="Ελεύθερη σχεδίαση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>
                <a:ln>
                  <a:noFill/>
                </a:ln>
              </a:endParaRPr>
            </a:p>
          </p:txBody>
        </p:sp>
      </p:grp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1F0177-3457-4B12-BEA0-825D05B3CB8D}" type="datetime1">
              <a:rPr lang="el-GR" smtClean="0"/>
              <a:t>8/4/2020</a:t>
            </a:fld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83EFF7-E94C-4FD9-A6DE-18293CCC3264}" type="datetime1">
              <a:rPr lang="el-GR" smtClean="0"/>
              <a:t>8/4/2020</a:t>
            </a:fld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grpSp>
        <p:nvGrpSpPr>
          <p:cNvPr id="615" name="Πλαίσιο" descr="Γραφικό κουτιού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Ομάδα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Ομάδα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Ελεύθερη σχεδίαση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Ελεύθερη σχεδίαση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Ελεύθερη σχεδίαση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Ομάδα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Ελεύθερη σχεδίαση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Ελεύθερη σχεδίαση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Ελεύθερη σχεδίαση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Ομάδα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Ομάδα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Ελεύθερη σχεδίαση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Ελεύθερη σχεδίαση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Ελεύθερη σχεδίαση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Ομάδα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Ελεύθερη σχεδίαση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Ελεύθερη σχεδίαση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Ελεύθερη σχεδίαση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02F11F-5270-4642-B1F2-9C9E3C6334B7}" type="datetime1">
              <a:rPr lang="el-GR" smtClean="0"/>
              <a:t>8/4/2020</a:t>
            </a:fld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grpSp>
        <p:nvGrpSpPr>
          <p:cNvPr id="614" name="Πλαίσιο" descr="Γραφικό κουτιού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Ομάδα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Ομάδα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Ελεύθερη σχεδίαση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Ελεύθερη σχεδίαση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Ελεύθερη σχεδίαση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Ομάδα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Ελεύθερη σχεδίαση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Ελεύθερη σχεδίαση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Ελεύθερη σχεδίαση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Ομάδα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Ομάδα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Ελεύθερη σχεδίαση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Ελεύθερη σχεδίαση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Ελεύθερη σχεδίαση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Ελεύθερη σχεδίαση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Ελεύθερη σχεδίαση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Ελεύθερη σχεδίαση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Ελεύθερη σχεδίαση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Ελεύθερη σχεδίαση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Ελεύθερη σχεδίαση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Ελεύθερη σχεδίαση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Ελεύθερη σχεδίαση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Ελεύθερη σχεδίαση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Ελεύθερη σχεδίαση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Ελεύθερη σχεδίαση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Ελεύθερη σχεδίαση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Ελεύθερη σχεδίαση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Ελεύθερη σχεδίαση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Ελεύθερη σχεδίαση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Ελεύθερη σχεδίαση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Ελεύθερη σχεδίαση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Ελεύθερη σχεδίαση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Ελεύθερη σχεδίαση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Ελεύθερη σχεδίαση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Ελεύθερη σχεδίαση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Ελεύθερη σχεδίαση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Ελεύθερη σχεδίαση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Ελεύθερη σχεδίαση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Ελεύθερη σχεδίαση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Ελεύθερη σχεδίαση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Ελεύθερη σχεδίαση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Ελεύθερη σχεδίαση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Ελεύθερη σχεδίαση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Ελεύθερη σχεδίαση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Ελεύθερη σχεδίαση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Ελεύθερη σχεδίαση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Ελεύθερη σχεδίαση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Ελεύθερη σχεδίαση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Ελεύθερη σχεδίαση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Ελεύθερη σχεδίαση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Ελεύθερη σχεδίαση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Ελεύθερη σχεδίαση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Ελεύθερη σχεδίαση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Ελεύθερη σχεδίαση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Ελεύθερη σχεδίαση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Ελεύθερη σχεδίαση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Ελεύθερη σχεδίαση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Ελεύθερη σχεδίαση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Ελεύθερη σχεδίαση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Ελεύθερη σχεδίαση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Ελεύθερη σχεδίαση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Ελεύθερη σχεδίαση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Ελεύθερη σχεδίαση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Ελεύθερη σχεδίαση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Ελεύθερη σχεδίαση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Ελεύθερη σχεδίαση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Ελεύθερη σχεδίαση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Ελεύθερη σχεδίαση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Ελεύθερη σχεδίαση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Ελεύθερη σχεδίαση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Ελεύθερη σχεδίαση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Ελεύθερη σχεδίαση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Ελεύθερη σχεδίαση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Ελεύθερη σχεδίαση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Ελεύθερη σχεδίαση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Ελεύθερη σχεδίαση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Ελεύθερη σχεδίαση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Ελεύθερη σχεδίαση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Ελεύθερη σχεδίαση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Ελεύθερη σχεδίαση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Ελεύθερη σχεδίαση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Ελεύθερη σχεδίαση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Ελεύθερη σχεδίαση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Ελεύθερη σχεδίαση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Ελεύθερη σχεδίαση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Ομάδα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Ελεύθερη σχεδίαση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Ελεύθερη σχεδίαση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Ελεύθερη σχεδίαση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Ελεύθερη σχεδίαση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Ελεύθερη σχεδίαση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Ελεύθερη σχεδίαση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Ελεύθερη σχεδίαση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Ελεύθερη σχεδίαση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Ελεύθερη σχεδίαση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Ελεύθερη σχεδίαση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Ελεύθερη σχεδίαση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Ελεύθερη σχεδίαση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Ελεύθερη σχεδίαση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Ελεύθερη σχεδίαση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Ελεύθερη σχεδίαση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Ελεύθερη σχεδίαση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Ελεύθερη σχεδίαση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Ελεύθερη σχεδίαση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Ελεύθερη σχεδίαση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Ελεύθερη σχεδίαση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Ελεύθερη σχεδίαση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Ελεύθερη σχεδίαση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Ελεύθερη σχεδίαση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Ελεύθερη σχεδίαση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Ελεύθερη σχεδίαση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Ελεύθερη σχεδίαση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Ελεύθερη σχεδίαση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Ελεύθερη σχεδίαση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Ελεύθερη σχεδίαση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Ελεύθερη σχεδίαση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Ελεύθερη σχεδίαση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Ελεύθερη σχεδίαση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Ελεύθερη σχεδίαση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Ελεύθερη σχεδίαση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Ελεύθερη σχεδίαση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Ελεύθερη σχεδίαση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Ελεύθερη σχεδίαση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Ελεύθερη σχεδίαση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Ελεύθερη σχεδίαση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Ελεύθερη σχεδίαση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Ελεύθερη σχεδίαση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Ελεύθερη σχεδίαση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Ελεύθερη σχεδίαση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Ελεύθερη σχεδίαση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Ελεύθερη σχεδίαση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Ελεύθερη σχεδίαση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Ελεύθερη σχεδίαση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Ελεύθερη σχεδίαση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Ελεύθερη σχεδίαση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Ελεύθερη σχεδίαση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Ελεύθερη σχεδίαση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Ελεύθερη σχεδίαση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Ελεύθερη σχεδίαση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Ελεύθερη σχεδίαση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Ελεύθερη σχεδίαση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Ελεύθερη σχεδίαση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Ελεύθερη σχεδίαση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Ελεύθερη σχεδίαση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Ελεύθερη σχεδίαση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Ελεύθερη σχεδίαση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Ελεύθερη σχεδίαση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Ελεύθερη σχεδίαση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Ελεύθερη σχεδίαση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Ελεύθερη σχεδίαση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Ελεύθερη σχεδίαση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Ελεύθερη σχεδίαση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Ελεύθερη σχεδίαση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Ελεύθερη σχεδίαση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Ελεύθερη σχεδίαση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Ελεύθερη σχεδίαση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Ελεύθερη σχεδίαση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Ελεύθερη σχεδίαση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Ελεύθερη σχεδίαση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Ελεύθερη σχεδίαση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l-GR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147233-F6A7-434F-92E5-61A569BFCB2D}" type="datetime1">
              <a:rPr lang="el-GR" smtClean="0"/>
              <a:t>8/4/2020</a:t>
            </a:fld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Επεξεργασία στυλ υποδείγματος κειμένου</a:t>
            </a:r>
          </a:p>
          <a:p>
            <a:pPr lvl="1" rtl="0"/>
            <a:r>
              <a:rPr lang="el-GR" dirty="0" smtClean="0"/>
              <a:t>Δεύτερου </a:t>
            </a:r>
            <a:r>
              <a:rPr lang="el-GR" dirty="0"/>
              <a:t>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38CD73C-109C-4F2C-8D5C-05E3AE1DFFE2}" type="datetime1">
              <a:rPr lang="el-GR" smtClean="0"/>
              <a:t>8/4/2020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molinspiration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el-GR" dirty="0"/>
              <a:t>Μοντέλα </a:t>
            </a:r>
            <a:r>
              <a:rPr lang="el-GR" dirty="0" smtClean="0"/>
              <a:t>ΑDMET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www.in</a:t>
            </a:r>
            <a:r>
              <a:rPr lang="en-US" dirty="0" smtClean="0"/>
              <a:t> silico.de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 silico toxicology</a:t>
            </a:r>
          </a:p>
          <a:p>
            <a:r>
              <a:rPr lang="en-US" dirty="0" err="1" smtClean="0"/>
              <a:t>Webfree</a:t>
            </a:r>
            <a:r>
              <a:rPr lang="en-US" dirty="0" smtClean="0"/>
              <a:t> interface</a:t>
            </a:r>
          </a:p>
          <a:p>
            <a:r>
              <a:rPr lang="en-US" dirty="0" smtClean="0"/>
              <a:t>1. </a:t>
            </a:r>
            <a:r>
              <a:rPr lang="el-GR" dirty="0" smtClean="0"/>
              <a:t>παράθυρο σχεδιασμού της δομής</a:t>
            </a:r>
          </a:p>
          <a:p>
            <a:r>
              <a:rPr lang="el-GR" dirty="0" smtClean="0"/>
              <a:t>2. </a:t>
            </a:r>
            <a:r>
              <a:rPr lang="en-US" dirty="0" smtClean="0"/>
              <a:t>Acute toxicity (</a:t>
            </a:r>
            <a:r>
              <a:rPr lang="el-GR" dirty="0" smtClean="0"/>
              <a:t>επιλέγουμε ένα)</a:t>
            </a:r>
          </a:p>
          <a:p>
            <a:r>
              <a:rPr lang="el-GR" dirty="0" smtClean="0"/>
              <a:t>ΒΒΒ </a:t>
            </a:r>
          </a:p>
          <a:p>
            <a:r>
              <a:rPr lang="en-US" dirty="0" smtClean="0"/>
              <a:t>Human</a:t>
            </a:r>
          </a:p>
          <a:p>
            <a:r>
              <a:rPr lang="en-US" dirty="0" smtClean="0"/>
              <a:t>Rat</a:t>
            </a:r>
          </a:p>
          <a:p>
            <a:r>
              <a:rPr lang="en-US" dirty="0" smtClean="0"/>
              <a:t>Carcinogenicity</a:t>
            </a:r>
          </a:p>
          <a:p>
            <a:r>
              <a:rPr lang="en-US" dirty="0" smtClean="0"/>
              <a:t>Mutagenicity</a:t>
            </a:r>
          </a:p>
          <a:p>
            <a:r>
              <a:rPr lang="en-US" dirty="0" smtClean="0"/>
              <a:t>3. </a:t>
            </a:r>
            <a:r>
              <a:rPr lang="en-US" smtClean="0"/>
              <a:t>Predict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642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preadmet.bmdrc.kr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Druglikeness</a:t>
            </a:r>
            <a:endParaRPr lang="en-US" dirty="0" smtClean="0"/>
          </a:p>
          <a:p>
            <a:r>
              <a:rPr lang="en-US" dirty="0" smtClean="0"/>
              <a:t>ADME prediction</a:t>
            </a:r>
          </a:p>
          <a:p>
            <a:r>
              <a:rPr lang="en-US" smtClean="0"/>
              <a:t>toxicity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132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Molinspiration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1019944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 smtClean="0"/>
              <a:t>www.molinspiration.com</a:t>
            </a:r>
            <a:endParaRPr lang="el-GR" dirty="0"/>
          </a:p>
        </p:txBody>
      </p:sp>
      <p:pic>
        <p:nvPicPr>
          <p:cNvPr id="4" name="Picture 7" descr="molinspira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36" y="3933056"/>
            <a:ext cx="6364655" cy="80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5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C:\Users\Administrator\AppData\Local\Microsoft\Windows\Temporary Internet Files\Content.Word\20190119_17534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60" y="836712"/>
            <a:ext cx="10441160" cy="56886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Ορθογώνιο 2"/>
          <p:cNvSpPr/>
          <p:nvPr/>
        </p:nvSpPr>
        <p:spPr>
          <a:xfrm>
            <a:off x="477788" y="260648"/>
            <a:ext cx="1008112" cy="36004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127365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477788" y="260648"/>
            <a:ext cx="1008112" cy="36004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</a:t>
            </a:r>
            <a:endParaRPr lang="el-GR" sz="2000" b="1" dirty="0"/>
          </a:p>
        </p:txBody>
      </p:sp>
      <p:pic>
        <p:nvPicPr>
          <p:cNvPr id="3" name="Εικόνα 2" descr="C:\Users\Administrator\AppData\Local\Microsoft\Windows\Temporary Internet Files\Content.Word\20190119_1754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84" y="908720"/>
            <a:ext cx="8856984" cy="53285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0528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477788" y="260648"/>
            <a:ext cx="1008112" cy="432048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3</a:t>
            </a:r>
            <a:endParaRPr lang="el-GR" sz="2000" b="1" dirty="0"/>
          </a:p>
        </p:txBody>
      </p:sp>
      <p:pic>
        <p:nvPicPr>
          <p:cNvPr id="3" name="Εικόνα 2" descr="C:\Users\Administrator\AppData\Local\Microsoft\Windows\Temporary Internet Files\Content.Word\20190119_17543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76" y="908720"/>
            <a:ext cx="9505056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209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477788" y="260648"/>
            <a:ext cx="1008112" cy="432048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4</a:t>
            </a:r>
            <a:endParaRPr lang="el-GR" sz="2000" b="1" dirty="0"/>
          </a:p>
        </p:txBody>
      </p:sp>
      <p:pic>
        <p:nvPicPr>
          <p:cNvPr id="3" name="Εικόνα 2" descr="C:\Users\Administrator\AppData\Local\Microsoft\Windows\Temporary Internet Files\Content.Word\20190119_1754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24" y="1052736"/>
            <a:ext cx="7992888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521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477788" y="260648"/>
            <a:ext cx="1008112" cy="432048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4</a:t>
            </a:r>
            <a:endParaRPr lang="el-GR" sz="2000" b="1" dirty="0"/>
          </a:p>
        </p:txBody>
      </p:sp>
      <p:pic>
        <p:nvPicPr>
          <p:cNvPr id="3" name="Εικόνα 2" descr="C:\Users\Administrator\AppData\Local\Microsoft\Windows\Temporary Internet Files\Content.Word\20190119_1755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24" y="980728"/>
            <a:ext cx="8280920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795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33772" y="404664"/>
            <a:ext cx="10945216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n-US" dirty="0" smtClean="0"/>
              <a:t>Molecular </a:t>
            </a:r>
            <a:r>
              <a:rPr lang="en-US" dirty="0"/>
              <a:t>Properties Prediction—Lipinski “Rule of Five”</a:t>
            </a:r>
            <a:br>
              <a:rPr lang="en-US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89756" y="1556792"/>
            <a:ext cx="11737304" cy="49685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u="sng" dirty="0"/>
              <a:t>poor absorption or permeation is more likely </a:t>
            </a:r>
            <a:r>
              <a:rPr lang="en-US" u="sng" dirty="0" smtClean="0"/>
              <a:t>when:</a:t>
            </a:r>
          </a:p>
          <a:p>
            <a:r>
              <a:rPr lang="en-US" dirty="0" smtClean="0"/>
              <a:t> </a:t>
            </a:r>
            <a:r>
              <a:rPr lang="en-US" dirty="0"/>
              <a:t>there are </a:t>
            </a:r>
            <a:r>
              <a:rPr lang="en-US" b="1" dirty="0"/>
              <a:t>more than five H-bond </a:t>
            </a:r>
            <a:r>
              <a:rPr lang="en-US" dirty="0"/>
              <a:t>donors, </a:t>
            </a:r>
            <a:endParaRPr lang="el-GR" dirty="0" smtClean="0"/>
          </a:p>
          <a:p>
            <a:r>
              <a:rPr lang="en-US" dirty="0" smtClean="0"/>
              <a:t>10 </a:t>
            </a:r>
            <a:r>
              <a:rPr lang="en-US" dirty="0"/>
              <a:t>H-bond acceptors, </a:t>
            </a:r>
            <a:endParaRPr lang="el-GR" dirty="0" smtClean="0"/>
          </a:p>
          <a:p>
            <a:r>
              <a:rPr lang="en-US" dirty="0" smtClean="0"/>
              <a:t>the </a:t>
            </a:r>
            <a:r>
              <a:rPr lang="en-US" dirty="0"/>
              <a:t>molecular weight (MW) is greater than </a:t>
            </a:r>
            <a:r>
              <a:rPr lang="en-US" dirty="0">
                <a:solidFill>
                  <a:srgbClr val="00B0F0"/>
                </a:solidFill>
              </a:rPr>
              <a:t>500</a:t>
            </a:r>
            <a:r>
              <a:rPr lang="en-US" dirty="0" smtClean="0"/>
              <a:t>,</a:t>
            </a:r>
          </a:p>
          <a:p>
            <a:r>
              <a:rPr lang="en-US" dirty="0"/>
              <a:t>Rotated bonds </a:t>
            </a:r>
            <a:r>
              <a:rPr lang="en-US" dirty="0" smtClean="0"/>
              <a:t>&gt;10 </a:t>
            </a:r>
            <a:r>
              <a:rPr lang="en-US" dirty="0" smtClean="0"/>
              <a:t> </a:t>
            </a:r>
            <a:r>
              <a:rPr lang="en-US" dirty="0"/>
              <a:t>and </a:t>
            </a:r>
            <a:endParaRPr lang="el-GR" dirty="0" smtClean="0"/>
          </a:p>
          <a:p>
            <a:r>
              <a:rPr lang="en-US" dirty="0" smtClean="0"/>
              <a:t>the </a:t>
            </a:r>
            <a:r>
              <a:rPr lang="en-US" dirty="0"/>
              <a:t>calculated Log P is greater than </a:t>
            </a:r>
            <a:r>
              <a:rPr lang="en-US" dirty="0" smtClean="0">
                <a:solidFill>
                  <a:srgbClr val="00B0F0"/>
                </a:solidFill>
              </a:rPr>
              <a:t>5</a:t>
            </a:r>
            <a:endParaRPr lang="el-GR" dirty="0" smtClean="0">
              <a:solidFill>
                <a:srgbClr val="00B0F0"/>
              </a:solidFill>
            </a:endParaRPr>
          </a:p>
          <a:p>
            <a:r>
              <a:rPr lang="en-US" dirty="0" err="1"/>
              <a:t>LogBB</a:t>
            </a:r>
            <a:r>
              <a:rPr lang="en-US" dirty="0"/>
              <a:t> (BB, Blood Brain Barrier) is another important in silico parameter to identify CNS active </a:t>
            </a:r>
            <a:r>
              <a:rPr lang="en-US" dirty="0" smtClean="0"/>
              <a:t>agents</a:t>
            </a:r>
          </a:p>
          <a:p>
            <a:r>
              <a:rPr lang="en-US" dirty="0" smtClean="0"/>
              <a:t>For </a:t>
            </a:r>
            <a:r>
              <a:rPr lang="en-US" i="1" dirty="0"/>
              <a:t>in silico </a:t>
            </a:r>
            <a:r>
              <a:rPr lang="en-US" dirty="0" smtClean="0"/>
              <a:t>prediction, </a:t>
            </a:r>
            <a:r>
              <a:rPr lang="en-US" dirty="0"/>
              <a:t>compound with </a:t>
            </a:r>
            <a:r>
              <a:rPr lang="en-US" dirty="0" err="1"/>
              <a:t>logBB</a:t>
            </a:r>
            <a:r>
              <a:rPr lang="en-US" dirty="0"/>
              <a:t> value more than 0.3 is considered to have high absorption through BBB whereas between 0.3–0.1 and less than −0.1 is considered to be moderate and less absorbed through </a:t>
            </a:r>
            <a:r>
              <a:rPr lang="en-US" dirty="0" smtClean="0"/>
              <a:t>BBB</a:t>
            </a:r>
            <a:endParaRPr lang="el-GR" dirty="0" smtClean="0"/>
          </a:p>
          <a:p>
            <a:r>
              <a:rPr lang="en-US" dirty="0"/>
              <a:t>molecules </a:t>
            </a:r>
            <a:r>
              <a:rPr lang="en-US" dirty="0" smtClean="0"/>
              <a:t>with less than 500, could </a:t>
            </a:r>
            <a:r>
              <a:rPr lang="en-US" dirty="0"/>
              <a:t>be easily transported, diffused, and absorbed in comparison to large molecules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030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polar </a:t>
            </a:r>
            <a:r>
              <a:rPr lang="en-US" dirty="0" smtClean="0"/>
              <a:t>surface TPSA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7788" y="1905000"/>
            <a:ext cx="11305256" cy="4267200"/>
          </a:xfrm>
        </p:spPr>
        <p:txBody>
          <a:bodyPr/>
          <a:lstStyle/>
          <a:p>
            <a:r>
              <a:rPr lang="en-US" dirty="0"/>
              <a:t>Topological polar surface area is highly correlated with the hydrogen bonding of a compound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It is used as a significant indicator of the bioavailability of a bioactive molecule. </a:t>
            </a:r>
            <a:endParaRPr lang="en-US" dirty="0" smtClean="0"/>
          </a:p>
          <a:p>
            <a:r>
              <a:rPr lang="en-US" dirty="0" smtClean="0"/>
              <a:t>TPSA below </a:t>
            </a:r>
            <a:r>
              <a:rPr lang="en-US" dirty="0"/>
              <a:t>the limit of 160 </a:t>
            </a:r>
            <a:r>
              <a:rPr lang="en-US" dirty="0" smtClean="0"/>
              <a:t>Å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indicating good oral bioavailability.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upper limit for TPSA for a molecule to penetrate the brain is around 90 </a:t>
            </a:r>
            <a:r>
              <a:rPr lang="en-US" dirty="0" smtClean="0"/>
              <a:t>Å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 err="1"/>
              <a:t>logBB</a:t>
            </a:r>
            <a:r>
              <a:rPr lang="en-US" dirty="0"/>
              <a:t> = 0,155ClogP – 0,01TPSA + 0,164 </a:t>
            </a:r>
            <a:endParaRPr lang="el-GR" dirty="0"/>
          </a:p>
          <a:p>
            <a:r>
              <a:rPr lang="en-US" dirty="0" err="1" smtClean="0"/>
              <a:t>logBB</a:t>
            </a:r>
            <a:r>
              <a:rPr lang="en-US" dirty="0"/>
              <a:t>= 0,152ClogP – 0,0148TPSA + 0,139 </a:t>
            </a:r>
            <a:r>
              <a:rPr lang="el-GR" dirty="0" smtClean="0"/>
              <a:t> 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277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ίνακας κιμωλίας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72_TF02804846_TF02804846" id="{09341B8A-20E0-461C-8D95-8FE2515812E5}" vid="{9FC04176-C68E-4144-909D-A2FFB9344BEE}"/>
    </a:ext>
  </a:extLst>
</a:theme>
</file>

<file path=ppt/theme/theme2.xml><?xml version="1.0" encoding="utf-8"?>
<a:theme xmlns:a="http://schemas.openxmlformats.org/drawingml/2006/main" name="Θέμα του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Εκπαιδευτική παρουσίαση σε πίνακα κιμωλίας (ευρεία οθόνη)</Template>
  <TotalTime>98</TotalTime>
  <Words>245</Words>
  <Application>Microsoft Office PowerPoint</Application>
  <PresentationFormat>Προσαρμογή</PresentationFormat>
  <Paragraphs>41</Paragraphs>
  <Slides>11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Consolas</vt:lpstr>
      <vt:lpstr>Corbel</vt:lpstr>
      <vt:lpstr>Πίνακας κιμωλίας 16x9</vt:lpstr>
      <vt:lpstr>Μοντέλα ΑDMET</vt:lpstr>
      <vt:lpstr>Molinspiration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       Molecular Properties Prediction—Lipinski “Rule of Five” </vt:lpstr>
      <vt:lpstr>Topological polar surface TPSA</vt:lpstr>
      <vt:lpstr>www.in silico.de</vt:lpstr>
      <vt:lpstr>preadmet.bmdrc.kr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Μοντέλα ΑDMET</dc:title>
  <dc:creator>Administrator</dc:creator>
  <cp:lastModifiedBy>Administrator</cp:lastModifiedBy>
  <cp:revision>15</cp:revision>
  <dcterms:created xsi:type="dcterms:W3CDTF">2019-01-19T16:14:41Z</dcterms:created>
  <dcterms:modified xsi:type="dcterms:W3CDTF">2020-04-08T18:19:05Z</dcterms:modified>
</cp:coreProperties>
</file>