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70" r:id="rId2"/>
    <p:sldId id="271" r:id="rId3"/>
    <p:sldId id="272" r:id="rId4"/>
    <p:sldId id="273" r:id="rId5"/>
    <p:sldId id="277" r:id="rId6"/>
    <p:sldId id="279" r:id="rId7"/>
    <p:sldId id="280" r:id="rId8"/>
    <p:sldId id="274" r:id="rId9"/>
    <p:sldId id="278" r:id="rId10"/>
    <p:sldId id="276" r:id="rId11"/>
    <p:sldId id="275" r:id="rId12"/>
    <p:sldId id="257" r:id="rId13"/>
    <p:sldId id="281" r:id="rId14"/>
    <p:sldId id="290" r:id="rId15"/>
    <p:sldId id="282" r:id="rId16"/>
    <p:sldId id="283" r:id="rId17"/>
    <p:sldId id="284" r:id="rId18"/>
    <p:sldId id="293" r:id="rId19"/>
    <p:sldId id="294" r:id="rId20"/>
    <p:sldId id="295" r:id="rId21"/>
    <p:sldId id="296" r:id="rId22"/>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599" autoAdjust="0"/>
  </p:normalViewPr>
  <p:slideViewPr>
    <p:cSldViewPr>
      <p:cViewPr>
        <p:scale>
          <a:sx n="79" d="100"/>
          <a:sy n="79" d="100"/>
        </p:scale>
        <p:origin x="-84" y="-774"/>
      </p:cViewPr>
      <p:guideLst>
        <p:guide orient="horz" pos="2160"/>
        <p:guide pos="3839"/>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DBCFB5D4-A4C8-4338-A8FC-A504D2C24A9B}" type="datetime1">
              <a:rPr lang="el-GR" smtClean="0"/>
              <a:t>21/10/2020</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l-GR"/>
              <a:t>‹#›</a:t>
            </a:fld>
            <a:endParaRPr lang="el-G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5813E63C-D67E-46AD-8F8E-C5243B6C950C}" type="datetime1">
              <a:rPr lang="el-GR" smtClean="0"/>
              <a:t>21/10/2020</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l-GR"/>
              <a:t>‹#›</a:t>
            </a:fld>
            <a:endParaRPr lang="el-G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1F2A70B-78F2-4DCF-B53B-C990D2FAFB8A}" type="slidenum">
              <a:rPr lang="el-GR" smtClean="0"/>
              <a:t>12</a:t>
            </a:fld>
            <a:endParaRPr lang="el-GR" dirty="0"/>
          </a:p>
        </p:txBody>
      </p:sp>
    </p:spTree>
    <p:extLst>
      <p:ext uri="{BB962C8B-B14F-4D97-AF65-F5344CB8AC3E}">
        <p14:creationId xmlns:p14="http://schemas.microsoft.com/office/powerpoint/2010/main" val="33089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2413" y="1905000"/>
            <a:ext cx="9144000" cy="2667000"/>
          </a:xfrm>
        </p:spPr>
        <p:txBody>
          <a:bodyPr rtlCol="0">
            <a:noAutofit/>
          </a:bodyPr>
          <a:lstStyle>
            <a:lvl1pPr rtl="0">
              <a:defRPr sz="5400"/>
            </a:lvl1pPr>
          </a:lstStyle>
          <a:p>
            <a:pPr rtl="0"/>
            <a:r>
              <a:rPr lang="el-GR" smtClean="0"/>
              <a:t>Στυλ κύριου τίτλου</a:t>
            </a:r>
            <a:endParaRPr lang="el-GR" dirty="0"/>
          </a:p>
        </p:txBody>
      </p:sp>
      <p:grpSp>
        <p:nvGrpSpPr>
          <p:cNvPr id="256" name="Γραμμή" descr="Γραφικό γραμμής"/>
          <p:cNvGrpSpPr/>
          <p:nvPr/>
        </p:nvGrpSpPr>
        <p:grpSpPr bwMode="invGray">
          <a:xfrm>
            <a:off x="1584896" y="4724400"/>
            <a:ext cx="8631936" cy="64008"/>
            <a:chOff x="-4110038" y="2703513"/>
            <a:chExt cx="17394239" cy="160336"/>
          </a:xfrm>
          <a:solidFill>
            <a:schemeClr val="accent1"/>
          </a:solidFill>
        </p:grpSpPr>
        <p:sp>
          <p:nvSpPr>
            <p:cNvPr id="257" name="Ελεύθερη σχεδίαση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8" name="Ελεύθερη σχεδίαση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9" name="Ελεύθερη σχεδίαση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0" name="Ελεύθερη σχεδίαση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1" name="Ελεύθερη σχεδίαση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2" name="Ελεύθερη σχεδίαση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3" name="Ελεύθερη σχεδίαση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4" name="Ελεύθερη σχεδίαση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5" name="Ελεύθερη σχεδίαση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6" name="Ελεύθερη σχεδίαση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7" name="Ελεύθερη σχεδίαση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8" name="Ελεύθερη σχεδίαση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9" name="Ελεύθερη σχεδίαση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0" name="Ελεύθερη σχεδίαση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1" name="Ελεύθερη σχεδίαση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2" name="Ελεύθερη σχεδίαση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3" name="Ελεύθερη σχεδίαση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4" name="Ελεύθερη σχεδίαση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5" name="Ελεύθερη σχεδίαση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6" name="Ελεύθερη σχεδίαση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7" name="Ελεύθερη σχεδίαση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8" name="Ελεύθερη σχεδίαση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9" name="Ελεύθερη σχεδίαση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0" name="Ελεύθερη σχεδίαση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1" name="Ελεύθερη σχεδίαση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2" name="Ελεύθερη σχεδίαση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3" name="Ελεύθερη σχεδίαση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4" name="Ελεύθερη σχεδίαση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5" name="Ελεύθερη σχεδίαση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6" name="Ελεύθερη σχεδίαση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7" name="Ελεύθερη σχεδίαση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8" name="Ελεύθερη σχεδίαση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9" name="Ελεύθερη σχεδίαση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0" name="Ελεύθερη σχεδίαση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1" name="Ελεύθερη σχεδίαση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2" name="Ελεύθερη σχεδίαση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3" name="Ελεύθερη σχεδίαση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4" name="Ελεύθερη σχεδίαση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5" name="Ελεύθερη σχεδίαση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6" name="Ελεύθερη σχεδίαση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7" name="Ελεύθερη σχεδίαση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8" name="Ελεύθερη σχεδίαση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9" name="Ελεύθερη σχεδίαση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0" name="Ελεύθερη σχεδίαση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1" name="Ελεύθερη σχεδίαση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2" name="Ελεύθερη σχεδίαση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3" name="Ελεύθερη σχεδίαση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4" name="Ελεύθερη σχεδίαση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5" name="Ελεύθερη σχεδίαση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6" name="Ελεύθερη σχεδίαση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7" name="Ελεύθερη σχεδίαση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8" name="Ελεύθερη σχεδίαση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9" name="Ελεύθερη σχεδίαση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0" name="Ελεύθερη σχεδίαση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1" name="Ελεύθερη σχεδίαση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2" name="Ελεύθερη σχεδίαση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3" name="Ελεύθερη σχεδίαση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4" name="Ελεύθερη σχεδίαση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5" name="Ελεύθερη σχεδίαση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6" name="Ελεύθερη σχεδίαση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7" name="Ελεύθερη σχεδίαση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8" name="Ελεύθερη σχεδίαση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9" name="Ελεύθερη σχεδίαση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0" name="Ελεύθερη σχεδίαση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1" name="Ελεύθερη σχεδίαση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2" name="Ελεύθερη σχεδίαση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3" name="Ελεύθερη σχεδίαση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4" name="Ελεύθερη σχεδίαση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5" name="Ελεύθερη σχεδίαση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6" name="Ελεύθερη σχεδίαση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7" name="Ελεύθερη σχεδίαση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8" name="Ελεύθερη σχεδίαση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9" name="Ελεύθερη σχεδίαση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0" name="Ελεύθερη σχεδίαση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1" name="Ελεύθερη σχεδίαση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2" name="Ελεύθερη σχεδίαση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3" name="Ελεύθερη σχεδίαση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4" name="Ελεύθερη σχεδίαση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5" name="Ελεύθερη σχεδίαση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6" name="Ελεύθερη σχεδίαση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7" name="Ελεύθερη σχεδίαση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8" name="Ελεύθερη σχεδίαση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9" name="Ελεύθερη σχεδίαση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0" name="Ελεύθερη σχεδίαση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1" name="Ελεύθερη σχεδίαση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2" name="Ελεύθερη σχεδίαση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3" name="Ελεύθερη σχεδίαση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4" name="Ελεύθερη σχεδίαση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5" name="Ελεύθερη σχεδίαση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6" name="Ελεύθερη σχεδίαση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7" name="Ελεύθερη σχεδίαση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8" name="Ελεύθερη σχεδίαση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9" name="Ελεύθερη σχεδίαση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0" name="Ελεύθερη σχεδίαση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1" name="Ελεύθερη σχεδίαση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2" name="Ελεύθερη σχεδίαση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3" name="Ελεύθερη σχεδίαση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4" name="Ελεύθερη σχεδίαση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5" name="Ελεύθερη σχεδίαση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6" name="Ελεύθερη σχεδίαση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7" name="Ελεύθερη σχεδίαση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8" name="Ελεύθερη σχεδίαση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9" name="Ελεύθερη σχεδίαση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0" name="Ελεύθερη σχεδίαση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1" name="Ελεύθερη σχεδίαση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2" name="Ελεύθερη σχεδίαση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3" name="Ελεύθερη σχεδίαση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4" name="Ελεύθερη σχεδίαση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5" name="Ελεύθερη σχεδίαση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6" name="Ελεύθερη σχεδίαση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7" name="Ελεύθερη σχεδίαση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8" name="Ελεύθερη σχεδίαση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9" name="Ελεύθερη σχεδίαση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0" name="Ελεύθερη σχεδίαση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1" name="Ελεύθερη σχεδίαση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2" name="Ελεύθερη σχεδίαση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3" name="Ελεύθερη σχεδίαση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4" name="Ελεύθερη σχεδίαση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5" name="Ελεύθερη σχεδίαση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6" name="Ελεύθερη σχεδίαση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7" name="Ελεύθερη σχεδίαση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8" name="Ελεύθερη σχεδίαση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9" name="Ελεύθερη σχεδίαση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Υπότιτλος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grpSp>
        <p:nvGrpSpPr>
          <p:cNvPr id="7" name="Γραμμή" descr="Γραφικό γραμμής"/>
          <p:cNvGrpSpPr/>
          <p:nvPr/>
        </p:nvGrpSpPr>
        <p:grpSpPr bwMode="invGray">
          <a:xfrm>
            <a:off x="1522413" y="1514475"/>
            <a:ext cx="10569575" cy="64008"/>
            <a:chOff x="1522413" y="1514475"/>
            <a:chExt cx="10569575" cy="64008"/>
          </a:xfrm>
        </p:grpSpPr>
        <p:sp>
          <p:nvSpPr>
            <p:cNvPr id="8" name="Ελεύθερη σχεδίαση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 name="Ελεύθερη σχεδίαση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0" name="Ελεύθερη σχεδίαση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κατακόρυφου κειμένου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CD5C4122-C6A0-4C3A-884B-99E79B92808F}" type="datetime1">
              <a:rPr lang="el-GR" smtClean="0"/>
              <a:t>21/10/2020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10361612" y="274639"/>
            <a:ext cx="1371600" cy="5901747"/>
          </a:xfrm>
        </p:spPr>
        <p:txBody>
          <a:bodyPr vert="eaVert" rtlCol="0"/>
          <a:lstStyle>
            <a:lvl1pPr rtl="0">
              <a:defRPr/>
            </a:lvl1pPr>
          </a:lstStyle>
          <a:p>
            <a:pPr rtl="0"/>
            <a:r>
              <a:rPr lang="el-GR" smtClean="0"/>
              <a:t>Στυλ κύριου τίτλου</a:t>
            </a:r>
            <a:endParaRPr lang="el-GR" dirty="0"/>
          </a:p>
        </p:txBody>
      </p:sp>
      <p:grpSp>
        <p:nvGrpSpPr>
          <p:cNvPr id="7" name="Γραμμή" descr="Γραφικό γραμμής"/>
          <p:cNvGrpSpPr/>
          <p:nvPr/>
        </p:nvGrpSpPr>
        <p:grpSpPr bwMode="invGray">
          <a:xfrm rot="5400000">
            <a:off x="6864412" y="3472598"/>
            <a:ext cx="6492240" cy="64008"/>
            <a:chOff x="1522413" y="1514475"/>
            <a:chExt cx="10569575" cy="64008"/>
          </a:xfrm>
        </p:grpSpPr>
        <p:sp>
          <p:nvSpPr>
            <p:cNvPr id="8"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0"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κατακόρυφου κειμένου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487423C5-B4FD-4F01-AAC7-0EEF433AB54A}" type="datetime1">
              <a:rPr lang="el-GR" smtClean="0"/>
              <a:t>21/10/2020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lstStyle>
            <a:lvl1pPr rtl="0">
              <a:defRPr/>
            </a:lvl1pPr>
          </a:lstStyle>
          <a:p>
            <a:pPr rtl="0"/>
            <a:r>
              <a:rPr lang="el-GR" smtClean="0"/>
              <a:t>Στυλ κύριου τίτλου</a:t>
            </a:r>
            <a:endParaRPr lang="el-GR" dirty="0"/>
          </a:p>
        </p:txBody>
      </p:sp>
      <p:grpSp>
        <p:nvGrpSpPr>
          <p:cNvPr id="167" name="Γραμμή" descr="Γραφικό γραμμής"/>
          <p:cNvGrpSpPr/>
          <p:nvPr/>
        </p:nvGrpSpPr>
        <p:grpSpPr bwMode="invGray">
          <a:xfrm>
            <a:off x="1522413" y="1514475"/>
            <a:ext cx="10569575" cy="64008"/>
            <a:chOff x="1522413" y="1514475"/>
            <a:chExt cx="10569575" cy="64008"/>
          </a:xfrm>
        </p:grpSpPr>
        <p:sp>
          <p:nvSpPr>
            <p:cNvPr id="168"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περιεχομένου 2"/>
          <p:cNvSpPr>
            <a:spLocks noGrp="1"/>
          </p:cNvSpPr>
          <p:nvPr>
            <p:ph idx="1"/>
          </p:nvPr>
        </p:nvSpPr>
        <p:spPr/>
        <p:txBody>
          <a:bodyPr rtlCol="0"/>
          <a:lstStyle>
            <a:lvl1pPr>
              <a:defRPr/>
            </a:lvl1pPr>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317B44FC-29E4-4980-A70E-CC0957147049}" type="datetime1">
              <a:rPr lang="el-GR" smtClean="0"/>
              <a:t>21/10/2020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l-GR" smtClean="0"/>
              <a:t>Στυλ κύριου τίτλου</a:t>
            </a:r>
            <a:endParaRPr lang="el-GR" dirty="0"/>
          </a:p>
        </p:txBody>
      </p:sp>
      <p:grpSp>
        <p:nvGrpSpPr>
          <p:cNvPr id="255" name="Γραμμή" descr="Γραφικό γραμμής"/>
          <p:cNvGrpSpPr/>
          <p:nvPr/>
        </p:nvGrpSpPr>
        <p:grpSpPr bwMode="invGray">
          <a:xfrm>
            <a:off x="1584896" y="4724400"/>
            <a:ext cx="8631936" cy="64008"/>
            <a:chOff x="-4110038" y="2703513"/>
            <a:chExt cx="17394239" cy="160336"/>
          </a:xfrm>
          <a:solidFill>
            <a:schemeClr val="accent1"/>
          </a:solidFill>
        </p:grpSpPr>
        <p:sp>
          <p:nvSpPr>
            <p:cNvPr id="256" name="Ελεύθερη σχεδίαση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7" name="Ελεύθερη σχεδίαση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8" name="Ελεύθερη σχεδίαση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9" name="Ελεύθερη σχεδίαση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0" name="Ελεύθερη σχεδίαση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1" name="Ελεύθερη σχεδίαση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2" name="Ελεύθερη σχεδίαση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3" name="Ελεύθερη σχεδίαση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4" name="Ελεύθερη σχεδίαση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5" name="Ελεύθερη σχεδίαση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6" name="Ελεύθερη σχεδίαση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7" name="Ελεύθερη σχεδίαση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8" name="Ελεύθερη σχεδίαση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9" name="Ελεύθερη σχεδίαση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0" name="Ελεύθερη σχεδίαση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1" name="Ελεύθερη σχεδίαση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2" name="Ελεύθερη σχεδίαση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3" name="Ελεύθερη σχεδίαση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4" name="Ελεύθερη σχεδίαση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5" name="Ελεύθερη σχεδίαση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6" name="Ελεύθερη σχεδίαση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7" name="Ελεύθερη σχεδίαση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8" name="Ελεύθερη σχεδίαση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9" name="Ελεύθερη σχεδίαση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0" name="Ελεύθερη σχεδίαση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1" name="Ελεύθερη σχεδίαση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2" name="Ελεύθερη σχεδίαση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3" name="Ελεύθερη σχεδίαση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4" name="Ελεύθερη σχεδίαση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5" name="Ελεύθερη σχεδίαση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6" name="Ελεύθερη σχεδίαση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7" name="Ελεύθερη σχεδίαση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8" name="Ελεύθερη σχεδίαση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9" name="Ελεύθερη σχεδίαση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0" name="Ελεύθερη σχεδίαση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1" name="Ελεύθερη σχεδίαση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2" name="Ελεύθερη σχεδίαση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3" name="Ελεύθερη σχεδίαση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4" name="Ελεύθερη σχεδίαση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5" name="Ελεύθερη σχεδίαση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6" name="Ελεύθερη σχεδίαση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7" name="Ελεύθερη σχεδίαση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8" name="Ελεύθερη σχεδίαση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9" name="Ελεύθερη σχεδίαση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0" name="Ελεύθερη σχεδίαση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1" name="Ελεύθερη σχεδίαση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2" name="Ελεύθερη σχεδίαση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3" name="Ελεύθερη σχεδίαση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4" name="Ελεύθερη σχεδίαση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5" name="Ελεύθερη σχεδίαση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6" name="Ελεύθερη σχεδίαση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7" name="Ελεύθερη σχεδίαση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8" name="Ελεύθερη σχεδίαση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9" name="Ελεύθερη σχεδίαση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0" name="Ελεύθερη σχεδίαση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1" name="Ελεύθερη σχεδίαση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2" name="Ελεύθερη σχεδίαση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3" name="Ελεύθερη σχεδίαση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4" name="Ελεύθερη σχεδίαση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5" name="Ελεύθερη σχεδίαση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6" name="Ελεύθερη σχεδίαση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7" name="Ελεύθερη σχεδίαση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8" name="Ελεύθερη σχεδίαση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9" name="Ελεύθερη σχεδίαση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0" name="Ελεύθερη σχεδίαση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1" name="Ελεύθερη σχεδίαση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2" name="Ελεύθερη σχεδίαση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3" name="Ελεύθερη σχεδίαση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4" name="Ελεύθερη σχεδίαση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5" name="Ελεύθερη σχεδίαση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6" name="Ελεύθερη σχεδίαση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7" name="Ελεύθερη σχεδίαση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8" name="Ελεύθερη σχεδίαση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9" name="Ελεύθερη σχεδίαση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0" name="Ελεύθερη σχεδίαση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1" name="Ελεύθερη σχεδίαση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2" name="Ελεύθερη σχεδίαση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3" name="Ελεύθερη σχεδίαση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4" name="Ελεύθερη σχεδίαση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5" name="Ελεύθερη σχεδίαση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6" name="Ελεύθερη σχεδίαση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7" name="Ελεύθερη σχεδίαση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8" name="Ελεύθερη σχεδίαση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9" name="Ελεύθερη σχεδίαση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0" name="Ελεύθερη σχεδίαση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1" name="Ελεύθερη σχεδίαση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2" name="Ελεύθερη σχεδίαση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3" name="Ελεύθερη σχεδίαση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4" name="Ελεύθερη σχεδίαση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5" name="Ελεύθερη σχεδίαση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6" name="Ελεύθερη σχεδίαση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7" name="Ελεύθερη σχεδίαση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8" name="Ελεύθερη σχεδίαση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9" name="Ελεύθερη σχεδίαση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0" name="Ελεύθερη σχεδίαση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1" name="Ελεύθερη σχεδίαση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2" name="Ελεύθερη σχεδίαση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3" name="Ελεύθερη σχεδίαση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4" name="Ελεύθερη σχεδίαση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5" name="Ελεύθερη σχεδίαση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6" name="Ελεύθερη σχεδίαση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7" name="Ελεύθερη σχεδίαση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8" name="Ελεύθερη σχεδίαση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9" name="Ελεύθερη σχεδίαση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0" name="Ελεύθερη σχεδίαση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1" name="Ελεύθερη σχεδίαση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2" name="Ελεύθερη σχεδίαση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3" name="Ελεύθερη σχεδίαση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4" name="Ελεύθερη σχεδίαση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5" name="Ελεύθερη σχεδίαση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6" name="Ελεύθερη σχεδίαση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7" name="Ελεύθερη σχεδίαση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8" name="Ελεύθερη σχεδίαση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9" name="Ελεύθερη σχεδίαση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0" name="Ελεύθερη σχεδίαση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1" name="Ελεύθερη σχεδίαση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2" name="Ελεύθερη σχεδίαση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3" name="Ελεύθερη σχεδίαση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4" name="Ελεύθερη σχεδίαση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5" name="Ελεύθερη σχεδίαση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6" name="Ελεύθερη σχεδίαση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7" name="Ελεύθερη σχεδίαση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8" name="Ελεύθερη σχεδίαση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Σύμβολο κράτησης θέσης κειμένου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09C8DCF6-63D4-4ED8-8CE0-E0384DD74C4D}" type="datetime1">
              <a:rPr lang="el-GR" smtClean="0"/>
              <a:t>21/10/2020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lstStyle>
            <a:lvl1pPr rtl="0">
              <a:defRPr/>
            </a:lvl1pPr>
          </a:lstStyle>
          <a:p>
            <a:pPr rtl="0"/>
            <a:r>
              <a:rPr lang="el-GR" smtClean="0"/>
              <a:t>Στυλ κύριου τίτλου</a:t>
            </a:r>
            <a:endParaRPr lang="el-GR" dirty="0"/>
          </a:p>
        </p:txBody>
      </p:sp>
      <p:grpSp>
        <p:nvGrpSpPr>
          <p:cNvPr id="158" name="Γραμμή" descr="Γραφικό γραμμής"/>
          <p:cNvGrpSpPr/>
          <p:nvPr/>
        </p:nvGrpSpPr>
        <p:grpSpPr bwMode="invGray">
          <a:xfrm>
            <a:off x="1522413" y="1514475"/>
            <a:ext cx="10569575" cy="64008"/>
            <a:chOff x="1522413" y="1514475"/>
            <a:chExt cx="10569575" cy="64008"/>
          </a:xfrm>
        </p:grpSpPr>
        <p:sp>
          <p:nvSpPr>
            <p:cNvPr id="159"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0"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1"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2"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3"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4"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5"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6"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7"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8"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1"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2"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περιεχομένου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1A14B6AF-8822-45A2-A623-EEEB4E692DB5}" type="datetime1">
              <a:rPr lang="el-GR" smtClean="0"/>
              <a:t>21/10/2020</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lstStyle>
            <a:lvl1pPr rtl="0">
              <a:defRPr/>
            </a:lvl1pPr>
          </a:lstStyle>
          <a:p>
            <a:pPr rtl="0"/>
            <a:r>
              <a:rPr lang="el-GR" smtClean="0"/>
              <a:t>Στυλ κύριου τίτλου</a:t>
            </a:r>
            <a:endParaRPr lang="el-GR" dirty="0"/>
          </a:p>
        </p:txBody>
      </p:sp>
      <p:grpSp>
        <p:nvGrpSpPr>
          <p:cNvPr id="160" name="Γραμμή" descr="Γραφικό γραμμής"/>
          <p:cNvGrpSpPr/>
          <p:nvPr/>
        </p:nvGrpSpPr>
        <p:grpSpPr bwMode="invGray">
          <a:xfrm>
            <a:off x="1522413" y="1514475"/>
            <a:ext cx="10569575" cy="64008"/>
            <a:chOff x="1522413" y="1514475"/>
            <a:chExt cx="10569575" cy="64008"/>
          </a:xfrm>
        </p:grpSpPr>
        <p:sp>
          <p:nvSpPr>
            <p:cNvPr id="161" name="Ελεύθερη σχεδίαση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2" name="Ελεύθερη σχεδίαση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3" name="Ελεύθερη σχεδίαση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4"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5"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6"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7"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8"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1"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2"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3"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4"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κειμένου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p>
            <a:pPr rtl="0"/>
            <a:fld id="{A2BCFDCC-5693-4EAE-8CEF-69A16980683C}" type="datetime1">
              <a:rPr lang="el-GR" smtClean="0"/>
              <a:t>21/10/2020</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25BA54BD-C84D-46CE-8B72-31BFB26ABA43}" type="slidenum">
              <a:rPr lang="el-GR"/>
              <a:t>‹#›</a:t>
            </a:fld>
            <a:endParaRPr lang="el-GR" dirty="0"/>
          </a:p>
        </p:txBody>
      </p:sp>
      <p:sp>
        <p:nvSpPr>
          <p:cNvPr id="85" name="Σύμβολο κράτησης θέσης περιεχομένου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grpSp>
        <p:nvGrpSpPr>
          <p:cNvPr id="156" name="Γραμμή" descr="Γραφικό γραμμής"/>
          <p:cNvGrpSpPr/>
          <p:nvPr/>
        </p:nvGrpSpPr>
        <p:grpSpPr bwMode="invGray">
          <a:xfrm>
            <a:off x="1522413" y="1514475"/>
            <a:ext cx="10569575" cy="64008"/>
            <a:chOff x="1522413" y="1514475"/>
            <a:chExt cx="10569575" cy="64008"/>
          </a:xfrm>
        </p:grpSpPr>
        <p:sp>
          <p:nvSpPr>
            <p:cNvPr id="157"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8"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9"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0"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1"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2"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3"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4"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5"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6"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7"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8"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p>
            <a:pPr rtl="0"/>
            <a:fld id="{551F0177-3457-4B12-BEA0-825D05B3CB8D}" type="datetime1">
              <a:rPr lang="el-GR" smtClean="0"/>
              <a:t>21/10/2020</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p>
            <a:pPr rtl="0"/>
            <a:fld id="{2E83EFF7-E94C-4FD9-A6DE-18293CCC3264}" type="datetime1">
              <a:rPr lang="el-GR" smtClean="0"/>
              <a:t>21/10/2020</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l-GR" smtClean="0"/>
              <a:t>Στυλ κύριου τίτλου</a:t>
            </a:r>
            <a:endParaRPr lang="el-GR" dirty="0"/>
          </a:p>
        </p:txBody>
      </p:sp>
      <p:sp>
        <p:nvSpPr>
          <p:cNvPr id="4" name="Σύμβολο κράτησης θέσης κειμένου 3"/>
          <p:cNvSpPr>
            <a:spLocks noGrp="1"/>
          </p:cNvSpPr>
          <p:nvPr>
            <p:ph type="body" sz="half" idx="2"/>
          </p:nvPr>
        </p:nvSpPr>
        <p:spPr>
          <a:xfrm>
            <a:off x="1522413" y="3429000"/>
            <a:ext cx="2743200" cy="2743200"/>
          </a:xfrm>
        </p:spPr>
        <p:txBody>
          <a:bodyPr rtlCol="0" anchor="b">
            <a:normAutofit/>
          </a:bodyPr>
          <a:lstStyle>
            <a:lvl1pPr marL="0" indent="0">
              <a:lnSpc>
                <a:spcPct val="100000"/>
              </a:lnSpc>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Σύμβολο κράτησης θέσης περιεχομένου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grpSp>
        <p:nvGrpSpPr>
          <p:cNvPr id="615" name="Πλαίσιο" descr="Γραφικό κουτιού"/>
          <p:cNvGrpSpPr/>
          <p:nvPr/>
        </p:nvGrpSpPr>
        <p:grpSpPr bwMode="invGray">
          <a:xfrm>
            <a:off x="4417839" y="1630821"/>
            <a:ext cx="6291028" cy="4575885"/>
            <a:chOff x="4417839" y="1630821"/>
            <a:chExt cx="6291028" cy="4575885"/>
          </a:xfrm>
        </p:grpSpPr>
        <p:grpSp>
          <p:nvGrpSpPr>
            <p:cNvPr id="616" name="Ομάδα 615"/>
            <p:cNvGrpSpPr/>
            <p:nvPr/>
          </p:nvGrpSpPr>
          <p:grpSpPr bwMode="invGray">
            <a:xfrm>
              <a:off x="5414491" y="1630821"/>
              <a:ext cx="5294376" cy="4114800"/>
              <a:chOff x="3310555" y="716546"/>
              <a:chExt cx="5294376" cy="4114800"/>
            </a:xfrm>
          </p:grpSpPr>
          <p:grpSp>
            <p:nvGrpSpPr>
              <p:cNvPr id="768" name="Ομάδα 767"/>
              <p:cNvGrpSpPr/>
              <p:nvPr/>
            </p:nvGrpSpPr>
            <p:grpSpPr bwMode="invGray">
              <a:xfrm flipH="1">
                <a:off x="3310555" y="737968"/>
                <a:ext cx="5294376" cy="54864"/>
                <a:chOff x="1522413" y="1514475"/>
                <a:chExt cx="10569575" cy="64008"/>
              </a:xfrm>
              <a:solidFill>
                <a:schemeClr val="accent1"/>
              </a:solidFill>
            </p:grpSpPr>
            <p:sp>
              <p:nvSpPr>
                <p:cNvPr id="844" name="Ελεύθερη σχεδίαση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5" name="Ελεύθερη σχεδίαση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6" name="Ελεύθερη σχεδίαση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7"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8"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9"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0"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1"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2"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3"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4"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5"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6"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7"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8"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9"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0"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1"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2"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3"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4"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5"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6"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7"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8"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9"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0"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1"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2"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3"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4"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5"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6"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7"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8"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9"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0"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1"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2"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3"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4"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5"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6"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7"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8"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9"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0"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1"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2"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3"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4"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5"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6"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7"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8"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9"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0"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1"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2"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3"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4"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5"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6"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7"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8"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9"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0"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1"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2"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3"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4"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5"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6"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7"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769" name="Ομάδα 768"/>
              <p:cNvGrpSpPr/>
              <p:nvPr/>
            </p:nvGrpSpPr>
            <p:grpSpPr bwMode="invGray">
              <a:xfrm rot="16200000" flipH="1">
                <a:off x="6492229" y="2755658"/>
                <a:ext cx="4114800" cy="36576"/>
                <a:chOff x="1522413" y="1514475"/>
                <a:chExt cx="10569575" cy="64008"/>
              </a:xfrm>
              <a:solidFill>
                <a:schemeClr val="accent1"/>
              </a:solidFill>
            </p:grpSpPr>
            <p:sp>
              <p:nvSpPr>
                <p:cNvPr id="770" name="Ελεύθερη σχεδίαση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1" name="Ελεύθερη σχεδίαση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2" name="Ελεύθερη σχεδίαση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3"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4"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5"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6"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7"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8"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9"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0"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1"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2"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3"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4"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5"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6"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7"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8"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9"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0"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1"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2"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3"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4"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5"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6"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7"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8"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9"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0"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1"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2"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3"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4"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5"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6"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7"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8"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9"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0"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1"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2"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3"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4"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5"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6"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7"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8"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9"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0"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1"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2"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3"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4"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5"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6"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7"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8"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9"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0"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1"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2"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3"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4"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5"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6"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7"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8"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9"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0"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1"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2"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3"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nvGrpSpPr>
            <p:cNvPr id="617" name="Ομάδα 616"/>
            <p:cNvGrpSpPr/>
            <p:nvPr/>
          </p:nvGrpSpPr>
          <p:grpSpPr bwMode="invGray">
            <a:xfrm rot="10800000">
              <a:off x="4417839" y="2091906"/>
              <a:ext cx="5294376" cy="4114800"/>
              <a:chOff x="3310555" y="716546"/>
              <a:chExt cx="5294376" cy="4114800"/>
            </a:xfrm>
          </p:grpSpPr>
          <p:grpSp>
            <p:nvGrpSpPr>
              <p:cNvPr id="618" name="Ομάδα 617"/>
              <p:cNvGrpSpPr/>
              <p:nvPr/>
            </p:nvGrpSpPr>
            <p:grpSpPr bwMode="invGray">
              <a:xfrm flipH="1">
                <a:off x="3310555" y="737968"/>
                <a:ext cx="5294376" cy="54864"/>
                <a:chOff x="1522413" y="1514475"/>
                <a:chExt cx="10569575" cy="64008"/>
              </a:xfrm>
              <a:solidFill>
                <a:schemeClr val="accent1"/>
              </a:solidFill>
            </p:grpSpPr>
            <p:sp>
              <p:nvSpPr>
                <p:cNvPr id="694" name="Ελεύθερη σχεδίαση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5" name="Ελεύθερη σχεδίαση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6" name="Ελεύθερη σχεδίαση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7"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8"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9"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0"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1"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2"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3"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4"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5"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6"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7"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8"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9"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0"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1"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2"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3"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4"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5"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6"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7"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8"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9"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0"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1"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2"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3"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4"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5"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6"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7"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8"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9"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0"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1"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2"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3"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4"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5"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6"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7"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8"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9"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0"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1"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2"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3"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4"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5"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6"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7"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8"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9"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0"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1"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2"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3"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4"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5"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6"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7"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8"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9"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0"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1"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2"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3"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4"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5"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6"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7"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619" name="Ομάδα 618"/>
              <p:cNvGrpSpPr/>
              <p:nvPr/>
            </p:nvGrpSpPr>
            <p:grpSpPr bwMode="invGray">
              <a:xfrm rot="16200000" flipH="1">
                <a:off x="6492229" y="2755658"/>
                <a:ext cx="4114800" cy="36576"/>
                <a:chOff x="1522413" y="1514475"/>
                <a:chExt cx="10569575" cy="64008"/>
              </a:xfrm>
              <a:solidFill>
                <a:schemeClr val="accent1"/>
              </a:solidFill>
            </p:grpSpPr>
            <p:sp>
              <p:nvSpPr>
                <p:cNvPr id="620" name="Ελεύθερη σχεδίαση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1" name="Ελεύθερη σχεδίαση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2" name="Ελεύθερη σχεδίαση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3"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4"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5"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6"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7"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8"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9"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0"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1"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2"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3"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4"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5"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6"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7"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8"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9"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0"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1"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2"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3"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4"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5"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6"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7"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8"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9"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0"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1"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2"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3"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4"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5"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6"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7"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8"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9"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0"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1"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2"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3"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4"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5"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6"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7"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8"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9"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0"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1"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2"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3"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4"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5"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6"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7"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8"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9"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0"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1"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2"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3"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4"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5"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6"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7"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8"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9"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0"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1"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2"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3"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B102F11F-5270-4642-B1F2-9C9E3C6334B7}" type="datetime1">
              <a:rPr lang="el-GR" smtClean="0"/>
              <a:t>21/10/2020</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l-GR" smtClean="0"/>
              <a:t>Στυλ κύριου τίτλου</a:t>
            </a:r>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smtClean="0"/>
              <a:t>Κάντε κλικ στο εικονίδιο για να προσθέσετε εικόνα</a:t>
            </a:r>
            <a:endParaRPr lang="el-GR" dirty="0"/>
          </a:p>
        </p:txBody>
      </p:sp>
      <p:grpSp>
        <p:nvGrpSpPr>
          <p:cNvPr id="614" name="Πλαίσιο" descr="Γραφικό κουτιού"/>
          <p:cNvGrpSpPr/>
          <p:nvPr/>
        </p:nvGrpSpPr>
        <p:grpSpPr bwMode="invGray">
          <a:xfrm flipH="1">
            <a:off x="1447500" y="1630821"/>
            <a:ext cx="6291028" cy="4575885"/>
            <a:chOff x="4417839" y="1630821"/>
            <a:chExt cx="6291028" cy="4575885"/>
          </a:xfrm>
        </p:grpSpPr>
        <p:grpSp>
          <p:nvGrpSpPr>
            <p:cNvPr id="615" name="Ομάδα 614"/>
            <p:cNvGrpSpPr/>
            <p:nvPr/>
          </p:nvGrpSpPr>
          <p:grpSpPr bwMode="invGray">
            <a:xfrm>
              <a:off x="5414491" y="1630821"/>
              <a:ext cx="5294376" cy="4114800"/>
              <a:chOff x="3310555" y="716546"/>
              <a:chExt cx="5294376" cy="4114800"/>
            </a:xfrm>
          </p:grpSpPr>
          <p:grpSp>
            <p:nvGrpSpPr>
              <p:cNvPr id="767" name="Ομάδα 766"/>
              <p:cNvGrpSpPr/>
              <p:nvPr/>
            </p:nvGrpSpPr>
            <p:grpSpPr bwMode="invGray">
              <a:xfrm flipH="1">
                <a:off x="3310555" y="737968"/>
                <a:ext cx="5294376" cy="54864"/>
                <a:chOff x="1522413" y="1514475"/>
                <a:chExt cx="10569575" cy="64008"/>
              </a:xfrm>
              <a:solidFill>
                <a:schemeClr val="accent1"/>
              </a:solidFill>
            </p:grpSpPr>
            <p:sp>
              <p:nvSpPr>
                <p:cNvPr id="843" name="Ελεύθερη σχεδίαση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4" name="Ελεύθερη σχεδίαση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5" name="Ελεύθερη σχεδίαση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6"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7"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8"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9"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0"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1"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2"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3"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4"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5"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6"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7"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8"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9"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0"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1"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2"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3"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4"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5"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6"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7"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8"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9"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0"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1"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2"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3"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4"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5"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6"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7"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8"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9"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0"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1"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2"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3"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4"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5"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6"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7"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8"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9"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0"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1"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2"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3"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4"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5"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6"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7"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8"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9"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0"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1"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2"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3"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4"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5"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6"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7"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8"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9"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0"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1"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2"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3"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4"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5"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6"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768" name="Ομάδα 767"/>
              <p:cNvGrpSpPr/>
              <p:nvPr/>
            </p:nvGrpSpPr>
            <p:grpSpPr bwMode="invGray">
              <a:xfrm rot="16200000" flipH="1">
                <a:off x="6492229" y="2755658"/>
                <a:ext cx="4114800" cy="36576"/>
                <a:chOff x="1522413" y="1514475"/>
                <a:chExt cx="10569575" cy="64008"/>
              </a:xfrm>
              <a:solidFill>
                <a:schemeClr val="accent1"/>
              </a:solidFill>
            </p:grpSpPr>
            <p:sp>
              <p:nvSpPr>
                <p:cNvPr id="769" name="Ελεύθερη σχεδίαση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0" name="Ελεύθερη σχεδίαση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1" name="Ελεύθερη σχεδίαση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2"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3"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4"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5"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6"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7"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8"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9"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0"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1"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2"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3"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4"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5"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6"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7"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8"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9"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0"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1"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2"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3"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4"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5"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6"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7"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8"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9"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0"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1"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2"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3"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4"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5"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6"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7"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8"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9"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0"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1"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2"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3"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4"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5"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6"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7"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8"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9"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0"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1"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2"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3"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4"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5"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6"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7"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8"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9"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0"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1"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2"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3"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4"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5"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6"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7"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8"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9"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0"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1"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2"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nvGrpSpPr>
            <p:cNvPr id="616" name="Ομάδα 615"/>
            <p:cNvGrpSpPr/>
            <p:nvPr/>
          </p:nvGrpSpPr>
          <p:grpSpPr bwMode="invGray">
            <a:xfrm rot="10800000">
              <a:off x="4417839" y="2091906"/>
              <a:ext cx="5294376" cy="4114800"/>
              <a:chOff x="3310555" y="716546"/>
              <a:chExt cx="5294376" cy="4114800"/>
            </a:xfrm>
          </p:grpSpPr>
          <p:grpSp>
            <p:nvGrpSpPr>
              <p:cNvPr id="617" name="Ομάδα 616"/>
              <p:cNvGrpSpPr/>
              <p:nvPr/>
            </p:nvGrpSpPr>
            <p:grpSpPr bwMode="invGray">
              <a:xfrm flipH="1">
                <a:off x="3310555" y="737968"/>
                <a:ext cx="5294376" cy="54864"/>
                <a:chOff x="1522413" y="1514475"/>
                <a:chExt cx="10569575" cy="64008"/>
              </a:xfrm>
              <a:solidFill>
                <a:schemeClr val="accent1"/>
              </a:solidFill>
            </p:grpSpPr>
            <p:sp>
              <p:nvSpPr>
                <p:cNvPr id="693" name="Ελεύθερη σχεδίαση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4" name="Ελεύθερη σχεδίαση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5" name="Ελεύθερη σχεδίαση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6"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7"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8"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9"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0"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1"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2"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3"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4"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5"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6"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7"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8"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9"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0"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1"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2"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3"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4"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5"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6"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7"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8"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9"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0"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1"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2"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3"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4"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5"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6"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7"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8"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9"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0"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1"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2"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3"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4"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5"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6"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7"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8"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9"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0"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1"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2"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3"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4"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5"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6"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7"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8"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9"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0"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1"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2"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3"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4"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5"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6"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7"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8"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9"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0"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1"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2"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3"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4"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5"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6"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618" name="Ομάδα 617"/>
              <p:cNvGrpSpPr/>
              <p:nvPr/>
            </p:nvGrpSpPr>
            <p:grpSpPr bwMode="invGray">
              <a:xfrm rot="16200000" flipH="1">
                <a:off x="6492229" y="2755658"/>
                <a:ext cx="4114800" cy="36576"/>
                <a:chOff x="1522413" y="1514475"/>
                <a:chExt cx="10569575" cy="64008"/>
              </a:xfrm>
              <a:solidFill>
                <a:schemeClr val="accent1"/>
              </a:solidFill>
            </p:grpSpPr>
            <p:sp>
              <p:nvSpPr>
                <p:cNvPr id="619" name="Ελεύθερη σχεδίαση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0" name="Ελεύθερη σχεδίαση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1" name="Ελεύθερη σχεδίαση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2" name="Ελεύθερη σχεδίαση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3" name="Ελεύθερη σχεδίαση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4" name="Ελεύθερη σχεδίαση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5" name="Ελεύθερη σχεδίαση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6" name="Ελεύθερη σχεδίαση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7" name="Ελεύθερη σχεδίαση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8" name="Ελεύθερη σχεδίαση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9" name="Ελεύθερη σχεδίαση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0" name="Ελεύθερη σχεδίαση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1" name="Ελεύθερη σχεδίαση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2" name="Ελεύθερη σχεδίαση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3" name="Ελεύθερη σχεδίαση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4" name="Ελεύθερη σχεδίαση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5" name="Ελεύθερη σχεδίαση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6" name="Ελεύθερη σχεδίαση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7" name="Ελεύθερη σχεδίαση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8" name="Ελεύθερη σχεδίαση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9" name="Ελεύθερη σχεδίαση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0" name="Ελεύθερη σχεδίαση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1" name="Ελεύθερη σχεδίαση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2" name="Ελεύθερη σχεδίαση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3" name="Ελεύθερη σχεδίαση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4" name="Ελεύθερη σχεδίαση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5" name="Ελεύθερη σχεδίαση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6" name="Ελεύθερη σχεδίαση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7" name="Ελεύθερη σχεδίαση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8" name="Ελεύθερη σχεδίαση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9" name="Ελεύθερη σχεδίαση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0" name="Ελεύθερη σχεδίαση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1" name="Ελεύθερη σχεδίαση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2" name="Ελεύθερη σχεδίαση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3" name="Ελεύθερη σχεδίαση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4" name="Ελεύθερη σχεδίαση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5" name="Ελεύθερη σχεδίαση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6" name="Ελεύθερη σχεδίαση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7" name="Ελεύθερη σχεδίαση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8" name="Ελεύθερη σχεδίαση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9" name="Ελεύθερη σχεδίαση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0" name="Ελεύθερη σχεδίαση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1" name="Ελεύθερη σχεδίαση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2" name="Ελεύθερη σχεδίαση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3" name="Ελεύθερη σχεδίαση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4" name="Ελεύθερη σχεδίαση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5" name="Ελεύθερη σχεδίαση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6" name="Ελεύθερη σχεδίαση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7" name="Ελεύθερη σχεδίαση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8" name="Ελεύθερη σχεδίαση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9" name="Ελεύθερη σχεδίαση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0" name="Ελεύθερη σχεδίαση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1" name="Ελεύθερη σχεδίαση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2" name="Ελεύθερη σχεδίαση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3" name="Ελεύθερη σχεδίαση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4" name="Ελεύθερη σχεδίαση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5" name="Ελεύθερη σχεδίαση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6" name="Ελεύθερη σχεδίαση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7" name="Ελεύθερη σχεδίαση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8" name="Ελεύθερη σχεδίαση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9" name="Ελεύθερη σχεδίαση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0" name="Ελεύθερη σχεδίαση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1" name="Ελεύθερη σχεδίαση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2" name="Ελεύθερη σχεδίαση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3" name="Ελεύθερη σχεδίαση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4" name="Ελεύθερη σχεδίαση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5" name="Ελεύθερη σχεδίαση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6" name="Ελεύθερη σχεδίαση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7" name="Ελεύθερη σχεδίαση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8" name="Ελεύθερη σχεδίαση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9" name="Ελεύθερη σχεδίαση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0" name="Ελεύθερη σχεδίαση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1" name="Ελεύθερη σχεδίαση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2" name="Ελεύθερη σχεδίαση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sp>
        <p:nvSpPr>
          <p:cNvPr id="4" name="Σύμβολο κράτησης θέσης κειμένου 3"/>
          <p:cNvSpPr>
            <a:spLocks noGrp="1"/>
          </p:cNvSpPr>
          <p:nvPr>
            <p:ph type="body" sz="half" idx="2"/>
          </p:nvPr>
        </p:nvSpPr>
        <p:spPr>
          <a:xfrm>
            <a:off x="7905959" y="3411748"/>
            <a:ext cx="2743200" cy="2743200"/>
          </a:xfrm>
        </p:spPr>
        <p:txBody>
          <a:bodyPr rtlCol="0" anchor="b">
            <a:normAutofit/>
          </a:bodyPr>
          <a:lstStyle>
            <a:lvl1pPr marL="0" indent="0">
              <a:lnSpc>
                <a:spcPct val="100000"/>
              </a:lnSpc>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00147233-F6A7-434F-92E5-61A569BFCB2D}" type="datetime1">
              <a:rPr lang="el-GR" smtClean="0"/>
              <a:t>21/10/2020</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8CD73C-109C-4F2C-8D5C-05E3AE1DFFE2}" type="datetime1">
              <a:rPr lang="el-GR" smtClean="0"/>
              <a:t>21/10/2020</a:t>
            </a:fld>
            <a:endParaRPr lang="el-GR" dirty="0"/>
          </a:p>
        </p:txBody>
      </p:sp>
      <p:sp>
        <p:nvSpPr>
          <p:cNvPr id="6" name="Σύμβολο κράτησης θέσης αριθμού διαφάνειας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l-GR" smtClean="0"/>
              <a:pPr/>
              <a:t>‹#›</a:t>
            </a:fld>
            <a:endParaRPr lang="el-G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89520" y="764704"/>
            <a:ext cx="9144000" cy="1296144"/>
          </a:xfrm>
          <a:noFill/>
          <a:ln w="28575">
            <a:solidFill>
              <a:schemeClr val="accent1"/>
            </a:solidFill>
          </a:ln>
        </p:spPr>
        <p:txBody>
          <a:bodyPr>
            <a:normAutofit/>
          </a:bodyPr>
          <a:lstStyle/>
          <a:p>
            <a:pPr algn="ctr"/>
            <a:r>
              <a:rPr lang="el-GR" sz="3600" b="1" dirty="0" smtClean="0">
                <a:latin typeface="+mn-lt"/>
              </a:rPr>
              <a:t>ΕΡΓΑΣΤΗΡΙΟ Φαρμακευτικής Χημείας </a:t>
            </a:r>
            <a:br>
              <a:rPr lang="el-GR" sz="3600" b="1" dirty="0" smtClean="0">
                <a:latin typeface="+mn-lt"/>
              </a:rPr>
            </a:br>
            <a:r>
              <a:rPr lang="el-GR" sz="3600" b="1" dirty="0" smtClean="0">
                <a:latin typeface="+mn-lt"/>
              </a:rPr>
              <a:t>7</a:t>
            </a:r>
            <a:r>
              <a:rPr lang="el-GR" sz="3600" b="1" baseline="30000" dirty="0" smtClean="0">
                <a:latin typeface="+mn-lt"/>
              </a:rPr>
              <a:t>ου</a:t>
            </a:r>
            <a:r>
              <a:rPr lang="el-GR" sz="3600" b="1" dirty="0" smtClean="0">
                <a:latin typeface="+mn-lt"/>
              </a:rPr>
              <a:t> </a:t>
            </a:r>
            <a:r>
              <a:rPr lang="el-GR" sz="3600" b="1" dirty="0" smtClean="0">
                <a:latin typeface="+mn-lt"/>
              </a:rPr>
              <a:t>εξαμήνου </a:t>
            </a:r>
            <a:r>
              <a:rPr lang="el-GR" sz="3600" b="1" dirty="0" smtClean="0">
                <a:latin typeface="+mn-lt"/>
              </a:rPr>
              <a:t>20</a:t>
            </a:r>
            <a:r>
              <a:rPr lang="en-US" sz="3600" b="1" dirty="0" smtClean="0">
                <a:latin typeface="+mn-lt"/>
              </a:rPr>
              <a:t>20</a:t>
            </a:r>
            <a:r>
              <a:rPr lang="el-GR" sz="3600" b="1" dirty="0" smtClean="0">
                <a:latin typeface="+mn-lt"/>
              </a:rPr>
              <a:t>-202</a:t>
            </a:r>
            <a:r>
              <a:rPr lang="en-US" sz="3600" b="1" dirty="0" smtClean="0">
                <a:latin typeface="+mn-lt"/>
              </a:rPr>
              <a:t>1</a:t>
            </a:r>
            <a:endParaRPr lang="el-GR" sz="3600" b="1" dirty="0">
              <a:latin typeface="+mn-lt"/>
            </a:endParaRPr>
          </a:p>
        </p:txBody>
      </p:sp>
      <p:sp>
        <p:nvSpPr>
          <p:cNvPr id="3" name="Υπότιτλος 2"/>
          <p:cNvSpPr>
            <a:spLocks noGrp="1"/>
          </p:cNvSpPr>
          <p:nvPr>
            <p:ph type="subTitle" idx="1"/>
          </p:nvPr>
        </p:nvSpPr>
        <p:spPr>
          <a:xfrm>
            <a:off x="1550664" y="3068960"/>
            <a:ext cx="9038680" cy="1718327"/>
          </a:xfrm>
          <a:noFill/>
          <a:ln>
            <a:solidFill>
              <a:schemeClr val="bg2">
                <a:lumMod val="25000"/>
              </a:schemeClr>
            </a:solidFill>
          </a:ln>
        </p:spPr>
        <p:txBody>
          <a:bodyPr>
            <a:normAutofit fontScale="92500" lnSpcReduction="20000"/>
          </a:bodyPr>
          <a:lstStyle/>
          <a:p>
            <a:pPr algn="ctr"/>
            <a:r>
              <a:rPr lang="el-GR" sz="3199" dirty="0" smtClean="0"/>
              <a:t>Διδάσκουσα </a:t>
            </a:r>
            <a:r>
              <a:rPr lang="el-GR" sz="3199" dirty="0"/>
              <a:t>Καθηγήτρια</a:t>
            </a:r>
          </a:p>
          <a:p>
            <a:pPr algn="ctr"/>
            <a:r>
              <a:rPr lang="el-GR" sz="3199" dirty="0" err="1"/>
              <a:t>Δ.Χατζηπαύλου-Λίτινα</a:t>
            </a:r>
            <a:endParaRPr lang="el-GR" sz="3199" dirty="0"/>
          </a:p>
          <a:p>
            <a:endParaRPr lang="el-GR" sz="3199" dirty="0"/>
          </a:p>
          <a:p>
            <a:pPr algn="ctr"/>
            <a:r>
              <a:rPr lang="el-GR" sz="3199" b="1" dirty="0"/>
              <a:t>Το διδακτικό υλικό είναι σε ανάρτηση στο</a:t>
            </a:r>
            <a:r>
              <a:rPr lang="en-US" sz="3199" b="1" dirty="0"/>
              <a:t>:</a:t>
            </a:r>
          </a:p>
          <a:p>
            <a:pPr algn="ctr"/>
            <a:r>
              <a:rPr lang="en-US" sz="3199" b="1" dirty="0"/>
              <a:t>https://users.auth.gr/hadjipav</a:t>
            </a:r>
            <a:endParaRPr lang="el-GR" sz="3199" b="1" dirty="0"/>
          </a:p>
        </p:txBody>
      </p:sp>
    </p:spTree>
    <p:extLst>
      <p:ext uri="{BB962C8B-B14F-4D97-AF65-F5344CB8AC3E}">
        <p14:creationId xmlns:p14="http://schemas.microsoft.com/office/powerpoint/2010/main" val="325730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1413892" y="1916832"/>
            <a:ext cx="9684570" cy="3528392"/>
          </a:xfrm>
        </p:spPr>
        <p:txBody>
          <a:bodyPr>
            <a:normAutofit/>
          </a:bodyPr>
          <a:lstStyle/>
          <a:p>
            <a:r>
              <a:rPr lang="el-GR" dirty="0" smtClean="0"/>
              <a:t>Ψύχεται το περιεχόμενο</a:t>
            </a:r>
          </a:p>
          <a:p>
            <a:r>
              <a:rPr lang="el-GR" dirty="0" smtClean="0"/>
              <a:t>Ρίχνεται σε ποτήρι ζέσεως σε μίγμα πάγου-νερού προσεκτικά</a:t>
            </a:r>
          </a:p>
          <a:p>
            <a:r>
              <a:rPr lang="el-GR" dirty="0" smtClean="0"/>
              <a:t>Διηθείται από διπλό ηθμό σε χωνί </a:t>
            </a:r>
            <a:r>
              <a:rPr lang="en-US" dirty="0" smtClean="0"/>
              <a:t>Buchner </a:t>
            </a:r>
            <a:r>
              <a:rPr lang="el-GR" dirty="0" smtClean="0"/>
              <a:t>υπό πίεση με υδραντλία νερού</a:t>
            </a:r>
          </a:p>
          <a:p>
            <a:r>
              <a:rPr lang="el-GR" dirty="0" smtClean="0"/>
              <a:t>Το </a:t>
            </a:r>
            <a:r>
              <a:rPr lang="el-GR" dirty="0" err="1" smtClean="0"/>
              <a:t>σκουροπράσινο</a:t>
            </a:r>
            <a:r>
              <a:rPr lang="el-GR" dirty="0" smtClean="0"/>
              <a:t>- μαύρο ίζημα  </a:t>
            </a:r>
            <a:r>
              <a:rPr lang="el-GR" dirty="0" err="1" smtClean="0"/>
              <a:t>εκπλύνεται</a:t>
            </a:r>
            <a:r>
              <a:rPr lang="el-GR" dirty="0" smtClean="0"/>
              <a:t> με άφθονο νερό</a:t>
            </a:r>
          </a:p>
          <a:p>
            <a:endParaRPr lang="el-GR" dirty="0" smtClean="0"/>
          </a:p>
          <a:p>
            <a:endParaRPr lang="el-GR" dirty="0"/>
          </a:p>
        </p:txBody>
      </p:sp>
      <p:sp>
        <p:nvSpPr>
          <p:cNvPr id="6" name="TextBox 5"/>
          <p:cNvSpPr txBox="1"/>
          <p:nvPr/>
        </p:nvSpPr>
        <p:spPr>
          <a:xfrm>
            <a:off x="1845940" y="692696"/>
            <a:ext cx="2520280" cy="424732"/>
          </a:xfrm>
          <a:prstGeom prst="rect">
            <a:avLst/>
          </a:prstGeom>
          <a:noFill/>
        </p:spPr>
        <p:txBody>
          <a:bodyPr wrap="square" rtlCol="0">
            <a:spAutoFit/>
          </a:bodyPr>
          <a:lstStyle/>
          <a:p>
            <a:pPr>
              <a:lnSpc>
                <a:spcPct val="90000"/>
              </a:lnSpc>
            </a:pPr>
            <a:r>
              <a:rPr lang="el-GR" sz="2400" dirty="0" smtClean="0">
                <a:solidFill>
                  <a:srgbClr val="0070C0"/>
                </a:solidFill>
              </a:rPr>
              <a:t>απομόνωση</a:t>
            </a:r>
            <a:endParaRPr lang="el-GR" sz="2400" dirty="0">
              <a:solidFill>
                <a:srgbClr val="0070C0"/>
              </a:solidFill>
            </a:endParaRPr>
          </a:p>
        </p:txBody>
      </p:sp>
    </p:spTree>
    <p:extLst>
      <p:ext uri="{BB962C8B-B14F-4D97-AF65-F5344CB8AC3E}">
        <p14:creationId xmlns:p14="http://schemas.microsoft.com/office/powerpoint/2010/main" val="41158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09836" y="0"/>
            <a:ext cx="9756576" cy="692696"/>
          </a:xfrm>
        </p:spPr>
        <p:txBody>
          <a:bodyPr/>
          <a:lstStyle/>
          <a:p>
            <a:r>
              <a:rPr lang="el-GR" dirty="0" smtClean="0"/>
              <a:t>Καθαρισμός του οξέος</a:t>
            </a:r>
            <a:endParaRPr lang="el-GR" dirty="0"/>
          </a:p>
        </p:txBody>
      </p:sp>
      <p:sp>
        <p:nvSpPr>
          <p:cNvPr id="3" name="Θέση περιεχομένου 2"/>
          <p:cNvSpPr>
            <a:spLocks noGrp="1"/>
          </p:cNvSpPr>
          <p:nvPr>
            <p:ph idx="1"/>
          </p:nvPr>
        </p:nvSpPr>
        <p:spPr>
          <a:xfrm>
            <a:off x="333772" y="692696"/>
            <a:ext cx="11737304" cy="6048672"/>
          </a:xfrm>
        </p:spPr>
        <p:txBody>
          <a:bodyPr>
            <a:normAutofit fontScale="25000" lnSpcReduction="20000"/>
          </a:bodyPr>
          <a:lstStyle/>
          <a:p>
            <a:r>
              <a:rPr lang="el-GR" sz="7200" dirty="0"/>
              <a:t>Το ίζημα παραλαμβάνεται και καθαρίζεται ως εξής</a:t>
            </a:r>
            <a:r>
              <a:rPr lang="en-US" sz="7200" dirty="0"/>
              <a:t>:</a:t>
            </a:r>
            <a:r>
              <a:rPr lang="el-GR" sz="7200" dirty="0"/>
              <a:t/>
            </a:r>
            <a:br>
              <a:rPr lang="el-GR" sz="7200" dirty="0"/>
            </a:br>
            <a:r>
              <a:rPr lang="el-GR" sz="7200" dirty="0"/>
              <a:t>προετοιμάζεται </a:t>
            </a:r>
            <a:r>
              <a:rPr lang="el-GR" sz="7200" dirty="0" smtClean="0"/>
              <a:t>διάλυμα θειικού οξέος 5%</a:t>
            </a:r>
          </a:p>
          <a:p>
            <a:r>
              <a:rPr lang="el-GR" sz="7200" dirty="0" smtClean="0"/>
              <a:t>σε αυτό ρίχνεται το ίζημα και αναδεύεται ώστε να μετατραπεί σε θειικό χρώμιο το οξείδιο του χρωμίου που πιθανά σχηματίσθηκε και εγκλωβίσθηκε στο προϊόν</a:t>
            </a:r>
          </a:p>
          <a:p>
            <a:r>
              <a:rPr lang="el-GR" sz="7200" dirty="0" smtClean="0"/>
              <a:t>Διηθούμε σε </a:t>
            </a:r>
            <a:r>
              <a:rPr lang="en-US" sz="7200" dirty="0" smtClean="0"/>
              <a:t>Buchner </a:t>
            </a:r>
            <a:r>
              <a:rPr lang="el-GR" sz="7200" dirty="0" smtClean="0"/>
              <a:t>και το ίζημα παραλαμβάνεται</a:t>
            </a:r>
          </a:p>
          <a:p>
            <a:r>
              <a:rPr lang="el-GR" sz="7200" dirty="0" smtClean="0"/>
              <a:t>προετοιμάζεται </a:t>
            </a:r>
            <a:r>
              <a:rPr lang="el-GR" sz="7200" dirty="0"/>
              <a:t>διάλυμα </a:t>
            </a:r>
            <a:r>
              <a:rPr lang="el-GR" sz="7200" dirty="0" err="1"/>
              <a:t>ΝαΟΗ</a:t>
            </a:r>
            <a:r>
              <a:rPr lang="el-GR" sz="7200" dirty="0"/>
              <a:t> 5% με το οποίο προσπαθείτε με θέρμανση να διαλύσετε το π-</a:t>
            </a:r>
            <a:r>
              <a:rPr lang="el-GR" sz="7200" dirty="0" err="1"/>
              <a:t>νιτροβενζοϊκό</a:t>
            </a:r>
            <a:r>
              <a:rPr lang="el-GR" sz="7200" dirty="0"/>
              <a:t> οξύ. Φροντίζουμε το </a:t>
            </a:r>
            <a:r>
              <a:rPr lang="en-US" sz="7200" dirty="0"/>
              <a:t>pH </a:t>
            </a:r>
            <a:r>
              <a:rPr lang="el-GR" sz="7200" dirty="0"/>
              <a:t>του διαλύματος να είναι αλκαλικό. Τότε είμαστε σίγουροι ότι το οξύ έχει μετατραπεί στο άλας με νάτριο που είναι διαλυτό στο νερό. Προσθέτουμε ενεργό άνθρακα. Αυτός θα προσροφήσει την ποσότητα του π-</a:t>
            </a:r>
            <a:r>
              <a:rPr lang="el-GR" sz="7200" dirty="0" err="1"/>
              <a:t>νιτροτολουολίου</a:t>
            </a:r>
            <a:r>
              <a:rPr lang="el-GR" sz="7200" dirty="0"/>
              <a:t>  που δεν αντέδρασε. </a:t>
            </a:r>
          </a:p>
          <a:p>
            <a:r>
              <a:rPr lang="el-GR" sz="7200" dirty="0"/>
              <a:t>Με διήθηση με πτυχωτό ηθμό απομακρύνουμε το άνθρακα που έχει δεσμεύσει  την ποσότητα του π-</a:t>
            </a:r>
            <a:r>
              <a:rPr lang="el-GR" sz="7200" dirty="0" err="1"/>
              <a:t>νιτροτολουολίου</a:t>
            </a:r>
            <a:r>
              <a:rPr lang="el-GR" sz="7200" dirty="0"/>
              <a:t>  που δεν αντέδρασε</a:t>
            </a:r>
            <a:r>
              <a:rPr lang="el-GR" sz="7200" dirty="0" smtClean="0"/>
              <a:t>.</a:t>
            </a:r>
          </a:p>
          <a:p>
            <a:r>
              <a:rPr lang="el-GR" sz="7200" dirty="0" smtClean="0"/>
              <a:t>Το </a:t>
            </a:r>
            <a:r>
              <a:rPr lang="el-GR" sz="7200" dirty="0" err="1" smtClean="0"/>
              <a:t>πορτοκαλλοκίτρινο</a:t>
            </a:r>
            <a:r>
              <a:rPr lang="el-GR" sz="7200" dirty="0" smtClean="0"/>
              <a:t> διήθημα </a:t>
            </a:r>
            <a:r>
              <a:rPr lang="el-GR" sz="7200" dirty="0" err="1" smtClean="0"/>
              <a:t>οξινίζεται</a:t>
            </a:r>
            <a:r>
              <a:rPr lang="el-GR" sz="7200" dirty="0" smtClean="0"/>
              <a:t> με διάλυμα θειικού οξέος 15%. </a:t>
            </a:r>
            <a:r>
              <a:rPr lang="el-GR" sz="7200" b="1" dirty="0" smtClean="0">
                <a:solidFill>
                  <a:srgbClr val="0070C0"/>
                </a:solidFill>
              </a:rPr>
              <a:t>Γιατί?????</a:t>
            </a:r>
          </a:p>
          <a:p>
            <a:r>
              <a:rPr lang="el-GR" sz="7200" dirty="0" smtClean="0"/>
              <a:t>Σχηματίζεται </a:t>
            </a:r>
            <a:r>
              <a:rPr lang="el-GR" sz="7200" dirty="0" err="1" smtClean="0"/>
              <a:t>υποπράσινο</a:t>
            </a:r>
            <a:r>
              <a:rPr lang="el-GR" sz="7200" dirty="0" smtClean="0"/>
              <a:t> ή υποκίτρινο ίζημα από το π-</a:t>
            </a:r>
            <a:r>
              <a:rPr lang="el-GR" sz="7200" dirty="0" err="1" smtClean="0"/>
              <a:t>νιτοβενζοϊκό</a:t>
            </a:r>
            <a:r>
              <a:rPr lang="el-GR" sz="7200" dirty="0" smtClean="0"/>
              <a:t> οξύ που κατακρημνίζεται σε όξινο περιβάλλον. </a:t>
            </a:r>
            <a:endParaRPr lang="en-US" sz="7200" dirty="0" smtClean="0"/>
          </a:p>
          <a:p>
            <a:r>
              <a:rPr lang="el-GR" sz="7200" dirty="0" smtClean="0"/>
              <a:t>Ψύχουμε σε πάγο</a:t>
            </a:r>
            <a:r>
              <a:rPr lang="en-US" sz="7200" dirty="0" smtClean="0"/>
              <a:t>, </a:t>
            </a:r>
            <a:endParaRPr lang="el-GR" sz="7200" dirty="0" smtClean="0"/>
          </a:p>
          <a:p>
            <a:r>
              <a:rPr lang="el-GR" sz="7200" dirty="0" smtClean="0"/>
              <a:t>Διηθούμε σε </a:t>
            </a:r>
            <a:r>
              <a:rPr lang="en-US" sz="7200" dirty="0" smtClean="0"/>
              <a:t>Buchner</a:t>
            </a:r>
            <a:r>
              <a:rPr lang="el-GR" sz="7200" dirty="0" smtClean="0"/>
              <a:t> ξεπλένουμε, ξηραίνουμε στο φούρνο και ζυγίζουμε για να βρούμε την απόδοση της αντίδρασης</a:t>
            </a:r>
          </a:p>
          <a:p>
            <a:r>
              <a:rPr lang="el-GR" sz="7200" b="1" dirty="0" smtClean="0">
                <a:solidFill>
                  <a:srgbClr val="0070C0"/>
                </a:solidFill>
              </a:rPr>
              <a:t>Υπολογίστε την % απόδοση της αντίδρασης με βάση τις ποσότητες που χρησιμοποιήσατε και γράψτε την στο ηλεκτρονικό εργαστηριακό  τετράδιο  σας.</a:t>
            </a:r>
          </a:p>
          <a:p>
            <a:endParaRPr lang="el-GR" sz="7200" dirty="0"/>
          </a:p>
          <a:p>
            <a:endParaRPr lang="el-GR" dirty="0"/>
          </a:p>
        </p:txBody>
      </p:sp>
    </p:spTree>
    <p:extLst>
      <p:ext uri="{BB962C8B-B14F-4D97-AF65-F5344CB8AC3E}">
        <p14:creationId xmlns:p14="http://schemas.microsoft.com/office/powerpoint/2010/main" val="122638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334790" y="309909"/>
            <a:ext cx="9143998" cy="1020762"/>
          </a:xfrm>
        </p:spPr>
        <p:txBody>
          <a:bodyPr rtlCol="0">
            <a:normAutofit/>
          </a:bodyPr>
          <a:lstStyle/>
          <a:p>
            <a:pPr rtl="0"/>
            <a:r>
              <a:rPr lang="el-GR" dirty="0" smtClean="0"/>
              <a:t>2</a:t>
            </a:r>
            <a:r>
              <a:rPr lang="el-GR" baseline="30000" dirty="0" smtClean="0"/>
              <a:t>ο</a:t>
            </a:r>
            <a:r>
              <a:rPr lang="el-GR" dirty="0" smtClean="0"/>
              <a:t> στάδιο, Αναγωγή της </a:t>
            </a:r>
            <a:r>
              <a:rPr lang="el-GR" dirty="0" err="1" smtClean="0"/>
              <a:t>νιτρο</a:t>
            </a:r>
            <a:r>
              <a:rPr lang="el-GR" dirty="0" smtClean="0"/>
              <a:t>-ομάδας</a:t>
            </a:r>
            <a:endParaRPr lang="el-GR" dirty="0"/>
          </a:p>
        </p:txBody>
      </p:sp>
      <p:sp>
        <p:nvSpPr>
          <p:cNvPr id="14" name="Σύμβολο κράτησης θέσης περιεχομένου 13"/>
          <p:cNvSpPr>
            <a:spLocks noGrp="1"/>
          </p:cNvSpPr>
          <p:nvPr>
            <p:ph idx="1"/>
          </p:nvPr>
        </p:nvSpPr>
        <p:spPr/>
        <p:txBody>
          <a:bodyPr rtlCol="0"/>
          <a:lstStyle/>
          <a:p>
            <a:pPr rtl="0"/>
            <a:r>
              <a:rPr lang="el-GR" dirty="0" smtClean="0"/>
              <a:t>Προσθέστε την πρώτη κουκκίδα εδώ</a:t>
            </a:r>
          </a:p>
          <a:p>
            <a:pPr rtl="0"/>
            <a:r>
              <a:rPr lang="el-GR" dirty="0" smtClean="0"/>
              <a:t>Προσθέστε τη δεύτερη κουκκίδα εδώ</a:t>
            </a:r>
          </a:p>
          <a:p>
            <a:pPr rtl="0"/>
            <a:r>
              <a:rPr lang="el-GR" dirty="0" smtClean="0"/>
              <a:t>Προσθέστε την τρίτη κουκκίδα εδώ</a:t>
            </a:r>
            <a:endParaRPr lang="el-GR" dirty="0"/>
          </a:p>
        </p:txBody>
      </p:sp>
      <p:pic>
        <p:nvPicPr>
          <p:cNvPr id="2" name="Εικόνα 1"/>
          <p:cNvPicPr>
            <a:picLocks noChangeAspect="1"/>
          </p:cNvPicPr>
          <p:nvPr/>
        </p:nvPicPr>
        <p:blipFill>
          <a:blip r:embed="rId3"/>
          <a:stretch>
            <a:fillRect/>
          </a:stretch>
        </p:blipFill>
        <p:spPr>
          <a:xfrm>
            <a:off x="117748" y="1628800"/>
            <a:ext cx="9361040" cy="5042544"/>
          </a:xfrm>
          <a:prstGeom prst="rect">
            <a:avLst/>
          </a:prstGeom>
        </p:spPr>
      </p:pic>
      <p:pic>
        <p:nvPicPr>
          <p:cNvPr id="5" name="Picture 4" descr="1.3K: Reflux - Chemistry LibreTexts"/>
          <p:cNvPicPr>
            <a:picLocks noChangeAspect="1" noChangeArrowheads="1"/>
          </p:cNvPicPr>
          <p:nvPr/>
        </p:nvPicPr>
        <p:blipFill rotWithShape="1">
          <a:blip r:embed="rId4">
            <a:extLst>
              <a:ext uri="{28A0092B-C50C-407E-A947-70E740481C1C}">
                <a14:useLocalDpi xmlns:a14="http://schemas.microsoft.com/office/drawing/2010/main" val="0"/>
              </a:ext>
            </a:extLst>
          </a:blip>
          <a:srcRect l="-4395" t="5956" r="29675" b="-5956"/>
          <a:stretch/>
        </p:blipFill>
        <p:spPr bwMode="auto">
          <a:xfrm>
            <a:off x="9190756" y="187833"/>
            <a:ext cx="2448272" cy="1400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78787" y="1905000"/>
            <a:ext cx="2710037" cy="4081117"/>
          </a:xfrm>
          <a:prstGeom prst="rect">
            <a:avLst/>
          </a:prstGeom>
          <a:noFill/>
        </p:spPr>
        <p:txBody>
          <a:bodyPr wrap="square" rtlCol="0">
            <a:spAutoFit/>
          </a:bodyPr>
          <a:lstStyle/>
          <a:p>
            <a:pPr>
              <a:lnSpc>
                <a:spcPct val="90000"/>
              </a:lnSpc>
            </a:pPr>
            <a:r>
              <a:rPr lang="el-GR" sz="1600" dirty="0" smtClean="0">
                <a:solidFill>
                  <a:srgbClr val="0070C0"/>
                </a:solidFill>
              </a:rPr>
              <a:t>Η βία συνδέεται με την έξοδο του υδρογόνου εν τω </a:t>
            </a:r>
            <a:r>
              <a:rPr lang="el-GR" sz="1600" dirty="0" err="1" smtClean="0">
                <a:solidFill>
                  <a:srgbClr val="0070C0"/>
                </a:solidFill>
              </a:rPr>
              <a:t>γεννάσθαι</a:t>
            </a:r>
            <a:r>
              <a:rPr lang="el-GR" sz="1600" dirty="0" smtClean="0">
                <a:solidFill>
                  <a:srgbClr val="0070C0"/>
                </a:solidFill>
              </a:rPr>
              <a:t> που μπορεί να οδηγήσει σε έκρηξη με το οξυγόνο του αέρα!!!.</a:t>
            </a:r>
          </a:p>
          <a:p>
            <a:pPr>
              <a:lnSpc>
                <a:spcPct val="90000"/>
              </a:lnSpc>
            </a:pPr>
            <a:r>
              <a:rPr lang="el-GR" sz="1600" dirty="0" smtClean="0">
                <a:solidFill>
                  <a:srgbClr val="0070C0"/>
                </a:solidFill>
              </a:rPr>
              <a:t>Η θέρμανση ελευθερώνει το αέριο Η</a:t>
            </a:r>
            <a:r>
              <a:rPr lang="en-US" sz="1600" dirty="0" smtClean="0">
                <a:solidFill>
                  <a:srgbClr val="0070C0"/>
                </a:solidFill>
              </a:rPr>
              <a:t>Cl </a:t>
            </a:r>
            <a:r>
              <a:rPr lang="el-GR" sz="1600" dirty="0" smtClean="0">
                <a:solidFill>
                  <a:srgbClr val="0070C0"/>
                </a:solidFill>
              </a:rPr>
              <a:t>που παρασύρει το Η.</a:t>
            </a:r>
          </a:p>
          <a:p>
            <a:pPr>
              <a:lnSpc>
                <a:spcPct val="90000"/>
              </a:lnSpc>
            </a:pPr>
            <a:r>
              <a:rPr lang="el-GR" sz="1600" dirty="0" smtClean="0">
                <a:solidFill>
                  <a:srgbClr val="0070C0"/>
                </a:solidFill>
              </a:rPr>
              <a:t>Η θέρμανση απαιτείται γιατί ο </a:t>
            </a:r>
            <a:r>
              <a:rPr lang="en-US" sz="1600" dirty="0" smtClean="0">
                <a:solidFill>
                  <a:srgbClr val="0070C0"/>
                </a:solidFill>
              </a:rPr>
              <a:t>Sn </a:t>
            </a:r>
            <a:r>
              <a:rPr lang="el-GR" sz="1600" dirty="0" smtClean="0">
                <a:solidFill>
                  <a:srgbClr val="0070C0"/>
                </a:solidFill>
              </a:rPr>
              <a:t>καλύπτεται από</a:t>
            </a:r>
            <a:r>
              <a:rPr lang="en-US" sz="1600" dirty="0" smtClean="0">
                <a:solidFill>
                  <a:srgbClr val="0070C0"/>
                </a:solidFill>
              </a:rPr>
              <a:t> </a:t>
            </a:r>
            <a:r>
              <a:rPr lang="el-GR" sz="1600" dirty="0">
                <a:solidFill>
                  <a:srgbClr val="0070C0"/>
                </a:solidFill>
              </a:rPr>
              <a:t> </a:t>
            </a:r>
            <a:r>
              <a:rPr lang="el-GR" sz="1600" dirty="0" smtClean="0">
                <a:solidFill>
                  <a:srgbClr val="0070C0"/>
                </a:solidFill>
              </a:rPr>
              <a:t>το παραγόμενο </a:t>
            </a:r>
            <a:r>
              <a:rPr lang="en-US" sz="1600" dirty="0" smtClean="0">
                <a:solidFill>
                  <a:srgbClr val="0070C0"/>
                </a:solidFill>
              </a:rPr>
              <a:t>SnCl2 </a:t>
            </a:r>
            <a:r>
              <a:rPr lang="el-GR" sz="1600" dirty="0" smtClean="0">
                <a:solidFill>
                  <a:srgbClr val="0070C0"/>
                </a:solidFill>
              </a:rPr>
              <a:t>με αποτέλεσμα καθυστέρηση της αντίδρασης.</a:t>
            </a:r>
          </a:p>
          <a:p>
            <a:pPr>
              <a:lnSpc>
                <a:spcPct val="90000"/>
              </a:lnSpc>
            </a:pPr>
            <a:r>
              <a:rPr lang="el-GR" sz="1600" dirty="0" smtClean="0">
                <a:solidFill>
                  <a:srgbClr val="0070C0"/>
                </a:solidFill>
              </a:rPr>
              <a:t>Με το πέρας της αντίδρασης  βλέπουμε ένα υγρό στο οποίο παρατηρούνται ψήγματα </a:t>
            </a:r>
            <a:r>
              <a:rPr lang="en-US" sz="1600" dirty="0" smtClean="0">
                <a:solidFill>
                  <a:srgbClr val="0070C0"/>
                </a:solidFill>
              </a:rPr>
              <a:t>Sn. </a:t>
            </a:r>
          </a:p>
          <a:p>
            <a:pPr>
              <a:lnSpc>
                <a:spcPct val="90000"/>
              </a:lnSpc>
            </a:pPr>
            <a:r>
              <a:rPr lang="el-GR" sz="1600" b="1" dirty="0" smtClean="0">
                <a:solidFill>
                  <a:srgbClr val="0070C0"/>
                </a:solidFill>
              </a:rPr>
              <a:t>Γιατί?????</a:t>
            </a:r>
            <a:endParaRPr lang="el-GR" sz="1600" b="1" dirty="0">
              <a:solidFill>
                <a:srgbClr val="0070C0"/>
              </a:solidFill>
            </a:endParaRP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5780" y="260648"/>
            <a:ext cx="2627782" cy="760114"/>
          </a:xfrm>
        </p:spPr>
        <p:txBody>
          <a:bodyPr/>
          <a:lstStyle/>
          <a:p>
            <a:r>
              <a:rPr lang="el-GR" dirty="0" smtClean="0">
                <a:solidFill>
                  <a:srgbClr val="0070C0"/>
                </a:solidFill>
              </a:rPr>
              <a:t>κατεργασία</a:t>
            </a:r>
            <a:endParaRPr lang="el-GR" dirty="0">
              <a:solidFill>
                <a:srgbClr val="0070C0"/>
              </a:solidFill>
            </a:endParaRPr>
          </a:p>
        </p:txBody>
      </p:sp>
      <p:sp>
        <p:nvSpPr>
          <p:cNvPr id="3" name="Θέση περιεχομένου 2"/>
          <p:cNvSpPr>
            <a:spLocks noGrp="1"/>
          </p:cNvSpPr>
          <p:nvPr>
            <p:ph idx="1"/>
          </p:nvPr>
        </p:nvSpPr>
        <p:spPr>
          <a:xfrm>
            <a:off x="621804" y="1124744"/>
            <a:ext cx="11377264" cy="5328592"/>
          </a:xfrm>
        </p:spPr>
        <p:txBody>
          <a:bodyPr>
            <a:normAutofit fontScale="92500" lnSpcReduction="10000"/>
          </a:bodyPr>
          <a:lstStyle/>
          <a:p>
            <a:r>
              <a:rPr lang="el-GR" dirty="0" smtClean="0"/>
              <a:t>Στα υγρά </a:t>
            </a:r>
            <a:r>
              <a:rPr lang="el-GR" dirty="0" err="1" smtClean="0"/>
              <a:t>έκπλυσης</a:t>
            </a:r>
            <a:r>
              <a:rPr lang="el-GR" dirty="0" smtClean="0"/>
              <a:t> προστίθεται αμμωνία μέχρι αλκαλικής αντίδρασης με έλεγχο του προστιθεμένου όγκου. </a:t>
            </a:r>
            <a:r>
              <a:rPr lang="el-GR" b="1" dirty="0" smtClean="0">
                <a:solidFill>
                  <a:srgbClr val="0070C0"/>
                </a:solidFill>
              </a:rPr>
              <a:t>Γιατί????</a:t>
            </a:r>
          </a:p>
          <a:p>
            <a:r>
              <a:rPr lang="el-GR" dirty="0" smtClean="0"/>
              <a:t>Προσοχή ο όγκος δεν πρέπει να ξεπερνά τα 30-50 </a:t>
            </a:r>
            <a:r>
              <a:rPr lang="en-US" dirty="0" smtClean="0"/>
              <a:t>ml.</a:t>
            </a:r>
            <a:endParaRPr lang="el-GR" dirty="0" smtClean="0"/>
          </a:p>
          <a:p>
            <a:r>
              <a:rPr lang="el-GR" dirty="0" smtClean="0"/>
              <a:t>Διήθηση από το </a:t>
            </a:r>
            <a:r>
              <a:rPr lang="en-US" dirty="0" smtClean="0"/>
              <a:t>Buchner</a:t>
            </a:r>
          </a:p>
          <a:p>
            <a:r>
              <a:rPr lang="el-GR" dirty="0" smtClean="0"/>
              <a:t>Σε αυτή την διήθηση το προϊόν μας βρίσκεται στο διήθημα </a:t>
            </a:r>
            <a:r>
              <a:rPr lang="el-GR" dirty="0" smtClean="0">
                <a:solidFill>
                  <a:srgbClr val="0070C0"/>
                </a:solidFill>
              </a:rPr>
              <a:t>(Γιατί???)</a:t>
            </a:r>
          </a:p>
          <a:p>
            <a:r>
              <a:rPr lang="el-GR" dirty="0" err="1" smtClean="0"/>
              <a:t>Οξινίζουμε</a:t>
            </a:r>
            <a:r>
              <a:rPr lang="el-GR" dirty="0" smtClean="0"/>
              <a:t> με οξικό οξύ το διήθημα μέχρι όξινο </a:t>
            </a:r>
            <a:r>
              <a:rPr lang="en-US" dirty="0" smtClean="0"/>
              <a:t>pH</a:t>
            </a:r>
            <a:r>
              <a:rPr lang="el-GR" dirty="0" smtClean="0"/>
              <a:t> </a:t>
            </a:r>
            <a:r>
              <a:rPr lang="el-GR" dirty="0">
                <a:solidFill>
                  <a:srgbClr val="0070C0"/>
                </a:solidFill>
              </a:rPr>
              <a:t>(Γιατί???)</a:t>
            </a:r>
          </a:p>
          <a:p>
            <a:r>
              <a:rPr lang="el-GR" dirty="0" smtClean="0"/>
              <a:t>Ψύχουμε για να κρυσταλλωθεί το προϊόν  και διηθούμε στο </a:t>
            </a:r>
            <a:r>
              <a:rPr lang="en-US" dirty="0" smtClean="0"/>
              <a:t>Buchner</a:t>
            </a:r>
            <a:r>
              <a:rPr lang="el-GR" dirty="0" smtClean="0"/>
              <a:t> με </a:t>
            </a:r>
            <a:r>
              <a:rPr lang="el-GR" dirty="0" err="1" smtClean="0"/>
              <a:t>έκπλυση</a:t>
            </a:r>
            <a:r>
              <a:rPr lang="el-GR" dirty="0" smtClean="0"/>
              <a:t> με νερό</a:t>
            </a:r>
          </a:p>
          <a:p>
            <a:r>
              <a:rPr lang="el-GR" dirty="0" smtClean="0"/>
              <a:t>Αν δεν σχηματισθεί ίζημα, συμπυκνώνουμε  στο μισό του όγκου το υγρό και ψύχουμε </a:t>
            </a:r>
            <a:r>
              <a:rPr lang="el-GR" dirty="0"/>
              <a:t>για να κρυσταλλωθεί το προϊόν  και διηθούμε στο </a:t>
            </a:r>
            <a:r>
              <a:rPr lang="en-US" dirty="0"/>
              <a:t>Buchner</a:t>
            </a:r>
            <a:r>
              <a:rPr lang="el-GR" dirty="0"/>
              <a:t> με </a:t>
            </a:r>
            <a:r>
              <a:rPr lang="el-GR" dirty="0" err="1"/>
              <a:t>έκπλυση</a:t>
            </a:r>
            <a:r>
              <a:rPr lang="el-GR" dirty="0"/>
              <a:t> με </a:t>
            </a:r>
            <a:r>
              <a:rPr lang="el-GR" dirty="0" smtClean="0"/>
              <a:t>νερό</a:t>
            </a:r>
          </a:p>
          <a:p>
            <a:r>
              <a:rPr lang="el-GR" dirty="0"/>
              <a:t>ξηραίνουμε στο φούρνο και ζυγίζουμε για να βρούμε την απόδοση της αντίδρασης</a:t>
            </a:r>
          </a:p>
          <a:p>
            <a:r>
              <a:rPr lang="el-GR" b="1" dirty="0">
                <a:solidFill>
                  <a:srgbClr val="0070C0"/>
                </a:solidFill>
              </a:rPr>
              <a:t>Υπολογίστε την % απόδοση της αντίδρασης με βάση τις ποσότητες που χρησιμοποιήσατε και γράψτε την στο ηλεκτρονικό εργαστηριακό  τετράδιο  σας.</a:t>
            </a:r>
          </a:p>
          <a:p>
            <a:endParaRPr lang="el-GR" dirty="0"/>
          </a:p>
          <a:p>
            <a:endParaRPr lang="en-US" dirty="0"/>
          </a:p>
          <a:p>
            <a:endParaRPr lang="el-GR" dirty="0"/>
          </a:p>
        </p:txBody>
      </p:sp>
    </p:spTree>
    <p:extLst>
      <p:ext uri="{BB962C8B-B14F-4D97-AF65-F5344CB8AC3E}">
        <p14:creationId xmlns:p14="http://schemas.microsoft.com/office/powerpoint/2010/main" val="193077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026" name="Picture 2" descr="Fischer Esterification Reaction Mechanism, Carboxylic Aci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764" y="16288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Mechanism of acid-catalysed esterification of carboxylic acid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p:cNvPicPr>
            <a:picLocks noChangeAspect="1"/>
          </p:cNvPicPr>
          <p:nvPr/>
        </p:nvPicPr>
        <p:blipFill>
          <a:blip r:embed="rId3"/>
          <a:stretch>
            <a:fillRect/>
          </a:stretch>
        </p:blipFill>
        <p:spPr>
          <a:xfrm>
            <a:off x="5374332" y="1988840"/>
            <a:ext cx="5555874" cy="2708920"/>
          </a:xfrm>
          <a:prstGeom prst="rect">
            <a:avLst/>
          </a:prstGeom>
        </p:spPr>
      </p:pic>
    </p:spTree>
    <p:extLst>
      <p:ext uri="{BB962C8B-B14F-4D97-AF65-F5344CB8AC3E}">
        <p14:creationId xmlns:p14="http://schemas.microsoft.com/office/powerpoint/2010/main" val="171177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274638"/>
            <a:ext cx="11881320" cy="634082"/>
          </a:xfrm>
        </p:spPr>
        <p:txBody>
          <a:bodyPr/>
          <a:lstStyle/>
          <a:p>
            <a:r>
              <a:rPr lang="el-GR" dirty="0" smtClean="0"/>
              <a:t>3</a:t>
            </a:r>
            <a:r>
              <a:rPr lang="el-GR" baseline="30000" dirty="0" smtClean="0"/>
              <a:t>ο</a:t>
            </a:r>
            <a:r>
              <a:rPr lang="el-GR" dirty="0" smtClean="0"/>
              <a:t> στάδιο, </a:t>
            </a:r>
            <a:r>
              <a:rPr lang="el-GR" dirty="0" err="1" smtClean="0"/>
              <a:t>εστεροποίηση</a:t>
            </a:r>
            <a:r>
              <a:rPr lang="el-GR" dirty="0" smtClean="0"/>
              <a:t> του π-</a:t>
            </a:r>
            <a:r>
              <a:rPr lang="el-GR" dirty="0" err="1" smtClean="0"/>
              <a:t>αμινο</a:t>
            </a:r>
            <a:r>
              <a:rPr lang="el-GR" dirty="0" smtClean="0"/>
              <a:t> </a:t>
            </a:r>
            <a:r>
              <a:rPr lang="el-GR" dirty="0" err="1" smtClean="0"/>
              <a:t>βενζοϊκού</a:t>
            </a:r>
            <a:r>
              <a:rPr lang="el-GR" dirty="0" smtClean="0"/>
              <a:t> οξέος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45800" y="1196752"/>
            <a:ext cx="11593288" cy="3117235"/>
          </a:xfrm>
          <a:prstGeom prst="rect">
            <a:avLst/>
          </a:prstGeom>
        </p:spPr>
      </p:pic>
      <p:sp>
        <p:nvSpPr>
          <p:cNvPr id="6" name="TextBox 5"/>
          <p:cNvSpPr txBox="1"/>
          <p:nvPr/>
        </p:nvSpPr>
        <p:spPr>
          <a:xfrm>
            <a:off x="216428" y="4797152"/>
            <a:ext cx="11849332" cy="2086725"/>
          </a:xfrm>
          <a:prstGeom prst="rect">
            <a:avLst/>
          </a:prstGeom>
          <a:noFill/>
          <a:ln w="57150">
            <a:solidFill>
              <a:schemeClr val="accent1"/>
            </a:solidFill>
          </a:ln>
        </p:spPr>
        <p:txBody>
          <a:bodyPr wrap="square" rtlCol="0">
            <a:spAutoFit/>
          </a:bodyPr>
          <a:lstStyle/>
          <a:p>
            <a:pPr marL="285750" indent="-285750">
              <a:lnSpc>
                <a:spcPct val="90000"/>
              </a:lnSpc>
              <a:buFont typeface="Wingdings" panose="05000000000000000000" pitchFamily="2" charset="2"/>
              <a:buChar char="v"/>
            </a:pPr>
            <a:r>
              <a:rPr lang="el-GR" dirty="0" smtClean="0"/>
              <a:t>Όλα τα όργανα που θα χρησιμοποιηθούν πρέπει να  είναι απόλυτα </a:t>
            </a:r>
            <a:r>
              <a:rPr lang="el-GR" b="1" dirty="0" smtClean="0"/>
              <a:t>ΞΗΡΑ</a:t>
            </a:r>
            <a:r>
              <a:rPr lang="el-GR" dirty="0" smtClean="0"/>
              <a:t>. Η παρουσία υγρασίας «γυρνά» την αντίδραση πίσω.</a:t>
            </a:r>
          </a:p>
          <a:p>
            <a:pPr marL="285750" indent="-285750">
              <a:lnSpc>
                <a:spcPct val="90000"/>
              </a:lnSpc>
              <a:buFont typeface="Wingdings" panose="05000000000000000000" pitchFamily="2" charset="2"/>
              <a:buChar char="v"/>
            </a:pPr>
            <a:r>
              <a:rPr lang="el-GR" dirty="0" smtClean="0"/>
              <a:t>Η παρουσία του οξέος είναι καταλυτική. Αλλιώς η αντίδραση θα συνέχιζε χωρίς να ολοκληρώνεται</a:t>
            </a:r>
          </a:p>
          <a:p>
            <a:pPr marL="285750" indent="-285750">
              <a:lnSpc>
                <a:spcPct val="90000"/>
              </a:lnSpc>
              <a:buFont typeface="Wingdings" panose="05000000000000000000" pitchFamily="2" charset="2"/>
              <a:buChar char="v"/>
            </a:pPr>
            <a:r>
              <a:rPr lang="el-GR" dirty="0" smtClean="0"/>
              <a:t>Η παρουσία ιδιαίτερα του Θειικού οξέος επιταχύνει την αντίδραση γιατί δεσμεύει το παραγόμενο νερό και οδηγεί την αντίδραση προς τα δεξιά. </a:t>
            </a:r>
          </a:p>
          <a:p>
            <a:pPr marL="285750" indent="-285750">
              <a:lnSpc>
                <a:spcPct val="90000"/>
              </a:lnSpc>
              <a:buFont typeface="Wingdings" panose="05000000000000000000" pitchFamily="2" charset="2"/>
              <a:buChar char="v"/>
            </a:pPr>
            <a:r>
              <a:rPr lang="el-GR" dirty="0" smtClean="0"/>
              <a:t>Συνιστάται η περίσσεια </a:t>
            </a:r>
            <a:r>
              <a:rPr lang="el-GR" dirty="0" smtClean="0"/>
              <a:t>του ενός </a:t>
            </a:r>
            <a:r>
              <a:rPr lang="el-GR" dirty="0" smtClean="0"/>
              <a:t>των αντιδρώντων για επιτάχυνση. Εδώ η αλκοόλη που διαδραματίζει και ρόλο διαλύτη</a:t>
            </a:r>
          </a:p>
          <a:p>
            <a:pPr marL="285750" indent="-285750">
              <a:lnSpc>
                <a:spcPct val="90000"/>
              </a:lnSpc>
              <a:buFont typeface="Wingdings" panose="05000000000000000000" pitchFamily="2" charset="2"/>
              <a:buChar char="v"/>
            </a:pPr>
            <a:r>
              <a:rPr lang="el-GR" dirty="0" smtClean="0"/>
              <a:t>Η αντίδραση είναι </a:t>
            </a:r>
            <a:r>
              <a:rPr lang="el-GR" dirty="0" err="1" smtClean="0"/>
              <a:t>ενδόθερμη</a:t>
            </a:r>
            <a:r>
              <a:rPr lang="el-GR" dirty="0" smtClean="0"/>
              <a:t> και χρειάζεται ενέργεια (θέρμανση).</a:t>
            </a:r>
            <a:endParaRPr lang="el-GR" dirty="0"/>
          </a:p>
        </p:txBody>
      </p:sp>
      <p:pic>
        <p:nvPicPr>
          <p:cNvPr id="7" name="Picture 4" descr="1.3K: Reflux - Chemistry LibreTexts"/>
          <p:cNvPicPr>
            <a:picLocks noChangeAspect="1" noChangeArrowheads="1"/>
          </p:cNvPicPr>
          <p:nvPr/>
        </p:nvPicPr>
        <p:blipFill rotWithShape="1">
          <a:blip r:embed="rId3">
            <a:extLst>
              <a:ext uri="{28A0092B-C50C-407E-A947-70E740481C1C}">
                <a14:useLocalDpi xmlns:a14="http://schemas.microsoft.com/office/drawing/2010/main" val="0"/>
              </a:ext>
            </a:extLst>
          </a:blip>
          <a:srcRect l="-4395" t="5956" r="29675" b="-5956"/>
          <a:stretch/>
        </p:blipFill>
        <p:spPr bwMode="auto">
          <a:xfrm>
            <a:off x="9590816" y="1196752"/>
            <a:ext cx="2448272"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27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Κατεργασία-απομόνωση</a:t>
            </a:r>
            <a:endParaRPr lang="el-GR" dirty="0"/>
          </a:p>
        </p:txBody>
      </p:sp>
      <p:sp>
        <p:nvSpPr>
          <p:cNvPr id="3" name="Θέση περιεχομένου 2"/>
          <p:cNvSpPr>
            <a:spLocks noGrp="1"/>
          </p:cNvSpPr>
          <p:nvPr>
            <p:ph idx="1"/>
          </p:nvPr>
        </p:nvSpPr>
        <p:spPr>
          <a:xfrm>
            <a:off x="261764" y="1772816"/>
            <a:ext cx="11809312" cy="4399384"/>
          </a:xfrm>
          <a:ln>
            <a:solidFill>
              <a:schemeClr val="accent1"/>
            </a:solidFill>
          </a:ln>
        </p:spPr>
        <p:txBody>
          <a:bodyPr>
            <a:normAutofit fontScale="92500" lnSpcReduction="10000"/>
          </a:bodyPr>
          <a:lstStyle/>
          <a:p>
            <a:r>
              <a:rPr lang="el-GR" dirty="0" smtClean="0"/>
              <a:t>Το περιεχόμενο της σφαιρικής είναι διαυγές </a:t>
            </a:r>
            <a:r>
              <a:rPr lang="el-GR" b="1" dirty="0" smtClean="0">
                <a:solidFill>
                  <a:srgbClr val="0070C0"/>
                </a:solidFill>
              </a:rPr>
              <a:t>(Γιατί???)</a:t>
            </a:r>
          </a:p>
          <a:p>
            <a:r>
              <a:rPr lang="el-GR" dirty="0" smtClean="0"/>
              <a:t>Μεταφέρεται σε ποτήρι με πάγο-νερό (περιορισμένος όγκος)</a:t>
            </a:r>
          </a:p>
          <a:p>
            <a:r>
              <a:rPr lang="el-GR" dirty="0" smtClean="0"/>
              <a:t>Ακολουθεί </a:t>
            </a:r>
            <a:r>
              <a:rPr lang="el-GR" dirty="0" err="1" smtClean="0"/>
              <a:t>αλκαλοποίηση</a:t>
            </a:r>
            <a:r>
              <a:rPr lang="el-GR" dirty="0" smtClean="0"/>
              <a:t> με αμμωνία </a:t>
            </a:r>
            <a:r>
              <a:rPr lang="el-GR" b="1" dirty="0">
                <a:solidFill>
                  <a:srgbClr val="0070C0"/>
                </a:solidFill>
              </a:rPr>
              <a:t>(Γιατί</a:t>
            </a:r>
            <a:r>
              <a:rPr lang="el-GR" b="1" dirty="0" smtClean="0">
                <a:solidFill>
                  <a:srgbClr val="0070C0"/>
                </a:solidFill>
              </a:rPr>
              <a:t>???) </a:t>
            </a:r>
          </a:p>
          <a:p>
            <a:r>
              <a:rPr lang="el-GR" dirty="0"/>
              <a:t>Ψύχουμε για να κρυσταλλωθεί το προϊόν  και διηθούμε στο </a:t>
            </a:r>
            <a:r>
              <a:rPr lang="en-US" dirty="0"/>
              <a:t>Buchner</a:t>
            </a:r>
            <a:r>
              <a:rPr lang="el-GR" dirty="0"/>
              <a:t> με </a:t>
            </a:r>
            <a:r>
              <a:rPr lang="el-GR" dirty="0" err="1"/>
              <a:t>έκπλυση</a:t>
            </a:r>
            <a:r>
              <a:rPr lang="el-GR" dirty="0"/>
              <a:t> με νερό</a:t>
            </a:r>
          </a:p>
          <a:p>
            <a:r>
              <a:rPr lang="el-GR" dirty="0"/>
              <a:t>Αν δεν σχηματισθεί ίζημα, συμπυκνώνουμε  στο μισό του όγκου το υγρό και ψύχουμε για να κρυσταλλωθεί το προϊόν  και διηθούμε στο </a:t>
            </a:r>
            <a:r>
              <a:rPr lang="en-US" dirty="0"/>
              <a:t>Buchner</a:t>
            </a:r>
            <a:r>
              <a:rPr lang="el-GR" dirty="0"/>
              <a:t> με </a:t>
            </a:r>
            <a:r>
              <a:rPr lang="el-GR" dirty="0" err="1"/>
              <a:t>έκπλυση</a:t>
            </a:r>
            <a:r>
              <a:rPr lang="el-GR" dirty="0"/>
              <a:t> με νερό</a:t>
            </a:r>
          </a:p>
          <a:p>
            <a:r>
              <a:rPr lang="el-GR" dirty="0"/>
              <a:t>ξηραίνουμε στο φούρνο και ζυγίζουμε για να βρούμε την απόδοση της </a:t>
            </a:r>
            <a:r>
              <a:rPr lang="el-GR" dirty="0" smtClean="0"/>
              <a:t>αντίδρασης στο στάδιο αυτό αλλά και συνολικά</a:t>
            </a:r>
            <a:endParaRPr lang="el-GR" dirty="0"/>
          </a:p>
          <a:p>
            <a:r>
              <a:rPr lang="el-GR" b="1" dirty="0">
                <a:solidFill>
                  <a:srgbClr val="0070C0"/>
                </a:solidFill>
              </a:rPr>
              <a:t>Υπολογίστε την % απόδοση της αντίδρασης με βάση τις ποσότητες που χρησιμοποιήσατε και γράψτε την στο ηλεκτρονικό εργαστηριακό  τετράδιο  σας.</a:t>
            </a:r>
          </a:p>
          <a:p>
            <a:endParaRPr lang="el-GR" dirty="0"/>
          </a:p>
          <a:p>
            <a:endParaRPr lang="el-GR" b="1" dirty="0">
              <a:solidFill>
                <a:srgbClr val="0070C0"/>
              </a:solidFill>
            </a:endParaRPr>
          </a:p>
          <a:p>
            <a:endParaRPr lang="el-GR" dirty="0"/>
          </a:p>
        </p:txBody>
      </p:sp>
    </p:spTree>
    <p:extLst>
      <p:ext uri="{BB962C8B-B14F-4D97-AF65-F5344CB8AC3E}">
        <p14:creationId xmlns:p14="http://schemas.microsoft.com/office/powerpoint/2010/main" val="203577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5780" y="274638"/>
            <a:ext cx="11593288" cy="1020762"/>
          </a:xfrm>
        </p:spPr>
        <p:txBody>
          <a:bodyPr/>
          <a:lstStyle/>
          <a:p>
            <a:r>
              <a:rPr lang="el-GR" dirty="0" smtClean="0"/>
              <a:t>Ταυτοποίηση, με φασματοσκοπία </a:t>
            </a:r>
            <a:r>
              <a:rPr lang="en-US" dirty="0" smtClean="0"/>
              <a:t>IR </a:t>
            </a:r>
            <a:r>
              <a:rPr lang="el-GR" dirty="0" smtClean="0"/>
              <a:t>σαν αιώρημα σε </a:t>
            </a:r>
            <a:r>
              <a:rPr lang="en-US" dirty="0" err="1" smtClean="0"/>
              <a:t>Nujol</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93608" y="1556792"/>
            <a:ext cx="10973411" cy="4950893"/>
          </a:xfrm>
          <a:prstGeom prst="rect">
            <a:avLst/>
          </a:prstGeom>
        </p:spPr>
      </p:pic>
    </p:spTree>
    <p:extLst>
      <p:ext uri="{BB962C8B-B14F-4D97-AF65-F5344CB8AC3E}">
        <p14:creationId xmlns:p14="http://schemas.microsoft.com/office/powerpoint/2010/main" val="217158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Άλλη μέθοδος οξείδωσης του π-</a:t>
            </a:r>
            <a:r>
              <a:rPr lang="el-GR" dirty="0" err="1" smtClean="0"/>
              <a:t>νιτροτολουολίου</a:t>
            </a:r>
            <a:endParaRPr lang="el-GR" dirty="0"/>
          </a:p>
        </p:txBody>
      </p:sp>
      <p:sp>
        <p:nvSpPr>
          <p:cNvPr id="3" name="Θέση περιεχομένου 2"/>
          <p:cNvSpPr>
            <a:spLocks noGrp="1"/>
          </p:cNvSpPr>
          <p:nvPr>
            <p:ph idx="1"/>
          </p:nvPr>
        </p:nvSpPr>
        <p:spPr/>
        <p:txBody>
          <a:bodyPr/>
          <a:lstStyle/>
          <a:p>
            <a:r>
              <a:rPr lang="el-GR" dirty="0" smtClean="0"/>
              <a:t>Χρήση  υπερμαγγανικού καλίου με π. θειικό οξύ</a:t>
            </a:r>
          </a:p>
          <a:p>
            <a:r>
              <a:rPr lang="el-GR" dirty="0" smtClean="0"/>
              <a:t>Τριοξείδιο του χρωμίου με  π. θειικό οξύ</a:t>
            </a:r>
            <a:endParaRPr lang="el-GR" dirty="0"/>
          </a:p>
        </p:txBody>
      </p:sp>
    </p:spTree>
    <p:extLst>
      <p:ext uri="{BB962C8B-B14F-4D97-AF65-F5344CB8AC3E}">
        <p14:creationId xmlns:p14="http://schemas.microsoft.com/office/powerpoint/2010/main" val="311241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Μέθοδοι ποσοτικού προσδιορισμού</a:t>
            </a:r>
            <a:endParaRPr lang="el-GR" dirty="0"/>
          </a:p>
        </p:txBody>
      </p:sp>
      <p:sp>
        <p:nvSpPr>
          <p:cNvPr id="3" name="Θέση περιεχομένου 2"/>
          <p:cNvSpPr>
            <a:spLocks noGrp="1"/>
          </p:cNvSpPr>
          <p:nvPr>
            <p:ph idx="1"/>
          </p:nvPr>
        </p:nvSpPr>
        <p:spPr/>
        <p:txBody>
          <a:bodyPr/>
          <a:lstStyle/>
          <a:p>
            <a:r>
              <a:rPr lang="el-GR" dirty="0" smtClean="0"/>
              <a:t>Με βάση το άζωτο</a:t>
            </a:r>
          </a:p>
          <a:p>
            <a:r>
              <a:rPr lang="el-GR" dirty="0" smtClean="0"/>
              <a:t>Α] </a:t>
            </a:r>
            <a:r>
              <a:rPr lang="en-US" dirty="0" err="1" smtClean="0"/>
              <a:t>Kjeldahl</a:t>
            </a:r>
            <a:endParaRPr lang="en-US" dirty="0" smtClean="0"/>
          </a:p>
          <a:p>
            <a:r>
              <a:rPr lang="en-US" dirty="0" smtClean="0"/>
              <a:t>B] </a:t>
            </a:r>
            <a:r>
              <a:rPr lang="el-GR" dirty="0" smtClean="0"/>
              <a:t>άνυδρη </a:t>
            </a:r>
            <a:r>
              <a:rPr lang="el-GR" dirty="0" err="1" smtClean="0"/>
              <a:t>ογκομετρηση</a:t>
            </a:r>
            <a:endParaRPr lang="el-GR" dirty="0" smtClean="0"/>
          </a:p>
          <a:p>
            <a:r>
              <a:rPr lang="el-GR" dirty="0" smtClean="0"/>
              <a:t>Γ] </a:t>
            </a:r>
            <a:r>
              <a:rPr lang="el-GR" dirty="0" err="1" smtClean="0"/>
              <a:t>διαζώτωση</a:t>
            </a:r>
            <a:r>
              <a:rPr lang="el-GR" dirty="0" smtClean="0"/>
              <a:t> (</a:t>
            </a:r>
            <a:r>
              <a:rPr lang="el-GR" dirty="0" err="1" smtClean="0"/>
              <a:t>ογκομέτρηση</a:t>
            </a:r>
            <a:r>
              <a:rPr lang="el-GR" dirty="0" smtClean="0"/>
              <a:t> με νιτρώδες νάτριο)</a:t>
            </a:r>
          </a:p>
          <a:p>
            <a:r>
              <a:rPr lang="el-GR" dirty="0" smtClean="0"/>
              <a:t>Δ] </a:t>
            </a:r>
            <a:r>
              <a:rPr lang="el-GR" dirty="0" err="1" smtClean="0"/>
              <a:t>διαζώτωση</a:t>
            </a:r>
            <a:r>
              <a:rPr lang="el-GR" dirty="0" smtClean="0"/>
              <a:t>-σύζευξη –</a:t>
            </a:r>
            <a:r>
              <a:rPr lang="el-GR" dirty="0" err="1" smtClean="0"/>
              <a:t>χρωματομετρία</a:t>
            </a:r>
            <a:endParaRPr lang="el-GR" dirty="0" smtClean="0"/>
          </a:p>
          <a:p>
            <a:r>
              <a:rPr lang="el-GR" dirty="0" smtClean="0"/>
              <a:t>Με  βάση τον εστέρα</a:t>
            </a:r>
          </a:p>
          <a:p>
            <a:r>
              <a:rPr lang="el-GR" dirty="0" smtClean="0"/>
              <a:t>σαπωνοποίηση</a:t>
            </a:r>
            <a:endParaRPr lang="el-GR" dirty="0"/>
          </a:p>
        </p:txBody>
      </p:sp>
    </p:spTree>
    <p:extLst>
      <p:ext uri="{BB962C8B-B14F-4D97-AF65-F5344CB8AC3E}">
        <p14:creationId xmlns:p14="http://schemas.microsoft.com/office/powerpoint/2010/main" val="176102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13892" y="332656"/>
            <a:ext cx="9143998" cy="1020762"/>
          </a:xfrm>
        </p:spPr>
        <p:txBody>
          <a:bodyPr/>
          <a:lstStyle/>
          <a:p>
            <a:r>
              <a:rPr lang="el-GR" b="1" dirty="0" smtClean="0">
                <a:solidFill>
                  <a:srgbClr val="0070C0"/>
                </a:solidFill>
              </a:rPr>
              <a:t>Γενικές οδηγίες</a:t>
            </a:r>
            <a:r>
              <a:rPr lang="el-GR" dirty="0" smtClean="0"/>
              <a:t/>
            </a:r>
            <a:br>
              <a:rPr lang="el-GR" dirty="0" smtClean="0"/>
            </a:br>
            <a:endParaRPr lang="el-GR" dirty="0"/>
          </a:p>
        </p:txBody>
      </p:sp>
      <p:sp>
        <p:nvSpPr>
          <p:cNvPr id="3" name="Θέση περιεχομένου 2"/>
          <p:cNvSpPr>
            <a:spLocks noGrp="1"/>
          </p:cNvSpPr>
          <p:nvPr>
            <p:ph idx="1"/>
          </p:nvPr>
        </p:nvSpPr>
        <p:spPr>
          <a:xfrm>
            <a:off x="405779" y="1905000"/>
            <a:ext cx="11783045" cy="4548336"/>
          </a:xfrm>
          <a:ln>
            <a:solidFill>
              <a:schemeClr val="accent1"/>
            </a:solidFill>
          </a:ln>
        </p:spPr>
        <p:txBody>
          <a:bodyPr>
            <a:normAutofit/>
          </a:bodyPr>
          <a:lstStyle/>
          <a:p>
            <a:r>
              <a:rPr lang="el-GR" dirty="0" smtClean="0"/>
              <a:t>Θεωρητικό μέρος των ασκήσεων</a:t>
            </a:r>
          </a:p>
          <a:p>
            <a:r>
              <a:rPr lang="el-GR" dirty="0" smtClean="0"/>
              <a:t>Που βρίσκονται? </a:t>
            </a:r>
            <a:r>
              <a:rPr lang="en-US" b="1" dirty="0">
                <a:solidFill>
                  <a:srgbClr val="0070C0"/>
                </a:solidFill>
              </a:rPr>
              <a:t>https://users.auth.gr/hadjipav</a:t>
            </a:r>
            <a:endParaRPr lang="el-GR" b="1" dirty="0">
              <a:solidFill>
                <a:srgbClr val="0070C0"/>
              </a:solidFill>
            </a:endParaRPr>
          </a:p>
          <a:p>
            <a:r>
              <a:rPr lang="el-GR" dirty="0" smtClean="0"/>
              <a:t>Παρουσίες</a:t>
            </a:r>
          </a:p>
          <a:p>
            <a:r>
              <a:rPr lang="el-GR" dirty="0" smtClean="0"/>
              <a:t>Οι εργασίες θα πρέπει να υποβληθούν μέχρι τις </a:t>
            </a:r>
            <a:r>
              <a:rPr lang="el-GR" b="1" u="sng" dirty="0" smtClean="0"/>
              <a:t>5 Ιουνίου </a:t>
            </a:r>
            <a:r>
              <a:rPr lang="el-GR" dirty="0" smtClean="0"/>
              <a:t>και όχι αργότερα με ηλεκτρονικό αρχείο σε μορφή </a:t>
            </a:r>
            <a:r>
              <a:rPr lang="en-US" dirty="0" smtClean="0"/>
              <a:t>pdf </a:t>
            </a:r>
            <a:r>
              <a:rPr lang="el-GR" dirty="0" smtClean="0"/>
              <a:t>με το όνομα σας.</a:t>
            </a:r>
          </a:p>
          <a:p>
            <a:r>
              <a:rPr lang="el-GR" dirty="0" smtClean="0"/>
              <a:t>Λόγω της ιδιάζουσας κατάστασης, επειδή αυτός ο τρόπος ολοκλήρωσης ων εργαστηρίων ισχύει αποκλειστικά και μόνο για το συγκεκριμένο τμήμα, όσοι δεν καταθέσουν τις εργασίες τους μέχρι την 5</a:t>
            </a:r>
            <a:r>
              <a:rPr lang="el-GR" baseline="30000" dirty="0" smtClean="0"/>
              <a:t>η</a:t>
            </a:r>
            <a:r>
              <a:rPr lang="el-GR" dirty="0" smtClean="0"/>
              <a:t> Ιουνίου θα θεωρηθεί ότι δεν ασκήθηκαν και θα κάνουν δια ζώσης το εργαστήριο το επόμενο ακαδημαϊκό έτος 2020-2021χωρίς να μπορούν να συμμετέχουν στις εξετάσεις.</a:t>
            </a:r>
            <a:endParaRPr lang="el-GR" dirty="0"/>
          </a:p>
        </p:txBody>
      </p:sp>
    </p:spTree>
    <p:extLst>
      <p:ext uri="{BB962C8B-B14F-4D97-AF65-F5344CB8AC3E}">
        <p14:creationId xmlns:p14="http://schemas.microsoft.com/office/powerpoint/2010/main" val="85072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Ασυμβασίες</a:t>
            </a:r>
            <a:endParaRPr lang="el-GR" dirty="0"/>
          </a:p>
        </p:txBody>
      </p:sp>
      <p:sp>
        <p:nvSpPr>
          <p:cNvPr id="3" name="Θέση περιεχομένου 2"/>
          <p:cNvSpPr>
            <a:spLocks noGrp="1"/>
          </p:cNvSpPr>
          <p:nvPr>
            <p:ph idx="1"/>
          </p:nvPr>
        </p:nvSpPr>
        <p:spPr/>
        <p:txBody>
          <a:bodyPr/>
          <a:lstStyle/>
          <a:p>
            <a:r>
              <a:rPr lang="el-GR" dirty="0" smtClean="0"/>
              <a:t>Με </a:t>
            </a:r>
            <a:r>
              <a:rPr lang="el-GR" dirty="0" err="1" smtClean="0"/>
              <a:t>μινθόλη</a:t>
            </a:r>
            <a:r>
              <a:rPr lang="el-GR" dirty="0" smtClean="0"/>
              <a:t>-</a:t>
            </a:r>
            <a:r>
              <a:rPr lang="el-GR" dirty="0" err="1" smtClean="0"/>
              <a:t>θυμόλη</a:t>
            </a:r>
            <a:r>
              <a:rPr lang="el-GR" dirty="0" smtClean="0"/>
              <a:t> καμφορά, </a:t>
            </a:r>
            <a:r>
              <a:rPr lang="el-GR" dirty="0" err="1" smtClean="0"/>
              <a:t>ρεσορκίνη</a:t>
            </a:r>
            <a:r>
              <a:rPr lang="el-GR" dirty="0" smtClean="0"/>
              <a:t> δίνει υγρά μίγματα</a:t>
            </a:r>
          </a:p>
          <a:p>
            <a:r>
              <a:rPr lang="el-GR" dirty="0" smtClean="0"/>
              <a:t>Με </a:t>
            </a:r>
            <a:r>
              <a:rPr lang="el-GR" dirty="0" err="1" smtClean="0"/>
              <a:t>φαινακετίνη</a:t>
            </a:r>
            <a:r>
              <a:rPr lang="el-GR" dirty="0" smtClean="0"/>
              <a:t>, ασπιρίνη δίνει μαύρη σκληρή μάζα</a:t>
            </a:r>
          </a:p>
          <a:p>
            <a:r>
              <a:rPr lang="el-GR" dirty="0" smtClean="0"/>
              <a:t>Φαρμακολογική </a:t>
            </a:r>
            <a:r>
              <a:rPr lang="el-GR" dirty="0" err="1" smtClean="0"/>
              <a:t>ασυμβασία</a:t>
            </a:r>
            <a:r>
              <a:rPr lang="el-GR" dirty="0" smtClean="0"/>
              <a:t> με </a:t>
            </a:r>
            <a:r>
              <a:rPr lang="el-GR" dirty="0" err="1" smtClean="0"/>
              <a:t>συγχορήγηση</a:t>
            </a:r>
            <a:r>
              <a:rPr lang="el-GR" dirty="0" smtClean="0"/>
              <a:t> </a:t>
            </a:r>
            <a:r>
              <a:rPr lang="el-GR" dirty="0" err="1" smtClean="0"/>
              <a:t>σουλφοναμιδίων</a:t>
            </a:r>
            <a:endParaRPr lang="el-GR" dirty="0" smtClean="0"/>
          </a:p>
          <a:p>
            <a:endParaRPr lang="el-GR" dirty="0"/>
          </a:p>
        </p:txBody>
      </p:sp>
    </p:spTree>
    <p:extLst>
      <p:ext uri="{BB962C8B-B14F-4D97-AF65-F5344CB8AC3E}">
        <p14:creationId xmlns:p14="http://schemas.microsoft.com/office/powerpoint/2010/main" val="115680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Μεταβολισμός</a:t>
            </a:r>
            <a:endParaRPr lang="el-GR" dirty="0"/>
          </a:p>
        </p:txBody>
      </p:sp>
      <p:sp>
        <p:nvSpPr>
          <p:cNvPr id="3" name="Θέση περιεχομένου 2"/>
          <p:cNvSpPr>
            <a:spLocks noGrp="1"/>
          </p:cNvSpPr>
          <p:nvPr>
            <p:ph idx="1"/>
          </p:nvPr>
        </p:nvSpPr>
        <p:spPr/>
        <p:txBody>
          <a:bodyPr/>
          <a:lstStyle/>
          <a:p>
            <a:r>
              <a:rPr lang="el-GR" dirty="0" smtClean="0"/>
              <a:t>Π-</a:t>
            </a:r>
            <a:r>
              <a:rPr lang="el-GR" dirty="0" err="1"/>
              <a:t>α</a:t>
            </a:r>
            <a:r>
              <a:rPr lang="el-GR" dirty="0" err="1" smtClean="0"/>
              <a:t>μινοβενζοϊκό</a:t>
            </a:r>
            <a:r>
              <a:rPr lang="el-GR" dirty="0" smtClean="0"/>
              <a:t> οξύ και αιθανόλη</a:t>
            </a:r>
            <a:endParaRPr lang="el-GR" dirty="0"/>
          </a:p>
        </p:txBody>
      </p:sp>
    </p:spTree>
    <p:extLst>
      <p:ext uri="{BB962C8B-B14F-4D97-AF65-F5344CB8AC3E}">
        <p14:creationId xmlns:p14="http://schemas.microsoft.com/office/powerpoint/2010/main" val="339572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0070C0"/>
                </a:solidFill>
              </a:rPr>
              <a:t>Γενικές οδηγίες</a:t>
            </a:r>
            <a:endParaRPr lang="el-GR" dirty="0"/>
          </a:p>
        </p:txBody>
      </p:sp>
      <p:sp>
        <p:nvSpPr>
          <p:cNvPr id="3" name="Θέση περιεχομένου 2"/>
          <p:cNvSpPr>
            <a:spLocks noGrp="1"/>
          </p:cNvSpPr>
          <p:nvPr>
            <p:ph idx="1"/>
          </p:nvPr>
        </p:nvSpPr>
        <p:spPr>
          <a:ln>
            <a:solidFill>
              <a:schemeClr val="accent1"/>
            </a:solidFill>
          </a:ln>
        </p:spPr>
        <p:txBody>
          <a:bodyPr/>
          <a:lstStyle/>
          <a:p>
            <a:r>
              <a:rPr lang="el-GR" dirty="0" smtClean="0"/>
              <a:t>Η παρακολούθηση εξ αποστάσεως  περιλαμβάνει</a:t>
            </a:r>
            <a:r>
              <a:rPr lang="en-US" dirty="0" smtClean="0"/>
              <a:t>:</a:t>
            </a:r>
          </a:p>
          <a:p>
            <a:r>
              <a:rPr lang="el-GR" dirty="0" smtClean="0"/>
              <a:t> την παρουσίαση του θεωρητικού μέρους</a:t>
            </a:r>
            <a:endParaRPr lang="en-US" dirty="0" smtClean="0"/>
          </a:p>
          <a:p>
            <a:r>
              <a:rPr lang="el-GR" dirty="0" smtClean="0"/>
              <a:t>Την παρουσίαση με </a:t>
            </a:r>
            <a:r>
              <a:rPr lang="en-US" dirty="0" smtClean="0"/>
              <a:t>video </a:t>
            </a:r>
            <a:r>
              <a:rPr lang="el-GR" dirty="0"/>
              <a:t> </a:t>
            </a:r>
            <a:r>
              <a:rPr lang="el-GR" dirty="0" smtClean="0"/>
              <a:t>του πρακτικού μέρους που θα αναρτηθεί  σε ιστοσελίδα που θα σας δοθεί.</a:t>
            </a:r>
          </a:p>
          <a:p>
            <a:r>
              <a:rPr lang="el-GR" b="1" dirty="0" smtClean="0">
                <a:solidFill>
                  <a:srgbClr val="0070C0"/>
                </a:solidFill>
              </a:rPr>
              <a:t>Στο ηλεκτρονικό τετράδιο θα περιέχεται </a:t>
            </a:r>
          </a:p>
          <a:p>
            <a:r>
              <a:rPr lang="el-GR" dirty="0" smtClean="0"/>
              <a:t>Το όνομα της άσκησης</a:t>
            </a:r>
          </a:p>
          <a:p>
            <a:r>
              <a:rPr lang="el-GR" dirty="0" smtClean="0"/>
              <a:t>Οι αντιδράσεις και </a:t>
            </a:r>
          </a:p>
          <a:p>
            <a:r>
              <a:rPr lang="el-GR" dirty="0" smtClean="0"/>
              <a:t>Οι απαντήσεις στις ερωτήσεις</a:t>
            </a:r>
            <a:endParaRPr lang="el-GR" dirty="0"/>
          </a:p>
        </p:txBody>
      </p:sp>
    </p:spTree>
    <p:extLst>
      <p:ext uri="{BB962C8B-B14F-4D97-AF65-F5344CB8AC3E}">
        <p14:creationId xmlns:p14="http://schemas.microsoft.com/office/powerpoint/2010/main" val="80631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18264" y="-171400"/>
            <a:ext cx="10009112" cy="2520280"/>
          </a:xfrm>
        </p:spPr>
        <p:txBody>
          <a:bodyPr/>
          <a:lstStyle/>
          <a:p>
            <a:r>
              <a:rPr lang="el-GR" sz="3200" dirty="0" smtClean="0"/>
              <a:t>Ο βαθμός του εργαστηρίου θα προκύψει από</a:t>
            </a:r>
            <a:r>
              <a:rPr lang="en-US" sz="3200" dirty="0" smtClean="0"/>
              <a:t>:</a:t>
            </a:r>
            <a:r>
              <a:rPr lang="el-GR" sz="3200" dirty="0" smtClean="0"/>
              <a:t> </a:t>
            </a:r>
            <a:r>
              <a:rPr lang="en-US" sz="3200" dirty="0" smtClean="0"/>
              <a:t/>
            </a:r>
            <a:br>
              <a:rPr lang="en-US" sz="3200" dirty="0" smtClean="0"/>
            </a:br>
            <a:r>
              <a:rPr lang="en-US" sz="3200" dirty="0" smtClean="0"/>
              <a:t>1] </a:t>
            </a:r>
            <a:r>
              <a:rPr lang="el-GR" sz="3200" dirty="0" smtClean="0"/>
              <a:t>την βαθμολόγηση των </a:t>
            </a:r>
            <a:r>
              <a:rPr lang="el-GR" sz="3200" dirty="0" smtClean="0"/>
              <a:t>ασκήσεων και </a:t>
            </a:r>
            <a:r>
              <a:rPr lang="en-US" sz="3200" dirty="0" smtClean="0"/>
              <a:t/>
            </a:r>
            <a:br>
              <a:rPr lang="en-US" sz="3200" dirty="0" smtClean="0"/>
            </a:br>
            <a:r>
              <a:rPr lang="en-US" sz="3200" dirty="0" smtClean="0"/>
              <a:t>2] </a:t>
            </a:r>
            <a:r>
              <a:rPr lang="el-GR" sz="3200" dirty="0" smtClean="0"/>
              <a:t>την προφορική εξέταση</a:t>
            </a:r>
            <a:endParaRPr lang="el-GR" sz="3200" dirty="0"/>
          </a:p>
        </p:txBody>
      </p:sp>
      <p:sp>
        <p:nvSpPr>
          <p:cNvPr id="3" name="Θέση κειμένου 2"/>
          <p:cNvSpPr>
            <a:spLocks noGrp="1"/>
          </p:cNvSpPr>
          <p:nvPr>
            <p:ph type="body" idx="1"/>
          </p:nvPr>
        </p:nvSpPr>
        <p:spPr>
          <a:xfrm>
            <a:off x="549796" y="5102525"/>
            <a:ext cx="11233247" cy="1494827"/>
          </a:xfrm>
        </p:spPr>
        <p:txBody>
          <a:bodyPr>
            <a:normAutofit/>
          </a:bodyPr>
          <a:lstStyle/>
          <a:p>
            <a:r>
              <a:rPr lang="el-GR" dirty="0" smtClean="0">
                <a:solidFill>
                  <a:srgbClr val="0070C0"/>
                </a:solidFill>
              </a:rPr>
              <a:t>Ολοκλήρωση του εργαστηρίου προκύπτει από την κατάθεση του ηλεκτρονικού τετραδίου και την προφορική εξέταση.</a:t>
            </a:r>
          </a:p>
          <a:p>
            <a:r>
              <a:rPr lang="el-GR" dirty="0" smtClean="0">
                <a:solidFill>
                  <a:srgbClr val="0070C0"/>
                </a:solidFill>
              </a:rPr>
              <a:t>‘</a:t>
            </a:r>
            <a:r>
              <a:rPr lang="el-GR" dirty="0" err="1" smtClean="0">
                <a:solidFill>
                  <a:srgbClr val="0070C0"/>
                </a:solidFill>
              </a:rPr>
              <a:t>Οποιος</a:t>
            </a:r>
            <a:r>
              <a:rPr lang="el-GR" dirty="0" smtClean="0">
                <a:solidFill>
                  <a:srgbClr val="0070C0"/>
                </a:solidFill>
              </a:rPr>
              <a:t> δεν συμμετάσχει στην προφορική εξέταση θα πρέπει να επαναλάβει την επόμενη χρονιά ολόκληρο το εργαστήριο</a:t>
            </a:r>
            <a:r>
              <a:rPr lang="el-GR" dirty="0" smtClean="0"/>
              <a:t>.</a:t>
            </a:r>
            <a:endParaRPr lang="el-GR" dirty="0"/>
          </a:p>
        </p:txBody>
      </p:sp>
      <p:sp>
        <p:nvSpPr>
          <p:cNvPr id="4" name="Αστέρι 5 ακτινών 3"/>
          <p:cNvSpPr/>
          <p:nvPr/>
        </p:nvSpPr>
        <p:spPr>
          <a:xfrm>
            <a:off x="405780" y="4149080"/>
            <a:ext cx="720080" cy="504056"/>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11350996" y="6265464"/>
            <a:ext cx="648072" cy="360040"/>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8350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b="1" dirty="0" smtClean="0">
                <a:solidFill>
                  <a:srgbClr val="0070C0"/>
                </a:solidFill>
              </a:rPr>
              <a:t>Γυαλικά και όργανα που θα χρειασθούν στις ασκήσεις</a:t>
            </a:r>
            <a:endParaRPr lang="el-GR" sz="2800" b="1" dirty="0">
              <a:solidFill>
                <a:srgbClr val="0070C0"/>
              </a:solidFill>
            </a:endParaRPr>
          </a:p>
        </p:txBody>
      </p:sp>
      <p:pic>
        <p:nvPicPr>
          <p:cNvPr id="1026" name="Picture 2" descr="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940018"/>
            <a:ext cx="4419600" cy="3448984"/>
          </a:xfrm>
          <a:prstGeom prst="rect">
            <a:avLst/>
          </a:prstGeom>
          <a:noFill/>
          <a:extLst>
            <a:ext uri="{909E8E84-426E-40DD-AFC4-6F175D3DCCD1}">
              <a14:hiddenFill xmlns:a14="http://schemas.microsoft.com/office/drawing/2010/main">
                <a:solidFill>
                  <a:srgbClr val="FFFFFF"/>
                </a:solidFill>
              </a14:hiddenFill>
            </a:ext>
          </a:extLst>
        </p:spPr>
      </p:pic>
      <p:pic>
        <p:nvPicPr>
          <p:cNvPr id="6" name="Θέση περιεχομένου 5"/>
          <p:cNvPicPr>
            <a:picLocks noGrp="1" noChangeAspect="1"/>
          </p:cNvPicPr>
          <p:nvPr>
            <p:ph sz="half" idx="2"/>
          </p:nvPr>
        </p:nvPicPr>
        <p:blipFill>
          <a:blip r:embed="rId3"/>
          <a:stretch>
            <a:fillRect/>
          </a:stretch>
        </p:blipFill>
        <p:spPr>
          <a:xfrm>
            <a:off x="7462564" y="1608686"/>
            <a:ext cx="4419600" cy="2443132"/>
          </a:xfrm>
          <a:prstGeom prst="rect">
            <a:avLst/>
          </a:prstGeom>
        </p:spPr>
      </p:pic>
      <p:pic>
        <p:nvPicPr>
          <p:cNvPr id="7" name="Εικόνα 6"/>
          <p:cNvPicPr>
            <a:picLocks noChangeAspect="1"/>
          </p:cNvPicPr>
          <p:nvPr/>
        </p:nvPicPr>
        <p:blipFill>
          <a:blip r:embed="rId4"/>
          <a:stretch>
            <a:fillRect/>
          </a:stretch>
        </p:blipFill>
        <p:spPr>
          <a:xfrm>
            <a:off x="6742484" y="4241279"/>
            <a:ext cx="4610100" cy="2381250"/>
          </a:xfrm>
          <a:prstGeom prst="rect">
            <a:avLst/>
          </a:prstGeom>
        </p:spPr>
      </p:pic>
      <p:pic>
        <p:nvPicPr>
          <p:cNvPr id="8" name="Εικόνα 7"/>
          <p:cNvPicPr>
            <a:picLocks noChangeAspect="1"/>
          </p:cNvPicPr>
          <p:nvPr/>
        </p:nvPicPr>
        <p:blipFill>
          <a:blip r:embed="rId5"/>
          <a:stretch>
            <a:fillRect/>
          </a:stretch>
        </p:blipFill>
        <p:spPr>
          <a:xfrm>
            <a:off x="566869" y="4241279"/>
            <a:ext cx="4629150" cy="2505075"/>
          </a:xfrm>
          <a:prstGeom prst="rect">
            <a:avLst/>
          </a:prstGeom>
        </p:spPr>
      </p:pic>
      <p:pic>
        <p:nvPicPr>
          <p:cNvPr id="9" name="Εικόνα 8"/>
          <p:cNvPicPr>
            <a:picLocks noChangeAspect="1"/>
          </p:cNvPicPr>
          <p:nvPr/>
        </p:nvPicPr>
        <p:blipFill>
          <a:blip r:embed="rId6"/>
          <a:stretch>
            <a:fillRect/>
          </a:stretch>
        </p:blipFill>
        <p:spPr>
          <a:xfrm>
            <a:off x="5040969" y="1484861"/>
            <a:ext cx="1800225" cy="2543175"/>
          </a:xfrm>
          <a:prstGeom prst="rect">
            <a:avLst/>
          </a:prstGeom>
        </p:spPr>
      </p:pic>
      <p:pic>
        <p:nvPicPr>
          <p:cNvPr id="10" name="Εικόνα 9"/>
          <p:cNvPicPr>
            <a:picLocks noChangeAspect="1"/>
          </p:cNvPicPr>
          <p:nvPr/>
        </p:nvPicPr>
        <p:blipFill>
          <a:blip r:embed="rId7"/>
          <a:stretch>
            <a:fillRect/>
          </a:stretch>
        </p:blipFill>
        <p:spPr>
          <a:xfrm>
            <a:off x="4788993" y="4315732"/>
            <a:ext cx="2064334" cy="2064334"/>
          </a:xfrm>
          <a:prstGeom prst="rect">
            <a:avLst/>
          </a:prstGeom>
        </p:spPr>
      </p:pic>
    </p:spTree>
    <p:extLst>
      <p:ext uri="{BB962C8B-B14F-4D97-AF65-F5344CB8AC3E}">
        <p14:creationId xmlns:p14="http://schemas.microsoft.com/office/powerpoint/2010/main" val="39147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 1</a:t>
            </a:r>
            <a:r>
              <a:rPr lang="el-GR" baseline="30000" dirty="0"/>
              <a:t>η</a:t>
            </a:r>
            <a:r>
              <a:rPr lang="el-GR" dirty="0"/>
              <a:t> Σύνθεση </a:t>
            </a:r>
            <a:r>
              <a:rPr lang="el-GR" dirty="0" err="1"/>
              <a:t>βενζοκαΐνης</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Τι είναι η </a:t>
            </a:r>
            <a:r>
              <a:rPr lang="el-GR" dirty="0" err="1" smtClean="0"/>
              <a:t>βενζοκαΐνη</a:t>
            </a:r>
            <a:endParaRPr lang="el-GR" dirty="0" smtClean="0"/>
          </a:p>
          <a:p>
            <a:r>
              <a:rPr lang="el-GR" dirty="0" smtClean="0"/>
              <a:t>Παράγωγο του </a:t>
            </a:r>
            <a:r>
              <a:rPr lang="el-GR" b="1" dirty="0" smtClean="0">
                <a:solidFill>
                  <a:srgbClr val="0070C0"/>
                </a:solidFill>
              </a:rPr>
              <a:t>π-</a:t>
            </a:r>
            <a:r>
              <a:rPr lang="el-GR" b="1" dirty="0" err="1">
                <a:solidFill>
                  <a:srgbClr val="0070C0"/>
                </a:solidFill>
              </a:rPr>
              <a:t>α</a:t>
            </a:r>
            <a:r>
              <a:rPr lang="el-GR" b="1" dirty="0" err="1" smtClean="0">
                <a:solidFill>
                  <a:srgbClr val="0070C0"/>
                </a:solidFill>
              </a:rPr>
              <a:t>μινο</a:t>
            </a:r>
            <a:r>
              <a:rPr lang="el-GR" b="1" dirty="0" smtClean="0">
                <a:solidFill>
                  <a:srgbClr val="0070C0"/>
                </a:solidFill>
              </a:rPr>
              <a:t> –</a:t>
            </a:r>
            <a:r>
              <a:rPr lang="el-GR" b="1" dirty="0" err="1" smtClean="0">
                <a:solidFill>
                  <a:srgbClr val="0070C0"/>
                </a:solidFill>
              </a:rPr>
              <a:t>βενζοϊκού</a:t>
            </a:r>
            <a:r>
              <a:rPr lang="el-GR" b="1" dirty="0" smtClean="0">
                <a:solidFill>
                  <a:srgbClr val="0070C0"/>
                </a:solidFill>
              </a:rPr>
              <a:t> οξέος</a:t>
            </a:r>
          </a:p>
          <a:p>
            <a:r>
              <a:rPr lang="el-GR" dirty="0"/>
              <a:t>Η </a:t>
            </a:r>
            <a:r>
              <a:rPr lang="el-GR" dirty="0" err="1"/>
              <a:t>βενζοκαΐνη</a:t>
            </a:r>
            <a:r>
              <a:rPr lang="el-GR" dirty="0"/>
              <a:t> (</a:t>
            </a:r>
            <a:r>
              <a:rPr lang="el-GR" dirty="0" err="1"/>
              <a:t>benzocaine</a:t>
            </a:r>
            <a:r>
              <a:rPr lang="el-GR" dirty="0"/>
              <a:t>) είναι ένα </a:t>
            </a:r>
            <a:r>
              <a:rPr lang="el-GR" dirty="0" smtClean="0"/>
              <a:t>τοπικό αναισθητικό </a:t>
            </a:r>
            <a:r>
              <a:rPr lang="el-GR" dirty="0"/>
              <a:t>επιφανείας που </a:t>
            </a:r>
            <a:r>
              <a:rPr lang="el-GR" dirty="0" smtClean="0"/>
              <a:t>εμποδίζει </a:t>
            </a:r>
            <a:r>
              <a:rPr lang="el-GR" dirty="0"/>
              <a:t>την μετάδοση των νευρικών ώσεων κατά μήκος των νευρικών ινών και στις νευρικές απολήξεις. </a:t>
            </a:r>
            <a:endParaRPr lang="el-GR" dirty="0" smtClean="0"/>
          </a:p>
          <a:p>
            <a:r>
              <a:rPr lang="el-GR" dirty="0" smtClean="0"/>
              <a:t>Η </a:t>
            </a:r>
            <a:r>
              <a:rPr lang="el-GR" dirty="0" err="1"/>
              <a:t>βενζοκαΐνη</a:t>
            </a:r>
            <a:r>
              <a:rPr lang="el-GR" dirty="0"/>
              <a:t> συνδέεται αναστρέψιμα με τους διαύλους νατρίου και σταθεροποιεί τη </a:t>
            </a:r>
            <a:r>
              <a:rPr lang="el-GR" dirty="0" err="1"/>
              <a:t>νευρωνική</a:t>
            </a:r>
            <a:r>
              <a:rPr lang="el-GR" dirty="0"/>
              <a:t> μεμβράνη μειώνοντας την διαπερατότητά της σε ιόντα νατρίου. </a:t>
            </a:r>
            <a:endParaRPr lang="el-GR" dirty="0" smtClean="0"/>
          </a:p>
          <a:p>
            <a:r>
              <a:rPr lang="el-GR" dirty="0" smtClean="0"/>
              <a:t>Η </a:t>
            </a:r>
            <a:r>
              <a:rPr lang="el-GR" dirty="0" err="1"/>
              <a:t>εκπόλωση</a:t>
            </a:r>
            <a:r>
              <a:rPr lang="el-GR" dirty="0"/>
              <a:t> της μεμβράνης του νευρώνα αναστέλλεται </a:t>
            </a:r>
            <a:r>
              <a:rPr lang="el-GR" dirty="0" smtClean="0"/>
              <a:t> και έτσι εμποδίζει την </a:t>
            </a:r>
            <a:r>
              <a:rPr lang="el-GR" dirty="0"/>
              <a:t>έναρξη και μετάδοση των νευρικών ερεθισμάτων.</a:t>
            </a:r>
            <a:br>
              <a:rPr lang="el-GR" dirty="0"/>
            </a:br>
            <a:endParaRPr lang="el-GR" dirty="0"/>
          </a:p>
        </p:txBody>
      </p:sp>
      <p:pic>
        <p:nvPicPr>
          <p:cNvPr id="1026" name="Picture 2" descr="https://www.galinos.gr/service/drugs/drawMolecule?unii=U3RSY48JW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6780" y="274638"/>
            <a:ext cx="2247255" cy="1872713"/>
          </a:xfrm>
          <a:prstGeom prst="rect">
            <a:avLst/>
          </a:prstGeom>
          <a:solidFill>
            <a:schemeClr val="accent2"/>
          </a:solidFill>
          <a:ln>
            <a:solidFill>
              <a:schemeClr val="accent1"/>
            </a:solidFill>
          </a:ln>
        </p:spPr>
      </p:pic>
    </p:spTree>
    <p:extLst>
      <p:ext uri="{BB962C8B-B14F-4D97-AF65-F5344CB8AC3E}">
        <p14:creationId xmlns:p14="http://schemas.microsoft.com/office/powerpoint/2010/main" val="348367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Εφαρμογές</a:t>
            </a:r>
            <a:endParaRPr lang="el-GR" dirty="0"/>
          </a:p>
        </p:txBody>
      </p:sp>
      <p:sp>
        <p:nvSpPr>
          <p:cNvPr id="3" name="Θέση περιεχομένου 2"/>
          <p:cNvSpPr>
            <a:spLocks noGrp="1"/>
          </p:cNvSpPr>
          <p:nvPr>
            <p:ph idx="1"/>
          </p:nvPr>
        </p:nvSpPr>
        <p:spPr/>
        <p:txBody>
          <a:bodyPr>
            <a:normAutofit lnSpcReduction="10000"/>
          </a:bodyPr>
          <a:lstStyle/>
          <a:p>
            <a:r>
              <a:rPr lang="el-GR" dirty="0"/>
              <a:t>Καρδιαγγειακό σύστημα → </a:t>
            </a:r>
            <a:r>
              <a:rPr lang="el-GR" dirty="0" err="1" smtClean="0"/>
              <a:t>Αγγειοπροστατευτικά</a:t>
            </a:r>
            <a:r>
              <a:rPr lang="el-GR" dirty="0" smtClean="0"/>
              <a:t> </a:t>
            </a:r>
          </a:p>
          <a:p>
            <a:r>
              <a:rPr lang="el-GR" dirty="0" smtClean="0"/>
              <a:t>στη </a:t>
            </a:r>
            <a:r>
              <a:rPr lang="el-GR" dirty="0"/>
              <a:t>θεραπεία των αιμορροΐδων και των ραγάδων του πρωκτού για τοπική </a:t>
            </a:r>
            <a:r>
              <a:rPr lang="el-GR" dirty="0" smtClean="0"/>
              <a:t>χρήση</a:t>
            </a:r>
          </a:p>
          <a:p>
            <a:r>
              <a:rPr lang="el-GR" dirty="0" smtClean="0"/>
              <a:t>Στα </a:t>
            </a:r>
            <a:r>
              <a:rPr lang="el-GR" dirty="0" err="1" smtClean="0"/>
              <a:t>αντιισταμινικά-αντικνησμώδη</a:t>
            </a:r>
            <a:endParaRPr lang="el-GR" dirty="0" smtClean="0"/>
          </a:p>
          <a:p>
            <a:r>
              <a:rPr lang="el-GR" dirty="0" smtClean="0"/>
              <a:t>Τροχίσκοι στον πονόλαιμο-</a:t>
            </a:r>
            <a:r>
              <a:rPr lang="el-GR" dirty="0"/>
              <a:t>Αναπνευστικό σύστημα </a:t>
            </a:r>
            <a:r>
              <a:rPr lang="el-GR" dirty="0" smtClean="0"/>
              <a:t>-Παρασκευάσματα </a:t>
            </a:r>
            <a:r>
              <a:rPr lang="el-GR" dirty="0"/>
              <a:t>για τον λάρυγγα </a:t>
            </a:r>
            <a:r>
              <a:rPr lang="el-GR" dirty="0" smtClean="0"/>
              <a:t> σαν</a:t>
            </a:r>
            <a:r>
              <a:rPr lang="el-GR" dirty="0"/>
              <a:t> </a:t>
            </a:r>
            <a:r>
              <a:rPr lang="el-GR" dirty="0" err="1" smtClean="0"/>
              <a:t>Αναισθητικά,τοπικά</a:t>
            </a:r>
            <a:endParaRPr lang="el-GR" dirty="0" smtClean="0"/>
          </a:p>
          <a:p>
            <a:r>
              <a:rPr lang="el-GR" dirty="0" smtClean="0"/>
              <a:t>Νευρικό σύστημα</a:t>
            </a:r>
            <a:r>
              <a:rPr lang="el-GR" dirty="0"/>
              <a:t/>
            </a:r>
            <a:br>
              <a:rPr lang="el-GR" dirty="0"/>
            </a:br>
            <a:endParaRPr lang="el-GR" dirty="0"/>
          </a:p>
          <a:p>
            <a:r>
              <a:rPr lang="el-GR" dirty="0"/>
              <a:t/>
            </a:r>
            <a:br>
              <a:rPr lang="el-GR" dirty="0"/>
            </a:br>
            <a:endParaRPr lang="el-GR" dirty="0"/>
          </a:p>
        </p:txBody>
      </p:sp>
    </p:spTree>
    <p:extLst>
      <p:ext uri="{BB962C8B-B14F-4D97-AF65-F5344CB8AC3E}">
        <p14:creationId xmlns:p14="http://schemas.microsoft.com/office/powerpoint/2010/main" val="308912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Άσκηση 1</a:t>
            </a:r>
            <a:r>
              <a:rPr lang="el-GR" baseline="30000" dirty="0" smtClean="0"/>
              <a:t>η</a:t>
            </a:r>
            <a:r>
              <a:rPr lang="el-GR" dirty="0" smtClean="0"/>
              <a:t> Σύνθεση </a:t>
            </a:r>
            <a:r>
              <a:rPr lang="el-GR" dirty="0" err="1" smtClean="0"/>
              <a:t>βενζοκαΐνης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341884" y="1916832"/>
            <a:ext cx="9034150" cy="2400517"/>
          </a:xfrm>
          <a:prstGeom prst="rect">
            <a:avLst/>
          </a:prstGeom>
          <a:ln w="38100">
            <a:solidFill>
              <a:schemeClr val="accent1"/>
            </a:solidFill>
          </a:ln>
        </p:spPr>
      </p:pic>
      <p:sp>
        <p:nvSpPr>
          <p:cNvPr id="5" name="TextBox 4"/>
          <p:cNvSpPr txBox="1"/>
          <p:nvPr/>
        </p:nvSpPr>
        <p:spPr>
          <a:xfrm>
            <a:off x="693812" y="5013176"/>
            <a:ext cx="11089232" cy="1421928"/>
          </a:xfrm>
          <a:prstGeom prst="rect">
            <a:avLst/>
          </a:prstGeom>
          <a:noFill/>
        </p:spPr>
        <p:txBody>
          <a:bodyPr wrap="square" rtlCol="0">
            <a:spAutoFit/>
          </a:bodyPr>
          <a:lstStyle/>
          <a:p>
            <a:pPr>
              <a:lnSpc>
                <a:spcPct val="90000"/>
              </a:lnSpc>
            </a:pPr>
            <a:r>
              <a:rPr lang="el-GR" sz="2400" dirty="0" smtClean="0"/>
              <a:t>Η σύνθεση περιλαμβάνει 3 στάδια, ξεκινώντας από</a:t>
            </a:r>
            <a:r>
              <a:rPr lang="en-US" sz="2400" dirty="0" smtClean="0"/>
              <a:t>:</a:t>
            </a:r>
          </a:p>
          <a:p>
            <a:pPr>
              <a:lnSpc>
                <a:spcPct val="90000"/>
              </a:lnSpc>
            </a:pPr>
            <a:r>
              <a:rPr lang="el-GR" sz="2400" dirty="0" smtClean="0"/>
              <a:t>την οξείδωση του π-</a:t>
            </a:r>
            <a:r>
              <a:rPr lang="el-GR" sz="2400" dirty="0" err="1" smtClean="0"/>
              <a:t>νιτροτολουολίου</a:t>
            </a:r>
            <a:r>
              <a:rPr lang="el-GR" sz="2400" dirty="0" smtClean="0"/>
              <a:t>, </a:t>
            </a:r>
          </a:p>
          <a:p>
            <a:pPr>
              <a:lnSpc>
                <a:spcPct val="90000"/>
              </a:lnSpc>
            </a:pPr>
            <a:r>
              <a:rPr lang="el-GR" sz="2400" dirty="0"/>
              <a:t>τ</a:t>
            </a:r>
            <a:r>
              <a:rPr lang="el-GR" sz="2400" dirty="0" smtClean="0"/>
              <a:t>ην  αναγωγή του π-</a:t>
            </a:r>
            <a:r>
              <a:rPr lang="el-GR" sz="2400" dirty="0" err="1" smtClean="0"/>
              <a:t>νιτρο</a:t>
            </a:r>
            <a:r>
              <a:rPr lang="el-GR" sz="2400" dirty="0" smtClean="0"/>
              <a:t>-</a:t>
            </a:r>
            <a:r>
              <a:rPr lang="el-GR" sz="2400" dirty="0" err="1" smtClean="0"/>
              <a:t>βενζοϊκού</a:t>
            </a:r>
            <a:r>
              <a:rPr lang="el-GR" sz="2400" dirty="0" smtClean="0"/>
              <a:t> οξέος</a:t>
            </a:r>
          </a:p>
          <a:p>
            <a:pPr>
              <a:lnSpc>
                <a:spcPct val="90000"/>
              </a:lnSpc>
            </a:pPr>
            <a:r>
              <a:rPr lang="el-GR" sz="2400" dirty="0"/>
              <a:t>τ</a:t>
            </a:r>
            <a:r>
              <a:rPr lang="el-GR" sz="2400" dirty="0" smtClean="0"/>
              <a:t>ην </a:t>
            </a:r>
            <a:r>
              <a:rPr lang="el-GR" sz="2400" dirty="0" err="1" smtClean="0"/>
              <a:t>εστεροποίηση</a:t>
            </a:r>
            <a:r>
              <a:rPr lang="el-GR" sz="2400" dirty="0" smtClean="0"/>
              <a:t> του οξέος </a:t>
            </a:r>
            <a:endParaRPr lang="el-GR" sz="2400" dirty="0"/>
          </a:p>
        </p:txBody>
      </p:sp>
    </p:spTree>
    <p:extLst>
      <p:ext uri="{BB962C8B-B14F-4D97-AF65-F5344CB8AC3E}">
        <p14:creationId xmlns:p14="http://schemas.microsoft.com/office/powerpoint/2010/main" val="28622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3553" y="241895"/>
            <a:ext cx="9143998" cy="1020762"/>
          </a:xfrm>
        </p:spPr>
        <p:txBody>
          <a:bodyPr/>
          <a:lstStyle/>
          <a:p>
            <a:r>
              <a:rPr lang="el-GR" dirty="0" smtClean="0">
                <a:solidFill>
                  <a:srgbClr val="0070C0"/>
                </a:solidFill>
              </a:rPr>
              <a:t>Μέθοδος</a:t>
            </a:r>
            <a:br>
              <a:rPr lang="el-GR" dirty="0" smtClean="0">
                <a:solidFill>
                  <a:srgbClr val="0070C0"/>
                </a:solidFill>
              </a:rPr>
            </a:br>
            <a:r>
              <a:rPr lang="el-GR" dirty="0" smtClean="0">
                <a:solidFill>
                  <a:srgbClr val="0070C0"/>
                </a:solidFill>
              </a:rPr>
              <a:t>1ο στάδιο, η σύνθεση του οξέος</a:t>
            </a:r>
            <a:endParaRPr lang="el-GR" dirty="0">
              <a:solidFill>
                <a:srgbClr val="0070C0"/>
              </a:solidFill>
            </a:endParaRPr>
          </a:p>
        </p:txBody>
      </p:sp>
      <p:pic>
        <p:nvPicPr>
          <p:cNvPr id="4" name="Θέση περιεχομένου 3"/>
          <p:cNvPicPr>
            <a:picLocks noGrp="1" noChangeAspect="1"/>
          </p:cNvPicPr>
          <p:nvPr>
            <p:ph idx="1"/>
          </p:nvPr>
        </p:nvPicPr>
        <p:blipFill>
          <a:blip r:embed="rId2"/>
          <a:stretch>
            <a:fillRect/>
          </a:stretch>
        </p:blipFill>
        <p:spPr>
          <a:xfrm>
            <a:off x="752981" y="1901079"/>
            <a:ext cx="8339401" cy="304560"/>
          </a:xfrm>
          <a:prstGeom prst="rect">
            <a:avLst/>
          </a:prstGeom>
        </p:spPr>
      </p:pic>
      <p:pic>
        <p:nvPicPr>
          <p:cNvPr id="5" name="Εικόνα 4"/>
          <p:cNvPicPr>
            <a:picLocks noChangeAspect="1"/>
          </p:cNvPicPr>
          <p:nvPr/>
        </p:nvPicPr>
        <p:blipFill>
          <a:blip r:embed="rId3"/>
          <a:stretch>
            <a:fillRect/>
          </a:stretch>
        </p:blipFill>
        <p:spPr>
          <a:xfrm>
            <a:off x="10091591" y="2453632"/>
            <a:ext cx="2064334" cy="2064334"/>
          </a:xfrm>
          <a:prstGeom prst="rect">
            <a:avLst/>
          </a:prstGeom>
        </p:spPr>
      </p:pic>
      <p:sp>
        <p:nvSpPr>
          <p:cNvPr id="6" name="TextBox 5"/>
          <p:cNvSpPr txBox="1"/>
          <p:nvPr/>
        </p:nvSpPr>
        <p:spPr>
          <a:xfrm>
            <a:off x="698563" y="2453632"/>
            <a:ext cx="9361040" cy="2751522"/>
          </a:xfrm>
          <a:prstGeom prst="rect">
            <a:avLst/>
          </a:prstGeom>
          <a:noFill/>
        </p:spPr>
        <p:txBody>
          <a:bodyPr wrap="square" rtlCol="0">
            <a:spAutoFit/>
          </a:bodyPr>
          <a:lstStyle/>
          <a:p>
            <a:pPr>
              <a:lnSpc>
                <a:spcPct val="90000"/>
              </a:lnSpc>
            </a:pPr>
            <a:r>
              <a:rPr lang="el-GR" sz="2400" dirty="0" smtClean="0"/>
              <a:t>17 </a:t>
            </a:r>
            <a:r>
              <a:rPr lang="en-US" sz="2400" dirty="0" smtClean="0"/>
              <a:t>g </a:t>
            </a:r>
            <a:r>
              <a:rPr lang="el-GR" sz="2400" dirty="0" err="1" smtClean="0"/>
              <a:t>διχρωμικού</a:t>
            </a:r>
            <a:r>
              <a:rPr lang="el-GR" sz="2400" dirty="0" smtClean="0"/>
              <a:t> καλίου</a:t>
            </a:r>
          </a:p>
          <a:p>
            <a:pPr>
              <a:lnSpc>
                <a:spcPct val="90000"/>
              </a:lnSpc>
            </a:pPr>
            <a:r>
              <a:rPr lang="el-GR" sz="2400" dirty="0" smtClean="0"/>
              <a:t>40</a:t>
            </a:r>
            <a:r>
              <a:rPr lang="en-US" sz="2400" dirty="0" smtClean="0"/>
              <a:t>ml </a:t>
            </a:r>
            <a:r>
              <a:rPr lang="el-GR" sz="2400" dirty="0" smtClean="0"/>
              <a:t>Νερό</a:t>
            </a:r>
          </a:p>
          <a:p>
            <a:pPr>
              <a:lnSpc>
                <a:spcPct val="90000"/>
              </a:lnSpc>
            </a:pPr>
            <a:r>
              <a:rPr lang="el-GR" sz="2400" dirty="0" smtClean="0"/>
              <a:t>Στάγδην προσθήκη 25</a:t>
            </a:r>
            <a:r>
              <a:rPr lang="en-US" sz="2400" dirty="0" smtClean="0"/>
              <a:t>ml </a:t>
            </a:r>
            <a:r>
              <a:rPr lang="el-GR" sz="2400" dirty="0" smtClean="0"/>
              <a:t>πυκνού θειικού </a:t>
            </a:r>
            <a:r>
              <a:rPr lang="el-GR" sz="2400" dirty="0" smtClean="0"/>
              <a:t>οξέος- διάρκεια 45 </a:t>
            </a:r>
            <a:r>
              <a:rPr lang="en-US" sz="2400" dirty="0" smtClean="0"/>
              <a:t>min</a:t>
            </a:r>
            <a:endParaRPr lang="el-GR" sz="2400" dirty="0" smtClean="0"/>
          </a:p>
          <a:p>
            <a:pPr>
              <a:lnSpc>
                <a:spcPct val="90000"/>
              </a:lnSpc>
            </a:pPr>
            <a:r>
              <a:rPr lang="el-GR" sz="2400" dirty="0" smtClean="0"/>
              <a:t>Ήπια ανάδευση με ράβδο</a:t>
            </a:r>
            <a:endParaRPr lang="en-US" sz="2400" dirty="0" smtClean="0"/>
          </a:p>
          <a:p>
            <a:pPr>
              <a:lnSpc>
                <a:spcPct val="90000"/>
              </a:lnSpc>
            </a:pPr>
            <a:r>
              <a:rPr lang="el-GR" sz="2400" dirty="0" smtClean="0"/>
              <a:t>Έλεγχος της θερμοκρασίας εξωτερικά με την παλάμη σας</a:t>
            </a:r>
          </a:p>
          <a:p>
            <a:pPr>
              <a:lnSpc>
                <a:spcPct val="90000"/>
              </a:lnSpc>
            </a:pPr>
            <a:r>
              <a:rPr lang="el-GR" sz="2400" dirty="0" smtClean="0"/>
              <a:t>Όταν ολοκληρωθεί η προσθήκη ακολουθεί θέρμανση σε θερμαντική πλάκα, με κάθετο ψυκτήρα παρουσία πέτρας βρασμού.</a:t>
            </a:r>
          </a:p>
          <a:p>
            <a:pPr>
              <a:lnSpc>
                <a:spcPct val="90000"/>
              </a:lnSpc>
            </a:pPr>
            <a:r>
              <a:rPr lang="el-GR" sz="2400" dirty="0" smtClean="0"/>
              <a:t>Ομαλός βρασμός  30 </a:t>
            </a:r>
            <a:r>
              <a:rPr lang="en-US" sz="2400" dirty="0" smtClean="0"/>
              <a:t>Min, </a:t>
            </a:r>
            <a:r>
              <a:rPr lang="el-GR" sz="2400" dirty="0" smtClean="0"/>
              <a:t>για να μη καεί και καταστραφεί το υλικό μας.</a:t>
            </a:r>
            <a:endParaRPr lang="el-GR" sz="2400" dirty="0"/>
          </a:p>
        </p:txBody>
      </p:sp>
      <p:pic>
        <p:nvPicPr>
          <p:cNvPr id="3074" name="Picture 2" descr="Organic Chemistry Glassware &amp; Equipment. Flashcards | Quiz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891" y="241895"/>
            <a:ext cx="1333493" cy="21789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3K: Reflux - Chemistry LibreTex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372" y="5295768"/>
            <a:ext cx="32766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4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ίνακας κιμωλίας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Office_9529472_TF02804846_TF02804846" id="{09341B8A-20E0-461C-8D95-8FE2515812E5}" vid="{9FC04176-C68E-4144-909D-A2FFB9344BEE}"/>
    </a:ext>
  </a:extLst>
</a:theme>
</file>

<file path=ppt/theme/theme2.xml><?xml version="1.0" encoding="utf-8"?>
<a:theme xmlns:a="http://schemas.openxmlformats.org/drawingml/2006/main" name="Θέμα του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 σε πίνακα κιμωλίας (ευρεία οθόνη)</Template>
  <TotalTime>327</TotalTime>
  <Words>933</Words>
  <Application>Microsoft Office PowerPoint</Application>
  <PresentationFormat>Προσαρμογή</PresentationFormat>
  <Paragraphs>120</Paragraphs>
  <Slides>21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Πίνακας κιμωλίας 16x9</vt:lpstr>
      <vt:lpstr>ΕΡΓΑΣΤΗΡΙΟ Φαρμακευτικής Χημείας  7ου εξαμήνου 2020-2021</vt:lpstr>
      <vt:lpstr>Γενικές οδηγίες </vt:lpstr>
      <vt:lpstr>Γενικές οδηγίες</vt:lpstr>
      <vt:lpstr>Ο βαθμός του εργαστηρίου θα προκύψει από:  1] την βαθμολόγηση των ασκήσεων και  2] την προφορική εξέταση</vt:lpstr>
      <vt:lpstr>Γυαλικά και όργανα που θα χρειασθούν στις ασκήσεις</vt:lpstr>
      <vt:lpstr>Άσκηση 1η Σύνθεση βενζοκαΐνης</vt:lpstr>
      <vt:lpstr>Εφαρμογές</vt:lpstr>
      <vt:lpstr>Άσκηση 1η Σύνθεση βενζοκαΐνης</vt:lpstr>
      <vt:lpstr>Μέθοδος 1ο στάδιο, η σύνθεση του οξέος</vt:lpstr>
      <vt:lpstr>Παρουσίαση του PowerPoint</vt:lpstr>
      <vt:lpstr>Καθαρισμός του οξέος</vt:lpstr>
      <vt:lpstr>2ο στάδιο, Αναγωγή της νιτρο-ομάδας</vt:lpstr>
      <vt:lpstr>κατεργασία</vt:lpstr>
      <vt:lpstr>Παρουσίαση του PowerPoint</vt:lpstr>
      <vt:lpstr>3ο στάδιο, εστεροποίηση του π-αμινο βενζοϊκού οξέος</vt:lpstr>
      <vt:lpstr>Κατεργασία-απομόνωση</vt:lpstr>
      <vt:lpstr>Ταυτοποίηση, με φασματοσκοπία IR σαν αιώρημα σε Nujol</vt:lpstr>
      <vt:lpstr>Άλλη μέθοδος οξείδωσης του π-νιτροτολουολίου</vt:lpstr>
      <vt:lpstr>Μέθοδοι ποσοτικού προσδιορισμού</vt:lpstr>
      <vt:lpstr>Ασυμβασίες</vt:lpstr>
      <vt:lpstr>Μεταβολισμός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Administrator</dc:creator>
  <cp:lastModifiedBy>user</cp:lastModifiedBy>
  <cp:revision>44</cp:revision>
  <dcterms:created xsi:type="dcterms:W3CDTF">2020-05-31T07:45:34Z</dcterms:created>
  <dcterms:modified xsi:type="dcterms:W3CDTF">2020-10-21T08:23:08Z</dcterms:modified>
</cp:coreProperties>
</file>