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70" r:id="rId2"/>
    <p:sldId id="282" r:id="rId3"/>
    <p:sldId id="283" r:id="rId4"/>
    <p:sldId id="276" r:id="rId5"/>
    <p:sldId id="284" r:id="rId6"/>
    <p:sldId id="277" r:id="rId7"/>
    <p:sldId id="278" r:id="rId8"/>
    <p:sldId id="279" r:id="rId9"/>
    <p:sldId id="280" r:id="rId10"/>
    <p:sldId id="281" r:id="rId11"/>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599" autoAdjust="0"/>
  </p:normalViewPr>
  <p:slideViewPr>
    <p:cSldViewPr>
      <p:cViewPr>
        <p:scale>
          <a:sx n="79" d="100"/>
          <a:sy n="79" d="100"/>
        </p:scale>
        <p:origin x="-84" y="-774"/>
      </p:cViewPr>
      <p:guideLst>
        <p:guide orient="horz" pos="2160"/>
        <p:guide pos="3839"/>
      </p:guideLst>
    </p:cSldViewPr>
  </p:slideViewPr>
  <p:notesTextViewPr>
    <p:cViewPr>
      <p:scale>
        <a:sx n="1" d="1"/>
        <a:sy n="1" d="1"/>
      </p:scale>
      <p:origin x="0" y="0"/>
    </p:cViewPr>
  </p:notesText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DBCFB5D4-A4C8-4338-A8FC-A504D2C24A9B}" type="datetime1">
              <a:rPr lang="el-GR" smtClean="0"/>
              <a:t>21/10/2020</a:t>
            </a:fld>
            <a:endParaRPr lang="el-GR" dirty="0"/>
          </a:p>
        </p:txBody>
      </p:sp>
      <p:sp>
        <p:nvSpPr>
          <p:cNvPr id="4" name="Σύμβολο κράτησης θέσης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el-GR"/>
              <a:t>‹#›</a:t>
            </a:fld>
            <a:endParaRPr lang="el-G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Σύμβολο κράτησης θέσης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5813E63C-D67E-46AD-8F8E-C5243B6C950C}" type="datetime1">
              <a:rPr lang="el-GR" smtClean="0"/>
              <a:t>21/10/2020</a:t>
            </a:fld>
            <a:endParaRPr lang="el-GR" dirty="0"/>
          </a:p>
        </p:txBody>
      </p:sp>
      <p:sp>
        <p:nvSpPr>
          <p:cNvPr id="4" name="Σύμβολο κράτησης θέσης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Σύμβολο κράτησης θέσης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7" name="Σύμβολο κράτησης θέσης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el-GR"/>
              <a:t>‹#›</a:t>
            </a:fld>
            <a:endParaRPr lang="el-G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2413" y="1905000"/>
            <a:ext cx="9144000" cy="2667000"/>
          </a:xfrm>
        </p:spPr>
        <p:txBody>
          <a:bodyPr rtlCol="0">
            <a:noAutofit/>
          </a:bodyPr>
          <a:lstStyle>
            <a:lvl1pPr rtl="0">
              <a:defRPr sz="5400"/>
            </a:lvl1pPr>
          </a:lstStyle>
          <a:p>
            <a:pPr rtl="0"/>
            <a:r>
              <a:rPr lang="el-GR" smtClean="0"/>
              <a:t>Στυλ κύριου τίτλου</a:t>
            </a:r>
            <a:endParaRPr lang="el-GR" dirty="0"/>
          </a:p>
        </p:txBody>
      </p:sp>
      <p:grpSp>
        <p:nvGrpSpPr>
          <p:cNvPr id="256" name="Γραμμή" descr="Γραφικό γραμμής"/>
          <p:cNvGrpSpPr/>
          <p:nvPr/>
        </p:nvGrpSpPr>
        <p:grpSpPr bwMode="invGray">
          <a:xfrm>
            <a:off x="1584896" y="4724400"/>
            <a:ext cx="8631936" cy="64008"/>
            <a:chOff x="-4110038" y="2703513"/>
            <a:chExt cx="17394239" cy="160336"/>
          </a:xfrm>
          <a:solidFill>
            <a:schemeClr val="accent1"/>
          </a:solidFill>
        </p:grpSpPr>
        <p:sp>
          <p:nvSpPr>
            <p:cNvPr id="257"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8"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9"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0"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1"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2"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3"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4"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5"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6"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7"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8"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9"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0"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1"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2"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3"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4"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5"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6"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7"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8"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9"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0"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1"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2"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3"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4"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5"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6"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7"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8"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9"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0"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1"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2"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3"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4"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5"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6"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7"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8"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9"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0"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1"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2"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3"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4"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5"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6"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7"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8"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9"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0"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1"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2"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3"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4"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5"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6"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7"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8"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9"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0"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1"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2"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3"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4"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5"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6"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7"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8"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9"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0"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1"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2"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3"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4"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5"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6"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7"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8"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9"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0"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1"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2"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3"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4"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5"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6"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7"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8"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9"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0"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1"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2"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3"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4"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5"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6"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7"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8"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9"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0"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1"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2"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3"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4"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5"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6"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7"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8"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9"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0"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1"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2"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3"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4"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5"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6"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7"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8"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9"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Υπότιτλος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grpSp>
        <p:nvGrpSpPr>
          <p:cNvPr id="7" name="Γραμμή" descr="Γραφικό γραμμής"/>
          <p:cNvGrpSpPr/>
          <p:nvPr/>
        </p:nvGrpSpPr>
        <p:grpSpPr bwMode="invGray">
          <a:xfrm>
            <a:off x="1522413" y="1514475"/>
            <a:ext cx="10569575" cy="64008"/>
            <a:chOff x="1522413" y="1514475"/>
            <a:chExt cx="10569575" cy="64008"/>
          </a:xfrm>
        </p:grpSpPr>
        <p:sp>
          <p:nvSpPr>
            <p:cNvPr id="8" name="Ελεύθερη σχεδίαση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 name="Ελεύθερη σχεδίαση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0" name="Ελεύθερη σχεδίαση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ατακόρυφου κειμένου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CD5C4122-C6A0-4C3A-884B-99E79B92808F}"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0361612" y="274639"/>
            <a:ext cx="1371600" cy="5901747"/>
          </a:xfrm>
        </p:spPr>
        <p:txBody>
          <a:bodyPr vert="eaVert" rtlCol="0"/>
          <a:lstStyle>
            <a:lvl1pPr rtl="0">
              <a:defRPr/>
            </a:lvl1pPr>
          </a:lstStyle>
          <a:p>
            <a:pPr rtl="0"/>
            <a:r>
              <a:rPr lang="el-GR" smtClean="0"/>
              <a:t>Στυλ κύριου τίτλου</a:t>
            </a:r>
            <a:endParaRPr lang="el-GR" dirty="0"/>
          </a:p>
        </p:txBody>
      </p:sp>
      <p:grpSp>
        <p:nvGrpSpPr>
          <p:cNvPr id="7" name="Γραμμή" descr="Γραφικό γραμμής"/>
          <p:cNvGrpSpPr/>
          <p:nvPr/>
        </p:nvGrpSpPr>
        <p:grpSpPr bwMode="invGray">
          <a:xfrm rot="5400000">
            <a:off x="6864412" y="3472598"/>
            <a:ext cx="6492240" cy="64008"/>
            <a:chOff x="1522413" y="1514475"/>
            <a:chExt cx="10569575" cy="64008"/>
          </a:xfrm>
        </p:grpSpPr>
        <p:sp>
          <p:nvSpPr>
            <p:cNvPr id="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3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4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5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ατακόρυφου κειμένου 2"/>
          <p:cNvSpPr>
            <a:spLocks noGrp="1"/>
          </p:cNvSpPr>
          <p:nvPr>
            <p:ph type="body" orient="vert" idx="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487423C5-B4FD-4F01-AAC7-0EEF433AB54A}"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smtClean="0"/>
              <a:t>Στυλ κύριου τίτλου</a:t>
            </a:r>
            <a:endParaRPr lang="el-GR" dirty="0"/>
          </a:p>
        </p:txBody>
      </p:sp>
      <p:grpSp>
        <p:nvGrpSpPr>
          <p:cNvPr id="167" name="Γραμμή" descr="Γραφικό γραμμής"/>
          <p:cNvGrpSpPr/>
          <p:nvPr/>
        </p:nvGrpSpPr>
        <p:grpSpPr bwMode="invGray">
          <a:xfrm>
            <a:off x="1522413" y="1514475"/>
            <a:ext cx="10569575" cy="64008"/>
            <a:chOff x="1522413" y="1514475"/>
            <a:chExt cx="10569575" cy="64008"/>
          </a:xfrm>
        </p:grpSpPr>
        <p:sp>
          <p:nvSpPr>
            <p:cNvPr id="168"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3"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4"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5"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6"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7"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8"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9"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0"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41"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περιεχομένου 2"/>
          <p:cNvSpPr>
            <a:spLocks noGrp="1"/>
          </p:cNvSpPr>
          <p:nvPr>
            <p:ph idx="1"/>
          </p:nvPr>
        </p:nvSpPr>
        <p:spPr/>
        <p:txBody>
          <a:bodyPr rtlCol="0"/>
          <a:lstStyle>
            <a:lvl1pPr>
              <a:defRPr/>
            </a:lvl1pPr>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317B44FC-29E4-4980-A70E-CC0957147049}"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3" y="1905000"/>
            <a:ext cx="9144000" cy="2667000"/>
          </a:xfrm>
        </p:spPr>
        <p:txBody>
          <a:bodyPr rtlCol="0" anchor="b">
            <a:noAutofit/>
          </a:bodyPr>
          <a:lstStyle>
            <a:lvl1pPr algn="l" rtl="0">
              <a:defRPr sz="4400" b="0" cap="none" baseline="0"/>
            </a:lvl1pPr>
          </a:lstStyle>
          <a:p>
            <a:pPr rtl="0"/>
            <a:r>
              <a:rPr lang="el-GR" smtClean="0"/>
              <a:t>Στυλ κύριου τίτλου</a:t>
            </a:r>
            <a:endParaRPr lang="el-GR" dirty="0"/>
          </a:p>
        </p:txBody>
      </p:sp>
      <p:grpSp>
        <p:nvGrpSpPr>
          <p:cNvPr id="255" name="Γραμμή" descr="Γραφικό γραμμής"/>
          <p:cNvGrpSpPr/>
          <p:nvPr/>
        </p:nvGrpSpPr>
        <p:grpSpPr bwMode="invGray">
          <a:xfrm>
            <a:off x="1584896" y="4724400"/>
            <a:ext cx="8631936" cy="64008"/>
            <a:chOff x="-4110038" y="2703513"/>
            <a:chExt cx="17394239" cy="160336"/>
          </a:xfrm>
          <a:solidFill>
            <a:schemeClr val="accent1"/>
          </a:solidFill>
        </p:grpSpPr>
        <p:sp>
          <p:nvSpPr>
            <p:cNvPr id="256" name="Ελεύθερη σχεδίαση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7" name="Ελεύθερη σχεδίαση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8" name="Ελεύθερη σχεδίαση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59" name="Ελεύθερη σχεδίαση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0" name="Ελεύθερη σχεδίαση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1" name="Ελεύθερη σχεδίαση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2" name="Ελεύθερη σχεδίαση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3" name="Ελεύθερη σχεδίαση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4" name="Ελεύθερη σχεδίαση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5" name="Ελεύθερη σχεδίαση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6" name="Ελεύθερη σχεδίαση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7" name="Ελεύθερη σχεδίαση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8" name="Ελεύθερη σχεδίαση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69" name="Ελεύθερη σχεδίαση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0" name="Ελεύθερη σχεδίαση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1" name="Ελεύθερη σχεδίαση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2" name="Ελεύθερη σχεδίαση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3" name="Ελεύθερη σχεδίαση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4" name="Ελεύθερη σχεδίαση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5" name="Ελεύθερη σχεδίαση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6" name="Ελεύθερη σχεδίαση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7" name="Ελεύθερη σχεδίαση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8" name="Ελεύθερη σχεδίαση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79" name="Ελεύθερη σχεδίαση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0" name="Ελεύθερη σχεδίαση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1" name="Ελεύθερη σχεδίαση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2" name="Ελεύθερη σχεδίαση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3" name="Ελεύθερη σχεδίαση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4" name="Ελεύθερη σχεδίαση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5" name="Ελεύθερη σχεδίαση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6" name="Ελεύθερη σχεδίαση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7" name="Ελεύθερη σχεδίαση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8" name="Ελεύθερη σχεδίαση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89" name="Ελεύθερη σχεδίαση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0" name="Ελεύθερη σχεδίαση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1" name="Ελεύθερη σχεδίαση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2" name="Ελεύθερη σχεδίαση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3" name="Ελεύθερη σχεδίαση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4" name="Ελεύθερη σχεδίαση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5" name="Ελεύθερη σχεδίαση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6" name="Ελεύθερη σχεδίαση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7" name="Ελεύθερη σχεδίαση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8" name="Ελεύθερη σχεδίαση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299" name="Ελεύθερη σχεδίαση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0" name="Ελεύθερη σχεδίαση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1" name="Ελεύθερη σχεδίαση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2" name="Ελεύθερη σχεδίαση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3" name="Ελεύθερη σχεδίαση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4" name="Ελεύθερη σχεδίαση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5" name="Ελεύθερη σχεδίαση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6" name="Ελεύθερη σχεδίαση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7" name="Ελεύθερη σχεδίαση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8" name="Ελεύθερη σχεδίαση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09" name="Ελεύθερη σχεδίαση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0" name="Ελεύθερη σχεδίαση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1" name="Ελεύθερη σχεδίαση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2" name="Ελεύθερη σχεδίαση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3" name="Ελεύθερη σχεδίαση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4" name="Ελεύθερη σχεδίαση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5" name="Ελεύθερη σχεδίαση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6" name="Ελεύθερη σχεδίαση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7" name="Ελεύθερη σχεδίαση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8" name="Ελεύθερη σχεδίαση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19" name="Ελεύθερη σχεδίαση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0" name="Ελεύθερη σχεδίαση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1" name="Ελεύθερη σχεδίαση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2" name="Ελεύθερη σχεδίαση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3" name="Ελεύθερη σχεδίαση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4" name="Ελεύθερη σχεδίαση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5" name="Ελεύθερη σχεδίαση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6" name="Ελεύθερη σχεδίαση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7" name="Ελεύθερη σχεδίαση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8" name="Ελεύθερη σχεδίαση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29" name="Ελεύθερη σχεδίαση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0" name="Ελεύθερη σχεδίαση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1" name="Ελεύθερη σχεδίαση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2" name="Ελεύθερη σχεδίαση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3" name="Ελεύθερη σχεδίαση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4" name="Ελεύθερη σχεδίαση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5" name="Ελεύθερη σχεδίαση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6" name="Ελεύθερη σχεδίαση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7" name="Ελεύθερη σχεδίαση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8" name="Ελεύθερη σχεδίαση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39" name="Ελεύθερη σχεδίαση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0" name="Ελεύθερη σχεδίαση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1" name="Ελεύθερη σχεδίαση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2" name="Ελεύθερη σχεδίαση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3" name="Ελεύθερη σχεδίαση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4" name="Ελεύθερη σχεδίαση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5" name="Ελεύθερη σχεδίαση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6" name="Ελεύθερη σχεδίαση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7" name="Ελεύθερη σχεδίαση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8" name="Ελεύθερη σχεδίαση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49" name="Ελεύθερη σχεδίαση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0" name="Ελεύθερη σχεδίαση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1" name="Ελεύθερη σχεδίαση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2" name="Ελεύθερη σχεδίαση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3" name="Ελεύθερη σχεδίαση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4" name="Ελεύθερη σχεδίαση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5" name="Ελεύθερη σχεδίαση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6" name="Ελεύθερη σχεδίαση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7" name="Ελεύθερη σχεδίαση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8" name="Ελεύθερη σχεδίαση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59" name="Ελεύθερη σχεδίαση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0" name="Ελεύθερη σχεδίαση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1" name="Ελεύθερη σχεδίαση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2" name="Ελεύθερη σχεδίαση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3" name="Ελεύθερη σχεδίαση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4" name="Ελεύθερη σχεδίαση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5" name="Ελεύθερη σχεδίαση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6" name="Ελεύθερη σχεδίαση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7" name="Ελεύθερη σχεδίαση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8" name="Ελεύθερη σχεδίαση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69" name="Ελεύθερη σχεδίαση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0" name="Ελεύθερη σχεδίαση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1" name="Ελεύθερη σχεδίαση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2" name="Ελεύθερη σχεδίαση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3" name="Ελεύθερη σχεδίαση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4" name="Ελεύθερη σχεδίαση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5" name="Ελεύθερη σχεδίαση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6" name="Ελεύθερη σχεδίαση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7" name="Ελεύθερη σχεδίαση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sp>
          <p:nvSpPr>
            <p:cNvPr id="378" name="Ελεύθερη σχεδίαση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p>
          </p:txBody>
        </p:sp>
      </p:grpSp>
      <p:sp>
        <p:nvSpPr>
          <p:cNvPr id="3" name="Σύμβολο κράτησης θέσης κειμένου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5" name="Σύμβολο κράτησης θέσης υποσέλιδου 4"/>
          <p:cNvSpPr>
            <a:spLocks noGrp="1"/>
          </p:cNvSpPr>
          <p:nvPr>
            <p:ph type="ftr" sz="quarter" idx="11"/>
          </p:nvPr>
        </p:nvSpPr>
        <p:spPr/>
        <p:txBody>
          <a:bodyPr rtlCol="0"/>
          <a:lstStyle/>
          <a:p>
            <a:pPr rtl="0"/>
            <a:endParaRPr lang="el-GR" dirty="0"/>
          </a:p>
        </p:txBody>
      </p:sp>
      <p:sp>
        <p:nvSpPr>
          <p:cNvPr id="4" name="Σύμβολο κράτησης θέσης ημερομηνίας 3"/>
          <p:cNvSpPr>
            <a:spLocks noGrp="1"/>
          </p:cNvSpPr>
          <p:nvPr>
            <p:ph type="dt" sz="half" idx="10"/>
          </p:nvPr>
        </p:nvSpPr>
        <p:spPr/>
        <p:txBody>
          <a:bodyPr rtlCol="0"/>
          <a:lstStyle/>
          <a:p>
            <a:pPr rtl="0"/>
            <a:fld id="{09C8DCF6-63D4-4ED8-8CE0-E0384DD74C4D}" type="datetime1">
              <a:rPr lang="el-GR" smtClean="0"/>
              <a:t>21/10/2020</a:t>
            </a:fld>
            <a:endParaRPr lang="el-GR" dirty="0"/>
          </a:p>
        </p:txBody>
      </p:sp>
      <p:sp>
        <p:nvSpPr>
          <p:cNvPr id="6" name="Σύμβολο κράτησης θέσης αριθμού διαφάνειας 5"/>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smtClean="0"/>
              <a:t>Στυλ κύριου τίτλου</a:t>
            </a:r>
            <a:endParaRPr lang="el-GR" dirty="0"/>
          </a:p>
        </p:txBody>
      </p:sp>
      <p:grpSp>
        <p:nvGrpSpPr>
          <p:cNvPr id="158" name="Γραμμή" descr="Γραφικό γραμμής"/>
          <p:cNvGrpSpPr/>
          <p:nvPr/>
        </p:nvGrpSpPr>
        <p:grpSpPr bwMode="invGray">
          <a:xfrm>
            <a:off x="1522413" y="1514475"/>
            <a:ext cx="10569575" cy="64008"/>
            <a:chOff x="1522413" y="1514475"/>
            <a:chExt cx="10569575" cy="64008"/>
          </a:xfrm>
        </p:grpSpPr>
        <p:sp>
          <p:nvSpPr>
            <p:cNvPr id="159"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0"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1"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περιεχομένου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Σύμβολο κράτησης θέσης περιεχομένου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1A14B6AF-8822-45A2-A623-EEEB4E692DB5}" type="datetime1">
              <a:rPr lang="el-GR" smtClean="0"/>
              <a:t>21/10/2020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lstStyle>
            <a:lvl1pPr rtl="0">
              <a:defRPr/>
            </a:lvl1pPr>
          </a:lstStyle>
          <a:p>
            <a:pPr rtl="0"/>
            <a:r>
              <a:rPr lang="el-GR" smtClean="0"/>
              <a:t>Στυλ κύριου τίτλου</a:t>
            </a:r>
            <a:endParaRPr lang="el-GR" dirty="0"/>
          </a:p>
        </p:txBody>
      </p:sp>
      <p:grpSp>
        <p:nvGrpSpPr>
          <p:cNvPr id="160" name="Γραμμή" descr="Γραφικό γραμμής"/>
          <p:cNvGrpSpPr/>
          <p:nvPr/>
        </p:nvGrpSpPr>
        <p:grpSpPr bwMode="invGray">
          <a:xfrm>
            <a:off x="1522413" y="1514475"/>
            <a:ext cx="10569575" cy="64008"/>
            <a:chOff x="1522413" y="1514475"/>
            <a:chExt cx="10569575" cy="64008"/>
          </a:xfrm>
        </p:grpSpPr>
        <p:sp>
          <p:nvSpPr>
            <p:cNvPr id="161" name="Ελεύθερη σχεδίαση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1"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2"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3"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4"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3" name="Σύμβολο κράτησης θέσης κειμένου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Σύμβολο κράτησης θέσης περιεχομένου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Σύμβολο κράτησης θέσης κειμένου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Σύμβολο κράτησης θέσης υποσέλιδου 7"/>
          <p:cNvSpPr>
            <a:spLocks noGrp="1"/>
          </p:cNvSpPr>
          <p:nvPr>
            <p:ph type="ftr" sz="quarter" idx="11"/>
          </p:nvPr>
        </p:nvSpPr>
        <p:spPr/>
        <p:txBody>
          <a:bodyPr rtlCol="0"/>
          <a:lstStyle/>
          <a:p>
            <a:pPr rtl="0"/>
            <a:endParaRPr lang="el-GR" dirty="0"/>
          </a:p>
        </p:txBody>
      </p:sp>
      <p:sp>
        <p:nvSpPr>
          <p:cNvPr id="7" name="Σύμβολο κράτησης θέσης ημερομηνίας 6"/>
          <p:cNvSpPr>
            <a:spLocks noGrp="1"/>
          </p:cNvSpPr>
          <p:nvPr>
            <p:ph type="dt" sz="half" idx="10"/>
          </p:nvPr>
        </p:nvSpPr>
        <p:spPr/>
        <p:txBody>
          <a:bodyPr rtlCol="0"/>
          <a:lstStyle/>
          <a:p>
            <a:pPr rtl="0"/>
            <a:fld id="{A2BCFDCC-5693-4EAE-8CEF-69A16980683C}" type="datetime1">
              <a:rPr lang="el-GR" smtClean="0"/>
              <a:t>21/10/2020</a:t>
            </a:fld>
            <a:endParaRPr lang="el-GR" dirty="0"/>
          </a:p>
        </p:txBody>
      </p:sp>
      <p:sp>
        <p:nvSpPr>
          <p:cNvPr id="9" name="Σύμβολο κράτησης θέσης αριθμού διαφάνειας 8"/>
          <p:cNvSpPr>
            <a:spLocks noGrp="1"/>
          </p:cNvSpPr>
          <p:nvPr>
            <p:ph type="sldNum" sz="quarter" idx="12"/>
          </p:nvPr>
        </p:nvSpPr>
        <p:spPr/>
        <p:txBody>
          <a:bodyPr rtlCol="0"/>
          <a:lstStyle/>
          <a:p>
            <a:pPr rtl="0"/>
            <a:fld id="{25BA54BD-C84D-46CE-8B72-31BFB26ABA43}" type="slidenum">
              <a:rPr lang="el-GR"/>
              <a:t>‹#›</a:t>
            </a:fld>
            <a:endParaRPr lang="el-GR" dirty="0"/>
          </a:p>
        </p:txBody>
      </p:sp>
      <p:sp>
        <p:nvSpPr>
          <p:cNvPr id="85" name="Σύμβολο κράτησης θέσης περιεχομένου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smtClean="0"/>
              <a:t>Στυλ κύριου τίτλου</a:t>
            </a:r>
            <a:endParaRPr lang="el-GR" dirty="0"/>
          </a:p>
        </p:txBody>
      </p:sp>
      <p:grpSp>
        <p:nvGrpSpPr>
          <p:cNvPr id="156" name="Γραμμή" descr="Γραφικό γραμμής"/>
          <p:cNvGrpSpPr/>
          <p:nvPr/>
        </p:nvGrpSpPr>
        <p:grpSpPr bwMode="invGray">
          <a:xfrm>
            <a:off x="1522413" y="1514475"/>
            <a:ext cx="10569575" cy="64008"/>
            <a:chOff x="1522413" y="1514475"/>
            <a:chExt cx="10569575" cy="64008"/>
          </a:xfrm>
        </p:grpSpPr>
        <p:sp>
          <p:nvSpPr>
            <p:cNvPr id="157" name="Ελεύθερη σχεδίαση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8" name="Ελεύθερη σχεδίαση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59" name="Ελεύθερη σχεδίαση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0"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1"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2"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3"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4"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5"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6"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7"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8"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69"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0"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1"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2"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3"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4"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5"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6"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7"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8"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79"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0"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1"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2"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3"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4"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5"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6"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7"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8"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89"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0"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1"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2"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3"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4"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5"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6"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7"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8"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199"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0"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1"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2"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3"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4"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5"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6"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7"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8"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09"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0"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1"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2"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3"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4"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5"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6"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7"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8"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19"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0"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1"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2"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3"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4"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5"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6"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7"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8"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29"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230"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sp>
        <p:nvSpPr>
          <p:cNvPr id="4" name="Σύμβολο κράτησης θέσης υποσέλιδου 3"/>
          <p:cNvSpPr>
            <a:spLocks noGrp="1"/>
          </p:cNvSpPr>
          <p:nvPr>
            <p:ph type="ftr" sz="quarter" idx="11"/>
          </p:nvPr>
        </p:nvSpPr>
        <p:spPr/>
        <p:txBody>
          <a:bodyPr rtlCol="0"/>
          <a:lstStyle/>
          <a:p>
            <a:pPr rtl="0"/>
            <a:endParaRPr lang="el-GR" dirty="0"/>
          </a:p>
        </p:txBody>
      </p:sp>
      <p:sp>
        <p:nvSpPr>
          <p:cNvPr id="3" name="Σύμβολο κράτησης θέσης ημερομηνίας 2"/>
          <p:cNvSpPr>
            <a:spLocks noGrp="1"/>
          </p:cNvSpPr>
          <p:nvPr>
            <p:ph type="dt" sz="half" idx="10"/>
          </p:nvPr>
        </p:nvSpPr>
        <p:spPr/>
        <p:txBody>
          <a:bodyPr rtlCol="0"/>
          <a:lstStyle/>
          <a:p>
            <a:pPr rtl="0"/>
            <a:fld id="{551F0177-3457-4B12-BEA0-825D05B3CB8D}" type="datetime1">
              <a:rPr lang="el-GR" smtClean="0"/>
              <a:t>21/10/2020</a:t>
            </a:fld>
            <a:endParaRPr lang="el-GR" dirty="0"/>
          </a:p>
        </p:txBody>
      </p:sp>
      <p:sp>
        <p:nvSpPr>
          <p:cNvPr id="5" name="Σύμβολο κράτησης θέσης αριθμού διαφάνειας 4"/>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3" name="Σύμβολο κράτησης θέσης υποσέλιδου 2"/>
          <p:cNvSpPr>
            <a:spLocks noGrp="1"/>
          </p:cNvSpPr>
          <p:nvPr>
            <p:ph type="ftr" sz="quarter" idx="11"/>
          </p:nvPr>
        </p:nvSpPr>
        <p:spPr/>
        <p:txBody>
          <a:bodyPr rtlCol="0"/>
          <a:lstStyle/>
          <a:p>
            <a:pPr rtl="0"/>
            <a:endParaRPr lang="el-GR" dirty="0"/>
          </a:p>
        </p:txBody>
      </p:sp>
      <p:sp>
        <p:nvSpPr>
          <p:cNvPr id="2" name="Σύμβολο κράτησης θέσης ημερομηνίας 1"/>
          <p:cNvSpPr>
            <a:spLocks noGrp="1"/>
          </p:cNvSpPr>
          <p:nvPr>
            <p:ph type="dt" sz="half" idx="10"/>
          </p:nvPr>
        </p:nvSpPr>
        <p:spPr/>
        <p:txBody>
          <a:bodyPr rtlCol="0"/>
          <a:lstStyle/>
          <a:p>
            <a:pPr rtl="0"/>
            <a:fld id="{2E83EFF7-E94C-4FD9-A6DE-18293CCC3264}" type="datetime1">
              <a:rPr lang="el-GR" smtClean="0"/>
              <a:t>21/10/2020</a:t>
            </a:fld>
            <a:endParaRPr lang="el-GR" dirty="0"/>
          </a:p>
        </p:txBody>
      </p:sp>
      <p:sp>
        <p:nvSpPr>
          <p:cNvPr id="4" name="Σύμβολο κράτησης θέσης αριθμού διαφάνειας 3"/>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l-GR" smtClean="0"/>
              <a:t>Στυλ κύριου τίτλου</a:t>
            </a:r>
            <a:endParaRPr lang="el-GR" dirty="0"/>
          </a:p>
        </p:txBody>
      </p:sp>
      <p:sp>
        <p:nvSpPr>
          <p:cNvPr id="4" name="Σύμβολο κράτησης θέσης κειμένου 3"/>
          <p:cNvSpPr>
            <a:spLocks noGrp="1"/>
          </p:cNvSpPr>
          <p:nvPr>
            <p:ph type="body" sz="half" idx="2"/>
          </p:nvPr>
        </p:nvSpPr>
        <p:spPr>
          <a:xfrm>
            <a:off x="1522413" y="3429000"/>
            <a:ext cx="2743200" cy="2743200"/>
          </a:xfrm>
        </p:spPr>
        <p:txBody>
          <a:bodyPr rtlCol="0" anchor="b">
            <a:normAutofit/>
          </a:bodyPr>
          <a:lstStyle>
            <a:lvl1pPr marL="0" indent="0">
              <a:lnSpc>
                <a:spcPct val="100000"/>
              </a:lnSpc>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Σύμβολο κράτησης θέσης περιεχομένου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grpSp>
        <p:nvGrpSpPr>
          <p:cNvPr id="615" name="Πλαίσιο" descr="Γραφικό κουτιού"/>
          <p:cNvGrpSpPr/>
          <p:nvPr/>
        </p:nvGrpSpPr>
        <p:grpSpPr bwMode="invGray">
          <a:xfrm>
            <a:off x="4417839" y="1630821"/>
            <a:ext cx="6291028" cy="4575885"/>
            <a:chOff x="4417839" y="1630821"/>
            <a:chExt cx="6291028" cy="4575885"/>
          </a:xfrm>
        </p:grpSpPr>
        <p:grpSp>
          <p:nvGrpSpPr>
            <p:cNvPr id="616" name="Ομάδα 615"/>
            <p:cNvGrpSpPr/>
            <p:nvPr/>
          </p:nvGrpSpPr>
          <p:grpSpPr bwMode="invGray">
            <a:xfrm>
              <a:off x="5414491" y="1630821"/>
              <a:ext cx="5294376" cy="4114800"/>
              <a:chOff x="3310555" y="716546"/>
              <a:chExt cx="5294376" cy="4114800"/>
            </a:xfrm>
          </p:grpSpPr>
          <p:grpSp>
            <p:nvGrpSpPr>
              <p:cNvPr id="768" name="Ομάδα 767"/>
              <p:cNvGrpSpPr/>
              <p:nvPr/>
            </p:nvGrpSpPr>
            <p:grpSpPr bwMode="invGray">
              <a:xfrm flipH="1">
                <a:off x="3310555" y="737968"/>
                <a:ext cx="5294376" cy="54864"/>
                <a:chOff x="1522413" y="1514475"/>
                <a:chExt cx="10569575" cy="64008"/>
              </a:xfrm>
              <a:solidFill>
                <a:schemeClr val="accent1"/>
              </a:solidFill>
            </p:grpSpPr>
            <p:sp>
              <p:nvSpPr>
                <p:cNvPr id="844" name="Ελεύθερη σχεδίαση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5" name="Ελεύθερη σχεδίαση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6" name="Ελεύθερη σχεδίαση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769" name="Ομάδα 768"/>
              <p:cNvGrpSpPr/>
              <p:nvPr/>
            </p:nvGrpSpPr>
            <p:grpSpPr bwMode="invGray">
              <a:xfrm rot="16200000" flipH="1">
                <a:off x="6492229" y="2755658"/>
                <a:ext cx="4114800" cy="36576"/>
                <a:chOff x="1522413" y="1514475"/>
                <a:chExt cx="10569575" cy="64008"/>
              </a:xfrm>
              <a:solidFill>
                <a:schemeClr val="accent1"/>
              </a:solidFill>
            </p:grpSpPr>
            <p:sp>
              <p:nvSpPr>
                <p:cNvPr id="770" name="Ελεύθερη σχεδίαση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1" name="Ελεύθερη σχεδίαση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2" name="Ελεύθερη σχεδίαση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nvGrpSpPr>
            <p:cNvPr id="617" name="Ομάδα 616"/>
            <p:cNvGrpSpPr/>
            <p:nvPr/>
          </p:nvGrpSpPr>
          <p:grpSpPr bwMode="invGray">
            <a:xfrm rot="10800000">
              <a:off x="4417839" y="2091906"/>
              <a:ext cx="5294376" cy="4114800"/>
              <a:chOff x="3310555" y="716546"/>
              <a:chExt cx="5294376" cy="4114800"/>
            </a:xfrm>
          </p:grpSpPr>
          <p:grpSp>
            <p:nvGrpSpPr>
              <p:cNvPr id="618" name="Ομάδα 617"/>
              <p:cNvGrpSpPr/>
              <p:nvPr/>
            </p:nvGrpSpPr>
            <p:grpSpPr bwMode="invGray">
              <a:xfrm flipH="1">
                <a:off x="3310555" y="737968"/>
                <a:ext cx="5294376" cy="54864"/>
                <a:chOff x="1522413" y="1514475"/>
                <a:chExt cx="10569575" cy="64008"/>
              </a:xfrm>
              <a:solidFill>
                <a:schemeClr val="accent1"/>
              </a:solidFill>
            </p:grpSpPr>
            <p:sp>
              <p:nvSpPr>
                <p:cNvPr id="694" name="Ελεύθερη σχεδίαση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5" name="Ελεύθερη σχεδίαση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6" name="Ελεύθερη σχεδίαση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7"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8"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9"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0"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1"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2"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3"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4"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5"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6"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7"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8"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9"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0"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1"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2"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3"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4"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5"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6"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7"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8"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9"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0"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1"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2"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3"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4"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5"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6"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7"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8"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9"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0"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1"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2"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3"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4"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5"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6"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7"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8"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9"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0"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1"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2"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3"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4"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5"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6"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7"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8"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9"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0"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1"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2"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3"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4"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5"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6"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7"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8"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9"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0"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1"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2"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3"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4"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5"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6"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7"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619" name="Ομάδα 618"/>
              <p:cNvGrpSpPr/>
              <p:nvPr/>
            </p:nvGrpSpPr>
            <p:grpSpPr bwMode="invGray">
              <a:xfrm rot="16200000" flipH="1">
                <a:off x="6492229" y="2755658"/>
                <a:ext cx="4114800" cy="36576"/>
                <a:chOff x="1522413" y="1514475"/>
                <a:chExt cx="10569575" cy="64008"/>
              </a:xfrm>
              <a:solidFill>
                <a:schemeClr val="accent1"/>
              </a:solidFill>
            </p:grpSpPr>
            <p:sp>
              <p:nvSpPr>
                <p:cNvPr id="620" name="Ελεύθερη σχεδίαση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1" name="Ελεύθερη σχεδίαση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2" name="Ελεύθερη σχεδίαση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3"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4"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5"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6"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7"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8"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9"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0"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1"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2"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3"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4"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5"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6"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7"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8"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9"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0"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1"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2"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3"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4"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5"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6"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7"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8"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9"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0"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1"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2"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3"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4"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5"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6"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7"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8"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9"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0"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1"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2"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3"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4"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5"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6"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7"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8"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9"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0"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1"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2"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3"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4"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5"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6"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7"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8"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9"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0"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1"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2"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3"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4"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5"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6"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7"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8"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9"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0"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1"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2"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3"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B102F11F-5270-4642-B1F2-9C9E3C6334B7}" type="datetime1">
              <a:rPr lang="el-GR" smtClean="0"/>
              <a:t>21/10/2020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9143998" cy="1020762"/>
          </a:xfrm>
        </p:spPr>
        <p:txBody>
          <a:bodyPr rtlCol="0" anchor="b">
            <a:noAutofit/>
          </a:bodyPr>
          <a:lstStyle>
            <a:lvl1pPr algn="l" rtl="0">
              <a:defRPr sz="3200" b="0"/>
            </a:lvl1pPr>
          </a:lstStyle>
          <a:p>
            <a:pPr rtl="0"/>
            <a:r>
              <a:rPr lang="el-GR" smtClean="0"/>
              <a:t>Στυλ κύριου τίτλου</a:t>
            </a:r>
            <a:endParaRPr lang="el-GR" dirty="0"/>
          </a:p>
        </p:txBody>
      </p:sp>
      <p:sp>
        <p:nvSpPr>
          <p:cNvPr id="3" name="Σύμβολο κράτησης θέσης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smtClean="0"/>
              <a:t>Κάντε κλικ στο εικονίδιο για να προσθέσετε εικόνα</a:t>
            </a:r>
            <a:endParaRPr lang="el-GR" dirty="0"/>
          </a:p>
        </p:txBody>
      </p:sp>
      <p:grpSp>
        <p:nvGrpSpPr>
          <p:cNvPr id="614" name="Πλαίσιο" descr="Γραφικό κουτιού"/>
          <p:cNvGrpSpPr/>
          <p:nvPr/>
        </p:nvGrpSpPr>
        <p:grpSpPr bwMode="invGray">
          <a:xfrm flipH="1">
            <a:off x="1447500" y="1630821"/>
            <a:ext cx="6291028" cy="4575885"/>
            <a:chOff x="4417839" y="1630821"/>
            <a:chExt cx="6291028" cy="4575885"/>
          </a:xfrm>
        </p:grpSpPr>
        <p:grpSp>
          <p:nvGrpSpPr>
            <p:cNvPr id="615" name="Ομάδα 614"/>
            <p:cNvGrpSpPr/>
            <p:nvPr/>
          </p:nvGrpSpPr>
          <p:grpSpPr bwMode="invGray">
            <a:xfrm>
              <a:off x="5414491" y="1630821"/>
              <a:ext cx="5294376" cy="4114800"/>
              <a:chOff x="3310555" y="716546"/>
              <a:chExt cx="5294376" cy="4114800"/>
            </a:xfrm>
          </p:grpSpPr>
          <p:grpSp>
            <p:nvGrpSpPr>
              <p:cNvPr id="767" name="Ομάδα 766"/>
              <p:cNvGrpSpPr/>
              <p:nvPr/>
            </p:nvGrpSpPr>
            <p:grpSpPr bwMode="invGray">
              <a:xfrm flipH="1">
                <a:off x="3310555" y="737968"/>
                <a:ext cx="5294376" cy="54864"/>
                <a:chOff x="1522413" y="1514475"/>
                <a:chExt cx="10569575" cy="64008"/>
              </a:xfrm>
              <a:solidFill>
                <a:schemeClr val="accent1"/>
              </a:solidFill>
            </p:grpSpPr>
            <p:sp>
              <p:nvSpPr>
                <p:cNvPr id="843" name="Ελεύθερη σχεδίαση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4" name="Ελεύθερη σχεδίαση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5" name="Ελεύθερη σχεδίαση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5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6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7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8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9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0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91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768" name="Ομάδα 767"/>
              <p:cNvGrpSpPr/>
              <p:nvPr/>
            </p:nvGrpSpPr>
            <p:grpSpPr bwMode="invGray">
              <a:xfrm rot="16200000" flipH="1">
                <a:off x="6492229" y="2755658"/>
                <a:ext cx="4114800" cy="36576"/>
                <a:chOff x="1522413" y="1514475"/>
                <a:chExt cx="10569575" cy="64008"/>
              </a:xfrm>
              <a:solidFill>
                <a:schemeClr val="accent1"/>
              </a:solidFill>
            </p:grpSpPr>
            <p:sp>
              <p:nvSpPr>
                <p:cNvPr id="769" name="Ελεύθερη σχεδίαση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0" name="Ελεύθερη σχεδίαση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1" name="Ελεύθερη σχεδίαση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2"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3"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4"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5"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6"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7"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8"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79"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0"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1"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2"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3"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4"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5"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6"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7"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8"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89"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0"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1"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2"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3"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4"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5"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6"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7"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8"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99"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0"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1"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2"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3"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4"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5"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6"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7"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8"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09"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0"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1"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2"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3"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4"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5"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6"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7"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8"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19"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0"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1"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2"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3"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4"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5"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6"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7"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8"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29"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0"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1"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2"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3"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4"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5"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6"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7"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8"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39"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0"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1"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842"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nvGrpSpPr>
            <p:cNvPr id="616" name="Ομάδα 615"/>
            <p:cNvGrpSpPr/>
            <p:nvPr/>
          </p:nvGrpSpPr>
          <p:grpSpPr bwMode="invGray">
            <a:xfrm rot="10800000">
              <a:off x="4417839" y="2091906"/>
              <a:ext cx="5294376" cy="4114800"/>
              <a:chOff x="3310555" y="716546"/>
              <a:chExt cx="5294376" cy="4114800"/>
            </a:xfrm>
          </p:grpSpPr>
          <p:grpSp>
            <p:nvGrpSpPr>
              <p:cNvPr id="617" name="Ομάδα 616"/>
              <p:cNvGrpSpPr/>
              <p:nvPr/>
            </p:nvGrpSpPr>
            <p:grpSpPr bwMode="invGray">
              <a:xfrm flipH="1">
                <a:off x="3310555" y="737968"/>
                <a:ext cx="5294376" cy="54864"/>
                <a:chOff x="1522413" y="1514475"/>
                <a:chExt cx="10569575" cy="64008"/>
              </a:xfrm>
              <a:solidFill>
                <a:schemeClr val="accent1"/>
              </a:solidFill>
            </p:grpSpPr>
            <p:sp>
              <p:nvSpPr>
                <p:cNvPr id="693" name="Ελεύθερη σχεδίαση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4" name="Ελεύθερη σχεδίαση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5" name="Ελεύθερη σχεδίαση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6" name="Ελεύθερη σχεδίαση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7" name="Ελεύθερη σχεδίαση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8" name="Ελεύθερη σχεδίαση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9" name="Ελεύθερη σχεδίαση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0" name="Ελεύθερη σχεδίαση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1" name="Ελεύθερη σχεδίαση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2" name="Ελεύθερη σχεδίαση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3" name="Ελεύθερη σχεδίαση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4" name="Ελεύθερη σχεδίαση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5" name="Ελεύθερη σχεδίαση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6" name="Ελεύθερη σχεδίαση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7" name="Ελεύθερη σχεδίαση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8" name="Ελεύθερη σχεδίαση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09" name="Ελεύθερη σχεδίαση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0" name="Ελεύθερη σχεδίαση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1" name="Ελεύθερη σχεδίαση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2" name="Ελεύθερη σχεδίαση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3" name="Ελεύθερη σχεδίαση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4" name="Ελεύθερη σχεδίαση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5" name="Ελεύθερη σχεδίαση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6" name="Ελεύθερη σχεδίαση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7" name="Ελεύθερη σχεδίαση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8" name="Ελεύθερη σχεδίαση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19" name="Ελεύθερη σχεδίαση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0" name="Ελεύθερη σχεδίαση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1" name="Ελεύθερη σχεδίαση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2" name="Ελεύθερη σχεδίαση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3" name="Ελεύθερη σχεδίαση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4" name="Ελεύθερη σχεδίαση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5" name="Ελεύθερη σχεδίαση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6" name="Ελεύθερη σχεδίαση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7" name="Ελεύθερη σχεδίαση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8" name="Ελεύθερη σχεδίαση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29" name="Ελεύθερη σχεδίαση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0" name="Ελεύθερη σχεδίαση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1" name="Ελεύθερη σχεδίαση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2" name="Ελεύθερη σχεδίαση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3" name="Ελεύθερη σχεδίαση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4" name="Ελεύθερη σχεδίαση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5" name="Ελεύθερη σχεδίαση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6" name="Ελεύθερη σχεδίαση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7" name="Ελεύθερη σχεδίαση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8" name="Ελεύθερη σχεδίαση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39" name="Ελεύθερη σχεδίαση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0" name="Ελεύθερη σχεδίαση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1" name="Ελεύθερη σχεδίαση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2" name="Ελεύθερη σχεδίαση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3" name="Ελεύθερη σχεδίαση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4" name="Ελεύθερη σχεδίαση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5" name="Ελεύθερη σχεδίαση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6" name="Ελεύθερη σχεδίαση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7" name="Ελεύθερη σχεδίαση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8" name="Ελεύθερη σχεδίαση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49" name="Ελεύθερη σχεδίαση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0" name="Ελεύθερη σχεδίαση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1" name="Ελεύθερη σχεδίαση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2" name="Ελεύθερη σχεδίαση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3" name="Ελεύθερη σχεδίαση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4" name="Ελεύθερη σχεδίαση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5" name="Ελεύθερη σχεδίαση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6" name="Ελεύθερη σχεδίαση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7" name="Ελεύθερη σχεδίαση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8" name="Ελεύθερη σχεδίαση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59" name="Ελεύθερη σχεδίαση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0" name="Ελεύθερη σχεδίαση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1" name="Ελεύθερη σχεδίαση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2" name="Ελεύθερη σχεδίαση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3" name="Ελεύθερη σχεδίαση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4" name="Ελεύθερη σχεδίαση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5" name="Ελεύθερη σχεδίαση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766" name="Ελεύθερη σχεδίαση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nvGrpSpPr>
              <p:cNvPr id="618" name="Ομάδα 617"/>
              <p:cNvGrpSpPr/>
              <p:nvPr/>
            </p:nvGrpSpPr>
            <p:grpSpPr bwMode="invGray">
              <a:xfrm rot="16200000" flipH="1">
                <a:off x="6492229" y="2755658"/>
                <a:ext cx="4114800" cy="36576"/>
                <a:chOff x="1522413" y="1514475"/>
                <a:chExt cx="10569575" cy="64008"/>
              </a:xfrm>
              <a:solidFill>
                <a:schemeClr val="accent1"/>
              </a:solidFill>
            </p:grpSpPr>
            <p:sp>
              <p:nvSpPr>
                <p:cNvPr id="619" name="Ελεύθερη σχεδίαση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0" name="Ελεύθερη σχεδίαση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1" name="Ελεύθερη σχεδίαση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2" name="Ελεύθερη σχεδίαση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3" name="Ελεύθερη σχεδίαση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4" name="Ελεύθερη σχεδίαση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5" name="Ελεύθερη σχεδίαση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6" name="Ελεύθερη σχεδίαση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7" name="Ελεύθερη σχεδίαση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8" name="Ελεύθερη σχεδίαση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29" name="Ελεύθερη σχεδίαση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0" name="Ελεύθερη σχεδίαση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1" name="Ελεύθερη σχεδίαση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2" name="Ελεύθερη σχεδίαση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3" name="Ελεύθερη σχεδίαση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4" name="Ελεύθερη σχεδίαση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5" name="Ελεύθερη σχεδίαση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6" name="Ελεύθερη σχεδίαση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7" name="Ελεύθερη σχεδίαση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8" name="Ελεύθερη σχεδίαση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39" name="Ελεύθερη σχεδίαση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0" name="Ελεύθερη σχεδίαση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1" name="Ελεύθερη σχεδίαση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2" name="Ελεύθερη σχεδίαση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3" name="Ελεύθερη σχεδίαση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4" name="Ελεύθερη σχεδίαση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5" name="Ελεύθερη σχεδίαση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6" name="Ελεύθερη σχεδίαση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7" name="Ελεύθερη σχεδίαση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8" name="Ελεύθερη σχεδίαση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49" name="Ελεύθερη σχεδίαση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0" name="Ελεύθερη σχεδίαση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1" name="Ελεύθερη σχεδίαση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2" name="Ελεύθερη σχεδίαση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3" name="Ελεύθερη σχεδίαση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4" name="Ελεύθερη σχεδίαση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5" name="Ελεύθερη σχεδίαση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6" name="Ελεύθερη σχεδίαση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7" name="Ελεύθερη σχεδίαση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8" name="Ελεύθερη σχεδίαση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59" name="Ελεύθερη σχεδίαση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0" name="Ελεύθερη σχεδίαση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1" name="Ελεύθερη σχεδίαση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2" name="Ελεύθερη σχεδίαση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3" name="Ελεύθερη σχεδίαση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4" name="Ελεύθερη σχεδίαση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5" name="Ελεύθερη σχεδίαση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6" name="Ελεύθερη σχεδίαση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7" name="Ελεύθερη σχεδίαση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8" name="Ελεύθερη σχεδίαση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69" name="Ελεύθερη σχεδίαση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0" name="Ελεύθερη σχεδίαση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1" name="Ελεύθερη σχεδίαση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2" name="Ελεύθερη σχεδίαση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3" name="Ελεύθερη σχεδίαση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4" name="Ελεύθερη σχεδίαση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5" name="Ελεύθερη σχεδίαση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6" name="Ελεύθερη σχεδίαση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7" name="Ελεύθερη σχεδίαση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8" name="Ελεύθερη σχεδίαση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79" name="Ελεύθερη σχεδίαση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0" name="Ελεύθερη σχεδίαση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1" name="Ελεύθερη σχεδίαση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2" name="Ελεύθερη σχεδίαση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3" name="Ελεύθερη σχεδίαση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4" name="Ελεύθερη σχεδίαση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5" name="Ελεύθερη σχεδίαση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6" name="Ελεύθερη σχεδίαση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7" name="Ελεύθερη σχεδίαση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8" name="Ελεύθερη σχεδίαση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89" name="Ελεύθερη σχεδίαση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0" name="Ελεύθερη σχεδίαση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1" name="Ελεύθερη σχεδίαση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sp>
              <p:nvSpPr>
                <p:cNvPr id="692" name="Ελεύθερη σχεδίαση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l-GR" dirty="0">
                    <a:ln>
                      <a:noFill/>
                    </a:ln>
                  </a:endParaRPr>
                </a:p>
              </p:txBody>
            </p:sp>
          </p:grpSp>
        </p:grpSp>
      </p:grpSp>
      <p:sp>
        <p:nvSpPr>
          <p:cNvPr id="4" name="Σύμβολο κράτησης θέσης κειμένου 3"/>
          <p:cNvSpPr>
            <a:spLocks noGrp="1"/>
          </p:cNvSpPr>
          <p:nvPr>
            <p:ph type="body" sz="half" idx="2"/>
          </p:nvPr>
        </p:nvSpPr>
        <p:spPr>
          <a:xfrm>
            <a:off x="7905959" y="3411748"/>
            <a:ext cx="2743200" cy="2743200"/>
          </a:xfrm>
        </p:spPr>
        <p:txBody>
          <a:bodyPr rtlCol="0" anchor="b">
            <a:normAutofit/>
          </a:bodyPr>
          <a:lstStyle>
            <a:lvl1pPr marL="0" indent="0">
              <a:lnSpc>
                <a:spcPct val="100000"/>
              </a:lnSpc>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Σύμβολο κράτησης θέσης υποσέλιδου 5"/>
          <p:cNvSpPr>
            <a:spLocks noGrp="1"/>
          </p:cNvSpPr>
          <p:nvPr>
            <p:ph type="ftr" sz="quarter" idx="11"/>
          </p:nvPr>
        </p:nvSpPr>
        <p:spPr/>
        <p:txBody>
          <a:bodyPr rtlCol="0"/>
          <a:lstStyle/>
          <a:p>
            <a:pPr rtl="0"/>
            <a:endParaRPr lang="el-GR" dirty="0"/>
          </a:p>
        </p:txBody>
      </p:sp>
      <p:sp>
        <p:nvSpPr>
          <p:cNvPr id="5" name="Σύμβολο κράτησης θέσης ημερομηνίας 4"/>
          <p:cNvSpPr>
            <a:spLocks noGrp="1"/>
          </p:cNvSpPr>
          <p:nvPr>
            <p:ph type="dt" sz="half" idx="10"/>
          </p:nvPr>
        </p:nvSpPr>
        <p:spPr/>
        <p:txBody>
          <a:bodyPr rtlCol="0"/>
          <a:lstStyle/>
          <a:p>
            <a:pPr rtl="0"/>
            <a:fld id="{00147233-F6A7-434F-92E5-61A569BFCB2D}" type="datetime1">
              <a:rPr lang="el-GR" smtClean="0"/>
              <a:t>21/10/2020</a:t>
            </a:fld>
            <a:endParaRPr lang="el-GR" dirty="0"/>
          </a:p>
        </p:txBody>
      </p:sp>
      <p:sp>
        <p:nvSpPr>
          <p:cNvPr id="7" name="Σύμβολο κράτησης θέσης αριθμού διαφάνειας 6"/>
          <p:cNvSpPr>
            <a:spLocks noGrp="1"/>
          </p:cNvSpPr>
          <p:nvPr>
            <p:ph type="sldNum" sz="quarter" idx="12"/>
          </p:nvPr>
        </p:nvSpPr>
        <p:spPr/>
        <p:txBody>
          <a:bodyPr rtlCol="0"/>
          <a:lstStyle/>
          <a:p>
            <a:pPr rtl="0"/>
            <a:fld id="{25BA54BD-C84D-46CE-8B72-31BFB26ABA43}" type="slidenum">
              <a:rPr lang="el-GR"/>
              <a:t>‹#›</a:t>
            </a:fld>
            <a:endParaRPr lang="el-G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el-GR" dirty="0" smtClean="0"/>
              <a:t>Στυλ κύριου τίτλου</a:t>
            </a:r>
            <a:endParaRPr lang="el-GR" dirty="0"/>
          </a:p>
        </p:txBody>
      </p:sp>
      <p:sp>
        <p:nvSpPr>
          <p:cNvPr id="3" name="Σύμβολο κράτησης θέσης κειμένου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Σύμβολο κράτησης θέσης υποσέλιδου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l-GR" dirty="0"/>
          </a:p>
        </p:txBody>
      </p:sp>
      <p:sp>
        <p:nvSpPr>
          <p:cNvPr id="4" name="Σύμβολο κράτησης θέσης ημερομηνίας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38CD73C-109C-4F2C-8D5C-05E3AE1DFFE2}" type="datetime1">
              <a:rPr lang="el-GR" smtClean="0"/>
              <a:t>21/10/2020</a:t>
            </a:fld>
            <a:endParaRPr lang="el-GR" dirty="0"/>
          </a:p>
        </p:txBody>
      </p:sp>
      <p:sp>
        <p:nvSpPr>
          <p:cNvPr id="6" name="Σύμβολο κράτησης θέσης αριθμού διαφάνειας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el-GR" smtClean="0"/>
              <a:pPr/>
              <a:t>‹#›</a:t>
            </a:fld>
            <a:endParaRPr lang="el-G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89520" y="764704"/>
            <a:ext cx="9144000" cy="1296144"/>
          </a:xfrm>
          <a:noFill/>
          <a:ln w="28575">
            <a:solidFill>
              <a:schemeClr val="accent1"/>
            </a:solidFill>
          </a:ln>
        </p:spPr>
        <p:txBody>
          <a:bodyPr>
            <a:normAutofit/>
          </a:bodyPr>
          <a:lstStyle/>
          <a:p>
            <a:pPr algn="ctr"/>
            <a:r>
              <a:rPr lang="el-GR" sz="3600" b="1" dirty="0" smtClean="0">
                <a:latin typeface="+mn-lt"/>
              </a:rPr>
              <a:t>ΕΡΓΑΣΤΗΡΙΟ Φαρμακευτικής Χημείας </a:t>
            </a:r>
            <a:br>
              <a:rPr lang="el-GR" sz="3600" b="1" dirty="0" smtClean="0">
                <a:latin typeface="+mn-lt"/>
              </a:rPr>
            </a:br>
            <a:r>
              <a:rPr lang="el-GR" sz="3600" b="1" dirty="0" smtClean="0">
                <a:latin typeface="+mn-lt"/>
              </a:rPr>
              <a:t>7</a:t>
            </a:r>
            <a:r>
              <a:rPr lang="el-GR" sz="3600" b="1" baseline="30000" dirty="0" smtClean="0">
                <a:latin typeface="+mn-lt"/>
              </a:rPr>
              <a:t>ου</a:t>
            </a:r>
            <a:r>
              <a:rPr lang="el-GR" sz="3600" b="1" dirty="0" smtClean="0">
                <a:latin typeface="+mn-lt"/>
              </a:rPr>
              <a:t> </a:t>
            </a:r>
            <a:r>
              <a:rPr lang="el-GR" sz="3600" b="1" dirty="0" smtClean="0">
                <a:latin typeface="+mn-lt"/>
              </a:rPr>
              <a:t>εξαμήνου </a:t>
            </a:r>
            <a:r>
              <a:rPr lang="el-GR" sz="3600" b="1" dirty="0" smtClean="0">
                <a:latin typeface="+mn-lt"/>
              </a:rPr>
              <a:t>20</a:t>
            </a:r>
            <a:r>
              <a:rPr lang="en-US" sz="3600" b="1" dirty="0" smtClean="0">
                <a:latin typeface="+mn-lt"/>
              </a:rPr>
              <a:t>20</a:t>
            </a:r>
            <a:r>
              <a:rPr lang="el-GR" sz="3600" b="1" dirty="0" smtClean="0">
                <a:latin typeface="+mn-lt"/>
              </a:rPr>
              <a:t>-202</a:t>
            </a:r>
            <a:r>
              <a:rPr lang="en-US" sz="3600" b="1" dirty="0" smtClean="0">
                <a:latin typeface="+mn-lt"/>
              </a:rPr>
              <a:t>1</a:t>
            </a:r>
            <a:endParaRPr lang="el-GR" sz="3600" b="1" dirty="0">
              <a:latin typeface="+mn-lt"/>
            </a:endParaRPr>
          </a:p>
        </p:txBody>
      </p:sp>
      <p:sp>
        <p:nvSpPr>
          <p:cNvPr id="3" name="Υπότιτλος 2"/>
          <p:cNvSpPr>
            <a:spLocks noGrp="1"/>
          </p:cNvSpPr>
          <p:nvPr>
            <p:ph type="subTitle" idx="1"/>
          </p:nvPr>
        </p:nvSpPr>
        <p:spPr>
          <a:xfrm>
            <a:off x="1550664" y="3068960"/>
            <a:ext cx="9038680" cy="1718327"/>
          </a:xfrm>
          <a:noFill/>
          <a:ln>
            <a:solidFill>
              <a:schemeClr val="bg2">
                <a:lumMod val="25000"/>
              </a:schemeClr>
            </a:solidFill>
          </a:ln>
        </p:spPr>
        <p:txBody>
          <a:bodyPr>
            <a:normAutofit fontScale="92500" lnSpcReduction="20000"/>
          </a:bodyPr>
          <a:lstStyle/>
          <a:p>
            <a:pPr algn="ctr"/>
            <a:r>
              <a:rPr lang="el-GR" sz="3199" dirty="0" smtClean="0"/>
              <a:t>Διδάσκουσα </a:t>
            </a:r>
            <a:r>
              <a:rPr lang="el-GR" sz="3199" dirty="0"/>
              <a:t>Καθηγήτρια</a:t>
            </a:r>
          </a:p>
          <a:p>
            <a:pPr algn="ctr"/>
            <a:r>
              <a:rPr lang="el-GR" sz="3199" dirty="0" err="1"/>
              <a:t>Δ.Χατζηπαύλου-Λίτινα</a:t>
            </a:r>
            <a:endParaRPr lang="el-GR" sz="3199" dirty="0"/>
          </a:p>
          <a:p>
            <a:endParaRPr lang="el-GR" sz="3199" dirty="0"/>
          </a:p>
          <a:p>
            <a:pPr algn="ctr"/>
            <a:r>
              <a:rPr lang="el-GR" sz="3199" b="1" dirty="0"/>
              <a:t>Το διδακτικό υλικό είναι σε ανάρτηση στο</a:t>
            </a:r>
            <a:r>
              <a:rPr lang="en-US" sz="3199" b="1" dirty="0"/>
              <a:t>:</a:t>
            </a:r>
          </a:p>
          <a:p>
            <a:pPr algn="ctr"/>
            <a:r>
              <a:rPr lang="en-US" sz="3199" b="1" dirty="0"/>
              <a:t>https://users.auth.gr/hadjipav</a:t>
            </a:r>
            <a:endParaRPr lang="el-GR" sz="3199" b="1" dirty="0"/>
          </a:p>
        </p:txBody>
      </p:sp>
      <p:sp>
        <p:nvSpPr>
          <p:cNvPr id="4" name="TextBox 3"/>
          <p:cNvSpPr txBox="1"/>
          <p:nvPr/>
        </p:nvSpPr>
        <p:spPr>
          <a:xfrm>
            <a:off x="261764" y="116632"/>
            <a:ext cx="2448272" cy="424732"/>
          </a:xfrm>
          <a:prstGeom prst="rect">
            <a:avLst/>
          </a:prstGeom>
          <a:noFill/>
        </p:spPr>
        <p:txBody>
          <a:bodyPr wrap="square" rtlCol="0">
            <a:spAutoFit/>
          </a:bodyPr>
          <a:lstStyle/>
          <a:p>
            <a:pPr>
              <a:lnSpc>
                <a:spcPct val="90000"/>
              </a:lnSpc>
            </a:pPr>
            <a:r>
              <a:rPr lang="en-US" sz="2400" b="1" dirty="0">
                <a:solidFill>
                  <a:srgbClr val="0070C0"/>
                </a:solidFill>
              </a:rPr>
              <a:t>3</a:t>
            </a:r>
            <a:r>
              <a:rPr lang="el-GR" sz="2400" b="1" baseline="30000" dirty="0" smtClean="0">
                <a:solidFill>
                  <a:srgbClr val="0070C0"/>
                </a:solidFill>
              </a:rPr>
              <a:t>η</a:t>
            </a:r>
            <a:r>
              <a:rPr lang="el-GR" sz="2400" b="1" dirty="0" smtClean="0">
                <a:solidFill>
                  <a:srgbClr val="0070C0"/>
                </a:solidFill>
              </a:rPr>
              <a:t> ενότητα</a:t>
            </a:r>
            <a:endParaRPr lang="el-GR" sz="2400" b="1" dirty="0">
              <a:solidFill>
                <a:srgbClr val="0070C0"/>
              </a:solidFill>
            </a:endParaRPr>
          </a:p>
        </p:txBody>
      </p:sp>
    </p:spTree>
    <p:extLst>
      <p:ext uri="{BB962C8B-B14F-4D97-AF65-F5344CB8AC3E}">
        <p14:creationId xmlns:p14="http://schemas.microsoft.com/office/powerpoint/2010/main" val="23251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διαδικασία</a:t>
            </a:r>
            <a:endParaRPr lang="el-GR" dirty="0"/>
          </a:p>
        </p:txBody>
      </p:sp>
      <p:sp>
        <p:nvSpPr>
          <p:cNvPr id="3" name="Θέση περιεχομένου 2"/>
          <p:cNvSpPr>
            <a:spLocks noGrp="1"/>
          </p:cNvSpPr>
          <p:nvPr>
            <p:ph idx="1"/>
          </p:nvPr>
        </p:nvSpPr>
        <p:spPr/>
        <p:txBody>
          <a:bodyPr/>
          <a:lstStyle/>
          <a:p>
            <a:r>
              <a:rPr lang="el-GR" dirty="0" smtClean="0"/>
              <a:t>Αναδεύουμε και μετρούμε </a:t>
            </a:r>
            <a:r>
              <a:rPr lang="el-GR" dirty="0" smtClean="0">
                <a:solidFill>
                  <a:srgbClr val="0070C0"/>
                </a:solidFill>
              </a:rPr>
              <a:t>στο χρωματόμετρο στα 545 </a:t>
            </a:r>
            <a:r>
              <a:rPr lang="en-US" dirty="0" smtClean="0">
                <a:solidFill>
                  <a:srgbClr val="0070C0"/>
                </a:solidFill>
              </a:rPr>
              <a:t>nm</a:t>
            </a:r>
            <a:r>
              <a:rPr lang="el-GR" dirty="0" smtClean="0">
                <a:solidFill>
                  <a:srgbClr val="0070C0"/>
                </a:solidFill>
              </a:rPr>
              <a:t> </a:t>
            </a:r>
            <a:r>
              <a:rPr lang="el-GR" dirty="0" smtClean="0"/>
              <a:t>μηδενίζοντας ως προς τον αέρα  και με το νερό.</a:t>
            </a:r>
          </a:p>
          <a:p>
            <a:r>
              <a:rPr lang="el-GR" dirty="0" smtClean="0"/>
              <a:t>Με βάση τις τιμές των απορροφήσεων των γνωστών διαλυμάτων και των τυφλών σχεδιάζουμε την πρότυπη καμπύλη (γραμμική απεικόνιση) και με την τιμή απορρόφησης του άγνωστου δείγματος, βρίσκουμε την συγκέντρωση του σε υδροχλωρική </a:t>
            </a:r>
            <a:r>
              <a:rPr lang="el-GR" dirty="0" err="1" smtClean="0"/>
              <a:t>προκαΐνη</a:t>
            </a:r>
            <a:r>
              <a:rPr lang="el-GR" dirty="0"/>
              <a:t> </a:t>
            </a:r>
            <a:r>
              <a:rPr lang="en-US" dirty="0" smtClean="0"/>
              <a:t>mg/ml.</a:t>
            </a:r>
          </a:p>
          <a:p>
            <a:endParaRPr lang="el-GR" dirty="0"/>
          </a:p>
        </p:txBody>
      </p:sp>
      <p:pic>
        <p:nvPicPr>
          <p:cNvPr id="4" name="Εικόνα 3"/>
          <p:cNvPicPr>
            <a:picLocks noChangeAspect="1"/>
          </p:cNvPicPr>
          <p:nvPr/>
        </p:nvPicPr>
        <p:blipFill>
          <a:blip r:embed="rId2"/>
          <a:stretch>
            <a:fillRect/>
          </a:stretch>
        </p:blipFill>
        <p:spPr>
          <a:xfrm>
            <a:off x="2277988" y="4969247"/>
            <a:ext cx="7822604" cy="1197241"/>
          </a:xfrm>
          <a:prstGeom prst="rect">
            <a:avLst/>
          </a:prstGeom>
        </p:spPr>
      </p:pic>
    </p:spTree>
    <p:extLst>
      <p:ext uri="{BB962C8B-B14F-4D97-AF65-F5344CB8AC3E}">
        <p14:creationId xmlns:p14="http://schemas.microsoft.com/office/powerpoint/2010/main" val="137016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a:t>Η </a:t>
            </a:r>
            <a:r>
              <a:rPr lang="el-GR" dirty="0" err="1"/>
              <a:t>προκαΐνη</a:t>
            </a:r>
            <a:r>
              <a:rPr lang="el-GR" dirty="0"/>
              <a:t> (</a:t>
            </a:r>
            <a:r>
              <a:rPr lang="el-GR" dirty="0" err="1"/>
              <a:t>prοcaine</a:t>
            </a:r>
            <a:r>
              <a:rPr lang="el-GR" dirty="0"/>
              <a:t>) είναι ένα τοπικό αναισθητικό που έχει μια αργή έναρξη και βραχεία διάρκεια δράσης</a:t>
            </a:r>
            <a:r>
              <a:rPr lang="el-GR" dirty="0" smtClean="0"/>
              <a:t>.</a:t>
            </a:r>
          </a:p>
          <a:p>
            <a:r>
              <a:rPr lang="el-GR" dirty="0">
                <a:latin typeface="Verdana" panose="020B0604030504040204" pitchFamily="34" charset="0"/>
              </a:rPr>
              <a:t>Δρα κυρίως ως αναστολέας των διαύλων νατρίου</a:t>
            </a:r>
            <a:r>
              <a:rPr lang="el-GR" dirty="0" smtClean="0"/>
              <a:t> </a:t>
            </a:r>
            <a:endParaRPr lang="en-US" dirty="0" smtClean="0"/>
          </a:p>
          <a:p>
            <a:r>
              <a:rPr lang="el-GR" dirty="0" smtClean="0"/>
              <a:t>Χρησιμοποιείται </a:t>
            </a:r>
            <a:r>
              <a:rPr lang="el-GR" dirty="0"/>
              <a:t>κυρίως για αναισθησία με </a:t>
            </a:r>
            <a:r>
              <a:rPr lang="el-GR" dirty="0" smtClean="0"/>
              <a:t>διήθηση</a:t>
            </a:r>
            <a:endParaRPr lang="en-US" dirty="0" smtClean="0"/>
          </a:p>
          <a:p>
            <a:r>
              <a:rPr lang="el-GR" dirty="0" smtClean="0"/>
              <a:t>Παράγωγο του π-</a:t>
            </a:r>
            <a:r>
              <a:rPr lang="el-GR" dirty="0" err="1" smtClean="0"/>
              <a:t>αμινο</a:t>
            </a:r>
            <a:r>
              <a:rPr lang="el-GR" dirty="0" smtClean="0"/>
              <a:t>-</a:t>
            </a:r>
            <a:r>
              <a:rPr lang="el-GR" dirty="0" err="1" smtClean="0"/>
              <a:t>βενζοϊκού</a:t>
            </a:r>
            <a:r>
              <a:rPr lang="el-GR" dirty="0" smtClean="0"/>
              <a:t> οξέος</a:t>
            </a:r>
          </a:p>
          <a:p>
            <a:r>
              <a:rPr lang="el-GR" dirty="0" smtClean="0"/>
              <a:t>Μαζί με την </a:t>
            </a:r>
            <a:r>
              <a:rPr lang="el-GR" dirty="0" err="1" smtClean="0"/>
              <a:t>βενζοκαΐνη</a:t>
            </a:r>
            <a:r>
              <a:rPr lang="el-GR" dirty="0" smtClean="0"/>
              <a:t> ανήκουν στην ίδια κατηγορία φαρμάκων </a:t>
            </a:r>
          </a:p>
          <a:p>
            <a:r>
              <a:rPr lang="el-GR" dirty="0" err="1" smtClean="0"/>
              <a:t>Μεταβολίζονται</a:t>
            </a:r>
            <a:r>
              <a:rPr lang="el-GR" dirty="0" smtClean="0"/>
              <a:t> από τις </a:t>
            </a:r>
            <a:r>
              <a:rPr lang="el-GR" dirty="0" err="1" smtClean="0"/>
              <a:t>εστεράσες</a:t>
            </a:r>
            <a:r>
              <a:rPr lang="el-GR" dirty="0" smtClean="0"/>
              <a:t> του αίματος </a:t>
            </a:r>
            <a:r>
              <a:rPr lang="el-GR" dirty="0"/>
              <a:t/>
            </a:r>
            <a:br>
              <a:rPr lang="el-GR" dirty="0"/>
            </a:br>
            <a:endParaRPr lang="el-GR" dirty="0"/>
          </a:p>
        </p:txBody>
      </p:sp>
      <p:pic>
        <p:nvPicPr>
          <p:cNvPr id="4" name="Εικόνα 3"/>
          <p:cNvPicPr>
            <a:picLocks noChangeAspect="1"/>
          </p:cNvPicPr>
          <p:nvPr/>
        </p:nvPicPr>
        <p:blipFill>
          <a:blip r:embed="rId2"/>
          <a:stretch>
            <a:fillRect/>
          </a:stretch>
        </p:blipFill>
        <p:spPr>
          <a:xfrm>
            <a:off x="2854052" y="292743"/>
            <a:ext cx="5904656" cy="1067054"/>
          </a:xfrm>
          <a:prstGeom prst="rect">
            <a:avLst/>
          </a:prstGeom>
        </p:spPr>
      </p:pic>
    </p:spTree>
    <p:extLst>
      <p:ext uri="{BB962C8B-B14F-4D97-AF65-F5344CB8AC3E}">
        <p14:creationId xmlns:p14="http://schemas.microsoft.com/office/powerpoint/2010/main" val="19264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05780" y="548680"/>
            <a:ext cx="11593288" cy="2308324"/>
          </a:xfrm>
          <a:prstGeom prst="rect">
            <a:avLst/>
          </a:prstGeom>
        </p:spPr>
        <p:txBody>
          <a:bodyPr wrap="square">
            <a:spAutoFit/>
          </a:bodyPr>
          <a:lstStyle/>
          <a:p>
            <a:r>
              <a:rPr lang="el-GR" dirty="0">
                <a:latin typeface="Verdana" panose="020B0604030504040204" pitchFamily="34" charset="0"/>
              </a:rPr>
              <a:t>Χρησιμοποιείται, κυρίως, για να μειώσει τον πόνο της ενδομυϊκής ένεσης της πενικιλίνης, και χρησιμοποιείται, επίσης, στην οδοντιατρική.</a:t>
            </a:r>
          </a:p>
          <a:p>
            <a:endParaRPr lang="el-GR" dirty="0">
              <a:latin typeface="Verdana" panose="020B0604030504040204" pitchFamily="34" charset="0"/>
            </a:endParaRPr>
          </a:p>
          <a:p>
            <a:r>
              <a:rPr lang="el-GR" dirty="0">
                <a:latin typeface="Verdana" panose="020B0604030504040204" pitchFamily="34" charset="0"/>
              </a:rPr>
              <a:t>Σήμερα χρησιμοποιείται θεραπευτικά σε ορισμένες χώρες λόγω της </a:t>
            </a:r>
            <a:r>
              <a:rPr lang="el-GR" dirty="0" err="1">
                <a:solidFill>
                  <a:srgbClr val="00B0F0"/>
                </a:solidFill>
                <a:latin typeface="Verdana" panose="020B0604030504040204" pitchFamily="34" charset="0"/>
              </a:rPr>
              <a:t>συμπαθητικολυτικής</a:t>
            </a:r>
            <a:r>
              <a:rPr lang="el-GR" dirty="0">
                <a:solidFill>
                  <a:srgbClr val="00B0F0"/>
                </a:solidFill>
                <a:latin typeface="Verdana" panose="020B0604030504040204" pitchFamily="34" charset="0"/>
              </a:rPr>
              <a:t> και αντιφλεγμονώδους δράσης του</a:t>
            </a:r>
            <a:r>
              <a:rPr lang="el-GR" dirty="0">
                <a:latin typeface="Verdana" panose="020B0604030504040204" pitchFamily="34" charset="0"/>
              </a:rPr>
              <a:t>. Βοηθάει, επίσης, στην ενίσχυση της αιμάτωσης και στην ενίσχυση της διάθεσης.</a:t>
            </a:r>
          </a:p>
          <a:p>
            <a:r>
              <a:rPr lang="el-GR" dirty="0">
                <a:latin typeface="Verdana" panose="020B0604030504040204" pitchFamily="34" charset="0"/>
              </a:rPr>
              <a:t>Η </a:t>
            </a:r>
            <a:r>
              <a:rPr lang="el-GR" dirty="0" smtClean="0">
                <a:latin typeface="Verdana" panose="020B0604030504040204" pitchFamily="34" charset="0"/>
              </a:rPr>
              <a:t>κατάληξη </a:t>
            </a:r>
            <a:r>
              <a:rPr lang="el-GR" dirty="0">
                <a:latin typeface="Verdana" panose="020B0604030504040204" pitchFamily="34" charset="0"/>
              </a:rPr>
              <a:t>-</a:t>
            </a:r>
            <a:r>
              <a:rPr lang="el-GR" dirty="0" err="1">
                <a:latin typeface="Verdana" panose="020B0604030504040204" pitchFamily="34" charset="0"/>
              </a:rPr>
              <a:t>caine</a:t>
            </a:r>
            <a:r>
              <a:rPr lang="el-GR" dirty="0">
                <a:latin typeface="Verdana" panose="020B0604030504040204" pitchFamily="34" charset="0"/>
              </a:rPr>
              <a:t>, χρησιμοποιείται για αλκαλοειδή που χρησιμοποιούνται ως αναισθητικά (</a:t>
            </a:r>
            <a:r>
              <a:rPr lang="el-GR" dirty="0" err="1">
                <a:latin typeface="Verdana" panose="020B0604030504040204" pitchFamily="34" charset="0"/>
              </a:rPr>
              <a:t>αμυλοκαίνη</a:t>
            </a:r>
            <a:r>
              <a:rPr lang="el-GR" dirty="0">
                <a:latin typeface="Verdana" panose="020B0604030504040204" pitchFamily="34" charset="0"/>
              </a:rPr>
              <a:t>, </a:t>
            </a:r>
            <a:r>
              <a:rPr lang="el-GR" dirty="0" err="1">
                <a:latin typeface="Verdana" panose="020B0604030504040204" pitchFamily="34" charset="0"/>
              </a:rPr>
              <a:t>προκαΐνη</a:t>
            </a:r>
            <a:r>
              <a:rPr lang="el-GR" dirty="0">
                <a:latin typeface="Verdana" panose="020B0604030504040204" pitchFamily="34" charset="0"/>
              </a:rPr>
              <a:t>, κοκαΐνη, το πιο συχνά χρησιμοποιούμενο τοπικό αναισθητικό). </a:t>
            </a:r>
          </a:p>
        </p:txBody>
      </p:sp>
      <p:sp>
        <p:nvSpPr>
          <p:cNvPr id="4" name="Ορθογώνιο 3"/>
          <p:cNvSpPr/>
          <p:nvPr/>
        </p:nvSpPr>
        <p:spPr>
          <a:xfrm>
            <a:off x="457992" y="2996952"/>
            <a:ext cx="11377264" cy="1754326"/>
          </a:xfrm>
          <a:prstGeom prst="rect">
            <a:avLst/>
          </a:prstGeom>
        </p:spPr>
        <p:txBody>
          <a:bodyPr wrap="square">
            <a:spAutoFit/>
          </a:bodyPr>
          <a:lstStyle/>
          <a:p>
            <a:r>
              <a:rPr lang="el-GR" dirty="0">
                <a:latin typeface="Verdana" panose="020B0604030504040204" pitchFamily="34" charset="0"/>
              </a:rPr>
              <a:t>η </a:t>
            </a:r>
            <a:r>
              <a:rPr lang="el-GR" dirty="0" err="1">
                <a:latin typeface="Verdana" panose="020B0604030504040204" pitchFamily="34" charset="0"/>
              </a:rPr>
              <a:t>προκαϊνη</a:t>
            </a:r>
            <a:r>
              <a:rPr lang="el-GR" dirty="0">
                <a:latin typeface="Verdana" panose="020B0604030504040204" pitchFamily="34" charset="0"/>
              </a:rPr>
              <a:t> </a:t>
            </a:r>
            <a:r>
              <a:rPr lang="el-GR" dirty="0" smtClean="0">
                <a:latin typeface="Verdana" panose="020B0604030504040204" pitchFamily="34" charset="0"/>
              </a:rPr>
              <a:t>συχνά </a:t>
            </a:r>
            <a:r>
              <a:rPr lang="el-GR" dirty="0" err="1">
                <a:latin typeface="Verdana" panose="020B0604030504040204" pitchFamily="34" charset="0"/>
              </a:rPr>
              <a:t>συγχορηγείται</a:t>
            </a:r>
            <a:r>
              <a:rPr lang="el-GR" dirty="0">
                <a:latin typeface="Verdana" panose="020B0604030504040204" pitchFamily="34" charset="0"/>
              </a:rPr>
              <a:t> με </a:t>
            </a:r>
            <a:r>
              <a:rPr lang="el-GR" dirty="0" err="1">
                <a:latin typeface="Verdana" panose="020B0604030504040204" pitchFamily="34" charset="0"/>
              </a:rPr>
              <a:t>επινεφρίνη</a:t>
            </a:r>
            <a:r>
              <a:rPr lang="el-GR" dirty="0">
                <a:latin typeface="Verdana" panose="020B0604030504040204" pitchFamily="34" charset="0"/>
              </a:rPr>
              <a:t> </a:t>
            </a:r>
            <a:r>
              <a:rPr lang="el-GR" dirty="0" smtClean="0">
                <a:latin typeface="Verdana" panose="020B0604030504040204" pitchFamily="34" charset="0"/>
              </a:rPr>
              <a:t>εκμεταλλευόμενη την </a:t>
            </a:r>
            <a:r>
              <a:rPr lang="el-GR" dirty="0">
                <a:latin typeface="Verdana" panose="020B0604030504040204" pitchFamily="34" charset="0"/>
              </a:rPr>
              <a:t>αγγειοσυστολή. </a:t>
            </a:r>
            <a:endParaRPr lang="el-GR" dirty="0" smtClean="0">
              <a:latin typeface="Verdana" panose="020B0604030504040204" pitchFamily="34" charset="0"/>
            </a:endParaRPr>
          </a:p>
          <a:p>
            <a:r>
              <a:rPr lang="el-GR" dirty="0" smtClean="0">
                <a:latin typeface="Verdana" panose="020B0604030504040204" pitchFamily="34" charset="0"/>
              </a:rPr>
              <a:t>Η </a:t>
            </a:r>
            <a:r>
              <a:rPr lang="el-GR" dirty="0">
                <a:latin typeface="Verdana" panose="020B0604030504040204" pitchFamily="34" charset="0"/>
              </a:rPr>
              <a:t>αγγειοσυστολή βοηθά στη μείωση της αιμορραγίας, αυξάνει τη διάρκεια και την ποιότητα της αναισθησίας, εμποδίζει το φάρμακο από το να φτάσει στη συστηματική κυκλοφορία σε μεγάλες ποσότητες, και μειώνεται η ποσότητα του αναισθητικού που απαιτείται. </a:t>
            </a:r>
            <a:endParaRPr lang="el-GR" dirty="0" smtClean="0">
              <a:latin typeface="Verdana" panose="020B0604030504040204" pitchFamily="34" charset="0"/>
            </a:endParaRPr>
          </a:p>
          <a:p>
            <a:r>
              <a:rPr lang="el-GR" dirty="0" smtClean="0">
                <a:latin typeface="Verdana" panose="020B0604030504040204" pitchFamily="34" charset="0"/>
              </a:rPr>
              <a:t>Σε </a:t>
            </a:r>
            <a:r>
              <a:rPr lang="el-GR" dirty="0">
                <a:latin typeface="Verdana" panose="020B0604030504040204" pitchFamily="34" charset="0"/>
              </a:rPr>
              <a:t>αντίθεση με την κοκαΐνη η </a:t>
            </a:r>
            <a:r>
              <a:rPr lang="el-GR" dirty="0" err="1">
                <a:latin typeface="Verdana" panose="020B0604030504040204" pitchFamily="34" charset="0"/>
              </a:rPr>
              <a:t>προκαΐνη</a:t>
            </a:r>
            <a:r>
              <a:rPr lang="el-GR" dirty="0">
                <a:latin typeface="Verdana" panose="020B0604030504040204" pitchFamily="34" charset="0"/>
              </a:rPr>
              <a:t> δεν έχει τις </a:t>
            </a:r>
            <a:r>
              <a:rPr lang="el-GR" dirty="0" err="1">
                <a:latin typeface="Verdana" panose="020B0604030504040204" pitchFamily="34" charset="0"/>
              </a:rPr>
              <a:t>ευφορικές</a:t>
            </a:r>
            <a:r>
              <a:rPr lang="el-GR" dirty="0">
                <a:latin typeface="Verdana" panose="020B0604030504040204" pitchFamily="34" charset="0"/>
              </a:rPr>
              <a:t> και εθιστικές ιδιότητες της </a:t>
            </a:r>
            <a:r>
              <a:rPr lang="el-GR" dirty="0" err="1">
                <a:latin typeface="Verdana" panose="020B0604030504040204" pitchFamily="34" charset="0"/>
              </a:rPr>
              <a:t>κοκκαϊνης</a:t>
            </a:r>
            <a:r>
              <a:rPr lang="el-GR" dirty="0">
                <a:latin typeface="Verdana" panose="020B0604030504040204" pitchFamily="34" charset="0"/>
              </a:rPr>
              <a:t>.</a:t>
            </a:r>
            <a:endParaRPr lang="el-GR" dirty="0"/>
          </a:p>
        </p:txBody>
      </p:sp>
      <p:sp>
        <p:nvSpPr>
          <p:cNvPr id="5" name="Ορθογώνιο 4"/>
          <p:cNvSpPr/>
          <p:nvPr/>
        </p:nvSpPr>
        <p:spPr>
          <a:xfrm>
            <a:off x="457992" y="5096519"/>
            <a:ext cx="11377264" cy="923330"/>
          </a:xfrm>
          <a:prstGeom prst="rect">
            <a:avLst/>
          </a:prstGeom>
        </p:spPr>
        <p:txBody>
          <a:bodyPr wrap="square">
            <a:spAutoFit/>
          </a:bodyPr>
          <a:lstStyle/>
          <a:p>
            <a:r>
              <a:rPr lang="el-GR" dirty="0">
                <a:latin typeface="Verdana" panose="020B0604030504040204" pitchFamily="34" charset="0"/>
              </a:rPr>
              <a:t>Η </a:t>
            </a:r>
            <a:r>
              <a:rPr lang="el-GR" dirty="0" err="1">
                <a:latin typeface="Verdana" panose="020B0604030504040204" pitchFamily="34" charset="0"/>
              </a:rPr>
              <a:t>Procaine</a:t>
            </a:r>
            <a:r>
              <a:rPr lang="el-GR" dirty="0">
                <a:latin typeface="Verdana" panose="020B0604030504040204" pitchFamily="34" charset="0"/>
              </a:rPr>
              <a:t> είναι πρόσθετο </a:t>
            </a:r>
            <a:r>
              <a:rPr lang="el-GR" dirty="0" smtClean="0">
                <a:latin typeface="Verdana" panose="020B0604030504040204" pitchFamily="34" charset="0"/>
              </a:rPr>
              <a:t>ναρκωτικών</a:t>
            </a:r>
            <a:r>
              <a:rPr lang="el-GR" dirty="0">
                <a:latin typeface="Verdana" panose="020B0604030504040204" pitchFamily="34" charset="0"/>
              </a:rPr>
              <a:t>, όπως η κοκαΐνη (</a:t>
            </a:r>
            <a:r>
              <a:rPr lang="el-GR" dirty="0" smtClean="0">
                <a:latin typeface="Verdana" panose="020B0604030504040204" pitchFamily="34" charset="0"/>
              </a:rPr>
              <a:t>MDMA) </a:t>
            </a:r>
            <a:r>
              <a:rPr lang="el-GR" dirty="0" err="1">
                <a:latin typeface="Verdana" panose="020B0604030504040204" pitchFamily="34" charset="0"/>
              </a:rPr>
              <a:t>προκαΐνη</a:t>
            </a:r>
            <a:r>
              <a:rPr lang="el-GR" dirty="0">
                <a:latin typeface="Verdana" panose="020B0604030504040204" pitchFamily="34" charset="0"/>
              </a:rPr>
              <a:t> ως πρόσθετο σε αναλογίες που κυμαίνονται από </a:t>
            </a:r>
            <a:r>
              <a:rPr lang="el-GR" dirty="0" smtClean="0">
                <a:latin typeface="Verdana" panose="020B0604030504040204" pitchFamily="34" charset="0"/>
              </a:rPr>
              <a:t>1 </a:t>
            </a:r>
            <a:r>
              <a:rPr lang="el-GR" dirty="0">
                <a:latin typeface="Verdana" panose="020B0604030504040204" pitchFamily="34" charset="0"/>
              </a:rPr>
              <a:t>έως 10% MDMA με 90% </a:t>
            </a:r>
            <a:r>
              <a:rPr lang="el-GR" dirty="0" err="1">
                <a:latin typeface="Verdana" panose="020B0604030504040204" pitchFamily="34" charset="0"/>
              </a:rPr>
              <a:t>προκαΐνη</a:t>
            </a:r>
            <a:r>
              <a:rPr lang="el-GR" dirty="0">
                <a:latin typeface="Verdana" panose="020B0604030504040204" pitchFamily="34" charset="0"/>
              </a:rPr>
              <a:t>, η οποία μπορεί να είναι απειλητική για τη ζωή.</a:t>
            </a:r>
            <a:endParaRPr lang="el-GR" dirty="0"/>
          </a:p>
        </p:txBody>
      </p:sp>
    </p:spTree>
    <p:extLst>
      <p:ext uri="{BB962C8B-B14F-4D97-AF65-F5344CB8AC3E}">
        <p14:creationId xmlns:p14="http://schemas.microsoft.com/office/powerpoint/2010/main" val="368187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9796" y="274638"/>
            <a:ext cx="10945216" cy="1020762"/>
          </a:xfrm>
        </p:spPr>
        <p:txBody>
          <a:bodyPr/>
          <a:lstStyle/>
          <a:p>
            <a:r>
              <a:rPr lang="el-GR" dirty="0" smtClean="0"/>
              <a:t>Ποσοτικός προσδιορισμός υδροχλωρικής </a:t>
            </a:r>
            <a:r>
              <a:rPr lang="el-GR" dirty="0" err="1" smtClean="0"/>
              <a:t>προκαΐνης</a:t>
            </a:r>
            <a:r>
              <a:rPr lang="el-GR" dirty="0" smtClean="0"/>
              <a:t>,  με τη βοήθεια της </a:t>
            </a:r>
            <a:r>
              <a:rPr lang="el-GR" dirty="0" err="1" smtClean="0"/>
              <a:t>χρωματομετρίας</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557908" y="1772816"/>
            <a:ext cx="9144000" cy="947226"/>
          </a:xfrm>
          <a:prstGeom prst="rect">
            <a:avLst/>
          </a:prstGeom>
        </p:spPr>
      </p:pic>
      <p:sp>
        <p:nvSpPr>
          <p:cNvPr id="5" name="TextBox 4"/>
          <p:cNvSpPr txBox="1"/>
          <p:nvPr/>
        </p:nvSpPr>
        <p:spPr>
          <a:xfrm>
            <a:off x="1341884" y="3140968"/>
            <a:ext cx="9577064" cy="1754326"/>
          </a:xfrm>
          <a:prstGeom prst="rect">
            <a:avLst/>
          </a:prstGeom>
          <a:noFill/>
        </p:spPr>
        <p:txBody>
          <a:bodyPr wrap="square" rtlCol="0">
            <a:spAutoFit/>
          </a:bodyPr>
          <a:lstStyle/>
          <a:p>
            <a:pPr>
              <a:lnSpc>
                <a:spcPct val="90000"/>
              </a:lnSpc>
            </a:pPr>
            <a:r>
              <a:rPr lang="el-GR" sz="2400" dirty="0" smtClean="0"/>
              <a:t>Η μέθοδος μπορεί να εφαρμοσθεί σε όλες τις περιπτώσεις των αρωματικών </a:t>
            </a:r>
            <a:r>
              <a:rPr lang="el-GR" sz="2400" dirty="0" err="1" smtClean="0"/>
              <a:t>αμινών</a:t>
            </a:r>
            <a:r>
              <a:rPr lang="el-GR" sz="2400" dirty="0" smtClean="0"/>
              <a:t> (</a:t>
            </a:r>
            <a:r>
              <a:rPr lang="el-GR" sz="2400" dirty="0" err="1" smtClean="0"/>
              <a:t>πρωτοταγών</a:t>
            </a:r>
            <a:r>
              <a:rPr lang="el-GR" sz="2400" dirty="0" smtClean="0"/>
              <a:t> κυρίως) που μπορούν να </a:t>
            </a:r>
            <a:r>
              <a:rPr lang="el-GR" sz="2400" dirty="0" err="1" smtClean="0"/>
              <a:t>διαζωτωθούν</a:t>
            </a:r>
            <a:r>
              <a:rPr lang="el-GR" sz="2400" dirty="0" smtClean="0"/>
              <a:t> με την επίδραση του νιτρώδους οξέος και στη συνέχεια να αντιδράσουν με ένα </a:t>
            </a:r>
            <a:r>
              <a:rPr lang="el-GR" sz="2400" dirty="0" err="1" smtClean="0"/>
              <a:t>συζυγιακό</a:t>
            </a:r>
            <a:r>
              <a:rPr lang="el-GR" sz="2400" dirty="0" smtClean="0"/>
              <a:t> σύστημα σε μια αντίδραση σύζευξης, καταλήγοντας σε ένα εκτεταμένης συζυγίας </a:t>
            </a:r>
            <a:r>
              <a:rPr lang="el-GR" sz="2400" dirty="0" err="1" smtClean="0"/>
              <a:t>αζώχρωμα</a:t>
            </a:r>
            <a:r>
              <a:rPr lang="el-GR" sz="2400" dirty="0" smtClean="0"/>
              <a:t>.</a:t>
            </a:r>
            <a:endParaRPr lang="el-GR" sz="2400" dirty="0"/>
          </a:p>
        </p:txBody>
      </p:sp>
      <p:sp>
        <p:nvSpPr>
          <p:cNvPr id="6" name="TextBox 5"/>
          <p:cNvSpPr txBox="1"/>
          <p:nvPr/>
        </p:nvSpPr>
        <p:spPr>
          <a:xfrm>
            <a:off x="2782044" y="5858455"/>
            <a:ext cx="4824536" cy="424732"/>
          </a:xfrm>
          <a:prstGeom prst="rect">
            <a:avLst/>
          </a:prstGeom>
          <a:solidFill>
            <a:schemeClr val="accent2"/>
          </a:solidFill>
        </p:spPr>
        <p:txBody>
          <a:bodyPr wrap="square" rtlCol="0">
            <a:spAutoFit/>
          </a:bodyPr>
          <a:lstStyle/>
          <a:p>
            <a:pPr>
              <a:lnSpc>
                <a:spcPct val="90000"/>
              </a:lnSpc>
            </a:pPr>
            <a:r>
              <a:rPr lang="en-US" sz="2400" dirty="0" smtClean="0">
                <a:solidFill>
                  <a:schemeClr val="bg1"/>
                </a:solidFill>
              </a:rPr>
              <a:t>NaNO2 + </a:t>
            </a:r>
            <a:r>
              <a:rPr lang="en-US" sz="2400" dirty="0" err="1" smtClean="0">
                <a:solidFill>
                  <a:schemeClr val="bg1"/>
                </a:solidFill>
              </a:rPr>
              <a:t>HCl</a:t>
            </a:r>
            <a:r>
              <a:rPr lang="en-US" sz="2400" dirty="0" smtClean="0">
                <a:solidFill>
                  <a:schemeClr val="bg1"/>
                </a:solidFill>
              </a:rPr>
              <a:t>         HONO  + H2O </a:t>
            </a:r>
            <a:endParaRPr lang="el-GR" sz="2400" dirty="0">
              <a:solidFill>
                <a:schemeClr val="bg1"/>
              </a:solidFill>
            </a:endParaRPr>
          </a:p>
        </p:txBody>
      </p:sp>
      <p:cxnSp>
        <p:nvCxnSpPr>
          <p:cNvPr id="10" name="Ευθύγραμμο βέλος σύνδεσης 9"/>
          <p:cNvCxnSpPr/>
          <p:nvPr/>
        </p:nvCxnSpPr>
        <p:spPr>
          <a:xfrm>
            <a:off x="4726260" y="6070821"/>
            <a:ext cx="288032" cy="0"/>
          </a:xfrm>
          <a:prstGeom prst="straightConnector1">
            <a:avLst/>
          </a:prstGeom>
          <a:ln w="25400">
            <a:miter lim="8000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41884" y="5157192"/>
            <a:ext cx="10009112" cy="424732"/>
          </a:xfrm>
          <a:prstGeom prst="rect">
            <a:avLst/>
          </a:prstGeom>
          <a:noFill/>
        </p:spPr>
        <p:txBody>
          <a:bodyPr wrap="square" rtlCol="0">
            <a:spAutoFit/>
          </a:bodyPr>
          <a:lstStyle/>
          <a:p>
            <a:pPr>
              <a:lnSpc>
                <a:spcPct val="90000"/>
              </a:lnSpc>
            </a:pPr>
            <a:r>
              <a:rPr lang="el-GR" sz="2400" dirty="0" smtClean="0"/>
              <a:t>Για την έναρξη της αντίδρασης θα χρειασθεί εν τω </a:t>
            </a:r>
            <a:r>
              <a:rPr lang="el-GR" sz="2400" dirty="0" err="1" smtClean="0"/>
              <a:t>γεννάσθαι</a:t>
            </a:r>
            <a:r>
              <a:rPr lang="el-GR" sz="2400" dirty="0" smtClean="0"/>
              <a:t> νιτρώδες οξύ</a:t>
            </a:r>
            <a:endParaRPr lang="el-GR" sz="2400" dirty="0"/>
          </a:p>
        </p:txBody>
      </p:sp>
      <p:sp>
        <p:nvSpPr>
          <p:cNvPr id="3" name="TextBox 2"/>
          <p:cNvSpPr txBox="1"/>
          <p:nvPr/>
        </p:nvSpPr>
        <p:spPr>
          <a:xfrm>
            <a:off x="5086300" y="2720042"/>
            <a:ext cx="2664296" cy="420926"/>
          </a:xfrm>
          <a:prstGeom prst="rect">
            <a:avLst/>
          </a:prstGeom>
          <a:noFill/>
        </p:spPr>
        <p:txBody>
          <a:bodyPr wrap="square" rtlCol="0">
            <a:spAutoFit/>
          </a:bodyPr>
          <a:lstStyle/>
          <a:p>
            <a:pPr>
              <a:lnSpc>
                <a:spcPct val="90000"/>
              </a:lnSpc>
            </a:pPr>
            <a:r>
              <a:rPr lang="en-US" sz="2400" b="1" dirty="0" smtClean="0">
                <a:solidFill>
                  <a:srgbClr val="00B050"/>
                </a:solidFill>
              </a:rPr>
              <a:t>D = </a:t>
            </a:r>
            <a:r>
              <a:rPr lang="el-GR" sz="2400" b="1" dirty="0" smtClean="0">
                <a:solidFill>
                  <a:srgbClr val="00B050"/>
                </a:solidFill>
              </a:rPr>
              <a:t>ε</a:t>
            </a:r>
            <a:r>
              <a:rPr lang="en-US" sz="2400" b="1" dirty="0" smtClean="0">
                <a:solidFill>
                  <a:srgbClr val="00B050"/>
                </a:solidFill>
              </a:rPr>
              <a:t> cd</a:t>
            </a:r>
            <a:endParaRPr lang="el-GR" sz="2400" b="1" dirty="0">
              <a:solidFill>
                <a:srgbClr val="00B050"/>
              </a:solidFill>
            </a:endParaRPr>
          </a:p>
        </p:txBody>
      </p:sp>
    </p:spTree>
    <p:extLst>
      <p:ext uri="{BB962C8B-B14F-4D97-AF65-F5344CB8AC3E}">
        <p14:creationId xmlns:p14="http://schemas.microsoft.com/office/powerpoint/2010/main" val="296994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Αντιδράσεις </a:t>
            </a:r>
            <a:r>
              <a:rPr lang="el-GR" dirty="0" err="1" smtClean="0"/>
              <a:t>αμινών</a:t>
            </a:r>
            <a:r>
              <a:rPr lang="el-GR" dirty="0" smtClean="0"/>
              <a:t> με ΗΟΝΟ</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3358108" y="1880848"/>
            <a:ext cx="6076950" cy="1323975"/>
          </a:xfrm>
          <a:prstGeom prst="rect">
            <a:avLst/>
          </a:prstGeom>
        </p:spPr>
      </p:pic>
      <p:sp>
        <p:nvSpPr>
          <p:cNvPr id="5" name="Ορθογώνιο 4"/>
          <p:cNvSpPr/>
          <p:nvPr/>
        </p:nvSpPr>
        <p:spPr>
          <a:xfrm>
            <a:off x="1197868" y="4077072"/>
            <a:ext cx="10873208" cy="1477328"/>
          </a:xfrm>
          <a:prstGeom prst="rect">
            <a:avLst/>
          </a:prstGeom>
        </p:spPr>
        <p:txBody>
          <a:bodyPr wrap="square">
            <a:spAutoFit/>
          </a:bodyPr>
          <a:lstStyle/>
          <a:p>
            <a:r>
              <a:rPr lang="el-GR" dirty="0" smtClean="0">
                <a:latin typeface="Helvetica" panose="020B0604020202020204" pitchFamily="34" charset="0"/>
              </a:rPr>
              <a:t>(α). οι </a:t>
            </a:r>
            <a:r>
              <a:rPr lang="el-GR" dirty="0" err="1">
                <a:latin typeface="Helvetica" panose="020B0604020202020204" pitchFamily="34" charset="0"/>
              </a:rPr>
              <a:t>πρωτοταγείς</a:t>
            </a:r>
            <a:r>
              <a:rPr lang="el-GR" dirty="0">
                <a:latin typeface="Helvetica" panose="020B0604020202020204" pitchFamily="34" charset="0"/>
              </a:rPr>
              <a:t> </a:t>
            </a:r>
            <a:r>
              <a:rPr lang="el-GR" dirty="0" smtClean="0">
                <a:latin typeface="Helvetica" panose="020B0604020202020204" pitchFamily="34" charset="0"/>
              </a:rPr>
              <a:t> </a:t>
            </a:r>
            <a:r>
              <a:rPr lang="el-GR" dirty="0">
                <a:latin typeface="Helvetica" panose="020B0604020202020204" pitchFamily="34" charset="0"/>
              </a:rPr>
              <a:t>αντιδρούν με το νιτρώδες οξύ με απόσπαση του αζώτου και σχηματίζουν </a:t>
            </a:r>
            <a:r>
              <a:rPr lang="el-GR" dirty="0" err="1">
                <a:latin typeface="Helvetica" panose="020B0604020202020204" pitchFamily="34" charset="0"/>
              </a:rPr>
              <a:t>πρωτοταγείς</a:t>
            </a:r>
            <a:r>
              <a:rPr lang="el-GR" dirty="0">
                <a:latin typeface="Helvetica" panose="020B0604020202020204" pitchFamily="34" charset="0"/>
              </a:rPr>
              <a:t> αλκοόλες· </a:t>
            </a:r>
            <a:endParaRPr lang="el-GR" dirty="0" smtClean="0">
              <a:latin typeface="Helvetica" panose="020B0604020202020204" pitchFamily="34" charset="0"/>
            </a:endParaRPr>
          </a:p>
          <a:p>
            <a:r>
              <a:rPr lang="el-GR" dirty="0" smtClean="0">
                <a:latin typeface="Helvetica" panose="020B0604020202020204" pitchFamily="34" charset="0"/>
              </a:rPr>
              <a:t>(β). οι </a:t>
            </a:r>
            <a:r>
              <a:rPr lang="el-GR" dirty="0">
                <a:latin typeface="Helvetica" panose="020B0604020202020204" pitchFamily="34" charset="0"/>
              </a:rPr>
              <a:t>δευτεροταγείς </a:t>
            </a:r>
            <a:r>
              <a:rPr lang="el-GR" dirty="0" smtClean="0">
                <a:latin typeface="Helvetica" panose="020B0604020202020204" pitchFamily="34" charset="0"/>
              </a:rPr>
              <a:t> </a:t>
            </a:r>
            <a:r>
              <a:rPr lang="el-GR" dirty="0">
                <a:latin typeface="Helvetica" panose="020B0604020202020204" pitchFamily="34" charset="0"/>
              </a:rPr>
              <a:t>μετατρέπονται σε </a:t>
            </a:r>
            <a:r>
              <a:rPr lang="el-GR" dirty="0" err="1" smtClean="0">
                <a:latin typeface="Helvetica" panose="020B0604020202020204" pitchFamily="34" charset="0"/>
              </a:rPr>
              <a:t>νιτροσαμίνες</a:t>
            </a:r>
            <a:r>
              <a:rPr lang="el-GR" dirty="0">
                <a:latin typeface="Helvetica" panose="020B0604020202020204" pitchFamily="34" charset="0"/>
              </a:rPr>
              <a:t>, ενώσεις κίτρινου χρώματος που είναι αδιάλυτες στο νερό, και με θέρμανση υδροχλωρικού οξέος ξαναδίνουν </a:t>
            </a:r>
            <a:r>
              <a:rPr lang="el-GR" dirty="0" err="1">
                <a:latin typeface="Helvetica" panose="020B0604020202020204" pitchFamily="34" charset="0"/>
              </a:rPr>
              <a:t>αμίνη</a:t>
            </a:r>
            <a:r>
              <a:rPr lang="el-GR" dirty="0">
                <a:latin typeface="Helvetica" panose="020B0604020202020204" pitchFamily="34" charset="0"/>
              </a:rPr>
              <a:t>· </a:t>
            </a:r>
            <a:endParaRPr lang="el-GR" dirty="0" smtClean="0">
              <a:latin typeface="Helvetica" panose="020B0604020202020204" pitchFamily="34" charset="0"/>
            </a:endParaRPr>
          </a:p>
          <a:p>
            <a:r>
              <a:rPr lang="el-GR" dirty="0" smtClean="0">
                <a:latin typeface="Helvetica" panose="020B0604020202020204" pitchFamily="34" charset="0"/>
              </a:rPr>
              <a:t>(γ). οι </a:t>
            </a:r>
            <a:r>
              <a:rPr lang="el-GR" dirty="0">
                <a:latin typeface="Helvetica" panose="020B0604020202020204" pitchFamily="34" charset="0"/>
              </a:rPr>
              <a:t>τριτοταγείς </a:t>
            </a:r>
            <a:r>
              <a:rPr lang="el-GR" dirty="0" smtClean="0">
                <a:latin typeface="Helvetica" panose="020B0604020202020204" pitchFamily="34" charset="0"/>
              </a:rPr>
              <a:t> </a:t>
            </a:r>
            <a:r>
              <a:rPr lang="el-GR" dirty="0">
                <a:latin typeface="Helvetica" panose="020B0604020202020204" pitchFamily="34" charset="0"/>
              </a:rPr>
              <a:t>δεν αντιδρούν με νιτρώδες παρά μόνο κάτω από ορισμένες συνθήκες.</a:t>
            </a:r>
            <a:endParaRPr lang="el-GR" dirty="0"/>
          </a:p>
        </p:txBody>
      </p:sp>
      <p:sp>
        <p:nvSpPr>
          <p:cNvPr id="6" name="TextBox 5"/>
          <p:cNvSpPr txBox="1"/>
          <p:nvPr/>
        </p:nvSpPr>
        <p:spPr>
          <a:xfrm>
            <a:off x="1053852" y="3649873"/>
            <a:ext cx="3600400" cy="424732"/>
          </a:xfrm>
          <a:prstGeom prst="rect">
            <a:avLst/>
          </a:prstGeom>
          <a:solidFill>
            <a:schemeClr val="accent2"/>
          </a:solidFill>
        </p:spPr>
        <p:txBody>
          <a:bodyPr wrap="square" rtlCol="0">
            <a:spAutoFit/>
          </a:bodyPr>
          <a:lstStyle/>
          <a:p>
            <a:pPr>
              <a:lnSpc>
                <a:spcPct val="90000"/>
              </a:lnSpc>
            </a:pPr>
            <a:r>
              <a:rPr lang="el-GR" sz="2400" dirty="0" err="1" smtClean="0">
                <a:solidFill>
                  <a:schemeClr val="bg1"/>
                </a:solidFill>
              </a:rPr>
              <a:t>Αλειφατικές</a:t>
            </a:r>
            <a:r>
              <a:rPr lang="el-GR" sz="2400" dirty="0" smtClean="0">
                <a:solidFill>
                  <a:schemeClr val="bg1"/>
                </a:solidFill>
              </a:rPr>
              <a:t> </a:t>
            </a:r>
            <a:r>
              <a:rPr lang="el-GR" sz="2400" dirty="0" err="1" smtClean="0">
                <a:solidFill>
                  <a:schemeClr val="bg1"/>
                </a:solidFill>
              </a:rPr>
              <a:t>αμίνες</a:t>
            </a:r>
            <a:endParaRPr lang="el-GR" sz="2400" dirty="0">
              <a:solidFill>
                <a:schemeClr val="bg1"/>
              </a:solidFill>
            </a:endParaRPr>
          </a:p>
        </p:txBody>
      </p:sp>
      <p:sp>
        <p:nvSpPr>
          <p:cNvPr id="7" name="TextBox 6"/>
          <p:cNvSpPr txBox="1"/>
          <p:nvPr/>
        </p:nvSpPr>
        <p:spPr>
          <a:xfrm>
            <a:off x="189756" y="1704466"/>
            <a:ext cx="2808312" cy="424732"/>
          </a:xfrm>
          <a:prstGeom prst="rect">
            <a:avLst/>
          </a:prstGeom>
          <a:noFill/>
        </p:spPr>
        <p:txBody>
          <a:bodyPr wrap="square" rtlCol="0">
            <a:spAutoFit/>
          </a:bodyPr>
          <a:lstStyle/>
          <a:p>
            <a:pPr>
              <a:lnSpc>
                <a:spcPct val="90000"/>
              </a:lnSpc>
            </a:pPr>
            <a:r>
              <a:rPr lang="el-GR" sz="2400" dirty="0" smtClean="0"/>
              <a:t>Αρωματικές </a:t>
            </a:r>
            <a:r>
              <a:rPr lang="el-GR" sz="2400" dirty="0" err="1" smtClean="0"/>
              <a:t>αμίνες</a:t>
            </a:r>
            <a:endParaRPr lang="el-GR" sz="2400" dirty="0"/>
          </a:p>
        </p:txBody>
      </p:sp>
    </p:spTree>
    <p:extLst>
      <p:ext uri="{BB962C8B-B14F-4D97-AF65-F5344CB8AC3E}">
        <p14:creationId xmlns:p14="http://schemas.microsoft.com/office/powerpoint/2010/main" val="207094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693812" y="294132"/>
            <a:ext cx="10729192" cy="6312097"/>
          </a:xfrm>
          <a:prstGeom prst="rect">
            <a:avLst/>
          </a:prstGeom>
        </p:spPr>
      </p:pic>
    </p:spTree>
    <p:extLst>
      <p:ext uri="{BB962C8B-B14F-4D97-AF65-F5344CB8AC3E}">
        <p14:creationId xmlns:p14="http://schemas.microsoft.com/office/powerpoint/2010/main" val="272535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Αντιδραστήρια</a:t>
            </a:r>
            <a:endParaRPr lang="el-GR" dirty="0"/>
          </a:p>
        </p:txBody>
      </p:sp>
      <p:sp>
        <p:nvSpPr>
          <p:cNvPr id="3" name="Θέση περιεχομένου 2"/>
          <p:cNvSpPr>
            <a:spLocks noGrp="1"/>
          </p:cNvSpPr>
          <p:nvPr>
            <p:ph idx="1"/>
          </p:nvPr>
        </p:nvSpPr>
        <p:spPr/>
        <p:txBody>
          <a:bodyPr/>
          <a:lstStyle/>
          <a:p>
            <a:r>
              <a:rPr lang="el-GR" dirty="0" smtClean="0"/>
              <a:t>Διάλυμα </a:t>
            </a:r>
            <a:r>
              <a:rPr lang="en-US" dirty="0" smtClean="0"/>
              <a:t>H2SO4 4N</a:t>
            </a:r>
          </a:p>
          <a:p>
            <a:r>
              <a:rPr lang="el-GR" dirty="0" smtClean="0"/>
              <a:t>Διάλυμα </a:t>
            </a:r>
            <a:r>
              <a:rPr lang="en-US" dirty="0" smtClean="0"/>
              <a:t>NaNO2 1mg/ml</a:t>
            </a:r>
          </a:p>
          <a:p>
            <a:r>
              <a:rPr lang="el-GR" dirty="0" smtClean="0"/>
              <a:t>Διάλυμα </a:t>
            </a:r>
            <a:r>
              <a:rPr lang="el-GR" dirty="0" err="1" smtClean="0"/>
              <a:t>σουλφαμικού</a:t>
            </a:r>
            <a:r>
              <a:rPr lang="el-GR" dirty="0" smtClean="0"/>
              <a:t> αμμωνίου</a:t>
            </a:r>
          </a:p>
          <a:p>
            <a:r>
              <a:rPr lang="el-GR" dirty="0" smtClean="0"/>
              <a:t>Πρότυπο διάλυμα υδροχλωρικής </a:t>
            </a:r>
            <a:r>
              <a:rPr lang="el-GR" dirty="0" err="1" smtClean="0"/>
              <a:t>προκαΐνης</a:t>
            </a:r>
            <a:endParaRPr lang="el-GR" dirty="0" smtClean="0"/>
          </a:p>
          <a:p>
            <a:r>
              <a:rPr lang="el-GR" dirty="0" smtClean="0"/>
              <a:t>Δείγμα</a:t>
            </a:r>
          </a:p>
          <a:p>
            <a:endParaRPr lang="el-GR" dirty="0" smtClean="0"/>
          </a:p>
          <a:p>
            <a:endParaRPr lang="el-GR" dirty="0"/>
          </a:p>
        </p:txBody>
      </p:sp>
      <p:pic>
        <p:nvPicPr>
          <p:cNvPr id="4" name="Εικόνα 3"/>
          <p:cNvPicPr>
            <a:picLocks noChangeAspect="1"/>
          </p:cNvPicPr>
          <p:nvPr/>
        </p:nvPicPr>
        <p:blipFill>
          <a:blip r:embed="rId2"/>
          <a:stretch>
            <a:fillRect/>
          </a:stretch>
        </p:blipFill>
        <p:spPr>
          <a:xfrm>
            <a:off x="1701924" y="4869160"/>
            <a:ext cx="9867574" cy="237975"/>
          </a:xfrm>
          <a:prstGeom prst="rect">
            <a:avLst/>
          </a:prstGeom>
        </p:spPr>
      </p:pic>
    </p:spTree>
    <p:extLst>
      <p:ext uri="{BB962C8B-B14F-4D97-AF65-F5344CB8AC3E}">
        <p14:creationId xmlns:p14="http://schemas.microsoft.com/office/powerpoint/2010/main" val="231704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2414" y="274638"/>
            <a:ext cx="3131838" cy="706090"/>
          </a:xfrm>
        </p:spPr>
        <p:txBody>
          <a:bodyPr/>
          <a:lstStyle/>
          <a:p>
            <a:r>
              <a:rPr lang="el-GR" dirty="0" smtClean="0"/>
              <a:t>Διαδικασία</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269876" y="1000184"/>
            <a:ext cx="9144000" cy="1003349"/>
          </a:xfrm>
          <a:prstGeom prst="rect">
            <a:avLst/>
          </a:prstGeom>
        </p:spPr>
      </p:pic>
      <p:pic>
        <p:nvPicPr>
          <p:cNvPr id="5" name="Εικόνα 4"/>
          <p:cNvPicPr>
            <a:picLocks noChangeAspect="1"/>
          </p:cNvPicPr>
          <p:nvPr/>
        </p:nvPicPr>
        <p:blipFill>
          <a:blip r:embed="rId3"/>
          <a:stretch>
            <a:fillRect/>
          </a:stretch>
        </p:blipFill>
        <p:spPr>
          <a:xfrm>
            <a:off x="1917948" y="2022989"/>
            <a:ext cx="7776864" cy="4663997"/>
          </a:xfrm>
          <a:prstGeom prst="rect">
            <a:avLst/>
          </a:prstGeom>
        </p:spPr>
      </p:pic>
    </p:spTree>
    <p:extLst>
      <p:ext uri="{BB962C8B-B14F-4D97-AF65-F5344CB8AC3E}">
        <p14:creationId xmlns:p14="http://schemas.microsoft.com/office/powerpoint/2010/main" val="73751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ρόλος του </a:t>
            </a:r>
            <a:r>
              <a:rPr lang="el-GR" dirty="0" err="1" smtClean="0"/>
              <a:t>σουλφαμικού</a:t>
            </a:r>
            <a:r>
              <a:rPr lang="el-GR" dirty="0" smtClean="0"/>
              <a:t> αμμωνίου</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1269876" y="2060848"/>
            <a:ext cx="9144000" cy="1330122"/>
          </a:xfrm>
          <a:prstGeom prst="rect">
            <a:avLst/>
          </a:prstGeom>
        </p:spPr>
      </p:pic>
      <p:sp>
        <p:nvSpPr>
          <p:cNvPr id="5" name="TextBox 4"/>
          <p:cNvSpPr txBox="1"/>
          <p:nvPr/>
        </p:nvSpPr>
        <p:spPr>
          <a:xfrm>
            <a:off x="405780" y="4365104"/>
            <a:ext cx="11233248" cy="757130"/>
          </a:xfrm>
          <a:prstGeom prst="rect">
            <a:avLst/>
          </a:prstGeom>
          <a:noFill/>
        </p:spPr>
        <p:txBody>
          <a:bodyPr wrap="square" rtlCol="0">
            <a:spAutoFit/>
          </a:bodyPr>
          <a:lstStyle/>
          <a:p>
            <a:pPr>
              <a:lnSpc>
                <a:spcPct val="90000"/>
              </a:lnSpc>
            </a:pPr>
            <a:r>
              <a:rPr lang="el-GR" sz="2400" dirty="0" smtClean="0"/>
              <a:t>Αν δεν εξουδετερωθεί, θα αντιδράσει με την </a:t>
            </a:r>
            <a:r>
              <a:rPr lang="el-GR" sz="2400" dirty="0" err="1" smtClean="0"/>
              <a:t>ναφθυλενο-αιθυλενοδιαμίνη</a:t>
            </a:r>
            <a:r>
              <a:rPr lang="el-GR" sz="2400" dirty="0" smtClean="0"/>
              <a:t> (η </a:t>
            </a:r>
            <a:r>
              <a:rPr lang="el-GR" sz="2400" dirty="0" err="1" smtClean="0"/>
              <a:t>πρωτοταγής</a:t>
            </a:r>
            <a:r>
              <a:rPr lang="el-GR" sz="2400" dirty="0" smtClean="0"/>
              <a:t> </a:t>
            </a:r>
            <a:r>
              <a:rPr lang="el-GR" sz="2400" dirty="0" err="1" smtClean="0"/>
              <a:t>αμινομάδα</a:t>
            </a:r>
            <a:r>
              <a:rPr lang="el-GR" sz="2400" dirty="0" smtClean="0"/>
              <a:t> </a:t>
            </a:r>
            <a:r>
              <a:rPr lang="el-GR" sz="2400" dirty="0"/>
              <a:t> </a:t>
            </a:r>
            <a:r>
              <a:rPr lang="el-GR" sz="2400" dirty="0" smtClean="0"/>
              <a:t>θα γίνει αλκοόλη και η δευτεροταγής </a:t>
            </a:r>
            <a:r>
              <a:rPr lang="el-GR" sz="2400" dirty="0" err="1"/>
              <a:t>ν</a:t>
            </a:r>
            <a:r>
              <a:rPr lang="el-GR" sz="2400" dirty="0" err="1" smtClean="0"/>
              <a:t>ιτροσαμίνη</a:t>
            </a:r>
            <a:r>
              <a:rPr lang="el-GR" sz="2400" dirty="0" smtClean="0"/>
              <a:t>)</a:t>
            </a:r>
            <a:endParaRPr lang="el-GR" sz="2400" dirty="0"/>
          </a:p>
        </p:txBody>
      </p:sp>
      <p:sp>
        <p:nvSpPr>
          <p:cNvPr id="3" name="Βέλος προς τα κάτω 2"/>
          <p:cNvSpPr/>
          <p:nvPr/>
        </p:nvSpPr>
        <p:spPr>
          <a:xfrm>
            <a:off x="4942284" y="5301208"/>
            <a:ext cx="576064" cy="576064"/>
          </a:xfrm>
          <a:prstGeom prst="downArrow">
            <a:avLst/>
          </a:prstGeom>
          <a:solidFill>
            <a:srgbClr val="92D05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p:cNvSpPr txBox="1"/>
          <p:nvPr/>
        </p:nvSpPr>
        <p:spPr>
          <a:xfrm>
            <a:off x="405780" y="6021288"/>
            <a:ext cx="11521280" cy="757130"/>
          </a:xfrm>
          <a:prstGeom prst="rect">
            <a:avLst/>
          </a:prstGeom>
          <a:solidFill>
            <a:srgbClr val="FFC000"/>
          </a:solidFill>
        </p:spPr>
        <p:txBody>
          <a:bodyPr wrap="square" rtlCol="0">
            <a:spAutoFit/>
          </a:bodyPr>
          <a:lstStyle/>
          <a:p>
            <a:pPr>
              <a:lnSpc>
                <a:spcPct val="90000"/>
              </a:lnSpc>
            </a:pPr>
            <a:r>
              <a:rPr lang="el-GR" sz="2400" dirty="0" smtClean="0">
                <a:solidFill>
                  <a:schemeClr val="bg1"/>
                </a:solidFill>
              </a:rPr>
              <a:t>Με αποτέλεσμα την καταστροφή της, δεν θα μπορέσει να προχωρήσει η αντίδραση σύζευξης</a:t>
            </a:r>
            <a:endParaRPr lang="el-GR" sz="2400" dirty="0">
              <a:solidFill>
                <a:schemeClr val="bg1"/>
              </a:solidFill>
            </a:endParaRPr>
          </a:p>
        </p:txBody>
      </p:sp>
    </p:spTree>
    <p:extLst>
      <p:ext uri="{BB962C8B-B14F-4D97-AF65-F5344CB8AC3E}">
        <p14:creationId xmlns:p14="http://schemas.microsoft.com/office/powerpoint/2010/main" val="28525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ίνακας κιμωλίας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Office_9529472_TF02804846_TF02804846" id="{09341B8A-20E0-461C-8D95-8FE2515812E5}" vid="{9FC04176-C68E-4144-909D-A2FFB9344BEE}"/>
    </a:ext>
  </a:extLst>
</a:theme>
</file>

<file path=ppt/theme/theme2.xml><?xml version="1.0" encoding="utf-8"?>
<a:theme xmlns:a="http://schemas.openxmlformats.org/drawingml/2006/main" name="Θέμα του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 σε πίνακα κιμωλίας (ευρεία οθόνη)</Template>
  <TotalTime>179</TotalTime>
  <Words>516</Words>
  <Application>Microsoft Office PowerPoint</Application>
  <PresentationFormat>Προσαρμογή</PresentationFormat>
  <Paragraphs>45</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Πίνακας κιμωλίας 16x9</vt:lpstr>
      <vt:lpstr>ΕΡΓΑΣΤΗΡΙΟ Φαρμακευτικής Χημείας  7ου εξαμήνου 2020-2021</vt:lpstr>
      <vt:lpstr>Παρουσίαση του PowerPoint</vt:lpstr>
      <vt:lpstr>Παρουσίαση του PowerPoint</vt:lpstr>
      <vt:lpstr>Ποσοτικός προσδιορισμός υδροχλωρικής προκαΐνης,  με τη βοήθεια της χρωματομετρίας</vt:lpstr>
      <vt:lpstr>Αντιδράσεις αμινών με ΗΟΝΟ</vt:lpstr>
      <vt:lpstr>Παρουσίαση του PowerPoint</vt:lpstr>
      <vt:lpstr>Αντιδραστήρια</vt:lpstr>
      <vt:lpstr>Διαδικασία</vt:lpstr>
      <vt:lpstr>Ο ρόλος του σουλφαμικού αμμωνίου</vt:lpstr>
      <vt:lpstr>διαδικασία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ΕΡΓΑΣΤΗΡΙΟ Φαρμακευτικής Χημείας  7ου-80υ εξαμήνου 2019-2020</dc:title>
  <dc:creator>Administrator</dc:creator>
  <cp:lastModifiedBy>user</cp:lastModifiedBy>
  <cp:revision>31</cp:revision>
  <dcterms:created xsi:type="dcterms:W3CDTF">2020-06-01T17:26:46Z</dcterms:created>
  <dcterms:modified xsi:type="dcterms:W3CDTF">2020-10-21T08:43:52Z</dcterms:modified>
</cp:coreProperties>
</file>