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7" r:id="rId2"/>
    <p:sldId id="256" r:id="rId3"/>
    <p:sldId id="259" r:id="rId4"/>
    <p:sldId id="258" r:id="rId5"/>
    <p:sldId id="270" r:id="rId6"/>
    <p:sldId id="271" r:id="rId7"/>
    <p:sldId id="309" r:id="rId8"/>
    <p:sldId id="310" r:id="rId9"/>
    <p:sldId id="311" r:id="rId10"/>
    <p:sldId id="312" r:id="rId11"/>
    <p:sldId id="276" r:id="rId12"/>
    <p:sldId id="313" r:id="rId13"/>
    <p:sldId id="314" r:id="rId14"/>
    <p:sldId id="284" r:id="rId15"/>
    <p:sldId id="315" r:id="rId16"/>
    <p:sldId id="316" r:id="rId17"/>
    <p:sldId id="286" r:id="rId18"/>
    <p:sldId id="317" r:id="rId19"/>
    <p:sldId id="318" r:id="rId20"/>
    <p:sldId id="319" r:id="rId21"/>
    <p:sldId id="320" r:id="rId22"/>
    <p:sldId id="321" r:id="rId23"/>
    <p:sldId id="322" r:id="rId24"/>
    <p:sldId id="323" r:id="rId25"/>
    <p:sldId id="324" r:id="rId26"/>
    <p:sldId id="325" r:id="rId27"/>
    <p:sldId id="281" r:id="rId28"/>
    <p:sldId id="283" r:id="rId29"/>
    <p:sldId id="282" r:id="rId30"/>
    <p:sldId id="308" r:id="rId31"/>
    <p:sldId id="260" r:id="rId32"/>
    <p:sldId id="261" r:id="rId33"/>
    <p:sldId id="262" r:id="rId34"/>
    <p:sldId id="266" r:id="rId35"/>
    <p:sldId id="263" r:id="rId36"/>
    <p:sldId id="265" r:id="rId37"/>
    <p:sldId id="264" r:id="rId38"/>
    <p:sldId id="268" r:id="rId39"/>
    <p:sldId id="273" r:id="rId40"/>
    <p:sldId id="274" r:id="rId41"/>
    <p:sldId id="267" r:id="rId42"/>
    <p:sldId id="277" r:id="rId43"/>
    <p:sldId id="275" r:id="rId44"/>
    <p:sldId id="269" r:id="rId45"/>
    <p:sldId id="285" r:id="rId46"/>
    <p:sldId id="278" r:id="rId47"/>
    <p:sldId id="279" r:id="rId48"/>
    <p:sldId id="280" r:id="rId49"/>
    <p:sldId id="289" r:id="rId50"/>
    <p:sldId id="287" r:id="rId51"/>
    <p:sldId id="288" r:id="rId52"/>
    <p:sldId id="292" r:id="rId53"/>
    <p:sldId id="291" r:id="rId54"/>
    <p:sldId id="326" r:id="rId55"/>
    <p:sldId id="335" r:id="rId56"/>
    <p:sldId id="290" r:id="rId57"/>
    <p:sldId id="293" r:id="rId58"/>
    <p:sldId id="336" r:id="rId59"/>
    <p:sldId id="337" r:id="rId60"/>
    <p:sldId id="338" r:id="rId61"/>
    <p:sldId id="294" r:id="rId62"/>
    <p:sldId id="295" r:id="rId63"/>
    <p:sldId id="296" r:id="rId64"/>
    <p:sldId id="297" r:id="rId65"/>
    <p:sldId id="299" r:id="rId66"/>
    <p:sldId id="298" r:id="rId67"/>
    <p:sldId id="300" r:id="rId68"/>
    <p:sldId id="301" r:id="rId69"/>
    <p:sldId id="339" r:id="rId70"/>
    <p:sldId id="340" r:id="rId71"/>
    <p:sldId id="342" r:id="rId72"/>
    <p:sldId id="343" r:id="rId73"/>
    <p:sldId id="344" r:id="rId74"/>
    <p:sldId id="345" r:id="rId75"/>
    <p:sldId id="346" r:id="rId76"/>
    <p:sldId id="327" r:id="rId77"/>
    <p:sldId id="328" r:id="rId78"/>
    <p:sldId id="347" r:id="rId79"/>
    <p:sldId id="348" r:id="rId80"/>
    <p:sldId id="331" r:id="rId81"/>
    <p:sldId id="332" r:id="rId82"/>
    <p:sldId id="349" r:id="rId83"/>
    <p:sldId id="350" r:id="rId84"/>
    <p:sldId id="351" r:id="rId85"/>
    <p:sldId id="330" r:id="rId86"/>
    <p:sldId id="341" r:id="rId87"/>
    <p:sldId id="302" r:id="rId88"/>
    <p:sldId id="303" r:id="rId89"/>
    <p:sldId id="304" r:id="rId90"/>
    <p:sldId id="305" r:id="rId91"/>
    <p:sldId id="306" r:id="rId92"/>
    <p:sldId id="307" r:id="rId93"/>
    <p:sldId id="352" r:id="rId94"/>
    <p:sldId id="353" r:id="rId95"/>
    <p:sldId id="354" r:id="rId96"/>
    <p:sldId id="355" r:id="rId9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78" d="100"/>
          <a:sy n="78" d="100"/>
        </p:scale>
        <p:origin x="162" y="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6E851-723D-4378-AA4F-FDFE39C66ED4}" type="datetimeFigureOut">
              <a:rPr lang="el-GR" smtClean="0"/>
              <a:t>23/4/2021</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62449-D987-40D2-A281-87296805DAA5}" type="slidenum">
              <a:rPr lang="el-GR" smtClean="0"/>
              <a:t>‹#›</a:t>
            </a:fld>
            <a:endParaRPr lang="el-GR"/>
          </a:p>
        </p:txBody>
      </p:sp>
    </p:spTree>
    <p:extLst>
      <p:ext uri="{BB962C8B-B14F-4D97-AF65-F5344CB8AC3E}">
        <p14:creationId xmlns:p14="http://schemas.microsoft.com/office/powerpoint/2010/main" val="139415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4E9590-121F-4F5D-9C4E-EBFD53445467}" type="slidenum">
              <a:rPr lang="el-GR" smtClean="0"/>
              <a:t>76</a:t>
            </a:fld>
            <a:endParaRPr lang="el-GR"/>
          </a:p>
        </p:txBody>
      </p:sp>
    </p:spTree>
    <p:extLst>
      <p:ext uri="{BB962C8B-B14F-4D97-AF65-F5344CB8AC3E}">
        <p14:creationId xmlns:p14="http://schemas.microsoft.com/office/powerpoint/2010/main" val="1454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76C3FDA-F6CE-4694-A97E-52CB832B1F71}" type="datetimeFigureOut">
              <a:rPr lang="el-GR" smtClean="0"/>
              <a:t>23/4/2021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418248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76C3FDA-F6CE-4694-A97E-52CB832B1F71}" type="datetimeFigureOut">
              <a:rPr lang="el-GR" smtClean="0"/>
              <a:t>23/4/2021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1657617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76C3FDA-F6CE-4694-A97E-52CB832B1F71}" type="datetimeFigureOut">
              <a:rPr lang="el-GR" smtClean="0"/>
              <a:t>23/4/2021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121305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76C3FDA-F6CE-4694-A97E-52CB832B1F71}" type="datetimeFigureOut">
              <a:rPr lang="el-GR" smtClean="0"/>
              <a:t>23/4/2021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408768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F76C3FDA-F6CE-4694-A97E-52CB832B1F71}" type="datetimeFigureOut">
              <a:rPr lang="el-GR" smtClean="0"/>
              <a:t>23/4/2021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110986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76C3FDA-F6CE-4694-A97E-52CB832B1F71}" type="datetimeFigureOut">
              <a:rPr lang="el-GR" smtClean="0"/>
              <a:t>23/4/2021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41417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76C3FDA-F6CE-4694-A97E-52CB832B1F71}" type="datetimeFigureOut">
              <a:rPr lang="el-GR" smtClean="0"/>
              <a:t>23/4/2021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144376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76C3FDA-F6CE-4694-A97E-52CB832B1F71}" type="datetimeFigureOut">
              <a:rPr lang="el-GR" smtClean="0"/>
              <a:t>23/4/2021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374809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6C3FDA-F6CE-4694-A97E-52CB832B1F71}" type="datetimeFigureOut">
              <a:rPr lang="el-GR" smtClean="0"/>
              <a:t>23/4/2021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96048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76C3FDA-F6CE-4694-A97E-52CB832B1F71}" type="datetimeFigureOut">
              <a:rPr lang="el-GR" smtClean="0"/>
              <a:t>23/4/2021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312490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76C3FDA-F6CE-4694-A97E-52CB832B1F71}" type="datetimeFigureOut">
              <a:rPr lang="el-GR" smtClean="0"/>
              <a:t>23/4/2021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8D5A9EA-C99D-4715-909A-8816D48E2CE6}" type="slidenum">
              <a:rPr lang="el-GR" smtClean="0"/>
              <a:t>‹#›</a:t>
            </a:fld>
            <a:endParaRPr lang="el-GR"/>
          </a:p>
        </p:txBody>
      </p:sp>
    </p:spTree>
    <p:extLst>
      <p:ext uri="{BB962C8B-B14F-4D97-AF65-F5344CB8AC3E}">
        <p14:creationId xmlns:p14="http://schemas.microsoft.com/office/powerpoint/2010/main" val="202812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C3FDA-F6CE-4694-A97E-52CB832B1F71}" type="datetimeFigureOut">
              <a:rPr lang="el-GR" smtClean="0"/>
              <a:t>23/4/2021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5A9EA-C99D-4715-909A-8816D48E2CE6}" type="slidenum">
              <a:rPr lang="el-GR" smtClean="0"/>
              <a:t>‹#›</a:t>
            </a:fld>
            <a:endParaRPr lang="el-GR"/>
          </a:p>
        </p:txBody>
      </p:sp>
    </p:spTree>
    <p:extLst>
      <p:ext uri="{BB962C8B-B14F-4D97-AF65-F5344CB8AC3E}">
        <p14:creationId xmlns:p14="http://schemas.microsoft.com/office/powerpoint/2010/main" val="4146517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osiUGKsu7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6.bin"/><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8.bin"/><Relationship Id="rId4" Type="http://schemas.openxmlformats.org/officeDocument/2006/relationships/image" Target="../media/image2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3.png"/><Relationship Id="rId4" Type="http://schemas.openxmlformats.org/officeDocument/2006/relationships/image" Target="../media/image22.emf"/></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en.wikipedia.org/wiki/File:Example_of_a_solid-phase_supported_dye_indicating_ligand_binding.ti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0.emf"/><Relationship Id="rId5" Type="http://schemas.openxmlformats.org/officeDocument/2006/relationships/oleObject" Target="../embeddings/oleObject11.bin"/><Relationship Id="rId4" Type="http://schemas.openxmlformats.org/officeDocument/2006/relationships/image" Target="../media/image49.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noFill/>
          <a:ln w="28575">
            <a:solidFill>
              <a:schemeClr val="bg2">
                <a:lumMod val="25000"/>
              </a:schemeClr>
            </a:solidFill>
          </a:ln>
        </p:spPr>
        <p:txBody>
          <a:bodyPr>
            <a:normAutofit/>
          </a:bodyPr>
          <a:lstStyle/>
          <a:p>
            <a:r>
              <a:rPr lang="el-GR" sz="4400" b="1" dirty="0"/>
              <a:t>ΜΑΘΗΜΑΤΑ </a:t>
            </a:r>
            <a:br>
              <a:rPr lang="el-GR" sz="4400" b="1" dirty="0"/>
            </a:br>
            <a:r>
              <a:rPr lang="el-GR" sz="4400" b="1" dirty="0"/>
              <a:t>Γενικής Φαρμακευτικής </a:t>
            </a:r>
            <a:r>
              <a:rPr lang="el-GR" sz="4400" b="1" dirty="0" err="1"/>
              <a:t>Φαρμακευτικής</a:t>
            </a:r>
            <a:r>
              <a:rPr lang="el-GR" sz="4400" b="1" dirty="0"/>
              <a:t> Χημείας</a:t>
            </a:r>
          </a:p>
        </p:txBody>
      </p:sp>
      <p:sp>
        <p:nvSpPr>
          <p:cNvPr id="3" name="Υπότιτλος 2"/>
          <p:cNvSpPr>
            <a:spLocks noGrp="1"/>
          </p:cNvSpPr>
          <p:nvPr>
            <p:ph type="subTitle" idx="1"/>
          </p:nvPr>
        </p:nvSpPr>
        <p:spPr>
          <a:xfrm>
            <a:off x="1524000" y="3602038"/>
            <a:ext cx="9363456" cy="2689034"/>
          </a:xfrm>
          <a:solidFill>
            <a:schemeClr val="accent1">
              <a:lumMod val="40000"/>
              <a:lumOff val="60000"/>
            </a:schemeClr>
          </a:solidFill>
          <a:ln>
            <a:solidFill>
              <a:schemeClr val="bg2">
                <a:lumMod val="25000"/>
              </a:schemeClr>
            </a:solidFill>
          </a:ln>
        </p:spPr>
        <p:txBody>
          <a:bodyPr>
            <a:normAutofit fontScale="92500" lnSpcReduction="20000"/>
          </a:bodyPr>
          <a:lstStyle/>
          <a:p>
            <a:r>
              <a:rPr lang="el-GR" sz="3200" dirty="0"/>
              <a:t>4</a:t>
            </a:r>
            <a:r>
              <a:rPr lang="el-GR" sz="3200" baseline="30000" dirty="0"/>
              <a:t>ο</a:t>
            </a:r>
            <a:r>
              <a:rPr lang="el-GR" sz="3200" dirty="0"/>
              <a:t> Εξάμηνο 2019-2020</a:t>
            </a:r>
          </a:p>
          <a:p>
            <a:r>
              <a:rPr lang="el-GR" sz="3200" dirty="0"/>
              <a:t>Διδάσκουσα Καθηγήτρια</a:t>
            </a:r>
          </a:p>
          <a:p>
            <a:r>
              <a:rPr lang="el-GR" sz="3200" dirty="0" err="1"/>
              <a:t>Δ.Χατζηπαύλου-Λίτινα</a:t>
            </a:r>
            <a:endParaRPr lang="el-GR" sz="3200" dirty="0"/>
          </a:p>
          <a:p>
            <a:endParaRPr lang="el-GR" sz="3200" dirty="0"/>
          </a:p>
          <a:p>
            <a:r>
              <a:rPr lang="el-GR" sz="3200" b="1" dirty="0"/>
              <a:t>Το διδακτικό υλικό είναι σε ανάρτηση στο</a:t>
            </a:r>
            <a:r>
              <a:rPr lang="en-US" sz="3200" b="1" dirty="0"/>
              <a:t>:</a:t>
            </a:r>
          </a:p>
          <a:p>
            <a:r>
              <a:rPr lang="en-US" sz="3200" b="1" dirty="0"/>
              <a:t>https://users.auth.gr/hadjipav</a:t>
            </a:r>
            <a:endParaRPr lang="el-GR" sz="3200" b="1" dirty="0"/>
          </a:p>
        </p:txBody>
      </p:sp>
      <p:sp>
        <p:nvSpPr>
          <p:cNvPr id="4" name="Ορθογώνιο 3"/>
          <p:cNvSpPr/>
          <p:nvPr/>
        </p:nvSpPr>
        <p:spPr>
          <a:xfrm>
            <a:off x="3377184" y="3509963"/>
            <a:ext cx="5327904" cy="1537525"/>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Ορθογώνιο 4"/>
          <p:cNvSpPr/>
          <p:nvPr/>
        </p:nvSpPr>
        <p:spPr>
          <a:xfrm>
            <a:off x="2682240" y="5242560"/>
            <a:ext cx="7229856" cy="1475232"/>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a:extLst>
              <a:ext uri="{FF2B5EF4-FFF2-40B4-BE49-F238E27FC236}">
                <a16:creationId xmlns:a16="http://schemas.microsoft.com/office/drawing/2014/main" id="{89909774-8FBF-4ABC-BB10-F392087FF6C8}"/>
              </a:ext>
            </a:extLst>
          </p:cNvPr>
          <p:cNvSpPr/>
          <p:nvPr/>
        </p:nvSpPr>
        <p:spPr>
          <a:xfrm>
            <a:off x="8377879" y="566928"/>
            <a:ext cx="2916195" cy="15940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0F3E4E25-D727-45F4-A2A8-B32B2395F56E}"/>
              </a:ext>
            </a:extLst>
          </p:cNvPr>
          <p:cNvSpPr txBox="1"/>
          <p:nvPr/>
        </p:nvSpPr>
        <p:spPr>
          <a:xfrm>
            <a:off x="8911198" y="1122363"/>
            <a:ext cx="2001795" cy="523220"/>
          </a:xfrm>
          <a:prstGeom prst="rect">
            <a:avLst/>
          </a:prstGeom>
          <a:noFill/>
        </p:spPr>
        <p:txBody>
          <a:bodyPr wrap="square" rtlCol="0">
            <a:spAutoFit/>
          </a:bodyPr>
          <a:lstStyle/>
          <a:p>
            <a:r>
              <a:rPr lang="el-GR" sz="2800" b="1" dirty="0"/>
              <a:t>2</a:t>
            </a:r>
            <a:r>
              <a:rPr lang="el-GR" sz="2800" b="1" baseline="30000" dirty="0"/>
              <a:t>η</a:t>
            </a:r>
            <a:r>
              <a:rPr lang="el-GR" sz="2800" b="1" dirty="0"/>
              <a:t> Ενότητα</a:t>
            </a:r>
          </a:p>
        </p:txBody>
      </p:sp>
    </p:spTree>
    <p:extLst>
      <p:ext uri="{BB962C8B-B14F-4D97-AF65-F5344CB8AC3E}">
        <p14:creationId xmlns:p14="http://schemas.microsoft.com/office/powerpoint/2010/main" val="297824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a:t>
            </a:r>
            <a:r>
              <a:rPr lang="en-US" dirty="0"/>
              <a:t>S       ES    EP    E  +  P </a:t>
            </a:r>
            <a:endParaRPr lang="el-GR" dirty="0"/>
          </a:p>
        </p:txBody>
      </p:sp>
      <p:sp>
        <p:nvSpPr>
          <p:cNvPr id="3" name="Θέση περιεχομένου 2"/>
          <p:cNvSpPr>
            <a:spLocks noGrp="1"/>
          </p:cNvSpPr>
          <p:nvPr>
            <p:ph idx="1"/>
          </p:nvPr>
        </p:nvSpPr>
        <p:spPr>
          <a:xfrm>
            <a:off x="838200" y="1825625"/>
            <a:ext cx="11122152" cy="4351338"/>
          </a:xfrm>
        </p:spPr>
        <p:txBody>
          <a:bodyPr>
            <a:normAutofit/>
          </a:bodyPr>
          <a:lstStyle/>
          <a:p>
            <a:r>
              <a:rPr lang="el-GR" dirty="0"/>
              <a:t>τα ένζυμα αποτελούν συνήθεις μοριακούς στόχους φαρμάκων. </a:t>
            </a:r>
          </a:p>
          <a:p>
            <a:r>
              <a:rPr lang="el-GR" dirty="0"/>
              <a:t>Τα φάρμακα δρουν ως αναστολείς της </a:t>
            </a:r>
            <a:r>
              <a:rPr lang="el-GR" dirty="0" err="1"/>
              <a:t>ενζυμικής</a:t>
            </a:r>
            <a:r>
              <a:rPr lang="el-GR" dirty="0"/>
              <a:t> δραστηριότητας. </a:t>
            </a:r>
          </a:p>
          <a:p>
            <a:r>
              <a:rPr lang="el-GR" dirty="0"/>
              <a:t>Η </a:t>
            </a:r>
            <a:r>
              <a:rPr lang="el-GR" dirty="0" err="1"/>
              <a:t>ενζυμική</a:t>
            </a:r>
            <a:r>
              <a:rPr lang="el-GR" dirty="0"/>
              <a:t> αναστολή ακολουθεί κινητική </a:t>
            </a:r>
            <a:r>
              <a:rPr lang="el-GR" dirty="0" err="1"/>
              <a:t>Michaelis-Menten</a:t>
            </a:r>
            <a:endParaRPr lang="el-GR" dirty="0"/>
          </a:p>
          <a:p>
            <a:r>
              <a:rPr lang="el-GR" dirty="0"/>
              <a:t>Η αναστολή διακρίνεται σε συναγωνιστική αναστολή, όταν το φάρμακο συνδέεται στο ενεργό κέντρο του ενζύμου και μη συναγωνιστική αναστολή, όταν το φάρμακο συνδέεται σε άλλη θέση (</a:t>
            </a:r>
            <a:r>
              <a:rPr lang="el-GR" dirty="0" err="1"/>
              <a:t>αλλοστερική</a:t>
            </a:r>
            <a:r>
              <a:rPr lang="el-GR" dirty="0"/>
              <a:t>).</a:t>
            </a:r>
          </a:p>
          <a:p>
            <a:r>
              <a:rPr lang="el-GR" dirty="0"/>
              <a:t>Τα </a:t>
            </a:r>
            <a:r>
              <a:rPr lang="el-GR" dirty="0" err="1"/>
              <a:t>αλλοστερικά</a:t>
            </a:r>
            <a:r>
              <a:rPr lang="el-GR" dirty="0"/>
              <a:t> ένζυμα έχουν πολλές </a:t>
            </a:r>
            <a:r>
              <a:rPr lang="el-GR" dirty="0" err="1"/>
              <a:t>υπομονάδες</a:t>
            </a:r>
            <a:r>
              <a:rPr lang="el-GR" dirty="0"/>
              <a:t> και πολλαπλά  ενεργά </a:t>
            </a:r>
          </a:p>
          <a:p>
            <a:pPr marL="0" indent="0">
              <a:buNone/>
            </a:pPr>
            <a:r>
              <a:rPr lang="el-GR" dirty="0"/>
              <a:t>κέντρα.</a:t>
            </a:r>
          </a:p>
          <a:p>
            <a:r>
              <a:rPr lang="el-GR" dirty="0"/>
              <a:t>Δεν </a:t>
            </a:r>
            <a:r>
              <a:rPr lang="el-GR" dirty="0" err="1"/>
              <a:t>υπακούουν</a:t>
            </a:r>
            <a:r>
              <a:rPr lang="el-GR" dirty="0"/>
              <a:t> στην κινητική  </a:t>
            </a:r>
            <a:r>
              <a:rPr lang="el-GR" dirty="0" err="1"/>
              <a:t>Michaelis‐Menten</a:t>
            </a:r>
            <a:endParaRPr lang="el-GR" dirty="0"/>
          </a:p>
          <a:p>
            <a:endParaRPr lang="el-GR" dirty="0"/>
          </a:p>
          <a:p>
            <a:endParaRPr lang="el-GR" dirty="0"/>
          </a:p>
        </p:txBody>
      </p:sp>
      <p:sp>
        <p:nvSpPr>
          <p:cNvPr id="12" name="Δεξιό βέλος 11"/>
          <p:cNvSpPr/>
          <p:nvPr/>
        </p:nvSpPr>
        <p:spPr>
          <a:xfrm>
            <a:off x="1999488" y="938784"/>
            <a:ext cx="32918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Αριστερό βέλος 12"/>
          <p:cNvSpPr/>
          <p:nvPr/>
        </p:nvSpPr>
        <p:spPr>
          <a:xfrm>
            <a:off x="1926336" y="1146048"/>
            <a:ext cx="37795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Δεξιό βέλος 13"/>
          <p:cNvSpPr/>
          <p:nvPr/>
        </p:nvSpPr>
        <p:spPr>
          <a:xfrm>
            <a:off x="3255264" y="984503"/>
            <a:ext cx="35356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Δεξιό βέλος 14"/>
          <p:cNvSpPr/>
          <p:nvPr/>
        </p:nvSpPr>
        <p:spPr>
          <a:xfrm>
            <a:off x="4218432" y="1030222"/>
            <a:ext cx="426720" cy="115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p:cNvSpPr txBox="1"/>
          <p:nvPr/>
        </p:nvSpPr>
        <p:spPr>
          <a:xfrm>
            <a:off x="6656832" y="548640"/>
            <a:ext cx="5059680" cy="646331"/>
          </a:xfrm>
          <a:prstGeom prst="rect">
            <a:avLst/>
          </a:prstGeom>
          <a:noFill/>
          <a:ln>
            <a:solidFill>
              <a:srgbClr val="FF0000"/>
            </a:solidFill>
          </a:ln>
        </p:spPr>
        <p:txBody>
          <a:bodyPr wrap="square" rtlCol="0">
            <a:spAutoFit/>
          </a:bodyPr>
          <a:lstStyle/>
          <a:p>
            <a:r>
              <a:rPr lang="el-GR" dirty="0"/>
              <a:t>όπου Ε το ένζυμο, S το υπόστρωμα, ΕS το </a:t>
            </a:r>
            <a:r>
              <a:rPr lang="el-GR" dirty="0" err="1"/>
              <a:t>σύμπλοκο</a:t>
            </a:r>
            <a:r>
              <a:rPr lang="el-GR" dirty="0"/>
              <a:t> ενζύμου - υποστρώματος, και Ρ το προϊόν</a:t>
            </a:r>
          </a:p>
        </p:txBody>
      </p:sp>
    </p:spTree>
    <p:extLst>
      <p:ext uri="{BB962C8B-B14F-4D97-AF65-F5344CB8AC3E}">
        <p14:creationId xmlns:p14="http://schemas.microsoft.com/office/powerpoint/2010/main" val="130871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 y="365125"/>
            <a:ext cx="11911584" cy="1325563"/>
          </a:xfrm>
        </p:spPr>
        <p:txBody>
          <a:bodyPr>
            <a:noAutofit/>
          </a:bodyPr>
          <a:lstStyle/>
          <a:p>
            <a:r>
              <a:rPr lang="el-GR" sz="3200" b="1" dirty="0">
                <a:solidFill>
                  <a:srgbClr val="FF0000"/>
                </a:solidFill>
              </a:rPr>
              <a:t>Ο μη αντιστρεπτός</a:t>
            </a:r>
            <a:r>
              <a:rPr lang="el-GR" sz="3200" dirty="0"/>
              <a:t> αναστολέας μπορεί να τροποποιεί  χημικά τη </a:t>
            </a:r>
            <a:br>
              <a:rPr lang="el-GR" sz="3200" dirty="0"/>
            </a:br>
            <a:r>
              <a:rPr lang="el-GR" sz="3200" dirty="0"/>
              <a:t>πρωτεϊνική δομή του ενζύμου</a:t>
            </a:r>
          </a:p>
        </p:txBody>
      </p:sp>
      <p:sp>
        <p:nvSpPr>
          <p:cNvPr id="3" name="Θέση περιεχομένου 2"/>
          <p:cNvSpPr>
            <a:spLocks noGrp="1"/>
          </p:cNvSpPr>
          <p:nvPr>
            <p:ph idx="1"/>
          </p:nvPr>
        </p:nvSpPr>
        <p:spPr/>
        <p:txBody>
          <a:bodyPr/>
          <a:lstStyle/>
          <a:p>
            <a:pPr marL="0" indent="0">
              <a:buNone/>
            </a:pPr>
            <a:r>
              <a:rPr lang="el-GR" dirty="0"/>
              <a:t>• </a:t>
            </a:r>
            <a:r>
              <a:rPr lang="el-GR" dirty="0">
                <a:solidFill>
                  <a:srgbClr val="FF0000"/>
                </a:solidFill>
              </a:rPr>
              <a:t>Η ασπιρίνη</a:t>
            </a:r>
            <a:r>
              <a:rPr lang="el-GR" dirty="0"/>
              <a:t> για παράδειγμα επιδρά τροποποιώντας ομοιοπολικά το  ένζυμο  </a:t>
            </a:r>
            <a:r>
              <a:rPr lang="el-GR" dirty="0" err="1"/>
              <a:t>κυκλοξυγονάση</a:t>
            </a:r>
            <a:r>
              <a:rPr lang="el-GR" dirty="0"/>
              <a:t> </a:t>
            </a:r>
          </a:p>
          <a:p>
            <a:pPr marL="0" indent="0">
              <a:buNone/>
            </a:pPr>
            <a:r>
              <a:rPr lang="el-GR" dirty="0"/>
              <a:t>(σύνθεση </a:t>
            </a:r>
            <a:r>
              <a:rPr lang="el-GR" dirty="0" err="1"/>
              <a:t>προσταγλανδινών</a:t>
            </a:r>
            <a:r>
              <a:rPr lang="el-GR" dirty="0"/>
              <a:t>), ελαττώνοντας τη σύνθεση των φλεγμονωδών  σημάτων. </a:t>
            </a:r>
          </a:p>
          <a:p>
            <a:pPr marL="0" indent="0">
              <a:buNone/>
            </a:pPr>
            <a:r>
              <a:rPr lang="el-GR" dirty="0"/>
              <a:t>• </a:t>
            </a:r>
            <a:r>
              <a:rPr lang="el-GR" dirty="0">
                <a:solidFill>
                  <a:srgbClr val="FF0000"/>
                </a:solidFill>
              </a:rPr>
              <a:t>Η πενικιλίνη </a:t>
            </a:r>
            <a:r>
              <a:rPr lang="el-GR" dirty="0"/>
              <a:t>δρα στο ένζυμο </a:t>
            </a:r>
            <a:r>
              <a:rPr lang="el-GR" dirty="0" err="1"/>
              <a:t>τρανσπεπτιδάση</a:t>
            </a:r>
            <a:r>
              <a:rPr lang="el-GR" dirty="0"/>
              <a:t> και  εμποδίζει τη σύνθεση του κυτταρικού τοιχώματος των  βακτηρίων. </a:t>
            </a:r>
          </a:p>
        </p:txBody>
      </p:sp>
    </p:spTree>
    <p:extLst>
      <p:ext uri="{BB962C8B-B14F-4D97-AF65-F5344CB8AC3E}">
        <p14:creationId xmlns:p14="http://schemas.microsoft.com/office/powerpoint/2010/main" val="287916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Αντιστρεπτοί  συναγωνιστικοί  αναστολείς</a:t>
            </a:r>
          </a:p>
        </p:txBody>
      </p:sp>
      <p:sp>
        <p:nvSpPr>
          <p:cNvPr id="3" name="Θέση περιεχομένου 2"/>
          <p:cNvSpPr>
            <a:spLocks noGrp="1"/>
          </p:cNvSpPr>
          <p:nvPr>
            <p:ph idx="1"/>
          </p:nvPr>
        </p:nvSpPr>
        <p:spPr>
          <a:xfrm>
            <a:off x="838200" y="1825625"/>
            <a:ext cx="10658856" cy="4351338"/>
          </a:xfrm>
        </p:spPr>
        <p:txBody>
          <a:bodyPr/>
          <a:lstStyle/>
          <a:p>
            <a:r>
              <a:rPr lang="el-GR" dirty="0"/>
              <a:t>Το ένζυμο προσδένει </a:t>
            </a:r>
            <a:r>
              <a:rPr lang="el-GR" u="sng" dirty="0"/>
              <a:t>στο ενεργό κέντρο του τον  αναστολέα (I), </a:t>
            </a:r>
            <a:r>
              <a:rPr lang="el-GR" dirty="0"/>
              <a:t>που συχνά μοιάζει δομικά με το  υπόστρωμα, ή το </a:t>
            </a:r>
            <a:r>
              <a:rPr lang="el-GR" dirty="0" err="1"/>
              <a:t>σύμπλοκο</a:t>
            </a:r>
            <a:r>
              <a:rPr lang="el-GR" dirty="0"/>
              <a:t> </a:t>
            </a:r>
            <a:r>
              <a:rPr lang="en-US" dirty="0"/>
              <a:t>ES </a:t>
            </a:r>
            <a:r>
              <a:rPr lang="el-GR" dirty="0"/>
              <a:t> </a:t>
            </a:r>
            <a:endParaRPr lang="en-US" dirty="0"/>
          </a:p>
          <a:p>
            <a:r>
              <a:rPr lang="el-GR" dirty="0"/>
              <a:t>έτσι παρεμποδίζεται το υπόστρωμα να  προσδεθεί στο ενεργό κέντρο. </a:t>
            </a:r>
          </a:p>
          <a:p>
            <a:r>
              <a:rPr lang="el-GR" dirty="0"/>
              <a:t>Ο συναγωνιστικός αναστολέας ελαττώνει την ταχύτητα  αντίδρασης </a:t>
            </a:r>
          </a:p>
          <a:p>
            <a:pPr marL="0" indent="0">
              <a:buNone/>
            </a:pPr>
            <a:r>
              <a:rPr lang="el-GR" dirty="0"/>
              <a:t>ελαττώνοντας τον αριθμό μορίων  ενζύμου που προσδένονται με το υπόστρωμα. </a:t>
            </a:r>
            <a:r>
              <a:rPr lang="el-GR" u="sng" dirty="0"/>
              <a:t>Η συναγωνιστική αναστολή</a:t>
            </a:r>
            <a:r>
              <a:rPr lang="el-GR" dirty="0"/>
              <a:t> αίρεται με αύξηση  της συγκέντρωσης του υποστρώματος.</a:t>
            </a:r>
          </a:p>
        </p:txBody>
      </p:sp>
    </p:spTree>
    <p:extLst>
      <p:ext uri="{BB962C8B-B14F-4D97-AF65-F5344CB8AC3E}">
        <p14:creationId xmlns:p14="http://schemas.microsoft.com/office/powerpoint/2010/main" val="3946286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Αντιστρεπτοί  μη συναγωνιστικοί  αναστολείς</a:t>
            </a:r>
          </a:p>
        </p:txBody>
      </p:sp>
      <p:sp>
        <p:nvSpPr>
          <p:cNvPr id="3" name="Θέση περιεχομένου 2"/>
          <p:cNvSpPr>
            <a:spLocks noGrp="1"/>
          </p:cNvSpPr>
          <p:nvPr>
            <p:ph idx="1"/>
          </p:nvPr>
        </p:nvSpPr>
        <p:spPr>
          <a:xfrm>
            <a:off x="838200" y="1825625"/>
            <a:ext cx="10744200" cy="4351338"/>
          </a:xfrm>
        </p:spPr>
        <p:txBody>
          <a:bodyPr/>
          <a:lstStyle/>
          <a:p>
            <a:r>
              <a:rPr lang="el-GR" dirty="0"/>
              <a:t>Ο  μη συναγωνιστικός αναστολέας και το  υπόστρωμα μπορούν να </a:t>
            </a:r>
          </a:p>
          <a:p>
            <a:pPr marL="0" indent="0">
              <a:buNone/>
            </a:pPr>
            <a:r>
              <a:rPr lang="el-GR" dirty="0"/>
              <a:t>προσδεθούν  ταυτόχρονα σε ένα μόριο ενζύμου, </a:t>
            </a:r>
            <a:r>
              <a:rPr lang="el-GR" b="1" dirty="0">
                <a:solidFill>
                  <a:srgbClr val="FF0000"/>
                </a:solidFill>
              </a:rPr>
              <a:t>όμως</a:t>
            </a:r>
            <a:r>
              <a:rPr lang="el-GR" dirty="0"/>
              <a:t> σε  διαφορετικές περιοχές πρόσδεσης. Μπορεί να προσδένεται στο ελεύθερο  ένζυμο ή στο </a:t>
            </a:r>
            <a:r>
              <a:rPr lang="el-GR" dirty="0" err="1"/>
              <a:t>σύμπλοκο</a:t>
            </a:r>
            <a:r>
              <a:rPr lang="el-GR" dirty="0"/>
              <a:t> </a:t>
            </a:r>
            <a:r>
              <a:rPr lang="en-US" dirty="0"/>
              <a:t>ES</a:t>
            </a:r>
            <a:endParaRPr lang="el-GR" dirty="0"/>
          </a:p>
        </p:txBody>
      </p:sp>
    </p:spTree>
    <p:extLst>
      <p:ext uri="{BB962C8B-B14F-4D97-AF65-F5344CB8AC3E}">
        <p14:creationId xmlns:p14="http://schemas.microsoft.com/office/powerpoint/2010/main" val="232590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028000" y="402434"/>
            <a:ext cx="8136000" cy="6053131"/>
          </a:xfrm>
          <a:prstGeom prst="rect">
            <a:avLst/>
          </a:prstGeom>
        </p:spPr>
      </p:pic>
    </p:spTree>
    <p:extLst>
      <p:ext uri="{BB962C8B-B14F-4D97-AF65-F5344CB8AC3E}">
        <p14:creationId xmlns:p14="http://schemas.microsoft.com/office/powerpoint/2010/main" val="415714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27355"/>
          </a:xfrm>
        </p:spPr>
        <p:txBody>
          <a:bodyPr>
            <a:normAutofit fontScale="90000"/>
          </a:bodyPr>
          <a:lstStyle/>
          <a:p>
            <a:r>
              <a:rPr lang="el-GR" dirty="0"/>
              <a:t>Υποδοχείς</a:t>
            </a:r>
          </a:p>
        </p:txBody>
      </p:sp>
      <p:sp>
        <p:nvSpPr>
          <p:cNvPr id="3" name="Θέση περιεχομένου 2"/>
          <p:cNvSpPr>
            <a:spLocks noGrp="1"/>
          </p:cNvSpPr>
          <p:nvPr>
            <p:ph idx="1"/>
          </p:nvPr>
        </p:nvSpPr>
        <p:spPr>
          <a:xfrm>
            <a:off x="646176" y="1231392"/>
            <a:ext cx="10707624" cy="4945571"/>
          </a:xfrm>
        </p:spPr>
        <p:txBody>
          <a:bodyPr>
            <a:normAutofit fontScale="77500" lnSpcReduction="20000"/>
          </a:bodyPr>
          <a:lstStyle/>
          <a:p>
            <a:r>
              <a:rPr lang="el-GR" dirty="0"/>
              <a:t>Οι υποδοχείς (</a:t>
            </a:r>
            <a:r>
              <a:rPr lang="el-GR" dirty="0" err="1"/>
              <a:t>receptors</a:t>
            </a:r>
            <a:r>
              <a:rPr lang="el-GR" dirty="0"/>
              <a:t>) είναι πρωτεΐνες που βρίσκονται κύρια στην κυτταρική μεμβράνη ή στον πυρήνα των κυττάρων </a:t>
            </a:r>
          </a:p>
          <a:p>
            <a:r>
              <a:rPr lang="el-GR" dirty="0"/>
              <a:t>είναι </a:t>
            </a:r>
            <a:r>
              <a:rPr lang="el-GR" dirty="0" err="1"/>
              <a:t>διαμεμβρανικές</a:t>
            </a:r>
            <a:r>
              <a:rPr lang="el-GR" dirty="0"/>
              <a:t> πρωτεΐνες που εκδηλώνουν τυπικά τη λειτουργία τους στο </a:t>
            </a:r>
            <a:r>
              <a:rPr lang="el-GR" dirty="0" err="1"/>
              <a:t>μεμβρανικό</a:t>
            </a:r>
            <a:r>
              <a:rPr lang="el-GR" dirty="0"/>
              <a:t> περιβάλλον, </a:t>
            </a:r>
          </a:p>
          <a:p>
            <a:r>
              <a:rPr lang="el-GR" dirty="0"/>
              <a:t>οι ιδιότητές τους και οι μηχανισμοί δραστικότητας τους εξαρτώνται από τη </a:t>
            </a:r>
            <a:r>
              <a:rPr lang="el-GR" dirty="0" err="1"/>
              <a:t>φωσφολιπιδική</a:t>
            </a:r>
            <a:r>
              <a:rPr lang="el-GR" dirty="0"/>
              <a:t> μεμβράνη</a:t>
            </a:r>
          </a:p>
          <a:p>
            <a:r>
              <a:rPr lang="el-GR" dirty="0" err="1"/>
              <a:t>προσδέτης</a:t>
            </a:r>
            <a:r>
              <a:rPr lang="el-GR" dirty="0"/>
              <a:t> (</a:t>
            </a:r>
            <a:r>
              <a:rPr lang="en-US" dirty="0"/>
              <a:t>ligand)</a:t>
            </a:r>
            <a:r>
              <a:rPr lang="el-GR" dirty="0"/>
              <a:t> είναι η χημική ένωση η οποία έχει τη δυνατότητα να </a:t>
            </a:r>
            <a:r>
              <a:rPr lang="el-GR" dirty="0" err="1"/>
              <a:t>αλληλεπιδρά</a:t>
            </a:r>
            <a:r>
              <a:rPr lang="el-GR" dirty="0"/>
              <a:t> και να προσδένεται στον υποδοχέα</a:t>
            </a:r>
          </a:p>
          <a:p>
            <a:r>
              <a:rPr lang="el-GR" dirty="0"/>
              <a:t>Ο </a:t>
            </a:r>
            <a:r>
              <a:rPr lang="el-GR" dirty="0" err="1"/>
              <a:t>προσδέτης</a:t>
            </a:r>
            <a:r>
              <a:rPr lang="el-GR" dirty="0"/>
              <a:t> παράγεται στον οργανισμό</a:t>
            </a:r>
          </a:p>
          <a:p>
            <a:r>
              <a:rPr lang="el-GR" dirty="0"/>
              <a:t>Ρόλο </a:t>
            </a:r>
            <a:r>
              <a:rPr lang="el-GR" dirty="0" err="1"/>
              <a:t>προσδέτη</a:t>
            </a:r>
            <a:r>
              <a:rPr lang="el-GR" dirty="0"/>
              <a:t> μπορεί να έχει ένα φάρμακο</a:t>
            </a:r>
          </a:p>
          <a:p>
            <a:r>
              <a:rPr lang="el-GR" dirty="0"/>
              <a:t>περιοχή πρόσδεσης (</a:t>
            </a:r>
            <a:r>
              <a:rPr lang="en-US" dirty="0"/>
              <a:t>binding domain)</a:t>
            </a:r>
            <a:r>
              <a:rPr lang="el-GR" dirty="0"/>
              <a:t> αποτελεί η περιοχή της πρωτεΐνης στην οποία προσδένεται ο </a:t>
            </a:r>
            <a:r>
              <a:rPr lang="el-GR" dirty="0" err="1"/>
              <a:t>προσδέτης</a:t>
            </a:r>
            <a:endParaRPr lang="en-US" dirty="0"/>
          </a:p>
          <a:p>
            <a:r>
              <a:rPr lang="el-GR" dirty="0"/>
              <a:t>Η αλληλεπίδραση του </a:t>
            </a:r>
            <a:r>
              <a:rPr lang="el-GR" dirty="0" err="1"/>
              <a:t>προσδέτη</a:t>
            </a:r>
            <a:r>
              <a:rPr lang="el-GR" dirty="0"/>
              <a:t> με τον υποδοχέα είτε αναστέλλει είτε διεγείρει τη δραστικότητα του</a:t>
            </a:r>
          </a:p>
          <a:p>
            <a:r>
              <a:rPr lang="el-GR" b="1" dirty="0"/>
              <a:t>Φάρμακο  + υποδοχέας→←</a:t>
            </a:r>
            <a:r>
              <a:rPr lang="el-GR" b="1" dirty="0" err="1"/>
              <a:t>Σύμπλοκο</a:t>
            </a:r>
            <a:r>
              <a:rPr lang="el-GR" b="1" dirty="0"/>
              <a:t> φαρμάκου με τον υποδοχέα</a:t>
            </a:r>
            <a:endParaRPr lang="el-GR" dirty="0"/>
          </a:p>
        </p:txBody>
      </p:sp>
    </p:spTree>
    <p:extLst>
      <p:ext uri="{BB962C8B-B14F-4D97-AF65-F5344CB8AC3E}">
        <p14:creationId xmlns:p14="http://schemas.microsoft.com/office/powerpoint/2010/main" val="34558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Κατηγορίες υποδοχέων</a:t>
            </a:r>
            <a:r>
              <a:rPr lang="en-US" sz="3200" dirty="0"/>
              <a:t>: </a:t>
            </a:r>
            <a:r>
              <a:rPr lang="el-GR" sz="3200" dirty="0"/>
              <a:t>χαρακτηρίζονται από τον ίδιο ενδογενή </a:t>
            </a:r>
            <a:r>
              <a:rPr lang="el-GR" sz="3200" dirty="0" err="1"/>
              <a:t>προσδέτη</a:t>
            </a:r>
            <a:r>
              <a:rPr lang="el-GR" sz="3200" dirty="0"/>
              <a:t>.</a:t>
            </a:r>
          </a:p>
        </p:txBody>
      </p:sp>
      <p:sp>
        <p:nvSpPr>
          <p:cNvPr id="3" name="Θέση περιεχομένου 2"/>
          <p:cNvSpPr>
            <a:spLocks noGrp="1"/>
          </p:cNvSpPr>
          <p:nvPr>
            <p:ph idx="1"/>
          </p:nvPr>
        </p:nvSpPr>
        <p:spPr/>
        <p:txBody>
          <a:bodyPr/>
          <a:lstStyle/>
          <a:p>
            <a:r>
              <a:rPr lang="el-GR" dirty="0" err="1"/>
              <a:t>Υπεροικογένεια</a:t>
            </a:r>
            <a:r>
              <a:rPr lang="el-GR" dirty="0"/>
              <a:t> τύπου 1</a:t>
            </a:r>
          </a:p>
          <a:p>
            <a:r>
              <a:rPr lang="el-GR" dirty="0" err="1"/>
              <a:t>Υπεροικογένεια</a:t>
            </a:r>
            <a:r>
              <a:rPr lang="el-GR" dirty="0"/>
              <a:t> τύπου 2</a:t>
            </a:r>
          </a:p>
          <a:p>
            <a:r>
              <a:rPr lang="el-GR" dirty="0" err="1"/>
              <a:t>Υπεροικογένεια</a:t>
            </a:r>
            <a:r>
              <a:rPr lang="el-GR" dirty="0"/>
              <a:t> τύπου 3</a:t>
            </a:r>
          </a:p>
          <a:p>
            <a:r>
              <a:rPr lang="el-GR" dirty="0" err="1"/>
              <a:t>Υπεροικογένεια</a:t>
            </a:r>
            <a:r>
              <a:rPr lang="el-GR" dirty="0"/>
              <a:t> τύπου 4</a:t>
            </a:r>
          </a:p>
        </p:txBody>
      </p:sp>
    </p:spTree>
    <p:extLst>
      <p:ext uri="{BB962C8B-B14F-4D97-AF65-F5344CB8AC3E}">
        <p14:creationId xmlns:p14="http://schemas.microsoft.com/office/powerpoint/2010/main" val="413531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u="sng" dirty="0" err="1"/>
              <a:t>Νουκλεϊκά</a:t>
            </a:r>
            <a:r>
              <a:rPr lang="el-GR" u="sng" dirty="0"/>
              <a:t> οξέα </a:t>
            </a:r>
            <a:r>
              <a:rPr lang="el-GR" dirty="0"/>
              <a:t>είναι υποδοχείς σημαντικών φαρμάκων παράδειγμα αποτελούν αυτά που εκδηλώνουν αντικαρκινική δράση. </a:t>
            </a:r>
          </a:p>
          <a:p>
            <a:r>
              <a:rPr lang="el-GR" dirty="0"/>
              <a:t>Τα λιπίδια των κυτταρικών μεμβρανών αποτελούν στόχους φαρμάκων όπως τα γενικά αναισθητικά τα οποία </a:t>
            </a:r>
            <a:r>
              <a:rPr lang="el-GR" dirty="0" err="1"/>
              <a:t>αλληλεπιδρούν</a:t>
            </a:r>
            <a:r>
              <a:rPr lang="el-GR" dirty="0"/>
              <a:t>  και τροποποιούν την δομή και την λειτουργία των λιπιδίων</a:t>
            </a:r>
          </a:p>
          <a:p>
            <a:endParaRPr lang="el-GR" dirty="0"/>
          </a:p>
        </p:txBody>
      </p:sp>
    </p:spTree>
    <p:extLst>
      <p:ext uri="{BB962C8B-B14F-4D97-AF65-F5344CB8AC3E}">
        <p14:creationId xmlns:p14="http://schemas.microsoft.com/office/powerpoint/2010/main" val="94691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a:t>Η πρόσδεση ενός φαρμάκου σε έναν υποδοχέα μπορεί να αναστείλει τη δραστικότητα του υποδοχέα </a:t>
            </a:r>
            <a:endParaRPr lang="en-US" dirty="0"/>
          </a:p>
          <a:p>
            <a:r>
              <a:rPr lang="el-GR" dirty="0"/>
              <a:t>ή να διεγείρει τον υποδοχέα. </a:t>
            </a:r>
            <a:endParaRPr lang="en-US" dirty="0"/>
          </a:p>
          <a:p>
            <a:r>
              <a:rPr lang="el-GR" dirty="0"/>
              <a:t>Τα φάρμακα που προσδένονται σε έναν υποδοχέα και προκαλούν παρόμοια απόκριση με αυτή που προκαλούν </a:t>
            </a:r>
            <a:r>
              <a:rPr lang="en-US" dirty="0"/>
              <a:t>o</a:t>
            </a:r>
            <a:r>
              <a:rPr lang="el-GR" dirty="0"/>
              <a:t>ι ενδογενείς </a:t>
            </a:r>
            <a:r>
              <a:rPr lang="el-GR" dirty="0" err="1"/>
              <a:t>προσδέτες</a:t>
            </a:r>
            <a:r>
              <a:rPr lang="el-GR" dirty="0"/>
              <a:t> ονομάζονται </a:t>
            </a:r>
            <a:r>
              <a:rPr lang="el-GR" u="sng" dirty="0"/>
              <a:t>αγωνιστές</a:t>
            </a:r>
            <a:r>
              <a:rPr lang="el-GR" dirty="0"/>
              <a:t>, </a:t>
            </a:r>
          </a:p>
          <a:p>
            <a:r>
              <a:rPr lang="el-GR" dirty="0"/>
              <a:t>τα φάρμακα που δεν προκαλούν απόκριση όταν προσδένονται στον υποδοχέα ονομάζονται </a:t>
            </a:r>
            <a:r>
              <a:rPr lang="el-GR" u="sng" dirty="0"/>
              <a:t>ανταγωνιστές</a:t>
            </a:r>
            <a:r>
              <a:rPr lang="el-GR" dirty="0"/>
              <a:t>.</a:t>
            </a:r>
          </a:p>
          <a:p>
            <a:r>
              <a:rPr lang="el-GR" u="sng" dirty="0"/>
              <a:t>μερικοί αγωνιστές </a:t>
            </a:r>
            <a:r>
              <a:rPr lang="el-GR" dirty="0"/>
              <a:t>είναι ενώσεις που έχουν ιδιότητες και αγωνιστών και ανταγωνιστών</a:t>
            </a:r>
          </a:p>
        </p:txBody>
      </p:sp>
    </p:spTree>
    <p:extLst>
      <p:ext uri="{BB962C8B-B14F-4D97-AF65-F5344CB8AC3E}">
        <p14:creationId xmlns:p14="http://schemas.microsoft.com/office/powerpoint/2010/main" val="348619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Οι αγωνιστές έχουν συχνά δομές παραπλήσιες προς τις δομές ενδογενών </a:t>
            </a:r>
            <a:r>
              <a:rPr lang="el-GR" u="sng" dirty="0" err="1"/>
              <a:t>προσδετών</a:t>
            </a:r>
            <a:endParaRPr lang="el-GR" u="sng" dirty="0"/>
          </a:p>
          <a:p>
            <a:r>
              <a:rPr lang="el-GR" dirty="0"/>
              <a:t>Οι ανταγωνιστές δεν παρουσιάζουν καμία απόκριση και διακρίνονται στους ανταγωνιστικούς και μη ανταγωνιστικούς</a:t>
            </a:r>
          </a:p>
          <a:p>
            <a:r>
              <a:rPr lang="el-GR" dirty="0"/>
              <a:t>οι μη ανταγωνιστικοί ανταγωνιστές προσδένονται μη αντιστρεπτά με τον υποδοχέα με ομοιοπολικούς δεσμούς σε </a:t>
            </a:r>
            <a:r>
              <a:rPr lang="el-GR" dirty="0" err="1">
                <a:solidFill>
                  <a:srgbClr val="FF0000"/>
                </a:solidFill>
              </a:rPr>
              <a:t>αλλοστερικές</a:t>
            </a:r>
            <a:r>
              <a:rPr lang="el-GR" dirty="0">
                <a:solidFill>
                  <a:srgbClr val="FF0000"/>
                </a:solidFill>
              </a:rPr>
              <a:t> θέσεις </a:t>
            </a:r>
            <a:r>
              <a:rPr lang="el-GR" dirty="0"/>
              <a:t>του υποδοχέα ώστε να εμποδίζεται η πρόσδεση του αγωνιστή στον υποδοχέα</a:t>
            </a:r>
          </a:p>
        </p:txBody>
      </p:sp>
    </p:spTree>
    <p:extLst>
      <p:ext uri="{BB962C8B-B14F-4D97-AF65-F5344CB8AC3E}">
        <p14:creationId xmlns:p14="http://schemas.microsoft.com/office/powerpoint/2010/main" val="3443296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743712" y="365125"/>
            <a:ext cx="10610088" cy="3792347"/>
          </a:xfrm>
        </p:spPr>
        <p:txBody>
          <a:bodyPr>
            <a:normAutofit/>
          </a:bodyPr>
          <a:lstStyle/>
          <a:p>
            <a:pPr algn="ctr"/>
            <a:r>
              <a:rPr lang="el-GR" sz="3600" b="1" dirty="0"/>
              <a:t>Στόχοι των Φαρμάκων- Στρατηγικές για την ανακάλυψη της «οδηγού ένωσης».</a:t>
            </a:r>
          </a:p>
        </p:txBody>
      </p:sp>
    </p:spTree>
    <p:extLst>
      <p:ext uri="{BB962C8B-B14F-4D97-AF65-F5344CB8AC3E}">
        <p14:creationId xmlns:p14="http://schemas.microsoft.com/office/powerpoint/2010/main" val="1383042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Η πρόσδεση ενός φαρμάκου στον υποδοχέα εξαρτάται από τη συγκέντρωση. </a:t>
            </a:r>
          </a:p>
          <a:p>
            <a:r>
              <a:rPr lang="el-GR" dirty="0"/>
              <a:t>Όσο αυξάνεται η συγκέντρωση του φαρμάκου στο </a:t>
            </a:r>
            <a:r>
              <a:rPr lang="el-GR" dirty="0" err="1"/>
              <a:t>εξωκυττάριο</a:t>
            </a:r>
            <a:r>
              <a:rPr lang="el-GR" dirty="0"/>
              <a:t> υγρό, τόσο η ισορροπία μετατοπίζεται προς τα αριστερά και το </a:t>
            </a:r>
            <a:r>
              <a:rPr lang="el-GR" dirty="0" err="1"/>
              <a:t>σύμπλοκο</a:t>
            </a:r>
            <a:r>
              <a:rPr lang="el-GR" dirty="0"/>
              <a:t> φαρμάκου-υποδοχέα διασπάται</a:t>
            </a:r>
          </a:p>
        </p:txBody>
      </p:sp>
    </p:spTree>
    <p:extLst>
      <p:ext uri="{BB962C8B-B14F-4D97-AF65-F5344CB8AC3E}">
        <p14:creationId xmlns:p14="http://schemas.microsoft.com/office/powerpoint/2010/main" val="1255595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της μέτρησης</a:t>
            </a:r>
          </a:p>
        </p:txBody>
      </p:sp>
      <p:sp>
        <p:nvSpPr>
          <p:cNvPr id="6" name="Θέση κειμένου 5"/>
          <p:cNvSpPr>
            <a:spLocks noGrp="1"/>
          </p:cNvSpPr>
          <p:nvPr>
            <p:ph type="body" idx="1"/>
          </p:nvPr>
        </p:nvSpPr>
        <p:spPr/>
        <p:txBody>
          <a:bodyPr/>
          <a:lstStyle/>
          <a:p>
            <a:r>
              <a:rPr lang="en-US" dirty="0"/>
              <a:t>In vitro</a:t>
            </a:r>
            <a:endParaRPr lang="el-GR" dirty="0"/>
          </a:p>
        </p:txBody>
      </p:sp>
      <p:sp>
        <p:nvSpPr>
          <p:cNvPr id="7" name="Θέση περιεχομένου 6"/>
          <p:cNvSpPr>
            <a:spLocks noGrp="1"/>
          </p:cNvSpPr>
          <p:nvPr>
            <p:ph sz="half" idx="2"/>
          </p:nvPr>
        </p:nvSpPr>
        <p:spPr/>
        <p:txBody>
          <a:bodyPr/>
          <a:lstStyle/>
          <a:p>
            <a:r>
              <a:rPr lang="el-GR" dirty="0"/>
              <a:t>μοριακό επίπεδο, </a:t>
            </a:r>
            <a:endParaRPr lang="en-US" dirty="0"/>
          </a:p>
          <a:p>
            <a:r>
              <a:rPr lang="el-GR" dirty="0"/>
              <a:t>κυτταρικό επίπεδο,</a:t>
            </a:r>
            <a:endParaRPr lang="en-US" dirty="0"/>
          </a:p>
          <a:p>
            <a:r>
              <a:rPr lang="el-GR" dirty="0"/>
              <a:t> απομονωμένα όργανα</a:t>
            </a:r>
            <a:r>
              <a:rPr lang="en-US" dirty="0"/>
              <a:t> /</a:t>
            </a:r>
            <a:r>
              <a:rPr lang="el-GR" dirty="0"/>
              <a:t>ιστοί</a:t>
            </a:r>
          </a:p>
        </p:txBody>
      </p:sp>
      <p:sp>
        <p:nvSpPr>
          <p:cNvPr id="8" name="Θέση κειμένου 7"/>
          <p:cNvSpPr>
            <a:spLocks noGrp="1"/>
          </p:cNvSpPr>
          <p:nvPr>
            <p:ph type="body" sz="quarter" idx="3"/>
          </p:nvPr>
        </p:nvSpPr>
        <p:spPr/>
        <p:txBody>
          <a:bodyPr/>
          <a:lstStyle/>
          <a:p>
            <a:r>
              <a:rPr lang="en-US" dirty="0"/>
              <a:t>In vivo</a:t>
            </a:r>
            <a:endParaRPr lang="el-GR" dirty="0"/>
          </a:p>
        </p:txBody>
      </p:sp>
      <p:sp>
        <p:nvSpPr>
          <p:cNvPr id="9" name="Θέση περιεχομένου 8"/>
          <p:cNvSpPr>
            <a:spLocks noGrp="1"/>
          </p:cNvSpPr>
          <p:nvPr>
            <p:ph sz="quarter" idx="4"/>
          </p:nvPr>
        </p:nvSpPr>
        <p:spPr/>
        <p:txBody>
          <a:bodyPr/>
          <a:lstStyle/>
          <a:p>
            <a:r>
              <a:rPr lang="el-GR" dirty="0"/>
              <a:t>Πειραματόζωα</a:t>
            </a:r>
          </a:p>
        </p:txBody>
      </p:sp>
      <p:cxnSp>
        <p:nvCxnSpPr>
          <p:cNvPr id="11" name="Ευθύγραμμο βέλος σύνδεσης 10"/>
          <p:cNvCxnSpPr/>
          <p:nvPr/>
        </p:nvCxnSpPr>
        <p:spPr>
          <a:xfrm flipV="1">
            <a:off x="8790432" y="2743200"/>
            <a:ext cx="414528" cy="1219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8827008" y="2852928"/>
            <a:ext cx="573024" cy="243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8790432" y="2938272"/>
            <a:ext cx="902208" cy="121920"/>
          </a:xfrm>
          <a:prstGeom prst="straightConnector1">
            <a:avLst/>
          </a:prstGeom>
          <a:ln w="5715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875519" y="2743200"/>
            <a:ext cx="1853185" cy="369332"/>
          </a:xfrm>
          <a:prstGeom prst="rect">
            <a:avLst/>
          </a:prstGeom>
          <a:noFill/>
          <a:ln w="57150">
            <a:solidFill>
              <a:srgbClr val="0070C0"/>
            </a:solidFill>
          </a:ln>
        </p:spPr>
        <p:txBody>
          <a:bodyPr wrap="square" rtlCol="0">
            <a:spAutoFit/>
          </a:bodyPr>
          <a:lstStyle/>
          <a:p>
            <a:r>
              <a:rPr lang="el-GR" dirty="0"/>
              <a:t>Κλινικές μελέτες</a:t>
            </a:r>
          </a:p>
        </p:txBody>
      </p:sp>
    </p:spTree>
    <p:extLst>
      <p:ext uri="{BB962C8B-B14F-4D97-AF65-F5344CB8AC3E}">
        <p14:creationId xmlns:p14="http://schemas.microsoft.com/office/powerpoint/2010/main" val="335768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solidFill>
                  <a:srgbClr val="FF0000"/>
                </a:solidFill>
              </a:rPr>
              <a:t>Έκφραση της δράσης για αναστολείς ενζύμων –Αγωνιστών/ανταγωνιστών </a:t>
            </a:r>
          </a:p>
        </p:txBody>
      </p:sp>
      <p:sp>
        <p:nvSpPr>
          <p:cNvPr id="3" name="Θέση περιεχομένου 2"/>
          <p:cNvSpPr>
            <a:spLocks noGrp="1"/>
          </p:cNvSpPr>
          <p:nvPr>
            <p:ph idx="1"/>
          </p:nvPr>
        </p:nvSpPr>
        <p:spPr/>
        <p:txBody>
          <a:bodyPr>
            <a:normAutofit fontScale="92500" lnSpcReduction="10000"/>
          </a:bodyPr>
          <a:lstStyle/>
          <a:p>
            <a:r>
              <a:rPr lang="el-GR" dirty="0"/>
              <a:t>Η δράση του φαρμάκου μπορεί να εκφράζεται μέσω της </a:t>
            </a:r>
            <a:r>
              <a:rPr lang="el-GR" u="sng" dirty="0"/>
              <a:t>αναστολής της δράσης ενός ενζύμου</a:t>
            </a:r>
            <a:r>
              <a:rPr lang="el-GR" dirty="0"/>
              <a:t> υποκαθιστώντας πιθανά για παράδειγμα το φυσιολογικό υπόστρωμα του.</a:t>
            </a:r>
          </a:p>
          <a:p>
            <a:r>
              <a:rPr lang="el-GR" dirty="0"/>
              <a:t>Πολλά </a:t>
            </a:r>
            <a:r>
              <a:rPr lang="el-GR" u="sng" dirty="0"/>
              <a:t>ένζυμα</a:t>
            </a:r>
            <a:r>
              <a:rPr lang="el-GR" dirty="0"/>
              <a:t> που εμπλέκονται στον </a:t>
            </a:r>
            <a:r>
              <a:rPr lang="el-GR" u="sng" dirty="0"/>
              <a:t>μεταβολισμό ή σε ρυθμιστικά βιοχημικά μονοπάτια</a:t>
            </a:r>
            <a:r>
              <a:rPr lang="el-GR" dirty="0"/>
              <a:t> πχ ΜΑΟ, </a:t>
            </a:r>
            <a:r>
              <a:rPr lang="el-GR" dirty="0" err="1"/>
              <a:t>Ακετυλοχολινεστεράση</a:t>
            </a:r>
            <a:r>
              <a:rPr lang="el-GR" dirty="0"/>
              <a:t> </a:t>
            </a:r>
            <a:r>
              <a:rPr lang="el-GR" dirty="0" err="1"/>
              <a:t>κλπ</a:t>
            </a:r>
            <a:r>
              <a:rPr lang="el-GR" dirty="0"/>
              <a:t>  αποτελούν στόχους για πολλά φάρμακα</a:t>
            </a:r>
          </a:p>
          <a:p>
            <a:r>
              <a:rPr lang="el-GR" dirty="0"/>
              <a:t>Στη περίπτωση των </a:t>
            </a:r>
            <a:r>
              <a:rPr lang="el-GR" u="sng" dirty="0"/>
              <a:t>υποδοχέων</a:t>
            </a:r>
            <a:r>
              <a:rPr lang="el-GR" dirty="0"/>
              <a:t> η βιολογική δραστικότητα του φαρμάκου σχετίζεται με τη συγγένεια του φαρμάκου προς τον υποδοχέα, μέτρο της οποίας αποτελεί η σταθερά διάστασης </a:t>
            </a:r>
            <a:r>
              <a:rPr lang="el-GR" i="1" dirty="0"/>
              <a:t>Κ</a:t>
            </a:r>
            <a:r>
              <a:rPr lang="en-US" baseline="-25000" dirty="0"/>
              <a:t>d</a:t>
            </a:r>
            <a:r>
              <a:rPr lang="el-GR" dirty="0"/>
              <a:t>. Όσο μικρότερη είναι η τιμή της </a:t>
            </a:r>
            <a:r>
              <a:rPr lang="el-GR" i="1" dirty="0"/>
              <a:t>K</a:t>
            </a:r>
            <a:r>
              <a:rPr lang="en-US" baseline="-25000" dirty="0"/>
              <a:t>d</a:t>
            </a:r>
            <a:r>
              <a:rPr lang="el-GR" dirty="0"/>
              <a:t>, τόσο μεγαλύτερη είναι η συγκέντρωση </a:t>
            </a:r>
            <a:r>
              <a:rPr lang="el-GR" dirty="0" err="1"/>
              <a:t>συμπλόκου</a:t>
            </a:r>
            <a:r>
              <a:rPr lang="el-GR" dirty="0"/>
              <a:t> φαρμάκου-υποδοχέα και τόσο μεγαλύτερη είναι η συγγένεια του φαρμάκου προς τον υποδοχέα</a:t>
            </a:r>
          </a:p>
          <a:p>
            <a:pPr marL="0" indent="0" algn="ctr">
              <a:buNone/>
            </a:pPr>
            <a:endParaRPr lang="el-GR" dirty="0"/>
          </a:p>
        </p:txBody>
      </p:sp>
    </p:spTree>
    <p:extLst>
      <p:ext uri="{BB962C8B-B14F-4D97-AF65-F5344CB8AC3E}">
        <p14:creationId xmlns:p14="http://schemas.microsoft.com/office/powerpoint/2010/main" val="58197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Η πρόσδεση των φαρμάκων με τους μοριακούς τους στόχους εμπλέκει όλους τους γνωστούς τρόπους αλληλεπίδρασης:  </a:t>
            </a:r>
          </a:p>
          <a:p>
            <a:r>
              <a:rPr lang="el-GR" dirty="0"/>
              <a:t>ιονικές αλληλεπιδράσεις, δεσμούς υδρογόνου, υδρόφοβες, δυνάμεις </a:t>
            </a:r>
            <a:r>
              <a:rPr lang="en-US" dirty="0"/>
              <a:t>Van der Waals</a:t>
            </a:r>
            <a:r>
              <a:rPr lang="el-GR" dirty="0"/>
              <a:t> (όλες αυτές είναι μη ομοιοπολικές)</a:t>
            </a:r>
          </a:p>
          <a:p>
            <a:r>
              <a:rPr lang="el-GR" dirty="0"/>
              <a:t> και ομοιοπολικές. </a:t>
            </a:r>
          </a:p>
          <a:p>
            <a:r>
              <a:rPr lang="el-GR" b="1" dirty="0">
                <a:solidFill>
                  <a:srgbClr val="FF0000"/>
                </a:solidFill>
              </a:rPr>
              <a:t>Η πρόσδεση με ομοιοπολικούς δεσμούς οδηγεί σε παρατεταμένη δράση η οποία είναι μη αντιστρεπτή.</a:t>
            </a:r>
          </a:p>
          <a:p>
            <a:r>
              <a:rPr lang="el-GR" dirty="0"/>
              <a:t>τα φάρμακα μπαίνοντας στον οργανισμό δεσμεύονται από τις μεταφορικές </a:t>
            </a:r>
            <a:r>
              <a:rPr lang="el-GR" dirty="0" err="1"/>
              <a:t>πρωτεϊνες</a:t>
            </a:r>
            <a:r>
              <a:rPr lang="el-GR" dirty="0"/>
              <a:t> όπως η </a:t>
            </a:r>
            <a:r>
              <a:rPr lang="el-GR" dirty="0" err="1"/>
              <a:t>αλβουμίνη</a:t>
            </a:r>
            <a:r>
              <a:rPr lang="el-GR" dirty="0"/>
              <a:t> του πλάσματος</a:t>
            </a:r>
          </a:p>
          <a:p>
            <a:endParaRPr lang="el-GR" dirty="0"/>
          </a:p>
        </p:txBody>
      </p:sp>
    </p:spTree>
    <p:extLst>
      <p:ext uri="{BB962C8B-B14F-4D97-AF65-F5344CB8AC3E}">
        <p14:creationId xmlns:p14="http://schemas.microsoft.com/office/powerpoint/2010/main" val="1673378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Διάκριση αλληλεπιδράσεων</a:t>
            </a:r>
            <a:r>
              <a:rPr lang="en-US" dirty="0"/>
              <a:t>:</a:t>
            </a:r>
            <a:endParaRPr lang="el-GR" dirty="0"/>
          </a:p>
        </p:txBody>
      </p:sp>
      <p:sp>
        <p:nvSpPr>
          <p:cNvPr id="3" name="Θέση περιεχομένου 2"/>
          <p:cNvSpPr>
            <a:spLocks noGrp="1"/>
          </p:cNvSpPr>
          <p:nvPr>
            <p:ph idx="1"/>
          </p:nvPr>
        </p:nvSpPr>
        <p:spPr/>
        <p:txBody>
          <a:bodyPr/>
          <a:lstStyle/>
          <a:p>
            <a:r>
              <a:rPr lang="el-GR" dirty="0"/>
              <a:t>ειδικές αλληλεπιδράσεις και μη</a:t>
            </a:r>
            <a:r>
              <a:rPr lang="en-US" dirty="0"/>
              <a:t> </a:t>
            </a:r>
            <a:r>
              <a:rPr lang="el-GR" dirty="0"/>
              <a:t>ειδικές. </a:t>
            </a:r>
            <a:endParaRPr lang="en-US" dirty="0"/>
          </a:p>
          <a:p>
            <a:r>
              <a:rPr lang="el-GR" u="sng" dirty="0"/>
              <a:t>ειδικές αλληλεπιδράσεις </a:t>
            </a:r>
            <a:r>
              <a:rPr lang="el-GR" dirty="0"/>
              <a:t>λαμβάνουν χώρα μεταξύ του φαρμάκου και του μοριακού στόχου</a:t>
            </a:r>
            <a:r>
              <a:rPr lang="en-US" dirty="0"/>
              <a:t> </a:t>
            </a:r>
            <a:r>
              <a:rPr lang="el-GR" dirty="0"/>
              <a:t>(υποδοχέα</a:t>
            </a:r>
            <a:r>
              <a:rPr lang="en-US" dirty="0"/>
              <a:t>/</a:t>
            </a:r>
            <a:r>
              <a:rPr lang="el-GR" dirty="0"/>
              <a:t>ενεργού κέντρου ενζύμου)</a:t>
            </a:r>
          </a:p>
          <a:p>
            <a:r>
              <a:rPr lang="el-GR" dirty="0"/>
              <a:t>μη ειδικές αφορούν σε αλληλεπιδράσεις με μεμβράνες και πρωτεΐνες του πλάσματος</a:t>
            </a:r>
          </a:p>
          <a:p>
            <a:r>
              <a:rPr lang="el-GR" dirty="0"/>
              <a:t>Η βιολογική δράση είναι </a:t>
            </a:r>
            <a:r>
              <a:rPr lang="el-GR" u="sng" dirty="0"/>
              <a:t>μεγαλύτερη</a:t>
            </a:r>
            <a:r>
              <a:rPr lang="el-GR" dirty="0"/>
              <a:t> όσο </a:t>
            </a:r>
            <a:r>
              <a:rPr lang="el-GR" u="sng" dirty="0"/>
              <a:t>μεγαλύτερη είναι η συγγένεια του μορίου</a:t>
            </a:r>
            <a:r>
              <a:rPr lang="el-GR" dirty="0"/>
              <a:t> με τον πρωτεϊνικό στόχο</a:t>
            </a:r>
          </a:p>
        </p:txBody>
      </p:sp>
    </p:spTree>
    <p:extLst>
      <p:ext uri="{BB962C8B-B14F-4D97-AF65-F5344CB8AC3E}">
        <p14:creationId xmlns:p14="http://schemas.microsoft.com/office/powerpoint/2010/main" val="223249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μέτρηση της δράσης γίνεται </a:t>
            </a:r>
            <a:r>
              <a:rPr lang="el-GR" b="1" dirty="0">
                <a:solidFill>
                  <a:srgbClr val="FF0000"/>
                </a:solidFill>
              </a:rPr>
              <a:t>κινητικά</a:t>
            </a:r>
          </a:p>
        </p:txBody>
      </p:sp>
      <p:sp>
        <p:nvSpPr>
          <p:cNvPr id="3" name="Θέση περιεχομένου 2"/>
          <p:cNvSpPr>
            <a:spLocks noGrp="1"/>
          </p:cNvSpPr>
          <p:nvPr>
            <p:ph idx="1"/>
          </p:nvPr>
        </p:nvSpPr>
        <p:spPr>
          <a:ln>
            <a:noFill/>
          </a:ln>
        </p:spPr>
        <p:txBody>
          <a:bodyPr/>
          <a:lstStyle/>
          <a:p>
            <a:r>
              <a:rPr lang="el-GR" dirty="0"/>
              <a:t> από την κινητική ανάλυση της αλληλεπίδρασης του </a:t>
            </a:r>
            <a:r>
              <a:rPr lang="el-GR" dirty="0" err="1"/>
              <a:t>συμπλοκοποιητή</a:t>
            </a:r>
            <a:r>
              <a:rPr lang="el-GR" dirty="0"/>
              <a:t> (φαρμάκου) με την πρωτεΐνη- στόχο (υποδοχέα, ένζυμο </a:t>
            </a:r>
            <a:r>
              <a:rPr lang="el-GR" dirty="0" err="1"/>
              <a:t>κλπ</a:t>
            </a:r>
            <a:r>
              <a:rPr lang="el-GR" dirty="0"/>
              <a:t>) που ακολουθεί την αντίδραση:</a:t>
            </a:r>
          </a:p>
          <a:p>
            <a:r>
              <a:rPr lang="el-GR" sz="2400" b="1" dirty="0">
                <a:solidFill>
                  <a:srgbClr val="FF0000"/>
                </a:solidFill>
              </a:rPr>
              <a:t>Φάρμακο  + πρωτεΐνη- στόχο →←</a:t>
            </a:r>
            <a:r>
              <a:rPr lang="el-GR" sz="2400" b="1" dirty="0" err="1">
                <a:solidFill>
                  <a:srgbClr val="FF0000"/>
                </a:solidFill>
              </a:rPr>
              <a:t>Σύμπλοκο</a:t>
            </a:r>
            <a:r>
              <a:rPr lang="el-GR" sz="2400" b="1" dirty="0">
                <a:solidFill>
                  <a:srgbClr val="FF0000"/>
                </a:solidFill>
              </a:rPr>
              <a:t> φαρμάκου με την πρωτεΐνη- στόχο </a:t>
            </a:r>
            <a:endParaRPr lang="el-GR" sz="2400" dirty="0">
              <a:solidFill>
                <a:srgbClr val="FF0000"/>
              </a:solidFill>
            </a:endParaRPr>
          </a:p>
          <a:p>
            <a:r>
              <a:rPr lang="el-GR" dirty="0"/>
              <a:t>Η σταθερά ισορροπίας της αντίδρασης  χαρακτηρίζεται ως σταθερά διάστασης </a:t>
            </a:r>
            <a:r>
              <a:rPr lang="en-US" dirty="0" err="1"/>
              <a:t>Kd</a:t>
            </a:r>
            <a:r>
              <a:rPr lang="el-GR" dirty="0"/>
              <a:t> (εκφράζει τη συγγένεια με την πρωτεϊνη στόχο)</a:t>
            </a:r>
          </a:p>
          <a:p>
            <a:endParaRPr lang="el-GR" dirty="0"/>
          </a:p>
          <a:p>
            <a:r>
              <a:rPr lang="en-US" dirty="0" err="1"/>
              <a:t>K</a:t>
            </a:r>
            <a:r>
              <a:rPr lang="en-US" baseline="-25000" dirty="0" err="1"/>
              <a:t>d</a:t>
            </a:r>
            <a:r>
              <a:rPr lang="en-US" dirty="0"/>
              <a:t> = </a:t>
            </a:r>
            <a:r>
              <a:rPr lang="el-GR" sz="1800" u="sng" dirty="0">
                <a:solidFill>
                  <a:srgbClr val="FF0000"/>
                </a:solidFill>
              </a:rPr>
              <a:t>[</a:t>
            </a:r>
            <a:r>
              <a:rPr lang="el-GR" sz="1800" b="1" u="sng" dirty="0">
                <a:solidFill>
                  <a:srgbClr val="FF0000"/>
                </a:solidFill>
              </a:rPr>
              <a:t>Φάρμακο] Χ [πρωτεΐνη- στόχος</a:t>
            </a:r>
            <a:r>
              <a:rPr lang="el-GR" sz="1800" u="sng" dirty="0">
                <a:solidFill>
                  <a:srgbClr val="FF0000"/>
                </a:solidFill>
              </a:rPr>
              <a:t>]</a:t>
            </a:r>
            <a:endParaRPr lang="el-GR" sz="1800" u="sng" dirty="0"/>
          </a:p>
        </p:txBody>
      </p:sp>
      <p:sp>
        <p:nvSpPr>
          <p:cNvPr id="4" name="Ορθογώνιο 3"/>
          <p:cNvSpPr/>
          <p:nvPr/>
        </p:nvSpPr>
        <p:spPr>
          <a:xfrm>
            <a:off x="1975104" y="5376672"/>
            <a:ext cx="4730496" cy="487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462784" y="5657088"/>
            <a:ext cx="184731" cy="369332"/>
          </a:xfrm>
          <a:prstGeom prst="rect">
            <a:avLst/>
          </a:prstGeom>
          <a:noFill/>
          <a:ln>
            <a:noFill/>
          </a:ln>
        </p:spPr>
        <p:txBody>
          <a:bodyPr wrap="none" rtlCol="0">
            <a:spAutoFit/>
          </a:bodyPr>
          <a:lstStyle/>
          <a:p>
            <a:endParaRPr lang="el-GR" dirty="0"/>
          </a:p>
        </p:txBody>
      </p:sp>
      <p:sp>
        <p:nvSpPr>
          <p:cNvPr id="6" name="Ορθογώνιο 5"/>
          <p:cNvSpPr/>
          <p:nvPr/>
        </p:nvSpPr>
        <p:spPr>
          <a:xfrm>
            <a:off x="1562100" y="5356186"/>
            <a:ext cx="4986528" cy="369332"/>
          </a:xfrm>
          <a:prstGeom prst="rect">
            <a:avLst/>
          </a:prstGeom>
        </p:spPr>
        <p:txBody>
          <a:bodyPr wrap="square">
            <a:spAutoFit/>
          </a:bodyPr>
          <a:lstStyle/>
          <a:p>
            <a:r>
              <a:rPr lang="el-GR" b="1" dirty="0">
                <a:solidFill>
                  <a:srgbClr val="FF0000"/>
                </a:solidFill>
              </a:rPr>
              <a:t>[</a:t>
            </a:r>
            <a:r>
              <a:rPr lang="el-GR" b="1" dirty="0" err="1">
                <a:solidFill>
                  <a:srgbClr val="FF0000"/>
                </a:solidFill>
              </a:rPr>
              <a:t>Σύμπλοκο</a:t>
            </a:r>
            <a:r>
              <a:rPr lang="el-GR" b="1" dirty="0">
                <a:solidFill>
                  <a:srgbClr val="FF0000"/>
                </a:solidFill>
              </a:rPr>
              <a:t> φαρμάκου με την πρωτεΐνη- στόχο]</a:t>
            </a:r>
            <a:endParaRPr lang="el-GR" dirty="0"/>
          </a:p>
        </p:txBody>
      </p:sp>
    </p:spTree>
    <p:extLst>
      <p:ext uri="{BB962C8B-B14F-4D97-AF65-F5344CB8AC3E}">
        <p14:creationId xmlns:p14="http://schemas.microsoft.com/office/powerpoint/2010/main" val="534324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Αντικείμενο 2"/>
          <p:cNvGraphicFramePr>
            <a:graphicFrameLocks noChangeAspect="1"/>
          </p:cNvGraphicFramePr>
          <p:nvPr/>
        </p:nvGraphicFramePr>
        <p:xfrm>
          <a:off x="2109216" y="664464"/>
          <a:ext cx="6103172" cy="3505200"/>
        </p:xfrm>
        <a:graphic>
          <a:graphicData uri="http://schemas.openxmlformats.org/presentationml/2006/ole">
            <mc:AlternateContent xmlns:mc="http://schemas.openxmlformats.org/markup-compatibility/2006">
              <mc:Choice xmlns:v="urn:schemas-microsoft-com:vml" Requires="v">
                <p:oleObj spid="_x0000_s4106" name="CS ChemDraw Drawing" r:id="rId3" imgW="4228628" imgH="2425970" progId="ChemDraw.Document.6.0">
                  <p:embed/>
                </p:oleObj>
              </mc:Choice>
              <mc:Fallback>
                <p:oleObj name="CS ChemDraw Drawing" r:id="rId3" imgW="4228628" imgH="2425970" progId="ChemDraw.Document.6.0">
                  <p:embed/>
                  <p:pic>
                    <p:nvPicPr>
                      <p:cNvPr id="3" name="Αντικείμενο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216" y="664464"/>
                        <a:ext cx="6103172" cy="3505200"/>
                      </a:xfrm>
                      <a:prstGeom prst="rect">
                        <a:avLst/>
                      </a:prstGeom>
                      <a:noFill/>
                      <a:ln w="57150">
                        <a:solidFill>
                          <a:srgbClr val="0070C0"/>
                        </a:solidFill>
                      </a:ln>
                    </p:spPr>
                  </p:pic>
                </p:oleObj>
              </mc:Fallback>
            </mc:AlternateContent>
          </a:graphicData>
        </a:graphic>
      </p:graphicFrame>
      <p:sp>
        <p:nvSpPr>
          <p:cNvPr id="4" name="Ορθογώνιο 3"/>
          <p:cNvSpPr/>
          <p:nvPr/>
        </p:nvSpPr>
        <p:spPr>
          <a:xfrm>
            <a:off x="0" y="4389120"/>
            <a:ext cx="12435840" cy="2308324"/>
          </a:xfrm>
          <a:prstGeom prst="rect">
            <a:avLst/>
          </a:prstGeom>
        </p:spPr>
        <p:txBody>
          <a:bodyPr wrap="square">
            <a:spAutoFit/>
          </a:bodyPr>
          <a:lstStyle/>
          <a:p>
            <a:r>
              <a:rPr lang="en-US" sz="2400" b="0" i="0" u="none" strike="noStrike" baseline="0" dirty="0"/>
              <a:t>O</a:t>
            </a:r>
            <a:r>
              <a:rPr lang="el-GR" sz="2400" b="0" i="0" u="none" strike="noStrike" baseline="0" dirty="0"/>
              <a:t> προσδιορισμός της </a:t>
            </a:r>
            <a:r>
              <a:rPr lang="el-GR" sz="2400" b="0" i="0" u="none" strike="noStrike" baseline="0" dirty="0" err="1"/>
              <a:t>σταθεράς</a:t>
            </a:r>
            <a:r>
              <a:rPr lang="el-GR" sz="2400" b="0" i="0" u="none" strike="noStrike" baseline="0" dirty="0"/>
              <a:t> αναστολής Κ</a:t>
            </a:r>
            <a:r>
              <a:rPr lang="el-GR" sz="2400" b="0" i="0" u="none" strike="noStrike" baseline="-25000" dirty="0"/>
              <a:t>Ι</a:t>
            </a:r>
            <a:r>
              <a:rPr lang="el-GR" sz="2400" b="0" i="0" u="none" strike="noStrike" baseline="0" dirty="0"/>
              <a:t>, χρειάζεται πολλά και επαναλαμβανόμενα πειράματα. Συνήθως χρησιμοποιείται η μοριακή συγκέντρωση του αναστολέα που προκαλεί το 50% της </a:t>
            </a:r>
            <a:r>
              <a:rPr lang="el-GR" sz="2400" b="0" i="0" u="none" strike="noStrike" baseline="0" dirty="0" err="1"/>
              <a:t>ενζυμικής</a:t>
            </a:r>
            <a:r>
              <a:rPr lang="el-GR" sz="2400" b="0" i="0" u="none" strike="noStrike" baseline="0" dirty="0"/>
              <a:t> αναστολής</a:t>
            </a:r>
            <a:r>
              <a:rPr lang="el-GR" sz="2400" b="0" i="0" u="none" strike="noStrike" dirty="0"/>
              <a:t> (</a:t>
            </a:r>
            <a:r>
              <a:rPr lang="el-GR" sz="2400" b="0" i="0" u="none" strike="noStrike" baseline="0" dirty="0"/>
              <a:t>IC</a:t>
            </a:r>
            <a:r>
              <a:rPr lang="el-GR" sz="2400" b="0" i="0" u="none" strike="noStrike" baseline="-25000" dirty="0"/>
              <a:t>50</a:t>
            </a:r>
            <a:r>
              <a:rPr lang="el-GR" sz="2400" b="0" i="0" u="none" strike="noStrike" baseline="0" dirty="0"/>
              <a:t>). Η τιμή IC</a:t>
            </a:r>
            <a:r>
              <a:rPr lang="el-GR" sz="2400" b="0" i="0" u="none" strike="noStrike" baseline="-25000" dirty="0"/>
              <a:t>50</a:t>
            </a:r>
            <a:r>
              <a:rPr lang="el-GR" sz="2400" b="0" i="0" u="none" strike="noStrike" baseline="0" dirty="0"/>
              <a:t> προσδιορίζεται από την καμπύλη που προκύπτει από την απεικόνιση της δράσης ως προς τη συγκέντρωση του αναστολέα, παρουσία συγκεκριμένης συγκέντρωσης φυσιολογικού υποστρώματος (καμπύλη δόσης-απόκρισης, </a:t>
            </a:r>
            <a:r>
              <a:rPr lang="el-GR" sz="2400" b="0" i="0" u="none" strike="noStrike" baseline="0" dirty="0" err="1"/>
              <a:t>dose-response</a:t>
            </a:r>
            <a:r>
              <a:rPr lang="el-GR" sz="2400" b="0" i="0" u="none" strike="noStrike" baseline="0" dirty="0"/>
              <a:t> </a:t>
            </a:r>
            <a:r>
              <a:rPr lang="el-GR" sz="2400" b="0" i="0" u="none" strike="noStrike" baseline="0" dirty="0" err="1"/>
              <a:t>curve</a:t>
            </a:r>
            <a:r>
              <a:rPr lang="el-GR" sz="2400" b="0" i="0" u="none" strike="noStrike" baseline="0" dirty="0"/>
              <a:t>). </a:t>
            </a:r>
            <a:endParaRPr lang="el-GR" sz="2400" dirty="0"/>
          </a:p>
        </p:txBody>
      </p:sp>
      <p:sp>
        <p:nvSpPr>
          <p:cNvPr id="5" name="Κυματισμός 4"/>
          <p:cNvSpPr/>
          <p:nvPr/>
        </p:nvSpPr>
        <p:spPr>
          <a:xfrm>
            <a:off x="8485632" y="845927"/>
            <a:ext cx="3304032" cy="1517904"/>
          </a:xfrm>
          <a:prstGeom prst="wav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8583168" y="845927"/>
            <a:ext cx="3304032" cy="1200329"/>
          </a:xfrm>
          <a:prstGeom prst="rect">
            <a:avLst/>
          </a:prstGeom>
        </p:spPr>
        <p:txBody>
          <a:bodyPr wrap="square">
            <a:spAutoFit/>
          </a:bodyPr>
          <a:lstStyle/>
          <a:p>
            <a:r>
              <a:rPr lang="el-GR" b="0" i="0" u="none" strike="noStrike" baseline="0" dirty="0">
                <a:solidFill>
                  <a:srgbClr val="FF0000"/>
                </a:solidFill>
              </a:rPr>
              <a:t>δεν</a:t>
            </a:r>
          </a:p>
          <a:p>
            <a:r>
              <a:rPr lang="el-GR" b="0" i="0" u="none" strike="noStrike" baseline="0" dirty="0">
                <a:solidFill>
                  <a:srgbClr val="FF0000"/>
                </a:solidFill>
              </a:rPr>
              <a:t>μπορεί να εφαρμοστεί στη μη συναγωνιστική και μη αντιστρεπτή αναστολή</a:t>
            </a:r>
            <a:endParaRPr lang="el-GR" dirty="0">
              <a:solidFill>
                <a:srgbClr val="FF0000"/>
              </a:solidFill>
            </a:endParaRPr>
          </a:p>
        </p:txBody>
      </p:sp>
    </p:spTree>
    <p:extLst>
      <p:ext uri="{BB962C8B-B14F-4D97-AF65-F5344CB8AC3E}">
        <p14:creationId xmlns:p14="http://schemas.microsoft.com/office/powerpoint/2010/main" val="265336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υποδοχείς</a:t>
            </a:r>
          </a:p>
        </p:txBody>
      </p:sp>
      <p:sp>
        <p:nvSpPr>
          <p:cNvPr id="3" name="Θέση περιεχομένου 2"/>
          <p:cNvSpPr>
            <a:spLocks noGrp="1"/>
          </p:cNvSpPr>
          <p:nvPr>
            <p:ph idx="1"/>
          </p:nvPr>
        </p:nvSpPr>
        <p:spPr/>
        <p:txBody>
          <a:bodyPr/>
          <a:lstStyle/>
          <a:p>
            <a:r>
              <a:rPr lang="el-GR" dirty="0"/>
              <a:t>Το 1878 ο </a:t>
            </a:r>
            <a:r>
              <a:rPr lang="el-GR" dirty="0" err="1"/>
              <a:t>John</a:t>
            </a:r>
            <a:r>
              <a:rPr lang="el-GR" dirty="0"/>
              <a:t> </a:t>
            </a:r>
            <a:r>
              <a:rPr lang="el-GR" dirty="0" err="1"/>
              <a:t>Langley</a:t>
            </a:r>
            <a:r>
              <a:rPr lang="el-GR" dirty="0"/>
              <a:t>, μελετώντας  τη δραστικότητα της </a:t>
            </a:r>
            <a:r>
              <a:rPr lang="el-GR" u="sng" dirty="0" err="1"/>
              <a:t>ατροπίνης</a:t>
            </a:r>
            <a:r>
              <a:rPr lang="el-GR" u="sng" dirty="0"/>
              <a:t> (1) </a:t>
            </a:r>
            <a:r>
              <a:rPr lang="el-GR" dirty="0"/>
              <a:t>και της </a:t>
            </a:r>
            <a:r>
              <a:rPr lang="el-GR" u="sng" dirty="0" err="1"/>
              <a:t>πιλοκαρπίνης</a:t>
            </a:r>
            <a:r>
              <a:rPr lang="el-GR" u="sng" dirty="0"/>
              <a:t> (2)</a:t>
            </a:r>
            <a:r>
              <a:rPr lang="el-GR" dirty="0"/>
              <a:t>  πρότεινε για πρώτη φορά ότι και οι δύο αυτές χημικές ενώσεις </a:t>
            </a:r>
            <a:r>
              <a:rPr lang="el-GR" dirty="0" err="1"/>
              <a:t>αλληλεπιδρούν</a:t>
            </a:r>
            <a:r>
              <a:rPr lang="el-GR" dirty="0"/>
              <a:t> με κάποια ουσία</a:t>
            </a:r>
            <a:r>
              <a:rPr lang="en-US" dirty="0"/>
              <a:t> (3)</a:t>
            </a:r>
            <a:r>
              <a:rPr lang="el-GR" dirty="0"/>
              <a:t> στις χημικές απολήξεις των κυττάρων</a:t>
            </a:r>
          </a:p>
          <a:p>
            <a:r>
              <a:rPr lang="el-GR" b="1" dirty="0"/>
              <a:t>1</a:t>
            </a:r>
          </a:p>
          <a:p>
            <a:endParaRPr lang="el-GR" dirty="0"/>
          </a:p>
        </p:txBody>
      </p:sp>
      <p:graphicFrame>
        <p:nvGraphicFramePr>
          <p:cNvPr id="4" name="Object 1"/>
          <p:cNvGraphicFramePr>
            <a:graphicFrameLocks noChangeAspect="1"/>
          </p:cNvGraphicFramePr>
          <p:nvPr>
            <p:extLst>
              <p:ext uri="{D42A27DB-BD31-4B8C-83A1-F6EECF244321}">
                <p14:modId xmlns:p14="http://schemas.microsoft.com/office/powerpoint/2010/main" val="2303793722"/>
              </p:ext>
            </p:extLst>
          </p:nvPr>
        </p:nvGraphicFramePr>
        <p:xfrm>
          <a:off x="8249857" y="3713239"/>
          <a:ext cx="2416175" cy="1362075"/>
        </p:xfrm>
        <a:graphic>
          <a:graphicData uri="http://schemas.openxmlformats.org/presentationml/2006/ole">
            <mc:AlternateContent xmlns:mc="http://schemas.openxmlformats.org/markup-compatibility/2006">
              <mc:Choice xmlns:v="urn:schemas-microsoft-com:vml" Requires="v">
                <p:oleObj spid="_x0000_s1076" name="CS ChemDraw Drawing" r:id="rId3" imgW="2541814" imgH="1215934" progId="ChemDraw.Document.6.0">
                  <p:embed/>
                </p:oleObj>
              </mc:Choice>
              <mc:Fallback>
                <p:oleObj name="CS ChemDraw Drawing" r:id="rId3" imgW="2541814" imgH="1215934"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857" y="3713239"/>
                        <a:ext cx="2416175" cy="1362075"/>
                      </a:xfrm>
                      <a:prstGeom prst="rect">
                        <a:avLst/>
                      </a:prstGeom>
                      <a:solidFill>
                        <a:srgbClr val="FFFF00"/>
                      </a:solidFill>
                    </p:spPr>
                  </p:pic>
                </p:oleObj>
              </mc:Fallback>
            </mc:AlternateContent>
          </a:graphicData>
        </a:graphic>
      </p:graphicFrame>
      <p:pic>
        <p:nvPicPr>
          <p:cNvPr id="5" name="Picture 4" descr="Atrop"/>
          <p:cNvPicPr>
            <a:picLocks noChangeAspect="1" noChangeArrowheads="1"/>
          </p:cNvPicPr>
          <p:nvPr/>
        </p:nvPicPr>
        <p:blipFill>
          <a:blip r:embed="rId5"/>
          <a:srcRect/>
          <a:stretch>
            <a:fillRect/>
          </a:stretch>
        </p:blipFill>
        <p:spPr>
          <a:xfrm>
            <a:off x="1836068" y="3364992"/>
            <a:ext cx="4457322" cy="2592899"/>
          </a:xfrm>
          <a:prstGeom prst="rect">
            <a:avLst/>
          </a:prstGeom>
          <a:solidFill>
            <a:schemeClr val="accent2"/>
          </a:solidFill>
          <a:ln/>
        </p:spPr>
      </p:pic>
      <p:sp>
        <p:nvSpPr>
          <p:cNvPr id="7" name="TextBox 6"/>
          <p:cNvSpPr txBox="1"/>
          <p:nvPr/>
        </p:nvSpPr>
        <p:spPr>
          <a:xfrm>
            <a:off x="9751632" y="5352288"/>
            <a:ext cx="914400" cy="369332"/>
          </a:xfrm>
          <a:prstGeom prst="rect">
            <a:avLst/>
          </a:prstGeom>
          <a:noFill/>
        </p:spPr>
        <p:txBody>
          <a:bodyPr wrap="square" rtlCol="0">
            <a:spAutoFit/>
          </a:bodyPr>
          <a:lstStyle/>
          <a:p>
            <a:r>
              <a:rPr lang="el-GR" b="1" dirty="0"/>
              <a:t>2</a:t>
            </a:r>
          </a:p>
        </p:txBody>
      </p:sp>
      <p:graphicFrame>
        <p:nvGraphicFramePr>
          <p:cNvPr id="8" name="Object 4"/>
          <p:cNvGraphicFramePr>
            <a:graphicFrameLocks noChangeAspect="1"/>
          </p:cNvGraphicFramePr>
          <p:nvPr>
            <p:extLst>
              <p:ext uri="{D42A27DB-BD31-4B8C-83A1-F6EECF244321}">
                <p14:modId xmlns:p14="http://schemas.microsoft.com/office/powerpoint/2010/main" val="2099203478"/>
              </p:ext>
            </p:extLst>
          </p:nvPr>
        </p:nvGraphicFramePr>
        <p:xfrm>
          <a:off x="6293390" y="5444293"/>
          <a:ext cx="2767203" cy="871157"/>
        </p:xfrm>
        <a:graphic>
          <a:graphicData uri="http://schemas.openxmlformats.org/presentationml/2006/ole">
            <mc:AlternateContent xmlns:mc="http://schemas.openxmlformats.org/markup-compatibility/2006">
              <mc:Choice xmlns:v="urn:schemas-microsoft-com:vml" Requires="v">
                <p:oleObj spid="_x0000_s1077" name="CS ChemDraw Drawing" r:id="rId6" imgW="2651760" imgH="587160" progId="ChemDraw.Document.6.0">
                  <p:embed/>
                </p:oleObj>
              </mc:Choice>
              <mc:Fallback>
                <p:oleObj name="CS ChemDraw Drawing" r:id="rId6" imgW="2651760" imgH="58716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3390" y="5444293"/>
                        <a:ext cx="2767203" cy="871157"/>
                      </a:xfrm>
                      <a:prstGeom prst="rect">
                        <a:avLst/>
                      </a:prstGeom>
                      <a:solidFill>
                        <a:srgbClr val="FFFF00"/>
                      </a:solidFill>
                    </p:spPr>
                  </p:pic>
                </p:oleObj>
              </mc:Fallback>
            </mc:AlternateContent>
          </a:graphicData>
        </a:graphic>
      </p:graphicFrame>
      <p:sp>
        <p:nvSpPr>
          <p:cNvPr id="6" name="Ορθογώνιο 5"/>
          <p:cNvSpPr/>
          <p:nvPr/>
        </p:nvSpPr>
        <p:spPr>
          <a:xfrm>
            <a:off x="7224462" y="4942005"/>
            <a:ext cx="301686" cy="369332"/>
          </a:xfrm>
          <a:prstGeom prst="rect">
            <a:avLst/>
          </a:prstGeom>
        </p:spPr>
        <p:txBody>
          <a:bodyPr wrap="none">
            <a:spAutoFit/>
          </a:bodyPr>
          <a:lstStyle/>
          <a:p>
            <a:r>
              <a:rPr lang="en-US" b="1" dirty="0"/>
              <a:t>3</a:t>
            </a:r>
            <a:endParaRPr lang="el-GR" b="1" dirty="0"/>
          </a:p>
        </p:txBody>
      </p:sp>
    </p:spTree>
    <p:extLst>
      <p:ext uri="{BB962C8B-B14F-4D97-AF65-F5344CB8AC3E}">
        <p14:creationId xmlns:p14="http://schemas.microsoft.com/office/powerpoint/2010/main" val="2560777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600" b="1" dirty="0"/>
              <a:t>Η θεωρία της πλευρικής αλυσίδας</a:t>
            </a:r>
          </a:p>
        </p:txBody>
      </p:sp>
      <p:sp>
        <p:nvSpPr>
          <p:cNvPr id="3" name="Θέση περιεχομένου 2"/>
          <p:cNvSpPr>
            <a:spLocks noGrp="1"/>
          </p:cNvSpPr>
          <p:nvPr>
            <p:ph idx="1"/>
          </p:nvPr>
        </p:nvSpPr>
        <p:spPr>
          <a:xfrm>
            <a:off x="838200" y="1825625"/>
            <a:ext cx="10515600" cy="2429383"/>
          </a:xfrm>
        </p:spPr>
        <p:txBody>
          <a:bodyPr/>
          <a:lstStyle/>
          <a:p>
            <a:r>
              <a:rPr lang="el-GR" dirty="0"/>
              <a:t>Το 1897 ο </a:t>
            </a:r>
            <a:r>
              <a:rPr lang="el-GR" dirty="0" err="1"/>
              <a:t>Ehrlich</a:t>
            </a:r>
            <a:r>
              <a:rPr lang="el-GR" dirty="0"/>
              <a:t> διατύπωσε ότι τα κύτταρα διαθέτουν </a:t>
            </a:r>
            <a:r>
              <a:rPr lang="el-GR" u="sng" dirty="0"/>
              <a:t>πλευρικές αλυσίδες προσδεμένες σε αυ</a:t>
            </a:r>
            <a:r>
              <a:rPr lang="el-GR" dirty="0"/>
              <a:t>τά, οι οποίες περιέχουν </a:t>
            </a:r>
            <a:r>
              <a:rPr lang="el-GR" u="sng" dirty="0"/>
              <a:t>ειδικές ομάδες </a:t>
            </a:r>
            <a:r>
              <a:rPr lang="el-GR" dirty="0"/>
              <a:t>ικανές να συνδυάζονται με </a:t>
            </a:r>
            <a:r>
              <a:rPr lang="el-GR" u="sng" dirty="0"/>
              <a:t>μια συγκεκριμένη ομάδα ενός </a:t>
            </a:r>
            <a:r>
              <a:rPr lang="el-GR" u="sng" dirty="0" err="1"/>
              <a:t>ξενοβιοτικού</a:t>
            </a:r>
            <a:r>
              <a:rPr lang="el-GR" u="sng" dirty="0"/>
              <a:t>. </a:t>
            </a:r>
          </a:p>
          <a:p>
            <a:r>
              <a:rPr lang="el-GR" dirty="0"/>
              <a:t>Αυτές οι πλευρικές αλυσίδες ονομάστηκαν υποδοχείς</a:t>
            </a:r>
          </a:p>
        </p:txBody>
      </p:sp>
    </p:spTree>
    <p:extLst>
      <p:ext uri="{BB962C8B-B14F-4D97-AF65-F5344CB8AC3E}">
        <p14:creationId xmlns:p14="http://schemas.microsoft.com/office/powerpoint/2010/main" val="118585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79120" y="2325497"/>
            <a:ext cx="10515600" cy="4351338"/>
          </a:xfrm>
        </p:spPr>
        <p:txBody>
          <a:bodyPr/>
          <a:lstStyle/>
          <a:p>
            <a:endParaRPr lang="el-GR" dirty="0"/>
          </a:p>
        </p:txBody>
      </p:sp>
      <p:sp>
        <p:nvSpPr>
          <p:cNvPr id="4" name="Ορθογώνιο 3"/>
          <p:cNvSpPr/>
          <p:nvPr/>
        </p:nvSpPr>
        <p:spPr>
          <a:xfrm>
            <a:off x="743712" y="2784868"/>
            <a:ext cx="10351008" cy="3416320"/>
          </a:xfrm>
          <a:prstGeom prst="rect">
            <a:avLst/>
          </a:prstGeom>
        </p:spPr>
        <p:txBody>
          <a:bodyPr wrap="square">
            <a:spAutoFit/>
          </a:bodyPr>
          <a:lstStyle/>
          <a:p>
            <a:r>
              <a:rPr lang="el-GR" sz="2400" dirty="0"/>
              <a:t>Το 1905 ο </a:t>
            </a:r>
            <a:r>
              <a:rPr lang="el-GR" sz="2400" dirty="0" err="1"/>
              <a:t>Langley</a:t>
            </a:r>
            <a:r>
              <a:rPr lang="el-GR" sz="2400" dirty="0"/>
              <a:t>, μελετώντας την ανταγωνιστική επίδραση της </a:t>
            </a:r>
            <a:r>
              <a:rPr lang="el-GR" sz="2400" b="1" dirty="0" err="1"/>
              <a:t>τουβοκουκαρίνης</a:t>
            </a:r>
            <a:r>
              <a:rPr lang="el-GR" sz="2400" dirty="0"/>
              <a:t> που προκαλεί μυϊκή παράλυση στη διέγερση νικοτίνης στο σκελετικό μυ, συμπέρανε ότι υπήρχε μια ουσία που ελάμβανε το  νευρικό ερέθισμα και το μεταβίβαζε προκαλώντας μυϊκή σύσπαση στις </a:t>
            </a:r>
            <a:r>
              <a:rPr lang="el-GR" sz="2400" dirty="0" err="1"/>
              <a:t>νευρομυικές</a:t>
            </a:r>
            <a:r>
              <a:rPr lang="el-GR" sz="2400" dirty="0"/>
              <a:t> συνάψεις. </a:t>
            </a:r>
          </a:p>
          <a:p>
            <a:r>
              <a:rPr lang="el-GR" sz="2400" dirty="0"/>
              <a:t>Για πρώτη φορά </a:t>
            </a:r>
            <a:r>
              <a:rPr lang="el-GR" sz="2400" dirty="0" err="1"/>
              <a:t>περιγράφηκαν</a:t>
            </a:r>
            <a:r>
              <a:rPr lang="el-GR" sz="2400" dirty="0"/>
              <a:t> τα δυο θεμελιώδη χαρακτηριστικά του υποδοχέα: η ικανότητα αναγνώρισης</a:t>
            </a:r>
          </a:p>
          <a:p>
            <a:r>
              <a:rPr lang="el-GR" sz="2400" dirty="0"/>
              <a:t>ειδικών </a:t>
            </a:r>
            <a:r>
              <a:rPr lang="el-GR" sz="2400" dirty="0" err="1"/>
              <a:t>προσδετών</a:t>
            </a:r>
            <a:r>
              <a:rPr lang="el-GR" sz="2400" dirty="0"/>
              <a:t> και η ικανότητα του </a:t>
            </a:r>
            <a:r>
              <a:rPr lang="el-GR" sz="2400" dirty="0" err="1"/>
              <a:t>συμπλόκου</a:t>
            </a:r>
            <a:r>
              <a:rPr lang="el-GR" sz="2400" dirty="0"/>
              <a:t> (</a:t>
            </a:r>
            <a:r>
              <a:rPr lang="el-GR" sz="2400" dirty="0" err="1"/>
              <a:t>complex</a:t>
            </a:r>
            <a:r>
              <a:rPr lang="el-GR" sz="2400" dirty="0"/>
              <a:t>) </a:t>
            </a:r>
            <a:r>
              <a:rPr lang="el-GR" sz="2400" dirty="0" err="1"/>
              <a:t>προσδέτη</a:t>
            </a:r>
            <a:r>
              <a:rPr lang="el-GR" sz="2400" dirty="0"/>
              <a:t>-υποδοχέα να εκκινεί μια αντίδραση- βιολογική απόκριση</a:t>
            </a:r>
          </a:p>
        </p:txBody>
      </p:sp>
      <p:pic>
        <p:nvPicPr>
          <p:cNvPr id="2050" name="Picture 2" descr="Tubocurarin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12" y="240568"/>
            <a:ext cx="2653411" cy="1797084"/>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657600" y="377952"/>
            <a:ext cx="7437120" cy="1200329"/>
          </a:xfrm>
          <a:prstGeom prst="rect">
            <a:avLst/>
          </a:prstGeom>
          <a:solidFill>
            <a:schemeClr val="accent2">
              <a:lumMod val="20000"/>
              <a:lumOff val="80000"/>
            </a:schemeClr>
          </a:solidFill>
        </p:spPr>
        <p:txBody>
          <a:bodyPr wrap="square">
            <a:spAutoFit/>
          </a:bodyPr>
          <a:lstStyle/>
          <a:p>
            <a:r>
              <a:rPr lang="el-GR" sz="2400" dirty="0"/>
              <a:t>Η </a:t>
            </a:r>
            <a:r>
              <a:rPr lang="el-GR" sz="2400" dirty="0" err="1"/>
              <a:t>τουβοκουραρίνη</a:t>
            </a:r>
            <a:r>
              <a:rPr lang="el-GR" sz="2400" dirty="0"/>
              <a:t> αποτελεί ανταγωνιστή της </a:t>
            </a:r>
            <a:r>
              <a:rPr lang="el-GR" sz="2400" dirty="0" err="1"/>
              <a:t>Ακετυλοχολίνης</a:t>
            </a:r>
            <a:r>
              <a:rPr lang="el-GR" sz="2400" dirty="0"/>
              <a:t> (</a:t>
            </a:r>
            <a:r>
              <a:rPr lang="el-GR" sz="2400" dirty="0">
                <a:solidFill>
                  <a:srgbClr val="FF0000"/>
                </a:solidFill>
                <a:latin typeface="Calibri" pitchFamily="34" charset="0"/>
              </a:rPr>
              <a:t>Α</a:t>
            </a:r>
            <a:r>
              <a:rPr lang="en-US" sz="2400" dirty="0" err="1">
                <a:solidFill>
                  <a:srgbClr val="FF0000"/>
                </a:solidFill>
                <a:latin typeface="Calibri" pitchFamily="34" charset="0"/>
              </a:rPr>
              <a:t>ch</a:t>
            </a:r>
            <a:r>
              <a:rPr lang="el-GR" sz="2400" dirty="0"/>
              <a:t>) στις </a:t>
            </a:r>
            <a:r>
              <a:rPr lang="el-GR" sz="2400" dirty="0" err="1"/>
              <a:t>νευρομυικές</a:t>
            </a:r>
            <a:r>
              <a:rPr lang="el-GR" sz="2400" dirty="0"/>
              <a:t> συνάψεις, προκαλεί </a:t>
            </a:r>
            <a:r>
              <a:rPr lang="el-GR" sz="2400" dirty="0">
                <a:solidFill>
                  <a:srgbClr val="FF0000"/>
                </a:solidFill>
                <a:latin typeface="Calibri" pitchFamily="34" charset="0"/>
              </a:rPr>
              <a:t>αναστολή της δράσης της ελεύθερης Α</a:t>
            </a:r>
            <a:r>
              <a:rPr lang="en-US" sz="2400" dirty="0" err="1">
                <a:solidFill>
                  <a:srgbClr val="FF0000"/>
                </a:solidFill>
                <a:latin typeface="Calibri" pitchFamily="34" charset="0"/>
              </a:rPr>
              <a:t>ch</a:t>
            </a:r>
            <a:r>
              <a:rPr lang="el-GR" sz="2400" dirty="0">
                <a:solidFill>
                  <a:srgbClr val="FF0000"/>
                </a:solidFill>
                <a:latin typeface="Calibri" pitchFamily="34" charset="0"/>
              </a:rPr>
              <a:t>.</a:t>
            </a:r>
          </a:p>
        </p:txBody>
      </p:sp>
    </p:spTree>
    <p:extLst>
      <p:ext uri="{BB962C8B-B14F-4D97-AF65-F5344CB8AC3E}">
        <p14:creationId xmlns:p14="http://schemas.microsoft.com/office/powerpoint/2010/main" val="647398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291584" y="365126"/>
            <a:ext cx="7062216" cy="756538"/>
          </a:xfrm>
        </p:spPr>
        <p:txBody>
          <a:bodyPr>
            <a:normAutofit/>
          </a:bodyPr>
          <a:lstStyle/>
          <a:p>
            <a:pPr algn="ctr"/>
            <a:r>
              <a:rPr lang="el-GR" b="1" dirty="0"/>
              <a:t> </a:t>
            </a:r>
            <a:r>
              <a:rPr lang="el-GR" sz="2700" b="1" dirty="0"/>
              <a:t>Στόχοι των Φαρμάκων –</a:t>
            </a:r>
            <a:endParaRPr lang="el-GR" sz="2700" dirty="0"/>
          </a:p>
        </p:txBody>
      </p:sp>
      <p:sp>
        <p:nvSpPr>
          <p:cNvPr id="8" name="Θέση περιεχομένου 7"/>
          <p:cNvSpPr>
            <a:spLocks noGrp="1"/>
          </p:cNvSpPr>
          <p:nvPr>
            <p:ph idx="1"/>
          </p:nvPr>
        </p:nvSpPr>
        <p:spPr>
          <a:xfrm>
            <a:off x="463296" y="2447227"/>
            <a:ext cx="10515600" cy="4351338"/>
          </a:xfrm>
        </p:spPr>
        <p:txBody>
          <a:bodyPr/>
          <a:lstStyle/>
          <a:p>
            <a:r>
              <a:rPr lang="el-GR" dirty="0"/>
              <a:t>ένζυμα</a:t>
            </a:r>
          </a:p>
          <a:p>
            <a:r>
              <a:rPr lang="el-GR" dirty="0"/>
              <a:t>Υποδοχείς, </a:t>
            </a:r>
          </a:p>
          <a:p>
            <a:r>
              <a:rPr lang="el-GR" dirty="0"/>
              <a:t>μεταβίβαση σημάτων, </a:t>
            </a:r>
          </a:p>
          <a:p>
            <a:r>
              <a:rPr lang="el-GR" dirty="0" err="1"/>
              <a:t>μεμβρανικοί</a:t>
            </a:r>
            <a:r>
              <a:rPr lang="el-GR" dirty="0"/>
              <a:t> δίαυλοι ιόντων,</a:t>
            </a:r>
          </a:p>
          <a:p>
            <a:r>
              <a:rPr lang="el-GR" dirty="0" err="1"/>
              <a:t>πρωτεῒνες</a:t>
            </a:r>
            <a:r>
              <a:rPr lang="el-GR" dirty="0"/>
              <a:t> </a:t>
            </a:r>
            <a:r>
              <a:rPr lang="en-US" dirty="0"/>
              <a:t>G, </a:t>
            </a:r>
            <a:endParaRPr lang="el-GR" dirty="0"/>
          </a:p>
          <a:p>
            <a:r>
              <a:rPr lang="el-GR" dirty="0"/>
              <a:t>ενδοκυττάρια </a:t>
            </a:r>
            <a:r>
              <a:rPr lang="el-GR" dirty="0" err="1"/>
              <a:t>μεγαλομόρια</a:t>
            </a:r>
            <a:r>
              <a:rPr lang="el-GR" dirty="0"/>
              <a:t>,</a:t>
            </a:r>
          </a:p>
          <a:p>
            <a:r>
              <a:rPr lang="el-GR" dirty="0" err="1"/>
              <a:t>τυρόσινο-κινάση</a:t>
            </a:r>
            <a:endParaRPr lang="el-GR" dirty="0"/>
          </a:p>
        </p:txBody>
      </p:sp>
      <p:sp>
        <p:nvSpPr>
          <p:cNvPr id="11" name="Αστέρι 7 ακτινών 10"/>
          <p:cNvSpPr/>
          <p:nvPr/>
        </p:nvSpPr>
        <p:spPr>
          <a:xfrm>
            <a:off x="463296" y="1121663"/>
            <a:ext cx="2304288" cy="1325563"/>
          </a:xfrm>
          <a:prstGeom prst="star7">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p:cNvSpPr/>
          <p:nvPr/>
        </p:nvSpPr>
        <p:spPr>
          <a:xfrm>
            <a:off x="1011936" y="1591366"/>
            <a:ext cx="1170432" cy="461665"/>
          </a:xfrm>
          <a:prstGeom prst="rect">
            <a:avLst/>
          </a:prstGeom>
        </p:spPr>
        <p:txBody>
          <a:bodyPr wrap="square">
            <a:spAutoFit/>
          </a:bodyPr>
          <a:lstStyle/>
          <a:p>
            <a:r>
              <a:rPr lang="el-GR" sz="2400" b="1" dirty="0"/>
              <a:t>Στόχοι</a:t>
            </a:r>
          </a:p>
        </p:txBody>
      </p:sp>
      <p:sp>
        <p:nvSpPr>
          <p:cNvPr id="6" name="Ορθογώνιο 5"/>
          <p:cNvSpPr/>
          <p:nvPr/>
        </p:nvSpPr>
        <p:spPr>
          <a:xfrm>
            <a:off x="6083808" y="1690688"/>
            <a:ext cx="5130309" cy="1754326"/>
          </a:xfrm>
          <a:prstGeom prst="rect">
            <a:avLst/>
          </a:prstGeom>
          <a:solidFill>
            <a:schemeClr val="accent2">
              <a:lumMod val="60000"/>
              <a:lumOff val="40000"/>
            </a:schemeClr>
          </a:solidFill>
        </p:spPr>
        <p:txBody>
          <a:bodyPr wrap="square">
            <a:spAutoFit/>
          </a:bodyPr>
          <a:lstStyle/>
          <a:p>
            <a:pPr algn="ctr"/>
            <a:r>
              <a:rPr lang="el-GR" sz="2400" dirty="0">
                <a:solidFill>
                  <a:schemeClr val="tx1"/>
                </a:solidFill>
                <a:latin typeface="Comic Sans MS" pitchFamily="66" charset="0"/>
              </a:rPr>
              <a:t>Στόχο των φαρμάκων/ </a:t>
            </a:r>
            <a:r>
              <a:rPr lang="el-GR" sz="2400" dirty="0" err="1">
                <a:solidFill>
                  <a:schemeClr val="tx1"/>
                </a:solidFill>
                <a:latin typeface="Comic Sans MS" pitchFamily="66" charset="0"/>
              </a:rPr>
              <a:t>βιοδραστικών</a:t>
            </a:r>
            <a:r>
              <a:rPr lang="el-GR" sz="2400" dirty="0">
                <a:solidFill>
                  <a:schemeClr val="tx1"/>
                </a:solidFill>
                <a:latin typeface="Comic Sans MS" pitchFamily="66" charset="0"/>
              </a:rPr>
              <a:t> μορίων  αποτελούν οι </a:t>
            </a:r>
            <a:r>
              <a:rPr lang="el-GR" sz="2400" dirty="0" err="1">
                <a:solidFill>
                  <a:schemeClr val="tx1"/>
                </a:solidFill>
                <a:latin typeface="Comic Sans MS" pitchFamily="66" charset="0"/>
              </a:rPr>
              <a:t>πρωτε</a:t>
            </a:r>
            <a:r>
              <a:rPr lang="el-GR" sz="2400" dirty="0" err="1">
                <a:solidFill>
                  <a:schemeClr val="tx1"/>
                </a:solidFill>
                <a:latin typeface="Comic Sans MS" pitchFamily="66" charset="0"/>
                <a:cs typeface="Times New Roman" pitchFamily="18" charset="0"/>
              </a:rPr>
              <a:t>ϊ</a:t>
            </a:r>
            <a:r>
              <a:rPr lang="el-GR" sz="2400" dirty="0" err="1">
                <a:solidFill>
                  <a:schemeClr val="tx1"/>
                </a:solidFill>
                <a:latin typeface="Comic Sans MS" pitchFamily="66" charset="0"/>
              </a:rPr>
              <a:t>νες</a:t>
            </a:r>
            <a:r>
              <a:rPr lang="en-US" sz="2400" dirty="0">
                <a:solidFill>
                  <a:schemeClr val="tx1"/>
                </a:solidFill>
                <a:latin typeface="Comic Sans MS" pitchFamily="66" charset="0"/>
              </a:rPr>
              <a:t> </a:t>
            </a:r>
            <a:br>
              <a:rPr lang="el-GR" sz="3600" dirty="0">
                <a:solidFill>
                  <a:schemeClr val="tx1"/>
                </a:solidFill>
                <a:latin typeface="Comic Sans MS" pitchFamily="66" charset="0"/>
              </a:rPr>
            </a:br>
            <a:endParaRPr lang="el-GR" sz="3600" dirty="0"/>
          </a:p>
        </p:txBody>
      </p:sp>
      <p:sp>
        <p:nvSpPr>
          <p:cNvPr id="9" name="Θέση περιεχομένου 4"/>
          <p:cNvSpPr txBox="1">
            <a:spLocks/>
          </p:cNvSpPr>
          <p:nvPr/>
        </p:nvSpPr>
        <p:spPr>
          <a:xfrm>
            <a:off x="6083808" y="3675036"/>
            <a:ext cx="5181600" cy="1311713"/>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a:latin typeface="Comic Sans MS" pitchFamily="66" charset="0"/>
              </a:rPr>
              <a:t>Πρωτε</a:t>
            </a:r>
            <a:r>
              <a:rPr lang="el-GR">
                <a:latin typeface="Comic Sans MS" pitchFamily="66" charset="0"/>
                <a:cs typeface="Times New Roman" pitchFamily="18" charset="0"/>
              </a:rPr>
              <a:t>ϊ</a:t>
            </a:r>
            <a:r>
              <a:rPr lang="el-GR">
                <a:latin typeface="Comic Sans MS" pitchFamily="66" charset="0"/>
              </a:rPr>
              <a:t>νες που «</a:t>
            </a:r>
            <a:r>
              <a:rPr lang="el-GR" i="1">
                <a:latin typeface="Comic Sans MS" pitchFamily="66" charset="0"/>
              </a:rPr>
              <a:t>επιπλέουν »</a:t>
            </a:r>
            <a:r>
              <a:rPr lang="el-GR">
                <a:latin typeface="Comic Sans MS" pitchFamily="66" charset="0"/>
              </a:rPr>
              <a:t> </a:t>
            </a:r>
            <a:br>
              <a:rPr lang="el-GR">
                <a:latin typeface="Comic Sans MS" pitchFamily="66" charset="0"/>
              </a:rPr>
            </a:br>
            <a:r>
              <a:rPr lang="el-GR">
                <a:latin typeface="Comic Sans MS" pitchFamily="66" charset="0"/>
              </a:rPr>
              <a:t>στο κυτταρόπλασμα</a:t>
            </a:r>
          </a:p>
          <a:p>
            <a:endParaRPr lang="el-GR" dirty="0"/>
          </a:p>
        </p:txBody>
      </p:sp>
      <p:sp>
        <p:nvSpPr>
          <p:cNvPr id="10" name="Θέση περιεχομένου 5"/>
          <p:cNvSpPr txBox="1">
            <a:spLocks/>
          </p:cNvSpPr>
          <p:nvPr/>
        </p:nvSpPr>
        <p:spPr>
          <a:xfrm>
            <a:off x="5925312" y="5216771"/>
            <a:ext cx="5972503" cy="1366909"/>
          </a:xfrm>
          <a:prstGeom prst="rect">
            <a:avLst/>
          </a:prstGeom>
          <a:solidFill>
            <a:schemeClr val="accent2">
              <a:lumMod val="60000"/>
              <a:lumOff val="4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err="1">
                <a:latin typeface="Comic Sans MS" pitchFamily="66" charset="0"/>
              </a:rPr>
              <a:t>Πρωτε</a:t>
            </a:r>
            <a:r>
              <a:rPr lang="el-GR" dirty="0" err="1">
                <a:latin typeface="Comic Sans MS" pitchFamily="66" charset="0"/>
                <a:cs typeface="Times New Roman" pitchFamily="18" charset="0"/>
              </a:rPr>
              <a:t>ϊ</a:t>
            </a:r>
            <a:r>
              <a:rPr lang="el-GR" dirty="0" err="1">
                <a:latin typeface="Comic Sans MS" pitchFamily="66" charset="0"/>
              </a:rPr>
              <a:t>νες</a:t>
            </a:r>
            <a:r>
              <a:rPr lang="el-GR" dirty="0">
                <a:latin typeface="Comic Sans MS" pitchFamily="66" charset="0"/>
              </a:rPr>
              <a:t> που</a:t>
            </a:r>
            <a:br>
              <a:rPr lang="el-GR" dirty="0">
                <a:latin typeface="Comic Sans MS" pitchFamily="66" charset="0"/>
              </a:rPr>
            </a:br>
            <a:r>
              <a:rPr lang="el-GR" i="1" dirty="0">
                <a:latin typeface="Comic Sans MS" pitchFamily="66" charset="0"/>
              </a:rPr>
              <a:t>« παρεμβάλλονται »</a:t>
            </a:r>
            <a:r>
              <a:rPr lang="el-GR" dirty="0">
                <a:latin typeface="Comic Sans MS" pitchFamily="66" charset="0"/>
              </a:rPr>
              <a:t> στη κυτταρική μεμβράνη</a:t>
            </a:r>
          </a:p>
          <a:p>
            <a:endParaRPr lang="el-GR" dirty="0"/>
          </a:p>
        </p:txBody>
      </p:sp>
    </p:spTree>
    <p:extLst>
      <p:ext uri="{BB962C8B-B14F-4D97-AF65-F5344CB8AC3E}">
        <p14:creationId xmlns:p14="http://schemas.microsoft.com/office/powerpoint/2010/main" val="3786649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5000" y="304800"/>
            <a:ext cx="8382000" cy="623870"/>
          </a:xfrm>
        </p:spPr>
        <p:txBody>
          <a:bodyPr>
            <a:normAutofit fontScale="90000"/>
          </a:bodyPr>
          <a:lstStyle/>
          <a:p>
            <a:r>
              <a:rPr lang="el-GR" sz="2400" dirty="0">
                <a:latin typeface="Arial" charset="0"/>
              </a:rPr>
              <a:t>ΔΙΑΔΡΟΜΗ ΤΗΣ ΕΝΤΟΛΗΣ ΠΡΟΣ ΤΟ ΟΡΓΑΝΟ-ΣΤΟΧΟ</a:t>
            </a:r>
            <a:br>
              <a:rPr lang="el-GR" dirty="0">
                <a:latin typeface="Arial" charset="0"/>
              </a:rPr>
            </a:br>
            <a:endParaRPr lang="el-GR" dirty="0"/>
          </a:p>
        </p:txBody>
      </p:sp>
      <p:pic>
        <p:nvPicPr>
          <p:cNvPr id="3" name="Picture 1"/>
          <p:cNvPicPr>
            <a:picLocks noChangeAspect="1" noChangeArrowheads="1"/>
          </p:cNvPicPr>
          <p:nvPr/>
        </p:nvPicPr>
        <p:blipFill>
          <a:blip r:embed="rId2"/>
          <a:srcRect/>
          <a:stretch>
            <a:fillRect/>
          </a:stretch>
        </p:blipFill>
        <p:spPr bwMode="auto">
          <a:xfrm>
            <a:off x="1704976" y="1800226"/>
            <a:ext cx="8534429" cy="4500563"/>
          </a:xfrm>
          <a:prstGeom prst="rect">
            <a:avLst/>
          </a:prstGeom>
          <a:noFill/>
          <a:ln w="9525">
            <a:noFill/>
            <a:round/>
            <a:headEnd/>
            <a:tailEnd/>
          </a:ln>
          <a:effectLst/>
        </p:spPr>
      </p:pic>
    </p:spTree>
    <p:extLst>
      <p:ext uri="{BB962C8B-B14F-4D97-AF65-F5344CB8AC3E}">
        <p14:creationId xmlns:p14="http://schemas.microsoft.com/office/powerpoint/2010/main" val="2705753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65048" y="2374265"/>
            <a:ext cx="10515600" cy="4351338"/>
          </a:xfrm>
        </p:spPr>
        <p:txBody>
          <a:bodyPr>
            <a:normAutofit fontScale="92500"/>
          </a:bodyPr>
          <a:lstStyle/>
          <a:p>
            <a:r>
              <a:rPr lang="el-GR" dirty="0"/>
              <a:t>Οι υποδοχείς κατατάσσονται πρώτοι ως πιθανοί μοριακοί στόχοι. Ιδιαίτερα αυτοί που ανήκουν στις </a:t>
            </a:r>
            <a:r>
              <a:rPr lang="en-US" dirty="0"/>
              <a:t>GPCR</a:t>
            </a:r>
            <a:r>
              <a:rPr lang="el-GR" dirty="0"/>
              <a:t>. Ονομάζονται και </a:t>
            </a:r>
            <a:r>
              <a:rPr lang="el-GR" dirty="0" err="1"/>
              <a:t>επταδιαμεμβρανικοί</a:t>
            </a:r>
            <a:r>
              <a:rPr lang="el-GR" dirty="0"/>
              <a:t>  επειδή το </a:t>
            </a:r>
            <a:r>
              <a:rPr lang="el-GR" dirty="0" err="1"/>
              <a:t>μακρομόριο</a:t>
            </a:r>
            <a:r>
              <a:rPr lang="el-GR" dirty="0"/>
              <a:t> καθώς εισέρχεται και εξέρχεται της κυτταρικής μεμβράνης δημιουργεί 7 </a:t>
            </a:r>
            <a:r>
              <a:rPr lang="el-GR" dirty="0" err="1"/>
              <a:t>διαμεμβρανικά</a:t>
            </a:r>
            <a:r>
              <a:rPr lang="el-GR" dirty="0"/>
              <a:t> διαμερίσματα.</a:t>
            </a:r>
          </a:p>
          <a:p>
            <a:r>
              <a:rPr lang="el-GR" dirty="0"/>
              <a:t> Έχουν ένα εξωτερικό </a:t>
            </a:r>
            <a:r>
              <a:rPr lang="el-GR" dirty="0" err="1"/>
              <a:t>αμινοτελικό</a:t>
            </a:r>
            <a:r>
              <a:rPr lang="el-GR" dirty="0"/>
              <a:t> άκρο και ένα εσωτερικό </a:t>
            </a:r>
            <a:r>
              <a:rPr lang="el-GR" dirty="0" err="1"/>
              <a:t>καρβοξυ</a:t>
            </a:r>
            <a:r>
              <a:rPr lang="el-GR" dirty="0"/>
              <a:t>-τελικό.</a:t>
            </a:r>
          </a:p>
          <a:p>
            <a:r>
              <a:rPr lang="el-GR" dirty="0"/>
              <a:t>Οι υποδοχείς διεγείρονται και μέσω της </a:t>
            </a:r>
            <a:r>
              <a:rPr lang="en-US" dirty="0"/>
              <a:t>G-</a:t>
            </a:r>
            <a:r>
              <a:rPr lang="el-GR" dirty="0"/>
              <a:t>Πρωτεΐνης ενεργοποιούνται διάφορα </a:t>
            </a:r>
            <a:r>
              <a:rPr lang="el-GR" dirty="0" err="1"/>
              <a:t>ενζυμικά</a:t>
            </a:r>
            <a:r>
              <a:rPr lang="el-GR" dirty="0"/>
              <a:t> συστήματα και άλλοι μοριακοί στόχοι.</a:t>
            </a:r>
          </a:p>
          <a:p>
            <a:r>
              <a:rPr lang="el-GR" dirty="0"/>
              <a:t>Η επαναλαμβανόμενη διέγερση τους οδηγεί στην τελική αδρανοποίηση τους.</a:t>
            </a:r>
          </a:p>
        </p:txBody>
      </p:sp>
      <p:pic>
        <p:nvPicPr>
          <p:cNvPr id="1028" name="Picture 4" descr="https://upload.wikimedia.org/wikipedia/commons/thumb/f/f5/PDB_1hzx_7TM_Sketch_Membrane.png/220px-PDB_1hzx_7TM_Sketch_Membra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14" y="250888"/>
            <a:ext cx="2880233" cy="2016164"/>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188903" y="889638"/>
            <a:ext cx="4057521" cy="369332"/>
          </a:xfrm>
          <a:prstGeom prst="rect">
            <a:avLst/>
          </a:prstGeom>
          <a:ln>
            <a:solidFill>
              <a:srgbClr val="0070C0"/>
            </a:solidFill>
          </a:ln>
        </p:spPr>
        <p:txBody>
          <a:bodyPr wrap="none">
            <a:spAutoFit/>
          </a:bodyPr>
          <a:lstStyle/>
          <a:p>
            <a:r>
              <a:rPr lang="en-US" b="1" i="1" dirty="0">
                <a:solidFill>
                  <a:srgbClr val="222222"/>
                </a:solidFill>
                <a:effectLst/>
                <a:latin typeface="Arial" panose="020B0604020202020204" pitchFamily="34" charset="0"/>
              </a:rPr>
              <a:t>G p</a:t>
            </a:r>
            <a:r>
              <a:rPr lang="en-US" b="0" i="0" dirty="0">
                <a:solidFill>
                  <a:srgbClr val="222222"/>
                </a:solidFill>
                <a:effectLst/>
                <a:latin typeface="Arial" panose="020B0604020202020204" pitchFamily="34" charset="0"/>
              </a:rPr>
              <a:t>rotein–</a:t>
            </a:r>
            <a:r>
              <a:rPr lang="en-US" b="1" i="0" dirty="0">
                <a:solidFill>
                  <a:srgbClr val="222222"/>
                </a:solidFill>
                <a:effectLst/>
                <a:latin typeface="Arial" panose="020B0604020202020204" pitchFamily="34" charset="0"/>
              </a:rPr>
              <a:t>c</a:t>
            </a:r>
            <a:r>
              <a:rPr lang="en-US" b="0" i="0" dirty="0">
                <a:solidFill>
                  <a:srgbClr val="222222"/>
                </a:solidFill>
                <a:effectLst/>
                <a:latin typeface="Arial" panose="020B0604020202020204" pitchFamily="34" charset="0"/>
              </a:rPr>
              <a:t>oupled</a:t>
            </a:r>
            <a:r>
              <a:rPr lang="en-US" b="1" i="0" dirty="0">
                <a:solidFill>
                  <a:srgbClr val="222222"/>
                </a:solidFill>
                <a:effectLst/>
                <a:latin typeface="Arial" panose="020B0604020202020204" pitchFamily="34" charset="0"/>
              </a:rPr>
              <a:t> r</a:t>
            </a:r>
            <a:r>
              <a:rPr lang="en-US" b="0" i="0" dirty="0">
                <a:solidFill>
                  <a:srgbClr val="222222"/>
                </a:solidFill>
                <a:effectLst/>
                <a:latin typeface="Arial" panose="020B0604020202020204" pitchFamily="34" charset="0"/>
              </a:rPr>
              <a:t>eceptors: </a:t>
            </a:r>
            <a:r>
              <a:rPr lang="en-US" b="1" i="1" dirty="0">
                <a:solidFill>
                  <a:srgbClr val="222222"/>
                </a:solidFill>
                <a:effectLst/>
                <a:latin typeface="Arial" panose="020B0604020202020204" pitchFamily="34" charset="0"/>
              </a:rPr>
              <a:t>GPCRs</a:t>
            </a:r>
            <a:endParaRPr lang="el-GR" dirty="0"/>
          </a:p>
        </p:txBody>
      </p:sp>
      <p:sp>
        <p:nvSpPr>
          <p:cNvPr id="5" name="Ορθογώνιο 4"/>
          <p:cNvSpPr/>
          <p:nvPr/>
        </p:nvSpPr>
        <p:spPr>
          <a:xfrm>
            <a:off x="4169662" y="1493452"/>
            <a:ext cx="7851649" cy="646331"/>
          </a:xfrm>
          <a:prstGeom prst="rect">
            <a:avLst/>
          </a:prstGeom>
        </p:spPr>
        <p:txBody>
          <a:bodyPr wrap="square">
            <a:spAutoFit/>
          </a:bodyPr>
          <a:lstStyle/>
          <a:p>
            <a:r>
              <a:rPr lang="el-GR" b="0" i="0" dirty="0">
                <a:solidFill>
                  <a:srgbClr val="222222"/>
                </a:solidFill>
                <a:effectLst/>
                <a:latin typeface="Arial" panose="020B0604020202020204" pitchFamily="34" charset="0"/>
              </a:rPr>
              <a:t>Οι υποδοχείς συζευγμένοι με πρωτεΐνη G βρίσκονται μόνο σε </a:t>
            </a:r>
            <a:r>
              <a:rPr lang="el-GR" b="0" i="0" dirty="0" err="1">
                <a:solidFill>
                  <a:srgbClr val="222222"/>
                </a:solidFill>
                <a:effectLst/>
                <a:latin typeface="Arial" panose="020B0604020202020204" pitchFamily="34" charset="0"/>
              </a:rPr>
              <a:t>ευκαρυωτικά</a:t>
            </a:r>
            <a:r>
              <a:rPr lang="el-GR" b="0" i="0" dirty="0">
                <a:solidFill>
                  <a:srgbClr val="222222"/>
                </a:solidFill>
                <a:effectLst/>
                <a:latin typeface="Arial" panose="020B0604020202020204" pitchFamily="34" charset="0"/>
              </a:rPr>
              <a:t> κύτταρα</a:t>
            </a:r>
            <a:endParaRPr lang="el-GR" dirty="0"/>
          </a:p>
        </p:txBody>
      </p:sp>
      <p:sp>
        <p:nvSpPr>
          <p:cNvPr id="6" name="Έκρηξη 2 5"/>
          <p:cNvSpPr/>
          <p:nvPr/>
        </p:nvSpPr>
        <p:spPr>
          <a:xfrm>
            <a:off x="10094975" y="123619"/>
            <a:ext cx="1926336" cy="1242564"/>
          </a:xfrm>
          <a:prstGeom prst="irregularSeal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40</a:t>
            </a:r>
          </a:p>
        </p:txBody>
      </p:sp>
      <p:sp>
        <p:nvSpPr>
          <p:cNvPr id="7" name="TextBox 6"/>
          <p:cNvSpPr txBox="1"/>
          <p:nvPr/>
        </p:nvSpPr>
        <p:spPr>
          <a:xfrm>
            <a:off x="10680192" y="646176"/>
            <a:ext cx="694944" cy="369332"/>
          </a:xfrm>
          <a:prstGeom prst="rect">
            <a:avLst/>
          </a:prstGeom>
          <a:noFill/>
        </p:spPr>
        <p:txBody>
          <a:bodyPr wrap="square" rtlCol="0">
            <a:spAutoFit/>
          </a:bodyPr>
          <a:lstStyle/>
          <a:p>
            <a:r>
              <a:rPr lang="el-GR" dirty="0"/>
              <a:t>40%</a:t>
            </a:r>
          </a:p>
        </p:txBody>
      </p:sp>
    </p:spTree>
    <p:extLst>
      <p:ext uri="{BB962C8B-B14F-4D97-AF65-F5344CB8AC3E}">
        <p14:creationId xmlns:p14="http://schemas.microsoft.com/office/powerpoint/2010/main" val="3086175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8224" y="243840"/>
            <a:ext cx="2060448" cy="800453"/>
          </a:xfrm>
          <a:ln w="57150">
            <a:solidFill>
              <a:srgbClr val="0070C0"/>
            </a:solidFill>
          </a:ln>
        </p:spPr>
        <p:txBody>
          <a:bodyPr/>
          <a:lstStyle/>
          <a:p>
            <a:r>
              <a:rPr lang="el-GR" dirty="0" err="1"/>
              <a:t>κινάσες</a:t>
            </a:r>
            <a:endParaRPr lang="el-GR" dirty="0"/>
          </a:p>
        </p:txBody>
      </p:sp>
      <p:sp>
        <p:nvSpPr>
          <p:cNvPr id="3" name="Θέση περιεχομένου 2"/>
          <p:cNvSpPr>
            <a:spLocks noGrp="1"/>
          </p:cNvSpPr>
          <p:nvPr>
            <p:ph idx="1"/>
          </p:nvPr>
        </p:nvSpPr>
        <p:spPr>
          <a:xfrm>
            <a:off x="838200" y="1170432"/>
            <a:ext cx="10515600" cy="5006531"/>
          </a:xfrm>
        </p:spPr>
        <p:txBody>
          <a:bodyPr>
            <a:normAutofit fontScale="92500" lnSpcReduction="20000"/>
          </a:bodyPr>
          <a:lstStyle/>
          <a:p>
            <a:r>
              <a:rPr lang="el-GR" dirty="0"/>
              <a:t>όλα τα ενδοκυτταρικά </a:t>
            </a:r>
            <a:r>
              <a:rPr lang="el-GR" dirty="0" err="1"/>
              <a:t>σηματοδοτικά</a:t>
            </a:r>
            <a:r>
              <a:rPr lang="el-GR" dirty="0"/>
              <a:t> μονοπάτια χρησιμοποιούν τη </a:t>
            </a:r>
            <a:r>
              <a:rPr lang="el-GR" dirty="0" err="1"/>
              <a:t>φωσφορυλίωση</a:t>
            </a:r>
            <a:r>
              <a:rPr lang="el-GR" dirty="0"/>
              <a:t> πρωτεϊνών για την παραγωγή σημάτων</a:t>
            </a:r>
          </a:p>
          <a:p>
            <a:r>
              <a:rPr lang="el-GR" dirty="0"/>
              <a:t>Οι πρωτεϊνικές </a:t>
            </a:r>
            <a:r>
              <a:rPr lang="el-GR" dirty="0" err="1"/>
              <a:t>κινάσες</a:t>
            </a:r>
            <a:r>
              <a:rPr lang="el-GR" dirty="0"/>
              <a:t> είναι ασφαλώς μία από τις μεγαλύτερες οικογένειες πρωτεϊνών στο κύτταρο</a:t>
            </a:r>
          </a:p>
          <a:p>
            <a:r>
              <a:rPr lang="el-GR" dirty="0"/>
              <a:t>οι </a:t>
            </a:r>
            <a:r>
              <a:rPr lang="el-GR" dirty="0" err="1"/>
              <a:t>κινάσες</a:t>
            </a:r>
            <a:r>
              <a:rPr lang="el-GR" dirty="0"/>
              <a:t> </a:t>
            </a:r>
            <a:r>
              <a:rPr lang="el-GR" dirty="0" err="1"/>
              <a:t>Ser</a:t>
            </a:r>
            <a:r>
              <a:rPr lang="el-GR" dirty="0"/>
              <a:t>/</a:t>
            </a:r>
            <a:r>
              <a:rPr lang="el-GR" dirty="0" err="1"/>
              <a:t>Thr</a:t>
            </a:r>
            <a:r>
              <a:rPr lang="el-GR" dirty="0"/>
              <a:t> και </a:t>
            </a:r>
            <a:r>
              <a:rPr lang="el-GR" dirty="0" err="1"/>
              <a:t>Tyr</a:t>
            </a:r>
            <a:r>
              <a:rPr lang="el-GR" dirty="0"/>
              <a:t> έχουν χαρακτηρισθεί καλύτερα</a:t>
            </a:r>
          </a:p>
          <a:p>
            <a:r>
              <a:rPr lang="el-GR" dirty="0"/>
              <a:t>Οι πρωτεϊνικές </a:t>
            </a:r>
            <a:r>
              <a:rPr lang="el-GR" dirty="0" err="1"/>
              <a:t>κινάσες</a:t>
            </a:r>
            <a:r>
              <a:rPr lang="el-GR" dirty="0"/>
              <a:t> </a:t>
            </a:r>
            <a:r>
              <a:rPr lang="el-GR" dirty="0" err="1"/>
              <a:t>Τyr</a:t>
            </a:r>
            <a:r>
              <a:rPr lang="el-GR" dirty="0"/>
              <a:t> δημιουργούν έναν φωσφορικό εστέρα με τη </a:t>
            </a:r>
            <a:r>
              <a:rPr lang="el-GR" dirty="0" err="1"/>
              <a:t>φαινολική</a:t>
            </a:r>
            <a:r>
              <a:rPr lang="el-GR" dirty="0"/>
              <a:t> </a:t>
            </a:r>
            <a:r>
              <a:rPr lang="el-GR" dirty="0" err="1"/>
              <a:t>υδροξυλομάδα</a:t>
            </a:r>
            <a:r>
              <a:rPr lang="el-GR" dirty="0"/>
              <a:t> ΟΗ των καταλοίπων </a:t>
            </a:r>
            <a:r>
              <a:rPr lang="el-GR" dirty="0" err="1"/>
              <a:t>Tyr</a:t>
            </a:r>
            <a:endParaRPr lang="el-GR" dirty="0"/>
          </a:p>
          <a:p>
            <a:r>
              <a:rPr lang="el-GR" dirty="0"/>
              <a:t>Η αντιστρεπτή </a:t>
            </a:r>
            <a:r>
              <a:rPr lang="el-GR" dirty="0" err="1"/>
              <a:t>φωσφορυλίωση</a:t>
            </a:r>
            <a:r>
              <a:rPr lang="el-GR" dirty="0"/>
              <a:t> πρωτεϊνών σε </a:t>
            </a:r>
            <a:r>
              <a:rPr lang="el-GR" dirty="0" err="1"/>
              <a:t>Tyr</a:t>
            </a:r>
            <a:r>
              <a:rPr lang="el-GR" dirty="0"/>
              <a:t> είναι ένα ρυθμιστικό σήμα που λειτουργεί ως διακόπτης στα </a:t>
            </a:r>
            <a:r>
              <a:rPr lang="el-GR" dirty="0" err="1"/>
              <a:t>σηματοδοτικά</a:t>
            </a:r>
            <a:r>
              <a:rPr lang="el-GR" dirty="0"/>
              <a:t> μονοπάτια. </a:t>
            </a:r>
          </a:p>
          <a:p>
            <a:r>
              <a:rPr lang="el-GR" dirty="0"/>
              <a:t>Ο φωσφορικός εστέρας που δημιουργείται είναι μια σταθερή τροποποίηση που δημιουργεί αλλαγή στη διαμόρφωση και στη δραστηριότητα των κυτταρικών πρωτεϊνών. </a:t>
            </a:r>
          </a:p>
          <a:p>
            <a:r>
              <a:rPr lang="el-GR" dirty="0"/>
              <a:t>Εξαιτίας της σταθερότητας των φωσφορικών εστέρων απαιτείται δράση πρωτεϊνικών </a:t>
            </a:r>
            <a:r>
              <a:rPr lang="el-GR" dirty="0" err="1"/>
              <a:t>φωσφατασών</a:t>
            </a:r>
            <a:r>
              <a:rPr lang="el-GR" dirty="0"/>
              <a:t> για την αποκοπή τους.</a:t>
            </a:r>
          </a:p>
        </p:txBody>
      </p:sp>
      <p:sp>
        <p:nvSpPr>
          <p:cNvPr id="4" name="TextBox 3"/>
          <p:cNvSpPr txBox="1"/>
          <p:nvPr/>
        </p:nvSpPr>
        <p:spPr>
          <a:xfrm>
            <a:off x="585216" y="6059424"/>
            <a:ext cx="5108448" cy="369332"/>
          </a:xfrm>
          <a:prstGeom prst="rect">
            <a:avLst/>
          </a:prstGeom>
          <a:noFill/>
        </p:spPr>
        <p:txBody>
          <a:bodyPr wrap="square" rtlCol="0">
            <a:spAutoFit/>
          </a:bodyPr>
          <a:lstStyle/>
          <a:p>
            <a:r>
              <a:rPr lang="en-US" dirty="0">
                <a:hlinkClick r:id="rId2"/>
              </a:rPr>
              <a:t>https://www.youtube.com/watch?v=-osiUGKsu7o</a:t>
            </a:r>
            <a:endParaRPr lang="el-GR" dirty="0"/>
          </a:p>
        </p:txBody>
      </p:sp>
      <p:sp>
        <p:nvSpPr>
          <p:cNvPr id="5" name="Βέλος προς τα κάτω 4"/>
          <p:cNvSpPr/>
          <p:nvPr/>
        </p:nvSpPr>
        <p:spPr>
          <a:xfrm>
            <a:off x="560832" y="1044293"/>
            <a:ext cx="277368" cy="48444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65980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91751"/>
            <a:ext cx="6062472" cy="1325563"/>
          </a:xfrm>
        </p:spPr>
        <p:txBody>
          <a:bodyPr/>
          <a:lstStyle/>
          <a:p>
            <a:r>
              <a:rPr lang="el-GR" dirty="0"/>
              <a:t>             Οι δίαυλοι ιόντων</a:t>
            </a:r>
          </a:p>
        </p:txBody>
      </p:sp>
      <p:sp>
        <p:nvSpPr>
          <p:cNvPr id="3" name="Θέση περιεχομένου 2"/>
          <p:cNvSpPr>
            <a:spLocks noGrp="1"/>
          </p:cNvSpPr>
          <p:nvPr>
            <p:ph idx="1"/>
          </p:nvPr>
        </p:nvSpPr>
        <p:spPr>
          <a:ln w="38100">
            <a:solidFill>
              <a:srgbClr val="0070C0"/>
            </a:solidFill>
          </a:ln>
        </p:spPr>
        <p:txBody>
          <a:bodyPr/>
          <a:lstStyle/>
          <a:p>
            <a:r>
              <a:rPr lang="el-GR" dirty="0"/>
              <a:t>πολύπλοκες</a:t>
            </a:r>
          </a:p>
          <a:p>
            <a:r>
              <a:rPr lang="el-GR" dirty="0"/>
              <a:t>πολυμερείς </a:t>
            </a:r>
            <a:r>
              <a:rPr lang="el-GR" dirty="0" err="1"/>
              <a:t>διαμεμβρανικές</a:t>
            </a:r>
            <a:r>
              <a:rPr lang="el-GR" dirty="0"/>
              <a:t> πρωτεΐνες </a:t>
            </a:r>
            <a:endParaRPr lang="en-US" dirty="0"/>
          </a:p>
          <a:p>
            <a:r>
              <a:rPr lang="el-GR" dirty="0"/>
              <a:t>πόρο του διαύλου επιτρέπει εκλεκτικά τη μετακίνηση ιόντων </a:t>
            </a:r>
          </a:p>
          <a:p>
            <a:r>
              <a:rPr lang="el-GR" dirty="0"/>
              <a:t>βοηθητικές </a:t>
            </a:r>
            <a:r>
              <a:rPr lang="el-GR" dirty="0" err="1"/>
              <a:t>υπομονάδες</a:t>
            </a:r>
            <a:r>
              <a:rPr lang="el-GR" dirty="0"/>
              <a:t>.</a:t>
            </a:r>
          </a:p>
        </p:txBody>
      </p:sp>
      <p:sp>
        <p:nvSpPr>
          <p:cNvPr id="4" name="Βέλος προς τα κάτω 3"/>
          <p:cNvSpPr/>
          <p:nvPr/>
        </p:nvSpPr>
        <p:spPr>
          <a:xfrm>
            <a:off x="3048000" y="4218432"/>
            <a:ext cx="499872" cy="1109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097024" y="5803392"/>
            <a:ext cx="1584960" cy="369332"/>
          </a:xfrm>
          <a:prstGeom prst="rect">
            <a:avLst/>
          </a:prstGeom>
          <a:noFill/>
          <a:ln>
            <a:solidFill>
              <a:srgbClr val="0070C0"/>
            </a:solidFill>
          </a:ln>
        </p:spPr>
        <p:txBody>
          <a:bodyPr wrap="square" rtlCol="0">
            <a:spAutoFit/>
          </a:bodyPr>
          <a:lstStyle/>
          <a:p>
            <a:r>
              <a:rPr lang="en-US" b="1" dirty="0"/>
              <a:t>Ligand gated</a:t>
            </a:r>
            <a:endParaRPr lang="el-GR" b="1" dirty="0"/>
          </a:p>
        </p:txBody>
      </p:sp>
      <p:sp>
        <p:nvSpPr>
          <p:cNvPr id="6" name="Βέλος προς τα κάτω 5"/>
          <p:cNvSpPr/>
          <p:nvPr/>
        </p:nvSpPr>
        <p:spPr>
          <a:xfrm>
            <a:off x="5852160" y="4218432"/>
            <a:ext cx="621792" cy="987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5734812" y="5717418"/>
            <a:ext cx="1606296" cy="369332"/>
          </a:xfrm>
          <a:prstGeom prst="rect">
            <a:avLst/>
          </a:prstGeom>
          <a:noFill/>
          <a:ln>
            <a:solidFill>
              <a:srgbClr val="0070C0"/>
            </a:solidFill>
          </a:ln>
        </p:spPr>
        <p:txBody>
          <a:bodyPr wrap="square" rtlCol="0">
            <a:spAutoFit/>
          </a:bodyPr>
          <a:lstStyle/>
          <a:p>
            <a:r>
              <a:rPr lang="en-US" b="1" dirty="0"/>
              <a:t>Voltage gated</a:t>
            </a:r>
            <a:endParaRPr lang="el-GR" b="1" dirty="0"/>
          </a:p>
        </p:txBody>
      </p:sp>
      <p:sp>
        <p:nvSpPr>
          <p:cNvPr id="8" name="Κυματισμός 7"/>
          <p:cNvSpPr/>
          <p:nvPr/>
        </p:nvSpPr>
        <p:spPr>
          <a:xfrm>
            <a:off x="3913632" y="4328160"/>
            <a:ext cx="1658112" cy="768096"/>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ενεργοποίηση</a:t>
            </a:r>
            <a:r>
              <a:rPr lang="el-GR" dirty="0">
                <a:solidFill>
                  <a:schemeClr val="tx1"/>
                </a:solidFill>
              </a:rPr>
              <a:t> </a:t>
            </a:r>
            <a:endParaRPr lang="el-GR" dirty="0"/>
          </a:p>
        </p:txBody>
      </p:sp>
      <p:sp>
        <p:nvSpPr>
          <p:cNvPr id="9" name="Ορθογώνιο 8"/>
          <p:cNvSpPr/>
          <p:nvPr/>
        </p:nvSpPr>
        <p:spPr>
          <a:xfrm>
            <a:off x="2235238" y="6370249"/>
            <a:ext cx="5014899" cy="369332"/>
          </a:xfrm>
          <a:prstGeom prst="rect">
            <a:avLst/>
          </a:prstGeom>
          <a:ln w="38100">
            <a:solidFill>
              <a:srgbClr val="0070C0"/>
            </a:solidFill>
          </a:ln>
        </p:spPr>
        <p:txBody>
          <a:bodyPr wrap="none">
            <a:spAutoFit/>
          </a:bodyPr>
          <a:lstStyle/>
          <a:p>
            <a:r>
              <a:rPr lang="el-GR" b="0" i="0" u="none" strike="noStrike" baseline="0" dirty="0">
                <a:latin typeface="TimesNewRoman"/>
              </a:rPr>
              <a:t>δίαυλοι </a:t>
            </a:r>
            <a:r>
              <a:rPr lang="el-GR" b="0" i="0" u="none" strike="noStrike" baseline="0" dirty="0" err="1">
                <a:latin typeface="TimesNewRoman"/>
              </a:rPr>
              <a:t>κατιόντων</a:t>
            </a:r>
            <a:r>
              <a:rPr lang="el-GR" b="0" i="0" u="none" strike="noStrike" baseline="0" dirty="0">
                <a:latin typeface="TimesNewRoman"/>
              </a:rPr>
              <a:t> </a:t>
            </a:r>
            <a:r>
              <a:rPr lang="el-GR" b="0" i="0" u="none" strike="noStrike" baseline="0" dirty="0">
                <a:latin typeface="Times New Roman" panose="02020603050405020304" pitchFamily="18" charset="0"/>
              </a:rPr>
              <a:t>(</a:t>
            </a:r>
            <a:r>
              <a:rPr lang="el-GR" b="0" i="0" u="none" strike="noStrike" baseline="0" dirty="0">
                <a:latin typeface="TimesNewRoman"/>
              </a:rPr>
              <a:t>Κ</a:t>
            </a:r>
            <a:r>
              <a:rPr lang="el-GR" sz="800" b="0" i="0" u="none" strike="noStrike" baseline="0" dirty="0">
                <a:latin typeface="Times New Roman" panose="02020603050405020304" pitchFamily="18" charset="0"/>
              </a:rPr>
              <a:t>+</a:t>
            </a:r>
            <a:r>
              <a:rPr lang="el-GR" b="0" i="0" u="none" strike="noStrike" baseline="0" dirty="0">
                <a:latin typeface="Times New Roman" panose="02020603050405020304" pitchFamily="18" charset="0"/>
              </a:rPr>
              <a:t>, </a:t>
            </a:r>
            <a:r>
              <a:rPr lang="el-GR" b="0" i="0" u="none" strike="noStrike" baseline="0" dirty="0" err="1">
                <a:latin typeface="Times New Roman" panose="02020603050405020304" pitchFamily="18" charset="0"/>
              </a:rPr>
              <a:t>Na</a:t>
            </a:r>
            <a:r>
              <a:rPr lang="el-GR" sz="800" b="0" i="0" u="none" strike="noStrike" baseline="0" dirty="0">
                <a:latin typeface="Times New Roman" panose="02020603050405020304" pitchFamily="18" charset="0"/>
              </a:rPr>
              <a:t>+</a:t>
            </a:r>
            <a:r>
              <a:rPr lang="el-GR" b="0" i="0" u="none" strike="noStrike" baseline="0" dirty="0">
                <a:latin typeface="Times New Roman" panose="02020603050405020304" pitchFamily="18" charset="0"/>
              </a:rPr>
              <a:t>, </a:t>
            </a:r>
            <a:r>
              <a:rPr lang="el-GR" b="0" i="0" u="none" strike="noStrike" baseline="0" dirty="0" err="1">
                <a:latin typeface="Times New Roman" panose="02020603050405020304" pitchFamily="18" charset="0"/>
              </a:rPr>
              <a:t>Ca</a:t>
            </a:r>
            <a:r>
              <a:rPr lang="el-GR" sz="800" b="0" i="0" u="none" strike="noStrike" baseline="0" dirty="0">
                <a:latin typeface="Times New Roman" panose="02020603050405020304" pitchFamily="18" charset="0"/>
              </a:rPr>
              <a:t>++</a:t>
            </a:r>
            <a:r>
              <a:rPr lang="el-GR" b="0" i="0" u="none" strike="noStrike" baseline="0" dirty="0">
                <a:latin typeface="Times New Roman" panose="02020603050405020304" pitchFamily="18" charset="0"/>
              </a:rPr>
              <a:t>) </a:t>
            </a:r>
            <a:r>
              <a:rPr lang="el-GR" b="0" i="0" u="none" strike="noStrike" baseline="0" dirty="0">
                <a:latin typeface="TimesNewRoman"/>
              </a:rPr>
              <a:t>και ανιόντων </a:t>
            </a:r>
            <a:r>
              <a:rPr lang="el-GR" b="0" i="0" u="none" strike="noStrike" baseline="0" dirty="0" err="1">
                <a:latin typeface="Times New Roman" panose="02020603050405020304" pitchFamily="18" charset="0"/>
              </a:rPr>
              <a:t>Cl</a:t>
            </a:r>
            <a:r>
              <a:rPr lang="el-GR" sz="800" b="0" i="0" u="none" strike="noStrike" baseline="0" dirty="0">
                <a:latin typeface="Times New Roman" panose="02020603050405020304" pitchFamily="18" charset="0"/>
              </a:rPr>
              <a:t>-</a:t>
            </a:r>
            <a:endParaRPr lang="el-GR" dirty="0"/>
          </a:p>
        </p:txBody>
      </p:sp>
      <p:sp>
        <p:nvSpPr>
          <p:cNvPr id="11" name="Έκρηξη 2 10"/>
          <p:cNvSpPr/>
          <p:nvPr/>
        </p:nvSpPr>
        <p:spPr>
          <a:xfrm>
            <a:off x="463296" y="283440"/>
            <a:ext cx="1511808" cy="972336"/>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838200" y="658574"/>
            <a:ext cx="902208" cy="369332"/>
          </a:xfrm>
          <a:prstGeom prst="rect">
            <a:avLst/>
          </a:prstGeom>
          <a:noFill/>
        </p:spPr>
        <p:txBody>
          <a:bodyPr wrap="square" rtlCol="0">
            <a:spAutoFit/>
          </a:bodyPr>
          <a:lstStyle/>
          <a:p>
            <a:r>
              <a:rPr lang="el-GR" dirty="0"/>
              <a:t>15%</a:t>
            </a:r>
          </a:p>
        </p:txBody>
      </p:sp>
      <p:pic>
        <p:nvPicPr>
          <p:cNvPr id="3074" name="Picture 2" descr="Ion Channel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952" y="3505724"/>
            <a:ext cx="3355848" cy="25896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ypes of ion channel stock vector. Illustration of channel - 769641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8375" y="28857"/>
            <a:ext cx="2675425" cy="286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60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539670" y="1487424"/>
            <a:ext cx="5322806" cy="4242816"/>
          </a:xfrm>
          <a:prstGeom prst="rect">
            <a:avLst/>
          </a:prstGeom>
        </p:spPr>
      </p:pic>
      <p:sp>
        <p:nvSpPr>
          <p:cNvPr id="4" name="TextBox 3"/>
          <p:cNvSpPr txBox="1"/>
          <p:nvPr/>
        </p:nvSpPr>
        <p:spPr>
          <a:xfrm>
            <a:off x="1328928" y="280416"/>
            <a:ext cx="2657856" cy="369332"/>
          </a:xfrm>
          <a:prstGeom prst="rect">
            <a:avLst/>
          </a:prstGeom>
          <a:noFill/>
        </p:spPr>
        <p:txBody>
          <a:bodyPr wrap="square" rtlCol="0">
            <a:spAutoFit/>
          </a:bodyPr>
          <a:lstStyle/>
          <a:p>
            <a:endParaRPr lang="el-GR" dirty="0"/>
          </a:p>
        </p:txBody>
      </p:sp>
      <p:sp>
        <p:nvSpPr>
          <p:cNvPr id="5" name="TextBox 4"/>
          <p:cNvSpPr txBox="1"/>
          <p:nvPr/>
        </p:nvSpPr>
        <p:spPr>
          <a:xfrm>
            <a:off x="316992" y="465082"/>
            <a:ext cx="3182112" cy="369332"/>
          </a:xfrm>
          <a:prstGeom prst="rect">
            <a:avLst/>
          </a:prstGeom>
          <a:noFill/>
        </p:spPr>
        <p:txBody>
          <a:bodyPr wrap="square" rtlCol="0">
            <a:spAutoFit/>
          </a:bodyPr>
          <a:lstStyle/>
          <a:p>
            <a:r>
              <a:rPr lang="el-GR" dirty="0" err="1"/>
              <a:t>Προσδέτης-νευρομεταβιβαστής</a:t>
            </a:r>
            <a:endParaRPr lang="el-GR" dirty="0"/>
          </a:p>
        </p:txBody>
      </p:sp>
      <p:sp>
        <p:nvSpPr>
          <p:cNvPr id="6" name="TextBox 5"/>
          <p:cNvSpPr txBox="1"/>
          <p:nvPr/>
        </p:nvSpPr>
        <p:spPr>
          <a:xfrm>
            <a:off x="3767328" y="280416"/>
            <a:ext cx="2462784" cy="369332"/>
          </a:xfrm>
          <a:prstGeom prst="rect">
            <a:avLst/>
          </a:prstGeom>
          <a:noFill/>
        </p:spPr>
        <p:txBody>
          <a:bodyPr wrap="square" rtlCol="0">
            <a:spAutoFit/>
          </a:bodyPr>
          <a:lstStyle/>
          <a:p>
            <a:r>
              <a:rPr lang="el-GR" b="1" dirty="0"/>
              <a:t>Παράδειγμα διαύλου</a:t>
            </a:r>
          </a:p>
        </p:txBody>
      </p:sp>
      <p:sp>
        <p:nvSpPr>
          <p:cNvPr id="2" name="Ορθογώνιο 1"/>
          <p:cNvSpPr/>
          <p:nvPr/>
        </p:nvSpPr>
        <p:spPr>
          <a:xfrm>
            <a:off x="5848408" y="856357"/>
            <a:ext cx="6096000" cy="6001643"/>
          </a:xfrm>
          <a:prstGeom prst="rect">
            <a:avLst/>
          </a:prstGeom>
        </p:spPr>
        <p:txBody>
          <a:bodyPr>
            <a:spAutoFit/>
          </a:bodyPr>
          <a:lstStyle/>
          <a:p>
            <a:pPr algn="just"/>
            <a:r>
              <a:rPr lang="el-GR" sz="2400" dirty="0"/>
              <a:t>Η άφιξη ενός νευρικού ερεθίσματος στη σύναψη απελευθερώνει ταυτόχρονα από την </a:t>
            </a:r>
            <a:r>
              <a:rPr lang="el-GR" sz="2400" dirty="0" err="1"/>
              <a:t>προσυναπτική</a:t>
            </a:r>
            <a:r>
              <a:rPr lang="el-GR" sz="2400" dirty="0"/>
              <a:t> μεμβράνη στη </a:t>
            </a:r>
            <a:r>
              <a:rPr lang="el-GR" sz="2400" dirty="0" err="1"/>
              <a:t>συναπτική</a:t>
            </a:r>
            <a:r>
              <a:rPr lang="el-GR" sz="2400" dirty="0"/>
              <a:t> σχισμή το περιεχόμενο των </a:t>
            </a:r>
            <a:r>
              <a:rPr lang="el-GR" sz="2400" dirty="0" err="1"/>
              <a:t>συναπτικών</a:t>
            </a:r>
            <a:r>
              <a:rPr lang="el-GR" sz="2400" dirty="0"/>
              <a:t> </a:t>
            </a:r>
            <a:r>
              <a:rPr lang="el-GR" sz="2400" dirty="0" err="1"/>
              <a:t>κυστιδίων</a:t>
            </a:r>
            <a:r>
              <a:rPr lang="el-GR" sz="2400" dirty="0"/>
              <a:t> που περιέχουν </a:t>
            </a:r>
            <a:r>
              <a:rPr lang="el-GR" sz="2400" b="1" dirty="0" err="1"/>
              <a:t>ακετυλοχολίνη</a:t>
            </a:r>
            <a:r>
              <a:rPr lang="el-GR" sz="2400" dirty="0"/>
              <a:t>. </a:t>
            </a:r>
          </a:p>
          <a:p>
            <a:pPr algn="just"/>
            <a:r>
              <a:rPr lang="el-GR" sz="2400" dirty="0"/>
              <a:t>Ο νευροδιαβιβαστής συνδέεται με τους υποδοχείς του που βρίσκονται στη </a:t>
            </a:r>
            <a:r>
              <a:rPr lang="el-GR" sz="2400" dirty="0" err="1"/>
              <a:t>μετασυναπτική</a:t>
            </a:r>
            <a:r>
              <a:rPr lang="el-GR" sz="2400" dirty="0"/>
              <a:t> μεμβράνη. </a:t>
            </a:r>
          </a:p>
          <a:p>
            <a:pPr algn="just"/>
            <a:r>
              <a:rPr lang="el-GR" sz="2400" dirty="0"/>
              <a:t>Οι υποδοχείς αυτοί είναι δίαυλοι </a:t>
            </a:r>
            <a:r>
              <a:rPr lang="el-GR" sz="2400" dirty="0" err="1"/>
              <a:t>Na</a:t>
            </a:r>
            <a:r>
              <a:rPr lang="el-GR" sz="2400" baseline="30000" dirty="0"/>
              <a:t>+</a:t>
            </a:r>
            <a:r>
              <a:rPr lang="el-GR" sz="2400" dirty="0"/>
              <a:t> και Κ</a:t>
            </a:r>
            <a:r>
              <a:rPr lang="el-GR" sz="2400" baseline="30000" dirty="0"/>
              <a:t>+</a:t>
            </a:r>
            <a:r>
              <a:rPr lang="el-GR" sz="2400" dirty="0"/>
              <a:t> , εξίσου διαπερατοί και στα δυο ιόντα. Η δέσμευση της </a:t>
            </a:r>
            <a:r>
              <a:rPr lang="el-GR" sz="2400" dirty="0" err="1"/>
              <a:t>ακετυλοχολίνης</a:t>
            </a:r>
            <a:r>
              <a:rPr lang="el-GR" sz="2400" dirty="0"/>
              <a:t> ανοίγει τους διαύλους των ιόντων με αποτέλεσμα να μεταβληθεί στιγμιαία το δυναμικό της </a:t>
            </a:r>
            <a:r>
              <a:rPr lang="el-GR" sz="2400" dirty="0" err="1"/>
              <a:t>μετασυναπτικής</a:t>
            </a:r>
            <a:r>
              <a:rPr lang="el-GR" sz="2400" dirty="0"/>
              <a:t> μεμβράνης) και έτσι να μεταδοθεί στο </a:t>
            </a:r>
            <a:r>
              <a:rPr lang="el-GR" sz="2400" dirty="0" err="1"/>
              <a:t>μετασυναπτικό</a:t>
            </a:r>
            <a:r>
              <a:rPr lang="el-GR" sz="2400" dirty="0"/>
              <a:t> κύτταρο το νευρικό ερέθισμα.</a:t>
            </a:r>
          </a:p>
        </p:txBody>
      </p:sp>
      <p:cxnSp>
        <p:nvCxnSpPr>
          <p:cNvPr id="8" name="Ευθεία γραμμή σύνδεσης 7"/>
          <p:cNvCxnSpPr/>
          <p:nvPr/>
        </p:nvCxnSpPr>
        <p:spPr>
          <a:xfrm flipH="1" flipV="1">
            <a:off x="3767328" y="3462528"/>
            <a:ext cx="2304288" cy="28041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59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πυρηνικοί υποδοχείς</a:t>
            </a:r>
          </a:p>
        </p:txBody>
      </p:sp>
      <p:sp>
        <p:nvSpPr>
          <p:cNvPr id="6" name="Θέση περιεχομένου 5"/>
          <p:cNvSpPr>
            <a:spLocks noGrp="1"/>
          </p:cNvSpPr>
          <p:nvPr>
            <p:ph sz="half" idx="1"/>
          </p:nvPr>
        </p:nvSpPr>
        <p:spPr/>
        <p:txBody>
          <a:bodyPr>
            <a:normAutofit/>
          </a:bodyPr>
          <a:lstStyle/>
          <a:p>
            <a:r>
              <a:rPr lang="en-US" dirty="0"/>
              <a:t>nuclear receptors PPAR-</a:t>
            </a:r>
            <a:r>
              <a:rPr lang="el-GR" dirty="0"/>
              <a:t>γ (</a:t>
            </a:r>
            <a:r>
              <a:rPr lang="en-US" dirty="0"/>
              <a:t>green)</a:t>
            </a:r>
            <a:endParaRPr lang="el-GR" dirty="0"/>
          </a:p>
        </p:txBody>
      </p:sp>
      <p:pic>
        <p:nvPicPr>
          <p:cNvPr id="11" name="Picture 4" descr="https://upload.wikimedia.org/wikipedia/commons/thumb/d/de/PPARg_RXRa_3E00.png/800px-PPARg_RXRa_3E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07" y="2312480"/>
            <a:ext cx="4983607" cy="3737705"/>
          </a:xfrm>
          <a:prstGeom prst="rect">
            <a:avLst/>
          </a:prstGeom>
          <a:noFill/>
          <a:extLst>
            <a:ext uri="{909E8E84-426E-40DD-AFC4-6F175D3DCCD1}">
              <a14:hiddenFill xmlns:a14="http://schemas.microsoft.com/office/drawing/2010/main">
                <a:solidFill>
                  <a:srgbClr val="FFFFFF"/>
                </a:solidFill>
              </a14:hiddenFill>
            </a:ext>
          </a:extLst>
        </p:spPr>
      </p:pic>
      <p:sp>
        <p:nvSpPr>
          <p:cNvPr id="12" name="Θέση περιεχομένου 3"/>
          <p:cNvSpPr txBox="1">
            <a:spLocks noGrp="1"/>
          </p:cNvSpPr>
          <p:nvPr>
            <p:ph sz="half" idx="2"/>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Μέσα στο κύτταρο </a:t>
            </a:r>
          </a:p>
          <a:p>
            <a:r>
              <a:rPr lang="el-GR" dirty="0"/>
              <a:t>σε συνδυασμό με άλλες πρωτεΐνες ρυθμίζουν την έκφραση συγκεκριμένων γονιδίων συνδεόμενοι με το DNA (μεταγραφικοί παράγοντες)</a:t>
            </a:r>
          </a:p>
          <a:p>
            <a:r>
              <a:rPr lang="el-GR" dirty="0"/>
              <a:t>ελέγχοντας  την ανάπτυξη, ομοιόσταση, και το μεταβολισμό του οργανισμού.</a:t>
            </a:r>
          </a:p>
        </p:txBody>
      </p:sp>
    </p:spTree>
    <p:extLst>
      <p:ext uri="{BB962C8B-B14F-4D97-AF65-F5344CB8AC3E}">
        <p14:creationId xmlns:p14="http://schemas.microsoft.com/office/powerpoint/2010/main" val="1627190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65048" y="2313305"/>
            <a:ext cx="10515600" cy="4351338"/>
          </a:xfrm>
        </p:spPr>
        <p:txBody>
          <a:bodyPr>
            <a:normAutofit lnSpcReduction="10000"/>
          </a:bodyPr>
          <a:lstStyle/>
          <a:p>
            <a:r>
              <a:rPr lang="el-GR" dirty="0"/>
              <a:t>Η ρύθμιση της έκφρασης ενός γονιδίου από πυρηνικούς υποδοχείς γενικά συμβαίνει μόνο υπό την παρουσία ενός </a:t>
            </a:r>
            <a:r>
              <a:rPr lang="el-GR" dirty="0" err="1"/>
              <a:t>προσδέτη</a:t>
            </a:r>
            <a:r>
              <a:rPr lang="el-GR" dirty="0"/>
              <a:t> (</a:t>
            </a:r>
            <a:r>
              <a:rPr lang="el-GR" dirty="0" err="1"/>
              <a:t>ligand</a:t>
            </a:r>
            <a:r>
              <a:rPr lang="el-GR" dirty="0"/>
              <a:t>) - μόριο που επηρεάζει τη συμπεριφορά του υποδοχέα .</a:t>
            </a:r>
          </a:p>
          <a:p>
            <a:r>
              <a:rPr lang="el-GR" dirty="0"/>
              <a:t>Ο </a:t>
            </a:r>
            <a:r>
              <a:rPr lang="el-GR" dirty="0" err="1"/>
              <a:t>προσδέτης</a:t>
            </a:r>
            <a:r>
              <a:rPr lang="el-GR" dirty="0"/>
              <a:t> συνδέεται με ένα πυρηνικό υποδοχέα διαμορφώνοντάς τον. </a:t>
            </a:r>
          </a:p>
          <a:p>
            <a:r>
              <a:rPr lang="el-GR" dirty="0"/>
              <a:t>Αυτό ενεργοποιεί τον υποδοχέα και οδηγεί στην αύξηση ή την μείωση της γονιδιακής έκφρασης.</a:t>
            </a:r>
          </a:p>
          <a:p>
            <a:r>
              <a:rPr lang="el-GR" dirty="0" err="1"/>
              <a:t>Προσδέτες</a:t>
            </a:r>
            <a:r>
              <a:rPr lang="el-GR" dirty="0"/>
              <a:t> που συνδέονται και ενεργοποιούν τους πυρηνικούς υποδοχείς περιλαμβάνουν </a:t>
            </a:r>
            <a:r>
              <a:rPr lang="el-GR" dirty="0" err="1"/>
              <a:t>λιπόφιλες</a:t>
            </a:r>
            <a:r>
              <a:rPr lang="el-GR" dirty="0"/>
              <a:t> ουσίες όπως ενδογενείς ορμόνες, βιταμίνες Α και D, και </a:t>
            </a:r>
            <a:r>
              <a:rPr lang="el-GR" dirty="0" err="1"/>
              <a:t>ξενοβιοτικά</a:t>
            </a:r>
            <a:r>
              <a:rPr lang="el-GR" dirty="0"/>
              <a:t> που διαταράσσουν το ενδοκρινικό σύστημα</a:t>
            </a:r>
          </a:p>
        </p:txBody>
      </p:sp>
      <p:pic>
        <p:nvPicPr>
          <p:cNvPr id="4098" name="Picture 2" descr="https://upload.wikimedia.org/wikipedia/commons/thumb/3/3e/Nuclear_Receptor_Structure.png/415px-Nuclear_Receptor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71" y="-648971"/>
            <a:ext cx="3952875" cy="2962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08320" y="-158496"/>
            <a:ext cx="2121408" cy="369332"/>
          </a:xfrm>
          <a:prstGeom prst="rect">
            <a:avLst/>
          </a:prstGeom>
          <a:noFill/>
          <a:ln>
            <a:solidFill>
              <a:srgbClr val="0070C0"/>
            </a:solidFill>
          </a:ln>
        </p:spPr>
        <p:txBody>
          <a:bodyPr wrap="square" rtlCol="0">
            <a:spAutoFit/>
          </a:bodyPr>
          <a:lstStyle/>
          <a:p>
            <a:r>
              <a:rPr lang="el-GR" b="1" dirty="0"/>
              <a:t>4 τύποι </a:t>
            </a:r>
            <a:r>
              <a:rPr lang="en-US" b="1" dirty="0"/>
              <a:t>I, II, III, IV</a:t>
            </a:r>
            <a:endParaRPr lang="el-GR" b="1" dirty="0"/>
          </a:p>
        </p:txBody>
      </p:sp>
    </p:spTree>
    <p:extLst>
      <p:ext uri="{BB962C8B-B14F-4D97-AF65-F5344CB8AC3E}">
        <p14:creationId xmlns:p14="http://schemas.microsoft.com/office/powerpoint/2010/main" val="153614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πρωτεΐνες-μεταφορείς</a:t>
            </a:r>
          </a:p>
        </p:txBody>
      </p:sp>
      <p:sp>
        <p:nvSpPr>
          <p:cNvPr id="3" name="Θέση περιεχομένου 2"/>
          <p:cNvSpPr>
            <a:spLocks noGrp="1"/>
          </p:cNvSpPr>
          <p:nvPr>
            <p:ph idx="1"/>
          </p:nvPr>
        </p:nvSpPr>
        <p:spPr/>
        <p:txBody>
          <a:bodyPr>
            <a:normAutofit/>
          </a:bodyPr>
          <a:lstStyle/>
          <a:p>
            <a:r>
              <a:rPr lang="el-GR" dirty="0"/>
              <a:t>Διευκολυνόμενη διάχυση μορίων δια μέσου μεμβρανών</a:t>
            </a:r>
            <a:endParaRPr lang="en-US" dirty="0"/>
          </a:p>
          <a:p>
            <a:r>
              <a:rPr lang="el-GR" dirty="0"/>
              <a:t>Ιόντα και πολικά μόρια κινούνται καθοδικά (προς τη μικρότερη συγκέντρωση), χωρίς επιπλέον κατανάλωση ενέργειας μέσω</a:t>
            </a:r>
            <a:r>
              <a:rPr lang="en-US" dirty="0"/>
              <a:t>:</a:t>
            </a:r>
            <a:r>
              <a:rPr lang="el-GR" dirty="0"/>
              <a:t> α) διαύλων, β) </a:t>
            </a:r>
            <a:r>
              <a:rPr lang="el-GR" dirty="0" err="1"/>
              <a:t>μονο</a:t>
            </a:r>
            <a:r>
              <a:rPr lang="el-GR" dirty="0"/>
              <a:t>-μεταφορέων. </a:t>
            </a:r>
          </a:p>
          <a:p>
            <a:r>
              <a:rPr lang="el-GR" dirty="0"/>
              <a:t>Για την (β) περίπτωση πολικά μόρια μπορούν να κινηθούν μέσω εξειδικευμένων μεταφορέων (</a:t>
            </a:r>
            <a:r>
              <a:rPr lang="el-GR" dirty="0" err="1"/>
              <a:t>μονο</a:t>
            </a:r>
            <a:r>
              <a:rPr lang="el-GR" dirty="0"/>
              <a:t>-μεταφορέων) με καθοδική κατεύθυνση (χωρίς την δαπάνη ενέργειας). Οι μεταφορείς έχουν κινητική συμπεριφορά ανάλογη με αυτήν των ενζύμων.</a:t>
            </a:r>
          </a:p>
        </p:txBody>
      </p:sp>
    </p:spTree>
    <p:extLst>
      <p:ext uri="{BB962C8B-B14F-4D97-AF65-F5344CB8AC3E}">
        <p14:creationId xmlns:p14="http://schemas.microsoft.com/office/powerpoint/2010/main" val="2735445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πρωτεΐνη μεταφοράς ανιόντων</a:t>
            </a:r>
          </a:p>
        </p:txBody>
      </p:sp>
      <p:sp>
        <p:nvSpPr>
          <p:cNvPr id="3" name="Θέση περιεχομένου 2"/>
          <p:cNvSpPr>
            <a:spLocks noGrp="1"/>
          </p:cNvSpPr>
          <p:nvPr>
            <p:ph idx="1"/>
          </p:nvPr>
        </p:nvSpPr>
        <p:spPr/>
        <p:txBody>
          <a:bodyPr>
            <a:normAutofit/>
          </a:bodyPr>
          <a:lstStyle/>
          <a:p>
            <a:r>
              <a:rPr lang="el-GR" dirty="0"/>
              <a:t>πρωτεΐνη ανταλλαγής HCO</a:t>
            </a:r>
            <a:r>
              <a:rPr lang="el-GR" baseline="-25000" dirty="0"/>
              <a:t>3</a:t>
            </a:r>
            <a:r>
              <a:rPr lang="el-GR" dirty="0"/>
              <a:t> </a:t>
            </a:r>
            <a:r>
              <a:rPr lang="el-GR" baseline="30000" dirty="0"/>
              <a:t>-</a:t>
            </a:r>
            <a:r>
              <a:rPr lang="el-GR" dirty="0"/>
              <a:t> /</a:t>
            </a:r>
            <a:r>
              <a:rPr lang="el-GR" dirty="0" err="1"/>
              <a:t>Cl</a:t>
            </a:r>
            <a:r>
              <a:rPr lang="el-GR" baseline="30000" dirty="0"/>
              <a:t>-</a:t>
            </a:r>
            <a:r>
              <a:rPr lang="el-GR" dirty="0"/>
              <a:t> μεταφέρει ταυτόχρονα HCO</a:t>
            </a:r>
            <a:r>
              <a:rPr lang="el-GR" baseline="-25000" dirty="0"/>
              <a:t>3</a:t>
            </a:r>
            <a:r>
              <a:rPr lang="el-GR" baseline="30000" dirty="0"/>
              <a:t>-</a:t>
            </a:r>
            <a:r>
              <a:rPr lang="el-GR" dirty="0"/>
              <a:t> έξω από τα κύτταρα και </a:t>
            </a:r>
            <a:r>
              <a:rPr lang="el-GR" dirty="0" err="1"/>
              <a:t>Cl</a:t>
            </a:r>
            <a:r>
              <a:rPr lang="el-GR" baseline="30000" dirty="0"/>
              <a:t>-</a:t>
            </a:r>
            <a:r>
              <a:rPr lang="el-GR" dirty="0"/>
              <a:t> προς το εσωτερικό τους,</a:t>
            </a:r>
          </a:p>
          <a:p>
            <a:r>
              <a:rPr lang="el-GR" dirty="0"/>
              <a:t>Και στις δυο περιπτώσεις, η μεταφορά γίνεται προς τη μικρότερη συγκέντρωση του αντίστοιχου ιόντος. </a:t>
            </a:r>
          </a:p>
          <a:p>
            <a:r>
              <a:rPr lang="el-GR" dirty="0"/>
              <a:t>Η παράλληλη αυτή μεταφορά (</a:t>
            </a:r>
            <a:r>
              <a:rPr lang="el-GR" dirty="0" err="1"/>
              <a:t>co-transport</a:t>
            </a:r>
            <a:r>
              <a:rPr lang="el-GR" dirty="0"/>
              <a:t>) εμφανίζεται σε πολλά συστήματα μεταφοράς με τη μορφή της </a:t>
            </a:r>
            <a:r>
              <a:rPr lang="el-GR" b="1" dirty="0" err="1"/>
              <a:t>αντιμεταφοράς</a:t>
            </a:r>
            <a:r>
              <a:rPr lang="el-GR" dirty="0"/>
              <a:t> (</a:t>
            </a:r>
            <a:r>
              <a:rPr lang="el-GR" dirty="0" err="1"/>
              <a:t>antiport</a:t>
            </a:r>
            <a:r>
              <a:rPr lang="el-GR" dirty="0"/>
              <a:t>), ή με τη μορφή της </a:t>
            </a:r>
            <a:r>
              <a:rPr lang="el-GR" b="1" dirty="0" err="1"/>
              <a:t>συμμεταφορά</a:t>
            </a:r>
            <a:r>
              <a:rPr lang="el-GR" dirty="0" err="1"/>
              <a:t>ς</a:t>
            </a:r>
            <a:r>
              <a:rPr lang="el-GR" dirty="0"/>
              <a:t> (</a:t>
            </a:r>
            <a:r>
              <a:rPr lang="el-GR" dirty="0" err="1"/>
              <a:t>symport</a:t>
            </a:r>
            <a:r>
              <a:rPr lang="el-GR" dirty="0"/>
              <a:t>). </a:t>
            </a:r>
          </a:p>
          <a:p>
            <a:r>
              <a:rPr lang="el-GR" dirty="0"/>
              <a:t>Οι πρωτεΐνες-μεταφορείς παίζουν ρόλο κυρίως στη </a:t>
            </a:r>
            <a:r>
              <a:rPr lang="el-GR" dirty="0" err="1"/>
              <a:t>φαρμακοκινητική</a:t>
            </a:r>
            <a:r>
              <a:rPr lang="el-GR" dirty="0"/>
              <a:t> και αποτελούν και</a:t>
            </a:r>
            <a:r>
              <a:rPr lang="en-US" dirty="0"/>
              <a:t> </a:t>
            </a:r>
            <a:r>
              <a:rPr lang="el-GR" dirty="0"/>
              <a:t>αυτές στόχους φαρμάκων</a:t>
            </a:r>
          </a:p>
          <a:p>
            <a:endParaRPr lang="el-GR" dirty="0"/>
          </a:p>
        </p:txBody>
      </p:sp>
    </p:spTree>
    <p:extLst>
      <p:ext uri="{BB962C8B-B14F-4D97-AF65-F5344CB8AC3E}">
        <p14:creationId xmlns:p14="http://schemas.microsoft.com/office/powerpoint/2010/main" val="2750580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αλβουμίνη</a:t>
            </a:r>
            <a:endParaRPr lang="el-GR" dirty="0"/>
          </a:p>
        </p:txBody>
      </p:sp>
      <p:sp>
        <p:nvSpPr>
          <p:cNvPr id="3" name="Θέση περιεχομένου 2"/>
          <p:cNvSpPr>
            <a:spLocks noGrp="1"/>
          </p:cNvSpPr>
          <p:nvPr>
            <p:ph idx="1"/>
          </p:nvPr>
        </p:nvSpPr>
        <p:spPr/>
        <p:txBody>
          <a:bodyPr>
            <a:normAutofit fontScale="92500"/>
          </a:bodyPr>
          <a:lstStyle/>
          <a:p>
            <a:r>
              <a:rPr lang="el-GR" dirty="0"/>
              <a:t>Αλληλεπιδράσεις-συνδέσεις  των φαρμάκων με την </a:t>
            </a:r>
            <a:r>
              <a:rPr lang="el-GR" dirty="0" err="1"/>
              <a:t>αλβουμίνη</a:t>
            </a:r>
            <a:r>
              <a:rPr lang="el-GR" dirty="0"/>
              <a:t> του ορού,  ή  με άλλα στοιχεία των ιστών μπορούν επίσης να λαμβάνουν χώρα.  </a:t>
            </a:r>
          </a:p>
          <a:p>
            <a:r>
              <a:rPr lang="el-GR" dirty="0"/>
              <a:t>Το αποτέλεσμα αυτών των συνδέσεων μπορεί να παρεμποδίσει  την </a:t>
            </a:r>
            <a:r>
              <a:rPr lang="el-GR" u="sng" dirty="0"/>
              <a:t>σύνδεση των </a:t>
            </a:r>
            <a:r>
              <a:rPr lang="el-GR" u="sng" dirty="0" err="1"/>
              <a:t>φαρμακομορίων</a:t>
            </a:r>
            <a:r>
              <a:rPr lang="el-GR" u="sng" dirty="0"/>
              <a:t> με τον πραγματικό τους στόχο</a:t>
            </a:r>
            <a:r>
              <a:rPr lang="el-GR" dirty="0"/>
              <a:t>, με την περιοχή της δράσης τους. </a:t>
            </a:r>
          </a:p>
          <a:p>
            <a:r>
              <a:rPr lang="el-GR" dirty="0"/>
              <a:t>Αυτές οι αλληλεπιδράσεις  έχουν δευτερεύουσα σημασία  για την φαρμακοδυναμική συμπεριφορά του φαρμάκου.</a:t>
            </a:r>
          </a:p>
          <a:p>
            <a:r>
              <a:rPr lang="el-GR" dirty="0"/>
              <a:t> Έτσι θα επηρεασθεί η διάρκεια της δράσης ή η ταχύτητα της.  </a:t>
            </a:r>
          </a:p>
          <a:p>
            <a:r>
              <a:rPr lang="el-GR" dirty="0">
                <a:solidFill>
                  <a:srgbClr val="FF0000"/>
                </a:solidFill>
              </a:rPr>
              <a:t>Η </a:t>
            </a:r>
            <a:r>
              <a:rPr lang="el-GR" dirty="0" err="1">
                <a:solidFill>
                  <a:srgbClr val="FF0000"/>
                </a:solidFill>
              </a:rPr>
              <a:t>αλβουμίνη</a:t>
            </a:r>
            <a:r>
              <a:rPr lang="el-GR" dirty="0">
                <a:solidFill>
                  <a:srgbClr val="FF0000"/>
                </a:solidFill>
              </a:rPr>
              <a:t> δεν θα πρέπει να θεωρείται  ότι είναι ένας υποδοχέας αλλά  μια περιοχή δέσμευσης</a:t>
            </a:r>
          </a:p>
        </p:txBody>
      </p:sp>
    </p:spTree>
    <p:extLst>
      <p:ext uri="{BB962C8B-B14F-4D97-AF65-F5344CB8AC3E}">
        <p14:creationId xmlns:p14="http://schemas.microsoft.com/office/powerpoint/2010/main" val="383638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2">
              <a:lumMod val="60000"/>
              <a:lumOff val="40000"/>
            </a:schemeClr>
          </a:solidFill>
        </p:spPr>
        <p:txBody>
          <a:bodyPr/>
          <a:lstStyle/>
          <a:p>
            <a:r>
              <a:rPr lang="el-GR" dirty="0"/>
              <a:t>Κοινό χαρακτηριστικό των μοριακών στόχων </a:t>
            </a:r>
          </a:p>
        </p:txBody>
      </p:sp>
      <p:sp>
        <p:nvSpPr>
          <p:cNvPr id="3" name="Θέση περιεχομένου 2"/>
          <p:cNvSpPr>
            <a:spLocks noGrp="1"/>
          </p:cNvSpPr>
          <p:nvPr>
            <p:ph idx="1"/>
          </p:nvPr>
        </p:nvSpPr>
        <p:spPr>
          <a:xfrm>
            <a:off x="838200" y="2548127"/>
            <a:ext cx="10515600" cy="2048257"/>
          </a:xfrm>
          <a:solidFill>
            <a:schemeClr val="accent1">
              <a:lumMod val="40000"/>
              <a:lumOff val="60000"/>
            </a:schemeClr>
          </a:solidFill>
        </p:spPr>
        <p:txBody>
          <a:bodyPr/>
          <a:lstStyle/>
          <a:p>
            <a:r>
              <a:rPr lang="el-GR" dirty="0"/>
              <a:t>Είναι τα περισσότερα μακρομόρια με συγκεκριμένη </a:t>
            </a:r>
            <a:r>
              <a:rPr lang="el-GR" b="1" dirty="0">
                <a:solidFill>
                  <a:srgbClr val="002060"/>
                </a:solidFill>
              </a:rPr>
              <a:t>περιοχή- κέντρο πρόσδεσης </a:t>
            </a:r>
            <a:r>
              <a:rPr lang="el-GR" dirty="0"/>
              <a:t>του ενδογενούς-εσωτερικού προσδέτη ή υπόστρωμα.</a:t>
            </a:r>
          </a:p>
          <a:p>
            <a:r>
              <a:rPr lang="el-GR" dirty="0"/>
              <a:t>Τα φάρμακα συνδέονται με αυτή τη περιοχή. Μπορούν όμως να προσδεθούν και σε άλλες θέσεις </a:t>
            </a:r>
            <a:r>
              <a:rPr lang="el-GR" b="1" dirty="0">
                <a:solidFill>
                  <a:srgbClr val="002060"/>
                </a:solidFill>
              </a:rPr>
              <a:t>(</a:t>
            </a:r>
            <a:r>
              <a:rPr lang="el-GR" b="1" dirty="0" err="1">
                <a:solidFill>
                  <a:srgbClr val="002060"/>
                </a:solidFill>
              </a:rPr>
              <a:t>αλλοστερικές</a:t>
            </a:r>
            <a:r>
              <a:rPr lang="el-GR" b="1" dirty="0">
                <a:solidFill>
                  <a:srgbClr val="002060"/>
                </a:solidFill>
              </a:rPr>
              <a:t>)</a:t>
            </a:r>
          </a:p>
          <a:p>
            <a:endParaRPr lang="el-GR" dirty="0"/>
          </a:p>
        </p:txBody>
      </p:sp>
    </p:spTree>
    <p:extLst>
      <p:ext uri="{BB962C8B-B14F-4D97-AF65-F5344CB8AC3E}">
        <p14:creationId xmlns:p14="http://schemas.microsoft.com/office/powerpoint/2010/main" val="2944810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γονιδιακή έκφραση</a:t>
            </a:r>
          </a:p>
        </p:txBody>
      </p:sp>
      <p:sp>
        <p:nvSpPr>
          <p:cNvPr id="3" name="Θέση περιεχομένου 2"/>
          <p:cNvSpPr>
            <a:spLocks noGrp="1"/>
          </p:cNvSpPr>
          <p:nvPr>
            <p:ph idx="1"/>
          </p:nvPr>
        </p:nvSpPr>
        <p:spPr/>
        <p:txBody>
          <a:bodyPr/>
          <a:lstStyle/>
          <a:p>
            <a:r>
              <a:rPr lang="el-GR" dirty="0"/>
              <a:t>Μελλοντικό στόχο στην φαρμακοθεραπεία  αποτελεί η ρύθμιση της γονιδιακής έκφρασης. </a:t>
            </a:r>
          </a:p>
          <a:p>
            <a:r>
              <a:rPr lang="el-GR" dirty="0"/>
              <a:t>Τα </a:t>
            </a:r>
            <a:r>
              <a:rPr lang="el-GR" u="sng" dirty="0" err="1"/>
              <a:t>ολιγονουκλεοτίδια</a:t>
            </a:r>
            <a:r>
              <a:rPr lang="el-GR" dirty="0"/>
              <a:t> προσφέρουν ελκυστική και ισχυρή εναλλακτική θεραπεία σε σύγκριση με τα συμβατικά φάρμακα.</a:t>
            </a:r>
          </a:p>
          <a:p>
            <a:r>
              <a:rPr lang="el-GR" dirty="0"/>
              <a:t> Οι </a:t>
            </a:r>
            <a:r>
              <a:rPr lang="el-GR" u="sng" dirty="0" err="1"/>
              <a:t>αντι-ιικές</a:t>
            </a:r>
            <a:r>
              <a:rPr lang="el-GR" u="sng" dirty="0"/>
              <a:t> ιδιότητες των </a:t>
            </a:r>
            <a:r>
              <a:rPr lang="el-GR" u="sng" dirty="0" err="1"/>
              <a:t>αντι</a:t>
            </a:r>
            <a:r>
              <a:rPr lang="el-GR" u="sng" dirty="0"/>
              <a:t>-αγγελιοφόρων </a:t>
            </a:r>
            <a:r>
              <a:rPr lang="el-GR" u="sng" dirty="0" err="1"/>
              <a:t>ολιγονουκλεοτιδίων</a:t>
            </a:r>
            <a:r>
              <a:rPr lang="el-GR" dirty="0"/>
              <a:t>, η χαμηλή τους </a:t>
            </a:r>
            <a:r>
              <a:rPr lang="el-GR" u="sng" dirty="0"/>
              <a:t>τοξικότητα</a:t>
            </a:r>
            <a:r>
              <a:rPr lang="el-GR" dirty="0"/>
              <a:t> και οι </a:t>
            </a:r>
            <a:r>
              <a:rPr lang="el-GR" u="sng" dirty="0"/>
              <a:t>καλές </a:t>
            </a:r>
            <a:r>
              <a:rPr lang="el-GR" u="sng" dirty="0" err="1"/>
              <a:t>φαρμακοκινητικές</a:t>
            </a:r>
            <a:r>
              <a:rPr lang="el-GR" u="sng" dirty="0"/>
              <a:t> </a:t>
            </a:r>
            <a:r>
              <a:rPr lang="el-GR" dirty="0"/>
              <a:t>τους ιδιότητες προσφέρουν την ευκαιρία του σχεδιασμού αληθινά </a:t>
            </a:r>
            <a:r>
              <a:rPr lang="el-GR" dirty="0" err="1"/>
              <a:t>ισοτυπικών</a:t>
            </a:r>
            <a:r>
              <a:rPr lang="el-GR" dirty="0"/>
              <a:t> φαρμακολογικών εργαλείων</a:t>
            </a:r>
          </a:p>
        </p:txBody>
      </p:sp>
    </p:spTree>
    <p:extLst>
      <p:ext uri="{BB962C8B-B14F-4D97-AF65-F5344CB8AC3E}">
        <p14:creationId xmlns:p14="http://schemas.microsoft.com/office/powerpoint/2010/main" val="191622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 το σχεδιασμό νέων </a:t>
            </a:r>
            <a:r>
              <a:rPr lang="el-GR" dirty="0" err="1"/>
              <a:t>φαρμακομορίων</a:t>
            </a:r>
            <a:r>
              <a:rPr lang="el-GR" dirty="0"/>
              <a:t>…</a:t>
            </a:r>
            <a:br>
              <a:rPr lang="el-GR" dirty="0"/>
            </a:br>
            <a:endParaRPr lang="el-GR" dirty="0"/>
          </a:p>
        </p:txBody>
      </p:sp>
      <p:sp>
        <p:nvSpPr>
          <p:cNvPr id="3" name="Θέση περιεχομένου 2"/>
          <p:cNvSpPr>
            <a:spLocks noGrp="1"/>
          </p:cNvSpPr>
          <p:nvPr>
            <p:ph idx="1"/>
          </p:nvPr>
        </p:nvSpPr>
        <p:spPr/>
        <p:txBody>
          <a:bodyPr>
            <a:normAutofit/>
          </a:bodyPr>
          <a:lstStyle/>
          <a:p>
            <a:r>
              <a:rPr lang="el-GR" dirty="0"/>
              <a:t>Αναζητείται συχνά η κατά το δυνατόν υψηλότερη εκλεκτικότητα ως προς τον επιλεγμένο στόχο. </a:t>
            </a:r>
          </a:p>
          <a:p>
            <a:r>
              <a:rPr lang="el-GR" dirty="0"/>
              <a:t>Σε ορισμένες περιπτώσεις, η συγγένεια σε πολλαπλούς στόχους είναι δυνατόν να είναι επιθυμητή, θεωρώντας ότι η σύνδεση με περισσότερους καθορισμένους στόχους μπορεί να οδηγεί σε συνέργεια των δράσεων ή σε αντιστάθμιση ανεπιθύμητων ενεργειών. </a:t>
            </a:r>
          </a:p>
          <a:p>
            <a:r>
              <a:rPr lang="el-GR" dirty="0"/>
              <a:t>Η θεωρία αυτή αποτελεί την βάση της </a:t>
            </a:r>
            <a:r>
              <a:rPr lang="el-GR" dirty="0" err="1"/>
              <a:t>πολυφαρμακολογίας</a:t>
            </a:r>
            <a:r>
              <a:rPr lang="el-GR" dirty="0"/>
              <a:t> και τον σχεδιασμό μορίων που στοχεύουν σε πολλαπλούς στόχους </a:t>
            </a:r>
            <a:r>
              <a:rPr lang="el-GR" b="1" dirty="0">
                <a:solidFill>
                  <a:srgbClr val="FF0000"/>
                </a:solidFill>
              </a:rPr>
              <a:t>(</a:t>
            </a:r>
            <a:r>
              <a:rPr lang="el-GR" b="1" dirty="0" err="1">
                <a:solidFill>
                  <a:srgbClr val="FF0000"/>
                </a:solidFill>
              </a:rPr>
              <a:t>polypharmacology</a:t>
            </a:r>
            <a:r>
              <a:rPr lang="el-GR" b="1" dirty="0">
                <a:solidFill>
                  <a:srgbClr val="FF0000"/>
                </a:solidFill>
              </a:rPr>
              <a:t>, </a:t>
            </a:r>
            <a:r>
              <a:rPr lang="el-GR" b="1" dirty="0" err="1">
                <a:solidFill>
                  <a:srgbClr val="FF0000"/>
                </a:solidFill>
              </a:rPr>
              <a:t>multi-target</a:t>
            </a:r>
            <a:r>
              <a:rPr lang="el-GR" b="1" dirty="0">
                <a:solidFill>
                  <a:srgbClr val="FF0000"/>
                </a:solidFill>
              </a:rPr>
              <a:t> </a:t>
            </a:r>
            <a:r>
              <a:rPr lang="el-GR" b="1" dirty="0" err="1">
                <a:solidFill>
                  <a:srgbClr val="FF0000"/>
                </a:solidFill>
              </a:rPr>
              <a:t>drug</a:t>
            </a:r>
            <a:r>
              <a:rPr lang="el-GR" b="1" dirty="0">
                <a:solidFill>
                  <a:srgbClr val="FF0000"/>
                </a:solidFill>
              </a:rPr>
              <a:t> </a:t>
            </a:r>
            <a:r>
              <a:rPr lang="el-GR" b="1" dirty="0" err="1">
                <a:solidFill>
                  <a:srgbClr val="FF0000"/>
                </a:solidFill>
              </a:rPr>
              <a:t>design</a:t>
            </a:r>
            <a:r>
              <a:rPr lang="el-GR" b="1" dirty="0">
                <a:solidFill>
                  <a:srgbClr val="FF0000"/>
                </a:solidFill>
              </a:rPr>
              <a:t>)</a:t>
            </a:r>
          </a:p>
        </p:txBody>
      </p:sp>
    </p:spTree>
    <p:extLst>
      <p:ext uri="{BB962C8B-B14F-4D97-AF65-F5344CB8AC3E}">
        <p14:creationId xmlns:p14="http://schemas.microsoft.com/office/powerpoint/2010/main" val="756421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Στρατηγικές ή υποθέσεις εργασίας που εφαρμόζονται για την ανεύρεση της οδηγού ένωσης</a:t>
            </a:r>
            <a:br>
              <a:rPr lang="el-GR" sz="3200" dirty="0"/>
            </a:br>
            <a:endParaRPr lang="el-GR" sz="3200" dirty="0"/>
          </a:p>
        </p:txBody>
      </p:sp>
      <p:sp>
        <p:nvSpPr>
          <p:cNvPr id="3" name="Θέση περιεχομένου 2"/>
          <p:cNvSpPr>
            <a:spLocks noGrp="1"/>
          </p:cNvSpPr>
          <p:nvPr>
            <p:ph idx="1"/>
          </p:nvPr>
        </p:nvSpPr>
        <p:spPr/>
        <p:txBody>
          <a:bodyPr/>
          <a:lstStyle/>
          <a:p>
            <a:r>
              <a:rPr lang="el-GR" dirty="0"/>
              <a:t>Αναφέρονται 4 είδη στρατηγικών:</a:t>
            </a:r>
          </a:p>
          <a:p>
            <a:r>
              <a:rPr lang="el-GR" dirty="0"/>
              <a:t>α) βελτίωση υπαρχόντων φαρμάκων, </a:t>
            </a:r>
          </a:p>
          <a:p>
            <a:r>
              <a:rPr lang="el-GR" dirty="0"/>
              <a:t>β) συστηματικός έλεγχος-εξέταση, </a:t>
            </a:r>
          </a:p>
          <a:p>
            <a:r>
              <a:rPr lang="el-GR" dirty="0"/>
              <a:t>γ) εκμετάλλευση της βιολογικής πληροφορίας, </a:t>
            </a:r>
          </a:p>
          <a:p>
            <a:r>
              <a:rPr lang="el-GR" dirty="0"/>
              <a:t>δ)ορθολογικός σχεδιασμός.</a:t>
            </a:r>
          </a:p>
          <a:p>
            <a:endParaRPr lang="el-GR" dirty="0"/>
          </a:p>
        </p:txBody>
      </p:sp>
    </p:spTree>
    <p:extLst>
      <p:ext uri="{BB962C8B-B14F-4D97-AF65-F5344CB8AC3E}">
        <p14:creationId xmlns:p14="http://schemas.microsoft.com/office/powerpoint/2010/main" val="679154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53568" y="2886993"/>
            <a:ext cx="11411712" cy="952312"/>
          </a:xfrm>
          <a:prstGeom prst="rect">
            <a:avLst/>
          </a:prstGeom>
        </p:spPr>
        <p:txBody>
          <a:bodyPr wrap="square">
            <a:spAutoFit/>
          </a:bodyPr>
          <a:lstStyle/>
          <a:p>
            <a:pPr marL="228600">
              <a:lnSpc>
                <a:spcPct val="107000"/>
              </a:lnSpc>
              <a:spcAft>
                <a:spcPts val="800"/>
              </a:spcAft>
            </a:pPr>
            <a:r>
              <a:rPr lang="en-US" sz="2800" i="1" dirty="0">
                <a:latin typeface="Calibri" panose="020F0502020204030204" pitchFamily="34" charset="0"/>
                <a:ea typeface="Calibri" panose="020F0502020204030204" pitchFamily="34" charset="0"/>
                <a:cs typeface="Times New Roman" panose="02020603050405020304" pitchFamily="18" charset="0"/>
              </a:rPr>
              <a:t>Thus, in the strategy everything is very simple, but not necessarily very easy</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pPr marL="228600" algn="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Carl von Clausewitz</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Ορθογώνιο 2"/>
          <p:cNvSpPr/>
          <p:nvPr/>
        </p:nvSpPr>
        <p:spPr>
          <a:xfrm>
            <a:off x="0" y="4460558"/>
            <a:ext cx="12082272" cy="984885"/>
          </a:xfrm>
          <a:prstGeom prst="rect">
            <a:avLst/>
          </a:prstGeom>
          <a:ln w="38100">
            <a:solidFill>
              <a:schemeClr val="tx1"/>
            </a:solidFill>
          </a:ln>
        </p:spPr>
        <p:txBody>
          <a:bodyPr wrap="square">
            <a:spAutoFit/>
          </a:bodyPr>
          <a:lstStyle/>
          <a:p>
            <a:endParaRPr lang="el-GR" sz="1100" dirty="0">
              <a:solidFill>
                <a:srgbClr val="000000"/>
              </a:solidFill>
              <a:latin typeface="Tahoma" panose="020B0604030504040204" pitchFamily="34" charset="0"/>
            </a:endParaRPr>
          </a:p>
          <a:p>
            <a:endParaRPr lang="el-GR" sz="1100" dirty="0">
              <a:latin typeface="Tahoma" panose="020B0604030504040204" pitchFamily="34" charset="0"/>
            </a:endParaRPr>
          </a:p>
          <a:p>
            <a:pPr algn="ctr"/>
            <a:r>
              <a:rPr lang="el-GR" dirty="0">
                <a:solidFill>
                  <a:srgbClr val="FF0000"/>
                </a:solidFill>
                <a:latin typeface="Tahoma" panose="020B0604030504040204" pitchFamily="34" charset="0"/>
              </a:rPr>
              <a:t>οι πιο επιτυχημένες προσπάθειες </a:t>
            </a:r>
            <a:r>
              <a:rPr lang="en-US" dirty="0">
                <a:solidFill>
                  <a:srgbClr val="FF0000"/>
                </a:solidFill>
                <a:latin typeface="Tahoma" panose="020B0604030504040204" pitchFamily="34" charset="0"/>
              </a:rPr>
              <a:t>de novo </a:t>
            </a:r>
            <a:r>
              <a:rPr lang="el-GR" dirty="0">
                <a:solidFill>
                  <a:srgbClr val="FF0000"/>
                </a:solidFill>
                <a:latin typeface="Tahoma" panose="020B0604030504040204" pitchFamily="34" charset="0"/>
              </a:rPr>
              <a:t> σύνθεσης  έδωσαν 2-20% των προτεινόμενων ουσιών με δράση στη περιοχή των </a:t>
            </a:r>
            <a:r>
              <a:rPr lang="el-GR" dirty="0" err="1">
                <a:solidFill>
                  <a:srgbClr val="FF0000"/>
                </a:solidFill>
                <a:latin typeface="Tahoma" panose="020B0604030504040204" pitchFamily="34" charset="0"/>
              </a:rPr>
              <a:t>μΜ</a:t>
            </a:r>
            <a:r>
              <a:rPr lang="el-GR" dirty="0">
                <a:solidFill>
                  <a:srgbClr val="FF0000"/>
                </a:solidFill>
                <a:latin typeface="Tahoma" panose="020B0604030504040204" pitchFamily="34" charset="0"/>
              </a:rPr>
              <a:t> </a:t>
            </a:r>
          </a:p>
        </p:txBody>
      </p:sp>
    </p:spTree>
    <p:extLst>
      <p:ext uri="{BB962C8B-B14F-4D97-AF65-F5344CB8AC3E}">
        <p14:creationId xmlns:p14="http://schemas.microsoft.com/office/powerpoint/2010/main" val="3254393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t>Στρατηγικές ή υποθέσεις εργασίας που εφαρμόζονται για την ανεύρεση της </a:t>
            </a:r>
            <a:r>
              <a:rPr lang="el-GR" sz="3200" b="1" dirty="0">
                <a:solidFill>
                  <a:srgbClr val="FF0000"/>
                </a:solidFill>
              </a:rPr>
              <a:t>οδηγού ένωσης</a:t>
            </a:r>
          </a:p>
        </p:txBody>
      </p:sp>
      <p:sp>
        <p:nvSpPr>
          <p:cNvPr id="3" name="Θέση περιεχομένου 2"/>
          <p:cNvSpPr>
            <a:spLocks noGrp="1"/>
          </p:cNvSpPr>
          <p:nvPr>
            <p:ph idx="1"/>
          </p:nvPr>
        </p:nvSpPr>
        <p:spPr/>
        <p:txBody>
          <a:bodyPr>
            <a:normAutofit fontScale="85000" lnSpcReduction="20000"/>
          </a:bodyPr>
          <a:lstStyle/>
          <a:p>
            <a:r>
              <a:rPr lang="el-GR" dirty="0"/>
              <a:t>Βελτιστοποίηση της δομής/ιδιοτήτων γνωστών  φαρμάκων.</a:t>
            </a:r>
          </a:p>
          <a:p>
            <a:r>
              <a:rPr lang="el-GR" dirty="0"/>
              <a:t>Αξιοποίηση φυσικών προϊόντων.</a:t>
            </a:r>
          </a:p>
          <a:p>
            <a:r>
              <a:rPr lang="el-GR" dirty="0"/>
              <a:t>Αξιοποίηση ανεπιθύμητων ή δευτερευουσών δράσεων γνωστών φαρμάκων.</a:t>
            </a:r>
          </a:p>
          <a:p>
            <a:r>
              <a:rPr lang="el-GR" dirty="0"/>
              <a:t>Μελέτη του μεταβολισμού γνωστών φαρμάκων.</a:t>
            </a:r>
          </a:p>
          <a:p>
            <a:r>
              <a:rPr lang="el-GR" dirty="0"/>
              <a:t>Συστηματική διαλογή (</a:t>
            </a:r>
            <a:r>
              <a:rPr lang="el-GR" dirty="0" err="1"/>
              <a:t>screening</a:t>
            </a:r>
            <a:r>
              <a:rPr lang="el-GR" dirty="0"/>
              <a:t>) -ανακάλυψη οδηγού-δομής (</a:t>
            </a:r>
            <a:r>
              <a:rPr lang="el-GR" dirty="0" err="1"/>
              <a:t>hit</a:t>
            </a:r>
            <a:r>
              <a:rPr lang="el-GR" dirty="0"/>
              <a:t>).</a:t>
            </a:r>
          </a:p>
          <a:p>
            <a:r>
              <a:rPr lang="en-US" dirty="0"/>
              <a:t>Combinatorial chemistry-</a:t>
            </a:r>
            <a:r>
              <a:rPr lang="el-GR" dirty="0"/>
              <a:t>Συνδυαστική Χημεία</a:t>
            </a:r>
          </a:p>
          <a:p>
            <a:r>
              <a:rPr lang="el-GR" dirty="0"/>
              <a:t>Εικονική διαλογή (</a:t>
            </a:r>
            <a:r>
              <a:rPr lang="en-US" dirty="0"/>
              <a:t>virtual screening).</a:t>
            </a:r>
            <a:r>
              <a:rPr lang="el-GR" dirty="0"/>
              <a:t> Ανάλυση δεδομένων τραπεζών</a:t>
            </a:r>
            <a:endParaRPr lang="en-US" dirty="0"/>
          </a:p>
          <a:p>
            <a:r>
              <a:rPr lang="el-GR" dirty="0"/>
              <a:t>Ορθολογικός σχεδιασμός με βάση το μοριακό προφίλ της ασθένειας και τη δομή των εμπλεκομένων παραγόντων.</a:t>
            </a:r>
          </a:p>
          <a:p>
            <a:r>
              <a:rPr lang="el-GR" dirty="0" err="1"/>
              <a:t>Πεπτιδικές</a:t>
            </a:r>
            <a:r>
              <a:rPr lang="el-GR" dirty="0"/>
              <a:t> βιβλιοθήκες</a:t>
            </a:r>
          </a:p>
          <a:p>
            <a:r>
              <a:rPr lang="el-GR" dirty="0"/>
              <a:t>-Σχεδιασμός με τη βοήθεια ηλεκτρονικού υπολογιστή -μοριακή </a:t>
            </a:r>
            <a:r>
              <a:rPr lang="el-GR" dirty="0" err="1"/>
              <a:t>μοντελοποίηση</a:t>
            </a:r>
            <a:endParaRPr lang="el-GR" dirty="0"/>
          </a:p>
        </p:txBody>
      </p:sp>
    </p:spTree>
    <p:extLst>
      <p:ext uri="{BB962C8B-B14F-4D97-AF65-F5344CB8AC3E}">
        <p14:creationId xmlns:p14="http://schemas.microsoft.com/office/powerpoint/2010/main" val="2007720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841248" y="0"/>
            <a:ext cx="10875264" cy="6858000"/>
          </a:xfrm>
          <a:prstGeom prst="rect">
            <a:avLst/>
          </a:prstGeom>
        </p:spPr>
      </p:pic>
    </p:spTree>
    <p:extLst>
      <p:ext uri="{BB962C8B-B14F-4D97-AF65-F5344CB8AC3E}">
        <p14:creationId xmlns:p14="http://schemas.microsoft.com/office/powerpoint/2010/main" val="897846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 α) βελτίωση υπαρχόντων φαρμάκων</a:t>
            </a:r>
            <a:endParaRPr lang="el-GR" dirty="0"/>
          </a:p>
        </p:txBody>
      </p:sp>
      <p:sp>
        <p:nvSpPr>
          <p:cNvPr id="3" name="Θέση περιεχομένου 2"/>
          <p:cNvSpPr>
            <a:spLocks noGrp="1"/>
          </p:cNvSpPr>
          <p:nvPr>
            <p:ph idx="1"/>
          </p:nvPr>
        </p:nvSpPr>
        <p:spPr/>
        <p:txBody>
          <a:bodyPr/>
          <a:lstStyle/>
          <a:p>
            <a:r>
              <a:rPr lang="el-GR" b="1" dirty="0"/>
              <a:t> </a:t>
            </a:r>
            <a:r>
              <a:rPr lang="el-GR" dirty="0"/>
              <a:t>ξεκινώντας από ήδη δραστικά μόρια να γίνονται χημικές τροποποιήσεις και να προκύπτουν νέα μόρια με στόχο την ενίσχυση της δράσης, την εξειδίκευση, τη βελτίωση των </a:t>
            </a:r>
            <a:r>
              <a:rPr lang="el-GR" dirty="0" err="1"/>
              <a:t>φαρμακοκινητικών</a:t>
            </a:r>
            <a:r>
              <a:rPr lang="el-GR" dirty="0"/>
              <a:t> ιδιοτήτων του μορίου, όπως η μεταβολική του σταθερότητα και η βιοδιαθεσιμότητα, ή φαρμακοτεχνικές μορφές που είναι καλύτερα </a:t>
            </a:r>
            <a:r>
              <a:rPr lang="el-GR" dirty="0" err="1"/>
              <a:t>διαχειρίσιμες</a:t>
            </a:r>
            <a:r>
              <a:rPr lang="el-GR" dirty="0"/>
              <a:t> από τους ιατρούς και το νοσηλευτικό προσωπικό και από τον ασθενή. </a:t>
            </a:r>
          </a:p>
          <a:p>
            <a:r>
              <a:rPr lang="el-GR" dirty="0"/>
              <a:t>Στην φαρμακοβιομηχανία κίνητρο </a:t>
            </a:r>
            <a:r>
              <a:rPr lang="el-GR" dirty="0" err="1"/>
              <a:t>γι’αυτή</a:t>
            </a:r>
            <a:r>
              <a:rPr lang="el-GR" dirty="0"/>
              <a:t> την προσέγγιση αποτελούν ο </a:t>
            </a:r>
            <a:r>
              <a:rPr lang="el-GR" u="sng" dirty="0"/>
              <a:t>ανταγωνισμός και οι οικονομικοί παράγοντες</a:t>
            </a:r>
            <a:r>
              <a:rPr lang="el-GR" dirty="0"/>
              <a:t>. Αυτή η προσέγγιση οδηγεί σε φάρμακα «αντίγραφα» τα </a:t>
            </a:r>
            <a:r>
              <a:rPr lang="en-US" b="1" dirty="0"/>
              <a:t>me too drugs</a:t>
            </a:r>
            <a:endParaRPr lang="el-GR" dirty="0"/>
          </a:p>
        </p:txBody>
      </p:sp>
    </p:spTree>
    <p:extLst>
      <p:ext uri="{BB962C8B-B14F-4D97-AF65-F5344CB8AC3E}">
        <p14:creationId xmlns:p14="http://schemas.microsoft.com/office/powerpoint/2010/main" val="4110377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2">
              <a:lumMod val="40000"/>
              <a:lumOff val="60000"/>
            </a:schemeClr>
          </a:solidFill>
        </p:spPr>
        <p:txBody>
          <a:bodyPr>
            <a:noAutofit/>
          </a:bodyPr>
          <a:lstStyle/>
          <a:p>
            <a:r>
              <a:rPr lang="en-US" sz="3200" dirty="0"/>
              <a:t>H</a:t>
            </a:r>
            <a:r>
              <a:rPr lang="el-GR" sz="3200" dirty="0"/>
              <a:t> εταιρεία στην οποία ανήκει το αρχικό φάρμακο προσπαθεί με αδιάκοπες τροποποιήσεις να δίνει νέα ανάλογα ώστε να διατηρεί την ηγεμονία της</a:t>
            </a:r>
          </a:p>
        </p:txBody>
      </p:sp>
      <p:sp>
        <p:nvSpPr>
          <p:cNvPr id="3" name="Θέση περιεχομένου 2"/>
          <p:cNvSpPr>
            <a:spLocks noGrp="1"/>
          </p:cNvSpPr>
          <p:nvPr>
            <p:ph idx="1"/>
          </p:nvPr>
        </p:nvSpPr>
        <p:spPr/>
        <p:txBody>
          <a:bodyPr>
            <a:normAutofit lnSpcReduction="10000"/>
          </a:bodyPr>
          <a:lstStyle/>
          <a:p>
            <a:endParaRPr lang="el-GR" dirty="0"/>
          </a:p>
          <a:p>
            <a:r>
              <a:rPr lang="el-GR" dirty="0"/>
              <a:t>αφορά </a:t>
            </a:r>
            <a:r>
              <a:rPr lang="el-GR" dirty="0" err="1"/>
              <a:t>φαρμακομόρια</a:t>
            </a:r>
            <a:r>
              <a:rPr lang="el-GR" dirty="0"/>
              <a:t> με ιδιαίτερη διείσδυση και </a:t>
            </a:r>
            <a:r>
              <a:rPr lang="el-GR" dirty="0" err="1"/>
              <a:t>αναγνωρισιμότητα</a:t>
            </a:r>
            <a:r>
              <a:rPr lang="el-GR" dirty="0"/>
              <a:t> στην κοινωνία και στην φαρμακευτική αγορά (το παράδειγμα της </a:t>
            </a:r>
            <a:r>
              <a:rPr lang="el-GR" dirty="0" err="1"/>
              <a:t>καπτοπρίλης</a:t>
            </a:r>
            <a:r>
              <a:rPr lang="el-GR" dirty="0"/>
              <a:t> γνωστού αναστολέα του </a:t>
            </a:r>
            <a:r>
              <a:rPr lang="el-GR" dirty="0" err="1"/>
              <a:t>μετατρεπτικού</a:t>
            </a:r>
            <a:r>
              <a:rPr lang="el-GR" dirty="0"/>
              <a:t> ενζύμου της </a:t>
            </a:r>
            <a:r>
              <a:rPr lang="el-GR" dirty="0" err="1"/>
              <a:t>αγγειοτενσίνης</a:t>
            </a:r>
            <a:r>
              <a:rPr lang="el-GR" dirty="0"/>
              <a:t>).</a:t>
            </a:r>
          </a:p>
          <a:p>
            <a:endParaRPr lang="el-GR" dirty="0"/>
          </a:p>
          <a:p>
            <a:endParaRPr lang="el-GR" dirty="0"/>
          </a:p>
          <a:p>
            <a:r>
              <a:rPr lang="el-GR" dirty="0"/>
              <a:t>Ενδιαφέρουσα περίπτωση αποτελεί το γεγονός ότι κατά τον κλινικό-φαρμακολογικό έλεγχο ενός </a:t>
            </a:r>
            <a:r>
              <a:rPr lang="en-US" dirty="0"/>
              <a:t>me too drug</a:t>
            </a:r>
            <a:r>
              <a:rPr lang="el-GR" dirty="0"/>
              <a:t>,  μπορεί να προκύψει μια πραγματικά νέα ένωση.</a:t>
            </a:r>
          </a:p>
          <a:p>
            <a:endParaRPr lang="el-GR" dirty="0"/>
          </a:p>
        </p:txBody>
      </p:sp>
      <p:pic>
        <p:nvPicPr>
          <p:cNvPr id="5" name="Picture 2" descr="Captopril structur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938" y="3535045"/>
            <a:ext cx="2114550" cy="1152526"/>
          </a:xfrm>
          <a:prstGeom prst="rect">
            <a:avLst/>
          </a:prstGeom>
          <a:solidFill>
            <a:schemeClr val="accent4">
              <a:lumMod val="60000"/>
              <a:lumOff val="40000"/>
            </a:schemeClr>
          </a:solidFill>
        </p:spPr>
      </p:pic>
    </p:spTree>
    <p:extLst>
      <p:ext uri="{BB962C8B-B14F-4D97-AF65-F5344CB8AC3E}">
        <p14:creationId xmlns:p14="http://schemas.microsoft.com/office/powerpoint/2010/main" val="3819774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Οι αλλαγές στη δομή γνωστών φαρμάκων για την ανάπτυξη νέων ενώσεων-οδηγών βασίζονται στη</a:t>
            </a:r>
          </a:p>
          <a:p>
            <a:r>
              <a:rPr lang="el-GR" dirty="0"/>
              <a:t>γενική αντίληψη ότι παρόμοιες ενώσεις εμφανίζουν παρόμοιες ιδιότητες</a:t>
            </a:r>
          </a:p>
          <a:p>
            <a:r>
              <a:rPr lang="el-GR" b="1" dirty="0">
                <a:solidFill>
                  <a:srgbClr val="FF0000"/>
                </a:solidFill>
              </a:rPr>
              <a:t>ΔΕΝ ΑΠΟΚΛΕΙΕΤΑΙ ΟΜΩΣ </a:t>
            </a:r>
            <a:r>
              <a:rPr lang="el-GR" dirty="0"/>
              <a:t>μία σχετικά μικρή χημική μετατροπή να οδηγήσει σε δραματική αλλαγή της βιολογικής συμπεριφοράς, με αποτέλεσμα να προκύψουν μόρια είτε αδρανή είτε με νέες θεραπευτικές δράσεις</a:t>
            </a:r>
          </a:p>
        </p:txBody>
      </p:sp>
    </p:spTree>
    <p:extLst>
      <p:ext uri="{BB962C8B-B14F-4D97-AF65-F5344CB8AC3E}">
        <p14:creationId xmlns:p14="http://schemas.microsoft.com/office/powerpoint/2010/main" val="1128485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αλλαγές περιλαμβάνουν</a:t>
            </a:r>
          </a:p>
        </p:txBody>
      </p:sp>
      <p:sp>
        <p:nvSpPr>
          <p:cNvPr id="3" name="Βέλος αναστροφής 2"/>
          <p:cNvSpPr/>
          <p:nvPr/>
        </p:nvSpPr>
        <p:spPr>
          <a:xfrm>
            <a:off x="3950208" y="3706368"/>
            <a:ext cx="1780032" cy="1962912"/>
          </a:xfrm>
          <a:prstGeom prst="utur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29830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Για να γίνει κατανοητή η δράση ενός φαρμάκου είναι απαραίτητο να ληφθούν υπόψη </a:t>
            </a:r>
            <a:r>
              <a:rPr lang="el-GR" dirty="0">
                <a:solidFill>
                  <a:srgbClr val="FF0000"/>
                </a:solidFill>
              </a:rPr>
              <a:t>τα αποτελέσματα που προκύπτουν από την επίδραση του </a:t>
            </a:r>
            <a:r>
              <a:rPr lang="el-GR" dirty="0"/>
              <a:t>στο βιολογικό σύστημα λαμβανομένης υπόψη της πολυπλοκότητας του βιολογικού συστήματος</a:t>
            </a:r>
          </a:p>
          <a:p>
            <a:r>
              <a:rPr lang="el-GR" dirty="0"/>
              <a:t>Τα φάρμακα μπορούν να </a:t>
            </a:r>
            <a:r>
              <a:rPr lang="el-GR" dirty="0">
                <a:solidFill>
                  <a:srgbClr val="FF0000"/>
                </a:solidFill>
              </a:rPr>
              <a:t>αυξήσουν ή να ελαττώσουν </a:t>
            </a:r>
            <a:r>
              <a:rPr lang="el-GR" dirty="0"/>
              <a:t>την κανονική λειτουργία των ιστών ή των οργάνων  </a:t>
            </a:r>
            <a:r>
              <a:rPr lang="el-GR" dirty="0">
                <a:solidFill>
                  <a:srgbClr val="FF0000"/>
                </a:solidFill>
              </a:rPr>
              <a:t>αλλά δεν προσθέτουν νέες λειτουργίες. </a:t>
            </a:r>
          </a:p>
          <a:p>
            <a:r>
              <a:rPr lang="el-GR" dirty="0"/>
              <a:t>η δράση του φαρμάκου </a:t>
            </a:r>
            <a:r>
              <a:rPr lang="el-GR" dirty="0">
                <a:solidFill>
                  <a:srgbClr val="FF0000"/>
                </a:solidFill>
              </a:rPr>
              <a:t>εκφράζεται συνήθως σε σχέση με τις υπάρχουσες «φυσιολογικές συνθήκες»</a:t>
            </a:r>
            <a:r>
              <a:rPr lang="el-GR" dirty="0"/>
              <a:t>,  που υπάρχουν την στιγμή της χορήγησης του.</a:t>
            </a:r>
          </a:p>
          <a:p>
            <a:endParaRPr lang="el-GR" dirty="0"/>
          </a:p>
        </p:txBody>
      </p:sp>
    </p:spTree>
    <p:extLst>
      <p:ext uri="{BB962C8B-B14F-4D97-AF65-F5344CB8AC3E}">
        <p14:creationId xmlns:p14="http://schemas.microsoft.com/office/powerpoint/2010/main" val="877843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04672" y="414528"/>
            <a:ext cx="10549128" cy="6291072"/>
          </a:xfrm>
        </p:spPr>
        <p:txBody>
          <a:bodyPr>
            <a:normAutofit fontScale="85000" lnSpcReduction="20000"/>
          </a:bodyPr>
          <a:lstStyle/>
          <a:p>
            <a:r>
              <a:rPr lang="el-GR" b="1" dirty="0"/>
              <a:t>(</a:t>
            </a:r>
            <a:r>
              <a:rPr lang="el-GR" b="1" dirty="0" err="1"/>
              <a:t>Βιο</a:t>
            </a:r>
            <a:r>
              <a:rPr lang="el-GR" b="1" dirty="0"/>
              <a:t>)</a:t>
            </a:r>
            <a:r>
              <a:rPr lang="el-GR" b="1" dirty="0" err="1"/>
              <a:t>ισοστερή</a:t>
            </a:r>
            <a:r>
              <a:rPr lang="el-GR" b="1" dirty="0"/>
              <a:t> υποκατάσταση</a:t>
            </a:r>
            <a:r>
              <a:rPr lang="en-US" b="1" dirty="0"/>
              <a:t> </a:t>
            </a:r>
            <a:r>
              <a:rPr lang="el-GR" dirty="0"/>
              <a:t>ομάδων από άλλες</a:t>
            </a:r>
            <a:r>
              <a:rPr lang="en-US" dirty="0"/>
              <a:t> </a:t>
            </a:r>
            <a:r>
              <a:rPr lang="el-GR" dirty="0"/>
              <a:t>ομάδες στη δομή της </a:t>
            </a:r>
            <a:r>
              <a:rPr lang="el-GR" dirty="0" err="1"/>
              <a:t>φαρμακοφόρου</a:t>
            </a:r>
            <a:r>
              <a:rPr lang="el-GR" dirty="0"/>
              <a:t> στοχεύοντας σε ανάλογη ή ενισχυμένη βιολογική δράση.</a:t>
            </a:r>
          </a:p>
          <a:p>
            <a:endParaRPr lang="el-GR" dirty="0"/>
          </a:p>
          <a:p>
            <a:r>
              <a:rPr lang="el-GR" dirty="0"/>
              <a:t>Μετατροπές που επηρεάζουν την </a:t>
            </a:r>
            <a:r>
              <a:rPr lang="el-GR" b="1" dirty="0"/>
              <a:t>ευκαμψία και τη διαμόρφωση </a:t>
            </a:r>
            <a:r>
              <a:rPr lang="el-GR" dirty="0"/>
              <a:t>του μορίου όπως διάνοιξη ή κλείσιμο δακτυλίων, συμπύκνωση πυρήνων, εισαγωγή διπλών δεσμών ή αναγωγή διπλών δεσμών. </a:t>
            </a:r>
          </a:p>
          <a:p>
            <a:endParaRPr lang="el-GR" dirty="0"/>
          </a:p>
          <a:p>
            <a:r>
              <a:rPr lang="el-GR" b="1" dirty="0"/>
              <a:t>Δημιουργία λιγότερο εύκαμπτων </a:t>
            </a:r>
            <a:r>
              <a:rPr lang="el-GR" dirty="0"/>
              <a:t>μορίων μέσω της ελάττωσης του αριθμού των δυνατών διαμορφώσεων. Αυτό επιτυγχάνεται  μειώνοντας τους περιστρεφόμενους δεσμούς. Για παράδειγμα η εισαγωγή  διπλών δεσμών ή δακτυλίων με </a:t>
            </a:r>
            <a:r>
              <a:rPr lang="el-GR" dirty="0" err="1"/>
              <a:t>δδ</a:t>
            </a:r>
            <a:r>
              <a:rPr lang="el-GR" dirty="0"/>
              <a:t> δεν έχουν δυνατότητα περιστροφής. </a:t>
            </a:r>
          </a:p>
          <a:p>
            <a:endParaRPr lang="el-GR" dirty="0"/>
          </a:p>
          <a:p>
            <a:r>
              <a:rPr lang="el-GR" b="1" dirty="0"/>
              <a:t>Η μείωση του αριθμού των διαμορφώσεων</a:t>
            </a:r>
            <a:r>
              <a:rPr lang="el-GR" dirty="0"/>
              <a:t>, με απαραίτητη τη διατήρηση της ενεργούς διαμόρφωσης. Αυτό επιτυγχάνεται με εισαγωγή συγκεκριμένων ομάδων στο μόριο που δημιουργούν στερεοχημικούς  περιορισμούς.</a:t>
            </a:r>
          </a:p>
          <a:p>
            <a:endParaRPr lang="el-GR" dirty="0"/>
          </a:p>
          <a:p>
            <a:r>
              <a:rPr lang="el-GR" b="1" dirty="0"/>
              <a:t>Αλλαγή </a:t>
            </a:r>
            <a:r>
              <a:rPr lang="el-GR" b="1" dirty="0" err="1"/>
              <a:t>υποκαταστάτη</a:t>
            </a:r>
            <a:r>
              <a:rPr lang="el-GR" b="1" dirty="0"/>
              <a:t> που συμμετέχει στη </a:t>
            </a:r>
            <a:r>
              <a:rPr lang="el-GR" b="1" dirty="0" err="1"/>
              <a:t>φαρμακοφόρο</a:t>
            </a:r>
            <a:r>
              <a:rPr lang="el-GR" b="1" dirty="0"/>
              <a:t> δομή</a:t>
            </a:r>
            <a:r>
              <a:rPr lang="el-GR" dirty="0"/>
              <a:t>. Τέτοιου είδους μετατροπή οδηγεί σε αλλαγή στις </a:t>
            </a:r>
            <a:r>
              <a:rPr lang="el-GR" dirty="0" err="1"/>
              <a:t>στερεο</a:t>
            </a:r>
            <a:r>
              <a:rPr lang="el-GR" dirty="0"/>
              <a:t>- </a:t>
            </a:r>
            <a:r>
              <a:rPr lang="el-GR" dirty="0" err="1"/>
              <a:t>ηλεκτρονιακές</a:t>
            </a:r>
            <a:r>
              <a:rPr lang="el-GR" dirty="0"/>
              <a:t> ιδιότητες του μορίου.</a:t>
            </a:r>
          </a:p>
        </p:txBody>
      </p:sp>
    </p:spTree>
    <p:extLst>
      <p:ext uri="{BB962C8B-B14F-4D97-AF65-F5344CB8AC3E}">
        <p14:creationId xmlns:p14="http://schemas.microsoft.com/office/powerpoint/2010/main" val="471380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2336" y="170689"/>
            <a:ext cx="10951464" cy="2158174"/>
          </a:xfrm>
        </p:spPr>
        <p:txBody>
          <a:bodyPr>
            <a:normAutofit/>
          </a:bodyPr>
          <a:lstStyle/>
          <a:p>
            <a:r>
              <a:rPr lang="el-GR" sz="3100" b="1" dirty="0"/>
              <a:t>Μεταβολή στον αριθμό ατόμων ανθρακικής αλυσίδας</a:t>
            </a:r>
            <a:r>
              <a:rPr lang="el-GR" sz="3100" dirty="0"/>
              <a:t>.</a:t>
            </a:r>
            <a:br>
              <a:rPr lang="el-GR" sz="3100" dirty="0"/>
            </a:br>
            <a:r>
              <a:rPr lang="el-GR" sz="3100" dirty="0"/>
              <a:t> Έτσι επηρεάζεται η </a:t>
            </a:r>
            <a:r>
              <a:rPr lang="el-GR" sz="3100" dirty="0" err="1"/>
              <a:t>λιποφιλικότητα</a:t>
            </a:r>
            <a:r>
              <a:rPr lang="el-GR" sz="3100" dirty="0"/>
              <a:t>, η εκλεκτικότητα, το γέμισμα κοιλότητας του υποδοχέα ή του ενεργού κέντρου του ενζύμου</a:t>
            </a:r>
            <a:r>
              <a:rPr lang="el-GR" dirty="0"/>
              <a:t>.</a:t>
            </a:r>
            <a:br>
              <a:rPr lang="el-GR" dirty="0"/>
            </a:br>
            <a:endParaRPr lang="el-GR" dirty="0"/>
          </a:p>
        </p:txBody>
      </p:sp>
      <p:sp>
        <p:nvSpPr>
          <p:cNvPr id="3" name="Θέση περιεχομένου 2"/>
          <p:cNvSpPr>
            <a:spLocks noGrp="1"/>
          </p:cNvSpPr>
          <p:nvPr>
            <p:ph idx="1"/>
          </p:nvPr>
        </p:nvSpPr>
        <p:spPr/>
        <p:txBody>
          <a:bodyPr>
            <a:normAutofit/>
          </a:bodyPr>
          <a:lstStyle/>
          <a:p>
            <a:endParaRPr lang="el-GR" dirty="0"/>
          </a:p>
        </p:txBody>
      </p:sp>
      <p:graphicFrame>
        <p:nvGraphicFramePr>
          <p:cNvPr id="4" name="Object 5"/>
          <p:cNvGraphicFramePr>
            <a:graphicFrameLocks noChangeAspect="1"/>
          </p:cNvGraphicFramePr>
          <p:nvPr>
            <p:extLst>
              <p:ext uri="{D42A27DB-BD31-4B8C-83A1-F6EECF244321}">
                <p14:modId xmlns:p14="http://schemas.microsoft.com/office/powerpoint/2010/main" val="2195513768"/>
              </p:ext>
            </p:extLst>
          </p:nvPr>
        </p:nvGraphicFramePr>
        <p:xfrm>
          <a:off x="960120" y="2463800"/>
          <a:ext cx="6343650" cy="3848100"/>
        </p:xfrm>
        <a:graphic>
          <a:graphicData uri="http://schemas.openxmlformats.org/presentationml/2006/ole">
            <mc:AlternateContent xmlns:mc="http://schemas.openxmlformats.org/markup-compatibility/2006">
              <mc:Choice xmlns:v="urn:schemas-microsoft-com:vml" Requires="v">
                <p:oleObj spid="_x0000_s3106" name="Chart" r:id="rId3" imgW="6343802" imgH="3848100" progId="Excel.Sheet.8">
                  <p:embed/>
                </p:oleObj>
              </mc:Choice>
              <mc:Fallback>
                <p:oleObj name="Chart" r:id="rId3" imgW="6343802" imgH="38481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 y="2463800"/>
                        <a:ext cx="6343650" cy="3848100"/>
                      </a:xfrm>
                      <a:prstGeom prst="rect">
                        <a:avLst/>
                      </a:prstGeom>
                      <a:noFill/>
                      <a:ln w="38100">
                        <a:solidFill>
                          <a:srgbClr val="FF0000"/>
                        </a:solidFill>
                      </a:ln>
                      <a:effectLst/>
                    </p:spPr>
                  </p:pic>
                </p:oleObj>
              </mc:Fallback>
            </mc:AlternateContent>
          </a:graphicData>
        </a:graphic>
      </p:graphicFrame>
    </p:spTree>
    <p:extLst>
      <p:ext uri="{BB962C8B-B14F-4D97-AF65-F5344CB8AC3E}">
        <p14:creationId xmlns:p14="http://schemas.microsoft.com/office/powerpoint/2010/main" val="1206393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2. Hydrophobicity of the Molecule - ppt video online download"/>
          <p:cNvSpPr>
            <a:spLocks noChangeAspect="1" noChangeArrowheads="1"/>
          </p:cNvSpPr>
          <p:nvPr/>
        </p:nvSpPr>
        <p:spPr bwMode="auto">
          <a:xfrm>
            <a:off x="0" y="-1278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6" name="Picture 10" descr="2. Hydrophobicity of the Molecule - ppt video onlin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74999"/>
            <a:ext cx="7751191" cy="5813394"/>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7903590" y="812768"/>
            <a:ext cx="3934841" cy="2031325"/>
          </a:xfrm>
          <a:prstGeom prst="rect">
            <a:avLst/>
          </a:prstGeom>
          <a:ln w="28575">
            <a:solidFill>
              <a:srgbClr val="002060"/>
            </a:solidFill>
          </a:ln>
        </p:spPr>
        <p:txBody>
          <a:bodyPr wrap="square">
            <a:spAutoFit/>
          </a:bodyPr>
          <a:lstStyle/>
          <a:p>
            <a:r>
              <a:rPr lang="el-GR" dirty="0">
                <a:latin typeface="TimesNewRoman"/>
              </a:rPr>
              <a:t>Συχνά η αύξηση των</a:t>
            </a:r>
          </a:p>
          <a:p>
            <a:r>
              <a:rPr lang="el-GR" dirty="0" err="1">
                <a:latin typeface="TimesNewRoman"/>
              </a:rPr>
              <a:t>μεθυλενικών</a:t>
            </a:r>
            <a:r>
              <a:rPr lang="el-GR" dirty="0">
                <a:latin typeface="TimesNewRoman"/>
              </a:rPr>
              <a:t> ομάδων ακολουθεί παραβολική σχέση ως προς τη δράση</a:t>
            </a:r>
            <a:r>
              <a:rPr lang="el-GR" dirty="0">
                <a:latin typeface="Times New Roman" panose="02020603050405020304" pitchFamily="18" charset="0"/>
              </a:rPr>
              <a:t>, </a:t>
            </a:r>
          </a:p>
          <a:p>
            <a:r>
              <a:rPr lang="el-GR" dirty="0">
                <a:latin typeface="TimesNewRoman"/>
              </a:rPr>
              <a:t>προκαλείται αύξηση της δράσης μέχρις έναν αριθμό </a:t>
            </a:r>
            <a:r>
              <a:rPr lang="el-GR" dirty="0" err="1">
                <a:latin typeface="TimesNewRoman"/>
              </a:rPr>
              <a:t>μεθυλενικών</a:t>
            </a:r>
            <a:r>
              <a:rPr lang="el-GR" dirty="0">
                <a:latin typeface="TimesNewRoman"/>
              </a:rPr>
              <a:t> ομάδων και στη συνέχεια μείωση</a:t>
            </a:r>
            <a:endParaRPr lang="el-GR" dirty="0"/>
          </a:p>
        </p:txBody>
      </p:sp>
    </p:spTree>
    <p:extLst>
      <p:ext uri="{BB962C8B-B14F-4D97-AF65-F5344CB8AC3E}">
        <p14:creationId xmlns:p14="http://schemas.microsoft.com/office/powerpoint/2010/main" val="752912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η αύξηση της αλυσίδας δίνει δυνατότητες θέσεις εισαγωγής επί πλέον </a:t>
            </a:r>
            <a:r>
              <a:rPr lang="el-GR" dirty="0" err="1"/>
              <a:t>υποκαταστατών</a:t>
            </a:r>
            <a:r>
              <a:rPr lang="el-GR" dirty="0"/>
              <a:t> στο δομικό σκελετό του μορίου. </a:t>
            </a:r>
          </a:p>
          <a:p>
            <a:r>
              <a:rPr lang="el-GR" dirty="0"/>
              <a:t>Η μετατροπή του μήκους της αλυσίδας με εισαγωγή </a:t>
            </a:r>
            <a:r>
              <a:rPr lang="el-GR" dirty="0" err="1"/>
              <a:t>μεθυλενικών</a:t>
            </a:r>
            <a:r>
              <a:rPr lang="el-GR" dirty="0"/>
              <a:t> ομάδων οδηγεί σε ομόλογες σειρές</a:t>
            </a:r>
          </a:p>
        </p:txBody>
      </p:sp>
    </p:spTree>
    <p:extLst>
      <p:ext uri="{BB962C8B-B14F-4D97-AF65-F5344CB8AC3E}">
        <p14:creationId xmlns:p14="http://schemas.microsoft.com/office/powerpoint/2010/main" val="521673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600" y="377952"/>
            <a:ext cx="10744200" cy="5799011"/>
          </a:xfrm>
        </p:spPr>
        <p:txBody>
          <a:bodyPr>
            <a:normAutofit/>
          </a:bodyPr>
          <a:lstStyle/>
          <a:p>
            <a:r>
              <a:rPr lang="el-GR" dirty="0"/>
              <a:t>Εισαγωγή </a:t>
            </a:r>
            <a:r>
              <a:rPr lang="el-GR" u="sng" dirty="0"/>
              <a:t>διακλαδώσεων</a:t>
            </a:r>
            <a:r>
              <a:rPr lang="el-GR" dirty="0"/>
              <a:t> σε </a:t>
            </a:r>
            <a:r>
              <a:rPr lang="el-GR" dirty="0" err="1"/>
              <a:t>αλειφατική</a:t>
            </a:r>
            <a:r>
              <a:rPr lang="el-GR" dirty="0"/>
              <a:t> αλυσίδα. Η παρουσία διακλαδώσεων μπορεί να επηρεάσει τη σύνδεση με τον μοριακό στόχο.</a:t>
            </a:r>
          </a:p>
          <a:p>
            <a:endParaRPr lang="el-GR" u="sng" dirty="0"/>
          </a:p>
          <a:p>
            <a:r>
              <a:rPr lang="el-GR" dirty="0"/>
              <a:t>Τροποποίηση του μορίου της </a:t>
            </a:r>
            <a:r>
              <a:rPr lang="el-GR" dirty="0" err="1"/>
              <a:t>ακετυλοχολίνης</a:t>
            </a:r>
            <a:endParaRPr lang="el-GR" u="sng" dirty="0"/>
          </a:p>
          <a:p>
            <a:endParaRPr lang="el-GR" u="sng" dirty="0"/>
          </a:p>
          <a:p>
            <a:r>
              <a:rPr lang="el-GR" dirty="0"/>
              <a:t>                                                                                                  </a:t>
            </a:r>
            <a:r>
              <a:rPr lang="el-GR" dirty="0" err="1"/>
              <a:t>Μεταχολίνη</a:t>
            </a:r>
            <a:br>
              <a:rPr lang="el-GR" sz="3600" dirty="0">
                <a:solidFill>
                  <a:srgbClr val="FFFF00"/>
                </a:solidFill>
              </a:rPr>
            </a:br>
            <a:endParaRPr lang="el-GR" u="sng" dirty="0"/>
          </a:p>
          <a:p>
            <a:endParaRPr lang="el-GR" u="sng" dirty="0"/>
          </a:p>
          <a:p>
            <a:endParaRPr lang="el-GR" dirty="0"/>
          </a:p>
          <a:p>
            <a:endParaRPr lang="el-GR" dirty="0"/>
          </a:p>
          <a:p>
            <a:endParaRPr lang="el-GR" dirty="0"/>
          </a:p>
          <a:p>
            <a:endParaRPr lang="el-GR" dirty="0"/>
          </a:p>
        </p:txBody>
      </p:sp>
      <p:graphicFrame>
        <p:nvGraphicFramePr>
          <p:cNvPr id="4" name="Object 4"/>
          <p:cNvGraphicFramePr>
            <a:graphicFrameLocks noChangeAspect="1"/>
          </p:cNvGraphicFramePr>
          <p:nvPr/>
        </p:nvGraphicFramePr>
        <p:xfrm>
          <a:off x="609600" y="3008372"/>
          <a:ext cx="3451225" cy="1220788"/>
        </p:xfrm>
        <a:graphic>
          <a:graphicData uri="http://schemas.openxmlformats.org/presentationml/2006/ole">
            <mc:AlternateContent xmlns:mc="http://schemas.openxmlformats.org/markup-compatibility/2006">
              <mc:Choice xmlns:v="urn:schemas-microsoft-com:vml" Requires="v">
                <p:oleObj spid="_x0000_s5132" name="CS ChemDraw Drawing" r:id="rId3" imgW="1906214" imgH="475304" progId="ChemDraw.Document.6.0">
                  <p:embed/>
                </p:oleObj>
              </mc:Choice>
              <mc:Fallback>
                <p:oleObj name="CS ChemDraw Drawing" r:id="rId3" imgW="1906214" imgH="475304" progId="ChemDraw.Document.6.0">
                  <p:embed/>
                  <p:pic>
                    <p:nvPicPr>
                      <p:cNvPr id="4" name="Object 4"/>
                      <p:cNvPicPr>
                        <a:picLocks noChangeAspect="1" noChangeArrowheads="1"/>
                      </p:cNvPicPr>
                      <p:nvPr/>
                    </p:nvPicPr>
                    <p:blipFill>
                      <a:blip r:embed="rId4"/>
                      <a:srcRect/>
                      <a:stretch>
                        <a:fillRect/>
                      </a:stretch>
                    </p:blipFill>
                    <p:spPr bwMode="auto">
                      <a:xfrm>
                        <a:off x="609600" y="3008372"/>
                        <a:ext cx="3451225" cy="1220788"/>
                      </a:xfrm>
                      <a:prstGeom prst="rect">
                        <a:avLst/>
                      </a:prstGeom>
                      <a:solidFill>
                        <a:srgbClr val="FFFF00"/>
                      </a:solidFill>
                    </p:spPr>
                  </p:pic>
                </p:oleObj>
              </mc:Fallback>
            </mc:AlternateContent>
          </a:graphicData>
        </a:graphic>
      </p:graphicFrame>
      <p:graphicFrame>
        <p:nvGraphicFramePr>
          <p:cNvPr id="5" name="Object 11"/>
          <p:cNvGraphicFramePr>
            <a:graphicFrameLocks noChangeAspect="1"/>
          </p:cNvGraphicFramePr>
          <p:nvPr/>
        </p:nvGraphicFramePr>
        <p:xfrm>
          <a:off x="6350055" y="3008372"/>
          <a:ext cx="2379625" cy="1071570"/>
        </p:xfrm>
        <a:graphic>
          <a:graphicData uri="http://schemas.openxmlformats.org/presentationml/2006/ole">
            <mc:AlternateContent xmlns:mc="http://schemas.openxmlformats.org/markup-compatibility/2006">
              <mc:Choice xmlns:v="urn:schemas-microsoft-com:vml" Requires="v">
                <p:oleObj spid="_x0000_s5133" name="CS ChemDraw Drawing" r:id="rId5" imgW="1022169" imgH="459740" progId="ChemDraw.Document.6.0">
                  <p:embed/>
                </p:oleObj>
              </mc:Choice>
              <mc:Fallback>
                <p:oleObj name="CS ChemDraw Drawing" r:id="rId5" imgW="1022169" imgH="459740" progId="ChemDraw.Document.6.0">
                  <p:embed/>
                  <p:pic>
                    <p:nvPicPr>
                      <p:cNvPr id="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55" y="3008372"/>
                        <a:ext cx="2379625" cy="1071570"/>
                      </a:xfrm>
                      <a:prstGeom prst="rect">
                        <a:avLst/>
                      </a:prstGeom>
                      <a:solidFill>
                        <a:schemeClr val="tx2">
                          <a:lumMod val="60000"/>
                          <a:lumOff val="40000"/>
                        </a:schemeClr>
                      </a:solidFill>
                      <a:ln>
                        <a:noFill/>
                      </a:ln>
                      <a:effectLst/>
                    </p:spPr>
                  </p:pic>
                </p:oleObj>
              </mc:Fallback>
            </mc:AlternateContent>
          </a:graphicData>
        </a:graphic>
      </p:graphicFrame>
    </p:spTree>
    <p:extLst>
      <p:ext uri="{BB962C8B-B14F-4D97-AF65-F5344CB8AC3E}">
        <p14:creationId xmlns:p14="http://schemas.microsoft.com/office/powerpoint/2010/main" val="4055791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Ορθογώνιο 3"/>
          <p:cNvSpPr/>
          <p:nvPr/>
        </p:nvSpPr>
        <p:spPr>
          <a:xfrm>
            <a:off x="1003300" y="767358"/>
            <a:ext cx="10185400" cy="1569660"/>
          </a:xfrm>
          <a:prstGeom prst="rect">
            <a:avLst/>
          </a:prstGeom>
        </p:spPr>
        <p:txBody>
          <a:bodyPr wrap="square">
            <a:spAutoFit/>
          </a:bodyPr>
          <a:lstStyle/>
          <a:p>
            <a:r>
              <a:rPr lang="el-GR" sz="2400" u="sng" dirty="0"/>
              <a:t>Απλοποίηση των μορίων</a:t>
            </a:r>
            <a:r>
              <a:rPr lang="el-GR" sz="2400" dirty="0"/>
              <a:t>. Αυτό βρίσκει εφαρμογή όταν έχουμε  φυσικό προϊόν. Στην περίπτωση αυτή αφαιρούνται από το μόριο ομάδες που δεν αποτελούν τμήμα της </a:t>
            </a:r>
            <a:r>
              <a:rPr lang="el-GR" sz="2400" dirty="0" err="1"/>
              <a:t>φαρμακοφόρου</a:t>
            </a:r>
            <a:r>
              <a:rPr lang="el-GR" sz="2400" dirty="0"/>
              <a:t> δομής. </a:t>
            </a:r>
          </a:p>
          <a:p>
            <a:endParaRPr lang="el-GR" sz="2400" dirty="0"/>
          </a:p>
        </p:txBody>
      </p:sp>
      <p:graphicFrame>
        <p:nvGraphicFramePr>
          <p:cNvPr id="5" name="Object 5"/>
          <p:cNvGraphicFramePr>
            <a:graphicFrameLocks noGrp="1" noChangeAspect="1"/>
          </p:cNvGraphicFramePr>
          <p:nvPr>
            <p:ph idx="1"/>
          </p:nvPr>
        </p:nvGraphicFramePr>
        <p:xfrm>
          <a:off x="1407089" y="3471068"/>
          <a:ext cx="2526621" cy="3044031"/>
        </p:xfrm>
        <a:graphic>
          <a:graphicData uri="http://schemas.openxmlformats.org/presentationml/2006/ole">
            <mc:AlternateContent xmlns:mc="http://schemas.openxmlformats.org/markup-compatibility/2006">
              <mc:Choice xmlns:v="urn:schemas-microsoft-com:vml" Requires="v">
                <p:oleObj spid="_x0000_s6156" name="CS ChemDraw Drawing" r:id="rId3" imgW="2124166" imgH="2558506" progId="ChemDraw.Document.6.0">
                  <p:embed/>
                </p:oleObj>
              </mc:Choice>
              <mc:Fallback>
                <p:oleObj name="CS ChemDraw Drawing" r:id="rId3" imgW="2124166" imgH="2558506" progId="ChemDraw.Document.6.0">
                  <p:embed/>
                  <p:pic>
                    <p:nvPicPr>
                      <p:cNvPr id="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089" y="3471068"/>
                        <a:ext cx="2526621" cy="3044031"/>
                      </a:xfrm>
                      <a:prstGeom prst="rect">
                        <a:avLst/>
                      </a:prstGeom>
                      <a:solidFill>
                        <a:srgbClr val="FFFF00"/>
                      </a:solidFill>
                    </p:spPr>
                  </p:pic>
                </p:oleObj>
              </mc:Fallback>
            </mc:AlternateContent>
          </a:graphicData>
        </a:graphic>
      </p:graphicFrame>
      <p:sp>
        <p:nvSpPr>
          <p:cNvPr id="6" name="Ορθογώνιο 5"/>
          <p:cNvSpPr/>
          <p:nvPr/>
        </p:nvSpPr>
        <p:spPr>
          <a:xfrm>
            <a:off x="768802" y="2092921"/>
            <a:ext cx="3803197" cy="923330"/>
          </a:xfrm>
          <a:prstGeom prst="rect">
            <a:avLst/>
          </a:prstGeom>
        </p:spPr>
        <p:txBody>
          <a:bodyPr wrap="square">
            <a:spAutoFit/>
          </a:bodyPr>
          <a:lstStyle/>
          <a:p>
            <a:r>
              <a:rPr lang="el-GR" b="1" dirty="0" err="1"/>
              <a:t>Εσερίνη</a:t>
            </a:r>
            <a:r>
              <a:rPr lang="el-GR" b="1" dirty="0"/>
              <a:t>  ή </a:t>
            </a:r>
            <a:r>
              <a:rPr lang="el-GR" b="1" dirty="0" err="1"/>
              <a:t>Φυσοστιγμίνη</a:t>
            </a:r>
            <a:r>
              <a:rPr lang="el-GR" b="1" dirty="0"/>
              <a:t> (σαλικυλική)</a:t>
            </a:r>
            <a:br>
              <a:rPr lang="el-GR" b="1" dirty="0"/>
            </a:br>
            <a:r>
              <a:rPr lang="el-GR" b="1" dirty="0"/>
              <a:t>πρωτότυπος αναστολέας της </a:t>
            </a:r>
            <a:r>
              <a:rPr lang="en-US" b="1" dirty="0" err="1"/>
              <a:t>AChE</a:t>
            </a:r>
            <a:endParaRPr lang="el-GR" b="1" dirty="0"/>
          </a:p>
        </p:txBody>
      </p:sp>
      <p:graphicFrame>
        <p:nvGraphicFramePr>
          <p:cNvPr id="7" name="Object 3"/>
          <p:cNvGraphicFramePr>
            <a:graphicFrameLocks noChangeAspect="1"/>
          </p:cNvGraphicFramePr>
          <p:nvPr/>
        </p:nvGraphicFramePr>
        <p:xfrm>
          <a:off x="5991196" y="1690688"/>
          <a:ext cx="3268663" cy="5257800"/>
        </p:xfrm>
        <a:graphic>
          <a:graphicData uri="http://schemas.openxmlformats.org/presentationml/2006/ole">
            <mc:AlternateContent xmlns:mc="http://schemas.openxmlformats.org/markup-compatibility/2006">
              <mc:Choice xmlns:v="urn:schemas-microsoft-com:vml" Requires="v">
                <p:oleObj spid="_x0000_s6157" name="CS ChemDraw Drawing" r:id="rId5" imgW="3952080" imgH="6355080" progId="ChemDraw.Document.6.0">
                  <p:embed/>
                </p:oleObj>
              </mc:Choice>
              <mc:Fallback>
                <p:oleObj name="CS ChemDraw Drawing" r:id="rId5" imgW="3952080" imgH="6355080" progId="ChemDraw.Document.6.0">
                  <p:embed/>
                  <p:pic>
                    <p:nvPicPr>
                      <p:cNvPr id="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196" y="1690688"/>
                        <a:ext cx="3268663" cy="5257800"/>
                      </a:xfrm>
                      <a:prstGeom prst="rect">
                        <a:avLst/>
                      </a:prstGeom>
                      <a:solidFill>
                        <a:schemeClr val="tx1"/>
                      </a:solidFill>
                      <a:ln>
                        <a:noFill/>
                      </a:ln>
                      <a:effectLst/>
                    </p:spPr>
                  </p:pic>
                </p:oleObj>
              </mc:Fallback>
            </mc:AlternateContent>
          </a:graphicData>
        </a:graphic>
      </p:graphicFrame>
      <p:sp>
        <p:nvSpPr>
          <p:cNvPr id="8" name="Ορθογώνιο 7"/>
          <p:cNvSpPr/>
          <p:nvPr/>
        </p:nvSpPr>
        <p:spPr>
          <a:xfrm>
            <a:off x="9286818" y="2092921"/>
            <a:ext cx="2495006" cy="1477328"/>
          </a:xfrm>
          <a:prstGeom prst="rect">
            <a:avLst/>
          </a:prstGeom>
        </p:spPr>
        <p:txBody>
          <a:bodyPr wrap="square">
            <a:spAutoFit/>
          </a:bodyPr>
          <a:lstStyle/>
          <a:p>
            <a:r>
              <a:rPr lang="el-GR" dirty="0"/>
              <a:t>Η </a:t>
            </a:r>
            <a:r>
              <a:rPr lang="en-US" dirty="0"/>
              <a:t>m</a:t>
            </a:r>
            <a:r>
              <a:rPr lang="el-GR" dirty="0"/>
              <a:t>-</a:t>
            </a:r>
            <a:r>
              <a:rPr lang="el-GR" dirty="0" err="1"/>
              <a:t>αμινο</a:t>
            </a:r>
            <a:r>
              <a:rPr lang="el-GR" dirty="0"/>
              <a:t> ομάδα σχετίζεται με καλύτερες </a:t>
            </a:r>
            <a:r>
              <a:rPr lang="el-GR" dirty="0" err="1"/>
              <a:t>αντιχολινεστερασικές</a:t>
            </a:r>
            <a:r>
              <a:rPr lang="el-GR" dirty="0"/>
              <a:t> ιδιότητες από</a:t>
            </a:r>
            <a:r>
              <a:rPr lang="en-US" dirty="0"/>
              <a:t> </a:t>
            </a:r>
            <a:r>
              <a:rPr lang="el-GR" dirty="0"/>
              <a:t>όσο σε </a:t>
            </a:r>
            <a:r>
              <a:rPr lang="en-US" dirty="0"/>
              <a:t>p</a:t>
            </a:r>
            <a:r>
              <a:rPr lang="el-GR" dirty="0"/>
              <a:t>-θέση</a:t>
            </a:r>
          </a:p>
        </p:txBody>
      </p:sp>
      <p:sp>
        <p:nvSpPr>
          <p:cNvPr id="9" name="Έλλειψη 8"/>
          <p:cNvSpPr/>
          <p:nvPr/>
        </p:nvSpPr>
        <p:spPr>
          <a:xfrm>
            <a:off x="279400" y="3289300"/>
            <a:ext cx="3276600" cy="13081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Έλλειψη 9"/>
          <p:cNvSpPr/>
          <p:nvPr/>
        </p:nvSpPr>
        <p:spPr>
          <a:xfrm>
            <a:off x="1854200" y="5715000"/>
            <a:ext cx="1181100" cy="8890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9448800" y="3570248"/>
            <a:ext cx="1905000" cy="2308324"/>
          </a:xfrm>
          <a:prstGeom prst="rect">
            <a:avLst/>
          </a:prstGeom>
          <a:solidFill>
            <a:schemeClr val="tx1"/>
          </a:solidFill>
        </p:spPr>
        <p:txBody>
          <a:bodyPr wrap="square">
            <a:spAutoFit/>
          </a:bodyPr>
          <a:lstStyle/>
          <a:p>
            <a:r>
              <a:rPr lang="el-GR" dirty="0">
                <a:solidFill>
                  <a:srgbClr val="FFC000"/>
                </a:solidFill>
              </a:rPr>
              <a:t>Ο </a:t>
            </a:r>
            <a:r>
              <a:rPr lang="el-GR" dirty="0" err="1">
                <a:solidFill>
                  <a:srgbClr val="FFC000"/>
                </a:solidFill>
              </a:rPr>
              <a:t>διμεθυλοκαρβαμιδικός</a:t>
            </a:r>
            <a:r>
              <a:rPr lang="el-GR" dirty="0">
                <a:solidFill>
                  <a:srgbClr val="FFC000"/>
                </a:solidFill>
              </a:rPr>
              <a:t> εστέρας είναι ανθεκτικότερος σε υδρόλυση  από τον </a:t>
            </a:r>
            <a:r>
              <a:rPr lang="el-GR" dirty="0" err="1">
                <a:solidFill>
                  <a:srgbClr val="FFC000"/>
                </a:solidFill>
              </a:rPr>
              <a:t>μεθυλο</a:t>
            </a:r>
            <a:r>
              <a:rPr lang="el-GR" dirty="0">
                <a:solidFill>
                  <a:srgbClr val="FFC000"/>
                </a:solidFill>
              </a:rPr>
              <a:t> </a:t>
            </a:r>
            <a:r>
              <a:rPr lang="el-GR" dirty="0" err="1">
                <a:solidFill>
                  <a:srgbClr val="FFC000"/>
                </a:solidFill>
              </a:rPr>
              <a:t>καρβαμιδικό</a:t>
            </a:r>
            <a:endParaRPr lang="el-GR" dirty="0"/>
          </a:p>
        </p:txBody>
      </p:sp>
      <p:sp>
        <p:nvSpPr>
          <p:cNvPr id="12" name="Έλλειψη 11"/>
          <p:cNvSpPr/>
          <p:nvPr/>
        </p:nvSpPr>
        <p:spPr>
          <a:xfrm>
            <a:off x="7200900" y="1638104"/>
            <a:ext cx="1720706" cy="13781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Έλλειψη 12"/>
          <p:cNvSpPr/>
          <p:nvPr/>
        </p:nvSpPr>
        <p:spPr>
          <a:xfrm>
            <a:off x="6477000" y="2692400"/>
            <a:ext cx="1050895" cy="102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60995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09600" y="377952"/>
            <a:ext cx="10744200" cy="5799011"/>
          </a:xfrm>
        </p:spPr>
        <p:txBody>
          <a:bodyPr>
            <a:normAutofit fontScale="92500" lnSpcReduction="10000"/>
          </a:bodyPr>
          <a:lstStyle/>
          <a:p>
            <a:r>
              <a:rPr lang="el-GR" dirty="0"/>
              <a:t>Εισαγωγή </a:t>
            </a:r>
            <a:r>
              <a:rPr lang="el-GR" u="sng" dirty="0"/>
              <a:t>διακλαδώσεων</a:t>
            </a:r>
            <a:r>
              <a:rPr lang="el-GR" dirty="0"/>
              <a:t> σε </a:t>
            </a:r>
            <a:r>
              <a:rPr lang="el-GR" dirty="0" err="1"/>
              <a:t>αλειφατική</a:t>
            </a:r>
            <a:r>
              <a:rPr lang="el-GR" dirty="0"/>
              <a:t> αλυσίδα. Η παρουσία διακλαδώσεων μπορεί να επηρεάσει τη σύνδεση με τον μοριακό στόχο.</a:t>
            </a:r>
          </a:p>
          <a:p>
            <a:r>
              <a:rPr lang="el-GR" dirty="0"/>
              <a:t>Εισαγωγή </a:t>
            </a:r>
            <a:r>
              <a:rPr lang="el-GR" u="sng" dirty="0"/>
              <a:t>γέφυρας</a:t>
            </a:r>
            <a:r>
              <a:rPr lang="el-GR" dirty="0"/>
              <a:t> μεταξύ λειτουργικών ομάδων ή κατάργηση γέφυρας. Διαφοροποιήσεις σε αλυσίδες που συνδέουν δυο λειτουργικές ομάδες είναι δυνατόν να μεγιστοποιήσουν την αλληλεπίδραση κάθε ομάδας με το μοριακό στόχο. </a:t>
            </a:r>
          </a:p>
          <a:p>
            <a:r>
              <a:rPr lang="el-GR" u="sng" dirty="0"/>
              <a:t>Άνοιγμα ή συμπύκνωση </a:t>
            </a:r>
            <a:r>
              <a:rPr lang="el-GR" dirty="0"/>
              <a:t>δακτυλίων που συνδέουν λειτουργικές ομάδες επηρεάζει επίσης την αλληλεπίδραση με τις συμπληρωματικές ομάδες του μοριακού στόχου.</a:t>
            </a:r>
          </a:p>
          <a:p>
            <a:r>
              <a:rPr lang="el-GR" u="sng" dirty="0"/>
              <a:t>Απλοποίηση των μορίων</a:t>
            </a:r>
            <a:r>
              <a:rPr lang="el-GR" dirty="0"/>
              <a:t>. Αυτό βρίσκει εφαρμογή όταν έχουμε  φυσικό προϊόν. Στην περίπτωση αυτή αφαιρούνται από το μόριο ομάδες που δεν αποτελούν τμήμα της </a:t>
            </a:r>
            <a:r>
              <a:rPr lang="el-GR" dirty="0" err="1"/>
              <a:t>φαρμακοφόρου</a:t>
            </a:r>
            <a:r>
              <a:rPr lang="el-GR" dirty="0"/>
              <a:t> δομής. </a:t>
            </a:r>
          </a:p>
          <a:p>
            <a:r>
              <a:rPr lang="el-GR" dirty="0"/>
              <a:t>Δημιουργία ογκωδέστερων μορίων Η διαδικασία αύξησης του μεγέθους και του όγκου του μορίου εφαρμόζεται κατά τη μετάβαση από μια οδηγό-δομή</a:t>
            </a:r>
            <a:r>
              <a:rPr lang="en-US" dirty="0"/>
              <a:t> (hit)</a:t>
            </a:r>
            <a:r>
              <a:rPr lang="el-GR" dirty="0"/>
              <a:t> σε ένωση-οδηγό</a:t>
            </a:r>
            <a:r>
              <a:rPr lang="en-US" dirty="0"/>
              <a:t> (lead)</a:t>
            </a:r>
            <a:r>
              <a:rPr lang="el-GR" dirty="0"/>
              <a:t>.</a:t>
            </a:r>
          </a:p>
        </p:txBody>
      </p:sp>
    </p:spTree>
    <p:extLst>
      <p:ext uri="{BB962C8B-B14F-4D97-AF65-F5344CB8AC3E}">
        <p14:creationId xmlns:p14="http://schemas.microsoft.com/office/powerpoint/2010/main" val="3594292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Φυσικά προϊόντα</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Οι άνθρωποι έχουν χρησιμοποιήσει φυσικά προϊόντα για φαρμακευτικούς σκοπούς από τα αρχαία χρόνια, και περίπου τα τέσσερα πέμπτα του σημερινού παγκόσμιου πληθυσμού εξακολουθούν να το κάνουν και σήμερα. </a:t>
            </a:r>
          </a:p>
          <a:p>
            <a:r>
              <a:rPr lang="el-GR" dirty="0"/>
              <a:t>Αν και αυτά τα προϊόντα χρησιμοποιούνται παραδοσιακά με τη μορφή φαρμακευτικών φυτών ή μυκήτων/μικροοργανισμών, βελτιωμένες εκδόσεις αυτών των φαρμάκων έχουν γίνει πιο πρόσφατα διαθέσιμα με απομόνωση των δραστικών συστατικών από το φυτό ή το μύκητα.</a:t>
            </a:r>
          </a:p>
          <a:p>
            <a:r>
              <a:rPr lang="el-GR" dirty="0"/>
              <a:t>Τα </a:t>
            </a:r>
            <a:r>
              <a:rPr lang="el-GR" dirty="0" err="1"/>
              <a:t>βιομόρια</a:t>
            </a:r>
            <a:r>
              <a:rPr lang="el-GR" dirty="0"/>
              <a:t> που παράγονται υπό τη μορφή πρωτογενών και δευτερογενών </a:t>
            </a:r>
            <a:r>
              <a:rPr lang="el-GR" dirty="0" err="1"/>
              <a:t>μεταβολιτών</a:t>
            </a:r>
            <a:r>
              <a:rPr lang="el-GR" dirty="0"/>
              <a:t> από τα  φυτά και τους μικροοργανισμούς συνιστούν βιβλιοθήκες </a:t>
            </a:r>
            <a:r>
              <a:rPr lang="el-GR" dirty="0" err="1"/>
              <a:t>βιομορίων</a:t>
            </a:r>
            <a:r>
              <a:rPr lang="el-GR" dirty="0"/>
              <a:t>.</a:t>
            </a:r>
          </a:p>
          <a:p>
            <a:r>
              <a:rPr lang="en-US" b="1" dirty="0">
                <a:solidFill>
                  <a:srgbClr val="FF0000"/>
                </a:solidFill>
              </a:rPr>
              <a:t>natural product based </a:t>
            </a:r>
            <a:r>
              <a:rPr lang="el-GR" b="1" dirty="0">
                <a:solidFill>
                  <a:srgbClr val="FF0000"/>
                </a:solidFill>
              </a:rPr>
              <a:t> &amp; </a:t>
            </a:r>
            <a:r>
              <a:rPr lang="en-US" b="1" dirty="0">
                <a:solidFill>
                  <a:srgbClr val="FF0000"/>
                </a:solidFill>
              </a:rPr>
              <a:t>natural product inspired.</a:t>
            </a:r>
            <a:endParaRPr lang="el-GR" b="1" dirty="0">
              <a:solidFill>
                <a:srgbClr val="FF0000"/>
              </a:solidFill>
            </a:endParaRPr>
          </a:p>
        </p:txBody>
      </p:sp>
    </p:spTree>
    <p:extLst>
      <p:ext uri="{BB962C8B-B14F-4D97-AF65-F5344CB8AC3E}">
        <p14:creationId xmlns:p14="http://schemas.microsoft.com/office/powerpoint/2010/main" val="2497079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
          <p:cNvSpPr>
            <a:spLocks noChangeArrowheads="1"/>
          </p:cNvSpPr>
          <p:nvPr/>
        </p:nvSpPr>
        <p:spPr bwMode="auto">
          <a:xfrm>
            <a:off x="635000" y="541833"/>
            <a:ext cx="967584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err="1">
                <a:latin typeface="Calibri" pitchFamily="34" charset="0"/>
                <a:ea typeface="Times New Roman" pitchFamily="18" charset="0"/>
              </a:rPr>
              <a:t>Galantamine</a:t>
            </a:r>
            <a:r>
              <a:rPr lang="en-US" sz="2400" dirty="0">
                <a:latin typeface="Calibri" pitchFamily="34" charset="0"/>
                <a:ea typeface="Times New Roman" pitchFamily="18" charset="0"/>
              </a:rPr>
              <a:t> (</a:t>
            </a:r>
            <a:r>
              <a:rPr lang="en-US" sz="2400" dirty="0" err="1">
                <a:latin typeface="Calibri" pitchFamily="34" charset="0"/>
                <a:ea typeface="Times New Roman" pitchFamily="18" charset="0"/>
              </a:rPr>
              <a:t>Nivalin</a:t>
            </a:r>
            <a:r>
              <a:rPr lang="en-US" sz="2400" dirty="0">
                <a:latin typeface="Calibri" pitchFamily="34" charset="0"/>
                <a:ea typeface="Times New Roman" pitchFamily="18" charset="0"/>
              </a:rPr>
              <a:t>, </a:t>
            </a:r>
            <a:r>
              <a:rPr lang="en-US" sz="2400" dirty="0" err="1">
                <a:latin typeface="Calibri" pitchFamily="34" charset="0"/>
                <a:ea typeface="Times New Roman" pitchFamily="18" charset="0"/>
              </a:rPr>
              <a:t>Razadyne</a:t>
            </a:r>
            <a:r>
              <a:rPr lang="en-US" sz="2400" dirty="0">
                <a:latin typeface="Calibri" pitchFamily="34" charset="0"/>
                <a:ea typeface="Times New Roman" pitchFamily="18" charset="0"/>
              </a:rPr>
              <a:t>, </a:t>
            </a:r>
            <a:r>
              <a:rPr lang="en-US" sz="2400" dirty="0" err="1">
                <a:latin typeface="Calibri" pitchFamily="34" charset="0"/>
                <a:ea typeface="Times New Roman" pitchFamily="18" charset="0"/>
              </a:rPr>
              <a:t>Razadyne</a:t>
            </a:r>
            <a:r>
              <a:rPr lang="en-US" sz="2400" dirty="0">
                <a:latin typeface="Calibri" pitchFamily="34" charset="0"/>
                <a:ea typeface="Times New Roman" pitchFamily="18" charset="0"/>
              </a:rPr>
              <a:t> ER, </a:t>
            </a:r>
            <a:r>
              <a:rPr lang="en-US" sz="2400" dirty="0" err="1">
                <a:latin typeface="Calibri" pitchFamily="34" charset="0"/>
                <a:ea typeface="Times New Roman" pitchFamily="18" charset="0"/>
              </a:rPr>
              <a:t>Reminyl</a:t>
            </a:r>
            <a:r>
              <a:rPr lang="en-US" sz="2400" dirty="0">
                <a:latin typeface="Calibri" pitchFamily="34" charset="0"/>
                <a:ea typeface="Times New Roman" pitchFamily="18" charset="0"/>
              </a:rPr>
              <a:t>, </a:t>
            </a:r>
            <a:r>
              <a:rPr lang="en-US" sz="2400" dirty="0" err="1">
                <a:latin typeface="Calibri" pitchFamily="34" charset="0"/>
                <a:ea typeface="Times New Roman" pitchFamily="18" charset="0"/>
              </a:rPr>
              <a:t>Lycoremine</a:t>
            </a:r>
            <a:r>
              <a:rPr lang="en-US" sz="2400" dirty="0">
                <a:latin typeface="Calibri" pitchFamily="34" charset="0"/>
                <a:ea typeface="Times New Roman" pitchFamily="18" charset="0"/>
              </a:rPr>
              <a:t>)</a:t>
            </a:r>
            <a:endParaRPr lang="en-US" sz="2400" dirty="0">
              <a:latin typeface="Arial" pitchFamily="34" charset="0"/>
            </a:endParaRPr>
          </a:p>
        </p:txBody>
      </p:sp>
      <p:graphicFrame>
        <p:nvGraphicFramePr>
          <p:cNvPr id="324610" name="Object 2"/>
          <p:cNvGraphicFramePr>
            <a:graphicFrameLocks noChangeAspect="1"/>
          </p:cNvGraphicFramePr>
          <p:nvPr/>
        </p:nvGraphicFramePr>
        <p:xfrm>
          <a:off x="1595407" y="2133392"/>
          <a:ext cx="2143140" cy="1817539"/>
        </p:xfrm>
        <a:graphic>
          <a:graphicData uri="http://schemas.openxmlformats.org/presentationml/2006/ole">
            <mc:AlternateContent xmlns:mc="http://schemas.openxmlformats.org/markup-compatibility/2006">
              <mc:Choice xmlns:v="urn:schemas-microsoft-com:vml" Requires="v">
                <p:oleObj spid="_x0000_s7175" name="CS ChemDraw Drawing" r:id="rId3" imgW="1400266" imgH="1186906" progId="ChemDraw.Document.6.0">
                  <p:embed/>
                </p:oleObj>
              </mc:Choice>
              <mc:Fallback>
                <p:oleObj name="CS ChemDraw Drawing" r:id="rId3" imgW="1400266" imgH="1186906" progId="ChemDraw.Document.6.0">
                  <p:embed/>
                  <p:pic>
                    <p:nvPicPr>
                      <p:cNvPr id="3246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407" y="2133392"/>
                        <a:ext cx="2143140" cy="1817539"/>
                      </a:xfrm>
                      <a:prstGeom prst="rect">
                        <a:avLst/>
                      </a:prstGeom>
                      <a:solidFill>
                        <a:schemeClr val="bg1"/>
                      </a:solidFill>
                      <a:ln>
                        <a:solidFill>
                          <a:schemeClr val="tx1"/>
                        </a:solidFill>
                      </a:ln>
                      <a:effectLst/>
                    </p:spPr>
                  </p:pic>
                </p:oleObj>
              </mc:Fallback>
            </mc:AlternateContent>
          </a:graphicData>
        </a:graphic>
      </p:graphicFrame>
      <p:sp>
        <p:nvSpPr>
          <p:cNvPr id="7" name="6 - Ορθογώνιο"/>
          <p:cNvSpPr/>
          <p:nvPr/>
        </p:nvSpPr>
        <p:spPr>
          <a:xfrm>
            <a:off x="5238744" y="2000240"/>
            <a:ext cx="5072098" cy="1569660"/>
          </a:xfrm>
          <a:prstGeom prst="rect">
            <a:avLst/>
          </a:prstGeom>
        </p:spPr>
        <p:txBody>
          <a:bodyPr wrap="square">
            <a:spAutoFit/>
          </a:bodyPr>
          <a:lstStyle/>
          <a:p>
            <a:pPr algn="just">
              <a:buFont typeface="Arial" pitchFamily="34" charset="0"/>
              <a:buChar char="•"/>
            </a:pPr>
            <a:r>
              <a:rPr lang="el-GR" dirty="0"/>
              <a:t> </a:t>
            </a:r>
            <a:r>
              <a:rPr lang="el-GR" sz="2400" dirty="0">
                <a:latin typeface="Calibri" pitchFamily="34" charset="0"/>
              </a:rPr>
              <a:t>θεραπεία της ήπιας ή μέτριας  νόσου </a:t>
            </a:r>
            <a:r>
              <a:rPr lang="en-US" sz="2400" dirty="0">
                <a:latin typeface="Calibri" pitchFamily="34" charset="0"/>
              </a:rPr>
              <a:t>Alzheimer</a:t>
            </a:r>
            <a:r>
              <a:rPr lang="el-GR" sz="2400" dirty="0">
                <a:latin typeface="Calibri" pitchFamily="34" charset="0"/>
              </a:rPr>
              <a:t> </a:t>
            </a:r>
          </a:p>
          <a:p>
            <a:pPr algn="just">
              <a:buFont typeface="Arial" pitchFamily="34" charset="0"/>
              <a:buChar char="•"/>
            </a:pPr>
            <a:r>
              <a:rPr lang="el-GR" sz="2400" dirty="0">
                <a:latin typeface="Calibri" pitchFamily="34" charset="0"/>
              </a:rPr>
              <a:t> για περιπτώσεις δυσλειτουργικής μνήμης</a:t>
            </a:r>
          </a:p>
        </p:txBody>
      </p:sp>
      <p:sp>
        <p:nvSpPr>
          <p:cNvPr id="8" name="7 - Ορθογώνιο"/>
          <p:cNvSpPr/>
          <p:nvPr/>
        </p:nvSpPr>
        <p:spPr>
          <a:xfrm>
            <a:off x="1952596" y="1214423"/>
            <a:ext cx="8358246" cy="646331"/>
          </a:xfrm>
          <a:prstGeom prst="rect">
            <a:avLst/>
          </a:prstGeom>
        </p:spPr>
        <p:txBody>
          <a:bodyPr wrap="square">
            <a:spAutoFit/>
          </a:bodyPr>
          <a:lstStyle/>
          <a:p>
            <a:r>
              <a:rPr lang="el-GR" dirty="0"/>
              <a:t>αλκαλοειδές που έχει εντοπισθεί και απομονωθεί στις δρόγες </a:t>
            </a:r>
            <a:r>
              <a:rPr lang="en-GB" i="1" dirty="0" err="1"/>
              <a:t>Galanthus</a:t>
            </a:r>
            <a:r>
              <a:rPr lang="en-GB" i="1" dirty="0"/>
              <a:t> </a:t>
            </a:r>
            <a:r>
              <a:rPr lang="en-GB" i="1" dirty="0" err="1"/>
              <a:t>nivalis</a:t>
            </a:r>
            <a:r>
              <a:rPr lang="el-GR" dirty="0"/>
              <a:t>, </a:t>
            </a:r>
            <a:r>
              <a:rPr lang="en-US" i="1" dirty="0" err="1"/>
              <a:t>Galanthus</a:t>
            </a:r>
            <a:r>
              <a:rPr lang="en-US" i="1" dirty="0"/>
              <a:t> </a:t>
            </a:r>
            <a:r>
              <a:rPr lang="en-US" i="1" dirty="0" err="1"/>
              <a:t>woronowii</a:t>
            </a:r>
            <a:r>
              <a:rPr lang="el-GR" i="1" dirty="0"/>
              <a:t>, </a:t>
            </a:r>
            <a:r>
              <a:rPr lang="en-US" i="1" dirty="0"/>
              <a:t>Narcissus</a:t>
            </a:r>
            <a:r>
              <a:rPr lang="el-GR" i="1" dirty="0"/>
              <a:t>, </a:t>
            </a:r>
            <a:r>
              <a:rPr lang="en-US" i="1" dirty="0" err="1"/>
              <a:t>Leucojum</a:t>
            </a:r>
            <a:r>
              <a:rPr lang="el-GR" i="1" dirty="0"/>
              <a:t> &amp; </a:t>
            </a:r>
            <a:r>
              <a:rPr lang="en-US" i="1" dirty="0" err="1"/>
              <a:t>Lycoris</a:t>
            </a:r>
            <a:endParaRPr lang="el-GR" dirty="0"/>
          </a:p>
        </p:txBody>
      </p:sp>
      <p:pic>
        <p:nvPicPr>
          <p:cNvPr id="324611" name="Picture 3" descr="Galanthamine (Reminyl)"/>
          <p:cNvPicPr>
            <a:picLocks noChangeAspect="1" noChangeArrowheads="1"/>
          </p:cNvPicPr>
          <p:nvPr/>
        </p:nvPicPr>
        <p:blipFill>
          <a:blip r:embed="rId5"/>
          <a:srcRect/>
          <a:stretch>
            <a:fillRect/>
          </a:stretch>
        </p:blipFill>
        <p:spPr bwMode="auto">
          <a:xfrm>
            <a:off x="3738547" y="3714752"/>
            <a:ext cx="5667375" cy="2876550"/>
          </a:xfrm>
          <a:prstGeom prst="rect">
            <a:avLst/>
          </a:prstGeom>
          <a:noFill/>
          <a:ln w="9525">
            <a:noFill/>
            <a:miter lim="800000"/>
            <a:headEnd/>
            <a:tailEnd/>
          </a:ln>
        </p:spPr>
      </p:pic>
    </p:spTree>
    <p:extLst>
      <p:ext uri="{BB962C8B-B14F-4D97-AF65-F5344CB8AC3E}">
        <p14:creationId xmlns:p14="http://schemas.microsoft.com/office/powerpoint/2010/main" val="49079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1"/>
          <p:cNvSpPr>
            <a:spLocks noChangeArrowheads="1"/>
          </p:cNvSpPr>
          <p:nvPr/>
        </p:nvSpPr>
        <p:spPr bwMode="auto">
          <a:xfrm>
            <a:off x="1881158" y="500043"/>
            <a:ext cx="57150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l-GR" sz="1200" dirty="0">
                <a:latin typeface="Calibri" pitchFamily="34" charset="0"/>
                <a:ea typeface="Times New Roman" pitchFamily="18" charset="0"/>
              </a:rPr>
              <a:t> </a:t>
            </a:r>
            <a:r>
              <a:rPr lang="fr-FR" sz="2800" dirty="0" err="1">
                <a:latin typeface="Calibri" pitchFamily="34" charset="0"/>
                <a:ea typeface="Times New Roman" pitchFamily="18" charset="0"/>
              </a:rPr>
              <a:t>Huperzine</a:t>
            </a:r>
            <a:r>
              <a:rPr lang="fr-FR" sz="2800" dirty="0">
                <a:latin typeface="Calibri" pitchFamily="34" charset="0"/>
                <a:ea typeface="Times New Roman" pitchFamily="18" charset="0"/>
              </a:rPr>
              <a:t> A</a:t>
            </a:r>
            <a:r>
              <a:rPr lang="el-GR" sz="2800" dirty="0">
                <a:latin typeface="Calibri" pitchFamily="34" charset="0"/>
                <a:ea typeface="Times New Roman" pitchFamily="18" charset="0"/>
              </a:rPr>
              <a:t>, </a:t>
            </a:r>
          </a:p>
          <a:p>
            <a:pPr fontAlgn="base">
              <a:spcBef>
                <a:spcPct val="0"/>
              </a:spcBef>
              <a:spcAft>
                <a:spcPct val="0"/>
              </a:spcAft>
            </a:pPr>
            <a:r>
              <a:rPr lang="el-GR" sz="2800" dirty="0" err="1">
                <a:latin typeface="Calibri" pitchFamily="34" charset="0"/>
                <a:ea typeface="Times New Roman" pitchFamily="18" charset="0"/>
              </a:rPr>
              <a:t>σεσκιτερπενικό</a:t>
            </a:r>
            <a:r>
              <a:rPr lang="el-GR" sz="2800" dirty="0">
                <a:latin typeface="Calibri" pitchFamily="34" charset="0"/>
                <a:ea typeface="Times New Roman" pitchFamily="18" charset="0"/>
              </a:rPr>
              <a:t> αλκαλοειδές</a:t>
            </a:r>
            <a:endParaRPr lang="fr-FR" sz="2800" dirty="0">
              <a:latin typeface="Arial" pitchFamily="34" charset="0"/>
            </a:endParaRPr>
          </a:p>
        </p:txBody>
      </p:sp>
      <p:pic>
        <p:nvPicPr>
          <p:cNvPr id="325635" name="Picture 3"/>
          <p:cNvPicPr>
            <a:picLocks noChangeAspect="1" noChangeArrowheads="1"/>
          </p:cNvPicPr>
          <p:nvPr/>
        </p:nvPicPr>
        <p:blipFill>
          <a:blip r:embed="rId2"/>
          <a:srcRect/>
          <a:stretch>
            <a:fillRect/>
          </a:stretch>
        </p:blipFill>
        <p:spPr bwMode="auto">
          <a:xfrm>
            <a:off x="7739074" y="357166"/>
            <a:ext cx="2292986" cy="2000264"/>
          </a:xfrm>
          <a:prstGeom prst="rect">
            <a:avLst/>
          </a:prstGeom>
          <a:noFill/>
          <a:ln w="9525">
            <a:noFill/>
            <a:miter lim="800000"/>
            <a:headEnd/>
            <a:tailEnd/>
          </a:ln>
          <a:effectLst/>
        </p:spPr>
      </p:pic>
      <p:sp>
        <p:nvSpPr>
          <p:cNvPr id="5" name="4 - Ορθογώνιο"/>
          <p:cNvSpPr/>
          <p:nvPr/>
        </p:nvSpPr>
        <p:spPr>
          <a:xfrm>
            <a:off x="469900" y="2857497"/>
            <a:ext cx="11366500" cy="954107"/>
          </a:xfrm>
          <a:prstGeom prst="rect">
            <a:avLst/>
          </a:prstGeom>
        </p:spPr>
        <p:txBody>
          <a:bodyPr wrap="square">
            <a:spAutoFit/>
          </a:bodyPr>
          <a:lstStyle/>
          <a:p>
            <a:r>
              <a:rPr lang="el-GR" sz="2800" dirty="0"/>
              <a:t>Η δρόγη </a:t>
            </a:r>
            <a:r>
              <a:rPr lang="en-US" sz="2800" i="1" dirty="0" err="1"/>
              <a:t>Huperzia</a:t>
            </a:r>
            <a:r>
              <a:rPr lang="en-US" sz="2800" i="1" dirty="0"/>
              <a:t> </a:t>
            </a:r>
            <a:r>
              <a:rPr lang="en-US" sz="2800" i="1" dirty="0" err="1"/>
              <a:t>Seratta</a:t>
            </a:r>
            <a:r>
              <a:rPr lang="el-GR" sz="2800" dirty="0"/>
              <a:t> χρησιμοποιήθηκε για αιώνες στην λαϊκή Κινέζική θεραπευτική. Το ενεργό συστατικό της </a:t>
            </a:r>
            <a:r>
              <a:rPr lang="en-US" sz="2800" b="1" dirty="0" err="1"/>
              <a:t>Huperzine</a:t>
            </a:r>
            <a:endParaRPr lang="el-GR" sz="2800" dirty="0"/>
          </a:p>
        </p:txBody>
      </p:sp>
      <p:sp>
        <p:nvSpPr>
          <p:cNvPr id="7" name="6 - Ορθογώνιο"/>
          <p:cNvSpPr/>
          <p:nvPr/>
        </p:nvSpPr>
        <p:spPr>
          <a:xfrm>
            <a:off x="1139017" y="4895861"/>
            <a:ext cx="9771090" cy="461665"/>
          </a:xfrm>
          <a:prstGeom prst="rect">
            <a:avLst/>
          </a:prstGeom>
        </p:spPr>
        <p:txBody>
          <a:bodyPr wrap="square">
            <a:spAutoFit/>
          </a:bodyPr>
          <a:lstStyle/>
          <a:p>
            <a:r>
              <a:rPr lang="el-GR" sz="2400" dirty="0"/>
              <a:t>φυσικό προϊόν που η σύνθεση του είναι δύσκολη και αντιοικονομική</a:t>
            </a:r>
          </a:p>
        </p:txBody>
      </p:sp>
    </p:spTree>
    <p:extLst>
      <p:ext uri="{BB962C8B-B14F-4D97-AF65-F5344CB8AC3E}">
        <p14:creationId xmlns:p14="http://schemas.microsoft.com/office/powerpoint/2010/main" val="123239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endParaRPr lang="el-GR" dirty="0"/>
          </a:p>
        </p:txBody>
      </p:sp>
      <p:sp>
        <p:nvSpPr>
          <p:cNvPr id="3" name="Θέση περιεχομένου 2"/>
          <p:cNvSpPr>
            <a:spLocks noGrp="1"/>
          </p:cNvSpPr>
          <p:nvPr>
            <p:ph idx="1"/>
          </p:nvPr>
        </p:nvSpPr>
        <p:spPr/>
        <p:txBody>
          <a:bodyPr/>
          <a:lstStyle/>
          <a:p>
            <a:r>
              <a:rPr lang="el-GR" dirty="0"/>
              <a:t>Η </a:t>
            </a:r>
            <a:r>
              <a:rPr lang="el-GR" dirty="0">
                <a:solidFill>
                  <a:srgbClr val="FF0000"/>
                </a:solidFill>
              </a:rPr>
              <a:t>δράση</a:t>
            </a:r>
            <a:r>
              <a:rPr lang="el-GR" dirty="0"/>
              <a:t> μπορεί να είναι </a:t>
            </a:r>
            <a:r>
              <a:rPr lang="el-GR" dirty="0">
                <a:solidFill>
                  <a:srgbClr val="FF0000"/>
                </a:solidFill>
              </a:rPr>
              <a:t>ειδική </a:t>
            </a:r>
            <a:r>
              <a:rPr lang="el-GR" dirty="0"/>
              <a:t>στοχεύοντας απευθείας στο αίτιο που είναι υπεύθυνο  για την εκδήλωση της ασθένειας </a:t>
            </a:r>
          </a:p>
          <a:p>
            <a:r>
              <a:rPr lang="el-GR" dirty="0">
                <a:solidFill>
                  <a:srgbClr val="FF0000"/>
                </a:solidFill>
              </a:rPr>
              <a:t>ή μη ειδική</a:t>
            </a:r>
            <a:r>
              <a:rPr lang="el-GR" dirty="0"/>
              <a:t>, στοχεύοντας  σε ένα σύμπτωμα μιας ασθένειας, όπως ο πυρετός. </a:t>
            </a:r>
          </a:p>
          <a:p>
            <a:r>
              <a:rPr lang="el-GR" dirty="0"/>
              <a:t>Υπάρχει μια </a:t>
            </a:r>
            <a:r>
              <a:rPr lang="el-GR" dirty="0">
                <a:solidFill>
                  <a:srgbClr val="FF0000"/>
                </a:solidFill>
              </a:rPr>
              <a:t>σαφής διαφορά </a:t>
            </a:r>
            <a:r>
              <a:rPr lang="el-GR" dirty="0"/>
              <a:t>ανάμεσα </a:t>
            </a:r>
            <a:r>
              <a:rPr lang="el-GR" dirty="0">
                <a:solidFill>
                  <a:srgbClr val="FF0000"/>
                </a:solidFill>
              </a:rPr>
              <a:t>στο αποτέλεσμα της δράσης  </a:t>
            </a:r>
            <a:r>
              <a:rPr lang="el-GR" dirty="0"/>
              <a:t>και στο  τρόπο  με τον οποίο  επιτυγχάνεται η δράση (</a:t>
            </a:r>
            <a:r>
              <a:rPr lang="el-GR" dirty="0">
                <a:solidFill>
                  <a:srgbClr val="FF0000"/>
                </a:solidFill>
              </a:rPr>
              <a:t>ο μηχανισμός</a:t>
            </a:r>
            <a:r>
              <a:rPr lang="el-GR" dirty="0"/>
              <a:t>). </a:t>
            </a:r>
          </a:p>
          <a:p>
            <a:r>
              <a:rPr lang="el-GR" dirty="0"/>
              <a:t>Αυτή η διαφορά προσδιορίζει ουσιαστικά τον σκοπό για τον οποίο μπορεί ένα φάρμακο να χρησιμοποιηθεί.</a:t>
            </a:r>
          </a:p>
          <a:p>
            <a:endParaRPr lang="el-GR" dirty="0"/>
          </a:p>
        </p:txBody>
      </p:sp>
      <p:sp>
        <p:nvSpPr>
          <p:cNvPr id="4" name="Ορθογώνιο 3"/>
          <p:cNvSpPr/>
          <p:nvPr/>
        </p:nvSpPr>
        <p:spPr>
          <a:xfrm>
            <a:off x="1085088" y="4547616"/>
            <a:ext cx="9875520" cy="91440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76201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gn="ctr"/>
            <a:r>
              <a:rPr lang="el-GR" sz="2800" b="1" dirty="0"/>
              <a:t>Η </a:t>
            </a:r>
            <a:r>
              <a:rPr lang="el-GR" sz="2800" b="1" dirty="0" err="1"/>
              <a:t>ατροπίνη</a:t>
            </a:r>
            <a:r>
              <a:rPr lang="el-GR" sz="2800" b="1" dirty="0"/>
              <a:t>, παρασκευάζεται  συνθετικά από το τροπικό οξύ και την </a:t>
            </a:r>
            <a:r>
              <a:rPr lang="el-GR" sz="2800" b="1" dirty="0" err="1"/>
              <a:t>τροπίνη</a:t>
            </a:r>
            <a:r>
              <a:rPr lang="el-GR" sz="2800" b="1" dirty="0"/>
              <a:t>.</a:t>
            </a:r>
            <a:r>
              <a:rPr lang="el-GR" b="1" dirty="0"/>
              <a:t> </a:t>
            </a:r>
          </a:p>
        </p:txBody>
      </p:sp>
      <p:pic>
        <p:nvPicPr>
          <p:cNvPr id="160772" name="Picture 4" descr="Atrop"/>
          <p:cNvPicPr>
            <a:picLocks noGrp="1" noChangeAspect="1" noChangeArrowheads="1"/>
          </p:cNvPicPr>
          <p:nvPr>
            <p:ph idx="1"/>
          </p:nvPr>
        </p:nvPicPr>
        <p:blipFill>
          <a:blip r:embed="rId2"/>
          <a:srcRect/>
          <a:stretch>
            <a:fillRect/>
          </a:stretch>
        </p:blipFill>
        <p:spPr>
          <a:xfrm>
            <a:off x="1150464" y="1690688"/>
            <a:ext cx="5400675" cy="3141663"/>
          </a:xfrm>
          <a:solidFill>
            <a:srgbClr val="FFFF00"/>
          </a:solidFill>
          <a:ln/>
        </p:spPr>
      </p:pic>
      <p:sp>
        <p:nvSpPr>
          <p:cNvPr id="2" name="Ορθογώνιο 1"/>
          <p:cNvSpPr/>
          <p:nvPr/>
        </p:nvSpPr>
        <p:spPr>
          <a:xfrm>
            <a:off x="6096000" y="2988470"/>
            <a:ext cx="4490396" cy="369332"/>
          </a:xfrm>
          <a:prstGeom prst="rect">
            <a:avLst/>
          </a:prstGeom>
        </p:spPr>
        <p:txBody>
          <a:bodyPr wrap="none">
            <a:spAutoFit/>
          </a:bodyPr>
          <a:lstStyle/>
          <a:p>
            <a:r>
              <a:rPr lang="el-GR" dirty="0"/>
              <a:t>υπάρχει στα είδη της οικογένειας </a:t>
            </a:r>
            <a:r>
              <a:rPr lang="en-US" dirty="0" err="1"/>
              <a:t>solanaceae</a:t>
            </a:r>
            <a:r>
              <a:rPr lang="el-GR" dirty="0"/>
              <a:t> </a:t>
            </a:r>
          </a:p>
        </p:txBody>
      </p:sp>
    </p:spTree>
    <p:extLst>
      <p:ext uri="{BB962C8B-B14F-4D97-AF65-F5344CB8AC3E}">
        <p14:creationId xmlns:p14="http://schemas.microsoft.com/office/powerpoint/2010/main" val="2003254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Δευτερογενείς </a:t>
            </a:r>
            <a:r>
              <a:rPr lang="el-GR" dirty="0" err="1"/>
              <a:t>μεταβολίτες</a:t>
            </a:r>
            <a:endParaRPr lang="el-GR" dirty="0"/>
          </a:p>
        </p:txBody>
      </p:sp>
      <p:sp>
        <p:nvSpPr>
          <p:cNvPr id="3" name="Θέση περιεχομένου 2"/>
          <p:cNvSpPr>
            <a:spLocks noGrp="1"/>
          </p:cNvSpPr>
          <p:nvPr>
            <p:ph idx="1"/>
          </p:nvPr>
        </p:nvSpPr>
        <p:spPr/>
        <p:txBody>
          <a:bodyPr/>
          <a:lstStyle/>
          <a:p>
            <a:r>
              <a:rPr lang="el-GR" dirty="0"/>
              <a:t>αλκαλοειδή, </a:t>
            </a:r>
            <a:r>
              <a:rPr lang="el-GR" dirty="0" err="1"/>
              <a:t>τερπένια</a:t>
            </a:r>
            <a:r>
              <a:rPr lang="el-GR" dirty="0"/>
              <a:t> και </a:t>
            </a:r>
            <a:r>
              <a:rPr lang="el-GR" dirty="0" err="1"/>
              <a:t>φαινολικά</a:t>
            </a:r>
            <a:r>
              <a:rPr lang="el-GR" dirty="0"/>
              <a:t> παράγωγα </a:t>
            </a:r>
          </a:p>
          <a:p>
            <a:r>
              <a:rPr lang="el-GR" dirty="0"/>
              <a:t>Οι δευτερογενείς </a:t>
            </a:r>
            <a:r>
              <a:rPr lang="el-GR" dirty="0" err="1"/>
              <a:t>μεταβολίτες</a:t>
            </a:r>
            <a:r>
              <a:rPr lang="el-GR" dirty="0"/>
              <a:t> σχετίζονται με την άμυνα του οργανισμού και την αναπαραγωγή</a:t>
            </a:r>
          </a:p>
          <a:p>
            <a:endParaRPr lang="el-GR" dirty="0"/>
          </a:p>
        </p:txBody>
      </p:sp>
    </p:spTree>
    <p:extLst>
      <p:ext uri="{BB962C8B-B14F-4D97-AF65-F5344CB8AC3E}">
        <p14:creationId xmlns:p14="http://schemas.microsoft.com/office/powerpoint/2010/main" val="582850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Παρά τον πλούτο…..σε χρήση βρίσκεται μικρός αριθμός φυσικών δραστικών ενώσεων</a:t>
            </a:r>
          </a:p>
        </p:txBody>
      </p:sp>
      <p:sp>
        <p:nvSpPr>
          <p:cNvPr id="3" name="Θέση περιεχομένου 2"/>
          <p:cNvSpPr>
            <a:spLocks noGrp="1"/>
          </p:cNvSpPr>
          <p:nvPr>
            <p:ph idx="1"/>
          </p:nvPr>
        </p:nvSpPr>
        <p:spPr/>
        <p:txBody>
          <a:bodyPr>
            <a:normAutofit/>
          </a:bodyPr>
          <a:lstStyle/>
          <a:p>
            <a:pPr marL="0" indent="0">
              <a:buNone/>
            </a:pPr>
            <a:r>
              <a:rPr lang="el-GR" dirty="0">
                <a:solidFill>
                  <a:srgbClr val="FF0000"/>
                </a:solidFill>
              </a:rPr>
              <a:t>Προβλήματα (1)</a:t>
            </a:r>
          </a:p>
          <a:p>
            <a:pPr marL="0" indent="0">
              <a:buNone/>
            </a:pPr>
            <a:r>
              <a:rPr lang="el-GR" dirty="0"/>
              <a:t>(α) αξιόπιστη προσβασιμότητα, </a:t>
            </a:r>
          </a:p>
          <a:p>
            <a:pPr marL="0" indent="0">
              <a:buNone/>
            </a:pPr>
            <a:r>
              <a:rPr lang="el-GR" dirty="0"/>
              <a:t>(β) εποχιακές και περιβαλλοντικές διαφοροποιήσεις,</a:t>
            </a:r>
          </a:p>
          <a:p>
            <a:pPr marL="0" indent="0">
              <a:buNone/>
            </a:pPr>
            <a:r>
              <a:rPr lang="el-GR" dirty="0"/>
              <a:t>(γ) εξαφάνιση των ειδών</a:t>
            </a:r>
          </a:p>
          <a:p>
            <a:pPr marL="0" indent="0">
              <a:buNone/>
            </a:pPr>
            <a:r>
              <a:rPr lang="el-GR" dirty="0"/>
              <a:t>(δ)διαδικασία απομόνωσης της </a:t>
            </a:r>
            <a:r>
              <a:rPr lang="el-GR" dirty="0" err="1"/>
              <a:t>βιοδραστικής</a:t>
            </a:r>
            <a:r>
              <a:rPr lang="el-GR" dirty="0"/>
              <a:t> ουσίας, </a:t>
            </a:r>
          </a:p>
          <a:p>
            <a:pPr marL="0" indent="0">
              <a:buNone/>
            </a:pPr>
            <a:r>
              <a:rPr lang="el-GR" dirty="0"/>
              <a:t>(ε) μικρές ποσότητες, </a:t>
            </a:r>
          </a:p>
          <a:p>
            <a:pPr marL="0" indent="0">
              <a:buNone/>
            </a:pPr>
            <a:r>
              <a:rPr lang="el-GR" dirty="0"/>
              <a:t>(</a:t>
            </a:r>
            <a:r>
              <a:rPr lang="el-GR" dirty="0" err="1"/>
              <a:t>στ</a:t>
            </a:r>
            <a:r>
              <a:rPr lang="el-GR" dirty="0"/>
              <a:t>) η σύνθεση είναι ανέφικτη και πολύπλοκη, με πολύ χαμηλές  αποδόσεις.</a:t>
            </a:r>
          </a:p>
        </p:txBody>
      </p:sp>
    </p:spTree>
    <p:extLst>
      <p:ext uri="{BB962C8B-B14F-4D97-AF65-F5344CB8AC3E}">
        <p14:creationId xmlns:p14="http://schemas.microsoft.com/office/powerpoint/2010/main" val="3893966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760" y="365125"/>
            <a:ext cx="3425952" cy="1325563"/>
          </a:xfrm>
        </p:spPr>
        <p:txBody>
          <a:bodyPr/>
          <a:lstStyle/>
          <a:p>
            <a:pPr marL="0" indent="0"/>
            <a:r>
              <a:rPr lang="el-GR" dirty="0"/>
              <a:t>Παράδειγμα </a:t>
            </a:r>
            <a:r>
              <a:rPr lang="en-US" dirty="0"/>
              <a:t>:</a:t>
            </a:r>
          </a:p>
        </p:txBody>
      </p:sp>
      <p:sp>
        <p:nvSpPr>
          <p:cNvPr id="3" name="Θέση περιεχομένου 2"/>
          <p:cNvSpPr>
            <a:spLocks noGrp="1"/>
          </p:cNvSpPr>
          <p:nvPr>
            <p:ph idx="1"/>
          </p:nvPr>
        </p:nvSpPr>
        <p:spPr/>
        <p:txBody>
          <a:bodyPr>
            <a:normAutofit fontScale="92500" lnSpcReduction="10000"/>
          </a:bodyPr>
          <a:lstStyle/>
          <a:p>
            <a:pPr marL="0" indent="0">
              <a:buNone/>
            </a:pPr>
            <a:endParaRPr lang="el-GR" dirty="0"/>
          </a:p>
          <a:p>
            <a:pPr marL="0" indent="0">
              <a:buNone/>
            </a:pPr>
            <a:r>
              <a:rPr lang="el-GR" dirty="0"/>
              <a:t>το φυσικό προϊόν </a:t>
            </a:r>
            <a:r>
              <a:rPr lang="el-GR" b="1" dirty="0" err="1"/>
              <a:t>πακλιταξέλη</a:t>
            </a:r>
            <a:r>
              <a:rPr lang="el-GR" b="1" dirty="0"/>
              <a:t> (</a:t>
            </a:r>
            <a:r>
              <a:rPr lang="en-US" b="1" dirty="0"/>
              <a:t>Taxol)</a:t>
            </a:r>
            <a:r>
              <a:rPr lang="el-GR" dirty="0"/>
              <a:t> το οποίο χρησιμοποιείται ως αντικαρκινικό φάρμακο,</a:t>
            </a:r>
            <a:r>
              <a:rPr lang="en-US" dirty="0"/>
              <a:t> </a:t>
            </a:r>
            <a:r>
              <a:rPr lang="el-GR" dirty="0"/>
              <a:t>απομονώνεται σε τόσο μικρές ποσότητες από τον κορμό του δένδρου </a:t>
            </a:r>
            <a:r>
              <a:rPr lang="el-GR" i="1" dirty="0" err="1"/>
              <a:t>Taxus</a:t>
            </a:r>
            <a:r>
              <a:rPr lang="el-GR" i="1" dirty="0"/>
              <a:t> </a:t>
            </a:r>
            <a:r>
              <a:rPr lang="el-GR" i="1" dirty="0" err="1"/>
              <a:t>brevifolia</a:t>
            </a:r>
            <a:r>
              <a:rPr lang="el-GR" i="1" dirty="0"/>
              <a:t> </a:t>
            </a:r>
            <a:r>
              <a:rPr lang="el-GR" dirty="0"/>
              <a:t>ώστε για τη θεραπεία ενός</a:t>
            </a:r>
            <a:r>
              <a:rPr lang="en-US" dirty="0"/>
              <a:t> </a:t>
            </a:r>
            <a:r>
              <a:rPr lang="el-GR" dirty="0"/>
              <a:t>μόνο καρκινοπαθούς απαιτούνται οκτώ δένδρα ηλικίας 60 ετών! </a:t>
            </a:r>
            <a:endParaRPr lang="en-US" dirty="0"/>
          </a:p>
          <a:p>
            <a:pPr marL="0" indent="0">
              <a:buNone/>
            </a:pPr>
            <a:r>
              <a:rPr lang="en-US" dirty="0"/>
              <a:t>A</a:t>
            </a:r>
            <a:r>
              <a:rPr lang="el-GR" dirty="0" err="1"/>
              <a:t>πομονώθηκε</a:t>
            </a:r>
            <a:r>
              <a:rPr lang="el-GR" dirty="0"/>
              <a:t> για πρώτη φορά το 1971 και εγκρίθηκε το 1993 για θεραπευτική εφαρμογή</a:t>
            </a:r>
          </a:p>
          <a:p>
            <a:pPr marL="0" indent="0">
              <a:buNone/>
            </a:pPr>
            <a:endParaRPr lang="el-GR" dirty="0"/>
          </a:p>
          <a:p>
            <a:pPr marL="0" indent="0">
              <a:buNone/>
            </a:pPr>
            <a:r>
              <a:rPr lang="el-GR" dirty="0"/>
              <a:t>Η δομή του μορίου είναι αρκετά πολύπλοκη με 11 </a:t>
            </a:r>
            <a:r>
              <a:rPr lang="el-GR" dirty="0" err="1"/>
              <a:t>χειρόμορφα</a:t>
            </a:r>
            <a:r>
              <a:rPr lang="el-GR" dirty="0"/>
              <a:t> κέντρα και η ολική σύνθεση που πραγματοποιήθηκε από τους </a:t>
            </a:r>
            <a:r>
              <a:rPr lang="el-GR" dirty="0" err="1"/>
              <a:t>Holton</a:t>
            </a:r>
            <a:r>
              <a:rPr lang="el-GR" dirty="0"/>
              <a:t> και </a:t>
            </a:r>
            <a:r>
              <a:rPr lang="el-GR" dirty="0" err="1"/>
              <a:t>Nicolaou</a:t>
            </a:r>
            <a:r>
              <a:rPr lang="el-GR" dirty="0"/>
              <a:t> το 1994 περιλαμβάνει </a:t>
            </a:r>
            <a:r>
              <a:rPr lang="el-GR" b="1" dirty="0">
                <a:solidFill>
                  <a:srgbClr val="FF0000"/>
                </a:solidFill>
              </a:rPr>
              <a:t>40 </a:t>
            </a:r>
            <a:r>
              <a:rPr lang="el-GR" dirty="0"/>
              <a:t>στάδια με τελική απόδοση </a:t>
            </a:r>
            <a:r>
              <a:rPr lang="el-GR" b="1" dirty="0">
                <a:solidFill>
                  <a:srgbClr val="FF0000"/>
                </a:solidFill>
              </a:rPr>
              <a:t>2%</a:t>
            </a:r>
          </a:p>
          <a:p>
            <a:endParaRPr lang="el-GR" dirty="0"/>
          </a:p>
        </p:txBody>
      </p:sp>
      <p:pic>
        <p:nvPicPr>
          <p:cNvPr id="5124" name="Picture 4" descr="Taxol.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432" y="418465"/>
            <a:ext cx="2381250" cy="1609726"/>
          </a:xfrm>
          <a:prstGeom prst="rect">
            <a:avLst/>
          </a:prstGeom>
          <a:solidFill>
            <a:srgbClr val="FFC000"/>
          </a:solidFill>
        </p:spPr>
      </p:pic>
      <p:pic>
        <p:nvPicPr>
          <p:cNvPr id="5126" name="Picture 6" descr="https://upload.wikimedia.org/wikipedia/commons/thumb/6/6b/Taxol_number.svg/220px-Taxol_number.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974" y="513715"/>
            <a:ext cx="2236137" cy="1514476"/>
          </a:xfrm>
          <a:prstGeom prst="rect">
            <a:avLst/>
          </a:prstGeom>
          <a:solidFill>
            <a:schemeClr val="accent4">
              <a:lumMod val="60000"/>
              <a:lumOff val="40000"/>
            </a:schemeClr>
          </a:solidFill>
        </p:spPr>
      </p:pic>
      <p:pic>
        <p:nvPicPr>
          <p:cNvPr id="5128" name="Picture 8" descr="https://upload.wikimedia.org/wikipedia/commons/thumb/a/a1/Taxol_total_charge_surface.gif/120px-Taxol_total_charge_surfac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46791" y="646367"/>
            <a:ext cx="1347723" cy="117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14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a:t>πακλιταξέλη</a:t>
            </a:r>
            <a:endParaRPr lang="el-GR" dirty="0"/>
          </a:p>
        </p:txBody>
      </p:sp>
      <p:pic>
        <p:nvPicPr>
          <p:cNvPr id="6146" name="Picture 2" descr="World map with the words &quot;40 years of the model list of essential medicines 1977–2017&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552" y="2174589"/>
            <a:ext cx="2952750"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790950" y="911275"/>
            <a:ext cx="7562850" cy="646331"/>
          </a:xfrm>
          <a:prstGeom prst="rect">
            <a:avLst/>
          </a:prstGeom>
        </p:spPr>
        <p:txBody>
          <a:bodyPr wrap="square">
            <a:spAutoFit/>
          </a:bodyPr>
          <a:lstStyle/>
          <a:p>
            <a:r>
              <a:rPr lang="en-US" dirty="0">
                <a:solidFill>
                  <a:srgbClr val="222222"/>
                </a:solidFill>
                <a:latin typeface="Arial" panose="020B0604020202020204" pitchFamily="34" charset="0"/>
              </a:rPr>
              <a:t>The wholesale cost in the </a:t>
            </a:r>
            <a:r>
              <a:rPr lang="en-US" dirty="0">
                <a:solidFill>
                  <a:srgbClr val="0B0080"/>
                </a:solidFill>
                <a:latin typeface="Arial" panose="020B0604020202020204" pitchFamily="34" charset="0"/>
              </a:rPr>
              <a:t>developing world</a:t>
            </a:r>
            <a:r>
              <a:rPr lang="en-US" dirty="0">
                <a:solidFill>
                  <a:srgbClr val="222222"/>
                </a:solidFill>
                <a:latin typeface="Arial" panose="020B0604020202020204" pitchFamily="34" charset="0"/>
              </a:rPr>
              <a:t> is about US$7.06–13.48 per 100 mg vial</a:t>
            </a:r>
            <a:endParaRPr lang="el-GR" dirty="0"/>
          </a:p>
        </p:txBody>
      </p:sp>
      <p:sp>
        <p:nvSpPr>
          <p:cNvPr id="5" name="TextBox 4"/>
          <p:cNvSpPr txBox="1"/>
          <p:nvPr/>
        </p:nvSpPr>
        <p:spPr>
          <a:xfrm>
            <a:off x="4206240" y="3379501"/>
            <a:ext cx="5279136" cy="1200329"/>
          </a:xfrm>
          <a:prstGeom prst="rect">
            <a:avLst/>
          </a:prstGeom>
          <a:solidFill>
            <a:srgbClr val="FFC000"/>
          </a:solidFill>
        </p:spPr>
        <p:txBody>
          <a:bodyPr wrap="square" rtlCol="0">
            <a:spAutoFit/>
          </a:bodyPr>
          <a:lstStyle/>
          <a:p>
            <a:r>
              <a:rPr lang="el-GR" dirty="0"/>
              <a:t>Περιλαμβάνεται στη λίστα</a:t>
            </a:r>
            <a:r>
              <a:rPr lang="en-US" dirty="0"/>
              <a:t>:</a:t>
            </a:r>
            <a:endParaRPr lang="el-GR" dirty="0"/>
          </a:p>
          <a:p>
            <a:r>
              <a:rPr lang="en-US" dirty="0"/>
              <a:t>It is on the World Health Organization's List of Essential Medicines, the safest and most effective medicines needed in a health system</a:t>
            </a:r>
            <a:endParaRPr lang="el-GR" dirty="0"/>
          </a:p>
        </p:txBody>
      </p:sp>
    </p:spTree>
    <p:extLst>
      <p:ext uri="{BB962C8B-B14F-4D97-AF65-F5344CB8AC3E}">
        <p14:creationId xmlns:p14="http://schemas.microsoft.com/office/powerpoint/2010/main" val="176098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marL="457200" indent="-457200">
              <a:buFont typeface="Arial" panose="020B0604020202020204" pitchFamily="34" charset="0"/>
              <a:buChar char="•"/>
            </a:pPr>
            <a:r>
              <a:rPr lang="el-GR" sz="2800" dirty="0">
                <a:latin typeface="+mn-lt"/>
              </a:rPr>
              <a:t>Κινίνη για τη σύνθεση των ανθελονοσιακών </a:t>
            </a:r>
            <a:br>
              <a:rPr lang="el-GR" sz="2800" dirty="0">
                <a:latin typeface="+mn-lt"/>
              </a:rPr>
            </a:br>
            <a:r>
              <a:rPr lang="el-GR" sz="2800" dirty="0" err="1">
                <a:latin typeface="+mn-lt"/>
              </a:rPr>
              <a:t>χλωροκίνη</a:t>
            </a:r>
            <a:r>
              <a:rPr lang="el-GR" sz="2800" dirty="0">
                <a:latin typeface="+mn-lt"/>
              </a:rPr>
              <a:t> και </a:t>
            </a:r>
            <a:r>
              <a:rPr lang="el-GR" sz="2800" dirty="0" err="1">
                <a:latin typeface="+mn-lt"/>
              </a:rPr>
              <a:t>μεφλοκίνη</a:t>
            </a:r>
            <a:r>
              <a:rPr lang="el-GR" sz="2800" dirty="0">
                <a:latin typeface="+mn-lt"/>
              </a:rPr>
              <a:t> </a:t>
            </a:r>
          </a:p>
        </p:txBody>
      </p:sp>
      <p:sp>
        <p:nvSpPr>
          <p:cNvPr id="3" name="Θέση περιεχομένου 2"/>
          <p:cNvSpPr>
            <a:spLocks noGrp="1"/>
          </p:cNvSpPr>
          <p:nvPr>
            <p:ph sz="half" idx="1"/>
          </p:nvPr>
        </p:nvSpPr>
        <p:spPr/>
        <p:txBody>
          <a:bodyPr/>
          <a:lstStyle/>
          <a:p>
            <a:r>
              <a:rPr lang="el-GR" dirty="0" err="1"/>
              <a:t>Σαλικίνη</a:t>
            </a:r>
            <a:r>
              <a:rPr lang="el-GR" dirty="0"/>
              <a:t> για την Παρασκευή της ασπιρίνης</a:t>
            </a:r>
          </a:p>
          <a:p>
            <a:r>
              <a:rPr lang="el-GR" dirty="0"/>
              <a:t>Κοκαΐνη για την σύνθεση των τοπικών αναισθητικών μέσω απλούστευσης της δομής</a:t>
            </a:r>
          </a:p>
        </p:txBody>
      </p:sp>
      <p:pic>
        <p:nvPicPr>
          <p:cNvPr id="7172" name="Picture 4" descr="Kokain - Cocaine.sv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16785" y="4262469"/>
            <a:ext cx="3036297" cy="150434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4" name="Έλλειψη 13"/>
          <p:cNvSpPr/>
          <p:nvPr/>
        </p:nvSpPr>
        <p:spPr>
          <a:xfrm>
            <a:off x="2523744" y="513283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Έλλειψη 14"/>
          <p:cNvSpPr/>
          <p:nvPr/>
        </p:nvSpPr>
        <p:spPr>
          <a:xfrm>
            <a:off x="1716784" y="4557442"/>
            <a:ext cx="1489711" cy="120937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Έλλειψη 16"/>
          <p:cNvSpPr/>
          <p:nvPr/>
        </p:nvSpPr>
        <p:spPr>
          <a:xfrm>
            <a:off x="3376422" y="4557442"/>
            <a:ext cx="1878330" cy="12093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174" name="Picture 6" descr="Strukturformel von Proc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801" y="4310633"/>
            <a:ext cx="3285258" cy="130987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
        <p:nvSpPr>
          <p:cNvPr id="18" name="Δεξιό βέλος 17"/>
          <p:cNvSpPr/>
          <p:nvPr/>
        </p:nvSpPr>
        <p:spPr>
          <a:xfrm>
            <a:off x="5732146" y="4901184"/>
            <a:ext cx="915161" cy="4632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7900416" y="5888736"/>
            <a:ext cx="1231392" cy="369332"/>
          </a:xfrm>
          <a:prstGeom prst="rect">
            <a:avLst/>
          </a:prstGeom>
          <a:noFill/>
        </p:spPr>
        <p:txBody>
          <a:bodyPr wrap="square" rtlCol="0">
            <a:spAutoFit/>
          </a:bodyPr>
          <a:lstStyle/>
          <a:p>
            <a:r>
              <a:rPr lang="el-GR" dirty="0" err="1"/>
              <a:t>προκαϊνη</a:t>
            </a:r>
            <a:endParaRPr lang="el-GR" dirty="0"/>
          </a:p>
        </p:txBody>
      </p:sp>
      <p:pic>
        <p:nvPicPr>
          <p:cNvPr id="7176" name="Picture 8" descr="Quinine structur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991" y="96901"/>
            <a:ext cx="1905000" cy="1590675"/>
          </a:xfrm>
          <a:prstGeom prst="rect">
            <a:avLst/>
          </a:prstGeom>
          <a:solidFill>
            <a:srgbClr val="FFC000"/>
          </a:solidFill>
        </p:spPr>
      </p:pic>
      <p:sp>
        <p:nvSpPr>
          <p:cNvPr id="20" name="TextBox 19"/>
          <p:cNvSpPr txBox="1"/>
          <p:nvPr/>
        </p:nvSpPr>
        <p:spPr>
          <a:xfrm>
            <a:off x="9750827" y="365125"/>
            <a:ext cx="1426464" cy="378587"/>
          </a:xfrm>
          <a:prstGeom prst="rect">
            <a:avLst/>
          </a:prstGeom>
          <a:noFill/>
        </p:spPr>
        <p:txBody>
          <a:bodyPr wrap="square" rtlCol="0">
            <a:spAutoFit/>
          </a:bodyPr>
          <a:lstStyle/>
          <a:p>
            <a:r>
              <a:rPr lang="el-GR" dirty="0"/>
              <a:t>κινίνη</a:t>
            </a:r>
          </a:p>
        </p:txBody>
      </p:sp>
      <p:pic>
        <p:nvPicPr>
          <p:cNvPr id="22" name="Εικόνα 21"/>
          <p:cNvPicPr>
            <a:picLocks noChangeAspect="1"/>
          </p:cNvPicPr>
          <p:nvPr/>
        </p:nvPicPr>
        <p:blipFill>
          <a:blip r:embed="rId5"/>
          <a:stretch>
            <a:fillRect/>
          </a:stretch>
        </p:blipFill>
        <p:spPr>
          <a:xfrm>
            <a:off x="9828350" y="892238"/>
            <a:ext cx="2133600" cy="1190625"/>
          </a:xfrm>
          <a:prstGeom prst="rect">
            <a:avLst/>
          </a:prstGeom>
          <a:solidFill>
            <a:srgbClr val="FFC000"/>
          </a:solidFill>
          <a:ln w="38100">
            <a:solidFill>
              <a:srgbClr val="FFC000"/>
            </a:solidFill>
          </a:ln>
        </p:spPr>
      </p:pic>
    </p:spTree>
    <p:extLst>
      <p:ext uri="{BB962C8B-B14F-4D97-AF65-F5344CB8AC3E}">
        <p14:creationId xmlns:p14="http://schemas.microsoft.com/office/powerpoint/2010/main" val="917851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0000"/>
                </a:solidFill>
              </a:rPr>
              <a:t>Προβλήματα φυσικών προϊόντων (2)</a:t>
            </a:r>
            <a:br>
              <a:rPr lang="el-GR" dirty="0">
                <a:solidFill>
                  <a:srgbClr val="FF0000"/>
                </a:solidFill>
              </a:rPr>
            </a:br>
            <a:endParaRPr lang="el-GR" dirty="0"/>
          </a:p>
        </p:txBody>
      </p:sp>
      <p:sp>
        <p:nvSpPr>
          <p:cNvPr id="3" name="Θέση περιεχομένου 2"/>
          <p:cNvSpPr>
            <a:spLocks noGrp="1"/>
          </p:cNvSpPr>
          <p:nvPr>
            <p:ph idx="1"/>
          </p:nvPr>
        </p:nvSpPr>
        <p:spPr>
          <a:xfrm>
            <a:off x="633984" y="1414272"/>
            <a:ext cx="10719816" cy="4762691"/>
          </a:xfrm>
        </p:spPr>
        <p:txBody>
          <a:bodyPr>
            <a:normAutofit/>
          </a:bodyPr>
          <a:lstStyle/>
          <a:p>
            <a:r>
              <a:rPr lang="el-GR" dirty="0"/>
              <a:t>οι φυσικοχημικές ιδιότητες των φυσικών προϊόντων δεν ακολουθούν τους κανόνες </a:t>
            </a:r>
            <a:r>
              <a:rPr lang="el-GR" dirty="0" err="1"/>
              <a:t>φαρμακο</a:t>
            </a:r>
            <a:r>
              <a:rPr lang="el-GR" dirty="0"/>
              <a:t>-ομοιότητας.</a:t>
            </a:r>
          </a:p>
          <a:p>
            <a:r>
              <a:rPr lang="el-GR" dirty="0"/>
              <a:t>Για την περίπτωση των φυσικών προϊόντων προτείνονται άλλα κριτήρια. (α)  τα φυσικά προϊόντα περίπλοκης δομής για να εξασφαλίσουν την </a:t>
            </a:r>
            <a:r>
              <a:rPr lang="el-GR" dirty="0" err="1"/>
              <a:t>βιοδιαπερατότητα</a:t>
            </a:r>
            <a:r>
              <a:rPr lang="el-GR" dirty="0"/>
              <a:t> στο </a:t>
            </a:r>
            <a:r>
              <a:rPr lang="el-GR" dirty="0" err="1"/>
              <a:t>λιπόφιλο</a:t>
            </a:r>
            <a:r>
              <a:rPr lang="el-GR" dirty="0"/>
              <a:t> περιβάλλον των </a:t>
            </a:r>
            <a:r>
              <a:rPr lang="el-GR" dirty="0" err="1"/>
              <a:t>βιομεμβρανών</a:t>
            </a:r>
            <a:r>
              <a:rPr lang="el-GR" dirty="0"/>
              <a:t> λαμβάνουν τέτοιες διαμορφώσεις ώστε να αυξάνεται το εμβαδόν της μη πολικής επιφάνειάς τους. Αυτό το επιτυγχάνουν  σχηματίζοντας </a:t>
            </a:r>
            <a:r>
              <a:rPr lang="el-GR" dirty="0" err="1"/>
              <a:t>ενδο</a:t>
            </a:r>
            <a:r>
              <a:rPr lang="el-GR" dirty="0"/>
              <a:t>- ή </a:t>
            </a:r>
            <a:r>
              <a:rPr lang="el-GR" dirty="0" err="1"/>
              <a:t>διαμοριακούς</a:t>
            </a:r>
            <a:r>
              <a:rPr lang="el-GR" dirty="0"/>
              <a:t> δεσμούς υδρογόνου ή πολικούς δεσμούς.</a:t>
            </a:r>
          </a:p>
        </p:txBody>
      </p:sp>
    </p:spTree>
    <p:extLst>
      <p:ext uri="{BB962C8B-B14F-4D97-AF65-F5344CB8AC3E}">
        <p14:creationId xmlns:p14="http://schemas.microsoft.com/office/powerpoint/2010/main" val="872359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 συστηματικός έλεγχος (</a:t>
            </a:r>
            <a:r>
              <a:rPr lang="en-US" dirty="0"/>
              <a:t>screening)</a:t>
            </a:r>
            <a:r>
              <a:rPr lang="el-GR" dirty="0"/>
              <a:t>-εξέταση</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Με τον όρο </a:t>
            </a:r>
            <a:r>
              <a:rPr lang="el-GR" dirty="0" err="1"/>
              <a:t>screening</a:t>
            </a:r>
            <a:r>
              <a:rPr lang="el-GR" dirty="0"/>
              <a:t> εννοείται ο </a:t>
            </a:r>
            <a:r>
              <a:rPr lang="el-GR" b="1" dirty="0"/>
              <a:t>βιολογικός έλεγχος-διαλογή </a:t>
            </a:r>
            <a:r>
              <a:rPr lang="el-GR" dirty="0"/>
              <a:t>αριθμού ενώσεων σε έναν ή περισσότερους μοριακούς στόχους ώστε να επιλεγούν οι δραστικότερες από αυτές. </a:t>
            </a:r>
          </a:p>
          <a:p>
            <a:r>
              <a:rPr lang="el-GR" dirty="0"/>
              <a:t>Σήμερα οι εξελίξεις της χημείας, της βιολογίας και της πληροφορικής έχουν καταστήσει το </a:t>
            </a:r>
            <a:r>
              <a:rPr lang="en-US" dirty="0"/>
              <a:t>screening</a:t>
            </a:r>
            <a:r>
              <a:rPr lang="el-GR" dirty="0"/>
              <a:t> ως ένα πολύ ισχυρό και χρήσιμο εργαλείο στο σχεδιασμό των φαρμάκων</a:t>
            </a:r>
            <a:endParaRPr lang="en-US" dirty="0"/>
          </a:p>
          <a:p>
            <a:r>
              <a:rPr lang="el-GR" dirty="0"/>
              <a:t>Η διαλογή μπορεί να χαρακτηριστεί ως τυχαία, όταν ελέγχονται ενώσεις διαφορετικής δομής ή ως μη τυχαία, όταν οι ενώσεις έχουν δομή παραπλήσια  προς ενώσεις με ασθενή δράση έναντι συγκεκριμένου στόχου. </a:t>
            </a:r>
          </a:p>
          <a:p>
            <a:r>
              <a:rPr lang="el-GR" b="1" dirty="0"/>
              <a:t>Η μέθοδος </a:t>
            </a:r>
            <a:r>
              <a:rPr lang="en-US" b="1" dirty="0"/>
              <a:t>screening </a:t>
            </a:r>
            <a:r>
              <a:rPr lang="el-GR" b="1" dirty="0"/>
              <a:t>δεν οδηγεί συνήθως σε ενώσεις-οδηγούς </a:t>
            </a:r>
            <a:r>
              <a:rPr lang="en-US" b="1" dirty="0"/>
              <a:t> (lead) </a:t>
            </a:r>
            <a:r>
              <a:rPr lang="el-GR" b="1" dirty="0"/>
              <a:t>αλλά σε οδηγό–δομή (</a:t>
            </a:r>
            <a:r>
              <a:rPr lang="el-GR" b="1" dirty="0" err="1"/>
              <a:t>hit</a:t>
            </a:r>
            <a:r>
              <a:rPr lang="el-GR" b="1" dirty="0"/>
              <a:t>)</a:t>
            </a:r>
            <a:r>
              <a:rPr lang="en-US" b="1" dirty="0"/>
              <a:t>.</a:t>
            </a:r>
            <a:endParaRPr lang="el-GR" b="1" dirty="0"/>
          </a:p>
        </p:txBody>
      </p:sp>
    </p:spTree>
    <p:extLst>
      <p:ext uri="{BB962C8B-B14F-4D97-AF65-F5344CB8AC3E}">
        <p14:creationId xmlns:p14="http://schemas.microsoft.com/office/powerpoint/2010/main" val="19572899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δείγματα των συλλογών θα πρέπει να</a:t>
            </a:r>
            <a:br>
              <a:rPr lang="el-GR" dirty="0"/>
            </a:br>
            <a:r>
              <a:rPr lang="en-US" dirty="0"/>
              <a:t> </a:t>
            </a:r>
            <a:r>
              <a:rPr lang="el-GR" dirty="0"/>
              <a:t>περιλαμβάνουν</a:t>
            </a:r>
            <a:r>
              <a:rPr lang="en-US" dirty="0"/>
              <a:t>:</a:t>
            </a:r>
            <a:endParaRPr lang="el-GR" dirty="0"/>
          </a:p>
        </p:txBody>
      </p:sp>
      <p:sp>
        <p:nvSpPr>
          <p:cNvPr id="3" name="Θέση περιεχομένου 2"/>
          <p:cNvSpPr>
            <a:spLocks noGrp="1"/>
          </p:cNvSpPr>
          <p:nvPr>
            <p:ph idx="1"/>
          </p:nvPr>
        </p:nvSpPr>
        <p:spPr/>
        <p:txBody>
          <a:bodyPr>
            <a:normAutofit/>
          </a:bodyPr>
          <a:lstStyle/>
          <a:p>
            <a:r>
              <a:rPr lang="el-GR" dirty="0">
                <a:solidFill>
                  <a:srgbClr val="FF0000"/>
                </a:solidFill>
              </a:rPr>
              <a:t>ποικίλες δομές </a:t>
            </a:r>
            <a:r>
              <a:rPr lang="el-GR" dirty="0"/>
              <a:t>που να καλύπτουν μεγάλο τμήμα του χημικού χώρου, </a:t>
            </a:r>
          </a:p>
          <a:p>
            <a:r>
              <a:rPr lang="el-GR" dirty="0"/>
              <a:t>θα πρέπει να πληρούν τα </a:t>
            </a:r>
            <a:r>
              <a:rPr lang="el-GR" dirty="0">
                <a:solidFill>
                  <a:srgbClr val="FF0000"/>
                </a:solidFill>
              </a:rPr>
              <a:t>ελάχιστα χαρακτηριστικά </a:t>
            </a:r>
            <a:r>
              <a:rPr lang="el-GR" dirty="0" err="1">
                <a:solidFill>
                  <a:srgbClr val="FF0000"/>
                </a:solidFill>
              </a:rPr>
              <a:t>φαρμακο</a:t>
            </a:r>
            <a:r>
              <a:rPr lang="el-GR" dirty="0">
                <a:solidFill>
                  <a:srgbClr val="FF0000"/>
                </a:solidFill>
              </a:rPr>
              <a:t>-ομοιότητας.</a:t>
            </a:r>
          </a:p>
          <a:p>
            <a:r>
              <a:rPr lang="el-GR" dirty="0"/>
              <a:t>Απαραίτητο </a:t>
            </a:r>
            <a:r>
              <a:rPr lang="el-GR" dirty="0">
                <a:solidFill>
                  <a:srgbClr val="FF0000"/>
                </a:solidFill>
              </a:rPr>
              <a:t>να εξαιρούνται τα μόρια που δείχνουν λανθασμένα θετική δραστικότητα</a:t>
            </a:r>
            <a:r>
              <a:rPr lang="el-GR" dirty="0"/>
              <a:t>, σε μεγάλο αριθμό, ανεξάρτητων μοριακών στόχων. Οι ενώσεις αυτές στη βιβλιογραφία αναφέρονται ως PAINS (</a:t>
            </a:r>
            <a:r>
              <a:rPr lang="el-GR" dirty="0" err="1"/>
              <a:t>pan-assay</a:t>
            </a:r>
            <a:r>
              <a:rPr lang="el-GR" dirty="0"/>
              <a:t> </a:t>
            </a:r>
            <a:r>
              <a:rPr lang="el-GR" dirty="0" err="1"/>
              <a:t>interference</a:t>
            </a:r>
            <a:r>
              <a:rPr lang="el-GR" dirty="0"/>
              <a:t> </a:t>
            </a:r>
            <a:r>
              <a:rPr lang="el-GR" dirty="0" err="1"/>
              <a:t>compounds</a:t>
            </a:r>
            <a:r>
              <a:rPr lang="el-GR" dirty="0"/>
              <a:t>). </a:t>
            </a:r>
          </a:p>
          <a:p>
            <a:r>
              <a:rPr lang="el-GR" dirty="0"/>
              <a:t>Με το </a:t>
            </a:r>
            <a:r>
              <a:rPr lang="en-US" dirty="0"/>
              <a:t>screening</a:t>
            </a:r>
            <a:r>
              <a:rPr lang="el-GR" dirty="0"/>
              <a:t>, είναι δυνατός ο εντοπισμός της </a:t>
            </a:r>
            <a:r>
              <a:rPr lang="el-GR" dirty="0" err="1"/>
              <a:t>φαρμακοφόρου</a:t>
            </a:r>
            <a:r>
              <a:rPr lang="el-GR" dirty="0"/>
              <a:t> δομής καθώς και του κοινού δομικού σκελετού. </a:t>
            </a:r>
          </a:p>
        </p:txBody>
      </p:sp>
    </p:spTree>
    <p:extLst>
      <p:ext uri="{BB962C8B-B14F-4D97-AF65-F5344CB8AC3E}">
        <p14:creationId xmlns:p14="http://schemas.microsoft.com/office/powerpoint/2010/main" val="2698427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r>
              <a:rPr lang="en-US" dirty="0"/>
              <a:t>Combinatorial Chemistry </a:t>
            </a:r>
            <a:r>
              <a:rPr lang="el-GR" dirty="0"/>
              <a:t>–Συνδυαστική Χημεία</a:t>
            </a:r>
            <a:endParaRPr lang="en-US" dirty="0"/>
          </a:p>
          <a:p>
            <a:pPr marL="0" indent="0">
              <a:buNone/>
            </a:pPr>
            <a:r>
              <a:rPr lang="en-US" dirty="0"/>
              <a:t>High Throughput screening </a:t>
            </a:r>
            <a:r>
              <a:rPr lang="el-GR" dirty="0"/>
              <a:t>–συστηματικός έλεγχος υψηλής απόδοσης</a:t>
            </a:r>
          </a:p>
        </p:txBody>
      </p:sp>
    </p:spTree>
    <p:extLst>
      <p:ext uri="{BB962C8B-B14F-4D97-AF65-F5344CB8AC3E}">
        <p14:creationId xmlns:p14="http://schemas.microsoft.com/office/powerpoint/2010/main" val="66534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ένζυμα</a:t>
            </a:r>
          </a:p>
        </p:txBody>
      </p:sp>
      <p:sp>
        <p:nvSpPr>
          <p:cNvPr id="3" name="Θέση περιεχομένου 2"/>
          <p:cNvSpPr>
            <a:spLocks noGrp="1"/>
          </p:cNvSpPr>
          <p:nvPr>
            <p:ph idx="1"/>
          </p:nvPr>
        </p:nvSpPr>
        <p:spPr/>
        <p:txBody>
          <a:bodyPr>
            <a:normAutofit fontScale="92500" lnSpcReduction="10000"/>
          </a:bodyPr>
          <a:lstStyle/>
          <a:p>
            <a:r>
              <a:rPr lang="el-GR" dirty="0"/>
              <a:t>είναι πρωτεΐνες (σπάνια </a:t>
            </a:r>
            <a:r>
              <a:rPr lang="en-US" dirty="0"/>
              <a:t>RNA) </a:t>
            </a:r>
            <a:r>
              <a:rPr lang="el-GR" dirty="0"/>
              <a:t>που καταλύουν χημικές αντιδράσεις στους οργανισμούς επιταχύνοντας  και μειώνοντας την ενέργεια ενεργοποίησης τους</a:t>
            </a:r>
            <a:endParaRPr lang="en-US" dirty="0"/>
          </a:p>
          <a:p>
            <a:r>
              <a:rPr lang="el-GR" dirty="0"/>
              <a:t>χαρακτηρίζονται από συγκεκριμένη αλληλουχία αμινοξέων (</a:t>
            </a:r>
            <a:r>
              <a:rPr lang="el-GR" dirty="0" err="1"/>
              <a:t>πρωτοταγής</a:t>
            </a:r>
            <a:r>
              <a:rPr lang="el-GR" dirty="0"/>
              <a:t> δομή) και συγκεκριμένες διαμορφώσεις στον χώρο (δευτεροταγής, τριτοταγής και τεταρτοταγής δομή).</a:t>
            </a:r>
          </a:p>
          <a:p>
            <a:r>
              <a:rPr lang="el-GR" dirty="0"/>
              <a:t>εξειδίκευση προς το αντιδρών (υπόστρωμα)</a:t>
            </a:r>
            <a:r>
              <a:rPr lang="en-US" dirty="0"/>
              <a:t>: </a:t>
            </a:r>
            <a:r>
              <a:rPr lang="el-GR" dirty="0"/>
              <a:t>απόλυτη, υψηλή, στερεοχημική, ως προς το δεσμό</a:t>
            </a:r>
          </a:p>
          <a:p>
            <a:r>
              <a:rPr lang="el-GR" dirty="0"/>
              <a:t>σύνδεση με το ενεργό κέντρο</a:t>
            </a:r>
          </a:p>
          <a:p>
            <a:r>
              <a:rPr lang="el-GR" dirty="0"/>
              <a:t>σχέση κλειδιού-κλειδαριάς αρχικά και </a:t>
            </a:r>
          </a:p>
          <a:p>
            <a:r>
              <a:rPr lang="el-GR" dirty="0"/>
              <a:t>επαγόμενη  προσαρμογή</a:t>
            </a:r>
          </a:p>
          <a:p>
            <a:endParaRPr lang="el-GR" dirty="0"/>
          </a:p>
        </p:txBody>
      </p:sp>
      <p:sp>
        <p:nvSpPr>
          <p:cNvPr id="4" name="Πίτα 3"/>
          <p:cNvSpPr/>
          <p:nvPr/>
        </p:nvSpPr>
        <p:spPr>
          <a:xfrm>
            <a:off x="7924800" y="5044964"/>
            <a:ext cx="1767840" cy="1019747"/>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6" name="Ευθεία γραμμή σύνδεσης 5"/>
          <p:cNvCxnSpPr/>
          <p:nvPr/>
        </p:nvCxnSpPr>
        <p:spPr>
          <a:xfrm flipV="1">
            <a:off x="8948928" y="4913376"/>
            <a:ext cx="585216" cy="54864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87840" y="4828032"/>
            <a:ext cx="1572768" cy="369332"/>
          </a:xfrm>
          <a:prstGeom prst="rect">
            <a:avLst/>
          </a:prstGeom>
          <a:noFill/>
          <a:ln>
            <a:solidFill>
              <a:srgbClr val="0070C0"/>
            </a:solidFill>
          </a:ln>
        </p:spPr>
        <p:txBody>
          <a:bodyPr wrap="square" rtlCol="0">
            <a:spAutoFit/>
          </a:bodyPr>
          <a:lstStyle/>
          <a:p>
            <a:r>
              <a:rPr lang="el-GR" b="1" dirty="0"/>
              <a:t>Ενεργό κέντρο</a:t>
            </a:r>
          </a:p>
        </p:txBody>
      </p:sp>
      <p:sp>
        <p:nvSpPr>
          <p:cNvPr id="8" name="Ισοσκελές τρίγωνο 7"/>
          <p:cNvSpPr/>
          <p:nvPr/>
        </p:nvSpPr>
        <p:spPr>
          <a:xfrm>
            <a:off x="8857488" y="4550713"/>
            <a:ext cx="1060704" cy="914400"/>
          </a:xfrm>
          <a:prstGeom prst="triangl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Ευθεία γραμμή σύνδεσης 9"/>
          <p:cNvCxnSpPr/>
          <p:nvPr/>
        </p:nvCxnSpPr>
        <p:spPr>
          <a:xfrm>
            <a:off x="9692640" y="5327904"/>
            <a:ext cx="934212" cy="6217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70592" y="5710904"/>
            <a:ext cx="1389888" cy="369332"/>
          </a:xfrm>
          <a:prstGeom prst="rect">
            <a:avLst/>
          </a:prstGeom>
          <a:noFill/>
        </p:spPr>
        <p:txBody>
          <a:bodyPr wrap="square" rtlCol="0">
            <a:spAutoFit/>
          </a:bodyPr>
          <a:lstStyle/>
          <a:p>
            <a:r>
              <a:rPr lang="el-GR" b="1" dirty="0"/>
              <a:t>υπόστρωμα</a:t>
            </a:r>
          </a:p>
        </p:txBody>
      </p:sp>
    </p:spTree>
    <p:extLst>
      <p:ext uri="{BB962C8B-B14F-4D97-AF65-F5344CB8AC3E}">
        <p14:creationId xmlns:p14="http://schemas.microsoft.com/office/powerpoint/2010/main" val="3080263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Combinatorial Chemistry-</a:t>
            </a:r>
            <a:r>
              <a:rPr lang="el-GR" dirty="0"/>
              <a:t>Συνδυαστική Χημεία</a:t>
            </a:r>
          </a:p>
        </p:txBody>
      </p:sp>
      <p:sp>
        <p:nvSpPr>
          <p:cNvPr id="3" name="Θέση περιεχομένου 2"/>
          <p:cNvSpPr>
            <a:spLocks noGrp="1"/>
          </p:cNvSpPr>
          <p:nvPr>
            <p:ph idx="1"/>
          </p:nvPr>
        </p:nvSpPr>
        <p:spPr/>
        <p:txBody>
          <a:bodyPr/>
          <a:lstStyle/>
          <a:p>
            <a:r>
              <a:rPr lang="el-GR" dirty="0"/>
              <a:t>Η βασική αρχή περιλαμβάνει</a:t>
            </a:r>
            <a:r>
              <a:rPr lang="en-US" dirty="0"/>
              <a:t>:</a:t>
            </a:r>
            <a:r>
              <a:rPr lang="el-GR" dirty="0"/>
              <a:t> (α) χημικές συνθετικές  μεθόδους  που κάνουν δυνατή τη σύνθεση μεγάλου αριθμού μορίων σε στερεή φάση (χιλιάδες μέχρι </a:t>
            </a:r>
            <a:r>
              <a:rPr lang="el-GR" dirty="0" err="1"/>
              <a:t>εκατομύρια</a:t>
            </a:r>
            <a:r>
              <a:rPr lang="el-GR" dirty="0"/>
              <a:t>), σε μικρές ποσότητες, όχι καθαρές ούτε απόλυτα </a:t>
            </a:r>
            <a:r>
              <a:rPr lang="el-GR" dirty="0" err="1"/>
              <a:t>ταυτοποιημένες</a:t>
            </a:r>
            <a:r>
              <a:rPr lang="el-GR" dirty="0"/>
              <a:t> και (β) ταυτοποίηση των «χρήσιμων μορίων»</a:t>
            </a:r>
          </a:p>
          <a:p>
            <a:r>
              <a:rPr lang="el-GR" dirty="0"/>
              <a:t>Τα </a:t>
            </a:r>
            <a:r>
              <a:rPr lang="el-GR" dirty="0" err="1"/>
              <a:t>προκύπτοντα</a:t>
            </a:r>
            <a:r>
              <a:rPr lang="el-GR" dirty="0"/>
              <a:t> μόρια αποτελούν χημικές βιβλιοθήκες</a:t>
            </a:r>
          </a:p>
          <a:p>
            <a:r>
              <a:rPr lang="el-GR" dirty="0"/>
              <a:t>Πολλές φορές αποτελούν «</a:t>
            </a:r>
            <a:r>
              <a:rPr lang="el-GR" dirty="0" err="1"/>
              <a:t>άϋλες</a:t>
            </a:r>
            <a:r>
              <a:rPr lang="el-GR" dirty="0"/>
              <a:t>» χημικές δομές που προέκυψαν από την χρήση κάποιου υπολογιστικού προγράμματος</a:t>
            </a:r>
          </a:p>
          <a:p>
            <a:r>
              <a:rPr lang="el-GR" dirty="0"/>
              <a:t>Η μέθοδος (σαν πειραματική συνθετική μεθοδολογία) οδηγεί τόσο στη σύνθεση μικρών μορίων αλλά και πεπτιδίων</a:t>
            </a:r>
          </a:p>
          <a:p>
            <a:endParaRPr lang="el-GR" dirty="0"/>
          </a:p>
        </p:txBody>
      </p:sp>
    </p:spTree>
    <p:extLst>
      <p:ext uri="{BB962C8B-B14F-4D97-AF65-F5344CB8AC3E}">
        <p14:creationId xmlns:p14="http://schemas.microsoft.com/office/powerpoint/2010/main" val="2162080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Για παράδειγμα ένα μόριο με τρεις θέσεις υποκατάστασης </a:t>
            </a:r>
            <a:r>
              <a:rPr lang="en-US" dirty="0"/>
              <a:t>R</a:t>
            </a:r>
            <a:r>
              <a:rPr lang="en-US" baseline="-25000" dirty="0"/>
              <a:t>1</a:t>
            </a:r>
            <a:r>
              <a:rPr lang="en-US" dirty="0"/>
              <a:t>, R</a:t>
            </a:r>
            <a:r>
              <a:rPr lang="en-US" baseline="-25000" dirty="0"/>
              <a:t>2</a:t>
            </a:r>
            <a:r>
              <a:rPr lang="en-US" dirty="0"/>
              <a:t> &amp; R</a:t>
            </a:r>
            <a:r>
              <a:rPr lang="en-US" baseline="-25000" dirty="0"/>
              <a:t>3</a:t>
            </a:r>
            <a:r>
              <a:rPr lang="en-US" dirty="0"/>
              <a:t> </a:t>
            </a:r>
            <a:r>
              <a:rPr lang="el-GR" dirty="0"/>
              <a:t>μπορούν να οδηγήσουν σε πιθανές δομές </a:t>
            </a:r>
          </a:p>
          <a:p>
            <a:r>
              <a:rPr lang="el-GR" dirty="0"/>
              <a:t>Ν</a:t>
            </a:r>
            <a:r>
              <a:rPr lang="en-US" baseline="-25000" dirty="0"/>
              <a:t>R1</a:t>
            </a:r>
            <a:r>
              <a:rPr lang="en-US" dirty="0"/>
              <a:t> x N</a:t>
            </a:r>
            <a:r>
              <a:rPr lang="en-US" baseline="-25000" dirty="0"/>
              <a:t>R2</a:t>
            </a:r>
            <a:r>
              <a:rPr lang="en-US" dirty="0"/>
              <a:t> x N</a:t>
            </a:r>
            <a:r>
              <a:rPr lang="en-US" baseline="-25000" dirty="0"/>
              <a:t>R3 </a:t>
            </a:r>
            <a:r>
              <a:rPr lang="el-GR" dirty="0"/>
              <a:t>τα Ν</a:t>
            </a:r>
            <a:r>
              <a:rPr lang="en-US" baseline="-25000" dirty="0"/>
              <a:t>R1</a:t>
            </a:r>
            <a:r>
              <a:rPr lang="el-GR" baseline="-25000" dirty="0"/>
              <a:t>,</a:t>
            </a:r>
            <a:r>
              <a:rPr lang="en-US" dirty="0"/>
              <a:t>  N</a:t>
            </a:r>
            <a:r>
              <a:rPr lang="en-US" baseline="-25000" dirty="0"/>
              <a:t>R2</a:t>
            </a:r>
            <a:r>
              <a:rPr lang="el-GR" baseline="-25000" dirty="0"/>
              <a:t>,</a:t>
            </a:r>
            <a:r>
              <a:rPr lang="en-US" dirty="0"/>
              <a:t>  N</a:t>
            </a:r>
            <a:r>
              <a:rPr lang="en-US" baseline="-25000" dirty="0"/>
              <a:t>R3 </a:t>
            </a:r>
            <a:r>
              <a:rPr lang="el-GR" baseline="-25000" dirty="0"/>
              <a:t>     </a:t>
            </a:r>
            <a:r>
              <a:rPr lang="el-GR" dirty="0"/>
              <a:t>είναι οι αριθμοί των διαφορετικών </a:t>
            </a:r>
            <a:r>
              <a:rPr lang="el-GR" dirty="0" err="1"/>
              <a:t>υποκαταστατών</a:t>
            </a:r>
            <a:r>
              <a:rPr lang="el-GR" dirty="0"/>
              <a:t> που χρησιμοποιούνται</a:t>
            </a:r>
          </a:p>
          <a:p>
            <a:r>
              <a:rPr lang="el-GR" dirty="0"/>
              <a:t>Ξεκίνησε την δεκαετία του 60  όταν ο ερευνητής του </a:t>
            </a:r>
            <a:r>
              <a:rPr lang="en-US" dirty="0" err="1"/>
              <a:t>Rockfeller</a:t>
            </a:r>
            <a:r>
              <a:rPr lang="en-US" dirty="0"/>
              <a:t> University, Bruce Merrifield </a:t>
            </a:r>
            <a:r>
              <a:rPr lang="el-GR" dirty="0"/>
              <a:t>ασχολήθηκε με  πειράματα στερεάς φάσης (</a:t>
            </a:r>
            <a:r>
              <a:rPr lang="en-US" dirty="0"/>
              <a:t>solid phase) </a:t>
            </a:r>
            <a:r>
              <a:rPr lang="el-GR" dirty="0"/>
              <a:t>για τη σύνθεση πεπτιδίων</a:t>
            </a:r>
            <a:endParaRPr lang="en-US" dirty="0"/>
          </a:p>
          <a:p>
            <a:r>
              <a:rPr lang="el-GR" dirty="0"/>
              <a:t>Με την ανάπτυξη της ρομποτικής η φαρμακευτική βιομηχανία αξιοποίησε την συνδυαστική χημεία για τη σύνθεση και τον έλεγχο εκατομμυρίων ενώσεων τον χρόνο</a:t>
            </a:r>
          </a:p>
        </p:txBody>
      </p:sp>
      <p:sp>
        <p:nvSpPr>
          <p:cNvPr id="5" name="AutoShape 2" descr="{\displaystyle N_{R_{1}}\times N_{R_{2}}\times N_{R_{3}}}"/>
          <p:cNvSpPr>
            <a:spLocks noChangeAspect="1" noChangeArrowheads="1"/>
          </p:cNvSpPr>
          <p:nvPr/>
        </p:nvSpPr>
        <p:spPr bwMode="auto">
          <a:xfrm>
            <a:off x="47958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3" descr="{\displaystyle N_{R_{1}}}"/>
          <p:cNvSpPr>
            <a:spLocks noChangeAspect="1" noChangeArrowheads="1"/>
          </p:cNvSpPr>
          <p:nvPr/>
        </p:nvSpPr>
        <p:spPr bwMode="auto">
          <a:xfrm>
            <a:off x="6435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4" descr="{\displaystyle N_{R_{2}}}"/>
          <p:cNvSpPr>
            <a:spLocks noChangeAspect="1" noChangeArrowheads="1"/>
          </p:cNvSpPr>
          <p:nvPr/>
        </p:nvSpPr>
        <p:spPr bwMode="auto">
          <a:xfrm>
            <a:off x="66071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5" descr="{\displaystyle N_{R_{3}}}"/>
          <p:cNvSpPr>
            <a:spLocks noChangeAspect="1" noChangeArrowheads="1"/>
          </p:cNvSpPr>
          <p:nvPr/>
        </p:nvSpPr>
        <p:spPr bwMode="auto">
          <a:xfrm>
            <a:off x="70231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25960505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63803"/>
          </a:xfrm>
        </p:spPr>
        <p:txBody>
          <a:bodyPr>
            <a:normAutofit/>
          </a:bodyPr>
          <a:lstStyle/>
          <a:p>
            <a:pPr algn="ctr"/>
            <a:r>
              <a:rPr lang="en-US" sz="3200" dirty="0"/>
              <a:t>Solid phase synthesis-</a:t>
            </a:r>
            <a:r>
              <a:rPr lang="el-GR" sz="3200" dirty="0"/>
              <a:t>Σύνθεση στερεάς φάσης</a:t>
            </a:r>
          </a:p>
        </p:txBody>
      </p:sp>
      <p:sp>
        <p:nvSpPr>
          <p:cNvPr id="3" name="Θέση περιεχομένου 2"/>
          <p:cNvSpPr>
            <a:spLocks noGrp="1"/>
          </p:cNvSpPr>
          <p:nvPr>
            <p:ph idx="1"/>
          </p:nvPr>
        </p:nvSpPr>
        <p:spPr>
          <a:xfrm>
            <a:off x="838200" y="1328928"/>
            <a:ext cx="10515600" cy="5205984"/>
          </a:xfrm>
        </p:spPr>
        <p:txBody>
          <a:bodyPr>
            <a:normAutofit fontScale="92500" lnSpcReduction="10000"/>
          </a:bodyPr>
          <a:lstStyle/>
          <a:p>
            <a:r>
              <a:rPr lang="el-GR" dirty="0"/>
              <a:t>Για να γίνει η αντίδραση το αρχικό μόριο </a:t>
            </a:r>
            <a:r>
              <a:rPr lang="el-GR" u="sng" dirty="0"/>
              <a:t>προσκολλάται σε ένα στερεό υποστηρικτικό υλικό</a:t>
            </a:r>
            <a:r>
              <a:rPr lang="el-GR" dirty="0"/>
              <a:t> (ένα αδιάλυτο πολυμερές)</a:t>
            </a:r>
          </a:p>
          <a:p>
            <a:r>
              <a:rPr lang="el-GR" dirty="0"/>
              <a:t>Μετά την ολοκλήρωση της αντίδρασης, το προϊόν καθαρίζεται και αποσπάται από το στερεό υποστηρικτικό υλικό </a:t>
            </a:r>
          </a:p>
          <a:p>
            <a:r>
              <a:rPr lang="el-GR" u="sng" dirty="0"/>
              <a:t>Ο καθαρισμός </a:t>
            </a:r>
            <a:r>
              <a:rPr lang="el-GR" dirty="0"/>
              <a:t>μπορεί να γίνει εύκολα  και να περιοριστεί σε μια τελική διήθηση και πλύση αφού το προϊόν είναι προσκολλημένο στο στερεό υποστηρικτικό υλικό ή στην περίπτωση των μιγμάτων να γίνει με </a:t>
            </a:r>
            <a:r>
              <a:rPr lang="el-GR" dirty="0" err="1"/>
              <a:t>ηλεκτροφόρεση</a:t>
            </a:r>
            <a:r>
              <a:rPr lang="el-GR" dirty="0"/>
              <a:t> ή </a:t>
            </a:r>
            <a:r>
              <a:rPr lang="en-US" dirty="0"/>
              <a:t>MS-HPLC</a:t>
            </a:r>
            <a:endParaRPr lang="el-GR" dirty="0"/>
          </a:p>
          <a:p>
            <a:r>
              <a:rPr lang="el-GR" dirty="0"/>
              <a:t>Έτσι αποφεύγονται εκχυλίσεις και συμπυκνώσεις</a:t>
            </a:r>
          </a:p>
          <a:p>
            <a:r>
              <a:rPr lang="el-GR" dirty="0"/>
              <a:t>Η </a:t>
            </a:r>
            <a:r>
              <a:rPr lang="el-GR" u="sng" dirty="0"/>
              <a:t>χρησιμοποίηση ετερογενών αντιδρώντων </a:t>
            </a:r>
            <a:r>
              <a:rPr lang="el-GR" dirty="0"/>
              <a:t>σε περίσσεια μπορεί να βελτιώσει τις αποδόσεις</a:t>
            </a:r>
          </a:p>
          <a:p>
            <a:r>
              <a:rPr lang="el-GR" dirty="0"/>
              <a:t>Η </a:t>
            </a:r>
            <a:r>
              <a:rPr lang="el-GR" u="sng" dirty="0"/>
              <a:t>περίσσεια των αντιδρώντων </a:t>
            </a:r>
            <a:r>
              <a:rPr lang="el-GR" dirty="0"/>
              <a:t>μπορεί να απομακρυνθεί με απλή διήθηση χωρίς επιπλέον εφαρμογή άλλων μεθόδων όπως η χρωματογραφία</a:t>
            </a:r>
          </a:p>
        </p:txBody>
      </p:sp>
    </p:spTree>
    <p:extLst>
      <p:ext uri="{BB962C8B-B14F-4D97-AF65-F5344CB8AC3E}">
        <p14:creationId xmlns:p14="http://schemas.microsoft.com/office/powerpoint/2010/main" val="17568323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024763"/>
          </a:xfrm>
        </p:spPr>
        <p:txBody>
          <a:bodyPr>
            <a:normAutofit/>
          </a:bodyPr>
          <a:lstStyle/>
          <a:p>
            <a:r>
              <a:rPr lang="el-GR" sz="3200" dirty="0"/>
              <a:t>Πλεονεκτήματα-Μειονεκτήματα-</a:t>
            </a:r>
            <a:br>
              <a:rPr lang="el-GR" sz="3200" dirty="0"/>
            </a:br>
            <a:r>
              <a:rPr lang="el-GR" sz="3200" dirty="0"/>
              <a:t>Διαφορές Συνδυαστικής και Συμβατικής Χημείας</a:t>
            </a:r>
          </a:p>
        </p:txBody>
      </p:sp>
      <p:sp>
        <p:nvSpPr>
          <p:cNvPr id="3" name="Θέση περιεχομένου 2"/>
          <p:cNvSpPr>
            <a:spLocks noGrp="1"/>
          </p:cNvSpPr>
          <p:nvPr>
            <p:ph sz="half" idx="2"/>
          </p:nvPr>
        </p:nvSpPr>
        <p:spPr>
          <a:xfrm>
            <a:off x="6172200" y="1464373"/>
            <a:ext cx="5181600" cy="4136263"/>
          </a:xfrm>
          <a:ln>
            <a:solidFill>
              <a:srgbClr val="C00000"/>
            </a:solidFill>
          </a:ln>
        </p:spPr>
        <p:txBody>
          <a:bodyPr/>
          <a:lstStyle/>
          <a:p>
            <a:pPr marL="0" indent="0">
              <a:buNone/>
            </a:pPr>
            <a:r>
              <a:rPr lang="el-GR" b="1" dirty="0"/>
              <a:t>Συνδυαστική</a:t>
            </a:r>
          </a:p>
          <a:p>
            <a:r>
              <a:rPr lang="el-GR" dirty="0"/>
              <a:t>Πολλά μόρια ταυτόχρονα</a:t>
            </a:r>
          </a:p>
          <a:p>
            <a:r>
              <a:rPr lang="el-GR" dirty="0"/>
              <a:t>Σύνθεση-Δοκιμή-καθαρισμός</a:t>
            </a:r>
          </a:p>
          <a:p>
            <a:r>
              <a:rPr lang="el-GR" dirty="0"/>
              <a:t>Χιλιάδες μόρια</a:t>
            </a:r>
          </a:p>
          <a:p>
            <a:r>
              <a:rPr lang="el-GR" dirty="0"/>
              <a:t>Ένας μήνας</a:t>
            </a:r>
          </a:p>
          <a:p>
            <a:r>
              <a:rPr lang="el-GR" dirty="0"/>
              <a:t>Ταχύτατη παραγωγή της οδηγού ένωσης</a:t>
            </a:r>
          </a:p>
          <a:p>
            <a:r>
              <a:rPr lang="el-GR" dirty="0"/>
              <a:t>Μικρός κίνδυνος αποτυχίας</a:t>
            </a:r>
          </a:p>
          <a:p>
            <a:endParaRPr lang="el-GR" dirty="0"/>
          </a:p>
        </p:txBody>
      </p:sp>
      <p:sp>
        <p:nvSpPr>
          <p:cNvPr id="5" name="Θέση περιεχομένου 4"/>
          <p:cNvSpPr>
            <a:spLocks noGrp="1"/>
          </p:cNvSpPr>
          <p:nvPr>
            <p:ph sz="half" idx="1"/>
          </p:nvPr>
        </p:nvSpPr>
        <p:spPr>
          <a:xfrm>
            <a:off x="387096" y="1583769"/>
            <a:ext cx="5181600" cy="3587623"/>
          </a:xfrm>
          <a:ln>
            <a:solidFill>
              <a:srgbClr val="C00000"/>
            </a:solidFill>
          </a:ln>
        </p:spPr>
        <p:txBody>
          <a:bodyPr/>
          <a:lstStyle/>
          <a:p>
            <a:pPr marL="0" indent="0">
              <a:buNone/>
            </a:pPr>
            <a:r>
              <a:rPr lang="el-GR" b="1" dirty="0"/>
              <a:t>Συμβατική</a:t>
            </a:r>
          </a:p>
          <a:p>
            <a:r>
              <a:rPr lang="el-GR" dirty="0"/>
              <a:t>Ένα μόριο τη φορά</a:t>
            </a:r>
          </a:p>
          <a:p>
            <a:r>
              <a:rPr lang="el-GR" dirty="0"/>
              <a:t>Σύνθεση-Δοκιμή-καθαρισμός</a:t>
            </a:r>
          </a:p>
          <a:p>
            <a:r>
              <a:rPr lang="el-GR" dirty="0"/>
              <a:t>Εκατοντάδες μορίων</a:t>
            </a:r>
          </a:p>
          <a:p>
            <a:r>
              <a:rPr lang="el-GR" dirty="0"/>
              <a:t>Αργή παραγωγή της οδηγού ένωσης</a:t>
            </a:r>
          </a:p>
          <a:p>
            <a:r>
              <a:rPr lang="el-GR" dirty="0"/>
              <a:t>Υψηλός κίνδυνος αποτυχίας</a:t>
            </a:r>
          </a:p>
          <a:p>
            <a:endParaRPr lang="el-GR" dirty="0"/>
          </a:p>
        </p:txBody>
      </p:sp>
      <p:cxnSp>
        <p:nvCxnSpPr>
          <p:cNvPr id="9" name="Ευθύγραμμο βέλος σύνδεσης 8"/>
          <p:cNvCxnSpPr/>
          <p:nvPr/>
        </p:nvCxnSpPr>
        <p:spPr>
          <a:xfrm>
            <a:off x="2474976" y="5315712"/>
            <a:ext cx="1438656" cy="4632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a:stCxn id="3" idx="2"/>
          </p:cNvCxnSpPr>
          <p:nvPr/>
        </p:nvCxnSpPr>
        <p:spPr>
          <a:xfrm flipH="1">
            <a:off x="5568696" y="5600636"/>
            <a:ext cx="3194304" cy="3657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93464" y="5776031"/>
            <a:ext cx="1475232" cy="369332"/>
          </a:xfrm>
          <a:prstGeom prst="rect">
            <a:avLst/>
          </a:prstGeom>
          <a:noFill/>
        </p:spPr>
        <p:txBody>
          <a:bodyPr wrap="square" rtlCol="0">
            <a:spAutoFit/>
          </a:bodyPr>
          <a:lstStyle/>
          <a:p>
            <a:r>
              <a:rPr lang="el-GR" b="1" dirty="0"/>
              <a:t>Συνέργεια</a:t>
            </a:r>
          </a:p>
        </p:txBody>
      </p:sp>
      <p:cxnSp>
        <p:nvCxnSpPr>
          <p:cNvPr id="14" name="Ευθεία γραμμή σύνδεσης 13"/>
          <p:cNvCxnSpPr/>
          <p:nvPr/>
        </p:nvCxnSpPr>
        <p:spPr>
          <a:xfrm>
            <a:off x="4657344" y="6305050"/>
            <a:ext cx="12192" cy="107942"/>
          </a:xfrm>
          <a:prstGeom prst="line">
            <a:avLst/>
          </a:prstGeom>
        </p:spPr>
        <p:style>
          <a:lnRef idx="1">
            <a:schemeClr val="accent1"/>
          </a:lnRef>
          <a:fillRef idx="0">
            <a:schemeClr val="accent1"/>
          </a:fillRef>
          <a:effectRef idx="0">
            <a:schemeClr val="accent1"/>
          </a:effectRef>
          <a:fontRef idx="minor">
            <a:schemeClr val="tx1"/>
          </a:fontRef>
        </p:style>
      </p:cxnSp>
      <p:sp>
        <p:nvSpPr>
          <p:cNvPr id="15" name="Βέλος προς τα κάτω 14"/>
          <p:cNvSpPr/>
          <p:nvPr/>
        </p:nvSpPr>
        <p:spPr>
          <a:xfrm>
            <a:off x="4553712" y="6145362"/>
            <a:ext cx="207264" cy="278630"/>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Έλλειψη 15"/>
          <p:cNvSpPr/>
          <p:nvPr/>
        </p:nvSpPr>
        <p:spPr>
          <a:xfrm>
            <a:off x="4093464" y="5814194"/>
            <a:ext cx="1182624" cy="2930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p:cNvSpPr txBox="1"/>
          <p:nvPr/>
        </p:nvSpPr>
        <p:spPr>
          <a:xfrm>
            <a:off x="3962400" y="6423992"/>
            <a:ext cx="1834896" cy="369332"/>
          </a:xfrm>
          <a:prstGeom prst="rect">
            <a:avLst/>
          </a:prstGeom>
          <a:noFill/>
        </p:spPr>
        <p:txBody>
          <a:bodyPr wrap="square" rtlCol="0">
            <a:spAutoFit/>
          </a:bodyPr>
          <a:lstStyle/>
          <a:p>
            <a:r>
              <a:rPr lang="el-GR" b="1" dirty="0"/>
              <a:t>Ταυτοποίηση</a:t>
            </a:r>
          </a:p>
        </p:txBody>
      </p:sp>
    </p:spTree>
    <p:extLst>
      <p:ext uri="{BB962C8B-B14F-4D97-AF65-F5344CB8AC3E}">
        <p14:creationId xmlns:p14="http://schemas.microsoft.com/office/powerpoint/2010/main" val="689378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4700" y="365125"/>
            <a:ext cx="10515600" cy="1325563"/>
          </a:xfrm>
        </p:spPr>
        <p:txBody>
          <a:bodyPr/>
          <a:lstStyle/>
          <a:p>
            <a:r>
              <a:rPr lang="el-GR" dirty="0"/>
              <a:t>Συμβατική &amp; Συνδυαστική Χημεία</a:t>
            </a:r>
          </a:p>
        </p:txBody>
      </p:sp>
      <p:pic>
        <p:nvPicPr>
          <p:cNvPr id="5" name="Θέση περιεχομένου 4"/>
          <p:cNvPicPr>
            <a:picLocks noGrp="1" noChangeAspect="1"/>
          </p:cNvPicPr>
          <p:nvPr>
            <p:ph idx="1"/>
          </p:nvPr>
        </p:nvPicPr>
        <p:blipFill>
          <a:blip r:embed="rId2"/>
          <a:stretch>
            <a:fillRect/>
          </a:stretch>
        </p:blipFill>
        <p:spPr>
          <a:xfrm>
            <a:off x="1671584" y="3873501"/>
            <a:ext cx="9218666" cy="2526506"/>
          </a:xfrm>
          <a:prstGeom prst="rect">
            <a:avLst/>
          </a:prstGeom>
        </p:spPr>
      </p:pic>
      <p:pic>
        <p:nvPicPr>
          <p:cNvPr id="6" name="Θέση περιεχομένου 3"/>
          <p:cNvPicPr>
            <a:picLocks noGrp="1" noChangeAspect="1"/>
          </p:cNvPicPr>
          <p:nvPr>
            <p:ph idx="1"/>
          </p:nvPr>
        </p:nvPicPr>
        <p:blipFill>
          <a:blip r:embed="rId3"/>
          <a:stretch>
            <a:fillRect/>
          </a:stretch>
        </p:blipFill>
        <p:spPr>
          <a:xfrm>
            <a:off x="3048000" y="1786732"/>
            <a:ext cx="5438775" cy="1990725"/>
          </a:xfrm>
          <a:prstGeom prst="rect">
            <a:avLst/>
          </a:prstGeom>
          <a:ln w="57150">
            <a:solidFill>
              <a:srgbClr val="C00000"/>
            </a:solidFill>
          </a:ln>
        </p:spPr>
      </p:pic>
    </p:spTree>
    <p:extLst>
      <p:ext uri="{BB962C8B-B14F-4D97-AF65-F5344CB8AC3E}">
        <p14:creationId xmlns:p14="http://schemas.microsoft.com/office/powerpoint/2010/main" val="3132694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5" name="TextBox 4"/>
          <p:cNvSpPr txBox="1"/>
          <p:nvPr/>
        </p:nvSpPr>
        <p:spPr>
          <a:xfrm>
            <a:off x="923608" y="3461067"/>
            <a:ext cx="7254240" cy="1569660"/>
          </a:xfrm>
          <a:prstGeom prst="rect">
            <a:avLst/>
          </a:prstGeom>
          <a:noFill/>
          <a:ln w="38100">
            <a:solidFill>
              <a:srgbClr val="FFC000"/>
            </a:solidFill>
          </a:ln>
        </p:spPr>
        <p:txBody>
          <a:bodyPr wrap="square" rtlCol="0">
            <a:spAutoFit/>
          </a:bodyPr>
          <a:lstStyle/>
          <a:p>
            <a:r>
              <a:rPr lang="el-GR" sz="2400" dirty="0"/>
              <a:t>Παράδειγμα </a:t>
            </a:r>
            <a:r>
              <a:rPr lang="en-US" sz="2400" dirty="0"/>
              <a:t>split </a:t>
            </a:r>
            <a:r>
              <a:rPr lang="el-GR" sz="2400" dirty="0"/>
              <a:t>ανάμιξης  20 αμινοξέων που οδηγεί στη σύνθεση 3, 9 </a:t>
            </a:r>
            <a:r>
              <a:rPr lang="el-GR" sz="2400" dirty="0" err="1"/>
              <a:t>διπεπτιδίων</a:t>
            </a:r>
            <a:r>
              <a:rPr lang="el-GR" sz="2400" dirty="0"/>
              <a:t>,  </a:t>
            </a:r>
            <a:r>
              <a:rPr lang="en-US" sz="2400" dirty="0"/>
              <a:t>27 </a:t>
            </a:r>
            <a:r>
              <a:rPr lang="el-GR" sz="2400" dirty="0" err="1"/>
              <a:t>τριπεπτιδίων</a:t>
            </a:r>
            <a:r>
              <a:rPr lang="el-GR" sz="2400" dirty="0"/>
              <a:t> και </a:t>
            </a:r>
            <a:r>
              <a:rPr lang="en-US" sz="2400" dirty="0"/>
              <a:t>81 </a:t>
            </a:r>
            <a:r>
              <a:rPr lang="el-GR" sz="2400" dirty="0" err="1"/>
              <a:t>τετραπεπτιδίων</a:t>
            </a:r>
            <a:r>
              <a:rPr lang="el-GR" sz="2400" dirty="0"/>
              <a:t> που ανάλογα με τον αριθμό των κύκλων μπορεί να οδηγήσει σε 3,200,000, μόρια.</a:t>
            </a:r>
          </a:p>
        </p:txBody>
      </p:sp>
      <p:pic>
        <p:nvPicPr>
          <p:cNvPr id="6" name="Picture 2" descr="https://upload.wikimedia.org/wikipedia/commons/thumb/0/0f/Split-mix_synthesis.jpg/200px-Split-mix_synthe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255" y="1976310"/>
            <a:ext cx="1905000" cy="2724151"/>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p:cNvSpPr>
            <a:spLocks noGrp="1"/>
          </p:cNvSpPr>
          <p:nvPr>
            <p:ph idx="1"/>
          </p:nvPr>
        </p:nvSpPr>
        <p:spPr/>
        <p:txBody>
          <a:bodyPr/>
          <a:lstStyle/>
          <a:p>
            <a:endParaRPr lang="el-GR" dirty="0"/>
          </a:p>
        </p:txBody>
      </p:sp>
    </p:spTree>
    <p:extLst>
      <p:ext uri="{BB962C8B-B14F-4D97-AF65-F5344CB8AC3E}">
        <p14:creationId xmlns:p14="http://schemas.microsoft.com/office/powerpoint/2010/main" val="2250486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3"/>
          <a:stretch>
            <a:fillRect/>
          </a:stretch>
        </p:blipFill>
        <p:spPr>
          <a:xfrm>
            <a:off x="348078" y="302030"/>
            <a:ext cx="11412122" cy="6699314"/>
          </a:xfrm>
          <a:prstGeom prst="rect">
            <a:avLst/>
          </a:prstGeom>
        </p:spPr>
      </p:pic>
      <p:sp>
        <p:nvSpPr>
          <p:cNvPr id="5" name="TextBox 4"/>
          <p:cNvSpPr txBox="1"/>
          <p:nvPr/>
        </p:nvSpPr>
        <p:spPr>
          <a:xfrm>
            <a:off x="4457700" y="469900"/>
            <a:ext cx="2743200" cy="307777"/>
          </a:xfrm>
          <a:prstGeom prst="rect">
            <a:avLst/>
          </a:prstGeom>
          <a:noFill/>
        </p:spPr>
        <p:txBody>
          <a:bodyPr wrap="square" rtlCol="0">
            <a:spAutoFit/>
          </a:bodyPr>
          <a:lstStyle/>
          <a:p>
            <a:r>
              <a:rPr lang="el-GR" sz="1400" b="1" dirty="0"/>
              <a:t>Υποστηρικτικό πολυμερές-ρητίνες</a:t>
            </a:r>
          </a:p>
        </p:txBody>
      </p:sp>
      <p:sp>
        <p:nvSpPr>
          <p:cNvPr id="6" name="TextBox 5"/>
          <p:cNvSpPr txBox="1"/>
          <p:nvPr/>
        </p:nvSpPr>
        <p:spPr>
          <a:xfrm>
            <a:off x="190500" y="1753783"/>
            <a:ext cx="1003300" cy="261610"/>
          </a:xfrm>
          <a:prstGeom prst="rect">
            <a:avLst/>
          </a:prstGeom>
          <a:noFill/>
        </p:spPr>
        <p:txBody>
          <a:bodyPr wrap="square" rtlCol="0">
            <a:spAutoFit/>
          </a:bodyPr>
          <a:lstStyle/>
          <a:p>
            <a:r>
              <a:rPr lang="el-GR" sz="1100" dirty="0"/>
              <a:t>1</a:t>
            </a:r>
            <a:r>
              <a:rPr lang="el-GR" sz="1100" baseline="30000" dirty="0"/>
              <a:t>η</a:t>
            </a:r>
            <a:r>
              <a:rPr lang="el-GR" sz="1100" dirty="0"/>
              <a:t> αντίδραση</a:t>
            </a:r>
          </a:p>
        </p:txBody>
      </p:sp>
      <p:sp>
        <p:nvSpPr>
          <p:cNvPr id="7" name="TextBox 6"/>
          <p:cNvSpPr txBox="1"/>
          <p:nvPr/>
        </p:nvSpPr>
        <p:spPr>
          <a:xfrm>
            <a:off x="190500" y="3911600"/>
            <a:ext cx="1003300" cy="253916"/>
          </a:xfrm>
          <a:prstGeom prst="rect">
            <a:avLst/>
          </a:prstGeom>
          <a:noFill/>
        </p:spPr>
        <p:txBody>
          <a:bodyPr wrap="square" rtlCol="0">
            <a:spAutoFit/>
          </a:bodyPr>
          <a:lstStyle/>
          <a:p>
            <a:r>
              <a:rPr lang="el-GR" sz="1050" b="1" dirty="0"/>
              <a:t>2</a:t>
            </a:r>
            <a:r>
              <a:rPr lang="el-GR" sz="1050" b="1" baseline="30000" dirty="0"/>
              <a:t>η</a:t>
            </a:r>
            <a:r>
              <a:rPr lang="el-GR" sz="1050" b="1" dirty="0"/>
              <a:t> αντίδραση</a:t>
            </a:r>
          </a:p>
        </p:txBody>
      </p:sp>
      <p:sp>
        <p:nvSpPr>
          <p:cNvPr id="8" name="TextBox 7"/>
          <p:cNvSpPr txBox="1"/>
          <p:nvPr/>
        </p:nvSpPr>
        <p:spPr>
          <a:xfrm>
            <a:off x="157578" y="6235700"/>
            <a:ext cx="1003300" cy="253916"/>
          </a:xfrm>
          <a:prstGeom prst="rect">
            <a:avLst/>
          </a:prstGeom>
          <a:noFill/>
        </p:spPr>
        <p:txBody>
          <a:bodyPr wrap="square" rtlCol="0">
            <a:spAutoFit/>
          </a:bodyPr>
          <a:lstStyle/>
          <a:p>
            <a:r>
              <a:rPr lang="el-GR" sz="1050" b="1" dirty="0"/>
              <a:t>3</a:t>
            </a:r>
            <a:r>
              <a:rPr lang="el-GR" sz="1050" b="1" baseline="30000" dirty="0"/>
              <a:t>η</a:t>
            </a:r>
            <a:r>
              <a:rPr lang="el-GR" sz="1050" b="1" dirty="0"/>
              <a:t> αντίδραση</a:t>
            </a:r>
          </a:p>
        </p:txBody>
      </p:sp>
      <p:sp>
        <p:nvSpPr>
          <p:cNvPr id="9" name="TextBox 8"/>
          <p:cNvSpPr txBox="1"/>
          <p:nvPr/>
        </p:nvSpPr>
        <p:spPr>
          <a:xfrm>
            <a:off x="5829300" y="2015393"/>
            <a:ext cx="5829300" cy="369332"/>
          </a:xfrm>
          <a:prstGeom prst="rect">
            <a:avLst/>
          </a:prstGeom>
          <a:noFill/>
        </p:spPr>
        <p:txBody>
          <a:bodyPr wrap="square" rtlCol="0">
            <a:spAutoFit/>
          </a:bodyPr>
          <a:lstStyle/>
          <a:p>
            <a:r>
              <a:rPr lang="el-GR" b="1" dirty="0"/>
              <a:t>Απομάκρυνση της ρητίνης, σύζευξη με τις ομάδες Α1-Α3</a:t>
            </a:r>
          </a:p>
        </p:txBody>
      </p:sp>
      <p:sp>
        <p:nvSpPr>
          <p:cNvPr id="10" name="TextBox 9"/>
          <p:cNvSpPr txBox="1"/>
          <p:nvPr/>
        </p:nvSpPr>
        <p:spPr>
          <a:xfrm>
            <a:off x="5664200" y="4161350"/>
            <a:ext cx="5562600" cy="369332"/>
          </a:xfrm>
          <a:prstGeom prst="rect">
            <a:avLst/>
          </a:prstGeom>
          <a:noFill/>
        </p:spPr>
        <p:txBody>
          <a:bodyPr wrap="square" rtlCol="0">
            <a:spAutoFit/>
          </a:bodyPr>
          <a:lstStyle/>
          <a:p>
            <a:r>
              <a:rPr lang="el-GR" b="1" dirty="0"/>
              <a:t>Απομάκρυνση της ρητίνης, σύζευξη με τις ομάδες Β1-Β3</a:t>
            </a:r>
          </a:p>
        </p:txBody>
      </p:sp>
      <p:sp>
        <p:nvSpPr>
          <p:cNvPr id="11" name="TextBox 10"/>
          <p:cNvSpPr txBox="1"/>
          <p:nvPr/>
        </p:nvSpPr>
        <p:spPr>
          <a:xfrm>
            <a:off x="5448300" y="6489616"/>
            <a:ext cx="5562600" cy="369332"/>
          </a:xfrm>
          <a:prstGeom prst="rect">
            <a:avLst/>
          </a:prstGeom>
          <a:noFill/>
        </p:spPr>
        <p:txBody>
          <a:bodyPr wrap="square" rtlCol="0">
            <a:spAutoFit/>
          </a:bodyPr>
          <a:lstStyle/>
          <a:p>
            <a:r>
              <a:rPr lang="el-GR" b="1" dirty="0"/>
              <a:t>Απομάκρυνση της ρητίνης, σύζευξη με τις ομάδες </a:t>
            </a:r>
            <a:r>
              <a:rPr lang="en-US" b="1" dirty="0"/>
              <a:t>C</a:t>
            </a:r>
            <a:r>
              <a:rPr lang="el-GR" b="1" dirty="0"/>
              <a:t>1-</a:t>
            </a:r>
            <a:r>
              <a:rPr lang="en-US" b="1" dirty="0"/>
              <a:t>C</a:t>
            </a:r>
            <a:r>
              <a:rPr lang="el-GR" b="1" dirty="0"/>
              <a:t>3</a:t>
            </a:r>
          </a:p>
        </p:txBody>
      </p:sp>
      <p:sp>
        <p:nvSpPr>
          <p:cNvPr id="12" name="TextBox 11"/>
          <p:cNvSpPr txBox="1"/>
          <p:nvPr/>
        </p:nvSpPr>
        <p:spPr>
          <a:xfrm>
            <a:off x="5829300" y="3088371"/>
            <a:ext cx="5003800" cy="369332"/>
          </a:xfrm>
          <a:prstGeom prst="rect">
            <a:avLst/>
          </a:prstGeom>
          <a:noFill/>
        </p:spPr>
        <p:txBody>
          <a:bodyPr wrap="square" rtlCol="0">
            <a:spAutoFit/>
          </a:bodyPr>
          <a:lstStyle/>
          <a:p>
            <a:r>
              <a:rPr lang="el-GR" b="1" dirty="0"/>
              <a:t>Συγκέντρωση, πλύσιμο, </a:t>
            </a:r>
            <a:r>
              <a:rPr lang="el-GR" b="1" dirty="0" err="1"/>
              <a:t>αποπροστασία</a:t>
            </a:r>
            <a:endParaRPr lang="el-GR" b="1" dirty="0"/>
          </a:p>
        </p:txBody>
      </p:sp>
      <p:sp>
        <p:nvSpPr>
          <p:cNvPr id="13" name="TextBox 12"/>
          <p:cNvSpPr txBox="1"/>
          <p:nvPr/>
        </p:nvSpPr>
        <p:spPr>
          <a:xfrm>
            <a:off x="5829300" y="5391939"/>
            <a:ext cx="5397500" cy="369332"/>
          </a:xfrm>
          <a:prstGeom prst="rect">
            <a:avLst/>
          </a:prstGeom>
          <a:noFill/>
        </p:spPr>
        <p:txBody>
          <a:bodyPr wrap="square" rtlCol="0">
            <a:spAutoFit/>
          </a:bodyPr>
          <a:lstStyle/>
          <a:p>
            <a:r>
              <a:rPr lang="el-GR" b="1" dirty="0"/>
              <a:t>Συγκέντρωση, πλύσιμο, </a:t>
            </a:r>
            <a:r>
              <a:rPr lang="el-GR" b="1" dirty="0" err="1"/>
              <a:t>αποπροστασία</a:t>
            </a:r>
            <a:endParaRPr lang="el-GR" b="1" dirty="0"/>
          </a:p>
        </p:txBody>
      </p:sp>
    </p:spTree>
    <p:extLst>
      <p:ext uri="{BB962C8B-B14F-4D97-AF65-F5344CB8AC3E}">
        <p14:creationId xmlns:p14="http://schemas.microsoft.com/office/powerpoint/2010/main" val="18408828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endParaRPr lang="el-GR"/>
          </a:p>
        </p:txBody>
      </p:sp>
      <p:sp>
        <p:nvSpPr>
          <p:cNvPr id="3" name="Θέση περιεχομένου 2"/>
          <p:cNvSpPr>
            <a:spLocks noGrp="1"/>
          </p:cNvSpPr>
          <p:nvPr>
            <p:ph sz="half" idx="1"/>
          </p:nvPr>
        </p:nvSpPr>
        <p:spPr>
          <a:xfrm>
            <a:off x="647700" y="1524001"/>
            <a:ext cx="2781300" cy="2781299"/>
          </a:xfrm>
          <a:ln>
            <a:solidFill>
              <a:srgbClr val="C00000"/>
            </a:solidFill>
          </a:ln>
        </p:spPr>
        <p:txBody>
          <a:bodyPr/>
          <a:lstStyle/>
          <a:p>
            <a:r>
              <a:rPr lang="el-GR" dirty="0"/>
              <a:t>Μετά από κάθε διαχωρισμό, πλύση και </a:t>
            </a:r>
            <a:r>
              <a:rPr lang="el-GR" dirty="0" err="1"/>
              <a:t>αποπροστασία</a:t>
            </a:r>
            <a:r>
              <a:rPr lang="el-GR" dirty="0"/>
              <a:t> παίρνουμε μια ένωση</a:t>
            </a:r>
          </a:p>
          <a:p>
            <a:endParaRPr lang="el-GR" dirty="0"/>
          </a:p>
        </p:txBody>
      </p:sp>
      <p:sp>
        <p:nvSpPr>
          <p:cNvPr id="6" name="Θέση περιεχομένου 5"/>
          <p:cNvSpPr>
            <a:spLocks noGrp="1"/>
          </p:cNvSpPr>
          <p:nvPr>
            <p:ph sz="half" idx="2"/>
          </p:nvPr>
        </p:nvSpPr>
        <p:spPr/>
        <p:txBody>
          <a:bodyPr/>
          <a:lstStyle/>
          <a:p>
            <a:endParaRPr lang="el-GR"/>
          </a:p>
        </p:txBody>
      </p:sp>
      <p:pic>
        <p:nvPicPr>
          <p:cNvPr id="4" name="Εικόνα 3"/>
          <p:cNvPicPr>
            <a:picLocks noChangeAspect="1"/>
          </p:cNvPicPr>
          <p:nvPr/>
        </p:nvPicPr>
        <p:blipFill>
          <a:blip r:embed="rId2"/>
          <a:stretch>
            <a:fillRect/>
          </a:stretch>
        </p:blipFill>
        <p:spPr>
          <a:xfrm>
            <a:off x="3905250" y="915987"/>
            <a:ext cx="7448550" cy="4924425"/>
          </a:xfrm>
          <a:prstGeom prst="rect">
            <a:avLst/>
          </a:prstGeom>
        </p:spPr>
      </p:pic>
    </p:spTree>
    <p:extLst>
      <p:ext uri="{BB962C8B-B14F-4D97-AF65-F5344CB8AC3E}">
        <p14:creationId xmlns:p14="http://schemas.microsoft.com/office/powerpoint/2010/main" val="2197768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endParaRPr lang="el-GR"/>
          </a:p>
        </p:txBody>
      </p:sp>
      <p:sp>
        <p:nvSpPr>
          <p:cNvPr id="3" name="Θέση περιεχομένου 2"/>
          <p:cNvSpPr>
            <a:spLocks noGrp="1"/>
          </p:cNvSpPr>
          <p:nvPr>
            <p:ph sz="half" idx="1"/>
          </p:nvPr>
        </p:nvSpPr>
        <p:spPr>
          <a:xfrm>
            <a:off x="647700" y="1524001"/>
            <a:ext cx="2781300" cy="2781299"/>
          </a:xfrm>
          <a:ln>
            <a:solidFill>
              <a:srgbClr val="C00000"/>
            </a:solidFill>
          </a:ln>
        </p:spPr>
        <p:txBody>
          <a:bodyPr/>
          <a:lstStyle/>
          <a:p>
            <a:r>
              <a:rPr lang="el-GR" dirty="0"/>
              <a:t>Μετά από κάθε διαχωρισμό, πλύση και </a:t>
            </a:r>
            <a:r>
              <a:rPr lang="el-GR" dirty="0" err="1"/>
              <a:t>αποπροστασία</a:t>
            </a:r>
            <a:r>
              <a:rPr lang="el-GR" dirty="0"/>
              <a:t> παίρνουμε μια ένωση</a:t>
            </a:r>
          </a:p>
          <a:p>
            <a:endParaRPr lang="el-GR" dirty="0"/>
          </a:p>
        </p:txBody>
      </p:sp>
      <p:sp>
        <p:nvSpPr>
          <p:cNvPr id="6" name="Θέση περιεχομένου 5"/>
          <p:cNvSpPr>
            <a:spLocks noGrp="1"/>
          </p:cNvSpPr>
          <p:nvPr>
            <p:ph sz="half" idx="2"/>
          </p:nvPr>
        </p:nvSpPr>
        <p:spPr/>
        <p:txBody>
          <a:bodyPr/>
          <a:lstStyle/>
          <a:p>
            <a:endParaRPr lang="el-GR"/>
          </a:p>
        </p:txBody>
      </p:sp>
      <p:pic>
        <p:nvPicPr>
          <p:cNvPr id="4" name="Εικόνα 3"/>
          <p:cNvPicPr>
            <a:picLocks noChangeAspect="1"/>
          </p:cNvPicPr>
          <p:nvPr/>
        </p:nvPicPr>
        <p:blipFill>
          <a:blip r:embed="rId2"/>
          <a:stretch>
            <a:fillRect/>
          </a:stretch>
        </p:blipFill>
        <p:spPr>
          <a:xfrm>
            <a:off x="3905250" y="915987"/>
            <a:ext cx="7448550" cy="4924425"/>
          </a:xfrm>
          <a:prstGeom prst="rect">
            <a:avLst/>
          </a:prstGeom>
        </p:spPr>
      </p:pic>
    </p:spTree>
    <p:extLst>
      <p:ext uri="{BB962C8B-B14F-4D97-AF65-F5344CB8AC3E}">
        <p14:creationId xmlns:p14="http://schemas.microsoft.com/office/powerpoint/2010/main" val="29363061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2400" dirty="0">
                <a:solidFill>
                  <a:srgbClr val="202122"/>
                </a:solidFill>
                <a:latin typeface="Arial" panose="020B0604020202020204" pitchFamily="34" charset="0"/>
                <a:ea typeface="Times New Roman" panose="02020603050405020304" pitchFamily="18" charset="0"/>
              </a:rPr>
              <a:t>multiple-component condensations (MCCs</a:t>
            </a:r>
            <a:r>
              <a:rPr lang="el-GR" sz="2400" dirty="0">
                <a:solidFill>
                  <a:srgbClr val="202122"/>
                </a:solidFill>
                <a:latin typeface="Arial" panose="020B0604020202020204" pitchFamily="34" charset="0"/>
                <a:ea typeface="Times New Roman" panose="02020603050405020304" pitchFamily="18" charset="0"/>
              </a:rPr>
              <a:t>)</a:t>
            </a:r>
            <a:br>
              <a:rPr lang="el-GR" sz="2400" dirty="0">
                <a:solidFill>
                  <a:srgbClr val="202122"/>
                </a:solidFill>
                <a:latin typeface="Arial" panose="020B0604020202020204" pitchFamily="34" charset="0"/>
                <a:ea typeface="Times New Roman" panose="02020603050405020304" pitchFamily="18" charset="0"/>
              </a:rPr>
            </a:br>
            <a:r>
              <a:rPr lang="el-GR" sz="2400" dirty="0">
                <a:solidFill>
                  <a:srgbClr val="202122"/>
                </a:solidFill>
                <a:latin typeface="Arial" panose="020B0604020202020204" pitchFamily="34" charset="0"/>
                <a:ea typeface="Times New Roman" panose="02020603050405020304" pitchFamily="18" charset="0"/>
              </a:rPr>
              <a:t>συμπυκνώσεις πολλαπλών συστατικών</a:t>
            </a:r>
            <a:endParaRPr lang="el-GR" sz="2400" dirty="0"/>
          </a:p>
        </p:txBody>
      </p:sp>
      <p:pic>
        <p:nvPicPr>
          <p:cNvPr id="5" name="Θέση περιεχομένου 4" descr="https://upload.wikimedia.org/wikipedia/commons/thumb/1/12/Example_of_a_solid-phase_supported_dye_indicating_ligand_binding.tif/lossless-page1-220px-Example_of_a_solid-phase_supported_dye_indicating_ligand_binding.tif.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73876" y="490278"/>
            <a:ext cx="2340248" cy="1075256"/>
          </a:xfrm>
          <a:prstGeom prst="rect">
            <a:avLst/>
          </a:prstGeom>
          <a:noFill/>
          <a:ln>
            <a:noFill/>
          </a:ln>
        </p:spPr>
      </p:pic>
      <p:sp>
        <p:nvSpPr>
          <p:cNvPr id="6" name="Ορθογώνιο 5"/>
          <p:cNvSpPr/>
          <p:nvPr/>
        </p:nvSpPr>
        <p:spPr>
          <a:xfrm>
            <a:off x="1706880" y="1997838"/>
            <a:ext cx="7437120" cy="2308324"/>
          </a:xfrm>
          <a:prstGeom prst="rect">
            <a:avLst/>
          </a:prstGeom>
          <a:solidFill>
            <a:srgbClr val="FFC000"/>
          </a:solidFill>
        </p:spPr>
        <p:txBody>
          <a:bodyPr wrap="square">
            <a:spAutoFit/>
          </a:bodyPr>
          <a:lstStyle/>
          <a:p>
            <a:pPr algn="just"/>
            <a:r>
              <a:rPr lang="el-GR" sz="2400" dirty="0">
                <a:solidFill>
                  <a:srgbClr val="202122"/>
                </a:solidFill>
                <a:latin typeface="Arial" panose="020B0604020202020204" pitchFamily="34" charset="0"/>
                <a:ea typeface="Times New Roman" panose="02020603050405020304" pitchFamily="18" charset="0"/>
              </a:rPr>
              <a:t>Στην περίπτωση αυτή αντιδρούν σε ένα στάδιο  3 ή περισσότερα αντιδρώντα τα οποία όμως όλα εμπλέκονται στη δομή του τελικού προϊόντος</a:t>
            </a:r>
            <a:r>
              <a:rPr lang="en-US" sz="2400" dirty="0">
                <a:solidFill>
                  <a:srgbClr val="202122"/>
                </a:solidFill>
                <a:latin typeface="Arial" panose="020B0604020202020204" pitchFamily="34" charset="0"/>
                <a:ea typeface="Times New Roman" panose="02020603050405020304" pitchFamily="18" charset="0"/>
              </a:rPr>
              <a:t>. </a:t>
            </a:r>
            <a:endParaRPr lang="el-GR" sz="2400" dirty="0">
              <a:solidFill>
                <a:srgbClr val="202122"/>
              </a:solidFill>
              <a:latin typeface="Arial" panose="020B0604020202020204" pitchFamily="34" charset="0"/>
              <a:ea typeface="Times New Roman" panose="02020603050405020304" pitchFamily="18" charset="0"/>
            </a:endParaRPr>
          </a:p>
          <a:p>
            <a:pPr algn="just"/>
            <a:r>
              <a:rPr lang="el-GR" sz="2400" dirty="0">
                <a:solidFill>
                  <a:srgbClr val="202122"/>
                </a:solidFill>
                <a:latin typeface="Arial" panose="020B0604020202020204" pitchFamily="34" charset="0"/>
                <a:ea typeface="Times New Roman" panose="02020603050405020304" pitchFamily="18" charset="0"/>
              </a:rPr>
              <a:t>Κατά τη βιολογική δοκιμασία δεν υπάρχει πρόβλημα αναγνώρισης της βιολογικά δραστικής ουσίας διότι κάθε αντίδραση δίνει ένα μόνο προϊόν.</a:t>
            </a:r>
            <a:endParaRPr lang="el-GR" sz="2400" dirty="0"/>
          </a:p>
        </p:txBody>
      </p:sp>
    </p:spTree>
    <p:extLst>
      <p:ext uri="{BB962C8B-B14F-4D97-AF65-F5344CB8AC3E}">
        <p14:creationId xmlns:p14="http://schemas.microsoft.com/office/powerpoint/2010/main" val="133128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99872" y="1825625"/>
            <a:ext cx="11497056" cy="4351338"/>
          </a:xfrm>
        </p:spPr>
        <p:txBody>
          <a:bodyPr/>
          <a:lstStyle/>
          <a:p>
            <a:r>
              <a:rPr lang="el-GR" dirty="0"/>
              <a:t>Το ενεργό κέντρο είναι μια  τρισδιάστατη εσοχή που αποτελείται από μια αλληλουχία αμινοξέων</a:t>
            </a:r>
          </a:p>
          <a:p>
            <a:r>
              <a:rPr lang="el-GR" u="sng" dirty="0"/>
              <a:t>Οι πλευρικές ομάδες</a:t>
            </a:r>
            <a:r>
              <a:rPr lang="el-GR" dirty="0"/>
              <a:t> των  αμινοξέων του ενεργού  κέντρου </a:t>
            </a:r>
          </a:p>
          <a:p>
            <a:pPr marL="0" indent="0">
              <a:buNone/>
            </a:pPr>
            <a:r>
              <a:rPr lang="el-GR" dirty="0"/>
              <a:t>συμμετέχουν στη  δημιουργία ή τη διάσπαση  χημικών δεσμών και  </a:t>
            </a:r>
          </a:p>
          <a:p>
            <a:pPr marL="0" indent="0">
              <a:buNone/>
            </a:pPr>
            <a:r>
              <a:rPr lang="el-GR" dirty="0"/>
              <a:t>ονομάζονται </a:t>
            </a:r>
            <a:r>
              <a:rPr lang="el-GR" u="sng" dirty="0"/>
              <a:t>καταλυτικές  ομάδες</a:t>
            </a:r>
            <a:r>
              <a:rPr lang="el-GR" dirty="0"/>
              <a:t>.</a:t>
            </a:r>
          </a:p>
        </p:txBody>
      </p:sp>
    </p:spTree>
    <p:extLst>
      <p:ext uri="{BB962C8B-B14F-4D97-AF65-F5344CB8AC3E}">
        <p14:creationId xmlns:p14="http://schemas.microsoft.com/office/powerpoint/2010/main" val="7578318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Βιβλιοθήκες ενώσεων</a:t>
            </a:r>
          </a:p>
        </p:txBody>
      </p:sp>
      <p:sp>
        <p:nvSpPr>
          <p:cNvPr id="3" name="Θέση περιεχομένου 2"/>
          <p:cNvSpPr>
            <a:spLocks noGrp="1"/>
          </p:cNvSpPr>
          <p:nvPr>
            <p:ph idx="1"/>
          </p:nvPr>
        </p:nvSpPr>
        <p:spPr/>
        <p:txBody>
          <a:bodyPr>
            <a:normAutofit/>
          </a:bodyPr>
          <a:lstStyle/>
          <a:p>
            <a:r>
              <a:rPr lang="en-US" dirty="0" err="1"/>
              <a:t>Pubchem</a:t>
            </a:r>
            <a:endParaRPr lang="en-US" dirty="0"/>
          </a:p>
          <a:p>
            <a:r>
              <a:rPr lang="en-US" dirty="0"/>
              <a:t>EMBL/EBI Databases </a:t>
            </a:r>
            <a:r>
              <a:rPr lang="en-US" dirty="0" err="1"/>
              <a:t>Reaxys</a:t>
            </a:r>
            <a:endParaRPr lang="en-US" dirty="0"/>
          </a:p>
          <a:p>
            <a:r>
              <a:rPr lang="en-US" dirty="0"/>
              <a:t>  </a:t>
            </a:r>
            <a:r>
              <a:rPr lang="en-US" dirty="0" err="1"/>
              <a:t>Scifinder</a:t>
            </a:r>
            <a:r>
              <a:rPr lang="en-US" dirty="0"/>
              <a:t>-N</a:t>
            </a:r>
          </a:p>
          <a:p>
            <a:r>
              <a:rPr lang="en-US" dirty="0" err="1"/>
              <a:t>ChemIDplus</a:t>
            </a:r>
            <a:r>
              <a:rPr lang="en-US" dirty="0"/>
              <a:t> - chemical information</a:t>
            </a:r>
          </a:p>
          <a:p>
            <a:r>
              <a:rPr lang="en-US" dirty="0" err="1"/>
              <a:t>ChemSpider</a:t>
            </a:r>
            <a:endParaRPr lang="el-GR" dirty="0"/>
          </a:p>
          <a:p>
            <a:endParaRPr lang="el-GR" dirty="0"/>
          </a:p>
        </p:txBody>
      </p:sp>
    </p:spTree>
    <p:extLst>
      <p:ext uri="{BB962C8B-B14F-4D97-AF65-F5344CB8AC3E}">
        <p14:creationId xmlns:p14="http://schemas.microsoft.com/office/powerpoint/2010/main" val="882884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a:t>Χημικές βιβλιοθήκες, διαλύματα πολλών συνθετικών ενώσεων στις οποίες διαμορφώνεται μία κεντρική ομάδα σκελετός σε διαφορετικές θέσεις με επιλογές από μια μεγάλη ποικιλία διαφορετικών </a:t>
            </a:r>
            <a:r>
              <a:rPr lang="el-GR" dirty="0" err="1"/>
              <a:t>υποκαταστατών</a:t>
            </a:r>
            <a:endParaRPr lang="en-US" dirty="0"/>
          </a:p>
          <a:p>
            <a:endParaRPr lang="el-GR" dirty="0"/>
          </a:p>
        </p:txBody>
      </p:sp>
    </p:spTree>
    <p:extLst>
      <p:ext uri="{BB962C8B-B14F-4D97-AF65-F5344CB8AC3E}">
        <p14:creationId xmlns:p14="http://schemas.microsoft.com/office/powerpoint/2010/main" val="62789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Βιβλιοθήκες ενώσεων</a:t>
            </a:r>
            <a:r>
              <a:rPr lang="en-US" dirty="0"/>
              <a:t>-</a:t>
            </a:r>
            <a:r>
              <a:rPr lang="el-GR" dirty="0"/>
              <a:t>Προέλευση</a:t>
            </a:r>
          </a:p>
        </p:txBody>
      </p:sp>
      <p:sp>
        <p:nvSpPr>
          <p:cNvPr id="3" name="Θέση περιεχομένου 2"/>
          <p:cNvSpPr>
            <a:spLocks noGrp="1"/>
          </p:cNvSpPr>
          <p:nvPr>
            <p:ph sz="half" idx="1"/>
          </p:nvPr>
        </p:nvSpPr>
        <p:spPr/>
        <p:txBody>
          <a:bodyPr/>
          <a:lstStyle/>
          <a:p>
            <a:r>
              <a:rPr lang="el-GR" dirty="0"/>
              <a:t>Δομικά υπόβαθρα (</a:t>
            </a:r>
            <a:r>
              <a:rPr lang="en-US" dirty="0"/>
              <a:t>scaffold)</a:t>
            </a:r>
            <a:endParaRPr lang="el-GR" dirty="0"/>
          </a:p>
        </p:txBody>
      </p:sp>
      <p:sp>
        <p:nvSpPr>
          <p:cNvPr id="6" name="Θέση περιεχομένου 5"/>
          <p:cNvSpPr>
            <a:spLocks noGrp="1"/>
          </p:cNvSpPr>
          <p:nvPr>
            <p:ph sz="half" idx="2"/>
          </p:nvPr>
        </p:nvSpPr>
        <p:spPr/>
        <p:txBody>
          <a:bodyPr/>
          <a:lstStyle/>
          <a:p>
            <a:r>
              <a:rPr lang="el-GR" dirty="0"/>
              <a:t>Κορμού</a:t>
            </a:r>
            <a:r>
              <a:rPr lang="en-US" dirty="0"/>
              <a:t> (backbone)</a:t>
            </a:r>
            <a:endParaRPr lang="el-GR" dirty="0"/>
          </a:p>
        </p:txBody>
      </p:sp>
      <p:sp>
        <p:nvSpPr>
          <p:cNvPr id="5" name="TextBox 4"/>
          <p:cNvSpPr txBox="1"/>
          <p:nvPr/>
        </p:nvSpPr>
        <p:spPr>
          <a:xfrm>
            <a:off x="3243072" y="5023104"/>
            <a:ext cx="5279136" cy="1060704"/>
          </a:xfrm>
          <a:prstGeom prst="rect">
            <a:avLst/>
          </a:prstGeom>
          <a:noFill/>
        </p:spPr>
        <p:txBody>
          <a:bodyPr wrap="square" rtlCol="0">
            <a:spAutoFit/>
          </a:bodyPr>
          <a:lstStyle/>
          <a:p>
            <a:endParaRPr lang="el-GR" dirty="0"/>
          </a:p>
        </p:txBody>
      </p:sp>
      <p:pic>
        <p:nvPicPr>
          <p:cNvPr id="7" name="Εικόνα 6"/>
          <p:cNvPicPr>
            <a:picLocks noChangeAspect="1"/>
          </p:cNvPicPr>
          <p:nvPr/>
        </p:nvPicPr>
        <p:blipFill>
          <a:blip r:embed="rId2"/>
          <a:stretch>
            <a:fillRect/>
          </a:stretch>
        </p:blipFill>
        <p:spPr>
          <a:xfrm>
            <a:off x="3209829" y="2551329"/>
            <a:ext cx="1895475" cy="1905000"/>
          </a:xfrm>
          <a:prstGeom prst="rect">
            <a:avLst/>
          </a:prstGeom>
        </p:spPr>
      </p:pic>
      <p:sp>
        <p:nvSpPr>
          <p:cNvPr id="8" name="Δεξιό βέλος 7"/>
          <p:cNvSpPr/>
          <p:nvPr/>
        </p:nvSpPr>
        <p:spPr>
          <a:xfrm>
            <a:off x="1558829" y="3454616"/>
            <a:ext cx="1447800" cy="368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301528" y="2433566"/>
            <a:ext cx="2514601" cy="923330"/>
          </a:xfrm>
          <a:prstGeom prst="rect">
            <a:avLst/>
          </a:prstGeom>
          <a:noFill/>
        </p:spPr>
        <p:txBody>
          <a:bodyPr wrap="square" rtlCol="0">
            <a:spAutoFit/>
          </a:bodyPr>
          <a:lstStyle/>
          <a:p>
            <a:r>
              <a:rPr lang="el-GR" dirty="0"/>
              <a:t>Πυρήνας της δομής,</a:t>
            </a:r>
          </a:p>
          <a:p>
            <a:r>
              <a:rPr lang="el-GR" dirty="0"/>
              <a:t>Κοινός σε όλα τα παράγωγα</a:t>
            </a:r>
          </a:p>
        </p:txBody>
      </p:sp>
      <p:pic>
        <p:nvPicPr>
          <p:cNvPr id="10" name="Εικόνα 9"/>
          <p:cNvPicPr>
            <a:picLocks noChangeAspect="1"/>
          </p:cNvPicPr>
          <p:nvPr/>
        </p:nvPicPr>
        <p:blipFill>
          <a:blip r:embed="rId3"/>
          <a:stretch>
            <a:fillRect/>
          </a:stretch>
        </p:blipFill>
        <p:spPr>
          <a:xfrm>
            <a:off x="2169414" y="4705731"/>
            <a:ext cx="2935890" cy="1777512"/>
          </a:xfrm>
          <a:prstGeom prst="rect">
            <a:avLst/>
          </a:prstGeom>
        </p:spPr>
      </p:pic>
      <p:sp>
        <p:nvSpPr>
          <p:cNvPr id="11" name="TextBox 10"/>
          <p:cNvSpPr txBox="1"/>
          <p:nvPr/>
        </p:nvSpPr>
        <p:spPr>
          <a:xfrm>
            <a:off x="301528" y="4456329"/>
            <a:ext cx="1705072" cy="2031325"/>
          </a:xfrm>
          <a:prstGeom prst="rect">
            <a:avLst/>
          </a:prstGeom>
          <a:noFill/>
        </p:spPr>
        <p:txBody>
          <a:bodyPr wrap="square" rtlCol="0">
            <a:spAutoFit/>
          </a:bodyPr>
          <a:lstStyle/>
          <a:p>
            <a:r>
              <a:rPr lang="el-GR" b="1" dirty="0"/>
              <a:t>Το δομικό υπόβαθρο μπορεί να αποτελείται από πολλές δομικές μονάδες</a:t>
            </a:r>
          </a:p>
        </p:txBody>
      </p:sp>
      <p:sp>
        <p:nvSpPr>
          <p:cNvPr id="12" name="Δεξιό βέλος 11"/>
          <p:cNvSpPr/>
          <p:nvPr/>
        </p:nvSpPr>
        <p:spPr>
          <a:xfrm>
            <a:off x="1765300" y="5451907"/>
            <a:ext cx="404114" cy="250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1663700" y="4356100"/>
            <a:ext cx="2146300" cy="369332"/>
          </a:xfrm>
          <a:prstGeom prst="rect">
            <a:avLst/>
          </a:prstGeom>
          <a:noFill/>
        </p:spPr>
        <p:txBody>
          <a:bodyPr wrap="square" rtlCol="0">
            <a:spAutoFit/>
          </a:bodyPr>
          <a:lstStyle/>
          <a:p>
            <a:r>
              <a:rPr lang="el-GR" b="1" dirty="0" err="1"/>
              <a:t>αμινοβενζοφαινόνη</a:t>
            </a:r>
            <a:endParaRPr lang="el-GR" b="1" dirty="0"/>
          </a:p>
        </p:txBody>
      </p:sp>
      <p:sp>
        <p:nvSpPr>
          <p:cNvPr id="14" name="TextBox 13"/>
          <p:cNvSpPr txBox="1"/>
          <p:nvPr/>
        </p:nvSpPr>
        <p:spPr>
          <a:xfrm>
            <a:off x="4660900" y="4927600"/>
            <a:ext cx="981076" cy="369332"/>
          </a:xfrm>
          <a:prstGeom prst="rect">
            <a:avLst/>
          </a:prstGeom>
          <a:noFill/>
        </p:spPr>
        <p:txBody>
          <a:bodyPr wrap="square" rtlCol="0">
            <a:spAutoFit/>
          </a:bodyPr>
          <a:lstStyle/>
          <a:p>
            <a:r>
              <a:rPr lang="el-GR" b="1" dirty="0" err="1"/>
              <a:t>αμινοξύ</a:t>
            </a:r>
            <a:endParaRPr lang="el-GR" b="1" dirty="0"/>
          </a:p>
        </p:txBody>
      </p:sp>
      <p:pic>
        <p:nvPicPr>
          <p:cNvPr id="15" name="Εικόνα 14"/>
          <p:cNvPicPr>
            <a:picLocks noChangeAspect="1"/>
          </p:cNvPicPr>
          <p:nvPr/>
        </p:nvPicPr>
        <p:blipFill>
          <a:blip r:embed="rId4"/>
          <a:stretch>
            <a:fillRect/>
          </a:stretch>
        </p:blipFill>
        <p:spPr>
          <a:xfrm>
            <a:off x="7223029" y="2477532"/>
            <a:ext cx="990600" cy="2247900"/>
          </a:xfrm>
          <a:prstGeom prst="rect">
            <a:avLst/>
          </a:prstGeom>
          <a:ln>
            <a:solidFill>
              <a:srgbClr val="C00000"/>
            </a:solidFill>
          </a:ln>
        </p:spPr>
      </p:pic>
      <p:pic>
        <p:nvPicPr>
          <p:cNvPr id="16" name="Εικόνα 15"/>
          <p:cNvPicPr>
            <a:picLocks noChangeAspect="1"/>
          </p:cNvPicPr>
          <p:nvPr/>
        </p:nvPicPr>
        <p:blipFill>
          <a:blip r:embed="rId5"/>
          <a:stretch>
            <a:fillRect/>
          </a:stretch>
        </p:blipFill>
        <p:spPr>
          <a:xfrm>
            <a:off x="8315325" y="2673866"/>
            <a:ext cx="895350" cy="1866900"/>
          </a:xfrm>
          <a:prstGeom prst="rect">
            <a:avLst/>
          </a:prstGeom>
          <a:ln>
            <a:solidFill>
              <a:srgbClr val="C00000"/>
            </a:solidFill>
          </a:ln>
        </p:spPr>
      </p:pic>
    </p:spTree>
    <p:extLst>
      <p:ext uri="{BB962C8B-B14F-4D97-AF65-F5344CB8AC3E}">
        <p14:creationId xmlns:p14="http://schemas.microsoft.com/office/powerpoint/2010/main" val="39837385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286000" y="855662"/>
            <a:ext cx="7620000" cy="4524375"/>
          </a:xfrm>
          <a:prstGeom prst="rect">
            <a:avLst/>
          </a:prstGeom>
        </p:spPr>
      </p:pic>
      <p:sp>
        <p:nvSpPr>
          <p:cNvPr id="3" name="Τίτλος 2"/>
          <p:cNvSpPr>
            <a:spLocks noGrp="1"/>
          </p:cNvSpPr>
          <p:nvPr>
            <p:ph type="title"/>
          </p:nvPr>
        </p:nvSpPr>
        <p:spPr>
          <a:xfrm>
            <a:off x="838200" y="105569"/>
            <a:ext cx="10515600" cy="974724"/>
          </a:xfrm>
        </p:spPr>
        <p:txBody>
          <a:bodyPr>
            <a:normAutofit/>
          </a:bodyPr>
          <a:lstStyle/>
          <a:p>
            <a:pPr algn="ctr"/>
            <a:r>
              <a:rPr lang="en-US" sz="3200" b="1" dirty="0"/>
              <a:t>Combinatorial Technologies-</a:t>
            </a:r>
            <a:r>
              <a:rPr lang="el-GR" sz="3200" b="1" dirty="0"/>
              <a:t>Συνδυαστικές Τεχνολογίες</a:t>
            </a:r>
          </a:p>
        </p:txBody>
      </p:sp>
      <p:sp>
        <p:nvSpPr>
          <p:cNvPr id="4" name="Θέση περιεχομένου 3"/>
          <p:cNvSpPr>
            <a:spLocks noGrp="1"/>
          </p:cNvSpPr>
          <p:nvPr>
            <p:ph idx="1"/>
          </p:nvPr>
        </p:nvSpPr>
        <p:spPr>
          <a:xfrm>
            <a:off x="609600" y="717550"/>
            <a:ext cx="10515600" cy="4351338"/>
          </a:xfrm>
        </p:spPr>
        <p:txBody>
          <a:bodyPr/>
          <a:lstStyle/>
          <a:p>
            <a:endParaRPr lang="el-GR" dirty="0"/>
          </a:p>
        </p:txBody>
      </p:sp>
      <p:sp>
        <p:nvSpPr>
          <p:cNvPr id="5" name="Ορθογώνιο 4"/>
          <p:cNvSpPr/>
          <p:nvPr/>
        </p:nvSpPr>
        <p:spPr>
          <a:xfrm>
            <a:off x="0" y="5325109"/>
            <a:ext cx="12192000" cy="1477328"/>
          </a:xfrm>
          <a:prstGeom prst="rect">
            <a:avLst/>
          </a:prstGeom>
        </p:spPr>
        <p:txBody>
          <a:bodyPr wrap="square">
            <a:spAutoFit/>
          </a:bodyPr>
          <a:lstStyle/>
          <a:p>
            <a:r>
              <a:rPr lang="el-GR" dirty="0">
                <a:latin typeface="Calibri" panose="020F0502020204030204" pitchFamily="34" charset="0"/>
              </a:rPr>
              <a:t>Με πορτοκαλί απεικονίζονται οι διάφορες συνδυαστικές τεχνολογίες (διάφορες και </a:t>
            </a:r>
            <a:r>
              <a:rPr lang="el-GR" dirty="0" err="1">
                <a:latin typeface="Calibri" panose="020F0502020204030204" pitchFamily="34" charset="0"/>
              </a:rPr>
              <a:t>στοχοποιημένες</a:t>
            </a:r>
            <a:r>
              <a:rPr lang="el-GR" dirty="0">
                <a:latin typeface="Calibri" panose="020F0502020204030204" pitchFamily="34" charset="0"/>
              </a:rPr>
              <a:t> βιβλιοθήκες) και με μαύρο η μικρή </a:t>
            </a:r>
            <a:r>
              <a:rPr lang="el-GR" dirty="0" err="1">
                <a:latin typeface="Calibri" panose="020F0502020204030204" pitchFamily="34" charset="0"/>
              </a:rPr>
              <a:t>στοχοποιημένη</a:t>
            </a:r>
            <a:r>
              <a:rPr lang="el-GR" dirty="0">
                <a:latin typeface="Calibri" panose="020F0502020204030204" pitchFamily="34" charset="0"/>
              </a:rPr>
              <a:t> βιβλιοθήκη. Η δομή-φύση των ενώσεων είναι με γαλάζιο και οι δυο ομάδες βιολογικών ελέγχων διαλογής απεικονίζονται με πράσινο.  Οι τρεις οβάλ χώροι περικλείουν τους βιολογικούς ελέγχους διαλογής και το είδος των βιβλιοθηκών από τις οποίες προέρχονται οι ενώσεις ανά συνδυαστική τεχνολογία. </a:t>
            </a:r>
            <a:r>
              <a:rPr lang="el-GR" b="1" dirty="0">
                <a:latin typeface="Calibri" panose="020F0502020204030204" pitchFamily="34" charset="0"/>
              </a:rPr>
              <a:t>Το ερωτηματικό </a:t>
            </a:r>
            <a:r>
              <a:rPr lang="el-GR" dirty="0">
                <a:latin typeface="Calibri" panose="020F0502020204030204" pitchFamily="34" charset="0"/>
              </a:rPr>
              <a:t>σηματοδοτεί το γεγονός ότι στη πράξη η εφαρμογή της συνθετικής επίπεδης </a:t>
            </a:r>
            <a:r>
              <a:rPr lang="el-GR" dirty="0" err="1">
                <a:latin typeface="Calibri" panose="020F0502020204030204" pitchFamily="34" charset="0"/>
              </a:rPr>
              <a:t>μικροστοιχίας</a:t>
            </a:r>
            <a:r>
              <a:rPr lang="el-GR" dirty="0">
                <a:latin typeface="Calibri" panose="020F0502020204030204" pitchFamily="34" charset="0"/>
              </a:rPr>
              <a:t> περιορίζεται στα πεπτίδια και στα απλά ολιγομερή.  </a:t>
            </a:r>
          </a:p>
        </p:txBody>
      </p:sp>
    </p:spTree>
    <p:extLst>
      <p:ext uri="{BB962C8B-B14F-4D97-AF65-F5344CB8AC3E}">
        <p14:creationId xmlns:p14="http://schemas.microsoft.com/office/powerpoint/2010/main" val="3630826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Virtual library</a:t>
            </a:r>
            <a:r>
              <a:rPr lang="el-GR" dirty="0"/>
              <a:t>-Εικονική βιβλιοθήκη</a:t>
            </a:r>
          </a:p>
        </p:txBody>
      </p:sp>
      <p:sp>
        <p:nvSpPr>
          <p:cNvPr id="3" name="Θέση περιεχομένου 2"/>
          <p:cNvSpPr>
            <a:spLocks noGrp="1"/>
          </p:cNvSpPr>
          <p:nvPr>
            <p:ph sz="half" idx="1"/>
          </p:nvPr>
        </p:nvSpPr>
        <p:spPr>
          <a:ln>
            <a:solidFill>
              <a:srgbClr val="FFC000"/>
            </a:solidFill>
          </a:ln>
        </p:spPr>
        <p:txBody>
          <a:bodyPr/>
          <a:lstStyle/>
          <a:p>
            <a:r>
              <a:rPr lang="el-GR" dirty="0"/>
              <a:t>Οι ερευνητές διαμορφώνουν με βάση  την </a:t>
            </a:r>
            <a:r>
              <a:rPr lang="el-GR" dirty="0" err="1"/>
              <a:t>φαρμακοφόρο</a:t>
            </a:r>
            <a:r>
              <a:rPr lang="el-GR" dirty="0"/>
              <a:t> μια εικονική βιβλιοθήκη μορίων με όλους τους πιθανούς συνδυασμούς χημικών αντιδραστηρίων</a:t>
            </a:r>
          </a:p>
          <a:p>
            <a:endParaRPr lang="el-GR" dirty="0"/>
          </a:p>
        </p:txBody>
      </p:sp>
      <p:sp>
        <p:nvSpPr>
          <p:cNvPr id="5" name="Θέση περιεχομένου 4"/>
          <p:cNvSpPr>
            <a:spLocks noGrp="1"/>
          </p:cNvSpPr>
          <p:nvPr>
            <p:ph sz="half" idx="2"/>
          </p:nvPr>
        </p:nvSpPr>
        <p:spPr/>
        <p:txBody>
          <a:bodyPr/>
          <a:lstStyle/>
          <a:p>
            <a:r>
              <a:rPr lang="el-GR" dirty="0"/>
              <a:t>Για παράδειγμα, αν κάποιος ενδιαφέρεται να κάνει έλεγχο για αναστολείς </a:t>
            </a:r>
            <a:r>
              <a:rPr lang="el-GR" dirty="0" err="1"/>
              <a:t>κινάσης</a:t>
            </a:r>
            <a:r>
              <a:rPr lang="el-GR" dirty="0"/>
              <a:t> με εφαρμογή στο καρκίνο, μπορεί να βάλει περιορισμούς-φίλτρα στις χημικές βιβλιοθήκες και στη σύνθεση  αποκλειστικά στα μόρια εκείνα που προσδένονται με τη περιοχή  του </a:t>
            </a:r>
            <a:r>
              <a:rPr lang="en-US" dirty="0"/>
              <a:t>ATP </a:t>
            </a:r>
            <a:r>
              <a:rPr lang="el-GR" dirty="0"/>
              <a:t>ή με </a:t>
            </a:r>
            <a:r>
              <a:rPr lang="el-GR" dirty="0" err="1"/>
              <a:t>αλλοστερικές</a:t>
            </a:r>
            <a:r>
              <a:rPr lang="el-GR" dirty="0"/>
              <a:t> περιοχές.</a:t>
            </a:r>
          </a:p>
        </p:txBody>
      </p:sp>
    </p:spTree>
    <p:extLst>
      <p:ext uri="{BB962C8B-B14F-4D97-AF65-F5344CB8AC3E}">
        <p14:creationId xmlns:p14="http://schemas.microsoft.com/office/powerpoint/2010/main" val="37222957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Rectangle 1"/>
          <p:cNvSpPr>
            <a:spLocks noGrp="1" noChangeArrowheads="1"/>
          </p:cNvSpPr>
          <p:nvPr>
            <p:ph idx="1"/>
          </p:nvPr>
        </p:nvSpPr>
        <p:spPr bwMode="auto">
          <a:xfrm>
            <a:off x="0" y="623107"/>
            <a:ext cx="12191999" cy="6001643"/>
          </a:xfrm>
          <a:prstGeom prst="rect">
            <a:avLst/>
          </a:prstGeom>
          <a:solidFill>
            <a:srgbClr val="F8F9FA"/>
          </a:solidFill>
          <a:ln w="381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222222"/>
                </a:solidFill>
                <a:effectLst/>
                <a:cs typeface="Arial" panose="020B0604020202020204" pitchFamily="34" charset="0"/>
              </a:rPr>
              <a:t>Στην ανακάλυψη φαρμάκων με </a:t>
            </a:r>
            <a:r>
              <a:rPr lang="el-GR" altLang="el-GR" sz="2400" b="1" dirty="0">
                <a:solidFill>
                  <a:srgbClr val="222222"/>
                </a:solidFill>
                <a:cs typeface="Arial" panose="020B0604020202020204" pitchFamily="34" charset="0"/>
              </a:rPr>
              <a:t>έλεγχο σάρωσης </a:t>
            </a:r>
            <a:r>
              <a:rPr kumimoji="0" lang="el-GR" altLang="el-GR" sz="2400" b="1" i="0" u="none" strike="noStrike" cap="none" normalizeH="0" baseline="0" dirty="0">
                <a:ln>
                  <a:noFill/>
                </a:ln>
                <a:solidFill>
                  <a:srgbClr val="222222"/>
                </a:solidFill>
                <a:effectLst/>
                <a:cs typeface="Arial" panose="020B0604020202020204" pitchFamily="34" charset="0"/>
              </a:rPr>
              <a:t>υψηλής απόδοσης</a:t>
            </a:r>
            <a:r>
              <a:rPr kumimoji="0" lang="el-GR" altLang="el-GR" sz="2400" b="0" i="0" u="none" strike="noStrike" cap="none" normalizeH="0" baseline="0" dirty="0">
                <a:ln>
                  <a:noFill/>
                </a:ln>
                <a:solidFill>
                  <a:srgbClr val="222222"/>
                </a:solidFill>
                <a:effectLst/>
                <a:cs typeface="Arial" panose="020B0604020202020204" pitchFamily="34" charset="0"/>
              </a:rPr>
              <a:t>, είναι επιθυμητό να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222222"/>
                </a:solidFill>
                <a:effectLst/>
                <a:cs typeface="Arial" panose="020B0604020202020204" pitchFamily="34" charset="0"/>
              </a:rPr>
              <a:t>ελεγχθεί </a:t>
            </a:r>
            <a:r>
              <a:rPr kumimoji="0" lang="el-GR" altLang="el-GR" sz="2400" b="1" i="0" u="none" strike="noStrike" cap="none" normalizeH="0" baseline="0" dirty="0">
                <a:ln>
                  <a:noFill/>
                </a:ln>
                <a:solidFill>
                  <a:srgbClr val="222222"/>
                </a:solidFill>
                <a:effectLst/>
                <a:cs typeface="Arial" panose="020B0604020202020204" pitchFamily="34" charset="0"/>
              </a:rPr>
              <a:t>ένας μοριακός στόχος φαρμάκου </a:t>
            </a:r>
            <a:r>
              <a:rPr kumimoji="0" lang="el-GR" altLang="el-GR" sz="2400" b="0" i="0" u="none" strike="noStrike" cap="none" normalizeH="0" baseline="0" dirty="0">
                <a:ln>
                  <a:noFill/>
                </a:ln>
                <a:solidFill>
                  <a:srgbClr val="222222"/>
                </a:solidFill>
                <a:effectLst/>
                <a:cs typeface="Arial" panose="020B0604020202020204" pitchFamily="34" charset="0"/>
              </a:rPr>
              <a:t>έναντι μιας </a:t>
            </a:r>
            <a:r>
              <a:rPr kumimoji="0" lang="el-GR" altLang="el-GR" sz="2400" b="1" i="0" u="none" strike="noStrike" cap="none" normalizeH="0" baseline="0" dirty="0">
                <a:ln>
                  <a:noFill/>
                </a:ln>
                <a:solidFill>
                  <a:srgbClr val="222222"/>
                </a:solidFill>
                <a:effectLst/>
                <a:cs typeface="Arial" panose="020B0604020202020204" pitchFamily="34" charset="0"/>
              </a:rPr>
              <a:t>ομάδας επιλεγμένω</a:t>
            </a:r>
            <a:r>
              <a:rPr lang="el-GR" altLang="el-GR" sz="2400" b="1" dirty="0">
                <a:solidFill>
                  <a:srgbClr val="222222"/>
                </a:solidFill>
                <a:cs typeface="Arial" panose="020B0604020202020204" pitchFamily="34" charset="0"/>
              </a:rPr>
              <a:t>ν μορίω</a:t>
            </a:r>
            <a:r>
              <a:rPr kumimoji="0" lang="el-GR" altLang="el-GR" sz="2400" b="1" i="0" u="none" strike="noStrike" cap="none" normalizeH="0" baseline="0" dirty="0">
                <a:ln>
                  <a:noFill/>
                </a:ln>
                <a:solidFill>
                  <a:srgbClr val="222222"/>
                </a:solidFill>
                <a:effectLst/>
                <a:cs typeface="Arial" panose="020B0604020202020204" pitchFamily="34" charset="0"/>
              </a:rPr>
              <a:t>ν που προσπαθούν </a:t>
            </a:r>
            <a:r>
              <a:rPr kumimoji="0" lang="el-GR" altLang="el-GR" sz="2400" b="0" i="0" u="none" strike="noStrike" cap="none" normalizeH="0" baseline="0" dirty="0">
                <a:ln>
                  <a:noFill/>
                </a:ln>
                <a:solidFill>
                  <a:srgbClr val="222222"/>
                </a:solidFill>
                <a:effectLst/>
                <a:cs typeface="Arial" panose="020B0604020202020204" pitchFamily="34" charset="0"/>
              </a:rPr>
              <a:t>να εκμεταλλευτούν όσο το δυνατόν περισσότερο τον κατάλληλο </a:t>
            </a:r>
            <a:r>
              <a:rPr kumimoji="0" lang="el-GR" altLang="el-GR" sz="2400" b="1" i="0" u="none" strike="noStrike" cap="none" normalizeH="0" baseline="0" dirty="0">
                <a:ln>
                  <a:noFill/>
                </a:ln>
                <a:solidFill>
                  <a:srgbClr val="222222"/>
                </a:solidFill>
                <a:effectLst/>
                <a:cs typeface="Arial" panose="020B0604020202020204" pitchFamily="34" charset="0"/>
              </a:rPr>
              <a:t>χημικό χώρο</a:t>
            </a:r>
            <a:r>
              <a:rPr kumimoji="0" lang="el-GR" altLang="el-GR" sz="2400" b="0" i="0" u="none" strike="noStrike" cap="none" normalizeH="0" baseline="0" dirty="0">
                <a:ln>
                  <a:noFill/>
                </a:ln>
                <a:solidFill>
                  <a:srgbClr val="222222"/>
                </a:solidFill>
                <a:effectLst/>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el-GR" altLang="el-GR" sz="2400" dirty="0">
              <a:solidFill>
                <a:srgbClr val="222222"/>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a:ln>
                  <a:noFill/>
                </a:ln>
                <a:solidFill>
                  <a:srgbClr val="FF0000"/>
                </a:solidFill>
                <a:effectLst/>
                <a:cs typeface="Arial" panose="020B0604020202020204" pitchFamily="34" charset="0"/>
              </a:rPr>
              <a:t>Ο χημικός χώρος </a:t>
            </a:r>
            <a:r>
              <a:rPr kumimoji="0" lang="el-GR" altLang="el-GR" sz="2400" b="0" i="0" u="none" strike="noStrike" cap="none" normalizeH="0" baseline="0" dirty="0">
                <a:ln>
                  <a:noFill/>
                </a:ln>
                <a:solidFill>
                  <a:srgbClr val="222222"/>
                </a:solidFill>
                <a:effectLst/>
                <a:cs typeface="Arial" panose="020B0604020202020204" pitchFamily="34" charset="0"/>
              </a:rPr>
              <a:t>όλων των πιθανών χημικών δομών είναι εξαιρετικά μεγάλος.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222222"/>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222222"/>
                </a:solidFill>
                <a:effectLst/>
                <a:cs typeface="Arial" panose="020B0604020202020204" pitchFamily="34" charset="0"/>
              </a:rPr>
              <a:t>Οι περισσότερες χημικές βιβλιοθήκες συνήθως δεν έχουν πλήρως αντιπροσωπευτικό ή δειγματοληπτικό χημικό χώρο. Ο κύριος λόγος είναι</a:t>
            </a:r>
            <a:r>
              <a:rPr kumimoji="0" lang="el-GR" altLang="el-GR" sz="2400" b="0" i="0" u="none" strike="noStrike" cap="none" normalizeH="0" dirty="0">
                <a:ln>
                  <a:noFill/>
                </a:ln>
                <a:solidFill>
                  <a:srgbClr val="222222"/>
                </a:solidFill>
                <a:effectLst/>
                <a:cs typeface="Arial" panose="020B0604020202020204" pitchFamily="34" charset="0"/>
              </a:rPr>
              <a:t> οικονομικός </a:t>
            </a:r>
            <a:r>
              <a:rPr lang="el-GR" altLang="el-GR" sz="2400" dirty="0">
                <a:solidFill>
                  <a:srgbClr val="222222"/>
                </a:solidFill>
                <a:cs typeface="Arial" panose="020B0604020202020204" pitchFamily="34" charset="0"/>
              </a:rPr>
              <a:t>(</a:t>
            </a:r>
            <a:r>
              <a:rPr kumimoji="0" lang="el-GR" altLang="el-GR" sz="2400" b="0" i="0" u="none" strike="noStrike" cap="none" normalizeH="0" baseline="0" dirty="0">
                <a:ln>
                  <a:noFill/>
                </a:ln>
                <a:solidFill>
                  <a:srgbClr val="222222"/>
                </a:solidFill>
                <a:effectLst/>
                <a:cs typeface="Arial" panose="020B0604020202020204" pitchFamily="34" charset="0"/>
              </a:rPr>
              <a:t>προβλήματα αποθήκευσης και κόστους).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2400" b="0" i="0" u="none" strike="noStrike" cap="none" normalizeH="0" baseline="0" dirty="0">
                <a:ln>
                  <a:noFill/>
                </a:ln>
                <a:solidFill>
                  <a:srgbClr val="222222"/>
                </a:solidFill>
                <a:effectLst/>
                <a:cs typeface="Arial" panose="020B0604020202020204" pitchFamily="34" charset="0"/>
              </a:rPr>
              <a:t>Ωστόσο, δεδομένου ότι δεν μπορούν να  προβλεφθούν πολλές μοριακές αλληλεπιδράσεις, όσο ευρύτερος είναι ο χημικός  χώρος που λαμβάνεται ως δείγμα από τη χημική βιβλιοθήκη, τόσο καλύτερη και περισσότερο επιτυχημένη είναι η  πιθανότητα ότι ο έλεγχος υψηλής απόδοσης θα βρει ένα </a:t>
            </a:r>
            <a:r>
              <a:rPr kumimoji="0" lang="el-GR" altLang="el-GR" sz="2400" b="1" i="0" u="none" strike="noStrike" cap="none" normalizeH="0" baseline="0" dirty="0">
                <a:ln>
                  <a:noFill/>
                </a:ln>
                <a:solidFill>
                  <a:srgbClr val="FF0000"/>
                </a:solidFill>
                <a:effectLst/>
                <a:cs typeface="Arial" panose="020B0604020202020204" pitchFamily="34" charset="0"/>
              </a:rPr>
              <a:t>"χτύπημα" (</a:t>
            </a:r>
            <a:r>
              <a:rPr kumimoji="0" lang="en-US" altLang="el-GR" sz="2400" b="1" i="0" u="none" strike="noStrike" cap="none" normalizeH="0" baseline="0" dirty="0">
                <a:ln>
                  <a:noFill/>
                </a:ln>
                <a:solidFill>
                  <a:srgbClr val="FF0000"/>
                </a:solidFill>
                <a:effectLst/>
                <a:cs typeface="Arial" panose="020B0604020202020204" pitchFamily="34" charset="0"/>
              </a:rPr>
              <a:t>hit)</a:t>
            </a:r>
            <a:r>
              <a:rPr kumimoji="0" lang="el-GR" altLang="el-GR" sz="2400" b="1" i="0" u="none" strike="noStrike" cap="none" normalizeH="0" baseline="0" dirty="0">
                <a:ln>
                  <a:noFill/>
                </a:ln>
                <a:solidFill>
                  <a:srgbClr val="FF0000"/>
                </a:solidFill>
                <a:effectLst/>
                <a:cs typeface="Arial" panose="020B0604020202020204" pitchFamily="34" charset="0"/>
              </a:rPr>
              <a:t>- μια </a:t>
            </a:r>
            <a:r>
              <a:rPr lang="el-GR" altLang="el-GR" sz="2400" b="1" dirty="0">
                <a:solidFill>
                  <a:srgbClr val="FF0000"/>
                </a:solidFill>
                <a:cs typeface="Arial" panose="020B0604020202020204" pitchFamily="34" charset="0"/>
              </a:rPr>
              <a:t>οδηγό χημική δομή</a:t>
            </a:r>
            <a:r>
              <a:rPr kumimoji="0" lang="el-GR" altLang="el-GR" sz="2400" b="1" i="0" u="none" strike="noStrike" cap="none" normalizeH="0" baseline="0" dirty="0">
                <a:ln>
                  <a:noFill/>
                </a:ln>
                <a:solidFill>
                  <a:srgbClr val="FF0000"/>
                </a:solidFill>
                <a:effectLst/>
                <a:cs typeface="Arial" panose="020B0604020202020204" pitchFamily="34" charset="0"/>
              </a:rPr>
              <a:t> </a:t>
            </a:r>
            <a:r>
              <a:rPr kumimoji="0" lang="el-GR" altLang="el-GR" sz="2400" b="0" i="0" u="none" strike="noStrike" cap="none" normalizeH="0" baseline="0" dirty="0">
                <a:ln>
                  <a:noFill/>
                </a:ln>
                <a:solidFill>
                  <a:srgbClr val="222222"/>
                </a:solidFill>
                <a:effectLst/>
                <a:cs typeface="Arial" panose="020B0604020202020204" pitchFamily="34" charset="0"/>
              </a:rPr>
              <a:t>με την κατάλληλη αλληλεπίδραση σε ένα βιολογικό μοντέλο που μπορεί να εξελιχθεί σε φάρμακο.</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200" b="0" i="0" u="none" strike="noStrike" cap="none" normalizeH="0" baseline="0" dirty="0">
                <a:ln>
                  <a:noFill/>
                </a:ln>
                <a:solidFill>
                  <a:schemeClr val="tx1"/>
                </a:solidFill>
                <a:effectLst/>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55684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886968" y="0"/>
            <a:ext cx="10515600" cy="1325563"/>
          </a:xfrm>
        </p:spPr>
        <p:txBody>
          <a:bodyPr>
            <a:normAutofit/>
          </a:bodyPr>
          <a:lstStyle/>
          <a:p>
            <a:r>
              <a:rPr lang="el-GR" sz="3600" dirty="0"/>
              <a:t>Παράδειγμα Πειραματικής Διαδικασίας σε εικόνες</a:t>
            </a:r>
          </a:p>
        </p:txBody>
      </p:sp>
      <p:pic>
        <p:nvPicPr>
          <p:cNvPr id="10" name="Θέση περιεχομένου 9"/>
          <p:cNvPicPr>
            <a:picLocks noGrp="1" noChangeAspect="1"/>
          </p:cNvPicPr>
          <p:nvPr>
            <p:ph idx="1"/>
          </p:nvPr>
        </p:nvPicPr>
        <p:blipFill>
          <a:blip r:embed="rId2"/>
          <a:stretch>
            <a:fillRect/>
          </a:stretch>
        </p:blipFill>
        <p:spPr>
          <a:xfrm>
            <a:off x="8935593" y="4998720"/>
            <a:ext cx="2466975" cy="1847850"/>
          </a:xfrm>
          <a:prstGeom prst="rect">
            <a:avLst/>
          </a:prstGeom>
          <a:ln w="57150">
            <a:solidFill>
              <a:srgbClr val="C00000"/>
            </a:solidFill>
          </a:ln>
        </p:spPr>
      </p:pic>
      <p:pic>
        <p:nvPicPr>
          <p:cNvPr id="11" name="Εικόνα 10"/>
          <p:cNvPicPr>
            <a:picLocks noChangeAspect="1"/>
          </p:cNvPicPr>
          <p:nvPr/>
        </p:nvPicPr>
        <p:blipFill>
          <a:blip r:embed="rId3"/>
          <a:stretch>
            <a:fillRect/>
          </a:stretch>
        </p:blipFill>
        <p:spPr>
          <a:xfrm>
            <a:off x="527304" y="1239583"/>
            <a:ext cx="6385560" cy="3486851"/>
          </a:xfrm>
          <a:prstGeom prst="rect">
            <a:avLst/>
          </a:prstGeom>
          <a:ln w="57150">
            <a:solidFill>
              <a:srgbClr val="FFC000"/>
            </a:solidFill>
          </a:ln>
        </p:spPr>
      </p:pic>
      <p:cxnSp>
        <p:nvCxnSpPr>
          <p:cNvPr id="5" name="Γωνιακή σύνδεση 4"/>
          <p:cNvCxnSpPr/>
          <p:nvPr/>
        </p:nvCxnSpPr>
        <p:spPr>
          <a:xfrm>
            <a:off x="1621536" y="4998720"/>
            <a:ext cx="6217920" cy="1219200"/>
          </a:xfrm>
          <a:prstGeom prst="bentConnector3">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98080" y="1438656"/>
            <a:ext cx="4364736" cy="3046988"/>
          </a:xfrm>
          <a:prstGeom prst="rect">
            <a:avLst/>
          </a:prstGeom>
          <a:noFill/>
          <a:ln w="38100">
            <a:solidFill>
              <a:srgbClr val="FFC000"/>
            </a:solidFill>
          </a:ln>
        </p:spPr>
        <p:txBody>
          <a:bodyPr wrap="square" rtlCol="0">
            <a:spAutoFit/>
          </a:bodyPr>
          <a:lstStyle/>
          <a:p>
            <a:r>
              <a:rPr lang="el-GR" sz="2400" dirty="0"/>
              <a:t>[Α]</a:t>
            </a:r>
          </a:p>
          <a:p>
            <a:r>
              <a:rPr lang="el-GR" sz="2400" dirty="0"/>
              <a:t>Θεωρητικός σχεδιασμός-Αντίδραση-Τροποποίηση αντίδρασης-</a:t>
            </a:r>
          </a:p>
          <a:p>
            <a:r>
              <a:rPr lang="el-GR" sz="2400" dirty="0"/>
              <a:t>μέτρηση ενεργειακής κατάστασης-</a:t>
            </a:r>
          </a:p>
          <a:p>
            <a:r>
              <a:rPr lang="el-GR" sz="2400" dirty="0"/>
              <a:t>προκαταρκτική φασματοσκοπική ταυτοποίηση δομής</a:t>
            </a:r>
          </a:p>
        </p:txBody>
      </p:sp>
      <p:sp>
        <p:nvSpPr>
          <p:cNvPr id="8" name="TextBox 7"/>
          <p:cNvSpPr txBox="1"/>
          <p:nvPr/>
        </p:nvSpPr>
        <p:spPr>
          <a:xfrm>
            <a:off x="219456" y="820049"/>
            <a:ext cx="307848" cy="369332"/>
          </a:xfrm>
          <a:prstGeom prst="rect">
            <a:avLst/>
          </a:prstGeom>
          <a:noFill/>
        </p:spPr>
        <p:txBody>
          <a:bodyPr wrap="square" rtlCol="0">
            <a:spAutoFit/>
          </a:bodyPr>
          <a:lstStyle/>
          <a:p>
            <a:r>
              <a:rPr lang="el-GR" b="1" dirty="0"/>
              <a:t>Α</a:t>
            </a:r>
          </a:p>
        </p:txBody>
      </p:sp>
      <p:sp>
        <p:nvSpPr>
          <p:cNvPr id="9" name="TextBox 8"/>
          <p:cNvSpPr txBox="1"/>
          <p:nvPr/>
        </p:nvSpPr>
        <p:spPr>
          <a:xfrm>
            <a:off x="11509248" y="4814054"/>
            <a:ext cx="536448" cy="369332"/>
          </a:xfrm>
          <a:prstGeom prst="rect">
            <a:avLst/>
          </a:prstGeom>
          <a:noFill/>
        </p:spPr>
        <p:txBody>
          <a:bodyPr wrap="square" rtlCol="0">
            <a:spAutoFit/>
          </a:bodyPr>
          <a:lstStyle/>
          <a:p>
            <a:r>
              <a:rPr lang="el-GR" b="1" dirty="0"/>
              <a:t>Β</a:t>
            </a:r>
          </a:p>
        </p:txBody>
      </p:sp>
      <p:sp>
        <p:nvSpPr>
          <p:cNvPr id="13" name="TextBox 12"/>
          <p:cNvSpPr txBox="1"/>
          <p:nvPr/>
        </p:nvSpPr>
        <p:spPr>
          <a:xfrm>
            <a:off x="5486400" y="5146655"/>
            <a:ext cx="3449193" cy="1015663"/>
          </a:xfrm>
          <a:prstGeom prst="rect">
            <a:avLst/>
          </a:prstGeom>
          <a:noFill/>
          <a:ln>
            <a:solidFill>
              <a:srgbClr val="C00000"/>
            </a:solidFill>
          </a:ln>
        </p:spPr>
        <p:txBody>
          <a:bodyPr wrap="square" rtlCol="0">
            <a:spAutoFit/>
          </a:bodyPr>
          <a:lstStyle/>
          <a:p>
            <a:r>
              <a:rPr lang="el-GR" sz="2000" b="1" dirty="0"/>
              <a:t>[Β] </a:t>
            </a:r>
            <a:r>
              <a:rPr lang="en-US" sz="2000" dirty="0"/>
              <a:t>High Throughput screening </a:t>
            </a:r>
            <a:r>
              <a:rPr lang="el-GR" sz="2000" dirty="0"/>
              <a:t>-έλεγχος υψηλής  βιολογικής απόδοσης</a:t>
            </a:r>
          </a:p>
        </p:txBody>
      </p:sp>
    </p:spTree>
    <p:extLst>
      <p:ext uri="{BB962C8B-B14F-4D97-AF65-F5344CB8AC3E}">
        <p14:creationId xmlns:p14="http://schemas.microsoft.com/office/powerpoint/2010/main" val="38543100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Εικονική διαλογή (</a:t>
            </a:r>
            <a:r>
              <a:rPr lang="en-US" dirty="0"/>
              <a:t>virtual screening, VS)</a:t>
            </a:r>
            <a:endParaRPr lang="el-GR" dirty="0"/>
          </a:p>
        </p:txBody>
      </p:sp>
      <p:sp>
        <p:nvSpPr>
          <p:cNvPr id="3" name="Θέση περιεχομένου 2"/>
          <p:cNvSpPr>
            <a:spLocks noGrp="1"/>
          </p:cNvSpPr>
          <p:nvPr>
            <p:ph idx="1"/>
          </p:nvPr>
        </p:nvSpPr>
        <p:spPr/>
        <p:txBody>
          <a:bodyPr/>
          <a:lstStyle/>
          <a:p>
            <a:r>
              <a:rPr lang="el-GR" dirty="0"/>
              <a:t>αξιολόγηση πολύ μεγάλων βιβλιοθηκών δομών ενώσεων με χρήση κατάλληλων λογισμικών ώστε να </a:t>
            </a:r>
            <a:r>
              <a:rPr lang="el-GR" dirty="0" err="1"/>
              <a:t>καταληχθεί</a:t>
            </a:r>
            <a:r>
              <a:rPr lang="el-GR" dirty="0"/>
              <a:t> ένας </a:t>
            </a:r>
            <a:r>
              <a:rPr lang="el-GR" dirty="0" err="1"/>
              <a:t>διαχειρίσιμος</a:t>
            </a:r>
            <a:r>
              <a:rPr lang="el-GR" dirty="0"/>
              <a:t> αριθμός μορίων που να μπορεί να συντεθεί και να δοκιμαστεί σε βιολογικούς ελέγχους.</a:t>
            </a:r>
          </a:p>
        </p:txBody>
      </p:sp>
      <p:sp>
        <p:nvSpPr>
          <p:cNvPr id="4" name="TextBox 3"/>
          <p:cNvSpPr txBox="1"/>
          <p:nvPr/>
        </p:nvSpPr>
        <p:spPr>
          <a:xfrm>
            <a:off x="4803648" y="3645408"/>
            <a:ext cx="1011936" cy="369332"/>
          </a:xfrm>
          <a:prstGeom prst="rect">
            <a:avLst/>
          </a:prstGeom>
          <a:solidFill>
            <a:schemeClr val="accent2"/>
          </a:solidFill>
        </p:spPr>
        <p:txBody>
          <a:bodyPr wrap="square" rtlCol="0">
            <a:spAutoFit/>
          </a:bodyPr>
          <a:lstStyle/>
          <a:p>
            <a:r>
              <a:rPr lang="el-GR" b="1" dirty="0"/>
              <a:t>ΦΙΛΤΡΑ</a:t>
            </a:r>
          </a:p>
        </p:txBody>
      </p:sp>
      <p:cxnSp>
        <p:nvCxnSpPr>
          <p:cNvPr id="7" name="Ευθύγραμμο βέλος σύνδεσης 6"/>
          <p:cNvCxnSpPr/>
          <p:nvPr/>
        </p:nvCxnSpPr>
        <p:spPr>
          <a:xfrm flipH="1">
            <a:off x="3450336" y="4181856"/>
            <a:ext cx="1450848" cy="123139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5693664" y="4218432"/>
            <a:ext cx="1463040" cy="78028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11552" y="5583936"/>
            <a:ext cx="1658112" cy="369332"/>
          </a:xfrm>
          <a:prstGeom prst="rect">
            <a:avLst/>
          </a:prstGeom>
          <a:noFill/>
        </p:spPr>
        <p:txBody>
          <a:bodyPr wrap="square" rtlCol="0">
            <a:spAutoFit/>
          </a:bodyPr>
          <a:lstStyle/>
          <a:p>
            <a:r>
              <a:rPr lang="el-GR" b="1" dirty="0"/>
              <a:t> δομή </a:t>
            </a:r>
            <a:r>
              <a:rPr lang="en-US" b="1" dirty="0"/>
              <a:t>ligand</a:t>
            </a:r>
            <a:endParaRPr lang="el-GR" b="1" dirty="0"/>
          </a:p>
        </p:txBody>
      </p:sp>
      <p:sp>
        <p:nvSpPr>
          <p:cNvPr id="12" name="TextBox 11"/>
          <p:cNvSpPr txBox="1"/>
          <p:nvPr/>
        </p:nvSpPr>
        <p:spPr>
          <a:xfrm>
            <a:off x="6457187" y="5202412"/>
            <a:ext cx="3432375" cy="369332"/>
          </a:xfrm>
          <a:prstGeom prst="rect">
            <a:avLst/>
          </a:prstGeom>
          <a:noFill/>
        </p:spPr>
        <p:txBody>
          <a:bodyPr wrap="square" rtlCol="0">
            <a:spAutoFit/>
          </a:bodyPr>
          <a:lstStyle/>
          <a:p>
            <a:r>
              <a:rPr lang="el-GR" b="1" dirty="0"/>
              <a:t>Δομή </a:t>
            </a:r>
            <a:r>
              <a:rPr lang="en-US" b="1" dirty="0"/>
              <a:t>target</a:t>
            </a:r>
            <a:r>
              <a:rPr lang="el-GR" b="1" dirty="0"/>
              <a:t> (μοριακού στόχου)</a:t>
            </a:r>
          </a:p>
        </p:txBody>
      </p:sp>
    </p:spTree>
    <p:extLst>
      <p:ext uri="{BB962C8B-B14F-4D97-AF65-F5344CB8AC3E}">
        <p14:creationId xmlns:p14="http://schemas.microsoft.com/office/powerpoint/2010/main" val="38603902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15035"/>
          </a:xfrm>
        </p:spPr>
        <p:txBody>
          <a:bodyPr>
            <a:noAutofit/>
          </a:bodyPr>
          <a:lstStyle/>
          <a:p>
            <a:pPr algn="ctr"/>
            <a:r>
              <a:rPr lang="el-GR" sz="2800" b="1" dirty="0"/>
              <a:t>Αξιοποίηση ανεπιθύμητων ή δευτερευουσών δράσεων γνωστών φαρμάκων.-Μελέτη του μεταβολισμού γνωστών φαρμάκων</a:t>
            </a:r>
          </a:p>
        </p:txBody>
      </p:sp>
      <p:sp>
        <p:nvSpPr>
          <p:cNvPr id="3" name="Θέση περιεχομένου 2"/>
          <p:cNvSpPr>
            <a:spLocks noGrp="1"/>
          </p:cNvSpPr>
          <p:nvPr>
            <p:ph idx="1"/>
          </p:nvPr>
        </p:nvSpPr>
        <p:spPr>
          <a:xfrm>
            <a:off x="304800" y="1560576"/>
            <a:ext cx="11049000" cy="4616387"/>
          </a:xfrm>
        </p:spPr>
        <p:txBody>
          <a:bodyPr>
            <a:normAutofit/>
          </a:bodyPr>
          <a:lstStyle/>
          <a:p>
            <a:r>
              <a:rPr lang="el-GR" dirty="0"/>
              <a:t>Πολλά από τα χρησιμοποιούμενα φάρμακα παρουσιάζουν και δευτερεύουσες δράσεις λόγω αλληλεπιδράσεων τους με άλλους στόχους</a:t>
            </a:r>
          </a:p>
          <a:p>
            <a:r>
              <a:rPr lang="el-GR" dirty="0"/>
              <a:t>Πολλές από αυτές μπορούν  να αποτελούν ανεπιθύμητες ενέργειες</a:t>
            </a:r>
          </a:p>
          <a:p>
            <a:r>
              <a:rPr lang="el-GR" dirty="0"/>
              <a:t>Με την κατάλληλη τροποποίηση της δομής αυτές μπορούν να αποτελέσουν κύρια δράση για έναν μοριακό στόχο</a:t>
            </a:r>
          </a:p>
          <a:p>
            <a:r>
              <a:rPr lang="el-GR" dirty="0"/>
              <a:t>Πολλές φορές η κλινική παρατήρηση δευτερευουσών δράσεων σε περιπτώσεις φαρμάκων που δεν ήταν ακόμη γνωστός ο μηχανισμός δράσης, βοήθησε στην ανακάλυψη νέων δραστικών μορίων.</a:t>
            </a:r>
          </a:p>
        </p:txBody>
      </p:sp>
    </p:spTree>
    <p:extLst>
      <p:ext uri="{BB962C8B-B14F-4D97-AF65-F5344CB8AC3E}">
        <p14:creationId xmlns:p14="http://schemas.microsoft.com/office/powerpoint/2010/main" val="280792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023483"/>
          </a:xfrm>
        </p:spPr>
        <p:txBody>
          <a:bodyPr>
            <a:normAutofit/>
          </a:bodyPr>
          <a:lstStyle/>
          <a:p>
            <a:r>
              <a:rPr lang="el-GR" sz="3200" b="1" dirty="0" err="1"/>
              <a:t>τολβουταμίδη</a:t>
            </a:r>
            <a:br>
              <a:rPr lang="el-GR" dirty="0"/>
            </a:br>
            <a:br>
              <a:rPr lang="el-GR" dirty="0"/>
            </a:br>
            <a:br>
              <a:rPr lang="el-GR" dirty="0"/>
            </a:br>
            <a:r>
              <a:rPr lang="el-GR" sz="2800" dirty="0">
                <a:latin typeface="+mn-lt"/>
              </a:rPr>
              <a:t>Παράδειγμα για την περίπτωση αυτή αποτελεί η περίπτωση των </a:t>
            </a:r>
            <a:r>
              <a:rPr lang="el-GR" sz="2800" b="1" dirty="0" err="1">
                <a:latin typeface="+mn-lt"/>
              </a:rPr>
              <a:t>σουλφονυλουριών</a:t>
            </a:r>
            <a:r>
              <a:rPr lang="el-GR" sz="2800" dirty="0">
                <a:latin typeface="+mn-lt"/>
              </a:rPr>
              <a:t> που χρησιμοποιούνται τώρα κατά του διαβήτη και ως διουρητικά (αναστέλλουν την </a:t>
            </a:r>
            <a:r>
              <a:rPr lang="el-GR" sz="2800" dirty="0" err="1">
                <a:latin typeface="+mn-lt"/>
              </a:rPr>
              <a:t>καρβονική</a:t>
            </a:r>
            <a:r>
              <a:rPr lang="el-GR" sz="2800" dirty="0">
                <a:latin typeface="+mn-lt"/>
              </a:rPr>
              <a:t> </a:t>
            </a:r>
            <a:r>
              <a:rPr lang="el-GR" sz="2800" dirty="0" err="1">
                <a:latin typeface="+mn-lt"/>
              </a:rPr>
              <a:t>ανυδράση</a:t>
            </a:r>
            <a:r>
              <a:rPr lang="el-GR" sz="2800" dirty="0">
                <a:latin typeface="+mn-lt"/>
              </a:rPr>
              <a:t>) </a:t>
            </a:r>
            <a:br>
              <a:rPr lang="el-GR" sz="2800" dirty="0">
                <a:latin typeface="+mn-lt"/>
              </a:rPr>
            </a:br>
            <a:r>
              <a:rPr lang="el-GR" sz="2800" dirty="0">
                <a:latin typeface="+mn-lt"/>
              </a:rPr>
              <a:t>ενώ αρχικά χρησιμοποιήθηκαν σαν </a:t>
            </a:r>
            <a:r>
              <a:rPr lang="el-GR" sz="2800" dirty="0" err="1">
                <a:latin typeface="+mn-lt"/>
              </a:rPr>
              <a:t>αντιβακτηριακά</a:t>
            </a:r>
            <a:r>
              <a:rPr lang="el-GR" sz="2800" dirty="0">
                <a:latin typeface="+mn-lt"/>
              </a:rPr>
              <a:t> </a:t>
            </a:r>
            <a:br>
              <a:rPr lang="el-GR" sz="2800" dirty="0">
                <a:latin typeface="+mn-lt"/>
              </a:rPr>
            </a:br>
            <a:r>
              <a:rPr lang="el-GR" sz="2800" dirty="0">
                <a:latin typeface="+mn-lt"/>
              </a:rPr>
              <a:t>η </a:t>
            </a:r>
            <a:r>
              <a:rPr lang="el-GR" sz="2800" b="1" dirty="0" err="1">
                <a:latin typeface="+mn-lt"/>
              </a:rPr>
              <a:t>καρβουταμίδη</a:t>
            </a:r>
            <a:r>
              <a:rPr lang="el-GR" sz="2800" b="1" dirty="0">
                <a:latin typeface="+mn-lt"/>
              </a:rPr>
              <a:t> και το </a:t>
            </a:r>
            <a:r>
              <a:rPr lang="el-GR" sz="2800" b="1" dirty="0" err="1">
                <a:latin typeface="+mn-lt"/>
              </a:rPr>
              <a:t>τολβουταμίδη</a:t>
            </a:r>
            <a:r>
              <a:rPr lang="el-GR" sz="2800" b="1" dirty="0">
                <a:latin typeface="+mn-lt"/>
              </a:rPr>
              <a:t> </a:t>
            </a:r>
            <a:r>
              <a:rPr lang="el-GR" sz="2800" dirty="0">
                <a:latin typeface="+mn-lt"/>
              </a:rPr>
              <a:t>προέκυψαν από την αντικατάσταση με μεθύλιο της αρωματικής ΝΗ</a:t>
            </a:r>
            <a:r>
              <a:rPr lang="el-GR" sz="2800" baseline="-25000" dirty="0">
                <a:latin typeface="+mn-lt"/>
              </a:rPr>
              <a:t>2</a:t>
            </a:r>
            <a:r>
              <a:rPr lang="el-GR" sz="2800" dirty="0">
                <a:latin typeface="+mn-lt"/>
              </a:rPr>
              <a:t> (που σχετίζεται με την </a:t>
            </a:r>
            <a:r>
              <a:rPr lang="el-GR" sz="2800" dirty="0" err="1">
                <a:latin typeface="+mn-lt"/>
              </a:rPr>
              <a:t>αντιμικροβιακή</a:t>
            </a:r>
            <a:r>
              <a:rPr lang="el-GR" sz="2800" dirty="0">
                <a:latin typeface="+mn-lt"/>
              </a:rPr>
              <a:t> δράση και όχι με την υπογλυκαιμική)</a:t>
            </a:r>
            <a:br>
              <a:rPr lang="el-GR" sz="2800" dirty="0">
                <a:latin typeface="+mn-lt"/>
              </a:rPr>
            </a:br>
            <a:endParaRPr lang="el-GR" dirty="0"/>
          </a:p>
        </p:txBody>
      </p:sp>
      <p:pic>
        <p:nvPicPr>
          <p:cNvPr id="4098" name="Picture 2" descr="Tolbutamide.sv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22776" y="825456"/>
            <a:ext cx="2381250" cy="895350"/>
          </a:xfrm>
          <a:prstGeom prst="rect">
            <a:avLst/>
          </a:prstGeom>
          <a:solidFill>
            <a:schemeClr val="accent2"/>
          </a:solidFill>
        </p:spPr>
      </p:pic>
    </p:spTree>
    <p:extLst>
      <p:ext uri="{BB962C8B-B14F-4D97-AF65-F5344CB8AC3E}">
        <p14:creationId xmlns:p14="http://schemas.microsoft.com/office/powerpoint/2010/main" val="1450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99872" y="1825625"/>
            <a:ext cx="11497056" cy="4351338"/>
          </a:xfrm>
        </p:spPr>
        <p:txBody>
          <a:bodyPr/>
          <a:lstStyle/>
          <a:p>
            <a:r>
              <a:rPr lang="el-GR" dirty="0"/>
              <a:t>Το ενεργό κέντρο είναι μια  τρισδιάστατη εσοχή που αποτελείται από μια αλληλουχία αμινοξέων</a:t>
            </a:r>
          </a:p>
          <a:p>
            <a:r>
              <a:rPr lang="el-GR" u="sng" dirty="0"/>
              <a:t>Οι πλευρικές ομάδες</a:t>
            </a:r>
            <a:r>
              <a:rPr lang="el-GR" dirty="0"/>
              <a:t> των  αμινοξέων του ενεργού  κέντρου </a:t>
            </a:r>
          </a:p>
          <a:p>
            <a:pPr marL="0" indent="0">
              <a:buNone/>
            </a:pPr>
            <a:r>
              <a:rPr lang="el-GR" dirty="0"/>
              <a:t>συμμετέχουν στη  δημιουργία ή τη διάσπαση  χημικών δεσμών και  </a:t>
            </a:r>
          </a:p>
          <a:p>
            <a:pPr marL="0" indent="0">
              <a:buNone/>
            </a:pPr>
            <a:r>
              <a:rPr lang="el-GR" dirty="0"/>
              <a:t>ονομάζονται </a:t>
            </a:r>
            <a:r>
              <a:rPr lang="el-GR" u="sng" dirty="0"/>
              <a:t>καταλυτικές  ομάδες</a:t>
            </a:r>
            <a:r>
              <a:rPr lang="el-GR" dirty="0"/>
              <a:t>.</a:t>
            </a:r>
          </a:p>
        </p:txBody>
      </p:sp>
    </p:spTree>
    <p:extLst>
      <p:ext uri="{BB962C8B-B14F-4D97-AF65-F5344CB8AC3E}">
        <p14:creationId xmlns:p14="http://schemas.microsoft.com/office/powerpoint/2010/main" val="12956881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t>Το παράδειγμα της </a:t>
            </a:r>
            <a:r>
              <a:rPr lang="el-GR" sz="2800" b="1" dirty="0" err="1"/>
              <a:t>φουρεσεμίδης</a:t>
            </a:r>
            <a:br>
              <a:rPr lang="el-GR" b="1" dirty="0"/>
            </a:br>
            <a:endParaRPr lang="el-GR" b="1" dirty="0"/>
          </a:p>
        </p:txBody>
      </p:sp>
      <p:sp>
        <p:nvSpPr>
          <p:cNvPr id="3" name="Θέση περιεχομένου 2"/>
          <p:cNvSpPr>
            <a:spLocks noGrp="1"/>
          </p:cNvSpPr>
          <p:nvPr>
            <p:ph idx="1"/>
          </p:nvPr>
        </p:nvSpPr>
        <p:spPr>
          <a:xfrm>
            <a:off x="473075" y="1986263"/>
            <a:ext cx="10515600" cy="4351338"/>
          </a:xfrm>
        </p:spPr>
        <p:txBody>
          <a:bodyPr/>
          <a:lstStyle/>
          <a:p>
            <a:r>
              <a:rPr lang="el-GR" dirty="0"/>
              <a:t>Απαραίτητο δομικό στοιχείο για την διουρητική δράση ήταν η ελεύθερη και μη υποκατεστημένη </a:t>
            </a:r>
            <a:r>
              <a:rPr lang="en-US" dirty="0"/>
              <a:t>SO</a:t>
            </a:r>
            <a:r>
              <a:rPr lang="en-US" baseline="-25000" dirty="0"/>
              <a:t>2</a:t>
            </a:r>
            <a:r>
              <a:rPr lang="en-US" dirty="0"/>
              <a:t>N</a:t>
            </a:r>
            <a:r>
              <a:rPr lang="en-US" b="1" dirty="0">
                <a:solidFill>
                  <a:srgbClr val="FF0000"/>
                </a:solidFill>
              </a:rPr>
              <a:t>H</a:t>
            </a:r>
            <a:r>
              <a:rPr lang="en-US" b="1" baseline="-25000" dirty="0">
                <a:solidFill>
                  <a:srgbClr val="FF0000"/>
                </a:solidFill>
              </a:rPr>
              <a:t>2 </a:t>
            </a:r>
            <a:br>
              <a:rPr lang="el-GR" dirty="0"/>
            </a:br>
            <a:endParaRPr lang="el-GR" dirty="0"/>
          </a:p>
        </p:txBody>
      </p:sp>
      <p:pic>
        <p:nvPicPr>
          <p:cNvPr id="5122" name="Picture 2" descr="Furosemid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769" y="365125"/>
            <a:ext cx="2095500" cy="1238250"/>
          </a:xfrm>
          <a:prstGeom prst="rect">
            <a:avLst/>
          </a:prstGeom>
          <a:solidFill>
            <a:srgbClr val="FFC000"/>
          </a:solidFill>
        </p:spPr>
      </p:pic>
    </p:spTree>
    <p:extLst>
      <p:ext uri="{BB962C8B-B14F-4D97-AF65-F5344CB8AC3E}">
        <p14:creationId xmlns:p14="http://schemas.microsoft.com/office/powerpoint/2010/main" val="4004306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866120" cy="1325563"/>
          </a:xfrm>
        </p:spPr>
        <p:txBody>
          <a:bodyPr>
            <a:normAutofit/>
          </a:bodyPr>
          <a:lstStyle/>
          <a:p>
            <a:r>
              <a:rPr lang="el-GR" sz="3100" b="1" dirty="0"/>
              <a:t>Παλιά φάρμακα…… σε νέους στόχους (</a:t>
            </a:r>
            <a:r>
              <a:rPr lang="en-US" sz="3100" b="1" dirty="0"/>
              <a:t>Repurposing</a:t>
            </a:r>
            <a:r>
              <a:rPr lang="el-GR" sz="3100" b="1" dirty="0"/>
              <a:t>/</a:t>
            </a:r>
            <a:r>
              <a:rPr lang="en-US" sz="3100" b="1" dirty="0"/>
              <a:t>Repositioning)</a:t>
            </a:r>
            <a:br>
              <a:rPr lang="el-GR" b="1" dirty="0">
                <a:solidFill>
                  <a:schemeClr val="accent3"/>
                </a:solidFill>
              </a:rPr>
            </a:br>
            <a:endParaRPr lang="el-GR" dirty="0"/>
          </a:p>
        </p:txBody>
      </p:sp>
      <p:pic>
        <p:nvPicPr>
          <p:cNvPr id="4" name="Θέση περιεχομένου 3"/>
          <p:cNvPicPr>
            <a:picLocks noGrp="1" noChangeAspect="1"/>
          </p:cNvPicPr>
          <p:nvPr>
            <p:ph idx="1"/>
          </p:nvPr>
        </p:nvPicPr>
        <p:blipFill>
          <a:blip r:embed="rId2"/>
          <a:stretch>
            <a:fillRect/>
          </a:stretch>
        </p:blipFill>
        <p:spPr>
          <a:xfrm>
            <a:off x="131064" y="1283938"/>
            <a:ext cx="7456702" cy="5246926"/>
          </a:xfrm>
          <a:prstGeom prst="rect">
            <a:avLst/>
          </a:prstGeom>
        </p:spPr>
      </p:pic>
      <p:sp>
        <p:nvSpPr>
          <p:cNvPr id="5" name="Ορθογώνιο 4"/>
          <p:cNvSpPr/>
          <p:nvPr/>
        </p:nvSpPr>
        <p:spPr>
          <a:xfrm>
            <a:off x="8436864" y="1198594"/>
            <a:ext cx="3267456" cy="3139321"/>
          </a:xfrm>
          <a:prstGeom prst="rect">
            <a:avLst/>
          </a:prstGeom>
        </p:spPr>
        <p:txBody>
          <a:bodyPr wrap="square">
            <a:spAutoFit/>
          </a:bodyPr>
          <a:lstStyle/>
          <a:p>
            <a:pPr algn="ctr"/>
            <a:r>
              <a:rPr lang="el-GR" dirty="0"/>
              <a:t>Η αυξανόμενη πρόοδος στην διαλεύκανση  μοριακών μηχανισμών και μοριακών στόχων που συμμετέχουν στην εκδήλωση νέων, παλαιών ή </a:t>
            </a:r>
            <a:r>
              <a:rPr lang="el-GR" dirty="0" err="1"/>
              <a:t>πολυπαραγοντικών</a:t>
            </a:r>
            <a:r>
              <a:rPr lang="el-GR" dirty="0"/>
              <a:t> ασθενειών, προσφέρει πολλαπλές δυνατότητες  στην ανάπτυξη στρατηγικών θεραπευτικής παρέμβασης με παλαιότερα φάρμακα</a:t>
            </a:r>
            <a:endParaRPr lang="en-US" dirty="0"/>
          </a:p>
        </p:txBody>
      </p:sp>
    </p:spTree>
    <p:extLst>
      <p:ext uri="{BB962C8B-B14F-4D97-AF65-F5344CB8AC3E}">
        <p14:creationId xmlns:p14="http://schemas.microsoft.com/office/powerpoint/2010/main" val="26638180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60832" y="286603"/>
            <a:ext cx="11143488" cy="1450757"/>
          </a:xfrm>
        </p:spPr>
        <p:txBody>
          <a:bodyPr>
            <a:normAutofit/>
          </a:bodyPr>
          <a:lstStyle/>
          <a:p>
            <a:r>
              <a:rPr lang="el-GR" sz="3600" b="1" dirty="0"/>
              <a:t>Παραδείγματα </a:t>
            </a:r>
            <a:r>
              <a:rPr lang="en-US" sz="3600" b="1" dirty="0"/>
              <a:t>repositioning</a:t>
            </a:r>
            <a:r>
              <a:rPr lang="el-GR" sz="3600" b="1" dirty="0"/>
              <a:t>-</a:t>
            </a:r>
            <a:r>
              <a:rPr lang="en-US" sz="3600" b="1" dirty="0"/>
              <a:t>Repurposing Drugs in Oncology (</a:t>
            </a:r>
            <a:r>
              <a:rPr lang="en-US" sz="3600" b="1" dirty="0" err="1"/>
              <a:t>ReDO</a:t>
            </a:r>
            <a:r>
              <a:rPr lang="en-US" sz="3600" b="1" dirty="0"/>
              <a:t>) project </a:t>
            </a:r>
            <a:endParaRPr lang="el-GR" sz="3600" b="1" dirty="0"/>
          </a:p>
        </p:txBody>
      </p:sp>
      <p:sp>
        <p:nvSpPr>
          <p:cNvPr id="3" name="Θέση περιεχομένου 2"/>
          <p:cNvSpPr>
            <a:spLocks noGrp="1"/>
          </p:cNvSpPr>
          <p:nvPr>
            <p:ph sz="half" idx="1"/>
          </p:nvPr>
        </p:nvSpPr>
        <p:spPr>
          <a:xfrm>
            <a:off x="1097278" y="1845734"/>
            <a:ext cx="5913121" cy="4023360"/>
          </a:xfrm>
        </p:spPr>
        <p:txBody>
          <a:bodyPr/>
          <a:lstStyle/>
          <a:p>
            <a:pPr>
              <a:buFont typeface="Wingdings" panose="05000000000000000000" pitchFamily="2" charset="2"/>
              <a:buChar char="§"/>
            </a:pPr>
            <a:r>
              <a:rPr lang="el-GR" sz="2800" dirty="0"/>
              <a:t>Μη </a:t>
            </a:r>
            <a:r>
              <a:rPr lang="el-GR" sz="2800" dirty="0" err="1"/>
              <a:t>στεροειδή</a:t>
            </a:r>
            <a:r>
              <a:rPr lang="el-GR" sz="2800" dirty="0"/>
              <a:t> αντιφλεγμονώδη </a:t>
            </a:r>
            <a:r>
              <a:rPr lang="en-US" sz="2800" dirty="0"/>
              <a:t>(NSAID), </a:t>
            </a:r>
            <a:endParaRPr lang="el-GR" sz="2800" dirty="0"/>
          </a:p>
          <a:p>
            <a:pPr>
              <a:buFont typeface="Wingdings" panose="05000000000000000000" pitchFamily="2" charset="2"/>
              <a:buChar char="§"/>
            </a:pPr>
            <a:r>
              <a:rPr lang="el-GR" sz="2800" dirty="0" err="1"/>
              <a:t>Στατίνες</a:t>
            </a:r>
            <a:endParaRPr lang="el-GR" sz="2800" dirty="0"/>
          </a:p>
          <a:p>
            <a:pPr>
              <a:buFont typeface="Wingdings" panose="05000000000000000000" pitchFamily="2" charset="2"/>
              <a:buChar char="§"/>
            </a:pPr>
            <a:r>
              <a:rPr lang="el-GR" sz="2800" dirty="0" err="1"/>
              <a:t>Αντιψυχωτικά</a:t>
            </a:r>
            <a:endParaRPr lang="el-GR" sz="2800" dirty="0"/>
          </a:p>
          <a:p>
            <a:pPr>
              <a:buFont typeface="Wingdings" panose="05000000000000000000" pitchFamily="2" charset="2"/>
              <a:buChar char="§"/>
            </a:pPr>
            <a:r>
              <a:rPr lang="el-GR" sz="2800" dirty="0" err="1"/>
              <a:t>Ανθελμινθικά</a:t>
            </a:r>
            <a:endParaRPr lang="el-GR" sz="2800" dirty="0"/>
          </a:p>
          <a:p>
            <a:pPr>
              <a:buFont typeface="Wingdings" panose="05000000000000000000" pitchFamily="2" charset="2"/>
              <a:buChar char="§"/>
            </a:pPr>
            <a:r>
              <a:rPr lang="el-GR" sz="2800" dirty="0"/>
              <a:t>Βιταμίνη </a:t>
            </a:r>
            <a:r>
              <a:rPr lang="en-US" sz="2800" dirty="0"/>
              <a:t>D</a:t>
            </a:r>
            <a:r>
              <a:rPr lang="en-US" dirty="0"/>
              <a:t>.</a:t>
            </a:r>
            <a:endParaRPr lang="el-GR" dirty="0"/>
          </a:p>
        </p:txBody>
      </p:sp>
      <p:sp>
        <p:nvSpPr>
          <p:cNvPr id="4" name="Θέση περιεχομένου 3"/>
          <p:cNvSpPr>
            <a:spLocks noGrp="1"/>
          </p:cNvSpPr>
          <p:nvPr>
            <p:ph sz="half" idx="2"/>
          </p:nvPr>
        </p:nvSpPr>
        <p:spPr/>
        <p:txBody>
          <a:bodyPr/>
          <a:lstStyle/>
          <a:p>
            <a:r>
              <a:rPr lang="en-US" b="1" i="1" dirty="0" err="1">
                <a:solidFill>
                  <a:schemeClr val="accent4">
                    <a:lumMod val="50000"/>
                  </a:schemeClr>
                </a:solidFill>
              </a:rPr>
              <a:t>Pantziarka</a:t>
            </a:r>
            <a:r>
              <a:rPr lang="en-US" b="1" i="1" dirty="0">
                <a:solidFill>
                  <a:schemeClr val="accent4">
                    <a:lumMod val="50000"/>
                  </a:schemeClr>
                </a:solidFill>
              </a:rPr>
              <a:t> et al., 2015 </a:t>
            </a:r>
            <a:endParaRPr lang="el-GR" b="1" i="1" dirty="0">
              <a:solidFill>
                <a:schemeClr val="accent4">
                  <a:lumMod val="50000"/>
                </a:schemeClr>
              </a:solidFill>
            </a:endParaRPr>
          </a:p>
        </p:txBody>
      </p:sp>
      <p:sp>
        <p:nvSpPr>
          <p:cNvPr id="5" name="Δεξιό βέλος 4"/>
          <p:cNvSpPr/>
          <p:nvPr/>
        </p:nvSpPr>
        <p:spPr>
          <a:xfrm>
            <a:off x="5205984" y="3060192"/>
            <a:ext cx="1572768" cy="560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7431023" y="2377440"/>
            <a:ext cx="3304032" cy="1719072"/>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αντικαρκινικά</a:t>
            </a:r>
          </a:p>
        </p:txBody>
      </p:sp>
    </p:spTree>
    <p:extLst>
      <p:ext uri="{BB962C8B-B14F-4D97-AF65-F5344CB8AC3E}">
        <p14:creationId xmlns:p14="http://schemas.microsoft.com/office/powerpoint/2010/main" val="35673545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a:solidFill>
                  <a:srgbClr val="C00000"/>
                </a:solidFill>
              </a:rPr>
              <a:t>Ο μεταβολισμός εργαλείο για τη σύνθεση-ανακάλυψη νέων φαρμάκων</a:t>
            </a:r>
          </a:p>
        </p:txBody>
      </p:sp>
      <p:sp>
        <p:nvSpPr>
          <p:cNvPr id="3" name="Θέση περιεχομένου 2"/>
          <p:cNvSpPr>
            <a:spLocks noGrp="1"/>
          </p:cNvSpPr>
          <p:nvPr>
            <p:ph idx="1"/>
          </p:nvPr>
        </p:nvSpPr>
        <p:spPr/>
        <p:txBody>
          <a:bodyPr/>
          <a:lstStyle/>
          <a:p>
            <a:r>
              <a:rPr lang="el-GR" dirty="0"/>
              <a:t>Όλα τα </a:t>
            </a:r>
            <a:r>
              <a:rPr lang="el-GR" dirty="0" err="1"/>
              <a:t>ξενοβιοτικά</a:t>
            </a:r>
            <a:r>
              <a:rPr lang="el-GR" dirty="0"/>
              <a:t> και τα φάρμακα μέσα στον οργανισμό υφίστανται μια σειρά αντιδράσεων </a:t>
            </a:r>
            <a:r>
              <a:rPr lang="el-GR" dirty="0" err="1"/>
              <a:t>βιομετατροπών</a:t>
            </a:r>
            <a:r>
              <a:rPr lang="el-GR" dirty="0"/>
              <a:t> με τη βοήθεια  ενζύμων που στοχεύει στην απομάκρυνση τους. </a:t>
            </a:r>
          </a:p>
          <a:p>
            <a:r>
              <a:rPr lang="el-GR" dirty="0"/>
              <a:t>Αποτέλεσμα των </a:t>
            </a:r>
            <a:r>
              <a:rPr lang="el-GR" dirty="0" err="1"/>
              <a:t>βιομετατροπών</a:t>
            </a:r>
            <a:r>
              <a:rPr lang="el-GR" dirty="0"/>
              <a:t> αποτελούν </a:t>
            </a:r>
            <a:r>
              <a:rPr lang="el-GR" dirty="0" err="1"/>
              <a:t>μεταβολίτες</a:t>
            </a:r>
            <a:r>
              <a:rPr lang="el-GR" dirty="0"/>
              <a:t> αδρανείς ή τοξικοί ή δραστικοί σε κάποιο μοριακό στόχο. Εδώ στηρίζεται η ανάπτυξη των </a:t>
            </a:r>
            <a:r>
              <a:rPr lang="el-GR" u="sng" dirty="0" err="1"/>
              <a:t>προφαρμάκων</a:t>
            </a:r>
            <a:r>
              <a:rPr lang="el-GR" u="sng" dirty="0"/>
              <a:t>.</a:t>
            </a:r>
          </a:p>
          <a:p>
            <a:r>
              <a:rPr lang="el-GR" dirty="0"/>
              <a:t>Κλασσικό παράδειγμα το </a:t>
            </a:r>
          </a:p>
        </p:txBody>
      </p:sp>
      <p:graphicFrame>
        <p:nvGraphicFramePr>
          <p:cNvPr id="4" name="Αντικείμενο 3"/>
          <p:cNvGraphicFramePr>
            <a:graphicFrameLocks noChangeAspect="1"/>
          </p:cNvGraphicFramePr>
          <p:nvPr/>
        </p:nvGraphicFramePr>
        <p:xfrm>
          <a:off x="5913312" y="4124801"/>
          <a:ext cx="2296026" cy="603817"/>
        </p:xfrm>
        <a:graphic>
          <a:graphicData uri="http://schemas.openxmlformats.org/presentationml/2006/ole">
            <mc:AlternateContent xmlns:mc="http://schemas.openxmlformats.org/markup-compatibility/2006">
              <mc:Choice xmlns:v="urn:schemas-microsoft-com:vml" Requires="v">
                <p:oleObj spid="_x0000_s8202" name="CS ChemDraw Drawing" r:id="rId3" imgW="1436876" imgH="377757" progId="ChemDraw.Document.6.0">
                  <p:embed/>
                </p:oleObj>
              </mc:Choice>
              <mc:Fallback>
                <p:oleObj name="CS ChemDraw Drawing" r:id="rId3" imgW="1436876" imgH="377757" progId="ChemDraw.Document.6.0">
                  <p:embed/>
                  <p:pic>
                    <p:nvPicPr>
                      <p:cNvPr id="4" name="Αντικείμενο 3"/>
                      <p:cNvPicPr/>
                      <p:nvPr/>
                    </p:nvPicPr>
                    <p:blipFill>
                      <a:blip r:embed="rId4"/>
                      <a:stretch>
                        <a:fillRect/>
                      </a:stretch>
                    </p:blipFill>
                    <p:spPr>
                      <a:xfrm>
                        <a:off x="5913312" y="4124801"/>
                        <a:ext cx="2296026" cy="603817"/>
                      </a:xfrm>
                      <a:prstGeom prst="rect">
                        <a:avLst/>
                      </a:prstGeom>
                    </p:spPr>
                  </p:pic>
                </p:oleObj>
              </mc:Fallback>
            </mc:AlternateContent>
          </a:graphicData>
        </a:graphic>
      </p:graphicFrame>
      <p:sp>
        <p:nvSpPr>
          <p:cNvPr id="5" name="TextBox 4"/>
          <p:cNvSpPr txBox="1"/>
          <p:nvPr/>
        </p:nvSpPr>
        <p:spPr>
          <a:xfrm>
            <a:off x="1365504" y="5449824"/>
            <a:ext cx="5193792" cy="1200329"/>
          </a:xfrm>
          <a:prstGeom prst="rect">
            <a:avLst/>
          </a:prstGeom>
          <a:noFill/>
          <a:ln>
            <a:solidFill>
              <a:srgbClr val="C00000"/>
            </a:solidFill>
          </a:ln>
        </p:spPr>
        <p:txBody>
          <a:bodyPr wrap="square" rtlCol="0">
            <a:spAutoFit/>
          </a:bodyPr>
          <a:lstStyle/>
          <a:p>
            <a:r>
              <a:rPr lang="el-GR" dirty="0"/>
              <a:t>που προέκυψε από τον μεταβολισμό της  χρωστικής  </a:t>
            </a:r>
            <a:r>
              <a:rPr lang="el-GR" dirty="0">
                <a:solidFill>
                  <a:srgbClr val="C00000"/>
                </a:solidFill>
              </a:rPr>
              <a:t>(</a:t>
            </a:r>
            <a:r>
              <a:rPr lang="en-US" dirty="0" err="1">
                <a:solidFill>
                  <a:srgbClr val="C00000"/>
                </a:solidFill>
              </a:rPr>
              <a:t>Prontosil</a:t>
            </a:r>
            <a:r>
              <a:rPr lang="en-US" dirty="0">
                <a:solidFill>
                  <a:srgbClr val="C00000"/>
                </a:solidFill>
              </a:rPr>
              <a:t> rubrum) </a:t>
            </a:r>
            <a:r>
              <a:rPr lang="el-GR" dirty="0" err="1"/>
              <a:t>σουλφάμιδο</a:t>
            </a:r>
            <a:r>
              <a:rPr lang="el-GR" dirty="0"/>
              <a:t> </a:t>
            </a:r>
            <a:r>
              <a:rPr lang="el-GR" dirty="0" err="1"/>
              <a:t>χρυσοϊδίνης</a:t>
            </a:r>
            <a:r>
              <a:rPr lang="en-US" dirty="0"/>
              <a:t>, </a:t>
            </a:r>
            <a:r>
              <a:rPr lang="el-GR" dirty="0"/>
              <a:t>που οδήγησε την βιομηχανία χρωμάτων σε βιομηχανία φαρμάκων</a:t>
            </a:r>
          </a:p>
        </p:txBody>
      </p:sp>
      <p:graphicFrame>
        <p:nvGraphicFramePr>
          <p:cNvPr id="6" name="Αντικείμενο 5"/>
          <p:cNvGraphicFramePr>
            <a:graphicFrameLocks noChangeAspect="1"/>
          </p:cNvGraphicFramePr>
          <p:nvPr/>
        </p:nvGraphicFramePr>
        <p:xfrm>
          <a:off x="6559296" y="5084576"/>
          <a:ext cx="2535619" cy="1247327"/>
        </p:xfrm>
        <a:graphic>
          <a:graphicData uri="http://schemas.openxmlformats.org/presentationml/2006/ole">
            <mc:AlternateContent xmlns:mc="http://schemas.openxmlformats.org/markup-compatibility/2006">
              <mc:Choice xmlns:v="urn:schemas-microsoft-com:vml" Requires="v">
                <p:oleObj spid="_x0000_s8203" name="CS ChemDraw Drawing" r:id="rId5" imgW="1965555" imgH="967362" progId="ChemDraw.Document.6.0">
                  <p:embed/>
                </p:oleObj>
              </mc:Choice>
              <mc:Fallback>
                <p:oleObj name="CS ChemDraw Drawing" r:id="rId5" imgW="1965555" imgH="967362" progId="ChemDraw.Document.6.0">
                  <p:embed/>
                  <p:pic>
                    <p:nvPicPr>
                      <p:cNvPr id="6" name="Αντικείμενο 5"/>
                      <p:cNvPicPr/>
                      <p:nvPr/>
                    </p:nvPicPr>
                    <p:blipFill>
                      <a:blip r:embed="rId6"/>
                      <a:stretch>
                        <a:fillRect/>
                      </a:stretch>
                    </p:blipFill>
                    <p:spPr>
                      <a:xfrm>
                        <a:off x="6559296" y="5084576"/>
                        <a:ext cx="2535619" cy="1247327"/>
                      </a:xfrm>
                      <a:prstGeom prst="rect">
                        <a:avLst/>
                      </a:prstGeom>
                      <a:ln w="57150">
                        <a:solidFill>
                          <a:srgbClr val="FFC000"/>
                        </a:solidFill>
                      </a:ln>
                    </p:spPr>
                  </p:pic>
                </p:oleObj>
              </mc:Fallback>
            </mc:AlternateContent>
          </a:graphicData>
        </a:graphic>
      </p:graphicFrame>
      <p:cxnSp>
        <p:nvCxnSpPr>
          <p:cNvPr id="8" name="Γωνιακή σύνδεση 7"/>
          <p:cNvCxnSpPr/>
          <p:nvPr/>
        </p:nvCxnSpPr>
        <p:spPr>
          <a:xfrm rot="16200000" flipH="1">
            <a:off x="6910630" y="5040578"/>
            <a:ext cx="585216" cy="233276"/>
          </a:xfrm>
          <a:prstGeom prst="bentConnector3">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118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670560" y="731520"/>
            <a:ext cx="5349240" cy="5445443"/>
          </a:xfrm>
        </p:spPr>
        <p:txBody>
          <a:bodyPr/>
          <a:lstStyle/>
          <a:p>
            <a:r>
              <a:rPr lang="el-GR" sz="2400" dirty="0"/>
              <a:t>Φάση Ι</a:t>
            </a:r>
            <a:r>
              <a:rPr lang="en-US" sz="2400" dirty="0"/>
              <a:t>: </a:t>
            </a:r>
            <a:r>
              <a:rPr lang="el-GR" sz="2400" dirty="0"/>
              <a:t>εισαγωγή πολικών ομάδων</a:t>
            </a:r>
            <a:endParaRPr lang="en-US" sz="2400" dirty="0"/>
          </a:p>
          <a:p>
            <a:endParaRPr lang="en-US" sz="2400" dirty="0"/>
          </a:p>
          <a:p>
            <a:r>
              <a:rPr lang="el-GR" sz="2400" dirty="0"/>
              <a:t>Ένζυμα </a:t>
            </a:r>
            <a:r>
              <a:rPr lang="en-US" sz="2400" dirty="0"/>
              <a:t>: </a:t>
            </a:r>
            <a:r>
              <a:rPr lang="el-GR" sz="2400" dirty="0"/>
              <a:t>κυτόχρωμα P450 (CYP), οι </a:t>
            </a:r>
            <a:r>
              <a:rPr lang="el-GR" sz="2400" dirty="0" err="1"/>
              <a:t>εστεράσες</a:t>
            </a:r>
            <a:r>
              <a:rPr lang="el-GR" sz="2400" dirty="0"/>
              <a:t>, </a:t>
            </a:r>
            <a:r>
              <a:rPr lang="el-GR" sz="2400" dirty="0" err="1"/>
              <a:t>πρωτεάσες</a:t>
            </a:r>
            <a:endParaRPr lang="en-US" sz="2400" dirty="0"/>
          </a:p>
          <a:p>
            <a:endParaRPr lang="el-GR" dirty="0"/>
          </a:p>
        </p:txBody>
      </p:sp>
      <p:sp>
        <p:nvSpPr>
          <p:cNvPr id="4" name="Θέση περιεχομένου 3"/>
          <p:cNvSpPr>
            <a:spLocks noGrp="1"/>
          </p:cNvSpPr>
          <p:nvPr>
            <p:ph sz="half" idx="2"/>
          </p:nvPr>
        </p:nvSpPr>
        <p:spPr>
          <a:xfrm>
            <a:off x="5925312" y="731520"/>
            <a:ext cx="6120384" cy="5445443"/>
          </a:xfrm>
        </p:spPr>
        <p:txBody>
          <a:bodyPr/>
          <a:lstStyle/>
          <a:p>
            <a:r>
              <a:rPr lang="el-GR" sz="2400" dirty="0"/>
              <a:t>Φάση ΙΙ</a:t>
            </a:r>
            <a:r>
              <a:rPr lang="en-US" sz="2400" dirty="0"/>
              <a:t>:</a:t>
            </a:r>
            <a:r>
              <a:rPr lang="el-GR" sz="2400" dirty="0"/>
              <a:t> σύζευξη με ενδογενή </a:t>
            </a:r>
            <a:r>
              <a:rPr lang="el-GR" sz="2400" dirty="0" err="1"/>
              <a:t>υδατοδιαλυτά</a:t>
            </a:r>
            <a:endParaRPr lang="el-GR" sz="2400" dirty="0"/>
          </a:p>
          <a:p>
            <a:pPr marL="0" indent="0">
              <a:buNone/>
            </a:pPr>
            <a:r>
              <a:rPr lang="el-GR" sz="2400" dirty="0"/>
              <a:t>μόρια, όπως </a:t>
            </a:r>
            <a:r>
              <a:rPr lang="el-GR" sz="2400" dirty="0" err="1"/>
              <a:t>γλυκουρονικό</a:t>
            </a:r>
            <a:r>
              <a:rPr lang="el-GR" sz="2400" dirty="0"/>
              <a:t> οξύ, θειικό οξύ, </a:t>
            </a:r>
            <a:r>
              <a:rPr lang="el-GR" sz="2400" dirty="0" err="1"/>
              <a:t>γλουταθειόνη</a:t>
            </a:r>
            <a:r>
              <a:rPr lang="el-GR" sz="2400" dirty="0"/>
              <a:t> ή αμινοξέα </a:t>
            </a:r>
          </a:p>
          <a:p>
            <a:r>
              <a:rPr lang="el-GR" dirty="0"/>
              <a:t>Ένζυμα </a:t>
            </a:r>
            <a:r>
              <a:rPr lang="en-US" dirty="0"/>
              <a:t>: </a:t>
            </a:r>
            <a:r>
              <a:rPr lang="el-GR" dirty="0"/>
              <a:t>διάφορες </a:t>
            </a:r>
            <a:r>
              <a:rPr lang="el-GR" dirty="0" err="1"/>
              <a:t>τρανσφεράσες</a:t>
            </a:r>
            <a:endParaRPr lang="el-GR" dirty="0"/>
          </a:p>
        </p:txBody>
      </p:sp>
      <p:sp>
        <p:nvSpPr>
          <p:cNvPr id="5" name="Βέλος προς τα κάτω 4"/>
          <p:cNvSpPr/>
          <p:nvPr/>
        </p:nvSpPr>
        <p:spPr>
          <a:xfrm>
            <a:off x="2584704" y="3328416"/>
            <a:ext cx="621792" cy="1097280"/>
          </a:xfrm>
          <a:prstGeom prst="down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2450592" y="2767584"/>
            <a:ext cx="1146048" cy="461665"/>
          </a:xfrm>
          <a:prstGeom prst="rect">
            <a:avLst/>
          </a:prstGeom>
          <a:noFill/>
        </p:spPr>
        <p:txBody>
          <a:bodyPr wrap="square" rtlCol="0">
            <a:spAutoFit/>
          </a:bodyPr>
          <a:lstStyle/>
          <a:p>
            <a:r>
              <a:rPr lang="el-GR" sz="2400" b="1" dirty="0"/>
              <a:t>στόχος</a:t>
            </a:r>
          </a:p>
        </p:txBody>
      </p:sp>
      <p:sp>
        <p:nvSpPr>
          <p:cNvPr id="8" name="TextBox 7"/>
          <p:cNvSpPr txBox="1"/>
          <p:nvPr/>
        </p:nvSpPr>
        <p:spPr>
          <a:xfrm>
            <a:off x="256032" y="4803648"/>
            <a:ext cx="4949952" cy="369332"/>
          </a:xfrm>
          <a:prstGeom prst="rect">
            <a:avLst/>
          </a:prstGeom>
          <a:noFill/>
          <a:ln w="38100">
            <a:solidFill>
              <a:srgbClr val="FFC000"/>
            </a:solidFill>
          </a:ln>
        </p:spPr>
        <p:txBody>
          <a:bodyPr wrap="square" rtlCol="0">
            <a:spAutoFit/>
          </a:bodyPr>
          <a:lstStyle/>
          <a:p>
            <a:r>
              <a:rPr lang="el-GR" dirty="0" err="1"/>
              <a:t>Υδατοδιαλυτές</a:t>
            </a:r>
            <a:r>
              <a:rPr lang="el-GR" dirty="0"/>
              <a:t> ενώσεις με οδό αποβολής τα ούρα</a:t>
            </a:r>
          </a:p>
        </p:txBody>
      </p:sp>
      <p:sp>
        <p:nvSpPr>
          <p:cNvPr id="9" name="TextBox 8"/>
          <p:cNvSpPr txBox="1"/>
          <p:nvPr/>
        </p:nvSpPr>
        <p:spPr>
          <a:xfrm>
            <a:off x="8348472" y="2767584"/>
            <a:ext cx="1146048" cy="461665"/>
          </a:xfrm>
          <a:prstGeom prst="rect">
            <a:avLst/>
          </a:prstGeom>
          <a:noFill/>
        </p:spPr>
        <p:txBody>
          <a:bodyPr wrap="square" rtlCol="0">
            <a:spAutoFit/>
          </a:bodyPr>
          <a:lstStyle/>
          <a:p>
            <a:r>
              <a:rPr lang="el-GR" sz="2400" b="1" dirty="0"/>
              <a:t>στόχος</a:t>
            </a:r>
          </a:p>
        </p:txBody>
      </p:sp>
      <p:sp>
        <p:nvSpPr>
          <p:cNvPr id="10" name="Βέλος προς τα κάτω 9"/>
          <p:cNvSpPr/>
          <p:nvPr/>
        </p:nvSpPr>
        <p:spPr>
          <a:xfrm>
            <a:off x="8610600" y="3328416"/>
            <a:ext cx="621792" cy="1097280"/>
          </a:xfrm>
          <a:prstGeom prst="down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7172844" y="4815840"/>
            <a:ext cx="2776016" cy="369332"/>
          </a:xfrm>
          <a:prstGeom prst="rect">
            <a:avLst/>
          </a:prstGeom>
          <a:ln>
            <a:solidFill>
              <a:srgbClr val="FFC000"/>
            </a:solidFill>
          </a:ln>
        </p:spPr>
        <p:txBody>
          <a:bodyPr wrap="none">
            <a:spAutoFit/>
          </a:bodyPr>
          <a:lstStyle/>
          <a:p>
            <a:r>
              <a:rPr lang="el-GR" dirty="0">
                <a:latin typeface="TimesNewRoman"/>
              </a:rPr>
              <a:t>αποβολή μέσω της χολής</a:t>
            </a:r>
            <a:endParaRPr lang="el-GR" dirty="0"/>
          </a:p>
        </p:txBody>
      </p:sp>
    </p:spTree>
    <p:extLst>
      <p:ext uri="{BB962C8B-B14F-4D97-AF65-F5344CB8AC3E}">
        <p14:creationId xmlns:p14="http://schemas.microsoft.com/office/powerpoint/2010/main" val="34173176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Πεπτιδικές</a:t>
            </a:r>
            <a:r>
              <a:rPr lang="el-GR" dirty="0"/>
              <a:t> βιβλιοθήκες</a:t>
            </a:r>
          </a:p>
        </p:txBody>
      </p:sp>
      <p:sp>
        <p:nvSpPr>
          <p:cNvPr id="3" name="Θέση περιεχομένου 2"/>
          <p:cNvSpPr>
            <a:spLocks noGrp="1"/>
          </p:cNvSpPr>
          <p:nvPr>
            <p:ph idx="1"/>
          </p:nvPr>
        </p:nvSpPr>
        <p:spPr/>
        <p:txBody>
          <a:bodyPr/>
          <a:lstStyle/>
          <a:p>
            <a:r>
              <a:rPr lang="el-GR" dirty="0"/>
              <a:t>η βάση δεδομένων </a:t>
            </a:r>
            <a:r>
              <a:rPr lang="el-GR" dirty="0" err="1"/>
              <a:t>Peptide</a:t>
            </a:r>
            <a:r>
              <a:rPr lang="el-GR" dirty="0"/>
              <a:t> </a:t>
            </a:r>
            <a:r>
              <a:rPr lang="el-GR" dirty="0" err="1"/>
              <a:t>Atlas</a:t>
            </a:r>
            <a:r>
              <a:rPr lang="el-GR" dirty="0"/>
              <a:t>.</a:t>
            </a:r>
          </a:p>
          <a:p>
            <a:r>
              <a:rPr lang="el-GR" dirty="0"/>
              <a:t>Συνδυαστική ανάλυση πεπτιδίων για την ανίχνευση και πρόβλεψη της εξέλιξης μια νόσου</a:t>
            </a:r>
          </a:p>
          <a:p>
            <a:r>
              <a:rPr lang="el-GR" dirty="0"/>
              <a:t>συνδυασμός των δεδομένων που προέκυψαν από τις διαφορετικές </a:t>
            </a:r>
            <a:r>
              <a:rPr lang="el-GR" dirty="0" err="1"/>
              <a:t>πρωτεομικές</a:t>
            </a:r>
            <a:r>
              <a:rPr lang="el-GR" dirty="0"/>
              <a:t> (</a:t>
            </a:r>
            <a:r>
              <a:rPr lang="en-US" dirty="0"/>
              <a:t>proteomics) </a:t>
            </a:r>
            <a:r>
              <a:rPr lang="el-GR" dirty="0"/>
              <a:t>προσεγγίσεις</a:t>
            </a:r>
            <a:endParaRPr lang="en-US" dirty="0"/>
          </a:p>
          <a:p>
            <a:r>
              <a:rPr lang="el-GR" dirty="0"/>
              <a:t>συνδυασμός πρωτεϊνικών και </a:t>
            </a:r>
            <a:r>
              <a:rPr lang="el-GR" dirty="0" err="1"/>
              <a:t>πεπτιδικών</a:t>
            </a:r>
            <a:r>
              <a:rPr lang="el-GR" dirty="0"/>
              <a:t> δεδομένων μπορεί να προβλέψει πεπτίδια</a:t>
            </a:r>
            <a:endParaRPr lang="en-US" dirty="0"/>
          </a:p>
          <a:p>
            <a:r>
              <a:rPr lang="el-GR" dirty="0"/>
              <a:t>να οδηγήσει στην ανακάλυψη νέων μοριακών στόχων για θεραπευτικές παρεμβάσεις</a:t>
            </a:r>
          </a:p>
        </p:txBody>
      </p:sp>
    </p:spTree>
    <p:extLst>
      <p:ext uri="{BB962C8B-B14F-4D97-AF65-F5344CB8AC3E}">
        <p14:creationId xmlns:p14="http://schemas.microsoft.com/office/powerpoint/2010/main" val="35718943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900" y="136525"/>
            <a:ext cx="7797800" cy="1325563"/>
          </a:xfrm>
        </p:spPr>
        <p:txBody>
          <a:bodyPr>
            <a:normAutofit/>
          </a:bodyPr>
          <a:lstStyle/>
          <a:p>
            <a:r>
              <a:rPr lang="el-GR" sz="2400" b="1" dirty="0"/>
              <a:t>Το παράδειγμα, της χρήσης της μεθοδολογίας έκθεσης </a:t>
            </a:r>
            <a:r>
              <a:rPr lang="el-GR" sz="2400" b="1" dirty="0" err="1"/>
              <a:t>φάγου</a:t>
            </a:r>
            <a:endParaRPr lang="el-GR" sz="2400" b="1" dirty="0"/>
          </a:p>
        </p:txBody>
      </p:sp>
      <p:sp>
        <p:nvSpPr>
          <p:cNvPr id="3" name="Θέση περιεχομένου 2"/>
          <p:cNvSpPr>
            <a:spLocks noGrp="1"/>
          </p:cNvSpPr>
          <p:nvPr>
            <p:ph idx="1"/>
          </p:nvPr>
        </p:nvSpPr>
        <p:spPr>
          <a:xfrm>
            <a:off x="317500" y="2506662"/>
            <a:ext cx="10515600" cy="4351338"/>
          </a:xfrm>
        </p:spPr>
        <p:txBody>
          <a:bodyPr>
            <a:normAutofit/>
          </a:bodyPr>
          <a:lstStyle/>
          <a:p>
            <a:endParaRPr lang="el-GR" dirty="0"/>
          </a:p>
          <a:p>
            <a:r>
              <a:rPr lang="el-GR" dirty="0"/>
              <a:t>Βασίζεται στην έκθεση τυχαίων </a:t>
            </a:r>
            <a:r>
              <a:rPr lang="el-GR" dirty="0" err="1"/>
              <a:t>ολιγοπεπτιδίων</a:t>
            </a:r>
            <a:r>
              <a:rPr lang="el-GR" dirty="0"/>
              <a:t> στην επιφάνεια ενός </a:t>
            </a:r>
            <a:r>
              <a:rPr lang="el-GR" dirty="0" err="1"/>
              <a:t>φάγου</a:t>
            </a:r>
            <a:r>
              <a:rPr lang="el-GR" dirty="0"/>
              <a:t>. </a:t>
            </a:r>
          </a:p>
          <a:p>
            <a:r>
              <a:rPr lang="el-GR" dirty="0"/>
              <a:t>Η βιβλιοθήκη του </a:t>
            </a:r>
            <a:r>
              <a:rPr lang="el-GR" dirty="0" err="1"/>
              <a:t>φάγου</a:t>
            </a:r>
            <a:r>
              <a:rPr lang="el-GR" dirty="0"/>
              <a:t>, περιέχει 106-108 διαφορετικά </a:t>
            </a:r>
            <a:r>
              <a:rPr lang="el-GR" dirty="0" err="1"/>
              <a:t>ολιγοπεπτίδια</a:t>
            </a:r>
            <a:r>
              <a:rPr lang="el-GR" dirty="0"/>
              <a:t>, αναμιγνύεται με την πρωτεΐνη στόχο που βρίσκεται </a:t>
            </a:r>
            <a:r>
              <a:rPr lang="el-GR" dirty="0" err="1"/>
              <a:t>ακινητοποιημένη</a:t>
            </a:r>
            <a:r>
              <a:rPr lang="el-GR" dirty="0"/>
              <a:t> στην επιφάνεια ενός δίσκου. </a:t>
            </a:r>
          </a:p>
          <a:p>
            <a:r>
              <a:rPr lang="el-GR" dirty="0"/>
              <a:t>Οι </a:t>
            </a:r>
            <a:r>
              <a:rPr lang="el-GR" dirty="0" err="1"/>
              <a:t>φάγοι</a:t>
            </a:r>
            <a:r>
              <a:rPr lang="el-GR" dirty="0"/>
              <a:t> που δεν δεσμεύονται, απομακρύνονται δια πλύσεως ενώ από αυτούς που παραμένουν δεσμευμένοι αναγνωρίζεται η ακολουθία του πεπτιδίου που </a:t>
            </a:r>
            <a:r>
              <a:rPr lang="el-GR" dirty="0" err="1"/>
              <a:t>αλληλεπιδρά</a:t>
            </a:r>
            <a:r>
              <a:rPr lang="el-GR" dirty="0"/>
              <a:t> με την πρωτεΐνη στόχο. </a:t>
            </a:r>
          </a:p>
        </p:txBody>
      </p:sp>
      <p:sp>
        <p:nvSpPr>
          <p:cNvPr id="5" name="Ορθογώνιο 4"/>
          <p:cNvSpPr/>
          <p:nvPr/>
        </p:nvSpPr>
        <p:spPr>
          <a:xfrm>
            <a:off x="546100" y="1306333"/>
            <a:ext cx="9664700" cy="1200329"/>
          </a:xfrm>
          <a:prstGeom prst="rect">
            <a:avLst/>
          </a:prstGeom>
          <a:ln w="38100">
            <a:solidFill>
              <a:srgbClr val="C00000"/>
            </a:solidFill>
          </a:ln>
        </p:spPr>
        <p:txBody>
          <a:bodyPr wrap="square">
            <a:spAutoFit/>
          </a:bodyPr>
          <a:lstStyle/>
          <a:p>
            <a:r>
              <a:rPr lang="el-GR" b="1" dirty="0">
                <a:latin typeface="Arial" panose="020B0604020202020204" pitchFamily="34" charset="0"/>
                <a:cs typeface="Arial" panose="020B0604020202020204" pitchFamily="34" charset="0"/>
              </a:rPr>
              <a:t>Οι </a:t>
            </a:r>
            <a:r>
              <a:rPr lang="el-GR" b="1" dirty="0" err="1">
                <a:latin typeface="Arial" panose="020B0604020202020204" pitchFamily="34" charset="0"/>
                <a:cs typeface="Arial" panose="020B0604020202020204" pitchFamily="34" charset="0"/>
              </a:rPr>
              <a:t>φάγοι</a:t>
            </a:r>
            <a:r>
              <a:rPr lang="el-GR" dirty="0">
                <a:latin typeface="Arial" panose="020B0604020202020204" pitchFamily="34" charset="0"/>
                <a:cs typeface="Arial" panose="020B0604020202020204" pitchFamily="34" charset="0"/>
              </a:rPr>
              <a:t> αποτελούν ειδική κατηγορία ιών που προσβάλλουν βακτήρια. ‘</a:t>
            </a:r>
            <a:r>
              <a:rPr lang="el-GR" dirty="0" err="1">
                <a:latin typeface="Arial" panose="020B0604020202020204" pitchFamily="34" charset="0"/>
                <a:cs typeface="Arial" panose="020B0604020202020204" pitchFamily="34" charset="0"/>
              </a:rPr>
              <a:t>Ε</a:t>
            </a:r>
            <a:r>
              <a:rPr lang="el-GR" dirty="0" err="1">
                <a:solidFill>
                  <a:srgbClr val="000000"/>
                </a:solidFill>
                <a:latin typeface="Arial" panose="020B0604020202020204" pitchFamily="34" charset="0"/>
                <a:cs typeface="Arial" panose="020B0604020202020204" pitchFamily="34" charset="0"/>
              </a:rPr>
              <a:t>χουν</a:t>
            </a:r>
            <a:r>
              <a:rPr lang="el-GR" dirty="0">
                <a:solidFill>
                  <a:srgbClr val="000000"/>
                </a:solidFill>
                <a:latin typeface="Arial" panose="020B0604020202020204" pitchFamily="34" charset="0"/>
                <a:cs typeface="Arial" panose="020B0604020202020204" pitchFamily="34" charset="0"/>
              </a:rPr>
              <a:t> ένα εξωτερικό πρωτεϊνικό κάλυμμα, την κεφαλή, που περιβάλλει το γενετικό υλικό τους (δίκλωνο DNA, σε ορισμένες περιπτώσεις μονόκλωνο DNA ή RNA) και μια ουρά που αναγνωρίζει το κύτταρο ξενιστή, με την οποία προσκολλώνται</a:t>
            </a:r>
            <a:r>
              <a:rPr lang="el-GR" dirty="0">
                <a:solidFill>
                  <a:srgbClr val="000000"/>
                </a:solidFill>
                <a:latin typeface="Arial" panose="020B0604020202020204" pitchFamily="34" charset="0"/>
              </a:rPr>
              <a:t>. </a:t>
            </a:r>
            <a:endParaRPr lang="el-GR" dirty="0"/>
          </a:p>
        </p:txBody>
      </p:sp>
    </p:spTree>
    <p:extLst>
      <p:ext uri="{BB962C8B-B14F-4D97-AF65-F5344CB8AC3E}">
        <p14:creationId xmlns:p14="http://schemas.microsoft.com/office/powerpoint/2010/main" val="22826615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TotalTime>
  <Words>5484</Words>
  <Application>Microsoft Office PowerPoint</Application>
  <PresentationFormat>Widescreen</PresentationFormat>
  <Paragraphs>465</Paragraphs>
  <Slides>96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96</vt:i4>
      </vt:variant>
    </vt:vector>
  </HeadingPairs>
  <TitlesOfParts>
    <vt:vector size="107" baseType="lpstr">
      <vt:lpstr>Arial</vt:lpstr>
      <vt:lpstr>Calibri</vt:lpstr>
      <vt:lpstr>Calibri Light</vt:lpstr>
      <vt:lpstr>Comic Sans MS</vt:lpstr>
      <vt:lpstr>Tahoma</vt:lpstr>
      <vt:lpstr>Times New Roman</vt:lpstr>
      <vt:lpstr>TimesNewRoman</vt:lpstr>
      <vt:lpstr>Wingdings</vt:lpstr>
      <vt:lpstr>Θέμα του Office</vt:lpstr>
      <vt:lpstr>CS ChemDraw Drawing</vt:lpstr>
      <vt:lpstr>Chart</vt:lpstr>
      <vt:lpstr>ΜΑΘΗΜΑΤΑ  Γενικής Φαρμακευτικής Φαρμακευτικής Χημείας</vt:lpstr>
      <vt:lpstr>Στόχοι των Φαρμάκων- Στρατηγικές για την ανακάλυψη της «οδηγού ένωσης».</vt:lpstr>
      <vt:lpstr> Στόχοι των Φαρμάκων –</vt:lpstr>
      <vt:lpstr>Κοινό χαρακτηριστικό των μοριακών στόχων </vt:lpstr>
      <vt:lpstr>PowerPoint Presentation</vt:lpstr>
      <vt:lpstr>PowerPoint Presentation</vt:lpstr>
      <vt:lpstr>Τα ένζυμα</vt:lpstr>
      <vt:lpstr>PowerPoint Presentation</vt:lpstr>
      <vt:lpstr>PowerPoint Presentation</vt:lpstr>
      <vt:lpstr>Ε+S       ES    EP    E  +  P </vt:lpstr>
      <vt:lpstr>Ο μη αντιστρεπτός αναστολέας μπορεί να τροποποιεί  χημικά τη  πρωτεϊνική δομή του ενζύμου</vt:lpstr>
      <vt:lpstr>Αντιστρεπτοί  συναγωνιστικοί  αναστολείς</vt:lpstr>
      <vt:lpstr>Αντιστρεπτοί  μη συναγωνιστικοί  αναστολείς</vt:lpstr>
      <vt:lpstr>PowerPoint Presentation</vt:lpstr>
      <vt:lpstr>Υποδοχείς</vt:lpstr>
      <vt:lpstr>Κατηγορίες υποδοχέων: χαρακτηρίζονται από τον ίδιο ενδογενή προσδέτη.</vt:lpstr>
      <vt:lpstr>PowerPoint Presentation</vt:lpstr>
      <vt:lpstr>PowerPoint Presentation</vt:lpstr>
      <vt:lpstr>PowerPoint Presentation</vt:lpstr>
      <vt:lpstr>PowerPoint Presentation</vt:lpstr>
      <vt:lpstr>Στάδια της μέτρησης</vt:lpstr>
      <vt:lpstr>Έκφραση της δράσης για αναστολείς ενζύμων –Αγωνιστών/ανταγωνιστών </vt:lpstr>
      <vt:lpstr>PowerPoint Presentation</vt:lpstr>
      <vt:lpstr>Διάκριση αλληλεπιδράσεων:</vt:lpstr>
      <vt:lpstr>Η μέτρηση της δράσης γίνεται κινητικά</vt:lpstr>
      <vt:lpstr>PowerPoint Presentation</vt:lpstr>
      <vt:lpstr>υποδοχείς</vt:lpstr>
      <vt:lpstr>Η θεωρία της πλευρικής αλυσίδας</vt:lpstr>
      <vt:lpstr>PowerPoint Presentation</vt:lpstr>
      <vt:lpstr>ΔΙΑΔΡΟΜΗ ΤΗΣ ΕΝΤΟΛΗΣ ΠΡΟΣ ΤΟ ΟΡΓΑΝΟ-ΣΤΟΧΟ </vt:lpstr>
      <vt:lpstr>PowerPoint Presentation</vt:lpstr>
      <vt:lpstr>κινάσες</vt:lpstr>
      <vt:lpstr>             Οι δίαυλοι ιόντων</vt:lpstr>
      <vt:lpstr>PowerPoint Presentation</vt:lpstr>
      <vt:lpstr>πυρηνικοί υποδοχείς</vt:lpstr>
      <vt:lpstr>PowerPoint Presentation</vt:lpstr>
      <vt:lpstr>πρωτεΐνες-μεταφορείς</vt:lpstr>
      <vt:lpstr>Η πρωτεΐνη μεταφοράς ανιόντων</vt:lpstr>
      <vt:lpstr>αλβουμίνη</vt:lpstr>
      <vt:lpstr>γονιδιακή έκφραση</vt:lpstr>
      <vt:lpstr>κατά το σχεδιασμό νέων φαρμακομορίων… </vt:lpstr>
      <vt:lpstr>Στρατηγικές ή υποθέσεις εργασίας που εφαρμόζονται για την ανεύρεση της οδηγού ένωσης </vt:lpstr>
      <vt:lpstr>PowerPoint Presentation</vt:lpstr>
      <vt:lpstr>Στρατηγικές ή υποθέσεις εργασίας που εφαρμόζονται για την ανεύρεση της οδηγού ένωσης</vt:lpstr>
      <vt:lpstr>PowerPoint Presentation</vt:lpstr>
      <vt:lpstr> α) βελτίωση υπαρχόντων φαρμάκων</vt:lpstr>
      <vt:lpstr>H εταιρεία στην οποία ανήκει το αρχικό φάρμακο προσπαθεί με αδιάκοπες τροποποιήσεις να δίνει νέα ανάλογα ώστε να διατηρεί την ηγεμονία της</vt:lpstr>
      <vt:lpstr>PowerPoint Presentation</vt:lpstr>
      <vt:lpstr>Οι αλλαγές περιλαμβάνουν</vt:lpstr>
      <vt:lpstr>PowerPoint Presentation</vt:lpstr>
      <vt:lpstr>Μεταβολή στον αριθμό ατόμων ανθρακικής αλυσίδας.  Έτσι επηρεάζεται η λιποφιλικότητα, η εκλεκτικότητα, το γέμισμα κοιλότητας του υποδοχέα ή του ενεργού κέντρου του ενζύμου. </vt:lpstr>
      <vt:lpstr>PowerPoint Presentation</vt:lpstr>
      <vt:lpstr>PowerPoint Presentation</vt:lpstr>
      <vt:lpstr>PowerPoint Presentation</vt:lpstr>
      <vt:lpstr>PowerPoint Presentation</vt:lpstr>
      <vt:lpstr>PowerPoint Presentation</vt:lpstr>
      <vt:lpstr>Φυσικά προϊόντα </vt:lpstr>
      <vt:lpstr>PowerPoint Presentation</vt:lpstr>
      <vt:lpstr>PowerPoint Presentation</vt:lpstr>
      <vt:lpstr>Η ατροπίνη, παρασκευάζεται  συνθετικά από το τροπικό οξύ και την τροπίνη. </vt:lpstr>
      <vt:lpstr>Δευτερογενείς μεταβολίτες</vt:lpstr>
      <vt:lpstr>Παρά τον πλούτο…..σε χρήση βρίσκεται μικρός αριθμός φυσικών δραστικών ενώσεων</vt:lpstr>
      <vt:lpstr>Παράδειγμα :</vt:lpstr>
      <vt:lpstr>πακλιταξέλη</vt:lpstr>
      <vt:lpstr>Κινίνη για τη σύνθεση των ανθελονοσιακών  χλωροκίνη και μεφλοκίνη </vt:lpstr>
      <vt:lpstr>Προβλήματα φυσικών προϊόντων (2) </vt:lpstr>
      <vt:lpstr>(β) συστηματικός έλεγχος (screening)-εξέταση </vt:lpstr>
      <vt:lpstr>τα δείγματα των συλλογών θα πρέπει να  περιλαμβάνουν:</vt:lpstr>
      <vt:lpstr>PowerPoint Presentation</vt:lpstr>
      <vt:lpstr>Combinatorial Chemistry-Συνδυαστική Χημεία</vt:lpstr>
      <vt:lpstr>PowerPoint Presentation</vt:lpstr>
      <vt:lpstr>Solid phase synthesis-Σύνθεση στερεάς φάσης</vt:lpstr>
      <vt:lpstr>Πλεονεκτήματα-Μειονεκτήματα- Διαφορές Συνδυαστικής και Συμβατικής Χημείας</vt:lpstr>
      <vt:lpstr>Συμβατική &amp; Συνδυαστική Χημεία</vt:lpstr>
      <vt:lpstr>PowerPoint Presentation</vt:lpstr>
      <vt:lpstr>PowerPoint Presentation</vt:lpstr>
      <vt:lpstr>PowerPoint Presentation</vt:lpstr>
      <vt:lpstr>PowerPoint Presentation</vt:lpstr>
      <vt:lpstr>multiple-component condensations (MCCs) συμπυκνώσεις πολλαπλών συστατικών</vt:lpstr>
      <vt:lpstr>Βιβλιοθήκες ενώσεων</vt:lpstr>
      <vt:lpstr>PowerPoint Presentation</vt:lpstr>
      <vt:lpstr>Βιβλιοθήκες ενώσεων-Προέλευση</vt:lpstr>
      <vt:lpstr>Combinatorial Technologies-Συνδυαστικές Τεχνολογίες</vt:lpstr>
      <vt:lpstr>Virtual library-Εικονική βιβλιοθήκη</vt:lpstr>
      <vt:lpstr>PowerPoint Presentation</vt:lpstr>
      <vt:lpstr>Παράδειγμα Πειραματικής Διαδικασίας σε εικόνες</vt:lpstr>
      <vt:lpstr>Εικονική διαλογή (virtual screening, VS)</vt:lpstr>
      <vt:lpstr>Αξιοποίηση ανεπιθύμητων ή δευτερευουσών δράσεων γνωστών φαρμάκων.-Μελέτη του μεταβολισμού γνωστών φαρμάκων</vt:lpstr>
      <vt:lpstr>τολβουταμίδη   Παράδειγμα για την περίπτωση αυτή αποτελεί η περίπτωση των σουλφονυλουριών που χρησιμοποιούνται τώρα κατά του διαβήτη και ως διουρητικά (αναστέλλουν την καρβονική ανυδράση)  ενώ αρχικά χρησιμοποιήθηκαν σαν αντιβακτηριακά  η καρβουταμίδη και το τολβουταμίδη προέκυψαν από την αντικατάσταση με μεθύλιο της αρωματικής ΝΗ2 (που σχετίζεται με την αντιμικροβιακή δράση και όχι με την υπογλυκαιμική) </vt:lpstr>
      <vt:lpstr>Το παράδειγμα της φουρεσεμίδης </vt:lpstr>
      <vt:lpstr>Παλιά φάρμακα…… σε νέους στόχους (Repurposing/Repositioning) </vt:lpstr>
      <vt:lpstr>Παραδείγματα repositioning-Repurposing Drugs in Oncology (ReDO) project </vt:lpstr>
      <vt:lpstr>Ο μεταβολισμός εργαλείο για τη σύνθεση-ανακάλυψη νέων φαρμάκων</vt:lpstr>
      <vt:lpstr>PowerPoint Presentation</vt:lpstr>
      <vt:lpstr>Πεπτιδικές βιβλιοθήκες</vt:lpstr>
      <vt:lpstr>Το παράδειγμα, της χρήσης της μεθοδολογίας έκθεσης φάγου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ΜΑΘΗΜΑΤΑ  Γενικής Φαρμακευτικής Φαρμακευτικής Χημείας</dc:title>
  <dc:creator>Administrator</dc:creator>
  <cp:lastModifiedBy>Dimitra Hadjipavlou-Litina</cp:lastModifiedBy>
  <cp:revision>80</cp:revision>
  <dcterms:created xsi:type="dcterms:W3CDTF">2020-04-21T09:52:16Z</dcterms:created>
  <dcterms:modified xsi:type="dcterms:W3CDTF">2021-04-23T11:50:38Z</dcterms:modified>
</cp:coreProperties>
</file>