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70"/>
  </p:notesMasterIdLst>
  <p:sldIdLst>
    <p:sldId id="257" r:id="rId2"/>
    <p:sldId id="259" r:id="rId3"/>
    <p:sldId id="318" r:id="rId4"/>
    <p:sldId id="319" r:id="rId5"/>
    <p:sldId id="320" r:id="rId6"/>
    <p:sldId id="321" r:id="rId7"/>
    <p:sldId id="322" r:id="rId8"/>
    <p:sldId id="323" r:id="rId9"/>
    <p:sldId id="324" r:id="rId10"/>
    <p:sldId id="325" r:id="rId11"/>
    <p:sldId id="269" r:id="rId12"/>
    <p:sldId id="306" r:id="rId13"/>
    <p:sldId id="262" r:id="rId14"/>
    <p:sldId id="310" r:id="rId15"/>
    <p:sldId id="299" r:id="rId16"/>
    <p:sldId id="309" r:id="rId17"/>
    <p:sldId id="298" r:id="rId18"/>
    <p:sldId id="314" r:id="rId19"/>
    <p:sldId id="327" r:id="rId20"/>
    <p:sldId id="260" r:id="rId21"/>
    <p:sldId id="268" r:id="rId22"/>
    <p:sldId id="261" r:id="rId23"/>
    <p:sldId id="275" r:id="rId24"/>
    <p:sldId id="312" r:id="rId25"/>
    <p:sldId id="329" r:id="rId26"/>
    <p:sldId id="313" r:id="rId27"/>
    <p:sldId id="317" r:id="rId28"/>
    <p:sldId id="316" r:id="rId29"/>
    <p:sldId id="307" r:id="rId30"/>
    <p:sldId id="263" r:id="rId31"/>
    <p:sldId id="264" r:id="rId32"/>
    <p:sldId id="304" r:id="rId33"/>
    <p:sldId id="294" r:id="rId34"/>
    <p:sldId id="291" r:id="rId35"/>
    <p:sldId id="292" r:id="rId36"/>
    <p:sldId id="293" r:id="rId37"/>
    <p:sldId id="283" r:id="rId38"/>
    <p:sldId id="328" r:id="rId39"/>
    <p:sldId id="301" r:id="rId40"/>
    <p:sldId id="285" r:id="rId41"/>
    <p:sldId id="287" r:id="rId42"/>
    <p:sldId id="278" r:id="rId43"/>
    <p:sldId id="279" r:id="rId44"/>
    <p:sldId id="280" r:id="rId45"/>
    <p:sldId id="281" r:id="rId46"/>
    <p:sldId id="282" r:id="rId47"/>
    <p:sldId id="266" r:id="rId48"/>
    <p:sldId id="276" r:id="rId49"/>
    <p:sldId id="296" r:id="rId50"/>
    <p:sldId id="302" r:id="rId51"/>
    <p:sldId id="277" r:id="rId52"/>
    <p:sldId id="265" r:id="rId53"/>
    <p:sldId id="270" r:id="rId54"/>
    <p:sldId id="271" r:id="rId55"/>
    <p:sldId id="272" r:id="rId56"/>
    <p:sldId id="273" r:id="rId57"/>
    <p:sldId id="274" r:id="rId58"/>
    <p:sldId id="303" r:id="rId59"/>
    <p:sldId id="305" r:id="rId60"/>
    <p:sldId id="284" r:id="rId61"/>
    <p:sldId id="289" r:id="rId62"/>
    <p:sldId id="290" r:id="rId63"/>
    <p:sldId id="286" r:id="rId64"/>
    <p:sldId id="297" r:id="rId65"/>
    <p:sldId id="295" r:id="rId66"/>
    <p:sldId id="311" r:id="rId67"/>
    <p:sldId id="267" r:id="rId68"/>
    <p:sldId id="326"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5" autoAdjust="0"/>
    <p:restoredTop sz="93792" autoAdjust="0"/>
  </p:normalViewPr>
  <p:slideViewPr>
    <p:cSldViewPr snapToGrid="0">
      <p:cViewPr varScale="1">
        <p:scale>
          <a:sx n="59" d="100"/>
          <a:sy n="59" d="100"/>
        </p:scale>
        <p:origin x="892" y="6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934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EFA957-9A57-4469-BFA5-D9FC3629BCC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l-GR"/>
        </a:p>
      </dgm:t>
    </dgm:pt>
    <dgm:pt modelId="{E8788997-7B4D-4155-BD07-65143D3C616F}">
      <dgm:prSet phldrT="[Κείμενο]" custT="1"/>
      <dgm:spPr/>
      <dgm:t>
        <a:bodyPr/>
        <a:lstStyle/>
        <a:p>
          <a:r>
            <a:rPr lang="el-GR" sz="2400" b="1" dirty="0">
              <a:solidFill>
                <a:schemeClr val="tx1"/>
              </a:solidFill>
            </a:rPr>
            <a:t>Λήψη δεδομένων από τους επαγγελματίες υγείας</a:t>
          </a:r>
        </a:p>
      </dgm:t>
    </dgm:pt>
    <dgm:pt modelId="{62C22103-F8A4-4B77-953B-5E650A5EFCD6}" type="parTrans" cxnId="{8E4933E2-B6D4-4D22-9590-79DFA95881A3}">
      <dgm:prSet/>
      <dgm:spPr/>
      <dgm:t>
        <a:bodyPr/>
        <a:lstStyle/>
        <a:p>
          <a:endParaRPr lang="el-GR"/>
        </a:p>
      </dgm:t>
    </dgm:pt>
    <dgm:pt modelId="{0D973C7A-CF26-4774-ACAA-5F7DCE8065BE}" type="sibTrans" cxnId="{8E4933E2-B6D4-4D22-9590-79DFA95881A3}">
      <dgm:prSet/>
      <dgm:spPr/>
      <dgm:t>
        <a:bodyPr/>
        <a:lstStyle/>
        <a:p>
          <a:endParaRPr lang="el-GR"/>
        </a:p>
      </dgm:t>
    </dgm:pt>
    <dgm:pt modelId="{279DE006-0AAE-4CA9-B561-22DEC6923730}">
      <dgm:prSet phldrT="[Κείμενο]" custT="1"/>
      <dgm:spPr/>
      <dgm:t>
        <a:bodyPr/>
        <a:lstStyle/>
        <a:p>
          <a:r>
            <a:rPr lang="el-GR" sz="2000" b="1" dirty="0">
              <a:solidFill>
                <a:schemeClr val="tx1"/>
              </a:solidFill>
            </a:rPr>
            <a:t>Περιορισμοί (με ποια κριτήρια γίνεται η συλλογή-καταγραφή-αναφορά των ΑΕ)</a:t>
          </a:r>
        </a:p>
      </dgm:t>
    </dgm:pt>
    <dgm:pt modelId="{BCB97A13-ABFF-4E58-A5A2-C3F95BF713A4}" type="parTrans" cxnId="{4B9CEDE1-4BCF-47E1-BD6E-D3A929608F27}">
      <dgm:prSet/>
      <dgm:spPr/>
      <dgm:t>
        <a:bodyPr/>
        <a:lstStyle/>
        <a:p>
          <a:endParaRPr lang="el-GR"/>
        </a:p>
      </dgm:t>
    </dgm:pt>
    <dgm:pt modelId="{143DE339-5232-4439-B676-C09A0027920B}" type="sibTrans" cxnId="{4B9CEDE1-4BCF-47E1-BD6E-D3A929608F27}">
      <dgm:prSet/>
      <dgm:spPr/>
      <dgm:t>
        <a:bodyPr/>
        <a:lstStyle/>
        <a:p>
          <a:endParaRPr lang="el-GR"/>
        </a:p>
      </dgm:t>
    </dgm:pt>
    <dgm:pt modelId="{91DC46C6-968E-461F-BE48-60934D1A5C08}">
      <dgm:prSet phldrT="[Κείμενο]" custT="1"/>
      <dgm:spPr/>
      <dgm:t>
        <a:bodyPr/>
        <a:lstStyle/>
        <a:p>
          <a:r>
            <a:rPr lang="el-GR" sz="2000" b="1" dirty="0">
              <a:solidFill>
                <a:schemeClr val="tx1"/>
              </a:solidFill>
            </a:rPr>
            <a:t>Καταγραφή &amp; διαβίβαση</a:t>
          </a:r>
        </a:p>
      </dgm:t>
    </dgm:pt>
    <dgm:pt modelId="{6125612F-063F-4F82-B573-FEF8BCF18290}" type="parTrans" cxnId="{EE04A70E-F98C-48FA-840D-5DCA31672E27}">
      <dgm:prSet/>
      <dgm:spPr/>
      <dgm:t>
        <a:bodyPr/>
        <a:lstStyle/>
        <a:p>
          <a:endParaRPr lang="el-GR"/>
        </a:p>
      </dgm:t>
    </dgm:pt>
    <dgm:pt modelId="{A0EBD44A-667F-4367-BFDD-6D333183CF5D}" type="sibTrans" cxnId="{EE04A70E-F98C-48FA-840D-5DCA31672E27}">
      <dgm:prSet/>
      <dgm:spPr/>
      <dgm:t>
        <a:bodyPr/>
        <a:lstStyle/>
        <a:p>
          <a:endParaRPr lang="el-GR"/>
        </a:p>
      </dgm:t>
    </dgm:pt>
    <dgm:pt modelId="{DDD7E89E-4A9B-4402-8D1E-DE17C20F6501}" type="pres">
      <dgm:prSet presAssocID="{5FEFA957-9A57-4469-BFA5-D9FC3629BCC1}" presName="linear" presStyleCnt="0">
        <dgm:presLayoutVars>
          <dgm:dir/>
          <dgm:animLvl val="lvl"/>
          <dgm:resizeHandles val="exact"/>
        </dgm:presLayoutVars>
      </dgm:prSet>
      <dgm:spPr/>
    </dgm:pt>
    <dgm:pt modelId="{3692309D-3346-460A-A1AB-9186665614E3}" type="pres">
      <dgm:prSet presAssocID="{E8788997-7B4D-4155-BD07-65143D3C616F}" presName="parentLin" presStyleCnt="0"/>
      <dgm:spPr/>
    </dgm:pt>
    <dgm:pt modelId="{08A39628-CA84-458B-9083-C45C31FA0CA2}" type="pres">
      <dgm:prSet presAssocID="{E8788997-7B4D-4155-BD07-65143D3C616F}" presName="parentLeftMargin" presStyleLbl="node1" presStyleIdx="0" presStyleCnt="3"/>
      <dgm:spPr/>
    </dgm:pt>
    <dgm:pt modelId="{3142E282-AD8D-467D-AAD6-0808260724A3}" type="pres">
      <dgm:prSet presAssocID="{E8788997-7B4D-4155-BD07-65143D3C616F}" presName="parentText" presStyleLbl="node1" presStyleIdx="0" presStyleCnt="3" custScaleX="134595">
        <dgm:presLayoutVars>
          <dgm:chMax val="0"/>
          <dgm:bulletEnabled val="1"/>
        </dgm:presLayoutVars>
      </dgm:prSet>
      <dgm:spPr/>
    </dgm:pt>
    <dgm:pt modelId="{F9DAAA7F-71C6-49A4-AA29-59477B85C53F}" type="pres">
      <dgm:prSet presAssocID="{E8788997-7B4D-4155-BD07-65143D3C616F}" presName="negativeSpace" presStyleCnt="0"/>
      <dgm:spPr/>
    </dgm:pt>
    <dgm:pt modelId="{B5933EA7-C1A3-451B-9FF8-E38B2E9DAD5A}" type="pres">
      <dgm:prSet presAssocID="{E8788997-7B4D-4155-BD07-65143D3C616F}" presName="childText" presStyleLbl="conFgAcc1" presStyleIdx="0" presStyleCnt="3">
        <dgm:presLayoutVars>
          <dgm:bulletEnabled val="1"/>
        </dgm:presLayoutVars>
      </dgm:prSet>
      <dgm:spPr/>
    </dgm:pt>
    <dgm:pt modelId="{CF0DB993-2CB6-4F97-8751-2131522ABC95}" type="pres">
      <dgm:prSet presAssocID="{0D973C7A-CF26-4774-ACAA-5F7DCE8065BE}" presName="spaceBetweenRectangles" presStyleCnt="0"/>
      <dgm:spPr/>
    </dgm:pt>
    <dgm:pt modelId="{C9EC8742-D92C-4F6C-982F-78B3753065CC}" type="pres">
      <dgm:prSet presAssocID="{279DE006-0AAE-4CA9-B561-22DEC6923730}" presName="parentLin" presStyleCnt="0"/>
      <dgm:spPr/>
    </dgm:pt>
    <dgm:pt modelId="{F82F5201-E325-4A05-A22A-3C6B39D67DC1}" type="pres">
      <dgm:prSet presAssocID="{279DE006-0AAE-4CA9-B561-22DEC6923730}" presName="parentLeftMargin" presStyleLbl="node1" presStyleIdx="0" presStyleCnt="3"/>
      <dgm:spPr/>
    </dgm:pt>
    <dgm:pt modelId="{93B7D3D6-4113-4324-ACFB-89205B36D8B0}" type="pres">
      <dgm:prSet presAssocID="{279DE006-0AAE-4CA9-B561-22DEC6923730}" presName="parentText" presStyleLbl="node1" presStyleIdx="1" presStyleCnt="3" custScaleX="142857">
        <dgm:presLayoutVars>
          <dgm:chMax val="0"/>
          <dgm:bulletEnabled val="1"/>
        </dgm:presLayoutVars>
      </dgm:prSet>
      <dgm:spPr/>
    </dgm:pt>
    <dgm:pt modelId="{D1D99477-D5A2-4028-AE2F-7A2CEB0843CB}" type="pres">
      <dgm:prSet presAssocID="{279DE006-0AAE-4CA9-B561-22DEC6923730}" presName="negativeSpace" presStyleCnt="0"/>
      <dgm:spPr/>
    </dgm:pt>
    <dgm:pt modelId="{FE55D3A0-7EAC-4020-BFBC-9A1E49BDCC23}" type="pres">
      <dgm:prSet presAssocID="{279DE006-0AAE-4CA9-B561-22DEC6923730}" presName="childText" presStyleLbl="conFgAcc1" presStyleIdx="1" presStyleCnt="3">
        <dgm:presLayoutVars>
          <dgm:bulletEnabled val="1"/>
        </dgm:presLayoutVars>
      </dgm:prSet>
      <dgm:spPr/>
    </dgm:pt>
    <dgm:pt modelId="{6EDA7EE8-183F-4253-B4C0-FB9F7D89776E}" type="pres">
      <dgm:prSet presAssocID="{143DE339-5232-4439-B676-C09A0027920B}" presName="spaceBetweenRectangles" presStyleCnt="0"/>
      <dgm:spPr/>
    </dgm:pt>
    <dgm:pt modelId="{E83A1152-C6A7-4F50-B2F1-4F37800C6FC7}" type="pres">
      <dgm:prSet presAssocID="{91DC46C6-968E-461F-BE48-60934D1A5C08}" presName="parentLin" presStyleCnt="0"/>
      <dgm:spPr/>
    </dgm:pt>
    <dgm:pt modelId="{738B8B95-03DF-4765-ABF1-3EC8AA68F9E5}" type="pres">
      <dgm:prSet presAssocID="{91DC46C6-968E-461F-BE48-60934D1A5C08}" presName="parentLeftMargin" presStyleLbl="node1" presStyleIdx="1" presStyleCnt="3"/>
      <dgm:spPr/>
    </dgm:pt>
    <dgm:pt modelId="{2118058E-C466-4783-B228-7D9485A52FAC}" type="pres">
      <dgm:prSet presAssocID="{91DC46C6-968E-461F-BE48-60934D1A5C08}" presName="parentText" presStyleLbl="node1" presStyleIdx="2" presStyleCnt="3">
        <dgm:presLayoutVars>
          <dgm:chMax val="0"/>
          <dgm:bulletEnabled val="1"/>
        </dgm:presLayoutVars>
      </dgm:prSet>
      <dgm:spPr/>
    </dgm:pt>
    <dgm:pt modelId="{908CB3F4-6932-4354-820A-BDDE5E842A71}" type="pres">
      <dgm:prSet presAssocID="{91DC46C6-968E-461F-BE48-60934D1A5C08}" presName="negativeSpace" presStyleCnt="0"/>
      <dgm:spPr/>
    </dgm:pt>
    <dgm:pt modelId="{32499F4C-402B-4655-9A6E-B6F3E7F626EE}" type="pres">
      <dgm:prSet presAssocID="{91DC46C6-968E-461F-BE48-60934D1A5C08}" presName="childText" presStyleLbl="conFgAcc1" presStyleIdx="2" presStyleCnt="3">
        <dgm:presLayoutVars>
          <dgm:bulletEnabled val="1"/>
        </dgm:presLayoutVars>
      </dgm:prSet>
      <dgm:spPr/>
    </dgm:pt>
  </dgm:ptLst>
  <dgm:cxnLst>
    <dgm:cxn modelId="{EE04A70E-F98C-48FA-840D-5DCA31672E27}" srcId="{5FEFA957-9A57-4469-BFA5-D9FC3629BCC1}" destId="{91DC46C6-968E-461F-BE48-60934D1A5C08}" srcOrd="2" destOrd="0" parTransId="{6125612F-063F-4F82-B573-FEF8BCF18290}" sibTransId="{A0EBD44A-667F-4367-BFDD-6D333183CF5D}"/>
    <dgm:cxn modelId="{C7822D10-3BF0-4988-8D00-38ABDA8A1599}" type="presOf" srcId="{5FEFA957-9A57-4469-BFA5-D9FC3629BCC1}" destId="{DDD7E89E-4A9B-4402-8D1E-DE17C20F6501}" srcOrd="0" destOrd="0" presId="urn:microsoft.com/office/officeart/2005/8/layout/list1"/>
    <dgm:cxn modelId="{B5284A27-51A1-4E1F-9298-651370C336C1}" type="presOf" srcId="{279DE006-0AAE-4CA9-B561-22DEC6923730}" destId="{93B7D3D6-4113-4324-ACFB-89205B36D8B0}" srcOrd="1" destOrd="0" presId="urn:microsoft.com/office/officeart/2005/8/layout/list1"/>
    <dgm:cxn modelId="{77013982-D867-49DC-9660-A37EFA1CAEB2}" type="presOf" srcId="{91DC46C6-968E-461F-BE48-60934D1A5C08}" destId="{738B8B95-03DF-4765-ABF1-3EC8AA68F9E5}" srcOrd="0" destOrd="0" presId="urn:microsoft.com/office/officeart/2005/8/layout/list1"/>
    <dgm:cxn modelId="{9BA76E86-374E-498F-B257-AF66A5A929BB}" type="presOf" srcId="{279DE006-0AAE-4CA9-B561-22DEC6923730}" destId="{F82F5201-E325-4A05-A22A-3C6B39D67DC1}" srcOrd="0" destOrd="0" presId="urn:microsoft.com/office/officeart/2005/8/layout/list1"/>
    <dgm:cxn modelId="{78E764A2-635D-402C-B575-28E44DB0E495}" type="presOf" srcId="{E8788997-7B4D-4155-BD07-65143D3C616F}" destId="{08A39628-CA84-458B-9083-C45C31FA0CA2}" srcOrd="0" destOrd="0" presId="urn:microsoft.com/office/officeart/2005/8/layout/list1"/>
    <dgm:cxn modelId="{7E633DB8-AE76-4FD1-A6E2-236A6660E8AC}" type="presOf" srcId="{91DC46C6-968E-461F-BE48-60934D1A5C08}" destId="{2118058E-C466-4783-B228-7D9485A52FAC}" srcOrd="1" destOrd="0" presId="urn:microsoft.com/office/officeart/2005/8/layout/list1"/>
    <dgm:cxn modelId="{AD9AAAD6-E455-4E8D-A75A-27FD406D8AAD}" type="presOf" srcId="{E8788997-7B4D-4155-BD07-65143D3C616F}" destId="{3142E282-AD8D-467D-AAD6-0808260724A3}" srcOrd="1" destOrd="0" presId="urn:microsoft.com/office/officeart/2005/8/layout/list1"/>
    <dgm:cxn modelId="{4B9CEDE1-4BCF-47E1-BD6E-D3A929608F27}" srcId="{5FEFA957-9A57-4469-BFA5-D9FC3629BCC1}" destId="{279DE006-0AAE-4CA9-B561-22DEC6923730}" srcOrd="1" destOrd="0" parTransId="{BCB97A13-ABFF-4E58-A5A2-C3F95BF713A4}" sibTransId="{143DE339-5232-4439-B676-C09A0027920B}"/>
    <dgm:cxn modelId="{8E4933E2-B6D4-4D22-9590-79DFA95881A3}" srcId="{5FEFA957-9A57-4469-BFA5-D9FC3629BCC1}" destId="{E8788997-7B4D-4155-BD07-65143D3C616F}" srcOrd="0" destOrd="0" parTransId="{62C22103-F8A4-4B77-953B-5E650A5EFCD6}" sibTransId="{0D973C7A-CF26-4774-ACAA-5F7DCE8065BE}"/>
    <dgm:cxn modelId="{2E2C1988-3BD0-42F5-AD46-DDD0BD4F4A8C}" type="presParOf" srcId="{DDD7E89E-4A9B-4402-8D1E-DE17C20F6501}" destId="{3692309D-3346-460A-A1AB-9186665614E3}" srcOrd="0" destOrd="0" presId="urn:microsoft.com/office/officeart/2005/8/layout/list1"/>
    <dgm:cxn modelId="{BB75CD0E-498E-4A2B-874A-235FFC7B9DE0}" type="presParOf" srcId="{3692309D-3346-460A-A1AB-9186665614E3}" destId="{08A39628-CA84-458B-9083-C45C31FA0CA2}" srcOrd="0" destOrd="0" presId="urn:microsoft.com/office/officeart/2005/8/layout/list1"/>
    <dgm:cxn modelId="{4CC9E4E2-8327-4EF5-8BC9-E0458E181BB7}" type="presParOf" srcId="{3692309D-3346-460A-A1AB-9186665614E3}" destId="{3142E282-AD8D-467D-AAD6-0808260724A3}" srcOrd="1" destOrd="0" presId="urn:microsoft.com/office/officeart/2005/8/layout/list1"/>
    <dgm:cxn modelId="{F141848E-147E-4182-A095-42B7EEBFE446}" type="presParOf" srcId="{DDD7E89E-4A9B-4402-8D1E-DE17C20F6501}" destId="{F9DAAA7F-71C6-49A4-AA29-59477B85C53F}" srcOrd="1" destOrd="0" presId="urn:microsoft.com/office/officeart/2005/8/layout/list1"/>
    <dgm:cxn modelId="{69D63914-7BB1-4579-ADF9-3A6714774762}" type="presParOf" srcId="{DDD7E89E-4A9B-4402-8D1E-DE17C20F6501}" destId="{B5933EA7-C1A3-451B-9FF8-E38B2E9DAD5A}" srcOrd="2" destOrd="0" presId="urn:microsoft.com/office/officeart/2005/8/layout/list1"/>
    <dgm:cxn modelId="{71F1B737-A193-4EFC-A892-FA723AAE9A6D}" type="presParOf" srcId="{DDD7E89E-4A9B-4402-8D1E-DE17C20F6501}" destId="{CF0DB993-2CB6-4F97-8751-2131522ABC95}" srcOrd="3" destOrd="0" presId="urn:microsoft.com/office/officeart/2005/8/layout/list1"/>
    <dgm:cxn modelId="{58C81362-1CE4-4391-A3C5-CA18A9842503}" type="presParOf" srcId="{DDD7E89E-4A9B-4402-8D1E-DE17C20F6501}" destId="{C9EC8742-D92C-4F6C-982F-78B3753065CC}" srcOrd="4" destOrd="0" presId="urn:microsoft.com/office/officeart/2005/8/layout/list1"/>
    <dgm:cxn modelId="{9C25B02E-F31A-4EAA-AA10-B824B8059525}" type="presParOf" srcId="{C9EC8742-D92C-4F6C-982F-78B3753065CC}" destId="{F82F5201-E325-4A05-A22A-3C6B39D67DC1}" srcOrd="0" destOrd="0" presId="urn:microsoft.com/office/officeart/2005/8/layout/list1"/>
    <dgm:cxn modelId="{F085F01A-336E-4022-95FF-60481B9C7294}" type="presParOf" srcId="{C9EC8742-D92C-4F6C-982F-78B3753065CC}" destId="{93B7D3D6-4113-4324-ACFB-89205B36D8B0}" srcOrd="1" destOrd="0" presId="urn:microsoft.com/office/officeart/2005/8/layout/list1"/>
    <dgm:cxn modelId="{1C8AFE83-A287-4F2D-A5F9-1A43500105A3}" type="presParOf" srcId="{DDD7E89E-4A9B-4402-8D1E-DE17C20F6501}" destId="{D1D99477-D5A2-4028-AE2F-7A2CEB0843CB}" srcOrd="5" destOrd="0" presId="urn:microsoft.com/office/officeart/2005/8/layout/list1"/>
    <dgm:cxn modelId="{77909DD3-58BE-4B47-8A83-CDA6BAC49AC3}" type="presParOf" srcId="{DDD7E89E-4A9B-4402-8D1E-DE17C20F6501}" destId="{FE55D3A0-7EAC-4020-BFBC-9A1E49BDCC23}" srcOrd="6" destOrd="0" presId="urn:microsoft.com/office/officeart/2005/8/layout/list1"/>
    <dgm:cxn modelId="{83859CAB-A471-4955-9273-4410BC60D31E}" type="presParOf" srcId="{DDD7E89E-4A9B-4402-8D1E-DE17C20F6501}" destId="{6EDA7EE8-183F-4253-B4C0-FB9F7D89776E}" srcOrd="7" destOrd="0" presId="urn:microsoft.com/office/officeart/2005/8/layout/list1"/>
    <dgm:cxn modelId="{ED81FE8D-EA99-44E0-B800-8DDA0E7EA04B}" type="presParOf" srcId="{DDD7E89E-4A9B-4402-8D1E-DE17C20F6501}" destId="{E83A1152-C6A7-4F50-B2F1-4F37800C6FC7}" srcOrd="8" destOrd="0" presId="urn:microsoft.com/office/officeart/2005/8/layout/list1"/>
    <dgm:cxn modelId="{F0035478-D085-47AD-9E4A-5759BDF688DC}" type="presParOf" srcId="{E83A1152-C6A7-4F50-B2F1-4F37800C6FC7}" destId="{738B8B95-03DF-4765-ABF1-3EC8AA68F9E5}" srcOrd="0" destOrd="0" presId="urn:microsoft.com/office/officeart/2005/8/layout/list1"/>
    <dgm:cxn modelId="{F376DE14-CEB0-4355-BFF0-0B94FC121A13}" type="presParOf" srcId="{E83A1152-C6A7-4F50-B2F1-4F37800C6FC7}" destId="{2118058E-C466-4783-B228-7D9485A52FAC}" srcOrd="1" destOrd="0" presId="urn:microsoft.com/office/officeart/2005/8/layout/list1"/>
    <dgm:cxn modelId="{F11A6455-428E-4D5B-A3A4-AAAE55FA42AB}" type="presParOf" srcId="{DDD7E89E-4A9B-4402-8D1E-DE17C20F6501}" destId="{908CB3F4-6932-4354-820A-BDDE5E842A71}" srcOrd="9" destOrd="0" presId="urn:microsoft.com/office/officeart/2005/8/layout/list1"/>
    <dgm:cxn modelId="{7BE6D3BD-63B8-4EA4-B2C0-70EEC82A27C8}" type="presParOf" srcId="{DDD7E89E-4A9B-4402-8D1E-DE17C20F6501}" destId="{32499F4C-402B-4655-9A6E-B6F3E7F626E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FC3839-E01F-4F49-96D5-1978596BA50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2F5DAFA0-C9D9-4F89-86AC-0453DC39C489}">
      <dgm:prSet phldrT="[Κείμενο]" phldr="1"/>
      <dgm:spPr/>
      <dgm:t>
        <a:bodyPr/>
        <a:lstStyle/>
        <a:p>
          <a:endParaRPr lang="el-GR" sz="3500"/>
        </a:p>
      </dgm:t>
    </dgm:pt>
    <dgm:pt modelId="{CFF8E31D-57F5-46EC-8D85-40701743B862}" type="parTrans" cxnId="{7DC19103-1023-4F38-A6FA-73E1EEE3849A}">
      <dgm:prSet/>
      <dgm:spPr/>
      <dgm:t>
        <a:bodyPr/>
        <a:lstStyle/>
        <a:p>
          <a:endParaRPr lang="el-GR"/>
        </a:p>
      </dgm:t>
    </dgm:pt>
    <dgm:pt modelId="{B9E396FB-B41C-416F-A296-F5A7F466D8C9}" type="sibTrans" cxnId="{7DC19103-1023-4F38-A6FA-73E1EEE3849A}">
      <dgm:prSet/>
      <dgm:spPr/>
      <dgm:t>
        <a:bodyPr/>
        <a:lstStyle/>
        <a:p>
          <a:endParaRPr lang="el-GR"/>
        </a:p>
      </dgm:t>
    </dgm:pt>
    <dgm:pt modelId="{F1914349-F966-4AD8-AEE8-EAA67E2616C0}">
      <dgm:prSet phldrT="[Κείμενο]" custT="1"/>
      <dgm:spPr/>
      <dgm:t>
        <a:bodyPr/>
        <a:lstStyle/>
        <a:p>
          <a:r>
            <a:rPr lang="el-GR" sz="1800" b="1" dirty="0">
              <a:solidFill>
                <a:schemeClr val="tx1"/>
              </a:solidFill>
            </a:rPr>
            <a:t>Επικύρωση στοιχείων</a:t>
          </a:r>
        </a:p>
      </dgm:t>
    </dgm:pt>
    <dgm:pt modelId="{A959C7FD-D7F6-4AB9-A3A2-A67125DE973D}" type="parTrans" cxnId="{F9A3E0AD-C330-443A-B1D6-D42C261F1370}">
      <dgm:prSet/>
      <dgm:spPr/>
      <dgm:t>
        <a:bodyPr/>
        <a:lstStyle/>
        <a:p>
          <a:endParaRPr lang="el-GR"/>
        </a:p>
      </dgm:t>
    </dgm:pt>
    <dgm:pt modelId="{4AF62E89-5077-4BA8-A111-044F8253FFAB}" type="sibTrans" cxnId="{F9A3E0AD-C330-443A-B1D6-D42C261F1370}">
      <dgm:prSet/>
      <dgm:spPr/>
      <dgm:t>
        <a:bodyPr/>
        <a:lstStyle/>
        <a:p>
          <a:endParaRPr lang="el-GR"/>
        </a:p>
      </dgm:t>
    </dgm:pt>
    <dgm:pt modelId="{A1CF7C4C-A380-4B15-BD64-7434F1D14328}">
      <dgm:prSet phldrT="[Κείμενο]" phldr="1"/>
      <dgm:spPr/>
      <dgm:t>
        <a:bodyPr/>
        <a:lstStyle/>
        <a:p>
          <a:endParaRPr lang="el-GR" sz="2700"/>
        </a:p>
      </dgm:t>
    </dgm:pt>
    <dgm:pt modelId="{577D7902-0F1E-49FF-81E7-9548DAED8A43}" type="parTrans" cxnId="{9DEADA07-38D4-488E-89BE-27BCFC295CC6}">
      <dgm:prSet/>
      <dgm:spPr/>
      <dgm:t>
        <a:bodyPr/>
        <a:lstStyle/>
        <a:p>
          <a:endParaRPr lang="el-GR"/>
        </a:p>
      </dgm:t>
    </dgm:pt>
    <dgm:pt modelId="{46B19389-0336-4A5C-B2AC-A5BE907F6C65}" type="sibTrans" cxnId="{9DEADA07-38D4-488E-89BE-27BCFC295CC6}">
      <dgm:prSet/>
      <dgm:spPr/>
      <dgm:t>
        <a:bodyPr/>
        <a:lstStyle/>
        <a:p>
          <a:endParaRPr lang="el-GR"/>
        </a:p>
      </dgm:t>
    </dgm:pt>
    <dgm:pt modelId="{069C649A-3F9C-449D-9734-E7CDE6D432DF}">
      <dgm:prSet phldrT="[Κείμενο]" phldr="1"/>
      <dgm:spPr/>
      <dgm:t>
        <a:bodyPr/>
        <a:lstStyle/>
        <a:p>
          <a:endParaRPr lang="el-GR"/>
        </a:p>
      </dgm:t>
    </dgm:pt>
    <dgm:pt modelId="{23357526-3DDF-4394-8D8C-6590AA64BDC6}" type="parTrans" cxnId="{3DF51D22-AA66-460D-AC36-F090A84087EA}">
      <dgm:prSet/>
      <dgm:spPr/>
      <dgm:t>
        <a:bodyPr/>
        <a:lstStyle/>
        <a:p>
          <a:endParaRPr lang="el-GR"/>
        </a:p>
      </dgm:t>
    </dgm:pt>
    <dgm:pt modelId="{87B0F21C-88CA-4993-9F05-2FC7D4A4527A}" type="sibTrans" cxnId="{3DF51D22-AA66-460D-AC36-F090A84087EA}">
      <dgm:prSet/>
      <dgm:spPr/>
      <dgm:t>
        <a:bodyPr/>
        <a:lstStyle/>
        <a:p>
          <a:endParaRPr lang="el-GR"/>
        </a:p>
      </dgm:t>
    </dgm:pt>
    <dgm:pt modelId="{3CC99285-498C-44EC-91FF-318F06330923}">
      <dgm:prSet phldrT="[Κείμενο]"/>
      <dgm:spPr/>
      <dgm:t>
        <a:bodyPr/>
        <a:lstStyle/>
        <a:p>
          <a:r>
            <a:rPr lang="el-GR" b="1" dirty="0">
              <a:solidFill>
                <a:schemeClr val="tx1"/>
              </a:solidFill>
            </a:rPr>
            <a:t>Απόδειξη ενοχοποίησης</a:t>
          </a:r>
        </a:p>
      </dgm:t>
    </dgm:pt>
    <dgm:pt modelId="{9CF0385E-1FE3-4EF7-9A21-5A5A473DDA68}" type="parTrans" cxnId="{F48218C1-5C14-452C-B503-D1A066C1C1E9}">
      <dgm:prSet/>
      <dgm:spPr/>
      <dgm:t>
        <a:bodyPr/>
        <a:lstStyle/>
        <a:p>
          <a:endParaRPr lang="el-GR"/>
        </a:p>
      </dgm:t>
    </dgm:pt>
    <dgm:pt modelId="{E3FC7F4A-4E35-4055-9134-7472C407A0F0}" type="sibTrans" cxnId="{F48218C1-5C14-452C-B503-D1A066C1C1E9}">
      <dgm:prSet/>
      <dgm:spPr/>
      <dgm:t>
        <a:bodyPr/>
        <a:lstStyle/>
        <a:p>
          <a:endParaRPr lang="el-GR"/>
        </a:p>
      </dgm:t>
    </dgm:pt>
    <dgm:pt modelId="{B7990D86-433E-475F-8F87-3A714C9D5447}">
      <dgm:prSet phldrT="[Κείμενο]" phldr="1"/>
      <dgm:spPr/>
      <dgm:t>
        <a:bodyPr/>
        <a:lstStyle/>
        <a:p>
          <a:endParaRPr lang="el-GR"/>
        </a:p>
      </dgm:t>
    </dgm:pt>
    <dgm:pt modelId="{59254814-1A49-475A-91F7-40F0C0F41CCD}" type="parTrans" cxnId="{CAD10AD7-3B75-44B1-B73F-D5302205B04C}">
      <dgm:prSet/>
      <dgm:spPr/>
      <dgm:t>
        <a:bodyPr/>
        <a:lstStyle/>
        <a:p>
          <a:endParaRPr lang="el-GR"/>
        </a:p>
      </dgm:t>
    </dgm:pt>
    <dgm:pt modelId="{2FC841F2-BDA5-4E08-9AD6-5B7F847BA79F}" type="sibTrans" cxnId="{CAD10AD7-3B75-44B1-B73F-D5302205B04C}">
      <dgm:prSet/>
      <dgm:spPr/>
      <dgm:t>
        <a:bodyPr/>
        <a:lstStyle/>
        <a:p>
          <a:endParaRPr lang="el-GR"/>
        </a:p>
      </dgm:t>
    </dgm:pt>
    <dgm:pt modelId="{E968F603-CC7F-4D7E-83B0-E5223A2FA9CA}">
      <dgm:prSet phldrT="[Κείμενο]" phldr="1"/>
      <dgm:spPr/>
      <dgm:t>
        <a:bodyPr/>
        <a:lstStyle/>
        <a:p>
          <a:endParaRPr lang="el-GR"/>
        </a:p>
      </dgm:t>
    </dgm:pt>
    <dgm:pt modelId="{2ADA7C05-FD3F-4F56-8BA4-D39597D22079}" type="parTrans" cxnId="{5AE3955E-7746-40C7-99DD-73E8BDF0DA05}">
      <dgm:prSet/>
      <dgm:spPr/>
      <dgm:t>
        <a:bodyPr/>
        <a:lstStyle/>
        <a:p>
          <a:endParaRPr lang="el-GR"/>
        </a:p>
      </dgm:t>
    </dgm:pt>
    <dgm:pt modelId="{A6D318CF-C998-44AE-8B1F-F46D05582721}" type="sibTrans" cxnId="{5AE3955E-7746-40C7-99DD-73E8BDF0DA05}">
      <dgm:prSet/>
      <dgm:spPr/>
      <dgm:t>
        <a:bodyPr/>
        <a:lstStyle/>
        <a:p>
          <a:endParaRPr lang="el-GR"/>
        </a:p>
      </dgm:t>
    </dgm:pt>
    <dgm:pt modelId="{2BD015FB-AE4D-4438-9B92-9296FF08BE20}">
      <dgm:prSet phldrT="[Κείμενο]"/>
      <dgm:spPr/>
      <dgm:t>
        <a:bodyPr/>
        <a:lstStyle/>
        <a:p>
          <a:r>
            <a:rPr lang="el-GR" b="1" dirty="0">
              <a:solidFill>
                <a:schemeClr val="tx1"/>
              </a:solidFill>
            </a:rPr>
            <a:t>Αξιοποίηση των στοιχείων από τους παραλήπτες</a:t>
          </a:r>
        </a:p>
      </dgm:t>
    </dgm:pt>
    <dgm:pt modelId="{B5972410-ED6D-449B-B7E7-BC272F880024}" type="parTrans" cxnId="{1F68696D-D40D-4C4B-AF81-2E6A3404261B}">
      <dgm:prSet/>
      <dgm:spPr/>
      <dgm:t>
        <a:bodyPr/>
        <a:lstStyle/>
        <a:p>
          <a:endParaRPr lang="el-GR"/>
        </a:p>
      </dgm:t>
    </dgm:pt>
    <dgm:pt modelId="{FFC56C49-A0AE-4C9D-AAE2-D00A7247F806}" type="sibTrans" cxnId="{1F68696D-D40D-4C4B-AF81-2E6A3404261B}">
      <dgm:prSet/>
      <dgm:spPr/>
      <dgm:t>
        <a:bodyPr/>
        <a:lstStyle/>
        <a:p>
          <a:endParaRPr lang="el-GR"/>
        </a:p>
      </dgm:t>
    </dgm:pt>
    <dgm:pt modelId="{3F9061B5-0CCA-4346-8930-3B7CF17C4EA0}">
      <dgm:prSet phldrT="[Κείμενο]" phldr="1"/>
      <dgm:spPr/>
      <dgm:t>
        <a:bodyPr/>
        <a:lstStyle/>
        <a:p>
          <a:endParaRPr lang="el-GR"/>
        </a:p>
      </dgm:t>
    </dgm:pt>
    <dgm:pt modelId="{B29B815C-9ACE-48AE-B8FA-9C89F223FAEF}" type="parTrans" cxnId="{86991E6E-0380-41EA-85BA-8E4DE4D0DCFE}">
      <dgm:prSet/>
      <dgm:spPr/>
      <dgm:t>
        <a:bodyPr/>
        <a:lstStyle/>
        <a:p>
          <a:endParaRPr lang="el-GR"/>
        </a:p>
      </dgm:t>
    </dgm:pt>
    <dgm:pt modelId="{9C466F44-B46C-4630-9C95-E3EDDE27E28A}" type="sibTrans" cxnId="{86991E6E-0380-41EA-85BA-8E4DE4D0DCFE}">
      <dgm:prSet/>
      <dgm:spPr/>
      <dgm:t>
        <a:bodyPr/>
        <a:lstStyle/>
        <a:p>
          <a:endParaRPr lang="el-GR"/>
        </a:p>
      </dgm:t>
    </dgm:pt>
    <dgm:pt modelId="{1FF884F7-B355-4C3C-9A9A-41D07A6C9919}" type="pres">
      <dgm:prSet presAssocID="{D7FC3839-E01F-4F49-96D5-1978596BA507}" presName="Name0" presStyleCnt="0">
        <dgm:presLayoutVars>
          <dgm:dir/>
          <dgm:resizeHandles val="exact"/>
        </dgm:presLayoutVars>
      </dgm:prSet>
      <dgm:spPr/>
    </dgm:pt>
    <dgm:pt modelId="{05DC08CB-E4B7-4AF9-9D58-67A88E05C86D}" type="pres">
      <dgm:prSet presAssocID="{2F5DAFA0-C9D9-4F89-86AC-0453DC39C489}" presName="node" presStyleLbl="node1" presStyleIdx="0" presStyleCnt="3">
        <dgm:presLayoutVars>
          <dgm:bulletEnabled val="1"/>
        </dgm:presLayoutVars>
      </dgm:prSet>
      <dgm:spPr/>
    </dgm:pt>
    <dgm:pt modelId="{4C76AA8F-798F-4D02-A29C-0375DA263340}" type="pres">
      <dgm:prSet presAssocID="{B9E396FB-B41C-416F-A296-F5A7F466D8C9}" presName="sibTrans" presStyleCnt="0"/>
      <dgm:spPr/>
    </dgm:pt>
    <dgm:pt modelId="{F017704C-941A-41A7-906D-40F1D7EAFE4F}" type="pres">
      <dgm:prSet presAssocID="{069C649A-3F9C-449D-9734-E7CDE6D432DF}" presName="node" presStyleLbl="node1" presStyleIdx="1" presStyleCnt="3">
        <dgm:presLayoutVars>
          <dgm:bulletEnabled val="1"/>
        </dgm:presLayoutVars>
      </dgm:prSet>
      <dgm:spPr/>
    </dgm:pt>
    <dgm:pt modelId="{8F2A7B86-711F-410E-B4AA-E3B1E4B92334}" type="pres">
      <dgm:prSet presAssocID="{87B0F21C-88CA-4993-9F05-2FC7D4A4527A}" presName="sibTrans" presStyleCnt="0"/>
      <dgm:spPr/>
    </dgm:pt>
    <dgm:pt modelId="{4A6484AE-4481-4739-B784-35F7728E58D0}" type="pres">
      <dgm:prSet presAssocID="{E968F603-CC7F-4D7E-83B0-E5223A2FA9CA}" presName="node" presStyleLbl="node1" presStyleIdx="2" presStyleCnt="3">
        <dgm:presLayoutVars>
          <dgm:bulletEnabled val="1"/>
        </dgm:presLayoutVars>
      </dgm:prSet>
      <dgm:spPr/>
    </dgm:pt>
  </dgm:ptLst>
  <dgm:cxnLst>
    <dgm:cxn modelId="{7DC19103-1023-4F38-A6FA-73E1EEE3849A}" srcId="{D7FC3839-E01F-4F49-96D5-1978596BA507}" destId="{2F5DAFA0-C9D9-4F89-86AC-0453DC39C489}" srcOrd="0" destOrd="0" parTransId="{CFF8E31D-57F5-46EC-8D85-40701743B862}" sibTransId="{B9E396FB-B41C-416F-A296-F5A7F466D8C9}"/>
    <dgm:cxn modelId="{9DEADA07-38D4-488E-89BE-27BCFC295CC6}" srcId="{2F5DAFA0-C9D9-4F89-86AC-0453DC39C489}" destId="{A1CF7C4C-A380-4B15-BD64-7434F1D14328}" srcOrd="1" destOrd="0" parTransId="{577D7902-0F1E-49FF-81E7-9548DAED8A43}" sibTransId="{46B19389-0336-4A5C-B2AC-A5BE907F6C65}"/>
    <dgm:cxn modelId="{3DF51D22-AA66-460D-AC36-F090A84087EA}" srcId="{D7FC3839-E01F-4F49-96D5-1978596BA507}" destId="{069C649A-3F9C-449D-9734-E7CDE6D432DF}" srcOrd="1" destOrd="0" parTransId="{23357526-3DDF-4394-8D8C-6590AA64BDC6}" sibTransId="{87B0F21C-88CA-4993-9F05-2FC7D4A4527A}"/>
    <dgm:cxn modelId="{5D0DF424-32EB-41C3-9FFA-1DBE9859196B}" type="presOf" srcId="{F1914349-F966-4AD8-AEE8-EAA67E2616C0}" destId="{05DC08CB-E4B7-4AF9-9D58-67A88E05C86D}" srcOrd="0" destOrd="1" presId="urn:microsoft.com/office/officeart/2005/8/layout/hList6"/>
    <dgm:cxn modelId="{8490D932-9C3C-4E75-8DEE-B7AA639C439C}" type="presOf" srcId="{069C649A-3F9C-449D-9734-E7CDE6D432DF}" destId="{F017704C-941A-41A7-906D-40F1D7EAFE4F}" srcOrd="0" destOrd="0" presId="urn:microsoft.com/office/officeart/2005/8/layout/hList6"/>
    <dgm:cxn modelId="{5AE3955E-7746-40C7-99DD-73E8BDF0DA05}" srcId="{D7FC3839-E01F-4F49-96D5-1978596BA507}" destId="{E968F603-CC7F-4D7E-83B0-E5223A2FA9CA}" srcOrd="2" destOrd="0" parTransId="{2ADA7C05-FD3F-4F56-8BA4-D39597D22079}" sibTransId="{A6D318CF-C998-44AE-8B1F-F46D05582721}"/>
    <dgm:cxn modelId="{1F68696D-D40D-4C4B-AF81-2E6A3404261B}" srcId="{E968F603-CC7F-4D7E-83B0-E5223A2FA9CA}" destId="{2BD015FB-AE4D-4438-9B92-9296FF08BE20}" srcOrd="0" destOrd="0" parTransId="{B5972410-ED6D-449B-B7E7-BC272F880024}" sibTransId="{FFC56C49-A0AE-4C9D-AAE2-D00A7247F806}"/>
    <dgm:cxn modelId="{86991E6E-0380-41EA-85BA-8E4DE4D0DCFE}" srcId="{E968F603-CC7F-4D7E-83B0-E5223A2FA9CA}" destId="{3F9061B5-0CCA-4346-8930-3B7CF17C4EA0}" srcOrd="1" destOrd="0" parTransId="{B29B815C-9ACE-48AE-B8FA-9C89F223FAEF}" sibTransId="{9C466F44-B46C-4630-9C95-E3EDDE27E28A}"/>
    <dgm:cxn modelId="{7951B458-0937-4CCB-B9F4-C4C04A62AB3F}" type="presOf" srcId="{2BD015FB-AE4D-4438-9B92-9296FF08BE20}" destId="{4A6484AE-4481-4739-B784-35F7728E58D0}" srcOrd="0" destOrd="1" presId="urn:microsoft.com/office/officeart/2005/8/layout/hList6"/>
    <dgm:cxn modelId="{285B3886-E4F9-43A7-8AD2-A15ABA2B3780}" type="presOf" srcId="{A1CF7C4C-A380-4B15-BD64-7434F1D14328}" destId="{05DC08CB-E4B7-4AF9-9D58-67A88E05C86D}" srcOrd="0" destOrd="2" presId="urn:microsoft.com/office/officeart/2005/8/layout/hList6"/>
    <dgm:cxn modelId="{E96F2896-E359-4AE4-AB46-3D138794D1E8}" type="presOf" srcId="{E968F603-CC7F-4D7E-83B0-E5223A2FA9CA}" destId="{4A6484AE-4481-4739-B784-35F7728E58D0}" srcOrd="0" destOrd="0" presId="urn:microsoft.com/office/officeart/2005/8/layout/hList6"/>
    <dgm:cxn modelId="{F9A3E0AD-C330-443A-B1D6-D42C261F1370}" srcId="{2F5DAFA0-C9D9-4F89-86AC-0453DC39C489}" destId="{F1914349-F966-4AD8-AEE8-EAA67E2616C0}" srcOrd="0" destOrd="0" parTransId="{A959C7FD-D7F6-4AB9-A3A2-A67125DE973D}" sibTransId="{4AF62E89-5077-4BA8-A111-044F8253FFAB}"/>
    <dgm:cxn modelId="{F48218C1-5C14-452C-B503-D1A066C1C1E9}" srcId="{069C649A-3F9C-449D-9734-E7CDE6D432DF}" destId="{3CC99285-498C-44EC-91FF-318F06330923}" srcOrd="0" destOrd="0" parTransId="{9CF0385E-1FE3-4EF7-9A21-5A5A473DDA68}" sibTransId="{E3FC7F4A-4E35-4055-9134-7472C407A0F0}"/>
    <dgm:cxn modelId="{8EBB60D2-E26C-4B60-80F8-0D99375D8F02}" type="presOf" srcId="{3CC99285-498C-44EC-91FF-318F06330923}" destId="{F017704C-941A-41A7-906D-40F1D7EAFE4F}" srcOrd="0" destOrd="1" presId="urn:microsoft.com/office/officeart/2005/8/layout/hList6"/>
    <dgm:cxn modelId="{658D3CD6-6CE8-403A-98B5-70278662EEC0}" type="presOf" srcId="{3F9061B5-0CCA-4346-8930-3B7CF17C4EA0}" destId="{4A6484AE-4481-4739-B784-35F7728E58D0}" srcOrd="0" destOrd="2" presId="urn:microsoft.com/office/officeart/2005/8/layout/hList6"/>
    <dgm:cxn modelId="{CAD10AD7-3B75-44B1-B73F-D5302205B04C}" srcId="{069C649A-3F9C-449D-9734-E7CDE6D432DF}" destId="{B7990D86-433E-475F-8F87-3A714C9D5447}" srcOrd="1" destOrd="0" parTransId="{59254814-1A49-475A-91F7-40F0C0F41CCD}" sibTransId="{2FC841F2-BDA5-4E08-9AD6-5B7F847BA79F}"/>
    <dgm:cxn modelId="{3065CDEF-1C35-4825-85B2-6E6869AD0CED}" type="presOf" srcId="{D7FC3839-E01F-4F49-96D5-1978596BA507}" destId="{1FF884F7-B355-4C3C-9A9A-41D07A6C9919}" srcOrd="0" destOrd="0" presId="urn:microsoft.com/office/officeart/2005/8/layout/hList6"/>
    <dgm:cxn modelId="{612481F0-ECB4-4012-AE70-C8089D8B97EF}" type="presOf" srcId="{B7990D86-433E-475F-8F87-3A714C9D5447}" destId="{F017704C-941A-41A7-906D-40F1D7EAFE4F}" srcOrd="0" destOrd="2" presId="urn:microsoft.com/office/officeart/2005/8/layout/hList6"/>
    <dgm:cxn modelId="{857BEEF6-0664-48F5-B033-8185EEFFB2F1}" type="presOf" srcId="{2F5DAFA0-C9D9-4F89-86AC-0453DC39C489}" destId="{05DC08CB-E4B7-4AF9-9D58-67A88E05C86D}" srcOrd="0" destOrd="0" presId="urn:microsoft.com/office/officeart/2005/8/layout/hList6"/>
    <dgm:cxn modelId="{95CA50EF-5F1B-48B3-8CAD-8B7FEC7B605D}" type="presParOf" srcId="{1FF884F7-B355-4C3C-9A9A-41D07A6C9919}" destId="{05DC08CB-E4B7-4AF9-9D58-67A88E05C86D}" srcOrd="0" destOrd="0" presId="urn:microsoft.com/office/officeart/2005/8/layout/hList6"/>
    <dgm:cxn modelId="{4DCB7C20-016A-401A-BF42-0CF1C72AE0CA}" type="presParOf" srcId="{1FF884F7-B355-4C3C-9A9A-41D07A6C9919}" destId="{4C76AA8F-798F-4D02-A29C-0375DA263340}" srcOrd="1" destOrd="0" presId="urn:microsoft.com/office/officeart/2005/8/layout/hList6"/>
    <dgm:cxn modelId="{80441DEA-2279-4538-9E28-86A67B13A5C8}" type="presParOf" srcId="{1FF884F7-B355-4C3C-9A9A-41D07A6C9919}" destId="{F017704C-941A-41A7-906D-40F1D7EAFE4F}" srcOrd="2" destOrd="0" presId="urn:microsoft.com/office/officeart/2005/8/layout/hList6"/>
    <dgm:cxn modelId="{2248096B-0A0C-4763-A41C-917C167226C3}" type="presParOf" srcId="{1FF884F7-B355-4C3C-9A9A-41D07A6C9919}" destId="{8F2A7B86-711F-410E-B4AA-E3B1E4B92334}" srcOrd="3" destOrd="0" presId="urn:microsoft.com/office/officeart/2005/8/layout/hList6"/>
    <dgm:cxn modelId="{03837027-B594-4720-B8EF-5D076B7106B9}" type="presParOf" srcId="{1FF884F7-B355-4C3C-9A9A-41D07A6C9919}" destId="{4A6484AE-4481-4739-B784-35F7728E58D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96F490-2B10-4A32-9935-08AB2CE687F1}"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l-GR"/>
        </a:p>
      </dgm:t>
    </dgm:pt>
    <dgm:pt modelId="{F0C009E3-BBD7-4F06-BDC5-BF129FB066E4}">
      <dgm:prSet phldrT="[Κείμενο]"/>
      <dgm:spPr/>
      <dgm:t>
        <a:bodyPr/>
        <a:lstStyle/>
        <a:p>
          <a:r>
            <a:rPr lang="el-GR" dirty="0"/>
            <a:t>Απλή μέθοδος</a:t>
          </a:r>
        </a:p>
      </dgm:t>
    </dgm:pt>
    <dgm:pt modelId="{20DCDBAD-7BDB-4DCE-9388-801C54042508}" type="parTrans" cxnId="{8D0FBA64-71F7-45D1-ADFB-CE90D85A1209}">
      <dgm:prSet/>
      <dgm:spPr/>
      <dgm:t>
        <a:bodyPr/>
        <a:lstStyle/>
        <a:p>
          <a:endParaRPr lang="el-GR"/>
        </a:p>
      </dgm:t>
    </dgm:pt>
    <dgm:pt modelId="{CD5FCCA7-274E-42EA-9F64-3546424E351D}" type="sibTrans" cxnId="{8D0FBA64-71F7-45D1-ADFB-CE90D85A1209}">
      <dgm:prSet/>
      <dgm:spPr/>
      <dgm:t>
        <a:bodyPr/>
        <a:lstStyle/>
        <a:p>
          <a:endParaRPr lang="el-GR"/>
        </a:p>
      </dgm:t>
    </dgm:pt>
    <dgm:pt modelId="{23ECD54F-90CD-42D0-BE12-90EBA58A1CCB}">
      <dgm:prSet phldrT="[Κείμενο]"/>
      <dgm:spPr/>
      <dgm:t>
        <a:bodyPr/>
        <a:lstStyle/>
        <a:p>
          <a:r>
            <a:rPr lang="el-GR" dirty="0"/>
            <a:t>Χαμηλό κόστος</a:t>
          </a:r>
        </a:p>
      </dgm:t>
    </dgm:pt>
    <dgm:pt modelId="{30518C98-3309-4033-BF0B-35DEAE02785C}" type="parTrans" cxnId="{B7A258F2-4E51-441C-86FE-DDA84B3A9030}">
      <dgm:prSet/>
      <dgm:spPr/>
      <dgm:t>
        <a:bodyPr/>
        <a:lstStyle/>
        <a:p>
          <a:endParaRPr lang="el-GR"/>
        </a:p>
      </dgm:t>
    </dgm:pt>
    <dgm:pt modelId="{A134A8D3-0146-4383-83A2-48E481D9441E}" type="sibTrans" cxnId="{B7A258F2-4E51-441C-86FE-DDA84B3A9030}">
      <dgm:prSet/>
      <dgm:spPr/>
      <dgm:t>
        <a:bodyPr/>
        <a:lstStyle/>
        <a:p>
          <a:endParaRPr lang="el-GR"/>
        </a:p>
      </dgm:t>
    </dgm:pt>
    <dgm:pt modelId="{21407D92-04F2-4461-BF02-0FB39A0C8C98}">
      <dgm:prSet phldrT="[Κείμενο]"/>
      <dgm:spPr/>
      <dgm:t>
        <a:bodyPr/>
        <a:lstStyle/>
        <a:p>
          <a:r>
            <a:rPr lang="el-GR" dirty="0"/>
            <a:t>Σύνολο πληθυσμού</a:t>
          </a:r>
        </a:p>
      </dgm:t>
    </dgm:pt>
    <dgm:pt modelId="{8AAE22D4-035E-412A-884C-28BED2207CFB}" type="parTrans" cxnId="{18EA230B-4511-46EF-9F80-527CEBD7FF4C}">
      <dgm:prSet/>
      <dgm:spPr/>
      <dgm:t>
        <a:bodyPr/>
        <a:lstStyle/>
        <a:p>
          <a:endParaRPr lang="el-GR"/>
        </a:p>
      </dgm:t>
    </dgm:pt>
    <dgm:pt modelId="{AE83F550-3151-4492-ABD9-EAE1686156B7}" type="sibTrans" cxnId="{18EA230B-4511-46EF-9F80-527CEBD7FF4C}">
      <dgm:prSet/>
      <dgm:spPr/>
      <dgm:t>
        <a:bodyPr/>
        <a:lstStyle/>
        <a:p>
          <a:endParaRPr lang="el-GR"/>
        </a:p>
      </dgm:t>
    </dgm:pt>
    <dgm:pt modelId="{544CA361-D78E-44FC-AF93-B5D95C9DE594}">
      <dgm:prSet phldrT="[Κείμενο]"/>
      <dgm:spPr/>
      <dgm:t>
        <a:bodyPr/>
        <a:lstStyle/>
        <a:p>
          <a:r>
            <a:rPr lang="el-GR" dirty="0"/>
            <a:t>Σύνολο φαρμάκων</a:t>
          </a:r>
        </a:p>
      </dgm:t>
    </dgm:pt>
    <dgm:pt modelId="{39CA3D7F-095C-44EB-9B63-F09648A72EE2}" type="parTrans" cxnId="{109848D5-B632-4AC4-ABA7-664159BE0F45}">
      <dgm:prSet/>
      <dgm:spPr/>
      <dgm:t>
        <a:bodyPr/>
        <a:lstStyle/>
        <a:p>
          <a:endParaRPr lang="el-GR"/>
        </a:p>
      </dgm:t>
    </dgm:pt>
    <dgm:pt modelId="{151C6877-CC15-4E94-AD48-629107CE5E91}" type="sibTrans" cxnId="{109848D5-B632-4AC4-ABA7-664159BE0F45}">
      <dgm:prSet/>
      <dgm:spPr/>
      <dgm:t>
        <a:bodyPr/>
        <a:lstStyle/>
        <a:p>
          <a:endParaRPr lang="el-GR"/>
        </a:p>
      </dgm:t>
    </dgm:pt>
    <dgm:pt modelId="{018AC3A9-ADC1-4001-8E2A-5180E9254519}">
      <dgm:prSet phldrT="[Κείμενο]"/>
      <dgm:spPr/>
      <dgm:t>
        <a:bodyPr/>
        <a:lstStyle/>
        <a:p>
          <a:r>
            <a:rPr lang="el-GR" dirty="0"/>
            <a:t>Σπάνιες </a:t>
          </a:r>
          <a:r>
            <a:rPr lang="el-GR" dirty="0" err="1"/>
            <a:t>ΑΕς</a:t>
          </a:r>
          <a:endParaRPr lang="el-GR" dirty="0"/>
        </a:p>
      </dgm:t>
    </dgm:pt>
    <dgm:pt modelId="{8B555C60-0887-40C1-BF43-7C67B04AD490}" type="parTrans" cxnId="{B99253E0-815E-4943-A649-984D38BEDCBD}">
      <dgm:prSet/>
      <dgm:spPr/>
      <dgm:t>
        <a:bodyPr/>
        <a:lstStyle/>
        <a:p>
          <a:endParaRPr lang="el-GR"/>
        </a:p>
      </dgm:t>
    </dgm:pt>
    <dgm:pt modelId="{01DE5F7B-2975-417C-BB75-D458E89C0FFD}" type="sibTrans" cxnId="{B99253E0-815E-4943-A649-984D38BEDCBD}">
      <dgm:prSet/>
      <dgm:spPr/>
      <dgm:t>
        <a:bodyPr/>
        <a:lstStyle/>
        <a:p>
          <a:endParaRPr lang="el-GR"/>
        </a:p>
      </dgm:t>
    </dgm:pt>
    <dgm:pt modelId="{C65F15C7-E154-4A8E-B2EC-04D9D25345A6}">
      <dgm:prSet phldrT="[Κείμενο]"/>
      <dgm:spPr/>
      <dgm:t>
        <a:bodyPr/>
        <a:lstStyle/>
        <a:p>
          <a:r>
            <a:rPr lang="el-GR" dirty="0" err="1"/>
            <a:t>Μακρυς</a:t>
          </a:r>
          <a:r>
            <a:rPr lang="el-GR" dirty="0"/>
            <a:t> χρόνος</a:t>
          </a:r>
        </a:p>
      </dgm:t>
    </dgm:pt>
    <dgm:pt modelId="{7C18A5F4-7CFF-45B1-A231-F6112F679D3B}" type="parTrans" cxnId="{CA900606-20D8-41C7-A898-4DC6EFC15F3D}">
      <dgm:prSet/>
      <dgm:spPr/>
      <dgm:t>
        <a:bodyPr/>
        <a:lstStyle/>
        <a:p>
          <a:endParaRPr lang="el-GR"/>
        </a:p>
      </dgm:t>
    </dgm:pt>
    <dgm:pt modelId="{25464362-9F20-46AD-8E1F-EA6AA0AAF0F9}" type="sibTrans" cxnId="{CA900606-20D8-41C7-A898-4DC6EFC15F3D}">
      <dgm:prSet/>
      <dgm:spPr/>
      <dgm:t>
        <a:bodyPr/>
        <a:lstStyle/>
        <a:p>
          <a:endParaRPr lang="el-GR"/>
        </a:p>
      </dgm:t>
    </dgm:pt>
    <dgm:pt modelId="{47967509-819F-4D65-8AE6-368DC1666CC8}" type="pres">
      <dgm:prSet presAssocID="{1896F490-2B10-4A32-9935-08AB2CE687F1}" presName="diagram" presStyleCnt="0">
        <dgm:presLayoutVars>
          <dgm:dir/>
          <dgm:resizeHandles val="exact"/>
        </dgm:presLayoutVars>
      </dgm:prSet>
      <dgm:spPr/>
    </dgm:pt>
    <dgm:pt modelId="{3D047057-B7C4-4E4F-98B4-A27A7F8C57C6}" type="pres">
      <dgm:prSet presAssocID="{F0C009E3-BBD7-4F06-BDC5-BF129FB066E4}" presName="node" presStyleLbl="node1" presStyleIdx="0" presStyleCnt="6" custScaleX="81437" custScaleY="81705">
        <dgm:presLayoutVars>
          <dgm:bulletEnabled val="1"/>
        </dgm:presLayoutVars>
      </dgm:prSet>
      <dgm:spPr/>
    </dgm:pt>
    <dgm:pt modelId="{30C716CC-427B-4765-8577-78EFBCA72148}" type="pres">
      <dgm:prSet presAssocID="{CD5FCCA7-274E-42EA-9F64-3546424E351D}" presName="sibTrans" presStyleCnt="0"/>
      <dgm:spPr/>
    </dgm:pt>
    <dgm:pt modelId="{72199D8D-5B72-48C7-ADE1-0DB368B8F0F9}" type="pres">
      <dgm:prSet presAssocID="{23ECD54F-90CD-42D0-BE12-90EBA58A1CCB}" presName="node" presStyleLbl="node1" presStyleIdx="1" presStyleCnt="6">
        <dgm:presLayoutVars>
          <dgm:bulletEnabled val="1"/>
        </dgm:presLayoutVars>
      </dgm:prSet>
      <dgm:spPr/>
    </dgm:pt>
    <dgm:pt modelId="{404A43B9-4426-47C3-8D7F-5586886E2ACD}" type="pres">
      <dgm:prSet presAssocID="{A134A8D3-0146-4383-83A2-48E481D9441E}" presName="sibTrans" presStyleCnt="0"/>
      <dgm:spPr/>
    </dgm:pt>
    <dgm:pt modelId="{A10D736F-E65F-4504-9794-6CCBA4EF4CAE}" type="pres">
      <dgm:prSet presAssocID="{21407D92-04F2-4461-BF02-0FB39A0C8C98}" presName="node" presStyleLbl="node1" presStyleIdx="2" presStyleCnt="6">
        <dgm:presLayoutVars>
          <dgm:bulletEnabled val="1"/>
        </dgm:presLayoutVars>
      </dgm:prSet>
      <dgm:spPr/>
    </dgm:pt>
    <dgm:pt modelId="{4B828713-1959-4C5F-8197-4FC07404105C}" type="pres">
      <dgm:prSet presAssocID="{AE83F550-3151-4492-ABD9-EAE1686156B7}" presName="sibTrans" presStyleCnt="0"/>
      <dgm:spPr/>
    </dgm:pt>
    <dgm:pt modelId="{7156C25C-A3C9-4CF4-97F3-04501A6659FB}" type="pres">
      <dgm:prSet presAssocID="{544CA361-D78E-44FC-AF93-B5D95C9DE594}" presName="node" presStyleLbl="node1" presStyleIdx="3" presStyleCnt="6">
        <dgm:presLayoutVars>
          <dgm:bulletEnabled val="1"/>
        </dgm:presLayoutVars>
      </dgm:prSet>
      <dgm:spPr/>
    </dgm:pt>
    <dgm:pt modelId="{B6725FD5-6396-4113-86D3-09565B3589FA}" type="pres">
      <dgm:prSet presAssocID="{151C6877-CC15-4E94-AD48-629107CE5E91}" presName="sibTrans" presStyleCnt="0"/>
      <dgm:spPr/>
    </dgm:pt>
    <dgm:pt modelId="{D43DC8F8-CAD1-4A49-9F1C-FE15A7D5F99A}" type="pres">
      <dgm:prSet presAssocID="{018AC3A9-ADC1-4001-8E2A-5180E9254519}" presName="node" presStyleLbl="node1" presStyleIdx="4" presStyleCnt="6" custLinFactNeighborX="-54001" custLinFactNeighborY="-8890">
        <dgm:presLayoutVars>
          <dgm:bulletEnabled val="1"/>
        </dgm:presLayoutVars>
      </dgm:prSet>
      <dgm:spPr/>
    </dgm:pt>
    <dgm:pt modelId="{2262F8F6-5C17-4A0C-B90B-7C494C350952}" type="pres">
      <dgm:prSet presAssocID="{01DE5F7B-2975-417C-BB75-D458E89C0FFD}" presName="sibTrans" presStyleCnt="0"/>
      <dgm:spPr/>
    </dgm:pt>
    <dgm:pt modelId="{5DAE850E-26B9-4447-9EC2-4FED8682F424}" type="pres">
      <dgm:prSet presAssocID="{C65F15C7-E154-4A8E-B2EC-04D9D25345A6}" presName="node" presStyleLbl="node1" presStyleIdx="5" presStyleCnt="6" custLinFactNeighborX="-46229" custLinFactNeighborY="-9878">
        <dgm:presLayoutVars>
          <dgm:bulletEnabled val="1"/>
        </dgm:presLayoutVars>
      </dgm:prSet>
      <dgm:spPr/>
    </dgm:pt>
  </dgm:ptLst>
  <dgm:cxnLst>
    <dgm:cxn modelId="{41460002-F4DA-479F-8CA4-D28AE869D66E}" type="presOf" srcId="{018AC3A9-ADC1-4001-8E2A-5180E9254519}" destId="{D43DC8F8-CAD1-4A49-9F1C-FE15A7D5F99A}" srcOrd="0" destOrd="0" presId="urn:microsoft.com/office/officeart/2005/8/layout/default"/>
    <dgm:cxn modelId="{CA900606-20D8-41C7-A898-4DC6EFC15F3D}" srcId="{1896F490-2B10-4A32-9935-08AB2CE687F1}" destId="{C65F15C7-E154-4A8E-B2EC-04D9D25345A6}" srcOrd="5" destOrd="0" parTransId="{7C18A5F4-7CFF-45B1-A231-F6112F679D3B}" sibTransId="{25464362-9F20-46AD-8E1F-EA6AA0AAF0F9}"/>
    <dgm:cxn modelId="{18EA230B-4511-46EF-9F80-527CEBD7FF4C}" srcId="{1896F490-2B10-4A32-9935-08AB2CE687F1}" destId="{21407D92-04F2-4461-BF02-0FB39A0C8C98}" srcOrd="2" destOrd="0" parTransId="{8AAE22D4-035E-412A-884C-28BED2207CFB}" sibTransId="{AE83F550-3151-4492-ABD9-EAE1686156B7}"/>
    <dgm:cxn modelId="{07A4E019-EAC4-42C8-94D6-59C4AE6BA19A}" type="presOf" srcId="{F0C009E3-BBD7-4F06-BDC5-BF129FB066E4}" destId="{3D047057-B7C4-4E4F-98B4-A27A7F8C57C6}" srcOrd="0" destOrd="0" presId="urn:microsoft.com/office/officeart/2005/8/layout/default"/>
    <dgm:cxn modelId="{4AAD322A-02B4-4F4F-A2B0-CDCA93C1D319}" type="presOf" srcId="{544CA361-D78E-44FC-AF93-B5D95C9DE594}" destId="{7156C25C-A3C9-4CF4-97F3-04501A6659FB}" srcOrd="0" destOrd="0" presId="urn:microsoft.com/office/officeart/2005/8/layout/default"/>
    <dgm:cxn modelId="{8D0FBA64-71F7-45D1-ADFB-CE90D85A1209}" srcId="{1896F490-2B10-4A32-9935-08AB2CE687F1}" destId="{F0C009E3-BBD7-4F06-BDC5-BF129FB066E4}" srcOrd="0" destOrd="0" parTransId="{20DCDBAD-7BDB-4DCE-9388-801C54042508}" sibTransId="{CD5FCCA7-274E-42EA-9F64-3546424E351D}"/>
    <dgm:cxn modelId="{33F7F159-DA9A-40EC-A7FB-30E8D5CF3E08}" type="presOf" srcId="{21407D92-04F2-4461-BF02-0FB39A0C8C98}" destId="{A10D736F-E65F-4504-9794-6CCBA4EF4CAE}" srcOrd="0" destOrd="0" presId="urn:microsoft.com/office/officeart/2005/8/layout/default"/>
    <dgm:cxn modelId="{62C96496-0716-458E-AFF1-DC71B86CD750}" type="presOf" srcId="{C65F15C7-E154-4A8E-B2EC-04D9D25345A6}" destId="{5DAE850E-26B9-4447-9EC2-4FED8682F424}" srcOrd="0" destOrd="0" presId="urn:microsoft.com/office/officeart/2005/8/layout/default"/>
    <dgm:cxn modelId="{142FA7B2-4EA3-49AD-A657-70E227564596}" type="presOf" srcId="{23ECD54F-90CD-42D0-BE12-90EBA58A1CCB}" destId="{72199D8D-5B72-48C7-ADE1-0DB368B8F0F9}" srcOrd="0" destOrd="0" presId="urn:microsoft.com/office/officeart/2005/8/layout/default"/>
    <dgm:cxn modelId="{9B9213D0-9D06-41D0-BF46-CE31800EF14F}" type="presOf" srcId="{1896F490-2B10-4A32-9935-08AB2CE687F1}" destId="{47967509-819F-4D65-8AE6-368DC1666CC8}" srcOrd="0" destOrd="0" presId="urn:microsoft.com/office/officeart/2005/8/layout/default"/>
    <dgm:cxn modelId="{109848D5-B632-4AC4-ABA7-664159BE0F45}" srcId="{1896F490-2B10-4A32-9935-08AB2CE687F1}" destId="{544CA361-D78E-44FC-AF93-B5D95C9DE594}" srcOrd="3" destOrd="0" parTransId="{39CA3D7F-095C-44EB-9B63-F09648A72EE2}" sibTransId="{151C6877-CC15-4E94-AD48-629107CE5E91}"/>
    <dgm:cxn modelId="{B99253E0-815E-4943-A649-984D38BEDCBD}" srcId="{1896F490-2B10-4A32-9935-08AB2CE687F1}" destId="{018AC3A9-ADC1-4001-8E2A-5180E9254519}" srcOrd="4" destOrd="0" parTransId="{8B555C60-0887-40C1-BF43-7C67B04AD490}" sibTransId="{01DE5F7B-2975-417C-BB75-D458E89C0FFD}"/>
    <dgm:cxn modelId="{B7A258F2-4E51-441C-86FE-DDA84B3A9030}" srcId="{1896F490-2B10-4A32-9935-08AB2CE687F1}" destId="{23ECD54F-90CD-42D0-BE12-90EBA58A1CCB}" srcOrd="1" destOrd="0" parTransId="{30518C98-3309-4033-BF0B-35DEAE02785C}" sibTransId="{A134A8D3-0146-4383-83A2-48E481D9441E}"/>
    <dgm:cxn modelId="{CDD72034-0F54-457B-B488-C77C49B46C21}" type="presParOf" srcId="{47967509-819F-4D65-8AE6-368DC1666CC8}" destId="{3D047057-B7C4-4E4F-98B4-A27A7F8C57C6}" srcOrd="0" destOrd="0" presId="urn:microsoft.com/office/officeart/2005/8/layout/default"/>
    <dgm:cxn modelId="{EEA05168-696E-48CF-B7A2-5021269EC72E}" type="presParOf" srcId="{47967509-819F-4D65-8AE6-368DC1666CC8}" destId="{30C716CC-427B-4765-8577-78EFBCA72148}" srcOrd="1" destOrd="0" presId="urn:microsoft.com/office/officeart/2005/8/layout/default"/>
    <dgm:cxn modelId="{2E5CAEC0-256A-4C15-861D-E701097837AB}" type="presParOf" srcId="{47967509-819F-4D65-8AE6-368DC1666CC8}" destId="{72199D8D-5B72-48C7-ADE1-0DB368B8F0F9}" srcOrd="2" destOrd="0" presId="urn:microsoft.com/office/officeart/2005/8/layout/default"/>
    <dgm:cxn modelId="{B9318414-79D5-49B0-BEF5-1439409BD449}" type="presParOf" srcId="{47967509-819F-4D65-8AE6-368DC1666CC8}" destId="{404A43B9-4426-47C3-8D7F-5586886E2ACD}" srcOrd="3" destOrd="0" presId="urn:microsoft.com/office/officeart/2005/8/layout/default"/>
    <dgm:cxn modelId="{A669D39D-734D-42B6-A30D-A425D5863AB3}" type="presParOf" srcId="{47967509-819F-4D65-8AE6-368DC1666CC8}" destId="{A10D736F-E65F-4504-9794-6CCBA4EF4CAE}" srcOrd="4" destOrd="0" presId="urn:microsoft.com/office/officeart/2005/8/layout/default"/>
    <dgm:cxn modelId="{8A51E42D-30E8-4C72-839E-E85EFF03B7BB}" type="presParOf" srcId="{47967509-819F-4D65-8AE6-368DC1666CC8}" destId="{4B828713-1959-4C5F-8197-4FC07404105C}" srcOrd="5" destOrd="0" presId="urn:microsoft.com/office/officeart/2005/8/layout/default"/>
    <dgm:cxn modelId="{EFDD8B28-B85E-4C96-AC51-F9A30C0F84DB}" type="presParOf" srcId="{47967509-819F-4D65-8AE6-368DC1666CC8}" destId="{7156C25C-A3C9-4CF4-97F3-04501A6659FB}" srcOrd="6" destOrd="0" presId="urn:microsoft.com/office/officeart/2005/8/layout/default"/>
    <dgm:cxn modelId="{9E78261A-0C88-4B8F-A781-DF85D1D9E33A}" type="presParOf" srcId="{47967509-819F-4D65-8AE6-368DC1666CC8}" destId="{B6725FD5-6396-4113-86D3-09565B3589FA}" srcOrd="7" destOrd="0" presId="urn:microsoft.com/office/officeart/2005/8/layout/default"/>
    <dgm:cxn modelId="{EC5319D7-35FF-4C16-A8FF-9B8B9868E539}" type="presParOf" srcId="{47967509-819F-4D65-8AE6-368DC1666CC8}" destId="{D43DC8F8-CAD1-4A49-9F1C-FE15A7D5F99A}" srcOrd="8" destOrd="0" presId="urn:microsoft.com/office/officeart/2005/8/layout/default"/>
    <dgm:cxn modelId="{78B38154-1582-4365-AB73-499FD6CD6B2E}" type="presParOf" srcId="{47967509-819F-4D65-8AE6-368DC1666CC8}" destId="{2262F8F6-5C17-4A0C-B90B-7C494C350952}" srcOrd="9" destOrd="0" presId="urn:microsoft.com/office/officeart/2005/8/layout/default"/>
    <dgm:cxn modelId="{A8CA8FA1-D36F-4786-87C0-8979A320EE81}" type="presParOf" srcId="{47967509-819F-4D65-8AE6-368DC1666CC8}" destId="{5DAE850E-26B9-4447-9EC2-4FED8682F42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2E9B54-151E-42E4-93E1-BBFEFDA32B8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l-GR"/>
        </a:p>
      </dgm:t>
    </dgm:pt>
    <dgm:pt modelId="{AD752B50-81F0-49F5-B993-9B8E703E1DA7}">
      <dgm:prSet phldrT="[Κείμενο]" custT="1"/>
      <dgm:spPr/>
      <dgm:t>
        <a:bodyPr/>
        <a:lstStyle/>
        <a:p>
          <a:r>
            <a:rPr lang="el-GR" sz="2400" b="1" dirty="0">
              <a:solidFill>
                <a:schemeClr val="tx1"/>
              </a:solidFill>
            </a:rPr>
            <a:t>Μη αναφορά γνωστών ΑΕ</a:t>
          </a:r>
        </a:p>
      </dgm:t>
    </dgm:pt>
    <dgm:pt modelId="{9E679496-7DA0-44C0-A7E7-679D22C85426}" type="parTrans" cxnId="{0A01DBCD-81AC-4F2A-BEFD-FDFC3E3D3DFC}">
      <dgm:prSet/>
      <dgm:spPr/>
      <dgm:t>
        <a:bodyPr/>
        <a:lstStyle/>
        <a:p>
          <a:endParaRPr lang="el-GR"/>
        </a:p>
      </dgm:t>
    </dgm:pt>
    <dgm:pt modelId="{49F7FE2B-6EB9-4485-B518-91A8251C9A77}" type="sibTrans" cxnId="{0A01DBCD-81AC-4F2A-BEFD-FDFC3E3D3DFC}">
      <dgm:prSet/>
      <dgm:spPr/>
      <dgm:t>
        <a:bodyPr/>
        <a:lstStyle/>
        <a:p>
          <a:endParaRPr lang="el-GR"/>
        </a:p>
      </dgm:t>
    </dgm:pt>
    <dgm:pt modelId="{D3825968-B8F4-45BA-BC43-88C38B247185}">
      <dgm:prSet phldrT="[Κείμενο]" phldr="1"/>
      <dgm:spPr/>
      <dgm:t>
        <a:bodyPr/>
        <a:lstStyle/>
        <a:p>
          <a:endParaRPr lang="el-GR" dirty="0"/>
        </a:p>
      </dgm:t>
    </dgm:pt>
    <dgm:pt modelId="{A3FE515D-86BD-418B-B74E-DCC17ECE35B6}" type="parTrans" cxnId="{68DC07C8-6524-477E-AAB9-4B369C137A13}">
      <dgm:prSet/>
      <dgm:spPr/>
      <dgm:t>
        <a:bodyPr/>
        <a:lstStyle/>
        <a:p>
          <a:endParaRPr lang="el-GR"/>
        </a:p>
      </dgm:t>
    </dgm:pt>
    <dgm:pt modelId="{3658FC15-1085-4B32-A55E-38A7E5CD1EEF}" type="sibTrans" cxnId="{68DC07C8-6524-477E-AAB9-4B369C137A13}">
      <dgm:prSet/>
      <dgm:spPr/>
      <dgm:t>
        <a:bodyPr/>
        <a:lstStyle/>
        <a:p>
          <a:endParaRPr lang="el-GR"/>
        </a:p>
      </dgm:t>
    </dgm:pt>
    <dgm:pt modelId="{BC501123-AE34-49C7-A004-433862534C13}">
      <dgm:prSet phldrT="[Κείμενο]" custT="1"/>
      <dgm:spPr/>
      <dgm:t>
        <a:bodyPr/>
        <a:lstStyle/>
        <a:p>
          <a:r>
            <a:rPr lang="el-GR" sz="2800" dirty="0">
              <a:solidFill>
                <a:schemeClr val="tx1"/>
              </a:solidFill>
            </a:rPr>
            <a:t>Μη γνωστή συχνότητα</a:t>
          </a:r>
        </a:p>
      </dgm:t>
    </dgm:pt>
    <dgm:pt modelId="{8317B111-6759-46A7-AE87-991F6D7BAB3B}" type="parTrans" cxnId="{E4A2EB46-57E8-4003-A6F0-8A05DF0379B7}">
      <dgm:prSet/>
      <dgm:spPr/>
      <dgm:t>
        <a:bodyPr/>
        <a:lstStyle/>
        <a:p>
          <a:endParaRPr lang="el-GR"/>
        </a:p>
      </dgm:t>
    </dgm:pt>
    <dgm:pt modelId="{E72B2995-B34D-4183-8C83-EF29B15289ED}" type="sibTrans" cxnId="{E4A2EB46-57E8-4003-A6F0-8A05DF0379B7}">
      <dgm:prSet/>
      <dgm:spPr/>
      <dgm:t>
        <a:bodyPr/>
        <a:lstStyle/>
        <a:p>
          <a:endParaRPr lang="el-GR"/>
        </a:p>
      </dgm:t>
    </dgm:pt>
    <dgm:pt modelId="{9DC14A54-3C03-41F6-9486-AB7E784218CA}">
      <dgm:prSet phldrT="[Κείμενο]" custT="1"/>
      <dgm:spPr/>
      <dgm:t>
        <a:bodyPr/>
        <a:lstStyle/>
        <a:p>
          <a:r>
            <a:rPr lang="el-GR" sz="2000" b="1" dirty="0">
              <a:solidFill>
                <a:schemeClr val="tx1"/>
              </a:solidFill>
            </a:rPr>
            <a:t>Ασαφή στοιχεία ΑΕ  σε σχέση  με την κατανάλωση</a:t>
          </a:r>
        </a:p>
      </dgm:t>
    </dgm:pt>
    <dgm:pt modelId="{E141BABA-6748-46D7-A574-2E03B7FD925E}" type="parTrans" cxnId="{8A56DE6E-EE80-42DE-87BA-075F0DA79469}">
      <dgm:prSet/>
      <dgm:spPr/>
      <dgm:t>
        <a:bodyPr/>
        <a:lstStyle/>
        <a:p>
          <a:endParaRPr lang="el-GR"/>
        </a:p>
      </dgm:t>
    </dgm:pt>
    <dgm:pt modelId="{E9913F2D-F328-4D3C-BFA2-974C437AE699}" type="sibTrans" cxnId="{8A56DE6E-EE80-42DE-87BA-075F0DA79469}">
      <dgm:prSet/>
      <dgm:spPr/>
      <dgm:t>
        <a:bodyPr/>
        <a:lstStyle/>
        <a:p>
          <a:endParaRPr lang="el-GR"/>
        </a:p>
      </dgm:t>
    </dgm:pt>
    <dgm:pt modelId="{03D2E0BB-970A-46C6-856A-475CD6C77D5A}">
      <dgm:prSet phldrT="[Κείμενο]" custT="1"/>
      <dgm:spPr/>
      <dgm:t>
        <a:bodyPr/>
        <a:lstStyle/>
        <a:p>
          <a:r>
            <a:rPr lang="el-GR" sz="2000" b="1" dirty="0">
              <a:solidFill>
                <a:schemeClr val="tx1"/>
              </a:solidFill>
            </a:rPr>
            <a:t>Έλλειψη συνεργασίας φορέων</a:t>
          </a:r>
        </a:p>
      </dgm:t>
    </dgm:pt>
    <dgm:pt modelId="{A95AF80E-89B1-40F6-A7F1-6CDAE7BB48A3}" type="parTrans" cxnId="{5759437D-BD14-4F05-820B-FD75CC2F233A}">
      <dgm:prSet/>
      <dgm:spPr/>
      <dgm:t>
        <a:bodyPr/>
        <a:lstStyle/>
        <a:p>
          <a:endParaRPr lang="el-GR"/>
        </a:p>
      </dgm:t>
    </dgm:pt>
    <dgm:pt modelId="{781D9FE8-8653-40CF-AFA9-4120D0EC0FD4}" type="sibTrans" cxnId="{5759437D-BD14-4F05-820B-FD75CC2F233A}">
      <dgm:prSet/>
      <dgm:spPr/>
      <dgm:t>
        <a:bodyPr/>
        <a:lstStyle/>
        <a:p>
          <a:endParaRPr lang="el-GR"/>
        </a:p>
      </dgm:t>
    </dgm:pt>
    <dgm:pt modelId="{D0A9DAB5-4692-4596-A679-4C83583707B0}">
      <dgm:prSet phldrT="[Κείμενο]" custT="1"/>
      <dgm:spPr/>
      <dgm:t>
        <a:bodyPr/>
        <a:lstStyle/>
        <a:p>
          <a:r>
            <a:rPr lang="el-GR" sz="2000" b="1" dirty="0">
              <a:solidFill>
                <a:schemeClr val="tx1"/>
              </a:solidFill>
            </a:rPr>
            <a:t>Καθυστέρηση επιβεβαίωσης</a:t>
          </a:r>
        </a:p>
      </dgm:t>
    </dgm:pt>
    <dgm:pt modelId="{B63EC5DB-2639-4F25-B3A9-EB43ED8DEBA3}" type="parTrans" cxnId="{809FA63C-D760-40D8-8306-4314ED4E7814}">
      <dgm:prSet/>
      <dgm:spPr/>
      <dgm:t>
        <a:bodyPr/>
        <a:lstStyle/>
        <a:p>
          <a:endParaRPr lang="el-GR"/>
        </a:p>
      </dgm:t>
    </dgm:pt>
    <dgm:pt modelId="{50475875-C99F-42A6-8DBD-606641ED47EF}" type="sibTrans" cxnId="{809FA63C-D760-40D8-8306-4314ED4E7814}">
      <dgm:prSet/>
      <dgm:spPr/>
      <dgm:t>
        <a:bodyPr/>
        <a:lstStyle/>
        <a:p>
          <a:endParaRPr lang="el-GR"/>
        </a:p>
      </dgm:t>
    </dgm:pt>
    <dgm:pt modelId="{D21F64EB-D6A1-405D-8EDE-FFE25FCB7283}" type="pres">
      <dgm:prSet presAssocID="{632E9B54-151E-42E4-93E1-BBFEFDA32B8B}" presName="linear" presStyleCnt="0">
        <dgm:presLayoutVars>
          <dgm:animLvl val="lvl"/>
          <dgm:resizeHandles val="exact"/>
        </dgm:presLayoutVars>
      </dgm:prSet>
      <dgm:spPr/>
    </dgm:pt>
    <dgm:pt modelId="{0DB7CFF4-C79C-4830-A0CE-D661B0182043}" type="pres">
      <dgm:prSet presAssocID="{AD752B50-81F0-49F5-B993-9B8E703E1DA7}" presName="parentText" presStyleLbl="node1" presStyleIdx="0" presStyleCnt="2" custScaleX="83289" custScaleY="47919">
        <dgm:presLayoutVars>
          <dgm:chMax val="0"/>
          <dgm:bulletEnabled val="1"/>
        </dgm:presLayoutVars>
      </dgm:prSet>
      <dgm:spPr/>
    </dgm:pt>
    <dgm:pt modelId="{40F0414A-C137-426C-941B-E965953C200C}" type="pres">
      <dgm:prSet presAssocID="{AD752B50-81F0-49F5-B993-9B8E703E1DA7}" presName="childText" presStyleLbl="revTx" presStyleIdx="0" presStyleCnt="2">
        <dgm:presLayoutVars>
          <dgm:bulletEnabled val="1"/>
        </dgm:presLayoutVars>
      </dgm:prSet>
      <dgm:spPr/>
    </dgm:pt>
    <dgm:pt modelId="{74B0E1BC-CFD8-4963-9D2B-37D8D84729C1}" type="pres">
      <dgm:prSet presAssocID="{BC501123-AE34-49C7-A004-433862534C13}" presName="parentText" presStyleLbl="node1" presStyleIdx="1" presStyleCnt="2" custScaleX="86250" custScaleY="58866">
        <dgm:presLayoutVars>
          <dgm:chMax val="0"/>
          <dgm:bulletEnabled val="1"/>
        </dgm:presLayoutVars>
      </dgm:prSet>
      <dgm:spPr/>
    </dgm:pt>
    <dgm:pt modelId="{E3D93F0F-0A21-4A41-B8D8-AD4E47774EBE}" type="pres">
      <dgm:prSet presAssocID="{BC501123-AE34-49C7-A004-433862534C13}" presName="childText" presStyleLbl="revTx" presStyleIdx="1" presStyleCnt="2">
        <dgm:presLayoutVars>
          <dgm:bulletEnabled val="1"/>
        </dgm:presLayoutVars>
      </dgm:prSet>
      <dgm:spPr/>
    </dgm:pt>
  </dgm:ptLst>
  <dgm:cxnLst>
    <dgm:cxn modelId="{809FA63C-D760-40D8-8306-4314ED4E7814}" srcId="{BC501123-AE34-49C7-A004-433862534C13}" destId="{D0A9DAB5-4692-4596-A679-4C83583707B0}" srcOrd="2" destOrd="0" parTransId="{B63EC5DB-2639-4F25-B3A9-EB43ED8DEBA3}" sibTransId="{50475875-C99F-42A6-8DBD-606641ED47EF}"/>
    <dgm:cxn modelId="{FA240664-4AB0-4319-9DA6-192C60C90E5E}" type="presOf" srcId="{632E9B54-151E-42E4-93E1-BBFEFDA32B8B}" destId="{D21F64EB-D6A1-405D-8EDE-FFE25FCB7283}" srcOrd="0" destOrd="0" presId="urn:microsoft.com/office/officeart/2005/8/layout/vList2"/>
    <dgm:cxn modelId="{2FDC2F45-3128-49C9-8CEF-FA9F6547E13D}" type="presOf" srcId="{AD752B50-81F0-49F5-B993-9B8E703E1DA7}" destId="{0DB7CFF4-C79C-4830-A0CE-D661B0182043}" srcOrd="0" destOrd="0" presId="urn:microsoft.com/office/officeart/2005/8/layout/vList2"/>
    <dgm:cxn modelId="{E4A2EB46-57E8-4003-A6F0-8A05DF0379B7}" srcId="{632E9B54-151E-42E4-93E1-BBFEFDA32B8B}" destId="{BC501123-AE34-49C7-A004-433862534C13}" srcOrd="1" destOrd="0" parTransId="{8317B111-6759-46A7-AE87-991F6D7BAB3B}" sibTransId="{E72B2995-B34D-4183-8C83-EF29B15289ED}"/>
    <dgm:cxn modelId="{8A56DE6E-EE80-42DE-87BA-075F0DA79469}" srcId="{BC501123-AE34-49C7-A004-433862534C13}" destId="{9DC14A54-3C03-41F6-9486-AB7E784218CA}" srcOrd="0" destOrd="0" parTransId="{E141BABA-6748-46D7-A574-2E03B7FD925E}" sibTransId="{E9913F2D-F328-4D3C-BFA2-974C437AE699}"/>
    <dgm:cxn modelId="{B037E270-8205-4AAA-A735-FEF2FDFD6CD6}" type="presOf" srcId="{9DC14A54-3C03-41F6-9486-AB7E784218CA}" destId="{E3D93F0F-0A21-4A41-B8D8-AD4E47774EBE}" srcOrd="0" destOrd="0" presId="urn:microsoft.com/office/officeart/2005/8/layout/vList2"/>
    <dgm:cxn modelId="{5759437D-BD14-4F05-820B-FD75CC2F233A}" srcId="{BC501123-AE34-49C7-A004-433862534C13}" destId="{03D2E0BB-970A-46C6-856A-475CD6C77D5A}" srcOrd="1" destOrd="0" parTransId="{A95AF80E-89B1-40F6-A7F1-6CDAE7BB48A3}" sibTransId="{781D9FE8-8653-40CF-AFA9-4120D0EC0FD4}"/>
    <dgm:cxn modelId="{B883708C-D8B1-485C-89EE-5C651B3FA7BC}" type="presOf" srcId="{BC501123-AE34-49C7-A004-433862534C13}" destId="{74B0E1BC-CFD8-4963-9D2B-37D8D84729C1}" srcOrd="0" destOrd="0" presId="urn:microsoft.com/office/officeart/2005/8/layout/vList2"/>
    <dgm:cxn modelId="{574C39B5-C9F6-4C2F-91AF-2CB2D38E156D}" type="presOf" srcId="{D0A9DAB5-4692-4596-A679-4C83583707B0}" destId="{E3D93F0F-0A21-4A41-B8D8-AD4E47774EBE}" srcOrd="0" destOrd="2" presId="urn:microsoft.com/office/officeart/2005/8/layout/vList2"/>
    <dgm:cxn modelId="{68DC07C8-6524-477E-AAB9-4B369C137A13}" srcId="{AD752B50-81F0-49F5-B993-9B8E703E1DA7}" destId="{D3825968-B8F4-45BA-BC43-88C38B247185}" srcOrd="0" destOrd="0" parTransId="{A3FE515D-86BD-418B-B74E-DCC17ECE35B6}" sibTransId="{3658FC15-1085-4B32-A55E-38A7E5CD1EEF}"/>
    <dgm:cxn modelId="{0A01DBCD-81AC-4F2A-BEFD-FDFC3E3D3DFC}" srcId="{632E9B54-151E-42E4-93E1-BBFEFDA32B8B}" destId="{AD752B50-81F0-49F5-B993-9B8E703E1DA7}" srcOrd="0" destOrd="0" parTransId="{9E679496-7DA0-44C0-A7E7-679D22C85426}" sibTransId="{49F7FE2B-6EB9-4485-B518-91A8251C9A77}"/>
    <dgm:cxn modelId="{1DD83FEC-D122-46D8-9D51-076FA56C3C8A}" type="presOf" srcId="{03D2E0BB-970A-46C6-856A-475CD6C77D5A}" destId="{E3D93F0F-0A21-4A41-B8D8-AD4E47774EBE}" srcOrd="0" destOrd="1" presId="urn:microsoft.com/office/officeart/2005/8/layout/vList2"/>
    <dgm:cxn modelId="{7ADAB8F6-A08C-4436-99AB-59282E726FE4}" type="presOf" srcId="{D3825968-B8F4-45BA-BC43-88C38B247185}" destId="{40F0414A-C137-426C-941B-E965953C200C}" srcOrd="0" destOrd="0" presId="urn:microsoft.com/office/officeart/2005/8/layout/vList2"/>
    <dgm:cxn modelId="{AF7D893D-AE3B-4261-AE60-935CC73F3698}" type="presParOf" srcId="{D21F64EB-D6A1-405D-8EDE-FFE25FCB7283}" destId="{0DB7CFF4-C79C-4830-A0CE-D661B0182043}" srcOrd="0" destOrd="0" presId="urn:microsoft.com/office/officeart/2005/8/layout/vList2"/>
    <dgm:cxn modelId="{E37956CB-0DB2-4F09-9382-445B21F1F333}" type="presParOf" srcId="{D21F64EB-D6A1-405D-8EDE-FFE25FCB7283}" destId="{40F0414A-C137-426C-941B-E965953C200C}" srcOrd="1" destOrd="0" presId="urn:microsoft.com/office/officeart/2005/8/layout/vList2"/>
    <dgm:cxn modelId="{2C676F7E-939A-4B22-AD2B-E678826BE070}" type="presParOf" srcId="{D21F64EB-D6A1-405D-8EDE-FFE25FCB7283}" destId="{74B0E1BC-CFD8-4963-9D2B-37D8D84729C1}" srcOrd="2" destOrd="0" presId="urn:microsoft.com/office/officeart/2005/8/layout/vList2"/>
    <dgm:cxn modelId="{3589994E-B425-49D7-B287-8476792706FC}" type="presParOf" srcId="{D21F64EB-D6A1-405D-8EDE-FFE25FCB7283}" destId="{E3D93F0F-0A21-4A41-B8D8-AD4E47774EB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5883C5-762D-4CFF-8F32-4DAC3E50DFAE}"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83B1EB8D-9FBA-4EC2-9AFB-E330A2E1CDAE}">
      <dgm:prSet phldrT="[Text]" custT="1"/>
      <dgm:spPr/>
      <dgm:t>
        <a:bodyPr/>
        <a:lstStyle/>
        <a:p>
          <a:r>
            <a:rPr lang="el-GR" sz="1200" b="1" dirty="0">
              <a:solidFill>
                <a:schemeClr val="tx1"/>
              </a:solidFill>
            </a:rPr>
            <a:t>Βιοχημικές αντιδράσεις/τοξικές βλάβες</a:t>
          </a:r>
          <a:endParaRPr lang="en-US" sz="1200" b="1" dirty="0">
            <a:solidFill>
              <a:schemeClr val="tx1"/>
            </a:solidFill>
          </a:endParaRPr>
        </a:p>
      </dgm:t>
    </dgm:pt>
    <dgm:pt modelId="{75FEC108-54F1-4D8E-BB39-FF495248D8E7}" type="parTrans" cxnId="{9D3535DC-FDEB-4984-9CC8-39BE7CAE7959}">
      <dgm:prSet/>
      <dgm:spPr/>
      <dgm:t>
        <a:bodyPr/>
        <a:lstStyle/>
        <a:p>
          <a:endParaRPr lang="en-US"/>
        </a:p>
      </dgm:t>
    </dgm:pt>
    <dgm:pt modelId="{CC110F8D-1065-4C85-A1AF-8F5004EFDF77}" type="sibTrans" cxnId="{9D3535DC-FDEB-4984-9CC8-39BE7CAE7959}">
      <dgm:prSet/>
      <dgm:spPr/>
      <dgm:t>
        <a:bodyPr/>
        <a:lstStyle/>
        <a:p>
          <a:r>
            <a:rPr lang="el-GR" dirty="0"/>
            <a:t>?</a:t>
          </a:r>
          <a:endParaRPr lang="en-US" dirty="0"/>
        </a:p>
      </dgm:t>
    </dgm:pt>
    <dgm:pt modelId="{28CED25B-6414-4E4E-B24A-5339483CA4CC}">
      <dgm:prSet phldrT="[Text]" phldr="1"/>
      <dgm:spPr/>
      <dgm:t>
        <a:bodyPr/>
        <a:lstStyle/>
        <a:p>
          <a:endParaRPr lang="en-US"/>
        </a:p>
      </dgm:t>
    </dgm:pt>
    <dgm:pt modelId="{8AD5D828-5375-4224-AD4A-70615C35E8C3}" type="parTrans" cxnId="{E077ED1F-A084-48A9-BB8E-8595534EF19D}">
      <dgm:prSet/>
      <dgm:spPr/>
      <dgm:t>
        <a:bodyPr/>
        <a:lstStyle/>
        <a:p>
          <a:endParaRPr lang="en-US"/>
        </a:p>
      </dgm:t>
    </dgm:pt>
    <dgm:pt modelId="{8B9D787E-723E-4D04-B776-B8E705FFB4FE}" type="sibTrans" cxnId="{E077ED1F-A084-48A9-BB8E-8595534EF19D}">
      <dgm:prSet/>
      <dgm:spPr/>
      <dgm:t>
        <a:bodyPr/>
        <a:lstStyle/>
        <a:p>
          <a:endParaRPr lang="en-US"/>
        </a:p>
      </dgm:t>
    </dgm:pt>
    <dgm:pt modelId="{7937E7A3-D164-4E22-A524-EC59C075733B}">
      <dgm:prSet phldrT="[Text]" custT="1"/>
      <dgm:spPr/>
      <dgm:t>
        <a:bodyPr/>
        <a:lstStyle/>
        <a:p>
          <a:r>
            <a:rPr lang="el-GR" sz="1200" b="1" dirty="0">
              <a:solidFill>
                <a:schemeClr val="tx1"/>
              </a:solidFill>
            </a:rPr>
            <a:t>Φαρμακοδυναμικές επιδράσεις</a:t>
          </a:r>
          <a:endParaRPr lang="en-US" sz="1200" b="1" dirty="0">
            <a:solidFill>
              <a:schemeClr val="tx1"/>
            </a:solidFill>
          </a:endParaRPr>
        </a:p>
      </dgm:t>
    </dgm:pt>
    <dgm:pt modelId="{D1A74D2C-D30C-4428-93D2-58874492987C}" type="parTrans" cxnId="{09046384-7684-4928-9377-49F9211CBB02}">
      <dgm:prSet/>
      <dgm:spPr/>
      <dgm:t>
        <a:bodyPr/>
        <a:lstStyle/>
        <a:p>
          <a:endParaRPr lang="en-US"/>
        </a:p>
      </dgm:t>
    </dgm:pt>
    <dgm:pt modelId="{CFC2789F-04E7-43ED-84B2-731AD87122DE}" type="sibTrans" cxnId="{09046384-7684-4928-9377-49F9211CBB02}">
      <dgm:prSet/>
      <dgm:spPr/>
      <dgm:t>
        <a:bodyPr/>
        <a:lstStyle/>
        <a:p>
          <a:r>
            <a:rPr lang="el-GR" dirty="0"/>
            <a:t>?</a:t>
          </a:r>
          <a:endParaRPr lang="en-US" dirty="0"/>
        </a:p>
      </dgm:t>
    </dgm:pt>
    <dgm:pt modelId="{373FCAAF-D23A-480E-B0ED-980BF4EC9B1B}">
      <dgm:prSet phldrT="[Text]" phldr="1"/>
      <dgm:spPr/>
      <dgm:t>
        <a:bodyPr/>
        <a:lstStyle/>
        <a:p>
          <a:endParaRPr lang="en-US"/>
        </a:p>
      </dgm:t>
    </dgm:pt>
    <dgm:pt modelId="{99B8D30F-F1E2-4D78-A075-B3737A804C53}" type="parTrans" cxnId="{3459687B-4218-4AFE-9B21-BAB513B6EAE6}">
      <dgm:prSet/>
      <dgm:spPr/>
      <dgm:t>
        <a:bodyPr/>
        <a:lstStyle/>
        <a:p>
          <a:endParaRPr lang="en-US"/>
        </a:p>
      </dgm:t>
    </dgm:pt>
    <dgm:pt modelId="{B897DE13-A1D1-4882-9E11-134801E2F275}" type="sibTrans" cxnId="{3459687B-4218-4AFE-9B21-BAB513B6EAE6}">
      <dgm:prSet/>
      <dgm:spPr/>
      <dgm:t>
        <a:bodyPr/>
        <a:lstStyle/>
        <a:p>
          <a:endParaRPr lang="en-US"/>
        </a:p>
      </dgm:t>
    </dgm:pt>
    <dgm:pt modelId="{E0B35573-26CB-4F54-81B3-4D8E7420FC14}">
      <dgm:prSet phldrT="[Text]" custT="1"/>
      <dgm:spPr/>
      <dgm:t>
        <a:bodyPr/>
        <a:lstStyle/>
        <a:p>
          <a:r>
            <a:rPr lang="el-GR" sz="1200" b="1" dirty="0">
              <a:solidFill>
                <a:schemeClr val="tx1"/>
              </a:solidFill>
            </a:rPr>
            <a:t>Άλλοι μηχανισμοί</a:t>
          </a:r>
          <a:endParaRPr lang="en-US" sz="1200" b="1" dirty="0">
            <a:solidFill>
              <a:schemeClr val="tx1"/>
            </a:solidFill>
          </a:endParaRPr>
        </a:p>
      </dgm:t>
    </dgm:pt>
    <dgm:pt modelId="{4848C208-4720-4E30-A93A-93576C99C003}" type="parTrans" cxnId="{1013C248-1DD1-4385-83F9-31EB121DEEAB}">
      <dgm:prSet/>
      <dgm:spPr/>
      <dgm:t>
        <a:bodyPr/>
        <a:lstStyle/>
        <a:p>
          <a:endParaRPr lang="en-US"/>
        </a:p>
      </dgm:t>
    </dgm:pt>
    <dgm:pt modelId="{AA3EFB2B-37CD-4B3E-B873-A9C230C0E9AC}" type="sibTrans" cxnId="{1013C248-1DD1-4385-83F9-31EB121DEEAB}">
      <dgm:prSet/>
      <dgm:spPr/>
      <dgm:t>
        <a:bodyPr/>
        <a:lstStyle/>
        <a:p>
          <a:r>
            <a:rPr lang="el-GR" dirty="0"/>
            <a:t>?</a:t>
          </a:r>
          <a:endParaRPr lang="en-US" dirty="0"/>
        </a:p>
      </dgm:t>
    </dgm:pt>
    <dgm:pt modelId="{DAD5C341-776A-42D5-AEF6-59583605EB72}">
      <dgm:prSet phldrT="[Text]" phldr="1"/>
      <dgm:spPr/>
      <dgm:t>
        <a:bodyPr/>
        <a:lstStyle/>
        <a:p>
          <a:endParaRPr lang="en-US"/>
        </a:p>
      </dgm:t>
    </dgm:pt>
    <dgm:pt modelId="{DBB8FEAE-43CB-49AC-A182-FB3309C729BC}" type="parTrans" cxnId="{A08B5547-0F11-4C3D-A6BE-8F57DC447F3A}">
      <dgm:prSet/>
      <dgm:spPr/>
      <dgm:t>
        <a:bodyPr/>
        <a:lstStyle/>
        <a:p>
          <a:endParaRPr lang="en-US"/>
        </a:p>
      </dgm:t>
    </dgm:pt>
    <dgm:pt modelId="{4466387F-576C-441C-8110-ED35DE690A75}" type="sibTrans" cxnId="{A08B5547-0F11-4C3D-A6BE-8F57DC447F3A}">
      <dgm:prSet/>
      <dgm:spPr/>
      <dgm:t>
        <a:bodyPr/>
        <a:lstStyle/>
        <a:p>
          <a:endParaRPr lang="en-US"/>
        </a:p>
      </dgm:t>
    </dgm:pt>
    <dgm:pt modelId="{B75DD96C-409C-41B4-A629-A90971837D5B}" type="pres">
      <dgm:prSet presAssocID="{F95883C5-762D-4CFF-8F32-4DAC3E50DFAE}" presName="Name0" presStyleCnt="0">
        <dgm:presLayoutVars>
          <dgm:chMax/>
          <dgm:chPref/>
          <dgm:dir/>
          <dgm:animLvl val="lvl"/>
        </dgm:presLayoutVars>
      </dgm:prSet>
      <dgm:spPr/>
    </dgm:pt>
    <dgm:pt modelId="{ED935B6F-E448-4EF3-98A5-AEC988BDCE12}" type="pres">
      <dgm:prSet presAssocID="{83B1EB8D-9FBA-4EC2-9AFB-E330A2E1CDAE}" presName="composite" presStyleCnt="0"/>
      <dgm:spPr/>
    </dgm:pt>
    <dgm:pt modelId="{14D56527-845F-4CB6-A830-B5FDF6BC4F4B}" type="pres">
      <dgm:prSet presAssocID="{83B1EB8D-9FBA-4EC2-9AFB-E330A2E1CDAE}" presName="Parent1" presStyleLbl="node1" presStyleIdx="0" presStyleCnt="6" custScaleX="134831" custLinFactNeighborY="0">
        <dgm:presLayoutVars>
          <dgm:chMax val="1"/>
          <dgm:chPref val="1"/>
          <dgm:bulletEnabled val="1"/>
        </dgm:presLayoutVars>
      </dgm:prSet>
      <dgm:spPr/>
    </dgm:pt>
    <dgm:pt modelId="{D983947E-5007-499C-89CD-1423A138963A}" type="pres">
      <dgm:prSet presAssocID="{83B1EB8D-9FBA-4EC2-9AFB-E330A2E1CDAE}" presName="Childtext1" presStyleLbl="revTx" presStyleIdx="0" presStyleCnt="3">
        <dgm:presLayoutVars>
          <dgm:chMax val="0"/>
          <dgm:chPref val="0"/>
          <dgm:bulletEnabled val="1"/>
        </dgm:presLayoutVars>
      </dgm:prSet>
      <dgm:spPr/>
    </dgm:pt>
    <dgm:pt modelId="{78140E49-02E0-42E8-BA80-E57FB5EC1F0D}" type="pres">
      <dgm:prSet presAssocID="{83B1EB8D-9FBA-4EC2-9AFB-E330A2E1CDAE}" presName="BalanceSpacing" presStyleCnt="0"/>
      <dgm:spPr/>
    </dgm:pt>
    <dgm:pt modelId="{178FF983-9D35-4F96-9D9D-6E8167524268}" type="pres">
      <dgm:prSet presAssocID="{83B1EB8D-9FBA-4EC2-9AFB-E330A2E1CDAE}" presName="BalanceSpacing1" presStyleCnt="0"/>
      <dgm:spPr/>
    </dgm:pt>
    <dgm:pt modelId="{CE84345C-9E3C-4686-92D9-DD471A776813}" type="pres">
      <dgm:prSet presAssocID="{CC110F8D-1065-4C85-A1AF-8F5004EFDF77}" presName="Accent1Text" presStyleLbl="node1" presStyleIdx="1" presStyleCnt="6" custLinFactNeighborX="-8855" custLinFactNeighborY="3928"/>
      <dgm:spPr/>
    </dgm:pt>
    <dgm:pt modelId="{FFFD4513-9AD0-432A-BB72-85EA08B67FC6}" type="pres">
      <dgm:prSet presAssocID="{CC110F8D-1065-4C85-A1AF-8F5004EFDF77}" presName="spaceBetweenRectangles" presStyleCnt="0"/>
      <dgm:spPr/>
    </dgm:pt>
    <dgm:pt modelId="{DF8C3F50-AC03-4B8B-8CD5-38D3E0B578CF}" type="pres">
      <dgm:prSet presAssocID="{7937E7A3-D164-4E22-A524-EC59C075733B}" presName="composite" presStyleCnt="0"/>
      <dgm:spPr/>
    </dgm:pt>
    <dgm:pt modelId="{9916E886-EE59-43B7-A685-22D326DBE8DD}" type="pres">
      <dgm:prSet presAssocID="{7937E7A3-D164-4E22-A524-EC59C075733B}" presName="Parent1" presStyleLbl="node1" presStyleIdx="2" presStyleCnt="6" custScaleX="135312">
        <dgm:presLayoutVars>
          <dgm:chMax val="1"/>
          <dgm:chPref val="1"/>
          <dgm:bulletEnabled val="1"/>
        </dgm:presLayoutVars>
      </dgm:prSet>
      <dgm:spPr/>
    </dgm:pt>
    <dgm:pt modelId="{A427CB63-B715-402E-AFAD-C1F1E08A9BFD}" type="pres">
      <dgm:prSet presAssocID="{7937E7A3-D164-4E22-A524-EC59C075733B}" presName="Childtext1" presStyleLbl="revTx" presStyleIdx="1" presStyleCnt="3">
        <dgm:presLayoutVars>
          <dgm:chMax val="0"/>
          <dgm:chPref val="0"/>
          <dgm:bulletEnabled val="1"/>
        </dgm:presLayoutVars>
      </dgm:prSet>
      <dgm:spPr/>
    </dgm:pt>
    <dgm:pt modelId="{8AA343EE-588B-4A6E-925F-F614B5110801}" type="pres">
      <dgm:prSet presAssocID="{7937E7A3-D164-4E22-A524-EC59C075733B}" presName="BalanceSpacing" presStyleCnt="0"/>
      <dgm:spPr/>
    </dgm:pt>
    <dgm:pt modelId="{D0C9E655-20AE-4BF9-9FD7-E7D6564AE89F}" type="pres">
      <dgm:prSet presAssocID="{7937E7A3-D164-4E22-A524-EC59C075733B}" presName="BalanceSpacing1" presStyleCnt="0"/>
      <dgm:spPr/>
    </dgm:pt>
    <dgm:pt modelId="{D3A8C5FA-224D-4DB0-9DBD-BE0B17F5C0BC}" type="pres">
      <dgm:prSet presAssocID="{CFC2789F-04E7-43ED-84B2-731AD87122DE}" presName="Accent1Text" presStyleLbl="node1" presStyleIdx="3" presStyleCnt="6"/>
      <dgm:spPr/>
    </dgm:pt>
    <dgm:pt modelId="{6AEFDFDE-F95F-4B98-A336-0BC4601B12D7}" type="pres">
      <dgm:prSet presAssocID="{CFC2789F-04E7-43ED-84B2-731AD87122DE}" presName="spaceBetweenRectangles" presStyleCnt="0"/>
      <dgm:spPr/>
    </dgm:pt>
    <dgm:pt modelId="{32B8C5DD-2B32-4CC2-81C6-7FA007D4B2AD}" type="pres">
      <dgm:prSet presAssocID="{E0B35573-26CB-4F54-81B3-4D8E7420FC14}" presName="composite" presStyleCnt="0"/>
      <dgm:spPr/>
    </dgm:pt>
    <dgm:pt modelId="{9B6E3C3B-BB28-4DB8-B20C-8D8D6F7265AF}" type="pres">
      <dgm:prSet presAssocID="{E0B35573-26CB-4F54-81B3-4D8E7420FC14}" presName="Parent1" presStyleLbl="node1" presStyleIdx="4" presStyleCnt="6" custScaleX="134831">
        <dgm:presLayoutVars>
          <dgm:chMax val="1"/>
          <dgm:chPref val="1"/>
          <dgm:bulletEnabled val="1"/>
        </dgm:presLayoutVars>
      </dgm:prSet>
      <dgm:spPr/>
    </dgm:pt>
    <dgm:pt modelId="{240A98F6-21FD-4E07-9A1D-37F805693B11}" type="pres">
      <dgm:prSet presAssocID="{E0B35573-26CB-4F54-81B3-4D8E7420FC14}" presName="Childtext1" presStyleLbl="revTx" presStyleIdx="2" presStyleCnt="3">
        <dgm:presLayoutVars>
          <dgm:chMax val="0"/>
          <dgm:chPref val="0"/>
          <dgm:bulletEnabled val="1"/>
        </dgm:presLayoutVars>
      </dgm:prSet>
      <dgm:spPr/>
    </dgm:pt>
    <dgm:pt modelId="{FB9246F4-3912-4C10-A2F2-C37A969A0A87}" type="pres">
      <dgm:prSet presAssocID="{E0B35573-26CB-4F54-81B3-4D8E7420FC14}" presName="BalanceSpacing" presStyleCnt="0"/>
      <dgm:spPr/>
    </dgm:pt>
    <dgm:pt modelId="{C745A7F6-30FE-4DE2-92DB-84B222C7699E}" type="pres">
      <dgm:prSet presAssocID="{E0B35573-26CB-4F54-81B3-4D8E7420FC14}" presName="BalanceSpacing1" presStyleCnt="0"/>
      <dgm:spPr/>
    </dgm:pt>
    <dgm:pt modelId="{7C796E19-D553-4D0F-8CCA-6DDCA3BC933F}" type="pres">
      <dgm:prSet presAssocID="{AA3EFB2B-37CD-4B3E-B873-A9C230C0E9AC}" presName="Accent1Text" presStyleLbl="node1" presStyleIdx="5" presStyleCnt="6"/>
      <dgm:spPr/>
    </dgm:pt>
  </dgm:ptLst>
  <dgm:cxnLst>
    <dgm:cxn modelId="{34678D00-6909-43CF-890B-62FCAA13F1D1}" type="presOf" srcId="{DAD5C341-776A-42D5-AEF6-59583605EB72}" destId="{240A98F6-21FD-4E07-9A1D-37F805693B11}" srcOrd="0" destOrd="0" presId="urn:microsoft.com/office/officeart/2008/layout/AlternatingHexagons"/>
    <dgm:cxn modelId="{B2A9C719-BFD8-4384-ABA6-54744ACE9E0D}" type="presOf" srcId="{E0B35573-26CB-4F54-81B3-4D8E7420FC14}" destId="{9B6E3C3B-BB28-4DB8-B20C-8D8D6F7265AF}" srcOrd="0" destOrd="0" presId="urn:microsoft.com/office/officeart/2008/layout/AlternatingHexagons"/>
    <dgm:cxn modelId="{E077ED1F-A084-48A9-BB8E-8595534EF19D}" srcId="{83B1EB8D-9FBA-4EC2-9AFB-E330A2E1CDAE}" destId="{28CED25B-6414-4E4E-B24A-5339483CA4CC}" srcOrd="0" destOrd="0" parTransId="{8AD5D828-5375-4224-AD4A-70615C35E8C3}" sibTransId="{8B9D787E-723E-4D04-B776-B8E705FFB4FE}"/>
    <dgm:cxn modelId="{3AF48333-96DF-4A63-8305-E194403E3E52}" type="presOf" srcId="{F95883C5-762D-4CFF-8F32-4DAC3E50DFAE}" destId="{B75DD96C-409C-41B4-A629-A90971837D5B}" srcOrd="0" destOrd="0" presId="urn:microsoft.com/office/officeart/2008/layout/AlternatingHexagons"/>
    <dgm:cxn modelId="{AA98AB44-9AAC-46B0-93AF-617505901837}" type="presOf" srcId="{CFC2789F-04E7-43ED-84B2-731AD87122DE}" destId="{D3A8C5FA-224D-4DB0-9DBD-BE0B17F5C0BC}" srcOrd="0" destOrd="0" presId="urn:microsoft.com/office/officeart/2008/layout/AlternatingHexagons"/>
    <dgm:cxn modelId="{A08B5547-0F11-4C3D-A6BE-8F57DC447F3A}" srcId="{E0B35573-26CB-4F54-81B3-4D8E7420FC14}" destId="{DAD5C341-776A-42D5-AEF6-59583605EB72}" srcOrd="0" destOrd="0" parTransId="{DBB8FEAE-43CB-49AC-A182-FB3309C729BC}" sibTransId="{4466387F-576C-441C-8110-ED35DE690A75}"/>
    <dgm:cxn modelId="{1013C248-1DD1-4385-83F9-31EB121DEEAB}" srcId="{F95883C5-762D-4CFF-8F32-4DAC3E50DFAE}" destId="{E0B35573-26CB-4F54-81B3-4D8E7420FC14}" srcOrd="2" destOrd="0" parTransId="{4848C208-4720-4E30-A93A-93576C99C003}" sibTransId="{AA3EFB2B-37CD-4B3E-B873-A9C230C0E9AC}"/>
    <dgm:cxn modelId="{3459687B-4218-4AFE-9B21-BAB513B6EAE6}" srcId="{7937E7A3-D164-4E22-A524-EC59C075733B}" destId="{373FCAAF-D23A-480E-B0ED-980BF4EC9B1B}" srcOrd="0" destOrd="0" parTransId="{99B8D30F-F1E2-4D78-A075-B3737A804C53}" sibTransId="{B897DE13-A1D1-4882-9E11-134801E2F275}"/>
    <dgm:cxn modelId="{09046384-7684-4928-9377-49F9211CBB02}" srcId="{F95883C5-762D-4CFF-8F32-4DAC3E50DFAE}" destId="{7937E7A3-D164-4E22-A524-EC59C075733B}" srcOrd="1" destOrd="0" parTransId="{D1A74D2C-D30C-4428-93D2-58874492987C}" sibTransId="{CFC2789F-04E7-43ED-84B2-731AD87122DE}"/>
    <dgm:cxn modelId="{7F0A7287-A087-4960-B0AD-45CBA2EFF5F1}" type="presOf" srcId="{28CED25B-6414-4E4E-B24A-5339483CA4CC}" destId="{D983947E-5007-499C-89CD-1423A138963A}" srcOrd="0" destOrd="0" presId="urn:microsoft.com/office/officeart/2008/layout/AlternatingHexagons"/>
    <dgm:cxn modelId="{46BAD790-EA4E-467A-BFAF-09040F9AD575}" type="presOf" srcId="{83B1EB8D-9FBA-4EC2-9AFB-E330A2E1CDAE}" destId="{14D56527-845F-4CB6-A830-B5FDF6BC4F4B}" srcOrd="0" destOrd="0" presId="urn:microsoft.com/office/officeart/2008/layout/AlternatingHexagons"/>
    <dgm:cxn modelId="{8D3F98AB-8C85-4644-A56B-8211A715189D}" type="presOf" srcId="{373FCAAF-D23A-480E-B0ED-980BF4EC9B1B}" destId="{A427CB63-B715-402E-AFAD-C1F1E08A9BFD}" srcOrd="0" destOrd="0" presId="urn:microsoft.com/office/officeart/2008/layout/AlternatingHexagons"/>
    <dgm:cxn modelId="{FE2245C4-79DC-4C40-8995-472B7F522620}" type="presOf" srcId="{AA3EFB2B-37CD-4B3E-B873-A9C230C0E9AC}" destId="{7C796E19-D553-4D0F-8CCA-6DDCA3BC933F}" srcOrd="0" destOrd="0" presId="urn:microsoft.com/office/officeart/2008/layout/AlternatingHexagons"/>
    <dgm:cxn modelId="{5A5F02D2-E610-41CB-99B7-8CA317971142}" type="presOf" srcId="{7937E7A3-D164-4E22-A524-EC59C075733B}" destId="{9916E886-EE59-43B7-A685-22D326DBE8DD}" srcOrd="0" destOrd="0" presId="urn:microsoft.com/office/officeart/2008/layout/AlternatingHexagons"/>
    <dgm:cxn modelId="{9D3535DC-FDEB-4984-9CC8-39BE7CAE7959}" srcId="{F95883C5-762D-4CFF-8F32-4DAC3E50DFAE}" destId="{83B1EB8D-9FBA-4EC2-9AFB-E330A2E1CDAE}" srcOrd="0" destOrd="0" parTransId="{75FEC108-54F1-4D8E-BB39-FF495248D8E7}" sibTransId="{CC110F8D-1065-4C85-A1AF-8F5004EFDF77}"/>
    <dgm:cxn modelId="{6BE2EFF2-E63F-4A16-9D2F-3F0479C12B87}" type="presOf" srcId="{CC110F8D-1065-4C85-A1AF-8F5004EFDF77}" destId="{CE84345C-9E3C-4686-92D9-DD471A776813}" srcOrd="0" destOrd="0" presId="urn:microsoft.com/office/officeart/2008/layout/AlternatingHexagons"/>
    <dgm:cxn modelId="{541F9B47-7BB8-47EC-A546-CD82D0F395F1}" type="presParOf" srcId="{B75DD96C-409C-41B4-A629-A90971837D5B}" destId="{ED935B6F-E448-4EF3-98A5-AEC988BDCE12}" srcOrd="0" destOrd="0" presId="urn:microsoft.com/office/officeart/2008/layout/AlternatingHexagons"/>
    <dgm:cxn modelId="{BD4DD8EA-9823-44F5-BBF6-0B07E555607E}" type="presParOf" srcId="{ED935B6F-E448-4EF3-98A5-AEC988BDCE12}" destId="{14D56527-845F-4CB6-A830-B5FDF6BC4F4B}" srcOrd="0" destOrd="0" presId="urn:microsoft.com/office/officeart/2008/layout/AlternatingHexagons"/>
    <dgm:cxn modelId="{E7C6154C-8DFA-4591-8191-AEE221CEEB28}" type="presParOf" srcId="{ED935B6F-E448-4EF3-98A5-AEC988BDCE12}" destId="{D983947E-5007-499C-89CD-1423A138963A}" srcOrd="1" destOrd="0" presId="urn:microsoft.com/office/officeart/2008/layout/AlternatingHexagons"/>
    <dgm:cxn modelId="{6E5D8758-2DF2-45EB-B7B1-A637A761609B}" type="presParOf" srcId="{ED935B6F-E448-4EF3-98A5-AEC988BDCE12}" destId="{78140E49-02E0-42E8-BA80-E57FB5EC1F0D}" srcOrd="2" destOrd="0" presId="urn:microsoft.com/office/officeart/2008/layout/AlternatingHexagons"/>
    <dgm:cxn modelId="{503C938C-B7E6-4F9A-93C1-D2B99DBE3B72}" type="presParOf" srcId="{ED935B6F-E448-4EF3-98A5-AEC988BDCE12}" destId="{178FF983-9D35-4F96-9D9D-6E8167524268}" srcOrd="3" destOrd="0" presId="urn:microsoft.com/office/officeart/2008/layout/AlternatingHexagons"/>
    <dgm:cxn modelId="{B57607CF-74B2-42B7-8D20-C8899B0309BF}" type="presParOf" srcId="{ED935B6F-E448-4EF3-98A5-AEC988BDCE12}" destId="{CE84345C-9E3C-4686-92D9-DD471A776813}" srcOrd="4" destOrd="0" presId="urn:microsoft.com/office/officeart/2008/layout/AlternatingHexagons"/>
    <dgm:cxn modelId="{3D6DF015-7D79-40F3-AA8A-AF573A0AD5B8}" type="presParOf" srcId="{B75DD96C-409C-41B4-A629-A90971837D5B}" destId="{FFFD4513-9AD0-432A-BB72-85EA08B67FC6}" srcOrd="1" destOrd="0" presId="urn:microsoft.com/office/officeart/2008/layout/AlternatingHexagons"/>
    <dgm:cxn modelId="{7462B6F6-9AEF-4F5F-A59F-E42C53510AB4}" type="presParOf" srcId="{B75DD96C-409C-41B4-A629-A90971837D5B}" destId="{DF8C3F50-AC03-4B8B-8CD5-38D3E0B578CF}" srcOrd="2" destOrd="0" presId="urn:microsoft.com/office/officeart/2008/layout/AlternatingHexagons"/>
    <dgm:cxn modelId="{235E8645-0224-4069-8195-AEBCAB138FFB}" type="presParOf" srcId="{DF8C3F50-AC03-4B8B-8CD5-38D3E0B578CF}" destId="{9916E886-EE59-43B7-A685-22D326DBE8DD}" srcOrd="0" destOrd="0" presId="urn:microsoft.com/office/officeart/2008/layout/AlternatingHexagons"/>
    <dgm:cxn modelId="{EA5E0028-737B-4359-B04F-D907900B158F}" type="presParOf" srcId="{DF8C3F50-AC03-4B8B-8CD5-38D3E0B578CF}" destId="{A427CB63-B715-402E-AFAD-C1F1E08A9BFD}" srcOrd="1" destOrd="0" presId="urn:microsoft.com/office/officeart/2008/layout/AlternatingHexagons"/>
    <dgm:cxn modelId="{FBF04CD4-CBE5-4FDB-B1FB-CE0B3FA96279}" type="presParOf" srcId="{DF8C3F50-AC03-4B8B-8CD5-38D3E0B578CF}" destId="{8AA343EE-588B-4A6E-925F-F614B5110801}" srcOrd="2" destOrd="0" presId="urn:microsoft.com/office/officeart/2008/layout/AlternatingHexagons"/>
    <dgm:cxn modelId="{102E04B7-B745-4DDF-832F-63AB4BC949A4}" type="presParOf" srcId="{DF8C3F50-AC03-4B8B-8CD5-38D3E0B578CF}" destId="{D0C9E655-20AE-4BF9-9FD7-E7D6564AE89F}" srcOrd="3" destOrd="0" presId="urn:microsoft.com/office/officeart/2008/layout/AlternatingHexagons"/>
    <dgm:cxn modelId="{A4FC5CB4-391D-43E1-8E15-4786A5F406F3}" type="presParOf" srcId="{DF8C3F50-AC03-4B8B-8CD5-38D3E0B578CF}" destId="{D3A8C5FA-224D-4DB0-9DBD-BE0B17F5C0BC}" srcOrd="4" destOrd="0" presId="urn:microsoft.com/office/officeart/2008/layout/AlternatingHexagons"/>
    <dgm:cxn modelId="{7AA5D9FC-8339-4423-BB29-F898DF8E5C23}" type="presParOf" srcId="{B75DD96C-409C-41B4-A629-A90971837D5B}" destId="{6AEFDFDE-F95F-4B98-A336-0BC4601B12D7}" srcOrd="3" destOrd="0" presId="urn:microsoft.com/office/officeart/2008/layout/AlternatingHexagons"/>
    <dgm:cxn modelId="{1BCD7357-91B3-4A36-95E2-DF66B4506DCE}" type="presParOf" srcId="{B75DD96C-409C-41B4-A629-A90971837D5B}" destId="{32B8C5DD-2B32-4CC2-81C6-7FA007D4B2AD}" srcOrd="4" destOrd="0" presId="urn:microsoft.com/office/officeart/2008/layout/AlternatingHexagons"/>
    <dgm:cxn modelId="{1F38DFF6-93D1-490A-9EB6-FD030775D2CA}" type="presParOf" srcId="{32B8C5DD-2B32-4CC2-81C6-7FA007D4B2AD}" destId="{9B6E3C3B-BB28-4DB8-B20C-8D8D6F7265AF}" srcOrd="0" destOrd="0" presId="urn:microsoft.com/office/officeart/2008/layout/AlternatingHexagons"/>
    <dgm:cxn modelId="{18259C63-1F33-4AA4-A55F-DDC22D784162}" type="presParOf" srcId="{32B8C5DD-2B32-4CC2-81C6-7FA007D4B2AD}" destId="{240A98F6-21FD-4E07-9A1D-37F805693B11}" srcOrd="1" destOrd="0" presId="urn:microsoft.com/office/officeart/2008/layout/AlternatingHexagons"/>
    <dgm:cxn modelId="{107A6AB7-4BA6-4C3E-A53A-BEFDF03F3FCB}" type="presParOf" srcId="{32B8C5DD-2B32-4CC2-81C6-7FA007D4B2AD}" destId="{FB9246F4-3912-4C10-A2F2-C37A969A0A87}" srcOrd="2" destOrd="0" presId="urn:microsoft.com/office/officeart/2008/layout/AlternatingHexagons"/>
    <dgm:cxn modelId="{49C91D91-28B1-4C26-8F82-DD2492378F86}" type="presParOf" srcId="{32B8C5DD-2B32-4CC2-81C6-7FA007D4B2AD}" destId="{C745A7F6-30FE-4DE2-92DB-84B222C7699E}" srcOrd="3" destOrd="0" presId="urn:microsoft.com/office/officeart/2008/layout/AlternatingHexagons"/>
    <dgm:cxn modelId="{3D62A1CC-DF2F-4EA0-9E4A-B9ECA37C1295}" type="presParOf" srcId="{32B8C5DD-2B32-4CC2-81C6-7FA007D4B2AD}" destId="{7C796E19-D553-4D0F-8CCA-6DDCA3BC933F}"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BF8A91-A443-4042-ADE6-9DCF437D85EB}"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l-GR"/>
        </a:p>
      </dgm:t>
    </dgm:pt>
    <dgm:pt modelId="{456F4778-12A5-4F0A-9B44-F0AC55C80A5B}">
      <dgm:prSet phldrT="[Κείμενο]"/>
      <dgm:spPr/>
      <dgm:t>
        <a:bodyPr/>
        <a:lstStyle/>
        <a:p>
          <a:r>
            <a:rPr lang="el-GR" b="1" dirty="0">
              <a:solidFill>
                <a:schemeClr val="tx1"/>
              </a:solidFill>
            </a:rPr>
            <a:t>Χρονικά</a:t>
          </a:r>
        </a:p>
      </dgm:t>
    </dgm:pt>
    <dgm:pt modelId="{BE334FDB-BE36-4224-B468-B9112E7F2FE4}" type="parTrans" cxnId="{442EDF87-E6E3-48C4-BCCE-CDEA476ED0B0}">
      <dgm:prSet/>
      <dgm:spPr/>
      <dgm:t>
        <a:bodyPr/>
        <a:lstStyle/>
        <a:p>
          <a:endParaRPr lang="el-GR"/>
        </a:p>
      </dgm:t>
    </dgm:pt>
    <dgm:pt modelId="{DDCCFA09-A5D0-4CE1-AEF2-312EA13FC23E}" type="sibTrans" cxnId="{442EDF87-E6E3-48C4-BCCE-CDEA476ED0B0}">
      <dgm:prSet/>
      <dgm:spPr/>
      <dgm:t>
        <a:bodyPr/>
        <a:lstStyle/>
        <a:p>
          <a:endParaRPr lang="el-GR"/>
        </a:p>
      </dgm:t>
    </dgm:pt>
    <dgm:pt modelId="{0CF857E6-BD0A-4D07-B2EE-B53281610A9D}">
      <dgm:prSet phldrT="[Κείμενο]"/>
      <dgm:spPr/>
      <dgm:t>
        <a:bodyPr/>
        <a:lstStyle/>
        <a:p>
          <a:r>
            <a:rPr lang="el-GR" dirty="0"/>
            <a:t> Σχετίζεται με την </a:t>
          </a:r>
          <a:r>
            <a:rPr lang="el-GR" dirty="0" err="1"/>
            <a:t>φαρμακοκινητική</a:t>
          </a:r>
          <a:r>
            <a:rPr lang="el-GR" dirty="0"/>
            <a:t> του φαρμάκου</a:t>
          </a:r>
        </a:p>
      </dgm:t>
    </dgm:pt>
    <dgm:pt modelId="{8E303C99-9C71-48E9-8A4F-505232371AFF}" type="parTrans" cxnId="{2D2379CE-E58D-4075-92F8-14D15E65CAF9}">
      <dgm:prSet/>
      <dgm:spPr/>
      <dgm:t>
        <a:bodyPr/>
        <a:lstStyle/>
        <a:p>
          <a:endParaRPr lang="el-GR"/>
        </a:p>
      </dgm:t>
    </dgm:pt>
    <dgm:pt modelId="{63610C6B-9E96-4DBD-906E-D3544B7CA1CD}" type="sibTrans" cxnId="{2D2379CE-E58D-4075-92F8-14D15E65CAF9}">
      <dgm:prSet/>
      <dgm:spPr/>
      <dgm:t>
        <a:bodyPr/>
        <a:lstStyle/>
        <a:p>
          <a:endParaRPr lang="el-GR"/>
        </a:p>
      </dgm:t>
    </dgm:pt>
    <dgm:pt modelId="{2203369C-1731-46C9-B7E5-3243884FBD61}">
      <dgm:prSet phldrT="[Κείμενο]"/>
      <dgm:spPr/>
      <dgm:t>
        <a:bodyPr/>
        <a:lstStyle/>
        <a:p>
          <a:r>
            <a:rPr lang="el-GR" dirty="0"/>
            <a:t>Μέγιστη συγκέντρωση</a:t>
          </a:r>
        </a:p>
      </dgm:t>
    </dgm:pt>
    <dgm:pt modelId="{870D8D49-EDBF-4B83-9EF6-64A97BD19530}" type="parTrans" cxnId="{B4F96F52-E3F8-479B-964D-E63BEEEC7ACB}">
      <dgm:prSet/>
      <dgm:spPr/>
      <dgm:t>
        <a:bodyPr/>
        <a:lstStyle/>
        <a:p>
          <a:endParaRPr lang="el-GR"/>
        </a:p>
      </dgm:t>
    </dgm:pt>
    <dgm:pt modelId="{8B9303F1-4A5D-4675-90E7-055838A4F9B8}" type="sibTrans" cxnId="{B4F96F52-E3F8-479B-964D-E63BEEEC7ACB}">
      <dgm:prSet/>
      <dgm:spPr/>
      <dgm:t>
        <a:bodyPr/>
        <a:lstStyle/>
        <a:p>
          <a:endParaRPr lang="el-GR"/>
        </a:p>
      </dgm:t>
    </dgm:pt>
    <dgm:pt modelId="{FBF34708-CC03-4B25-81BB-6E90EB04B650}">
      <dgm:prSet phldrT="[Κείμενο]"/>
      <dgm:spPr/>
      <dgm:t>
        <a:bodyPr/>
        <a:lstStyle/>
        <a:p>
          <a:r>
            <a:rPr lang="el-GR" b="1" dirty="0">
              <a:solidFill>
                <a:schemeClr val="tx1"/>
              </a:solidFill>
            </a:rPr>
            <a:t>Εμφάνιση </a:t>
          </a:r>
          <a:r>
            <a:rPr lang="en-US" b="1" dirty="0">
              <a:solidFill>
                <a:schemeClr val="tx1"/>
              </a:solidFill>
            </a:rPr>
            <a:t>challenge</a:t>
          </a:r>
          <a:endParaRPr lang="el-GR" b="1" dirty="0">
            <a:solidFill>
              <a:schemeClr val="tx1"/>
            </a:solidFill>
          </a:endParaRPr>
        </a:p>
      </dgm:t>
    </dgm:pt>
    <dgm:pt modelId="{3C7AC384-44FB-4D5D-A0C7-D15D91A83F66}" type="parTrans" cxnId="{46EA915C-48EC-4A4D-9B1A-6D30E071B08D}">
      <dgm:prSet/>
      <dgm:spPr/>
      <dgm:t>
        <a:bodyPr/>
        <a:lstStyle/>
        <a:p>
          <a:endParaRPr lang="el-GR"/>
        </a:p>
      </dgm:t>
    </dgm:pt>
    <dgm:pt modelId="{2271CCFC-8DAE-437E-8FB1-C2DC5E1ABBE2}" type="sibTrans" cxnId="{46EA915C-48EC-4A4D-9B1A-6D30E071B08D}">
      <dgm:prSet/>
      <dgm:spPr/>
      <dgm:t>
        <a:bodyPr/>
        <a:lstStyle/>
        <a:p>
          <a:endParaRPr lang="el-GR"/>
        </a:p>
      </dgm:t>
    </dgm:pt>
    <dgm:pt modelId="{22BECAF8-CF9E-48B8-9AEC-99E3C5C9B89D}">
      <dgm:prSet phldrT="[Κείμενο]"/>
      <dgm:spPr/>
      <dgm:t>
        <a:bodyPr/>
        <a:lstStyle/>
        <a:p>
          <a:r>
            <a:rPr lang="el-GR" dirty="0"/>
            <a:t>Προηγούμενη έκθεση</a:t>
          </a:r>
        </a:p>
      </dgm:t>
    </dgm:pt>
    <dgm:pt modelId="{79F16987-1122-431A-825D-1EA0B8898F66}" type="parTrans" cxnId="{05715E0B-EF07-46DB-B2F1-E46FC8F1E8B5}">
      <dgm:prSet/>
      <dgm:spPr/>
      <dgm:t>
        <a:bodyPr/>
        <a:lstStyle/>
        <a:p>
          <a:endParaRPr lang="el-GR"/>
        </a:p>
      </dgm:t>
    </dgm:pt>
    <dgm:pt modelId="{A298DD9B-6FD4-4660-A98C-73F6E19C54B0}" type="sibTrans" cxnId="{05715E0B-EF07-46DB-B2F1-E46FC8F1E8B5}">
      <dgm:prSet/>
      <dgm:spPr/>
      <dgm:t>
        <a:bodyPr/>
        <a:lstStyle/>
        <a:p>
          <a:endParaRPr lang="el-GR"/>
        </a:p>
      </dgm:t>
    </dgm:pt>
    <dgm:pt modelId="{0BF1E472-9040-4AC3-A7BE-7139CE6020DC}">
      <dgm:prSet phldrT="[Κείμενο]" phldr="1"/>
      <dgm:spPr/>
      <dgm:t>
        <a:bodyPr/>
        <a:lstStyle/>
        <a:p>
          <a:endParaRPr lang="el-GR" dirty="0"/>
        </a:p>
      </dgm:t>
    </dgm:pt>
    <dgm:pt modelId="{6A7881D4-4A84-4369-AAA1-8636023B341B}" type="parTrans" cxnId="{97D0FF03-F2DF-4FE7-8E2A-B72AEB6DA6E7}">
      <dgm:prSet/>
      <dgm:spPr/>
      <dgm:t>
        <a:bodyPr/>
        <a:lstStyle/>
        <a:p>
          <a:endParaRPr lang="el-GR"/>
        </a:p>
      </dgm:t>
    </dgm:pt>
    <dgm:pt modelId="{B742489C-D59D-4056-A36C-402FEDAA3FA9}" type="sibTrans" cxnId="{97D0FF03-F2DF-4FE7-8E2A-B72AEB6DA6E7}">
      <dgm:prSet/>
      <dgm:spPr/>
      <dgm:t>
        <a:bodyPr/>
        <a:lstStyle/>
        <a:p>
          <a:endParaRPr lang="el-GR"/>
        </a:p>
      </dgm:t>
    </dgm:pt>
    <dgm:pt modelId="{0DDF6753-3A22-4681-ADA8-AEC5B849E9A8}">
      <dgm:prSet phldrT="[Κείμενο]"/>
      <dgm:spPr/>
      <dgm:t>
        <a:bodyPr/>
        <a:lstStyle/>
        <a:p>
          <a:r>
            <a:rPr lang="el-GR" b="1" dirty="0">
              <a:solidFill>
                <a:schemeClr val="tx1"/>
              </a:solidFill>
            </a:rPr>
            <a:t>Εξαφάνιση</a:t>
          </a:r>
        </a:p>
        <a:p>
          <a:r>
            <a:rPr lang="en-US" b="1" dirty="0" err="1">
              <a:solidFill>
                <a:schemeClr val="tx1"/>
              </a:solidFill>
            </a:rPr>
            <a:t>dechallenge</a:t>
          </a:r>
          <a:endParaRPr lang="el-GR" b="1" dirty="0">
            <a:solidFill>
              <a:schemeClr val="tx1"/>
            </a:solidFill>
          </a:endParaRPr>
        </a:p>
      </dgm:t>
    </dgm:pt>
    <dgm:pt modelId="{A50AC944-71B8-4E41-BD67-112F92C0C167}" type="parTrans" cxnId="{431C3BAD-6C89-4A32-B7DB-C5A093983630}">
      <dgm:prSet/>
      <dgm:spPr/>
      <dgm:t>
        <a:bodyPr/>
        <a:lstStyle/>
        <a:p>
          <a:endParaRPr lang="el-GR"/>
        </a:p>
      </dgm:t>
    </dgm:pt>
    <dgm:pt modelId="{CF473993-694B-4CE5-9319-9C1F0457DABD}" type="sibTrans" cxnId="{431C3BAD-6C89-4A32-B7DB-C5A093983630}">
      <dgm:prSet/>
      <dgm:spPr/>
      <dgm:t>
        <a:bodyPr/>
        <a:lstStyle/>
        <a:p>
          <a:endParaRPr lang="el-GR"/>
        </a:p>
      </dgm:t>
    </dgm:pt>
    <dgm:pt modelId="{2E37E39F-29A9-487F-BE95-C90BDDA5339C}">
      <dgm:prSet phldrT="[Κείμενο]"/>
      <dgm:spPr/>
      <dgm:t>
        <a:bodyPr/>
        <a:lstStyle/>
        <a:p>
          <a:r>
            <a:rPr lang="el-GR" dirty="0"/>
            <a:t>Διακοπή χορήγησης</a:t>
          </a:r>
        </a:p>
      </dgm:t>
    </dgm:pt>
    <dgm:pt modelId="{216F07CB-7476-44BE-90D9-5341B8A79E4A}" type="parTrans" cxnId="{AA78A285-830F-4DAB-8DB9-A3185E62CD0E}">
      <dgm:prSet/>
      <dgm:spPr/>
      <dgm:t>
        <a:bodyPr/>
        <a:lstStyle/>
        <a:p>
          <a:endParaRPr lang="el-GR"/>
        </a:p>
      </dgm:t>
    </dgm:pt>
    <dgm:pt modelId="{574FFE09-31FA-4580-BF73-396DE9828011}" type="sibTrans" cxnId="{AA78A285-830F-4DAB-8DB9-A3185E62CD0E}">
      <dgm:prSet/>
      <dgm:spPr/>
      <dgm:t>
        <a:bodyPr/>
        <a:lstStyle/>
        <a:p>
          <a:endParaRPr lang="el-GR"/>
        </a:p>
      </dgm:t>
    </dgm:pt>
    <dgm:pt modelId="{7303DEFF-9A25-4267-8B3E-C7B7558F8A90}">
      <dgm:prSet phldrT="[Κείμενο]"/>
      <dgm:spPr/>
      <dgm:t>
        <a:bodyPr/>
        <a:lstStyle/>
        <a:p>
          <a:r>
            <a:rPr lang="el-GR" dirty="0" err="1"/>
            <a:t>Επαναχορήγηση</a:t>
          </a:r>
          <a:endParaRPr lang="el-GR" dirty="0"/>
        </a:p>
      </dgm:t>
    </dgm:pt>
    <dgm:pt modelId="{CFC5DDB0-9C5F-47D3-92FF-143AC9BE5614}" type="parTrans" cxnId="{D409FCFC-38D3-4AB2-9DE0-090EF8E1656C}">
      <dgm:prSet/>
      <dgm:spPr/>
      <dgm:t>
        <a:bodyPr/>
        <a:lstStyle/>
        <a:p>
          <a:endParaRPr lang="el-GR"/>
        </a:p>
      </dgm:t>
    </dgm:pt>
    <dgm:pt modelId="{BDD8F378-A4C4-43B0-969B-4518B44853E2}" type="sibTrans" cxnId="{D409FCFC-38D3-4AB2-9DE0-090EF8E1656C}">
      <dgm:prSet/>
      <dgm:spPr/>
      <dgm:t>
        <a:bodyPr/>
        <a:lstStyle/>
        <a:p>
          <a:endParaRPr lang="el-GR"/>
        </a:p>
      </dgm:t>
    </dgm:pt>
    <dgm:pt modelId="{60D50911-92E9-4CDB-BFEA-6D0B1C427BDF}" type="pres">
      <dgm:prSet presAssocID="{CFBF8A91-A443-4042-ADE6-9DCF437D85EB}" presName="linearFlow" presStyleCnt="0">
        <dgm:presLayoutVars>
          <dgm:dir/>
          <dgm:animLvl val="lvl"/>
          <dgm:resizeHandles val="exact"/>
        </dgm:presLayoutVars>
      </dgm:prSet>
      <dgm:spPr/>
    </dgm:pt>
    <dgm:pt modelId="{7BB7E543-5392-4687-A42D-CF4C4109F246}" type="pres">
      <dgm:prSet presAssocID="{456F4778-12A5-4F0A-9B44-F0AC55C80A5B}" presName="composite" presStyleCnt="0"/>
      <dgm:spPr/>
    </dgm:pt>
    <dgm:pt modelId="{12476087-4F0B-4514-905B-A7546B178B22}" type="pres">
      <dgm:prSet presAssocID="{456F4778-12A5-4F0A-9B44-F0AC55C80A5B}" presName="parentText" presStyleLbl="alignNode1" presStyleIdx="0" presStyleCnt="3">
        <dgm:presLayoutVars>
          <dgm:chMax val="1"/>
          <dgm:bulletEnabled val="1"/>
        </dgm:presLayoutVars>
      </dgm:prSet>
      <dgm:spPr/>
    </dgm:pt>
    <dgm:pt modelId="{5C820842-B4C8-492F-8494-045168B7AF83}" type="pres">
      <dgm:prSet presAssocID="{456F4778-12A5-4F0A-9B44-F0AC55C80A5B}" presName="descendantText" presStyleLbl="alignAcc1" presStyleIdx="0" presStyleCnt="3">
        <dgm:presLayoutVars>
          <dgm:bulletEnabled val="1"/>
        </dgm:presLayoutVars>
      </dgm:prSet>
      <dgm:spPr/>
    </dgm:pt>
    <dgm:pt modelId="{CCE6C548-FB3D-4F3C-8EDE-CAE514C93349}" type="pres">
      <dgm:prSet presAssocID="{DDCCFA09-A5D0-4CE1-AEF2-312EA13FC23E}" presName="sp" presStyleCnt="0"/>
      <dgm:spPr/>
    </dgm:pt>
    <dgm:pt modelId="{B56FC508-A00E-4BF7-9114-DFDEEB6AA789}" type="pres">
      <dgm:prSet presAssocID="{FBF34708-CC03-4B25-81BB-6E90EB04B650}" presName="composite" presStyleCnt="0"/>
      <dgm:spPr/>
    </dgm:pt>
    <dgm:pt modelId="{F44A9AF8-8F0F-4F0F-AC83-F17E2F54D950}" type="pres">
      <dgm:prSet presAssocID="{FBF34708-CC03-4B25-81BB-6E90EB04B650}" presName="parentText" presStyleLbl="alignNode1" presStyleIdx="1" presStyleCnt="3" custLinFactY="5130" custLinFactNeighborX="825" custLinFactNeighborY="100000">
        <dgm:presLayoutVars>
          <dgm:chMax val="1"/>
          <dgm:bulletEnabled val="1"/>
        </dgm:presLayoutVars>
      </dgm:prSet>
      <dgm:spPr/>
    </dgm:pt>
    <dgm:pt modelId="{6F422FA9-95AE-422E-8087-56DA36199C43}" type="pres">
      <dgm:prSet presAssocID="{FBF34708-CC03-4B25-81BB-6E90EB04B650}" presName="descendantText" presStyleLbl="alignAcc1" presStyleIdx="1" presStyleCnt="3">
        <dgm:presLayoutVars>
          <dgm:bulletEnabled val="1"/>
        </dgm:presLayoutVars>
      </dgm:prSet>
      <dgm:spPr/>
    </dgm:pt>
    <dgm:pt modelId="{86A6A8AD-70BC-4480-B5B6-4F1AA2D4C871}" type="pres">
      <dgm:prSet presAssocID="{2271CCFC-8DAE-437E-8FB1-C2DC5E1ABBE2}" presName="sp" presStyleCnt="0"/>
      <dgm:spPr/>
    </dgm:pt>
    <dgm:pt modelId="{D7B99F9C-0006-444E-B66D-5A069E160C19}" type="pres">
      <dgm:prSet presAssocID="{0DDF6753-3A22-4681-ADA8-AEC5B849E9A8}" presName="composite" presStyleCnt="0"/>
      <dgm:spPr/>
    </dgm:pt>
    <dgm:pt modelId="{D0B43A0F-F212-4D0E-9D22-F7EDB1E7EA44}" type="pres">
      <dgm:prSet presAssocID="{0DDF6753-3A22-4681-ADA8-AEC5B849E9A8}" presName="parentText" presStyleLbl="alignNode1" presStyleIdx="2" presStyleCnt="3" custLinFactX="300000" custLinFactNeighborX="312042" custLinFactNeighborY="-12703">
        <dgm:presLayoutVars>
          <dgm:chMax val="1"/>
          <dgm:bulletEnabled val="1"/>
        </dgm:presLayoutVars>
      </dgm:prSet>
      <dgm:spPr/>
    </dgm:pt>
    <dgm:pt modelId="{9EF0CBCD-DDAA-4E1B-909A-5F372066E109}" type="pres">
      <dgm:prSet presAssocID="{0DDF6753-3A22-4681-ADA8-AEC5B849E9A8}" presName="descendantText" presStyleLbl="alignAcc1" presStyleIdx="2" presStyleCnt="3" custScaleX="38529" custLinFactNeighborX="4140" custLinFactNeighborY="1023">
        <dgm:presLayoutVars>
          <dgm:bulletEnabled val="1"/>
        </dgm:presLayoutVars>
      </dgm:prSet>
      <dgm:spPr/>
    </dgm:pt>
  </dgm:ptLst>
  <dgm:cxnLst>
    <dgm:cxn modelId="{97D0FF03-F2DF-4FE7-8E2A-B72AEB6DA6E7}" srcId="{FBF34708-CC03-4B25-81BB-6E90EB04B650}" destId="{0BF1E472-9040-4AC3-A7BE-7139CE6020DC}" srcOrd="1" destOrd="0" parTransId="{6A7881D4-4A84-4369-AAA1-8636023B341B}" sibTransId="{B742489C-D59D-4056-A36C-402FEDAA3FA9}"/>
    <dgm:cxn modelId="{C9CA4D04-C483-4BAD-A1F3-892F81B1925B}" type="presOf" srcId="{22BECAF8-CF9E-48B8-9AEC-99E3C5C9B89D}" destId="{6F422FA9-95AE-422E-8087-56DA36199C43}" srcOrd="0" destOrd="0" presId="urn:microsoft.com/office/officeart/2005/8/layout/chevron2"/>
    <dgm:cxn modelId="{05715E0B-EF07-46DB-B2F1-E46FC8F1E8B5}" srcId="{FBF34708-CC03-4B25-81BB-6E90EB04B650}" destId="{22BECAF8-CF9E-48B8-9AEC-99E3C5C9B89D}" srcOrd="0" destOrd="0" parTransId="{79F16987-1122-431A-825D-1EA0B8898F66}" sibTransId="{A298DD9B-6FD4-4660-A98C-73F6E19C54B0}"/>
    <dgm:cxn modelId="{FF88DF24-92C4-4680-8D1B-4957CAE26CDD}" type="presOf" srcId="{7303DEFF-9A25-4267-8B3E-C7B7558F8A90}" destId="{9EF0CBCD-DDAA-4E1B-909A-5F372066E109}" srcOrd="0" destOrd="1" presId="urn:microsoft.com/office/officeart/2005/8/layout/chevron2"/>
    <dgm:cxn modelId="{1FD94940-91D8-409B-B45F-2E6371A5F695}" type="presOf" srcId="{0BF1E472-9040-4AC3-A7BE-7139CE6020DC}" destId="{6F422FA9-95AE-422E-8087-56DA36199C43}" srcOrd="0" destOrd="1" presId="urn:microsoft.com/office/officeart/2005/8/layout/chevron2"/>
    <dgm:cxn modelId="{46EA915C-48EC-4A4D-9B1A-6D30E071B08D}" srcId="{CFBF8A91-A443-4042-ADE6-9DCF437D85EB}" destId="{FBF34708-CC03-4B25-81BB-6E90EB04B650}" srcOrd="1" destOrd="0" parTransId="{3C7AC384-44FB-4D5D-A0C7-D15D91A83F66}" sibTransId="{2271CCFC-8DAE-437E-8FB1-C2DC5E1ABBE2}"/>
    <dgm:cxn modelId="{8886ED41-27BF-4F7A-87E1-CA58EEB9605C}" type="presOf" srcId="{FBF34708-CC03-4B25-81BB-6E90EB04B650}" destId="{F44A9AF8-8F0F-4F0F-AC83-F17E2F54D950}" srcOrd="0" destOrd="0" presId="urn:microsoft.com/office/officeart/2005/8/layout/chevron2"/>
    <dgm:cxn modelId="{5CCC0346-723C-44F8-A309-12820831A4B4}" type="presOf" srcId="{0CF857E6-BD0A-4D07-B2EE-B53281610A9D}" destId="{5C820842-B4C8-492F-8494-045168B7AF83}" srcOrd="0" destOrd="0" presId="urn:microsoft.com/office/officeart/2005/8/layout/chevron2"/>
    <dgm:cxn modelId="{B4F96F52-E3F8-479B-964D-E63BEEEC7ACB}" srcId="{456F4778-12A5-4F0A-9B44-F0AC55C80A5B}" destId="{2203369C-1731-46C9-B7E5-3243884FBD61}" srcOrd="1" destOrd="0" parTransId="{870D8D49-EDBF-4B83-9EF6-64A97BD19530}" sibTransId="{8B9303F1-4A5D-4675-90E7-055838A4F9B8}"/>
    <dgm:cxn modelId="{AA78A285-830F-4DAB-8DB9-A3185E62CD0E}" srcId="{0DDF6753-3A22-4681-ADA8-AEC5B849E9A8}" destId="{2E37E39F-29A9-487F-BE95-C90BDDA5339C}" srcOrd="0" destOrd="0" parTransId="{216F07CB-7476-44BE-90D9-5341B8A79E4A}" sibTransId="{574FFE09-31FA-4580-BF73-396DE9828011}"/>
    <dgm:cxn modelId="{145DA387-A559-4426-BD28-143EFD574A72}" type="presOf" srcId="{456F4778-12A5-4F0A-9B44-F0AC55C80A5B}" destId="{12476087-4F0B-4514-905B-A7546B178B22}" srcOrd="0" destOrd="0" presId="urn:microsoft.com/office/officeart/2005/8/layout/chevron2"/>
    <dgm:cxn modelId="{442EDF87-E6E3-48C4-BCCE-CDEA476ED0B0}" srcId="{CFBF8A91-A443-4042-ADE6-9DCF437D85EB}" destId="{456F4778-12A5-4F0A-9B44-F0AC55C80A5B}" srcOrd="0" destOrd="0" parTransId="{BE334FDB-BE36-4224-B468-B9112E7F2FE4}" sibTransId="{DDCCFA09-A5D0-4CE1-AEF2-312EA13FC23E}"/>
    <dgm:cxn modelId="{195637A7-80E3-4591-8273-8FB63A9FEDA1}" type="presOf" srcId="{2203369C-1731-46C9-B7E5-3243884FBD61}" destId="{5C820842-B4C8-492F-8494-045168B7AF83}" srcOrd="0" destOrd="1" presId="urn:microsoft.com/office/officeart/2005/8/layout/chevron2"/>
    <dgm:cxn modelId="{431C3BAD-6C89-4A32-B7DB-C5A093983630}" srcId="{CFBF8A91-A443-4042-ADE6-9DCF437D85EB}" destId="{0DDF6753-3A22-4681-ADA8-AEC5B849E9A8}" srcOrd="2" destOrd="0" parTransId="{A50AC944-71B8-4E41-BD67-112F92C0C167}" sibTransId="{CF473993-694B-4CE5-9319-9C1F0457DABD}"/>
    <dgm:cxn modelId="{2D2379CE-E58D-4075-92F8-14D15E65CAF9}" srcId="{456F4778-12A5-4F0A-9B44-F0AC55C80A5B}" destId="{0CF857E6-BD0A-4D07-B2EE-B53281610A9D}" srcOrd="0" destOrd="0" parTransId="{8E303C99-9C71-48E9-8A4F-505232371AFF}" sibTransId="{63610C6B-9E96-4DBD-906E-D3544B7CA1CD}"/>
    <dgm:cxn modelId="{28CFCDD0-5A4C-4C3D-A0C6-08EF77CBF7CC}" type="presOf" srcId="{2E37E39F-29A9-487F-BE95-C90BDDA5339C}" destId="{9EF0CBCD-DDAA-4E1B-909A-5F372066E109}" srcOrd="0" destOrd="0" presId="urn:microsoft.com/office/officeart/2005/8/layout/chevron2"/>
    <dgm:cxn modelId="{64803AD8-6876-4474-8096-135C716F450C}" type="presOf" srcId="{0DDF6753-3A22-4681-ADA8-AEC5B849E9A8}" destId="{D0B43A0F-F212-4D0E-9D22-F7EDB1E7EA44}" srcOrd="0" destOrd="0" presId="urn:microsoft.com/office/officeart/2005/8/layout/chevron2"/>
    <dgm:cxn modelId="{2EAF2AE4-E72F-47DD-A8B7-B11B6E35004B}" type="presOf" srcId="{CFBF8A91-A443-4042-ADE6-9DCF437D85EB}" destId="{60D50911-92E9-4CDB-BFEA-6D0B1C427BDF}" srcOrd="0" destOrd="0" presId="urn:microsoft.com/office/officeart/2005/8/layout/chevron2"/>
    <dgm:cxn modelId="{D409FCFC-38D3-4AB2-9DE0-090EF8E1656C}" srcId="{0DDF6753-3A22-4681-ADA8-AEC5B849E9A8}" destId="{7303DEFF-9A25-4267-8B3E-C7B7558F8A90}" srcOrd="1" destOrd="0" parTransId="{CFC5DDB0-9C5F-47D3-92FF-143AC9BE5614}" sibTransId="{BDD8F378-A4C4-43B0-969B-4518B44853E2}"/>
    <dgm:cxn modelId="{3C3CF3E7-A74E-4D97-A69A-5E1D1390F8C7}" type="presParOf" srcId="{60D50911-92E9-4CDB-BFEA-6D0B1C427BDF}" destId="{7BB7E543-5392-4687-A42D-CF4C4109F246}" srcOrd="0" destOrd="0" presId="urn:microsoft.com/office/officeart/2005/8/layout/chevron2"/>
    <dgm:cxn modelId="{5F81838D-C147-4474-B046-8D31D011DE6F}" type="presParOf" srcId="{7BB7E543-5392-4687-A42D-CF4C4109F246}" destId="{12476087-4F0B-4514-905B-A7546B178B22}" srcOrd="0" destOrd="0" presId="urn:microsoft.com/office/officeart/2005/8/layout/chevron2"/>
    <dgm:cxn modelId="{E2E9DBB1-096D-490D-A274-F1AD513582DC}" type="presParOf" srcId="{7BB7E543-5392-4687-A42D-CF4C4109F246}" destId="{5C820842-B4C8-492F-8494-045168B7AF83}" srcOrd="1" destOrd="0" presId="urn:microsoft.com/office/officeart/2005/8/layout/chevron2"/>
    <dgm:cxn modelId="{3F880306-926C-46E3-A43C-734A3833481F}" type="presParOf" srcId="{60D50911-92E9-4CDB-BFEA-6D0B1C427BDF}" destId="{CCE6C548-FB3D-4F3C-8EDE-CAE514C93349}" srcOrd="1" destOrd="0" presId="urn:microsoft.com/office/officeart/2005/8/layout/chevron2"/>
    <dgm:cxn modelId="{31BA794D-75F0-4CBB-AFB1-C21D26469184}" type="presParOf" srcId="{60D50911-92E9-4CDB-BFEA-6D0B1C427BDF}" destId="{B56FC508-A00E-4BF7-9114-DFDEEB6AA789}" srcOrd="2" destOrd="0" presId="urn:microsoft.com/office/officeart/2005/8/layout/chevron2"/>
    <dgm:cxn modelId="{69085588-557C-454C-8124-9AD7D7BDCE2D}" type="presParOf" srcId="{B56FC508-A00E-4BF7-9114-DFDEEB6AA789}" destId="{F44A9AF8-8F0F-4F0F-AC83-F17E2F54D950}" srcOrd="0" destOrd="0" presId="urn:microsoft.com/office/officeart/2005/8/layout/chevron2"/>
    <dgm:cxn modelId="{C9D7D9FA-7924-4FB0-BEA2-E3D5B602A548}" type="presParOf" srcId="{B56FC508-A00E-4BF7-9114-DFDEEB6AA789}" destId="{6F422FA9-95AE-422E-8087-56DA36199C43}" srcOrd="1" destOrd="0" presId="urn:microsoft.com/office/officeart/2005/8/layout/chevron2"/>
    <dgm:cxn modelId="{8AC06AF7-D4C0-46FE-9A13-A16F6D16DAA2}" type="presParOf" srcId="{60D50911-92E9-4CDB-BFEA-6D0B1C427BDF}" destId="{86A6A8AD-70BC-4480-B5B6-4F1AA2D4C871}" srcOrd="3" destOrd="0" presId="urn:microsoft.com/office/officeart/2005/8/layout/chevron2"/>
    <dgm:cxn modelId="{A7CE04A1-37DC-4824-8A62-417CFE10664A}" type="presParOf" srcId="{60D50911-92E9-4CDB-BFEA-6D0B1C427BDF}" destId="{D7B99F9C-0006-444E-B66D-5A069E160C19}" srcOrd="4" destOrd="0" presId="urn:microsoft.com/office/officeart/2005/8/layout/chevron2"/>
    <dgm:cxn modelId="{5507AE93-7B8C-4B9C-8ED4-B42B6524EA32}" type="presParOf" srcId="{D7B99F9C-0006-444E-B66D-5A069E160C19}" destId="{D0B43A0F-F212-4D0E-9D22-F7EDB1E7EA44}" srcOrd="0" destOrd="0" presId="urn:microsoft.com/office/officeart/2005/8/layout/chevron2"/>
    <dgm:cxn modelId="{FC8F25ED-E0EB-4140-9CD0-5D996C05BAC5}" type="presParOf" srcId="{D7B99F9C-0006-444E-B66D-5A069E160C19}" destId="{9EF0CBCD-DDAA-4E1B-909A-5F372066E10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33EA7-C1A3-451B-9FF8-E38B2E9DAD5A}">
      <dsp:nvSpPr>
        <dsp:cNvPr id="0" name=""/>
        <dsp:cNvSpPr/>
      </dsp:nvSpPr>
      <dsp:spPr>
        <a:xfrm>
          <a:off x="0" y="635553"/>
          <a:ext cx="8128000" cy="103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42E282-AD8D-467D-AAD6-0808260724A3}">
      <dsp:nvSpPr>
        <dsp:cNvPr id="0" name=""/>
        <dsp:cNvSpPr/>
      </dsp:nvSpPr>
      <dsp:spPr>
        <a:xfrm>
          <a:off x="406400" y="30393"/>
          <a:ext cx="7657917" cy="12103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el-GR" sz="2400" b="1" kern="1200" dirty="0">
              <a:solidFill>
                <a:schemeClr val="tx1"/>
              </a:solidFill>
            </a:rPr>
            <a:t>Λήψη δεδομένων από τους επαγγελματίες υγείας</a:t>
          </a:r>
        </a:p>
      </dsp:txBody>
      <dsp:txXfrm>
        <a:off x="465483" y="89476"/>
        <a:ext cx="7539751" cy="1092154"/>
      </dsp:txXfrm>
    </dsp:sp>
    <dsp:sp modelId="{FE55D3A0-7EAC-4020-BFBC-9A1E49BDCC23}">
      <dsp:nvSpPr>
        <dsp:cNvPr id="0" name=""/>
        <dsp:cNvSpPr/>
      </dsp:nvSpPr>
      <dsp:spPr>
        <a:xfrm>
          <a:off x="0" y="2495313"/>
          <a:ext cx="8128000" cy="103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B7D3D6-4113-4324-ACFB-89205B36D8B0}">
      <dsp:nvSpPr>
        <dsp:cNvPr id="0" name=""/>
        <dsp:cNvSpPr/>
      </dsp:nvSpPr>
      <dsp:spPr>
        <a:xfrm>
          <a:off x="386953" y="1890153"/>
          <a:ext cx="7739054" cy="12103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l-GR" sz="2000" b="1" kern="1200" dirty="0">
              <a:solidFill>
                <a:schemeClr val="tx1"/>
              </a:solidFill>
            </a:rPr>
            <a:t>Περιορισμοί (με ποια κριτήρια γίνεται η συλλογή-καταγραφή-αναφορά των ΑΕ)</a:t>
          </a:r>
        </a:p>
      </dsp:txBody>
      <dsp:txXfrm>
        <a:off x="446036" y="1949236"/>
        <a:ext cx="7620888" cy="1092154"/>
      </dsp:txXfrm>
    </dsp:sp>
    <dsp:sp modelId="{32499F4C-402B-4655-9A6E-B6F3E7F626EE}">
      <dsp:nvSpPr>
        <dsp:cNvPr id="0" name=""/>
        <dsp:cNvSpPr/>
      </dsp:nvSpPr>
      <dsp:spPr>
        <a:xfrm>
          <a:off x="0" y="4355073"/>
          <a:ext cx="8128000" cy="103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18058E-C466-4783-B228-7D9485A52FAC}">
      <dsp:nvSpPr>
        <dsp:cNvPr id="0" name=""/>
        <dsp:cNvSpPr/>
      </dsp:nvSpPr>
      <dsp:spPr>
        <a:xfrm>
          <a:off x="406400" y="3749913"/>
          <a:ext cx="5689600" cy="12103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l-GR" sz="2000" b="1" kern="1200" dirty="0">
              <a:solidFill>
                <a:schemeClr val="tx1"/>
              </a:solidFill>
            </a:rPr>
            <a:t>Καταγραφή &amp; διαβίβαση</a:t>
          </a:r>
        </a:p>
      </dsp:txBody>
      <dsp:txXfrm>
        <a:off x="465483" y="3808996"/>
        <a:ext cx="5571434" cy="1092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DC08CB-E4B7-4AF9-9D58-67A88E05C86D}">
      <dsp:nvSpPr>
        <dsp:cNvPr id="0" name=""/>
        <dsp:cNvSpPr/>
      </dsp:nvSpPr>
      <dsp:spPr>
        <a:xfrm rot="16200000">
          <a:off x="-1418497" y="1419489"/>
          <a:ext cx="5418667" cy="2579687"/>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1555750">
            <a:lnSpc>
              <a:spcPct val="90000"/>
            </a:lnSpc>
            <a:spcBef>
              <a:spcPct val="0"/>
            </a:spcBef>
            <a:spcAft>
              <a:spcPct val="35000"/>
            </a:spcAft>
            <a:buNone/>
          </a:pPr>
          <a:endParaRPr lang="el-GR" sz="3500" kern="1200"/>
        </a:p>
        <a:p>
          <a:pPr marL="171450" lvl="1" indent="-171450" algn="l" defTabSz="800100">
            <a:lnSpc>
              <a:spcPct val="90000"/>
            </a:lnSpc>
            <a:spcBef>
              <a:spcPct val="0"/>
            </a:spcBef>
            <a:spcAft>
              <a:spcPct val="15000"/>
            </a:spcAft>
            <a:buChar char="•"/>
          </a:pPr>
          <a:r>
            <a:rPr lang="el-GR" sz="1800" b="1" kern="1200" dirty="0">
              <a:solidFill>
                <a:schemeClr val="tx1"/>
              </a:solidFill>
            </a:rPr>
            <a:t>Επικύρωση στοιχείων</a:t>
          </a:r>
        </a:p>
        <a:p>
          <a:pPr marL="228600" lvl="1" indent="-228600" algn="l" defTabSz="1200150">
            <a:lnSpc>
              <a:spcPct val="90000"/>
            </a:lnSpc>
            <a:spcBef>
              <a:spcPct val="0"/>
            </a:spcBef>
            <a:spcAft>
              <a:spcPct val="15000"/>
            </a:spcAft>
            <a:buChar char="•"/>
          </a:pPr>
          <a:endParaRPr lang="el-GR" sz="2700" kern="1200"/>
        </a:p>
      </dsp:txBody>
      <dsp:txXfrm rot="5400000">
        <a:off x="993" y="1083732"/>
        <a:ext cx="2579687" cy="3251201"/>
      </dsp:txXfrm>
    </dsp:sp>
    <dsp:sp modelId="{F017704C-941A-41A7-906D-40F1D7EAFE4F}">
      <dsp:nvSpPr>
        <dsp:cNvPr id="0" name=""/>
        <dsp:cNvSpPr/>
      </dsp:nvSpPr>
      <dsp:spPr>
        <a:xfrm rot="16200000">
          <a:off x="1354666" y="1419489"/>
          <a:ext cx="5418667" cy="2579687"/>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80956" bIns="0" numCol="1" spcCol="1270" anchor="t" anchorCtr="0">
          <a:noAutofit/>
        </a:bodyPr>
        <a:lstStyle/>
        <a:p>
          <a:pPr marL="0" lvl="0" indent="0" algn="l" defTabSz="1244600">
            <a:lnSpc>
              <a:spcPct val="90000"/>
            </a:lnSpc>
            <a:spcBef>
              <a:spcPct val="0"/>
            </a:spcBef>
            <a:spcAft>
              <a:spcPct val="35000"/>
            </a:spcAft>
            <a:buNone/>
          </a:pPr>
          <a:endParaRPr lang="el-GR" sz="2800" kern="1200"/>
        </a:p>
        <a:p>
          <a:pPr marL="228600" lvl="1" indent="-228600" algn="l" defTabSz="977900">
            <a:lnSpc>
              <a:spcPct val="90000"/>
            </a:lnSpc>
            <a:spcBef>
              <a:spcPct val="0"/>
            </a:spcBef>
            <a:spcAft>
              <a:spcPct val="15000"/>
            </a:spcAft>
            <a:buChar char="•"/>
          </a:pPr>
          <a:r>
            <a:rPr lang="el-GR" sz="2200" b="1" kern="1200" dirty="0">
              <a:solidFill>
                <a:schemeClr val="tx1"/>
              </a:solidFill>
            </a:rPr>
            <a:t>Απόδειξη ενοχοποίησης</a:t>
          </a:r>
        </a:p>
        <a:p>
          <a:pPr marL="228600" lvl="1" indent="-228600" algn="l" defTabSz="977900">
            <a:lnSpc>
              <a:spcPct val="90000"/>
            </a:lnSpc>
            <a:spcBef>
              <a:spcPct val="0"/>
            </a:spcBef>
            <a:spcAft>
              <a:spcPct val="15000"/>
            </a:spcAft>
            <a:buChar char="•"/>
          </a:pPr>
          <a:endParaRPr lang="el-GR" sz="2200" kern="1200"/>
        </a:p>
      </dsp:txBody>
      <dsp:txXfrm rot="5400000">
        <a:off x="2774156" y="1083732"/>
        <a:ext cx="2579687" cy="3251201"/>
      </dsp:txXfrm>
    </dsp:sp>
    <dsp:sp modelId="{4A6484AE-4481-4739-B784-35F7728E58D0}">
      <dsp:nvSpPr>
        <dsp:cNvPr id="0" name=""/>
        <dsp:cNvSpPr/>
      </dsp:nvSpPr>
      <dsp:spPr>
        <a:xfrm rot="16200000">
          <a:off x="4127830" y="1419489"/>
          <a:ext cx="5418667" cy="2579687"/>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80956" bIns="0" numCol="1" spcCol="1270" anchor="t" anchorCtr="0">
          <a:noAutofit/>
        </a:bodyPr>
        <a:lstStyle/>
        <a:p>
          <a:pPr marL="0" lvl="0" indent="0" algn="l" defTabSz="1244600">
            <a:lnSpc>
              <a:spcPct val="90000"/>
            </a:lnSpc>
            <a:spcBef>
              <a:spcPct val="0"/>
            </a:spcBef>
            <a:spcAft>
              <a:spcPct val="35000"/>
            </a:spcAft>
            <a:buNone/>
          </a:pPr>
          <a:endParaRPr lang="el-GR" sz="2800" kern="1200"/>
        </a:p>
        <a:p>
          <a:pPr marL="228600" lvl="1" indent="-228600" algn="l" defTabSz="977900">
            <a:lnSpc>
              <a:spcPct val="90000"/>
            </a:lnSpc>
            <a:spcBef>
              <a:spcPct val="0"/>
            </a:spcBef>
            <a:spcAft>
              <a:spcPct val="15000"/>
            </a:spcAft>
            <a:buChar char="•"/>
          </a:pPr>
          <a:r>
            <a:rPr lang="el-GR" sz="2200" b="1" kern="1200" dirty="0">
              <a:solidFill>
                <a:schemeClr val="tx1"/>
              </a:solidFill>
            </a:rPr>
            <a:t>Αξιοποίηση των στοιχείων από τους παραλήπτες</a:t>
          </a:r>
        </a:p>
        <a:p>
          <a:pPr marL="228600" lvl="1" indent="-228600" algn="l" defTabSz="977900">
            <a:lnSpc>
              <a:spcPct val="90000"/>
            </a:lnSpc>
            <a:spcBef>
              <a:spcPct val="0"/>
            </a:spcBef>
            <a:spcAft>
              <a:spcPct val="15000"/>
            </a:spcAft>
            <a:buChar char="•"/>
          </a:pPr>
          <a:endParaRPr lang="el-GR" sz="2200" kern="1200"/>
        </a:p>
      </dsp:txBody>
      <dsp:txXfrm rot="5400000">
        <a:off x="5547320" y="1083732"/>
        <a:ext cx="2579687" cy="32512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47057-B7C4-4E4F-98B4-A27A7F8C57C6}">
      <dsp:nvSpPr>
        <dsp:cNvPr id="0" name=""/>
        <dsp:cNvSpPr/>
      </dsp:nvSpPr>
      <dsp:spPr>
        <a:xfrm>
          <a:off x="1473199" y="151202"/>
          <a:ext cx="2204245" cy="1326899"/>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l-GR" sz="3400" kern="1200" dirty="0"/>
            <a:t>Απλή μέθοδος</a:t>
          </a:r>
        </a:p>
      </dsp:txBody>
      <dsp:txXfrm>
        <a:off x="1473199" y="151202"/>
        <a:ext cx="2204245" cy="1326899"/>
      </dsp:txXfrm>
    </dsp:sp>
    <dsp:sp modelId="{72199D8D-5B72-48C7-ADE1-0DB368B8F0F9}">
      <dsp:nvSpPr>
        <dsp:cNvPr id="0" name=""/>
        <dsp:cNvSpPr/>
      </dsp:nvSpPr>
      <dsp:spPr>
        <a:xfrm>
          <a:off x="3948113" y="2645"/>
          <a:ext cx="2706687" cy="1624012"/>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l-GR" sz="3400" kern="1200" dirty="0"/>
            <a:t>Χαμηλό κόστος</a:t>
          </a:r>
        </a:p>
      </dsp:txBody>
      <dsp:txXfrm>
        <a:off x="3948113" y="2645"/>
        <a:ext cx="2706687" cy="1624012"/>
      </dsp:txXfrm>
    </dsp:sp>
    <dsp:sp modelId="{A10D736F-E65F-4504-9794-6CCBA4EF4CAE}">
      <dsp:nvSpPr>
        <dsp:cNvPr id="0" name=""/>
        <dsp:cNvSpPr/>
      </dsp:nvSpPr>
      <dsp:spPr>
        <a:xfrm>
          <a:off x="1221978" y="1897327"/>
          <a:ext cx="2706687" cy="1624012"/>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l-GR" sz="3400" kern="1200" dirty="0"/>
            <a:t>Σύνολο πληθυσμού</a:t>
          </a:r>
        </a:p>
      </dsp:txBody>
      <dsp:txXfrm>
        <a:off x="1221978" y="1897327"/>
        <a:ext cx="2706687" cy="1624012"/>
      </dsp:txXfrm>
    </dsp:sp>
    <dsp:sp modelId="{7156C25C-A3C9-4CF4-97F3-04501A6659FB}">
      <dsp:nvSpPr>
        <dsp:cNvPr id="0" name=""/>
        <dsp:cNvSpPr/>
      </dsp:nvSpPr>
      <dsp:spPr>
        <a:xfrm>
          <a:off x="4199334" y="1897327"/>
          <a:ext cx="2706687" cy="1624012"/>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l-GR" sz="3400" kern="1200" dirty="0"/>
            <a:t>Σύνολο φαρμάκων</a:t>
          </a:r>
        </a:p>
      </dsp:txBody>
      <dsp:txXfrm>
        <a:off x="4199334" y="1897327"/>
        <a:ext cx="2706687" cy="1624012"/>
      </dsp:txXfrm>
    </dsp:sp>
    <dsp:sp modelId="{D43DC8F8-CAD1-4A49-9F1C-FE15A7D5F99A}">
      <dsp:nvSpPr>
        <dsp:cNvPr id="0" name=""/>
        <dsp:cNvSpPr/>
      </dsp:nvSpPr>
      <dsp:spPr>
        <a:xfrm>
          <a:off x="0" y="3647633"/>
          <a:ext cx="2706687" cy="1624012"/>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l-GR" sz="3400" kern="1200" dirty="0"/>
            <a:t>Σπάνιες </a:t>
          </a:r>
          <a:r>
            <a:rPr lang="el-GR" sz="3400" kern="1200" dirty="0" err="1"/>
            <a:t>ΑΕς</a:t>
          </a:r>
          <a:endParaRPr lang="el-GR" sz="3400" kern="1200" dirty="0"/>
        </a:p>
      </dsp:txBody>
      <dsp:txXfrm>
        <a:off x="0" y="3647633"/>
        <a:ext cx="2706687" cy="1624012"/>
      </dsp:txXfrm>
    </dsp:sp>
    <dsp:sp modelId="{5DAE850E-26B9-4447-9EC2-4FED8682F424}">
      <dsp:nvSpPr>
        <dsp:cNvPr id="0" name=""/>
        <dsp:cNvSpPr/>
      </dsp:nvSpPr>
      <dsp:spPr>
        <a:xfrm>
          <a:off x="2948059" y="3631588"/>
          <a:ext cx="2706687" cy="1624012"/>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l-GR" sz="3400" kern="1200" dirty="0" err="1"/>
            <a:t>Μακρυς</a:t>
          </a:r>
          <a:r>
            <a:rPr lang="el-GR" sz="3400" kern="1200" dirty="0"/>
            <a:t> χρόνος</a:t>
          </a:r>
        </a:p>
      </dsp:txBody>
      <dsp:txXfrm>
        <a:off x="2948059" y="3631588"/>
        <a:ext cx="2706687" cy="16240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7CFF4-C79C-4830-A0CE-D661B0182043}">
      <dsp:nvSpPr>
        <dsp:cNvPr id="0" name=""/>
        <dsp:cNvSpPr/>
      </dsp:nvSpPr>
      <dsp:spPr>
        <a:xfrm>
          <a:off x="679135" y="983253"/>
          <a:ext cx="6769729" cy="583078"/>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b="1" kern="1200" dirty="0">
              <a:solidFill>
                <a:schemeClr val="tx1"/>
              </a:solidFill>
            </a:rPr>
            <a:t>Μη αναφορά γνωστών ΑΕ</a:t>
          </a:r>
        </a:p>
      </dsp:txBody>
      <dsp:txXfrm>
        <a:off x="707599" y="1011717"/>
        <a:ext cx="6712801" cy="526150"/>
      </dsp:txXfrm>
    </dsp:sp>
    <dsp:sp modelId="{40F0414A-C137-426C-941B-E965953C200C}">
      <dsp:nvSpPr>
        <dsp:cNvPr id="0" name=""/>
        <dsp:cNvSpPr/>
      </dsp:nvSpPr>
      <dsp:spPr>
        <a:xfrm>
          <a:off x="0" y="1566331"/>
          <a:ext cx="81280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82550" rIns="462280" bIns="82550" numCol="1" spcCol="1270" anchor="t" anchorCtr="0">
          <a:noAutofit/>
        </a:bodyPr>
        <a:lstStyle/>
        <a:p>
          <a:pPr marL="285750" lvl="1" indent="-285750" algn="l" defTabSz="2266950">
            <a:lnSpc>
              <a:spcPct val="90000"/>
            </a:lnSpc>
            <a:spcBef>
              <a:spcPct val="0"/>
            </a:spcBef>
            <a:spcAft>
              <a:spcPct val="20000"/>
            </a:spcAft>
            <a:buChar char="•"/>
          </a:pPr>
          <a:endParaRPr lang="el-GR" sz="5100" kern="1200" dirty="0"/>
        </a:p>
      </dsp:txBody>
      <dsp:txXfrm>
        <a:off x="0" y="1566331"/>
        <a:ext cx="8128000" cy="1076400"/>
      </dsp:txXfrm>
    </dsp:sp>
    <dsp:sp modelId="{74B0E1BC-CFD8-4963-9D2B-37D8D84729C1}">
      <dsp:nvSpPr>
        <dsp:cNvPr id="0" name=""/>
        <dsp:cNvSpPr/>
      </dsp:nvSpPr>
      <dsp:spPr>
        <a:xfrm>
          <a:off x="558799" y="2642731"/>
          <a:ext cx="7010400" cy="716281"/>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l-GR" sz="2800" kern="1200" dirty="0">
              <a:solidFill>
                <a:schemeClr val="tx1"/>
              </a:solidFill>
            </a:rPr>
            <a:t>Μη γνωστή συχνότητα</a:t>
          </a:r>
        </a:p>
      </dsp:txBody>
      <dsp:txXfrm>
        <a:off x="593765" y="2677697"/>
        <a:ext cx="6940468" cy="646349"/>
      </dsp:txXfrm>
    </dsp:sp>
    <dsp:sp modelId="{E3D93F0F-0A21-4A41-B8D8-AD4E47774EBE}">
      <dsp:nvSpPr>
        <dsp:cNvPr id="0" name=""/>
        <dsp:cNvSpPr/>
      </dsp:nvSpPr>
      <dsp:spPr>
        <a:xfrm>
          <a:off x="0" y="3359013"/>
          <a:ext cx="81280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l-GR" sz="2000" b="1" kern="1200" dirty="0">
              <a:solidFill>
                <a:schemeClr val="tx1"/>
              </a:solidFill>
            </a:rPr>
            <a:t>Ασαφή στοιχεία ΑΕ  σε σχέση  με την κατανάλωση</a:t>
          </a:r>
        </a:p>
        <a:p>
          <a:pPr marL="228600" lvl="1" indent="-228600" algn="l" defTabSz="889000">
            <a:lnSpc>
              <a:spcPct val="90000"/>
            </a:lnSpc>
            <a:spcBef>
              <a:spcPct val="0"/>
            </a:spcBef>
            <a:spcAft>
              <a:spcPct val="20000"/>
            </a:spcAft>
            <a:buChar char="•"/>
          </a:pPr>
          <a:r>
            <a:rPr lang="el-GR" sz="2000" b="1" kern="1200" dirty="0">
              <a:solidFill>
                <a:schemeClr val="tx1"/>
              </a:solidFill>
            </a:rPr>
            <a:t>Έλλειψη συνεργασίας φορέων</a:t>
          </a:r>
        </a:p>
        <a:p>
          <a:pPr marL="228600" lvl="1" indent="-228600" algn="l" defTabSz="889000">
            <a:lnSpc>
              <a:spcPct val="90000"/>
            </a:lnSpc>
            <a:spcBef>
              <a:spcPct val="0"/>
            </a:spcBef>
            <a:spcAft>
              <a:spcPct val="20000"/>
            </a:spcAft>
            <a:buChar char="•"/>
          </a:pPr>
          <a:r>
            <a:rPr lang="el-GR" sz="2000" b="1" kern="1200" dirty="0">
              <a:solidFill>
                <a:schemeClr val="tx1"/>
              </a:solidFill>
            </a:rPr>
            <a:t>Καθυστέρηση επιβεβαίωσης</a:t>
          </a:r>
        </a:p>
      </dsp:txBody>
      <dsp:txXfrm>
        <a:off x="0" y="3359013"/>
        <a:ext cx="8128000" cy="1076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56527-845F-4CB6-A830-B5FDF6BC4F4B}">
      <dsp:nvSpPr>
        <dsp:cNvPr id="0" name=""/>
        <dsp:cNvSpPr/>
      </dsp:nvSpPr>
      <dsp:spPr>
        <a:xfrm rot="5400000">
          <a:off x="4034706" y="-128890"/>
          <a:ext cx="1518158" cy="1780845"/>
        </a:xfrm>
        <a:prstGeom prst="hexagon">
          <a:avLst>
            <a:gd name="adj" fmla="val 25000"/>
            <a:gd name="vf" fmla="val 11547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tx1"/>
              </a:solidFill>
            </a:rPr>
            <a:t>Βιοχημικές αντιδράσεις/τοξικές βλάβες</a:t>
          </a:r>
          <a:endParaRPr lang="en-US" sz="1200" b="1" kern="1200" dirty="0">
            <a:solidFill>
              <a:schemeClr val="tx1"/>
            </a:solidFill>
          </a:endParaRPr>
        </a:p>
      </dsp:txBody>
      <dsp:txXfrm rot="-5400000">
        <a:off x="4200170" y="255480"/>
        <a:ext cx="1187230" cy="1012106"/>
      </dsp:txXfrm>
    </dsp:sp>
    <dsp:sp modelId="{D983947E-5007-499C-89CD-1423A138963A}">
      <dsp:nvSpPr>
        <dsp:cNvPr id="0" name=""/>
        <dsp:cNvSpPr/>
      </dsp:nvSpPr>
      <dsp:spPr>
        <a:xfrm>
          <a:off x="5494264" y="306084"/>
          <a:ext cx="1694265" cy="910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5494264" y="306084"/>
        <a:ext cx="1694265" cy="910895"/>
      </dsp:txXfrm>
    </dsp:sp>
    <dsp:sp modelId="{CE84345C-9E3C-4686-92D9-DD471A776813}">
      <dsp:nvSpPr>
        <dsp:cNvPr id="0" name=""/>
        <dsp:cNvSpPr/>
      </dsp:nvSpPr>
      <dsp:spPr>
        <a:xfrm rot="5400000">
          <a:off x="2491288" y="160766"/>
          <a:ext cx="1518158" cy="1320798"/>
        </a:xfrm>
        <a:prstGeom prst="hexagon">
          <a:avLst>
            <a:gd name="adj" fmla="val 25000"/>
            <a:gd name="vf" fmla="val 11547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l-GR" sz="3600" kern="1200" dirty="0"/>
            <a:t>?</a:t>
          </a:r>
          <a:endParaRPr lang="en-US" sz="3600" kern="1200" dirty="0"/>
        </a:p>
      </dsp:txBody>
      <dsp:txXfrm rot="-5400000">
        <a:off x="2795792" y="298666"/>
        <a:ext cx="909150" cy="1044998"/>
      </dsp:txXfrm>
    </dsp:sp>
    <dsp:sp modelId="{9916E886-EE59-43B7-A685-22D326DBE8DD}">
      <dsp:nvSpPr>
        <dsp:cNvPr id="0" name=""/>
        <dsp:cNvSpPr/>
      </dsp:nvSpPr>
      <dsp:spPr>
        <a:xfrm rot="5400000">
          <a:off x="3318743" y="1156545"/>
          <a:ext cx="1518158" cy="1787198"/>
        </a:xfrm>
        <a:prstGeom prst="hexagon">
          <a:avLst>
            <a:gd name="adj" fmla="val 25000"/>
            <a:gd name="vf" fmla="val 11547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tx1"/>
              </a:solidFill>
            </a:rPr>
            <a:t>Φαρμακοδυναμικές επιδράσεις</a:t>
          </a:r>
          <a:endParaRPr lang="en-US" sz="1200" b="1" kern="1200" dirty="0">
            <a:solidFill>
              <a:schemeClr val="tx1"/>
            </a:solidFill>
          </a:endParaRPr>
        </a:p>
      </dsp:txBody>
      <dsp:txXfrm rot="-5400000">
        <a:off x="3482089" y="1544091"/>
        <a:ext cx="1191466" cy="1012106"/>
      </dsp:txXfrm>
    </dsp:sp>
    <dsp:sp modelId="{A427CB63-B715-402E-AFAD-C1F1E08A9BFD}">
      <dsp:nvSpPr>
        <dsp:cNvPr id="0" name=""/>
        <dsp:cNvSpPr/>
      </dsp:nvSpPr>
      <dsp:spPr>
        <a:xfrm>
          <a:off x="1723158" y="1594697"/>
          <a:ext cx="1639611" cy="910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r" defTabSz="1600200">
            <a:lnSpc>
              <a:spcPct val="90000"/>
            </a:lnSpc>
            <a:spcBef>
              <a:spcPct val="0"/>
            </a:spcBef>
            <a:spcAft>
              <a:spcPct val="35000"/>
            </a:spcAft>
            <a:buNone/>
          </a:pPr>
          <a:endParaRPr lang="en-US" sz="3600" kern="1200"/>
        </a:p>
      </dsp:txBody>
      <dsp:txXfrm>
        <a:off x="1723158" y="1594697"/>
        <a:ext cx="1639611" cy="910895"/>
      </dsp:txXfrm>
    </dsp:sp>
    <dsp:sp modelId="{D3A8C5FA-224D-4DB0-9DBD-BE0B17F5C0BC}">
      <dsp:nvSpPr>
        <dsp:cNvPr id="0" name=""/>
        <dsp:cNvSpPr/>
      </dsp:nvSpPr>
      <dsp:spPr>
        <a:xfrm rot="5400000">
          <a:off x="4745205" y="1389745"/>
          <a:ext cx="1518158" cy="1320798"/>
        </a:xfrm>
        <a:prstGeom prst="hexagon">
          <a:avLst>
            <a:gd name="adj" fmla="val 25000"/>
            <a:gd name="vf" fmla="val 11547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l-GR" sz="3600" kern="1200" dirty="0"/>
            <a:t>?</a:t>
          </a:r>
          <a:endParaRPr lang="en-US" sz="3600" kern="1200" dirty="0"/>
        </a:p>
      </dsp:txBody>
      <dsp:txXfrm rot="-5400000">
        <a:off x="5049709" y="1527645"/>
        <a:ext cx="909150" cy="1044998"/>
      </dsp:txXfrm>
    </dsp:sp>
    <dsp:sp modelId="{9B6E3C3B-BB28-4DB8-B20C-8D8D6F7265AF}">
      <dsp:nvSpPr>
        <dsp:cNvPr id="0" name=""/>
        <dsp:cNvSpPr/>
      </dsp:nvSpPr>
      <dsp:spPr>
        <a:xfrm rot="5400000">
          <a:off x="4034706" y="2448335"/>
          <a:ext cx="1518158" cy="1780845"/>
        </a:xfrm>
        <a:prstGeom prst="hexagon">
          <a:avLst>
            <a:gd name="adj" fmla="val 25000"/>
            <a:gd name="vf" fmla="val 11547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tx1"/>
              </a:solidFill>
            </a:rPr>
            <a:t>Άλλοι μηχανισμοί</a:t>
          </a:r>
          <a:endParaRPr lang="en-US" sz="1200" b="1" kern="1200" dirty="0">
            <a:solidFill>
              <a:schemeClr val="tx1"/>
            </a:solidFill>
          </a:endParaRPr>
        </a:p>
      </dsp:txBody>
      <dsp:txXfrm rot="-5400000">
        <a:off x="4200170" y="2832705"/>
        <a:ext cx="1187230" cy="1012106"/>
      </dsp:txXfrm>
    </dsp:sp>
    <dsp:sp modelId="{240A98F6-21FD-4E07-9A1D-37F805693B11}">
      <dsp:nvSpPr>
        <dsp:cNvPr id="0" name=""/>
        <dsp:cNvSpPr/>
      </dsp:nvSpPr>
      <dsp:spPr>
        <a:xfrm>
          <a:off x="5494264" y="2883310"/>
          <a:ext cx="1694265" cy="910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5494264" y="2883310"/>
        <a:ext cx="1694265" cy="910895"/>
      </dsp:txXfrm>
    </dsp:sp>
    <dsp:sp modelId="{7C796E19-D553-4D0F-8CCA-6DDCA3BC933F}">
      <dsp:nvSpPr>
        <dsp:cNvPr id="0" name=""/>
        <dsp:cNvSpPr/>
      </dsp:nvSpPr>
      <dsp:spPr>
        <a:xfrm rot="5400000">
          <a:off x="2608244" y="2678359"/>
          <a:ext cx="1518158" cy="1320798"/>
        </a:xfrm>
        <a:prstGeom prst="hexagon">
          <a:avLst>
            <a:gd name="adj" fmla="val 25000"/>
            <a:gd name="vf" fmla="val 11547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l-GR" sz="3600" kern="1200" dirty="0"/>
            <a:t>?</a:t>
          </a:r>
          <a:endParaRPr lang="en-US" sz="3600" kern="1200" dirty="0"/>
        </a:p>
      </dsp:txBody>
      <dsp:txXfrm rot="-5400000">
        <a:off x="2912748" y="2816259"/>
        <a:ext cx="909150" cy="10449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76087-4F0B-4514-905B-A7546B178B22}">
      <dsp:nvSpPr>
        <dsp:cNvPr id="0" name=""/>
        <dsp:cNvSpPr/>
      </dsp:nvSpPr>
      <dsp:spPr>
        <a:xfrm rot="5400000">
          <a:off x="-208375" y="210700"/>
          <a:ext cx="1389171" cy="972419"/>
        </a:xfrm>
        <a:prstGeom prst="chevron">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l-GR" sz="1100" b="1" kern="1200" dirty="0">
              <a:solidFill>
                <a:schemeClr val="tx1"/>
              </a:solidFill>
            </a:rPr>
            <a:t>Χρονικά</a:t>
          </a:r>
        </a:p>
      </dsp:txBody>
      <dsp:txXfrm rot="-5400000">
        <a:off x="2" y="488534"/>
        <a:ext cx="972419" cy="416752"/>
      </dsp:txXfrm>
    </dsp:sp>
    <dsp:sp modelId="{5C820842-B4C8-492F-8494-045168B7AF83}">
      <dsp:nvSpPr>
        <dsp:cNvPr id="0" name=""/>
        <dsp:cNvSpPr/>
      </dsp:nvSpPr>
      <dsp:spPr>
        <a:xfrm rot="5400000">
          <a:off x="4492429" y="-3517684"/>
          <a:ext cx="902961" cy="7942980"/>
        </a:xfrm>
        <a:prstGeom prst="round2Same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l-GR" sz="1900" kern="1200" dirty="0"/>
            <a:t> Σχετίζεται με την </a:t>
          </a:r>
          <a:r>
            <a:rPr lang="el-GR" sz="1900" kern="1200" dirty="0" err="1"/>
            <a:t>φαρμακοκινητική</a:t>
          </a:r>
          <a:r>
            <a:rPr lang="el-GR" sz="1900" kern="1200" dirty="0"/>
            <a:t> του φαρμάκου</a:t>
          </a:r>
        </a:p>
        <a:p>
          <a:pPr marL="171450" lvl="1" indent="-171450" algn="l" defTabSz="844550">
            <a:lnSpc>
              <a:spcPct val="90000"/>
            </a:lnSpc>
            <a:spcBef>
              <a:spcPct val="0"/>
            </a:spcBef>
            <a:spcAft>
              <a:spcPct val="15000"/>
            </a:spcAft>
            <a:buChar char="•"/>
          </a:pPr>
          <a:r>
            <a:rPr lang="el-GR" sz="1900" kern="1200" dirty="0"/>
            <a:t>Μέγιστη συγκέντρωση</a:t>
          </a:r>
        </a:p>
      </dsp:txBody>
      <dsp:txXfrm rot="-5400000">
        <a:off x="972420" y="46404"/>
        <a:ext cx="7898901" cy="814803"/>
      </dsp:txXfrm>
    </dsp:sp>
    <dsp:sp modelId="{F44A9AF8-8F0F-4F0F-AC83-F17E2F54D950}">
      <dsp:nvSpPr>
        <dsp:cNvPr id="0" name=""/>
        <dsp:cNvSpPr/>
      </dsp:nvSpPr>
      <dsp:spPr>
        <a:xfrm rot="5400000">
          <a:off x="-200353" y="2597454"/>
          <a:ext cx="1389171" cy="972419"/>
        </a:xfrm>
        <a:prstGeom prst="chevron">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l-GR" sz="1100" b="1" kern="1200" dirty="0">
              <a:solidFill>
                <a:schemeClr val="tx1"/>
              </a:solidFill>
            </a:rPr>
            <a:t>Εμφάνιση </a:t>
          </a:r>
          <a:r>
            <a:rPr lang="en-US" sz="1100" b="1" kern="1200" dirty="0">
              <a:solidFill>
                <a:schemeClr val="tx1"/>
              </a:solidFill>
            </a:rPr>
            <a:t>challenge</a:t>
          </a:r>
          <a:endParaRPr lang="el-GR" sz="1100" b="1" kern="1200" dirty="0">
            <a:solidFill>
              <a:schemeClr val="tx1"/>
            </a:solidFill>
          </a:endParaRPr>
        </a:p>
      </dsp:txBody>
      <dsp:txXfrm rot="-5400000">
        <a:off x="8024" y="2875288"/>
        <a:ext cx="972419" cy="416752"/>
      </dsp:txXfrm>
    </dsp:sp>
    <dsp:sp modelId="{6F422FA9-95AE-422E-8087-56DA36199C43}">
      <dsp:nvSpPr>
        <dsp:cNvPr id="0" name=""/>
        <dsp:cNvSpPr/>
      </dsp:nvSpPr>
      <dsp:spPr>
        <a:xfrm rot="5400000">
          <a:off x="4492429" y="-2325470"/>
          <a:ext cx="902961" cy="7942980"/>
        </a:xfrm>
        <a:prstGeom prst="round2Same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l-GR" sz="1900" kern="1200" dirty="0"/>
            <a:t>Προηγούμενη έκθεση</a:t>
          </a:r>
        </a:p>
        <a:p>
          <a:pPr marL="171450" lvl="1" indent="-171450" algn="l" defTabSz="844550">
            <a:lnSpc>
              <a:spcPct val="90000"/>
            </a:lnSpc>
            <a:spcBef>
              <a:spcPct val="0"/>
            </a:spcBef>
            <a:spcAft>
              <a:spcPct val="15000"/>
            </a:spcAft>
            <a:buChar char="•"/>
          </a:pPr>
          <a:endParaRPr lang="el-GR" sz="1900" kern="1200" dirty="0"/>
        </a:p>
      </dsp:txBody>
      <dsp:txXfrm rot="-5400000">
        <a:off x="972420" y="1238618"/>
        <a:ext cx="7898901" cy="814803"/>
      </dsp:txXfrm>
    </dsp:sp>
    <dsp:sp modelId="{D0B43A0F-F212-4D0E-9D22-F7EDB1E7EA44}">
      <dsp:nvSpPr>
        <dsp:cNvPr id="0" name=""/>
        <dsp:cNvSpPr/>
      </dsp:nvSpPr>
      <dsp:spPr>
        <a:xfrm rot="5400000">
          <a:off x="5743241" y="2418663"/>
          <a:ext cx="1389171" cy="972419"/>
        </a:xfrm>
        <a:prstGeom prst="chevron">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l-GR" sz="1100" b="1" kern="1200" dirty="0">
              <a:solidFill>
                <a:schemeClr val="tx1"/>
              </a:solidFill>
            </a:rPr>
            <a:t>Εξαφάνιση</a:t>
          </a:r>
        </a:p>
        <a:p>
          <a:pPr marL="0" lvl="0" indent="0" algn="ctr" defTabSz="488950">
            <a:lnSpc>
              <a:spcPct val="90000"/>
            </a:lnSpc>
            <a:spcBef>
              <a:spcPct val="0"/>
            </a:spcBef>
            <a:spcAft>
              <a:spcPct val="35000"/>
            </a:spcAft>
            <a:buNone/>
          </a:pPr>
          <a:r>
            <a:rPr lang="en-US" sz="1100" b="1" kern="1200" dirty="0" err="1">
              <a:solidFill>
                <a:schemeClr val="tx1"/>
              </a:solidFill>
            </a:rPr>
            <a:t>dechallenge</a:t>
          </a:r>
          <a:endParaRPr lang="el-GR" sz="1100" b="1" kern="1200" dirty="0">
            <a:solidFill>
              <a:schemeClr val="tx1"/>
            </a:solidFill>
          </a:endParaRPr>
        </a:p>
      </dsp:txBody>
      <dsp:txXfrm rot="-5400000">
        <a:off x="5951618" y="2696497"/>
        <a:ext cx="972419" cy="416752"/>
      </dsp:txXfrm>
    </dsp:sp>
    <dsp:sp modelId="{9EF0CBCD-DDAA-4E1B-909A-5F372066E109}">
      <dsp:nvSpPr>
        <dsp:cNvPr id="0" name=""/>
        <dsp:cNvSpPr/>
      </dsp:nvSpPr>
      <dsp:spPr>
        <a:xfrm rot="5400000">
          <a:off x="2567285" y="1317296"/>
          <a:ext cx="902961" cy="3060350"/>
        </a:xfrm>
        <a:prstGeom prst="round2SameRect">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l-GR" sz="1900" kern="1200" dirty="0"/>
            <a:t>Διακοπή χορήγησης</a:t>
          </a:r>
        </a:p>
        <a:p>
          <a:pPr marL="171450" lvl="1" indent="-171450" algn="l" defTabSz="844550">
            <a:lnSpc>
              <a:spcPct val="90000"/>
            </a:lnSpc>
            <a:spcBef>
              <a:spcPct val="0"/>
            </a:spcBef>
            <a:spcAft>
              <a:spcPct val="15000"/>
            </a:spcAft>
            <a:buChar char="•"/>
          </a:pPr>
          <a:r>
            <a:rPr lang="el-GR" sz="1900" kern="1200" dirty="0" err="1"/>
            <a:t>Επαναχορήγηση</a:t>
          </a:r>
          <a:endParaRPr lang="el-GR" sz="1900" kern="1200" dirty="0"/>
        </a:p>
      </dsp:txBody>
      <dsp:txXfrm rot="-5400000">
        <a:off x="1488591" y="2440070"/>
        <a:ext cx="3016271" cy="81480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A195A5-5C6C-4303-8C7A-E0064C61ABA6}" type="datetimeFigureOut">
              <a:rPr lang="en-US" smtClean="0"/>
              <a:t>3/18/2023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33214D-3C55-46CA-8116-321A907F2365}" type="slidenum">
              <a:rPr lang="en-US" smtClean="0"/>
              <a:t>‹#›</a:t>
            </a:fld>
            <a:endParaRPr lang="en-US"/>
          </a:p>
        </p:txBody>
      </p:sp>
    </p:spTree>
    <p:extLst>
      <p:ext uri="{BB962C8B-B14F-4D97-AF65-F5344CB8AC3E}">
        <p14:creationId xmlns:p14="http://schemas.microsoft.com/office/powerpoint/2010/main" val="160672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D13BDF7-0788-4492-BDC7-83A159C871C0}" type="slidenum">
              <a:rPr lang="el-GR" altLang="el-GR" smtClean="0"/>
              <a:pPr eaLnBrk="1" hangingPunct="1"/>
              <a:t>1</a:t>
            </a:fld>
            <a:endParaRPr lang="el-GR" altLang="el-G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015838-73BC-498A-9A47-0BD44E7D467D}" type="datetime1">
              <a:rPr lang="en-US" smtClean="0"/>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696C77-C3E1-479E-9595-1B012890D032}" type="datetime1">
              <a:rPr lang="en-US" smtClean="0"/>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FFECDE-A8F2-4025-9D4D-6906D77A1E19}" type="datetime1">
              <a:rPr lang="en-US" smtClean="0"/>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86DA646-0C89-4FB3-99AC-C6536F126091}" type="datetime1">
              <a:rPr lang="en-US" smtClean="0"/>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9477FF0-CC9F-4903-979A-D0290CC29AC1}" type="datetime1">
              <a:rPr lang="en-US" smtClean="0"/>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F637E8D-D7D2-4B89-8897-CE6530D7E55E}" type="datetime1">
              <a:rPr lang="en-US" smtClean="0"/>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FFBDF-98AC-443D-AC8D-E85837DA21C7}" type="datetime1">
              <a:rPr lang="en-US" smtClean="0"/>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9A0BF-6B84-48CB-8797-08333DCDF83B}" type="datetime1">
              <a:rPr lang="en-US" smtClean="0"/>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5F34CF-8249-4ECD-ACC4-7E2171F63A94}" type="datetime1">
              <a:rPr lang="en-US" smtClean="0"/>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F7BF45-F270-4EDD-BF1B-58106E86E5AC}" type="datetime1">
              <a:rPr lang="en-US" smtClean="0"/>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AA0CAE-D2C0-4839-BC6E-3EF447BB96DC}" type="datetime1">
              <a:rPr lang="en-US" smtClean="0"/>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8A0981-2FF4-461B-BFA1-766F84FB57CF}" type="datetime1">
              <a:rPr lang="en-US" smtClean="0"/>
              <a:t>3/18/2023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929EC7-DC0A-4B36-8FB6-753E02E74C99}" type="datetime1">
              <a:rPr lang="en-US" smtClean="0"/>
              <a:t>3/18/2023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9B3AF-7A4F-4D0B-BC86-D5489CC5B900}" type="datetime1">
              <a:rPr lang="en-US" smtClean="0"/>
              <a:t>3/18/2023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CCA2E7-2F8E-4EF6-A903-7AA26688C0FA}" type="datetime1">
              <a:rPr lang="en-US" smtClean="0"/>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D880385-C351-4B07-9F74-053A56D02941}" type="datetime1">
              <a:rPr lang="en-US" smtClean="0"/>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BC4DC1-E732-4446-A519-8FCFDE0ECDE4}" type="datetime1">
              <a:rPr lang="en-US" smtClean="0"/>
              <a:t>3/18/2023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livertox.univie.ac.at/" TargetMode="External"/><Relationship Id="rId2" Type="http://schemas.openxmlformats.org/officeDocument/2006/relationships/hyperlink" Target="http://www.swissadme.ch/" TargetMode="External"/><Relationship Id="rId1" Type="http://schemas.openxmlformats.org/officeDocument/2006/relationships/slideLayout" Target="../slideLayouts/slideLayout2.xml"/><Relationship Id="rId5" Type="http://schemas.openxmlformats.org/officeDocument/2006/relationships/hyperlink" Target="https://cyprules.cmdm.tw/" TargetMode="External"/><Relationship Id="rId4" Type="http://schemas.openxmlformats.org/officeDocument/2006/relationships/hyperlink" Target="https://nerdd.univie.ac.at/glory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ChangeArrowheads="1"/>
          </p:cNvSpPr>
          <p:nvPr/>
        </p:nvSpPr>
        <p:spPr bwMode="auto">
          <a:xfrm>
            <a:off x="4295775" y="765176"/>
            <a:ext cx="5905500" cy="1223963"/>
          </a:xfrm>
          <a:prstGeom prst="rect">
            <a:avLst/>
          </a:prstGeom>
          <a:solidFill>
            <a:schemeClr val="tx2">
              <a:lumMod val="40000"/>
              <a:lumOff val="60000"/>
            </a:schemeClr>
          </a:solidFill>
          <a:ln w="9525">
            <a:solidFill>
              <a:schemeClr val="accent1"/>
            </a:solidFill>
            <a:miter lim="800000"/>
            <a:headEnd/>
            <a:tailEnd/>
          </a:ln>
          <a:effectLst/>
        </p:spPr>
        <p:txBody>
          <a:bodyPr wrap="none" anchor="ctr"/>
          <a:lstStyle/>
          <a:p>
            <a:pPr algn="ctr">
              <a:defRPr/>
            </a:pPr>
            <a:r>
              <a:rPr lang="el-GR" b="1" dirty="0">
                <a:effectLst>
                  <a:outerShdw blurRad="38100" dist="38100" dir="2700000" algn="tl">
                    <a:srgbClr val="FFFFFF"/>
                  </a:outerShdw>
                </a:effectLst>
              </a:rPr>
              <a:t>ΤΟΜΕΑΣ  ΦΑΡΜΑΚΕΥΤΙΚΗΣ ΧΗΜΕΙΑΣ, </a:t>
            </a:r>
          </a:p>
          <a:p>
            <a:pPr algn="ctr">
              <a:defRPr/>
            </a:pPr>
            <a:r>
              <a:rPr lang="el-GR" b="1" dirty="0">
                <a:effectLst>
                  <a:outerShdw blurRad="38100" dist="38100" dir="2700000" algn="tl">
                    <a:srgbClr val="FFFFFF"/>
                  </a:outerShdw>
                </a:effectLst>
              </a:rPr>
              <a:t>ΤΜΗΜΑ ΦΑΡΜΑΚΕΥΤΙΚΗΣ</a:t>
            </a:r>
          </a:p>
          <a:p>
            <a:pPr algn="ctr">
              <a:defRPr/>
            </a:pPr>
            <a:r>
              <a:rPr lang="el-GR" b="1" dirty="0">
                <a:effectLst>
                  <a:outerShdw blurRad="38100" dist="38100" dir="2700000" algn="tl">
                    <a:srgbClr val="FFFFFF"/>
                  </a:outerShdw>
                </a:effectLst>
              </a:rPr>
              <a:t> Α.Π.Θ.</a:t>
            </a:r>
          </a:p>
        </p:txBody>
      </p:sp>
      <p:sp>
        <p:nvSpPr>
          <p:cNvPr id="108551" name="Rectangle 7"/>
          <p:cNvSpPr>
            <a:spLocks noChangeArrowheads="1"/>
          </p:cNvSpPr>
          <p:nvPr/>
        </p:nvSpPr>
        <p:spPr bwMode="auto">
          <a:xfrm>
            <a:off x="2640014" y="3141663"/>
            <a:ext cx="6840537" cy="15113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defRPr/>
            </a:pPr>
            <a:endParaRPr lang="en-US" b="1" dirty="0">
              <a:solidFill>
                <a:schemeClr val="tx2"/>
              </a:solidFill>
              <a:effectLst>
                <a:outerShdw blurRad="38100" dist="38100" dir="2700000" algn="tl">
                  <a:srgbClr val="FFFFFF"/>
                </a:outerShdw>
              </a:effectLst>
            </a:endParaRPr>
          </a:p>
          <a:p>
            <a:pPr algn="ctr">
              <a:defRPr/>
            </a:pPr>
            <a:endParaRPr lang="el-GR" b="1" dirty="0">
              <a:solidFill>
                <a:schemeClr val="tx2"/>
              </a:solidFill>
              <a:effectLst>
                <a:outerShdw blurRad="38100" dist="38100" dir="2700000" algn="tl">
                  <a:srgbClr val="FFFFFF"/>
                </a:outerShdw>
              </a:effectLst>
            </a:endParaRPr>
          </a:p>
          <a:p>
            <a:pPr algn="ctr">
              <a:defRPr/>
            </a:pPr>
            <a:r>
              <a:rPr lang="el-GR" sz="2400" b="1" dirty="0">
                <a:effectLst>
                  <a:outerShdw blurRad="38100" dist="38100" dir="2700000" algn="tl">
                    <a:srgbClr val="FFFFFF"/>
                  </a:outerShdw>
                </a:effectLst>
              </a:rPr>
              <a:t>ΔΗΜΗΤΡΑ ΧΑΤΖΗΠΑΥΛΟΥ-ΛΙΤΙΝΑ, </a:t>
            </a:r>
            <a:r>
              <a:rPr lang="en-US" sz="2400" b="1" dirty="0">
                <a:effectLst>
                  <a:outerShdw blurRad="38100" dist="38100" dir="2700000" algn="tl">
                    <a:srgbClr val="FFFFFF"/>
                  </a:outerShdw>
                </a:effectLst>
              </a:rPr>
              <a:t>PhD</a:t>
            </a:r>
            <a:r>
              <a:rPr lang="el-GR" sz="2400" dirty="0"/>
              <a:t> </a:t>
            </a:r>
            <a:endParaRPr lang="el-GR" sz="2400" b="1" dirty="0">
              <a:effectLst>
                <a:outerShdw blurRad="38100" dist="38100" dir="2700000" algn="tl">
                  <a:srgbClr val="FFFFFF"/>
                </a:outerShdw>
              </a:effectLst>
            </a:endParaRPr>
          </a:p>
          <a:p>
            <a:pPr algn="ctr">
              <a:defRPr/>
            </a:pPr>
            <a:r>
              <a:rPr lang="el-GR" sz="2400" b="1" dirty="0">
                <a:effectLst>
                  <a:outerShdw blurRad="38100" dist="38100" dir="2700000" algn="tl">
                    <a:srgbClr val="FFFFFF"/>
                  </a:outerShdw>
                </a:effectLst>
              </a:rPr>
              <a:t> καθηγήτρια</a:t>
            </a:r>
            <a:r>
              <a:rPr lang="en-US" b="1" dirty="0">
                <a:effectLst>
                  <a:outerShdw blurRad="38100" dist="38100" dir="2700000" algn="tl">
                    <a:srgbClr val="FFFFFF"/>
                  </a:outerShdw>
                </a:effectLst>
              </a:rPr>
              <a:t>,</a:t>
            </a:r>
          </a:p>
          <a:p>
            <a:pPr algn="ctr">
              <a:defRPr/>
            </a:pPr>
            <a:r>
              <a:rPr lang="en-US" b="1" dirty="0">
                <a:effectLst>
                  <a:outerShdw blurRad="38100" dist="38100" dir="2700000" algn="tl">
                    <a:srgbClr val="FFFFFF"/>
                  </a:outerShdw>
                </a:effectLst>
              </a:rPr>
              <a:t>hadjipav@pharm.auth.gr</a:t>
            </a:r>
            <a:endParaRPr lang="el-GR" b="1" dirty="0">
              <a:effectLst>
                <a:outerShdw blurRad="38100" dist="38100" dir="2700000" algn="tl">
                  <a:srgbClr val="FFFFFF"/>
                </a:outerShdw>
              </a:effectLst>
            </a:endParaRPr>
          </a:p>
          <a:p>
            <a:pPr algn="ctr">
              <a:defRPr/>
            </a:pPr>
            <a:endParaRPr lang="el-GR" dirty="0">
              <a:effectLst>
                <a:outerShdw blurRad="38100" dist="38100" dir="2700000" algn="tl">
                  <a:srgbClr val="FFFFFF"/>
                </a:outerShdw>
              </a:effectLst>
            </a:endParaRPr>
          </a:p>
          <a:p>
            <a:pPr algn="ctr">
              <a:defRPr/>
            </a:pPr>
            <a:endParaRPr lang="el-GR" dirty="0"/>
          </a:p>
        </p:txBody>
      </p:sp>
      <p:pic>
        <p:nvPicPr>
          <p:cNvPr id="8196" name="Picture 8"/>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1847850" y="836613"/>
            <a:ext cx="2160588" cy="1439862"/>
          </a:xfrm>
          <a:solidFill>
            <a:schemeClr val="tx2">
              <a:lumMod val="40000"/>
              <a:lumOff val="60000"/>
            </a:schemeClr>
          </a:solidFill>
        </p:spPr>
      </p:pic>
      <p:sp>
        <p:nvSpPr>
          <p:cNvPr id="2" name="TextBox 1"/>
          <p:cNvSpPr txBox="1"/>
          <p:nvPr/>
        </p:nvSpPr>
        <p:spPr>
          <a:xfrm>
            <a:off x="4295776" y="5301208"/>
            <a:ext cx="5184775" cy="369332"/>
          </a:xfrm>
          <a:prstGeom prst="rect">
            <a:avLst/>
          </a:prstGeom>
          <a:noFill/>
        </p:spPr>
        <p:txBody>
          <a:bodyPr wrap="square" rtlCol="0">
            <a:spAutoFit/>
          </a:bodyPr>
          <a:lstStyle/>
          <a:p>
            <a:pPr algn="ctr"/>
            <a:r>
              <a:rPr lang="el-GR" b="1" dirty="0"/>
              <a:t>Υλικό στο </a:t>
            </a:r>
            <a:r>
              <a:rPr lang="en-US" b="1" dirty="0"/>
              <a:t>: https://users.auth.gr/hadjipav</a:t>
            </a:r>
            <a:endParaRPr lang="el-GR" b="1" dirty="0"/>
          </a:p>
        </p:txBody>
      </p:sp>
      <p:sp>
        <p:nvSpPr>
          <p:cNvPr id="3" name="Θέση αριθμού διαφάνειας 2"/>
          <p:cNvSpPr>
            <a:spLocks noGrp="1"/>
          </p:cNvSpPr>
          <p:nvPr>
            <p:ph type="sldNum" sz="quarter" idx="12"/>
          </p:nvPr>
        </p:nvSpPr>
        <p:spPr/>
        <p:txBody>
          <a:bodyPr/>
          <a:lstStyle/>
          <a:p>
            <a:fld id="{44B8DD61-0CA0-472F-A92A-1C057852C04D}" type="slidenum">
              <a:rPr lang="el-GR" smtClean="0"/>
              <a:t>1</a:t>
            </a:fld>
            <a:endParaRPr lang="el-GR"/>
          </a:p>
        </p:txBody>
      </p:sp>
    </p:spTree>
    <p:extLst>
      <p:ext uri="{BB962C8B-B14F-4D97-AF65-F5344CB8AC3E}">
        <p14:creationId xmlns:p14="http://schemas.microsoft.com/office/powerpoint/2010/main" val="1231636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664E9E-FEF5-0D31-A88E-2BDD516505E6}"/>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4" name="TextBox 3">
            <a:extLst>
              <a:ext uri="{FF2B5EF4-FFF2-40B4-BE49-F238E27FC236}">
                <a16:creationId xmlns:a16="http://schemas.microsoft.com/office/drawing/2014/main" id="{2B1787FA-89BC-67F9-785E-02D13E158030}"/>
              </a:ext>
            </a:extLst>
          </p:cNvPr>
          <p:cNvSpPr txBox="1"/>
          <p:nvPr/>
        </p:nvSpPr>
        <p:spPr>
          <a:xfrm>
            <a:off x="2155371" y="3219000"/>
            <a:ext cx="10036629" cy="830997"/>
          </a:xfrm>
          <a:prstGeom prst="rect">
            <a:avLst/>
          </a:prstGeom>
          <a:noFill/>
        </p:spPr>
        <p:txBody>
          <a:bodyPr wrap="square">
            <a:spAutoFit/>
          </a:bodyPr>
          <a:lstStyle/>
          <a:p>
            <a:pPr algn="l"/>
            <a:r>
              <a:rPr lang="el-GR" sz="2400" b="1" i="0" u="none" strike="noStrike" baseline="0" dirty="0">
                <a:solidFill>
                  <a:schemeClr val="accent1">
                    <a:lumMod val="50000"/>
                  </a:schemeClr>
                </a:solidFill>
                <a:latin typeface="+mj-lt"/>
              </a:rPr>
              <a:t>Λόγω δε της επαγρύπνησης της </a:t>
            </a:r>
            <a:r>
              <a:rPr lang="el-GR" sz="2400" b="1" i="0" u="none" strike="noStrike" baseline="0" dirty="0" err="1">
                <a:solidFill>
                  <a:schemeClr val="accent1">
                    <a:lumMod val="50000"/>
                  </a:schemeClr>
                </a:solidFill>
                <a:latin typeface="+mj-lt"/>
              </a:rPr>
              <a:t>Kelsey</a:t>
            </a:r>
            <a:r>
              <a:rPr lang="el-GR" sz="2400" b="1" i="0" u="none" strike="noStrike" baseline="0" dirty="0">
                <a:solidFill>
                  <a:schemeClr val="accent1">
                    <a:lumMod val="50000"/>
                  </a:schemeClr>
                </a:solidFill>
                <a:latin typeface="+mj-lt"/>
              </a:rPr>
              <a:t>, η θαλιδομίδη </a:t>
            </a:r>
            <a:r>
              <a:rPr lang="el-GR" sz="2400" b="1" i="0" u="none" strike="noStrike" baseline="0" dirty="0" err="1">
                <a:solidFill>
                  <a:schemeClr val="accent1">
                    <a:lumMod val="50000"/>
                  </a:schemeClr>
                </a:solidFill>
                <a:latin typeface="+mj-lt"/>
              </a:rPr>
              <a:t>Kevadon</a:t>
            </a:r>
            <a:r>
              <a:rPr lang="el-GR" sz="2400" b="1" i="0" u="none" strike="noStrike" baseline="0" dirty="0">
                <a:solidFill>
                  <a:schemeClr val="accent1">
                    <a:lumMod val="50000"/>
                  </a:schemeClr>
                </a:solidFill>
                <a:latin typeface="+mj-lt"/>
              </a:rPr>
              <a:t> δεν κυκλοφόρησε ποτέ στις Η.Π.Α.!!!!!!</a:t>
            </a:r>
            <a:endParaRPr lang="en-US" sz="2400" b="1" dirty="0">
              <a:solidFill>
                <a:schemeClr val="accent1">
                  <a:lumMod val="50000"/>
                </a:schemeClr>
              </a:solidFill>
              <a:latin typeface="+mj-lt"/>
            </a:endParaRPr>
          </a:p>
        </p:txBody>
      </p:sp>
    </p:spTree>
    <p:extLst>
      <p:ext uri="{BB962C8B-B14F-4D97-AF65-F5344CB8AC3E}">
        <p14:creationId xmlns:p14="http://schemas.microsoft.com/office/powerpoint/2010/main" val="524695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23FF-7DDD-4442-A44C-762948276626}"/>
              </a:ext>
            </a:extLst>
          </p:cNvPr>
          <p:cNvSpPr>
            <a:spLocks noGrp="1"/>
          </p:cNvSpPr>
          <p:nvPr>
            <p:ph type="title"/>
          </p:nvPr>
        </p:nvSpPr>
        <p:spPr>
          <a:xfrm>
            <a:off x="1602557" y="624110"/>
            <a:ext cx="10416618" cy="1280890"/>
          </a:xfrm>
        </p:spPr>
        <p:txBody>
          <a:bodyPr>
            <a:normAutofit fontScale="90000"/>
          </a:bodyPr>
          <a:lstStyle/>
          <a:p>
            <a:r>
              <a:rPr lang="el-GR" dirty="0"/>
              <a:t>Ιστορία-Συμβάντα που οδήγησαν την κινητοποίηση και την οργάνωση της </a:t>
            </a:r>
            <a:r>
              <a:rPr lang="el-GR" dirty="0" err="1"/>
              <a:t>φαρμακοεπαγρύπνισης</a:t>
            </a:r>
            <a:r>
              <a:rPr lang="el-GR" dirty="0"/>
              <a:t>.</a:t>
            </a:r>
            <a:br>
              <a:rPr lang="el-GR" dirty="0"/>
            </a:br>
            <a:r>
              <a:rPr lang="el-GR"/>
              <a:t>Η γέννηση της κίτρινης κάρτας</a:t>
            </a:r>
            <a:br>
              <a:rPr lang="el-GR"/>
            </a:br>
            <a:endParaRPr lang="en-US"/>
          </a:p>
        </p:txBody>
      </p:sp>
      <p:sp>
        <p:nvSpPr>
          <p:cNvPr id="3" name="Content Placeholder 2">
            <a:extLst>
              <a:ext uri="{FF2B5EF4-FFF2-40B4-BE49-F238E27FC236}">
                <a16:creationId xmlns:a16="http://schemas.microsoft.com/office/drawing/2014/main" id="{EEB863D6-B5B1-48E6-A598-31DDEF6DFD17}"/>
              </a:ext>
            </a:extLst>
          </p:cNvPr>
          <p:cNvSpPr>
            <a:spLocks noGrp="1"/>
          </p:cNvSpPr>
          <p:nvPr>
            <p:ph idx="1"/>
          </p:nvPr>
        </p:nvSpPr>
        <p:spPr>
          <a:xfrm>
            <a:off x="1212574" y="2564296"/>
            <a:ext cx="10416618" cy="4015408"/>
          </a:xfrm>
        </p:spPr>
        <p:txBody>
          <a:bodyPr>
            <a:normAutofit/>
          </a:bodyPr>
          <a:lstStyle/>
          <a:p>
            <a:r>
              <a:rPr lang="en-US" sz="2400" dirty="0"/>
              <a:t>Hannah Greener, </a:t>
            </a:r>
            <a:r>
              <a:rPr lang="el-GR" sz="2400" dirty="0"/>
              <a:t>χλωροφόρμιο 1848</a:t>
            </a:r>
          </a:p>
          <a:p>
            <a:r>
              <a:rPr lang="el-GR" sz="2400" dirty="0"/>
              <a:t>1937, </a:t>
            </a:r>
            <a:r>
              <a:rPr lang="el-GR" sz="2400" dirty="0" err="1"/>
              <a:t>αιθύλενογλυκόλη</a:t>
            </a:r>
            <a:r>
              <a:rPr lang="el-GR" sz="2400" dirty="0"/>
              <a:t> 107 θάνατοι</a:t>
            </a:r>
          </a:p>
          <a:p>
            <a:r>
              <a:rPr lang="el-GR" sz="2400" dirty="0"/>
              <a:t>1983 απόσυρση </a:t>
            </a:r>
            <a:r>
              <a:rPr lang="el-GR" sz="2400" dirty="0" err="1"/>
              <a:t>βενοξαπροφαίνης</a:t>
            </a:r>
            <a:r>
              <a:rPr lang="en-US" sz="2400" dirty="0"/>
              <a:t>, </a:t>
            </a:r>
            <a:r>
              <a:rPr lang="el-GR" sz="2400" b="0" i="0" dirty="0">
                <a:solidFill>
                  <a:srgbClr val="202122"/>
                </a:solidFill>
                <a:effectLst/>
              </a:rPr>
              <a:t>(</a:t>
            </a:r>
            <a:r>
              <a:rPr lang="el-GR" sz="2400" b="0" i="0" dirty="0" err="1">
                <a:solidFill>
                  <a:srgbClr val="202122"/>
                </a:solidFill>
                <a:effectLst/>
              </a:rPr>
              <a:t>Benoxaprofen</a:t>
            </a:r>
            <a:r>
              <a:rPr lang="el-GR" sz="2400" b="0" i="0" dirty="0">
                <a:solidFill>
                  <a:srgbClr val="202122"/>
                </a:solidFill>
                <a:effectLst/>
              </a:rPr>
              <a:t>), λόγω της </a:t>
            </a:r>
            <a:r>
              <a:rPr lang="el-GR" sz="2400" b="0" i="0" dirty="0" err="1">
                <a:solidFill>
                  <a:srgbClr val="202122"/>
                </a:solidFill>
                <a:effectLst/>
              </a:rPr>
              <a:t>ηπατοτοξικότητάς</a:t>
            </a:r>
            <a:r>
              <a:rPr lang="el-GR" sz="2400" b="0" i="0" dirty="0">
                <a:solidFill>
                  <a:srgbClr val="202122"/>
                </a:solidFill>
                <a:effectLst/>
              </a:rPr>
              <a:t> της, και </a:t>
            </a:r>
            <a:r>
              <a:rPr lang="el-GR" sz="2400" b="0" i="0" dirty="0" err="1">
                <a:solidFill>
                  <a:srgbClr val="202122"/>
                </a:solidFill>
                <a:effectLst/>
              </a:rPr>
              <a:t>φωτοενεργότητας</a:t>
            </a:r>
            <a:r>
              <a:rPr lang="el-GR" sz="2400" b="0" i="0" dirty="0">
                <a:solidFill>
                  <a:srgbClr val="202122"/>
                </a:solidFill>
                <a:effectLst/>
              </a:rPr>
              <a:t> (το ισχυρότερο) ΜΣΑΦ που </a:t>
            </a:r>
            <a:r>
              <a:rPr lang="el-GR" sz="2400" b="0" i="0" dirty="0" err="1">
                <a:solidFill>
                  <a:srgbClr val="202122"/>
                </a:solidFill>
                <a:effectLst/>
              </a:rPr>
              <a:t>εχει</a:t>
            </a:r>
            <a:r>
              <a:rPr lang="el-GR" sz="2400" b="0" i="0" dirty="0">
                <a:solidFill>
                  <a:srgbClr val="202122"/>
                </a:solidFill>
                <a:effectLst/>
              </a:rPr>
              <a:t> παρατηρηθεί.</a:t>
            </a:r>
            <a:endParaRPr lang="el-GR" sz="2400" dirty="0"/>
          </a:p>
          <a:p>
            <a:r>
              <a:rPr lang="el-GR" sz="2400" dirty="0"/>
              <a:t>1983 </a:t>
            </a:r>
            <a:r>
              <a:rPr lang="el-GR" sz="2400" dirty="0" err="1"/>
              <a:t>φαινφορμίνη</a:t>
            </a:r>
            <a:endParaRPr lang="el-GR" sz="2400" dirty="0"/>
          </a:p>
          <a:p>
            <a:r>
              <a:rPr lang="el-GR" sz="2400" dirty="0"/>
              <a:t>1998 η ομάδα Λαζάρου δημοσιεύει 6,7% νοσοκομειακών ασθενών εκδηλώνει </a:t>
            </a:r>
            <a:r>
              <a:rPr lang="el-GR" sz="2400" dirty="0" err="1"/>
              <a:t>ΑΕς</a:t>
            </a:r>
            <a:r>
              <a:rPr lang="el-GR" sz="2400" dirty="0"/>
              <a:t>.</a:t>
            </a:r>
            <a:endParaRPr lang="en-US" sz="2400"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215742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9244A-5AF9-8877-5D07-C46CC86C87B4}"/>
              </a:ext>
            </a:extLst>
          </p:cNvPr>
          <p:cNvSpPr>
            <a:spLocks noGrp="1"/>
          </p:cNvSpPr>
          <p:nvPr>
            <p:ph type="title"/>
          </p:nvPr>
        </p:nvSpPr>
        <p:spPr/>
        <p:txBody>
          <a:bodyPr/>
          <a:lstStyle/>
          <a:p>
            <a:r>
              <a:rPr lang="el-GR" dirty="0"/>
              <a:t>Αποφάσεις</a:t>
            </a:r>
            <a:endParaRPr lang="en-US" dirty="0"/>
          </a:p>
        </p:txBody>
      </p:sp>
      <p:sp>
        <p:nvSpPr>
          <p:cNvPr id="3" name="Content Placeholder 2">
            <a:extLst>
              <a:ext uri="{FF2B5EF4-FFF2-40B4-BE49-F238E27FC236}">
                <a16:creationId xmlns:a16="http://schemas.microsoft.com/office/drawing/2014/main" id="{625C1B96-22A8-0AB1-AC70-8FD6404A73CD}"/>
              </a:ext>
            </a:extLst>
          </p:cNvPr>
          <p:cNvSpPr>
            <a:spLocks noGrp="1"/>
          </p:cNvSpPr>
          <p:nvPr>
            <p:ph idx="1"/>
          </p:nvPr>
        </p:nvSpPr>
        <p:spPr/>
        <p:txBody>
          <a:bodyPr/>
          <a:lstStyle/>
          <a:p>
            <a:r>
              <a:rPr lang="el-GR" sz="2400" dirty="0"/>
              <a:t>1962 κίτρινη κάρτα από τον </a:t>
            </a:r>
            <a:r>
              <a:rPr lang="en-US" sz="2400" dirty="0"/>
              <a:t>FDA</a:t>
            </a:r>
          </a:p>
          <a:p>
            <a:r>
              <a:rPr lang="el-GR" sz="2400" dirty="0"/>
              <a:t>1964 κίτρινη κάρτα από </a:t>
            </a:r>
            <a:r>
              <a:rPr lang="en-US" sz="2400" dirty="0"/>
              <a:t>NHS </a:t>
            </a:r>
            <a:endParaRPr lang="el-GR" sz="2400" dirty="0"/>
          </a:p>
          <a:p>
            <a:endParaRPr lang="en-US" dirty="0"/>
          </a:p>
        </p:txBody>
      </p:sp>
      <p:sp>
        <p:nvSpPr>
          <p:cNvPr id="4" name="Slide Number Placeholder 3">
            <a:extLst>
              <a:ext uri="{FF2B5EF4-FFF2-40B4-BE49-F238E27FC236}">
                <a16:creationId xmlns:a16="http://schemas.microsoft.com/office/drawing/2014/main" id="{7A5F962C-ED78-6DB4-AF05-A33CD924B932}"/>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686746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BCDD3-BF5E-44EE-B1A4-4D072A2ECD7D}"/>
              </a:ext>
            </a:extLst>
          </p:cNvPr>
          <p:cNvSpPr>
            <a:spLocks noGrp="1"/>
          </p:cNvSpPr>
          <p:nvPr>
            <p:ph type="title"/>
          </p:nvPr>
        </p:nvSpPr>
        <p:spPr/>
        <p:txBody>
          <a:bodyPr/>
          <a:lstStyle/>
          <a:p>
            <a:r>
              <a:rPr lang="el-GR" dirty="0"/>
              <a:t>Ανεπιθύμητη Αντίδραση</a:t>
            </a:r>
            <a:r>
              <a:rPr lang="en-US" dirty="0"/>
              <a:t>-Adverse drug Reaction (ADR)</a:t>
            </a:r>
            <a:r>
              <a:rPr lang="el-GR" dirty="0"/>
              <a:t>ή αντίδραση?</a:t>
            </a:r>
            <a:endParaRPr lang="en-US" dirty="0"/>
          </a:p>
        </p:txBody>
      </p:sp>
      <p:sp>
        <p:nvSpPr>
          <p:cNvPr id="3" name="Content Placeholder 2">
            <a:extLst>
              <a:ext uri="{FF2B5EF4-FFF2-40B4-BE49-F238E27FC236}">
                <a16:creationId xmlns:a16="http://schemas.microsoft.com/office/drawing/2014/main" id="{AD697DEF-FA6C-4CF9-9586-A817FD633049}"/>
              </a:ext>
            </a:extLst>
          </p:cNvPr>
          <p:cNvSpPr>
            <a:spLocks noGrp="1"/>
          </p:cNvSpPr>
          <p:nvPr>
            <p:ph idx="1"/>
          </p:nvPr>
        </p:nvSpPr>
        <p:spPr/>
        <p:txBody>
          <a:bodyPr>
            <a:normAutofit/>
          </a:bodyPr>
          <a:lstStyle/>
          <a:p>
            <a:r>
              <a:rPr lang="el-GR" sz="2800" dirty="0"/>
              <a:t>Ο όρος περιγράφει δράσεις του φαρμάκου που δεν είναι </a:t>
            </a:r>
            <a:r>
              <a:rPr lang="el-GR" sz="2800" u="sng" dirty="0"/>
              <a:t>επιδιωκόμενες</a:t>
            </a:r>
            <a:r>
              <a:rPr lang="el-GR" sz="2800" dirty="0"/>
              <a:t>, δεν είναι </a:t>
            </a:r>
            <a:r>
              <a:rPr lang="el-GR" sz="2800" u="sng" dirty="0"/>
              <a:t>ανεκτές</a:t>
            </a:r>
            <a:r>
              <a:rPr lang="el-GR" sz="2800" dirty="0"/>
              <a:t> και είναι </a:t>
            </a:r>
            <a:r>
              <a:rPr lang="el-GR" sz="2800" u="sng" dirty="0"/>
              <a:t>επιβλαβείς.</a:t>
            </a:r>
          </a:p>
          <a:p>
            <a:r>
              <a:rPr lang="el-GR" sz="2800" dirty="0"/>
              <a:t>Με μεγαλύτερη συχνότητα στα άτομα μεγαλύτερης ηλικίας</a:t>
            </a:r>
          </a:p>
          <a:p>
            <a:endParaRPr lang="el-GR" sz="2800" u="sng"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130264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5D99-6402-AE48-62E2-9921C7DEAA00}"/>
              </a:ext>
            </a:extLst>
          </p:cNvPr>
          <p:cNvSpPr>
            <a:spLocks noGrp="1"/>
          </p:cNvSpPr>
          <p:nvPr>
            <p:ph type="title"/>
          </p:nvPr>
        </p:nvSpPr>
        <p:spPr/>
        <p:txBody>
          <a:bodyPr>
            <a:normAutofit/>
          </a:bodyPr>
          <a:lstStyle/>
          <a:p>
            <a:r>
              <a:rPr lang="el-GR" sz="3600" b="1" i="0" u="none" strike="noStrike" baseline="0" dirty="0">
                <a:solidFill>
                  <a:schemeClr val="accent1">
                    <a:lumMod val="75000"/>
                  </a:schemeClr>
                </a:solidFill>
                <a:latin typeface="PFHighwayGothic-Bold"/>
              </a:rPr>
              <a:t>Μη Αναμενόμενη Ανεπιθύμητη Ενέργεια</a:t>
            </a:r>
            <a:br>
              <a:rPr lang="el-GR" sz="3600" b="1" i="0" u="none" strike="noStrike" baseline="0" dirty="0">
                <a:solidFill>
                  <a:srgbClr val="2764B0"/>
                </a:solidFill>
                <a:latin typeface="PFHighwayGothic-Bold"/>
              </a:rPr>
            </a:br>
            <a:endParaRPr lang="en-US" dirty="0"/>
          </a:p>
        </p:txBody>
      </p:sp>
      <p:sp>
        <p:nvSpPr>
          <p:cNvPr id="3" name="Content Placeholder 2">
            <a:extLst>
              <a:ext uri="{FF2B5EF4-FFF2-40B4-BE49-F238E27FC236}">
                <a16:creationId xmlns:a16="http://schemas.microsoft.com/office/drawing/2014/main" id="{49AA4EA5-F276-42D4-6C9B-AF32419AF3D7}"/>
              </a:ext>
            </a:extLst>
          </p:cNvPr>
          <p:cNvSpPr>
            <a:spLocks noGrp="1"/>
          </p:cNvSpPr>
          <p:nvPr>
            <p:ph idx="1"/>
          </p:nvPr>
        </p:nvSpPr>
        <p:spPr/>
        <p:txBody>
          <a:bodyPr>
            <a:noAutofit/>
          </a:bodyPr>
          <a:lstStyle/>
          <a:p>
            <a:pPr algn="l"/>
            <a:r>
              <a:rPr lang="el-GR" sz="2000" b="0" i="0" u="none" strike="noStrike" baseline="0" dirty="0">
                <a:solidFill>
                  <a:srgbClr val="000000"/>
                </a:solidFill>
              </a:rPr>
              <a:t>Μία ανεπιθύμητη ενέργεια, της οποίας η φύση, η βαρύτητα ή η έκβαση δεν περιλαμβάνεται στην ΠΧΠ.</a:t>
            </a:r>
          </a:p>
          <a:p>
            <a:r>
              <a:rPr lang="el-GR" sz="2000" b="0" i="0" u="none" strike="noStrike" baseline="0" dirty="0">
                <a:solidFill>
                  <a:srgbClr val="000000"/>
                </a:solidFill>
              </a:rPr>
              <a:t>Περιλαμβάνονται αντιδράσεις της </a:t>
            </a:r>
            <a:r>
              <a:rPr lang="el-GR" sz="2000" b="0" i="0" u="none" strike="noStrike" baseline="0" dirty="0" err="1">
                <a:solidFill>
                  <a:srgbClr val="000000"/>
                </a:solidFill>
              </a:rPr>
              <a:t>φαρμακοθεραπευτικής</a:t>
            </a:r>
            <a:r>
              <a:rPr lang="el-GR" sz="2000" b="0" i="0" u="none" strike="noStrike" baseline="0" dirty="0">
                <a:solidFill>
                  <a:srgbClr val="000000"/>
                </a:solidFill>
              </a:rPr>
              <a:t> κατηγορίας στην οποία ανήκει η δραστική που μπορεί να αναφέρονται στην ΠΧΠ, αλλά δεν αναφέρεται ότι ενδέχεται να εμφανιστούν με το συγκεκριμένο ιδιοσκεύασμα.</a:t>
            </a:r>
            <a:endParaRPr lang="en-US" sz="2000" dirty="0"/>
          </a:p>
        </p:txBody>
      </p:sp>
      <p:sp>
        <p:nvSpPr>
          <p:cNvPr id="4" name="Slide Number Placeholder 3">
            <a:extLst>
              <a:ext uri="{FF2B5EF4-FFF2-40B4-BE49-F238E27FC236}">
                <a16:creationId xmlns:a16="http://schemas.microsoft.com/office/drawing/2014/main" id="{37FCE9DA-08DE-6B14-9723-D7DEADD1997C}"/>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867781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9222A-A1C9-463A-BD8F-4E42644CB486}"/>
              </a:ext>
            </a:extLst>
          </p:cNvPr>
          <p:cNvSpPr>
            <a:spLocks noGrp="1"/>
          </p:cNvSpPr>
          <p:nvPr>
            <p:ph type="title"/>
          </p:nvPr>
        </p:nvSpPr>
        <p:spPr/>
        <p:txBody>
          <a:bodyPr/>
          <a:lstStyle/>
          <a:p>
            <a:r>
              <a:rPr lang="el-GR" dirty="0"/>
              <a:t>Πρόβλεψη ΑΕ</a:t>
            </a:r>
            <a:endParaRPr lang="en-US" dirty="0"/>
          </a:p>
        </p:txBody>
      </p:sp>
      <p:sp>
        <p:nvSpPr>
          <p:cNvPr id="3" name="Content Placeholder 2">
            <a:extLst>
              <a:ext uri="{FF2B5EF4-FFF2-40B4-BE49-F238E27FC236}">
                <a16:creationId xmlns:a16="http://schemas.microsoft.com/office/drawing/2014/main" id="{A8D7C1D6-5A21-4897-AE1A-A8ED18DFA3CD}"/>
              </a:ext>
            </a:extLst>
          </p:cNvPr>
          <p:cNvSpPr>
            <a:spLocks noGrp="1"/>
          </p:cNvSpPr>
          <p:nvPr>
            <p:ph idx="1"/>
          </p:nvPr>
        </p:nvSpPr>
        <p:spPr/>
        <p:txBody>
          <a:bodyPr>
            <a:normAutofit/>
          </a:bodyPr>
          <a:lstStyle/>
          <a:p>
            <a:r>
              <a:rPr lang="el-GR" sz="2400" dirty="0"/>
              <a:t>Με την βοήθεια θεωρητικών υποθέσεων με βάση τη χημική δομή της δραστικής ουσίας ή της στερεοχημείας της γίνεται πρόβλεψη των ΑΕ που προηγείται των μελετών με ζώα  ή με τις κλινικές μελέτες.</a:t>
            </a:r>
          </a:p>
          <a:p>
            <a:r>
              <a:rPr lang="el-GR" sz="2400" dirty="0"/>
              <a:t>Με πειραματικές μελέτες σε ζώα  πριν την ανθρώπινη εφαρμογή</a:t>
            </a:r>
          </a:p>
          <a:p>
            <a:r>
              <a:rPr lang="el-GR" sz="2400" dirty="0"/>
              <a:t>Με κλινικές μελέτες. Αυτές αδυνατούν να προβλέψουν σπάνιες </a:t>
            </a:r>
            <a:r>
              <a:rPr lang="el-GR" sz="2400" dirty="0" err="1"/>
              <a:t>ΑΕς</a:t>
            </a:r>
            <a:r>
              <a:rPr lang="el-GR" sz="2400" dirty="0"/>
              <a:t> ή </a:t>
            </a:r>
            <a:r>
              <a:rPr lang="el-GR" sz="2400" dirty="0" err="1"/>
              <a:t>ΑΕς</a:t>
            </a:r>
            <a:r>
              <a:rPr lang="el-GR" sz="2400" dirty="0"/>
              <a:t> που να οφείλονται στο συνδυασμό φαρμάκων </a:t>
            </a:r>
            <a:endParaRPr lang="en-US" sz="2400" dirty="0"/>
          </a:p>
        </p:txBody>
      </p:sp>
      <p:sp>
        <p:nvSpPr>
          <p:cNvPr id="4" name="Slide Number Placeholder 3">
            <a:extLst>
              <a:ext uri="{FF2B5EF4-FFF2-40B4-BE49-F238E27FC236}">
                <a16:creationId xmlns:a16="http://schemas.microsoft.com/office/drawing/2014/main" id="{E6356E30-82AE-4171-BFF5-4696C03F110A}"/>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108142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AD64-9A40-D0AA-D597-847CE048B0BC}"/>
              </a:ext>
            </a:extLst>
          </p:cNvPr>
          <p:cNvSpPr>
            <a:spLocks noGrp="1"/>
          </p:cNvSpPr>
          <p:nvPr>
            <p:ph type="title"/>
          </p:nvPr>
        </p:nvSpPr>
        <p:spPr/>
        <p:txBody>
          <a:bodyPr/>
          <a:lstStyle/>
          <a:p>
            <a:r>
              <a:rPr lang="en-US" dirty="0"/>
              <a:t>In silico </a:t>
            </a:r>
            <a:r>
              <a:rPr lang="el-GR" dirty="0"/>
              <a:t>προβλέψεις</a:t>
            </a:r>
            <a:endParaRPr lang="en-US" dirty="0"/>
          </a:p>
        </p:txBody>
      </p:sp>
      <p:sp>
        <p:nvSpPr>
          <p:cNvPr id="3" name="Content Placeholder 2">
            <a:extLst>
              <a:ext uri="{FF2B5EF4-FFF2-40B4-BE49-F238E27FC236}">
                <a16:creationId xmlns:a16="http://schemas.microsoft.com/office/drawing/2014/main" id="{3AA95CC7-41EB-6AEB-B8E8-2549444E28EB}"/>
              </a:ext>
            </a:extLst>
          </p:cNvPr>
          <p:cNvSpPr>
            <a:spLocks noGrp="1"/>
          </p:cNvSpPr>
          <p:nvPr>
            <p:ph idx="1"/>
          </p:nvPr>
        </p:nvSpPr>
        <p:spPr/>
        <p:txBody>
          <a:bodyPr/>
          <a:lstStyle/>
          <a:p>
            <a:r>
              <a:rPr lang="en-US" dirty="0" err="1">
                <a:effectLst/>
                <a:latin typeface="Palatino Linotype" panose="02040502050505030304" pitchFamily="18" charset="0"/>
                <a:ea typeface="SimSun" panose="02010600030101010101" pitchFamily="2" charset="-122"/>
                <a:cs typeface="Times New Roman" panose="02020603050405020304" pitchFamily="18" charset="0"/>
              </a:rPr>
              <a:t>SwissADME</a:t>
            </a:r>
            <a:r>
              <a:rPr lang="en-US" dirty="0">
                <a:effectLst/>
                <a:latin typeface="Palatino Linotype" panose="02040502050505030304" pitchFamily="18" charset="0"/>
                <a:ea typeface="SimSun" panose="02010600030101010101" pitchFamily="2" charset="-122"/>
                <a:cs typeface="Times New Roman" panose="02020603050405020304" pitchFamily="18" charset="0"/>
              </a:rPr>
              <a:t> (</a:t>
            </a:r>
            <a:r>
              <a:rPr lang="en-US" dirty="0">
                <a:effectLst/>
                <a:latin typeface="Palatino Linotype" panose="02040502050505030304" pitchFamily="18" charset="0"/>
                <a:ea typeface="SimSun" panose="02010600030101010101" pitchFamily="2" charset="-122"/>
                <a:cs typeface="Times New Roman" panose="02020603050405020304" pitchFamily="18" charset="0"/>
                <a:hlinkClick r:id="rId2"/>
              </a:rPr>
              <a:t>http://www.swissadme.ch/</a:t>
            </a:r>
            <a:r>
              <a:rPr lang="en-US" dirty="0">
                <a:effectLst/>
                <a:latin typeface="Palatino Linotype" panose="02040502050505030304" pitchFamily="18" charset="0"/>
                <a:ea typeface="SimSun" panose="02010600030101010101" pitchFamily="2" charset="-122"/>
                <a:cs typeface="Times New Roman" panose="02020603050405020304" pitchFamily="18" charset="0"/>
              </a:rPr>
              <a:t>)</a:t>
            </a:r>
            <a:endParaRPr lang="el-GR" dirty="0">
              <a:effectLst/>
              <a:latin typeface="Palatino Linotype" panose="02040502050505030304" pitchFamily="18" charset="0"/>
              <a:ea typeface="SimSun" panose="02010600030101010101" pitchFamily="2" charset="-122"/>
              <a:cs typeface="Times New Roman" panose="02020603050405020304" pitchFamily="18" charset="0"/>
            </a:endParaRPr>
          </a:p>
          <a:p>
            <a:r>
              <a:rPr lang="en-US" dirty="0">
                <a:effectLst/>
                <a:latin typeface="Palatino Linotype" panose="02040502050505030304" pitchFamily="18" charset="0"/>
                <a:ea typeface="SimSun" panose="02010600030101010101" pitchFamily="2" charset="-122"/>
                <a:cs typeface="Times New Roman" panose="02020603050405020304" pitchFamily="18" charset="0"/>
              </a:rPr>
              <a:t> </a:t>
            </a:r>
            <a:r>
              <a:rPr lang="en-US" dirty="0" err="1">
                <a:effectLst/>
                <a:latin typeface="Palatino Linotype" panose="02040502050505030304" pitchFamily="18" charset="0"/>
                <a:ea typeface="SimSun" panose="02010600030101010101" pitchFamily="2" charset="-122"/>
                <a:cs typeface="Times New Roman" panose="02020603050405020304" pitchFamily="18" charset="0"/>
              </a:rPr>
              <a:t>PreADMET</a:t>
            </a:r>
            <a:r>
              <a:rPr lang="en-US" dirty="0">
                <a:effectLst/>
                <a:latin typeface="Palatino Linotype" panose="02040502050505030304" pitchFamily="18" charset="0"/>
                <a:ea typeface="SimSun" panose="02010600030101010101" pitchFamily="2" charset="-122"/>
                <a:cs typeface="Times New Roman" panose="02020603050405020304" pitchFamily="18" charset="0"/>
              </a:rPr>
              <a:t> (https://preadmet.bmdrc.kr/adme/) </a:t>
            </a:r>
            <a:endParaRPr lang="el-GR" dirty="0">
              <a:effectLst/>
              <a:latin typeface="Palatino Linotype" panose="02040502050505030304" pitchFamily="18" charset="0"/>
              <a:ea typeface="SimSun" panose="02010600030101010101" pitchFamily="2" charset="-122"/>
              <a:cs typeface="Times New Roman" panose="02020603050405020304" pitchFamily="18" charset="0"/>
            </a:endParaRPr>
          </a:p>
          <a:p>
            <a:r>
              <a:rPr lang="en-US" dirty="0" err="1">
                <a:effectLst/>
                <a:latin typeface="Palatino Linotype" panose="02040502050505030304" pitchFamily="18" charset="0"/>
                <a:ea typeface="SimSun" panose="02010600030101010101" pitchFamily="2" charset="-122"/>
                <a:cs typeface="Times New Roman" panose="02020603050405020304" pitchFamily="18" charset="0"/>
              </a:rPr>
              <a:t>Molsoft</a:t>
            </a:r>
            <a:r>
              <a:rPr lang="en-US" dirty="0">
                <a:effectLst/>
                <a:latin typeface="Palatino Linotype" panose="02040502050505030304" pitchFamily="18" charset="0"/>
                <a:ea typeface="SimSun" panose="02010600030101010101" pitchFamily="2" charset="-122"/>
                <a:cs typeface="Times New Roman" panose="02020603050405020304" pitchFamily="18" charset="0"/>
              </a:rPr>
              <a:t> (https://molsoft.com/mprop/) </a:t>
            </a:r>
            <a:endParaRPr lang="el-GR" dirty="0">
              <a:effectLst/>
              <a:latin typeface="Palatino Linotype" panose="02040502050505030304" pitchFamily="18" charset="0"/>
              <a:ea typeface="SimSun" panose="02010600030101010101" pitchFamily="2" charset="-122"/>
              <a:cs typeface="Times New Roman" panose="02020603050405020304" pitchFamily="18" charset="0"/>
            </a:endParaRPr>
          </a:p>
          <a:p>
            <a:r>
              <a:rPr lang="en-US" dirty="0" err="1">
                <a:effectLst/>
                <a:latin typeface="Palatino Linotype" panose="02040502050505030304" pitchFamily="18" charset="0"/>
                <a:ea typeface="SimSun" panose="02010600030101010101" pitchFamily="2" charset="-122"/>
                <a:cs typeface="Times New Roman" panose="02020603050405020304" pitchFamily="18" charset="0"/>
              </a:rPr>
              <a:t>LiverTox</a:t>
            </a:r>
            <a:r>
              <a:rPr lang="en-US" dirty="0">
                <a:effectLst/>
                <a:latin typeface="Palatino Linotype" panose="02040502050505030304" pitchFamily="18" charset="0"/>
                <a:ea typeface="SimSun" panose="02010600030101010101" pitchFamily="2" charset="-122"/>
                <a:cs typeface="Times New Roman" panose="02020603050405020304" pitchFamily="18" charset="0"/>
              </a:rPr>
              <a:t> Workspace (</a:t>
            </a:r>
            <a:r>
              <a:rPr lang="en-US" dirty="0">
                <a:effectLst/>
                <a:latin typeface="Palatino Linotype" panose="02040502050505030304" pitchFamily="18" charset="0"/>
                <a:ea typeface="SimSun" panose="02010600030101010101" pitchFamily="2" charset="-122"/>
                <a:cs typeface="Times New Roman" panose="02020603050405020304" pitchFamily="18" charset="0"/>
                <a:hlinkClick r:id="rId3"/>
              </a:rPr>
              <a:t>https://livertox.univie.ac.at/</a:t>
            </a:r>
            <a:r>
              <a:rPr lang="en-US" dirty="0">
                <a:effectLst/>
                <a:latin typeface="Palatino Linotype" panose="02040502050505030304" pitchFamily="18" charset="0"/>
                <a:ea typeface="SimSun" panose="02010600030101010101" pitchFamily="2" charset="-122"/>
                <a:cs typeface="Times New Roman" panose="02020603050405020304" pitchFamily="18" charset="0"/>
              </a:rPr>
              <a:t>)</a:t>
            </a:r>
            <a:endParaRPr lang="el-GR" dirty="0">
              <a:effectLst/>
              <a:latin typeface="Palatino Linotype" panose="02040502050505030304" pitchFamily="18" charset="0"/>
              <a:ea typeface="SimSun" panose="02010600030101010101" pitchFamily="2" charset="-122"/>
              <a:cs typeface="Times New Roman" panose="02020603050405020304" pitchFamily="18" charset="0"/>
            </a:endParaRPr>
          </a:p>
          <a:p>
            <a:r>
              <a:rPr lang="en-US" dirty="0">
                <a:effectLst/>
                <a:latin typeface="Palatino Linotype" panose="02040502050505030304" pitchFamily="18" charset="0"/>
                <a:ea typeface="SimSun" panose="02010600030101010101" pitchFamily="2" charset="-122"/>
                <a:cs typeface="Times New Roman" panose="02020603050405020304" pitchFamily="18" charset="0"/>
              </a:rPr>
              <a:t> </a:t>
            </a:r>
            <a:r>
              <a:rPr lang="en-US" dirty="0" err="1">
                <a:effectLst/>
                <a:latin typeface="Palatino Linotype" panose="02040502050505030304" pitchFamily="18" charset="0"/>
                <a:ea typeface="SimSun" panose="02010600030101010101" pitchFamily="2" charset="-122"/>
                <a:cs typeface="Times New Roman" panose="02020603050405020304" pitchFamily="18" charset="0"/>
              </a:rPr>
              <a:t>GLORYx</a:t>
            </a:r>
            <a:r>
              <a:rPr lang="en-US" dirty="0">
                <a:effectLst/>
                <a:latin typeface="Palatino Linotype" panose="02040502050505030304" pitchFamily="18" charset="0"/>
                <a:ea typeface="SimSun" panose="02010600030101010101" pitchFamily="2" charset="-122"/>
                <a:cs typeface="Times New Roman" panose="02020603050405020304" pitchFamily="18" charset="0"/>
              </a:rPr>
              <a:t> (</a:t>
            </a:r>
            <a:r>
              <a:rPr lang="en-US" dirty="0">
                <a:effectLst/>
                <a:latin typeface="Palatino Linotype" panose="02040502050505030304" pitchFamily="18" charset="0"/>
                <a:ea typeface="SimSun" panose="02010600030101010101" pitchFamily="2" charset="-122"/>
                <a:cs typeface="Times New Roman" panose="02020603050405020304" pitchFamily="18" charset="0"/>
                <a:hlinkClick r:id="rId4"/>
              </a:rPr>
              <a:t>https://nerdd.univie.ac.at/gloryx/</a:t>
            </a:r>
            <a:r>
              <a:rPr lang="en-US" dirty="0">
                <a:effectLst/>
                <a:latin typeface="Palatino Linotype" panose="02040502050505030304" pitchFamily="18" charset="0"/>
                <a:ea typeface="SimSun" panose="02010600030101010101" pitchFamily="2" charset="-122"/>
                <a:cs typeface="Times New Roman" panose="02020603050405020304" pitchFamily="18" charset="0"/>
              </a:rPr>
              <a:t>)</a:t>
            </a:r>
            <a:endParaRPr lang="el-GR" dirty="0">
              <a:effectLst/>
              <a:latin typeface="Palatino Linotype" panose="02040502050505030304" pitchFamily="18" charset="0"/>
              <a:ea typeface="SimSun" panose="02010600030101010101" pitchFamily="2" charset="-122"/>
              <a:cs typeface="Times New Roman" panose="02020603050405020304" pitchFamily="18" charset="0"/>
            </a:endParaRPr>
          </a:p>
          <a:p>
            <a:r>
              <a:rPr lang="en-US" dirty="0">
                <a:effectLst/>
                <a:latin typeface="Palatino Linotype" panose="02040502050505030304" pitchFamily="18" charset="0"/>
                <a:ea typeface="SimSun" panose="02010600030101010101" pitchFamily="2" charset="-122"/>
                <a:cs typeface="Times New Roman" panose="02020603050405020304" pitchFamily="18" charset="0"/>
              </a:rPr>
              <a:t> </a:t>
            </a:r>
            <a:r>
              <a:rPr lang="en-US" dirty="0" err="1">
                <a:effectLst/>
                <a:latin typeface="Palatino Linotype" panose="02040502050505030304" pitchFamily="18" charset="0"/>
                <a:ea typeface="SimSun" panose="02010600030101010101" pitchFamily="2" charset="-122"/>
                <a:cs typeface="Times New Roman" panose="02020603050405020304" pitchFamily="18" charset="0"/>
              </a:rPr>
              <a:t>CypRules</a:t>
            </a:r>
            <a:r>
              <a:rPr lang="en-US" dirty="0">
                <a:effectLst/>
                <a:latin typeface="Palatino Linotype" panose="02040502050505030304" pitchFamily="18" charset="0"/>
                <a:ea typeface="SimSun" panose="02010600030101010101" pitchFamily="2" charset="-122"/>
                <a:cs typeface="Times New Roman" panose="02020603050405020304" pitchFamily="18" charset="0"/>
              </a:rPr>
              <a:t> (</a:t>
            </a:r>
            <a:r>
              <a:rPr lang="en-US" dirty="0">
                <a:effectLst/>
                <a:latin typeface="Palatino Linotype" panose="02040502050505030304" pitchFamily="18" charset="0"/>
                <a:ea typeface="SimSun" panose="02010600030101010101" pitchFamily="2" charset="-122"/>
                <a:cs typeface="Times New Roman" panose="02020603050405020304" pitchFamily="18" charset="0"/>
                <a:hlinkClick r:id="rId5"/>
              </a:rPr>
              <a:t>https://cyprules.cmdm.tw/</a:t>
            </a:r>
            <a:r>
              <a:rPr lang="en-US" dirty="0">
                <a:effectLst/>
                <a:latin typeface="Palatino Linotype" panose="02040502050505030304" pitchFamily="18" charset="0"/>
                <a:ea typeface="SimSun" panose="02010600030101010101" pitchFamily="2" charset="-122"/>
                <a:cs typeface="Times New Roman" panose="02020603050405020304" pitchFamily="18" charset="0"/>
              </a:rPr>
              <a:t>)</a:t>
            </a:r>
            <a:endParaRPr lang="el-GR" dirty="0">
              <a:effectLst/>
              <a:latin typeface="Palatino Linotype" panose="02040502050505030304" pitchFamily="18" charset="0"/>
              <a:ea typeface="SimSun" panose="02010600030101010101" pitchFamily="2" charset="-122"/>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5463DEDB-424B-E9B4-3F71-869C398D903F}"/>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637098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11C95-9132-4A16-9617-9E9CDDF82C0D}"/>
              </a:ext>
            </a:extLst>
          </p:cNvPr>
          <p:cNvSpPr>
            <a:spLocks noGrp="1"/>
          </p:cNvSpPr>
          <p:nvPr>
            <p:ph type="title"/>
          </p:nvPr>
        </p:nvSpPr>
        <p:spPr/>
        <p:txBody>
          <a:bodyPr/>
          <a:lstStyle/>
          <a:p>
            <a:r>
              <a:rPr lang="el-GR" dirty="0"/>
              <a:t>Παρενέργεια</a:t>
            </a:r>
            <a:endParaRPr lang="en-US" dirty="0"/>
          </a:p>
        </p:txBody>
      </p:sp>
      <p:sp>
        <p:nvSpPr>
          <p:cNvPr id="3" name="Content Placeholder 2">
            <a:extLst>
              <a:ext uri="{FF2B5EF4-FFF2-40B4-BE49-F238E27FC236}">
                <a16:creationId xmlns:a16="http://schemas.microsoft.com/office/drawing/2014/main" id="{CB1CA0C1-683C-4248-80AC-12496DCD45CD}"/>
              </a:ext>
            </a:extLst>
          </p:cNvPr>
          <p:cNvSpPr>
            <a:spLocks noGrp="1"/>
          </p:cNvSpPr>
          <p:nvPr>
            <p:ph idx="1"/>
          </p:nvPr>
        </p:nvSpPr>
        <p:spPr/>
        <p:txBody>
          <a:bodyPr>
            <a:normAutofit/>
          </a:bodyPr>
          <a:lstStyle/>
          <a:p>
            <a:r>
              <a:rPr lang="el-GR" sz="2000" dirty="0"/>
              <a:t>Είναι η δευτερεύουσα δράση ή δράσεις που συνοδεύουν την κύρια</a:t>
            </a:r>
          </a:p>
          <a:p>
            <a:r>
              <a:rPr lang="el-GR" sz="2000" dirty="0"/>
              <a:t>Δεν είναι συνήθως επιθυμητή πχ η </a:t>
            </a:r>
            <a:r>
              <a:rPr lang="el-GR" sz="2000" dirty="0" err="1"/>
              <a:t>μινοξιδίλη</a:t>
            </a:r>
            <a:r>
              <a:rPr lang="el-GR" sz="2000" dirty="0"/>
              <a:t> </a:t>
            </a:r>
          </a:p>
          <a:p>
            <a:r>
              <a:rPr lang="el-GR" sz="2000" dirty="0"/>
              <a:t>Μπορεί όμως να είναι και επιθυμητή πχ η περίπτωση χορήγησης ενός </a:t>
            </a:r>
            <a:r>
              <a:rPr lang="el-GR" sz="2000" dirty="0" err="1"/>
              <a:t>αντισταμινικού</a:t>
            </a:r>
            <a:endParaRPr lang="el-GR" sz="2000" dirty="0"/>
          </a:p>
          <a:p>
            <a:endParaRPr lang="en-US" sz="2000" dirty="0"/>
          </a:p>
        </p:txBody>
      </p:sp>
      <p:sp>
        <p:nvSpPr>
          <p:cNvPr id="4" name="Slide Number Placeholder 3">
            <a:extLst>
              <a:ext uri="{FF2B5EF4-FFF2-40B4-BE49-F238E27FC236}">
                <a16:creationId xmlns:a16="http://schemas.microsoft.com/office/drawing/2014/main" id="{C84B69A4-1BA8-4DD7-B97F-55360A277A2C}"/>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932098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0E8594-CD26-F00F-017D-A4AD984102E1}"/>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
        <p:nvSpPr>
          <p:cNvPr id="4" name="TextBox 3">
            <a:extLst>
              <a:ext uri="{FF2B5EF4-FFF2-40B4-BE49-F238E27FC236}">
                <a16:creationId xmlns:a16="http://schemas.microsoft.com/office/drawing/2014/main" id="{6C989890-BA54-2D77-BBF0-D392F04AE2DE}"/>
              </a:ext>
            </a:extLst>
          </p:cNvPr>
          <p:cNvSpPr txBox="1"/>
          <p:nvPr/>
        </p:nvSpPr>
        <p:spPr>
          <a:xfrm>
            <a:off x="2558143" y="895287"/>
            <a:ext cx="8741228" cy="3785652"/>
          </a:xfrm>
          <a:prstGeom prst="rect">
            <a:avLst/>
          </a:prstGeom>
          <a:noFill/>
        </p:spPr>
        <p:txBody>
          <a:bodyPr wrap="square">
            <a:spAutoFit/>
          </a:bodyPr>
          <a:lstStyle/>
          <a:p>
            <a:pPr algn="just"/>
            <a:r>
              <a:rPr lang="el-GR" sz="2400" b="1" dirty="0">
                <a:solidFill>
                  <a:schemeClr val="accent1">
                    <a:lumMod val="50000"/>
                  </a:schemeClr>
                </a:solidFill>
              </a:rPr>
              <a:t>Ανεπιθύμητο Συμβάν</a:t>
            </a:r>
          </a:p>
          <a:p>
            <a:pPr algn="just"/>
            <a:endParaRPr lang="el-GR" sz="2400" b="1" dirty="0">
              <a:solidFill>
                <a:schemeClr val="accent1">
                  <a:lumMod val="50000"/>
                </a:schemeClr>
              </a:solidFill>
            </a:endParaRPr>
          </a:p>
          <a:p>
            <a:pPr algn="just"/>
            <a:r>
              <a:rPr lang="el-GR" sz="2400" dirty="0"/>
              <a:t>Κάθε αρνητικό ή επιβλαβές περιστατικό που συμβαίνει στη διάρκεια μίας θεραπείας, ασθενούς ή συμμετέχοντος σε κλινική μελέτη, και μπορεί να σχετίζεται ή όχι με ένα φάρμακο. </a:t>
            </a:r>
          </a:p>
          <a:p>
            <a:pPr algn="just"/>
            <a:endParaRPr lang="el-GR" sz="2400" dirty="0"/>
          </a:p>
          <a:p>
            <a:pPr algn="just"/>
            <a:r>
              <a:rPr lang="el-GR" sz="2400" dirty="0"/>
              <a:t>Για παράδειγμα</a:t>
            </a:r>
            <a:r>
              <a:rPr lang="en-US" sz="2400" dirty="0"/>
              <a:t>:</a:t>
            </a:r>
            <a:endParaRPr lang="el-GR" sz="2400" dirty="0"/>
          </a:p>
          <a:p>
            <a:pPr algn="just"/>
            <a:r>
              <a:rPr lang="el-GR" sz="2400" dirty="0"/>
              <a:t>μία πτώση εμπίπτει στον ορισμό αυτό, καθώς μπορεί να σχετίζεται ή όχι με τη λήψη ενός φαρμάκου.</a:t>
            </a:r>
            <a:endParaRPr lang="en-US" sz="2400" dirty="0"/>
          </a:p>
        </p:txBody>
      </p:sp>
    </p:spTree>
    <p:extLst>
      <p:ext uri="{BB962C8B-B14F-4D97-AF65-F5344CB8AC3E}">
        <p14:creationId xmlns:p14="http://schemas.microsoft.com/office/powerpoint/2010/main" val="142491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CA2A3-2A75-E305-74A5-DFD3E6EA297C}"/>
              </a:ext>
            </a:extLst>
          </p:cNvPr>
          <p:cNvSpPr>
            <a:spLocks noGrp="1"/>
          </p:cNvSpPr>
          <p:nvPr>
            <p:ph type="title"/>
          </p:nvPr>
        </p:nvSpPr>
        <p:spPr/>
        <p:txBody>
          <a:bodyPr/>
          <a:lstStyle/>
          <a:p>
            <a:r>
              <a:rPr lang="el-GR" dirty="0"/>
              <a:t>Μερικά παραδείγματα Ανεπιθύμητου Συμβάντος</a:t>
            </a:r>
            <a:endParaRPr lang="en-US" dirty="0"/>
          </a:p>
        </p:txBody>
      </p:sp>
      <p:sp>
        <p:nvSpPr>
          <p:cNvPr id="3" name="Content Placeholder 2">
            <a:extLst>
              <a:ext uri="{FF2B5EF4-FFF2-40B4-BE49-F238E27FC236}">
                <a16:creationId xmlns:a16="http://schemas.microsoft.com/office/drawing/2014/main" id="{7C074C8F-F597-465F-3A39-24885124BCA9}"/>
              </a:ext>
            </a:extLst>
          </p:cNvPr>
          <p:cNvSpPr>
            <a:spLocks noGrp="1"/>
          </p:cNvSpPr>
          <p:nvPr>
            <p:ph idx="1"/>
          </p:nvPr>
        </p:nvSpPr>
        <p:spPr>
          <a:xfrm>
            <a:off x="979715" y="2133599"/>
            <a:ext cx="10524898" cy="4463143"/>
          </a:xfrm>
        </p:spPr>
        <p:txBody>
          <a:bodyPr>
            <a:normAutofit fontScale="92500"/>
          </a:bodyPr>
          <a:lstStyle/>
          <a:p>
            <a:pPr marL="0" indent="0">
              <a:buNone/>
            </a:pPr>
            <a:endParaRPr lang="el-GR" dirty="0"/>
          </a:p>
          <a:p>
            <a:r>
              <a:rPr lang="el-GR" sz="2400" dirty="0"/>
              <a:t>Εμφάνιση πονοκεφάλου μετά την πρώτη χορήγηση ενός φαρμακευτικού προϊόντος</a:t>
            </a:r>
          </a:p>
          <a:p>
            <a:r>
              <a:rPr lang="el-GR" sz="2400" dirty="0"/>
              <a:t> Εμφάνιση παθολογικών εργαστηριακών τιμών μετά την πρώτη χορήγηση ενός φαρμακευτικού προϊόντος</a:t>
            </a:r>
          </a:p>
          <a:p>
            <a:r>
              <a:rPr lang="el-GR" sz="2400" dirty="0"/>
              <a:t>Επιδείνωση μιας </a:t>
            </a:r>
            <a:r>
              <a:rPr lang="el-GR" sz="2400" dirty="0" err="1"/>
              <a:t>προϋπάρχουσας</a:t>
            </a:r>
            <a:r>
              <a:rPr lang="el-GR" sz="2400" dirty="0"/>
              <a:t> παθολογικής κατάστασης/ ενός </a:t>
            </a:r>
            <a:r>
              <a:rPr lang="el-GR" sz="2400" dirty="0" err="1"/>
              <a:t>προϋπάρχοντος</a:t>
            </a:r>
            <a:r>
              <a:rPr lang="el-GR" sz="2400" dirty="0"/>
              <a:t> νοσήματος μετά την πρώτη χορήγηση ενός φαρμακευτικού προϊόντος</a:t>
            </a:r>
          </a:p>
          <a:p>
            <a:pPr marL="0" indent="0">
              <a:buNone/>
            </a:pPr>
            <a:r>
              <a:rPr lang="el-GR" sz="2400" dirty="0"/>
              <a:t>Αν υπάρχει λογική πιθανότητα ή ισχυρή πεποίθηση ότι το Ανεπιθύμητο Συμβάν σχετίζεται με τη χορηγούμενη φαρμακευτική αγωγή, </a:t>
            </a:r>
            <a:r>
              <a:rPr lang="el-GR" sz="2400" b="1" dirty="0">
                <a:solidFill>
                  <a:schemeClr val="accent1">
                    <a:lumMod val="50000"/>
                  </a:schemeClr>
                </a:solidFill>
              </a:rPr>
              <a:t>τότε αυτό θεωρείται ως σχετιζόμενο και έχουμε περιστατικό Ανεπιθύμητης Ενέργειας</a:t>
            </a:r>
            <a:endParaRPr lang="en-US" sz="2400" b="1" dirty="0">
              <a:solidFill>
                <a:schemeClr val="accent1">
                  <a:lumMod val="50000"/>
                </a:schemeClr>
              </a:solidFill>
            </a:endParaRPr>
          </a:p>
        </p:txBody>
      </p:sp>
      <p:sp>
        <p:nvSpPr>
          <p:cNvPr id="4" name="Slide Number Placeholder 3">
            <a:extLst>
              <a:ext uri="{FF2B5EF4-FFF2-40B4-BE49-F238E27FC236}">
                <a16:creationId xmlns:a16="http://schemas.microsoft.com/office/drawing/2014/main" id="{C6F67129-A7B3-788C-E84B-83ABD67FC9D0}"/>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639417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46755" y="1298448"/>
            <a:ext cx="11067068" cy="2236604"/>
          </a:xfrm>
        </p:spPr>
        <p:txBody>
          <a:bodyPr>
            <a:noAutofit/>
          </a:bodyPr>
          <a:lstStyle/>
          <a:p>
            <a:pPr algn="ctr"/>
            <a:r>
              <a:rPr lang="en-US" sz="3200" b="1" dirty="0">
                <a:solidFill>
                  <a:schemeClr val="tx1"/>
                </a:solidFill>
              </a:rPr>
              <a:t>B5. M</a:t>
            </a:r>
            <a:r>
              <a:rPr lang="el-GR" sz="3200" b="1" dirty="0" err="1">
                <a:solidFill>
                  <a:schemeClr val="tx1"/>
                </a:solidFill>
              </a:rPr>
              <a:t>ετεγκριτική</a:t>
            </a:r>
            <a:r>
              <a:rPr lang="el-GR" sz="3200" b="1" dirty="0">
                <a:solidFill>
                  <a:schemeClr val="tx1"/>
                </a:solidFill>
              </a:rPr>
              <a:t> παρακολούθηση της ασφάλειας και αποτελεσματικότητας φαρμάκων</a:t>
            </a:r>
          </a:p>
        </p:txBody>
      </p:sp>
      <p:sp>
        <p:nvSpPr>
          <p:cNvPr id="3" name="Υπότιτλος 2"/>
          <p:cNvSpPr>
            <a:spLocks noGrp="1"/>
          </p:cNvSpPr>
          <p:nvPr>
            <p:ph type="subTitle" idx="1"/>
          </p:nvPr>
        </p:nvSpPr>
        <p:spPr>
          <a:xfrm>
            <a:off x="2927648" y="4365104"/>
            <a:ext cx="4560272" cy="1194448"/>
          </a:xfrm>
        </p:spPr>
        <p:txBody>
          <a:bodyPr>
            <a:normAutofit/>
          </a:bodyPr>
          <a:lstStyle/>
          <a:p>
            <a:pPr algn="ctr"/>
            <a:r>
              <a:rPr lang="el-GR" sz="2800" b="1" dirty="0" err="1">
                <a:solidFill>
                  <a:schemeClr val="tx1"/>
                </a:solidFill>
              </a:rPr>
              <a:t>Φαρμακοεπαγρύπνηση</a:t>
            </a:r>
            <a:endParaRPr lang="el-GR" sz="2800" b="1" dirty="0">
              <a:solidFill>
                <a:schemeClr val="tx1"/>
              </a:solidFill>
            </a:endParaRP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a:t>
            </a:fld>
            <a:endParaRPr lang="el-GR"/>
          </a:p>
        </p:txBody>
      </p:sp>
    </p:spTree>
    <p:extLst>
      <p:ext uri="{BB962C8B-B14F-4D97-AF65-F5344CB8AC3E}">
        <p14:creationId xmlns:p14="http://schemas.microsoft.com/office/powerpoint/2010/main" val="282221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B6E3-319C-474B-983A-77EE3EF07F20}"/>
              </a:ext>
            </a:extLst>
          </p:cNvPr>
          <p:cNvSpPr>
            <a:spLocks noGrp="1"/>
          </p:cNvSpPr>
          <p:nvPr>
            <p:ph type="title"/>
          </p:nvPr>
        </p:nvSpPr>
        <p:spPr/>
        <p:txBody>
          <a:bodyPr/>
          <a:lstStyle/>
          <a:p>
            <a:r>
              <a:rPr lang="el-GR" dirty="0"/>
              <a:t>Εμπλεκόμενοι</a:t>
            </a:r>
            <a:endParaRPr lang="en-US" dirty="0"/>
          </a:p>
        </p:txBody>
      </p:sp>
      <p:sp>
        <p:nvSpPr>
          <p:cNvPr id="3" name="Content Placeholder 2">
            <a:extLst>
              <a:ext uri="{FF2B5EF4-FFF2-40B4-BE49-F238E27FC236}">
                <a16:creationId xmlns:a16="http://schemas.microsoft.com/office/drawing/2014/main" id="{CB0D320D-A3A2-4F88-AFA4-18C3630B34C8}"/>
              </a:ext>
            </a:extLst>
          </p:cNvPr>
          <p:cNvSpPr>
            <a:spLocks noGrp="1"/>
          </p:cNvSpPr>
          <p:nvPr>
            <p:ph idx="1"/>
          </p:nvPr>
        </p:nvSpPr>
        <p:spPr/>
        <p:txBody>
          <a:bodyPr/>
          <a:lstStyle/>
          <a:p>
            <a:r>
              <a:rPr lang="el-GR" sz="2400" dirty="0" err="1"/>
              <a:t>Υγιεινομικοί</a:t>
            </a:r>
            <a:r>
              <a:rPr lang="el-GR" sz="2400" dirty="0"/>
              <a:t> </a:t>
            </a:r>
            <a:r>
              <a:rPr lang="el-GR" sz="2400" b="1" dirty="0"/>
              <a:t>2</a:t>
            </a:r>
          </a:p>
          <a:p>
            <a:r>
              <a:rPr lang="el-GR" sz="2400" dirty="0"/>
              <a:t>Αρχές Υγείας </a:t>
            </a:r>
            <a:r>
              <a:rPr lang="el-GR" sz="2400" b="1" dirty="0"/>
              <a:t>3</a:t>
            </a:r>
          </a:p>
          <a:p>
            <a:r>
              <a:rPr lang="el-GR" sz="2400" dirty="0"/>
              <a:t>Ειδικοί επιστήμονες Φαρμακοβιομηχανιών  </a:t>
            </a:r>
            <a:r>
              <a:rPr lang="el-GR" sz="2400" b="1" dirty="0"/>
              <a:t>1</a:t>
            </a:r>
            <a:endParaRPr lang="en-US" b="1"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628516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9B438-4CDF-4833-AF28-7A404DB27CE4}"/>
              </a:ext>
            </a:extLst>
          </p:cNvPr>
          <p:cNvSpPr>
            <a:spLocks noGrp="1"/>
          </p:cNvSpPr>
          <p:nvPr>
            <p:ph type="title"/>
          </p:nvPr>
        </p:nvSpPr>
        <p:spPr>
          <a:xfrm>
            <a:off x="1894789" y="624110"/>
            <a:ext cx="9609824" cy="1280890"/>
          </a:xfrm>
        </p:spPr>
        <p:txBody>
          <a:bodyPr>
            <a:normAutofit fontScale="90000"/>
          </a:bodyPr>
          <a:lstStyle/>
          <a:p>
            <a:r>
              <a:rPr lang="el-GR" dirty="0"/>
              <a:t>Τροφοδότες ΑΕ οι φαρμακοβιομηχανίες</a:t>
            </a:r>
            <a:br>
              <a:rPr lang="el-GR" dirty="0"/>
            </a:br>
            <a:r>
              <a:rPr lang="el-GR" dirty="0"/>
              <a:t>(ακολουθούν οι γιατροί και οι φαρμακοποιοί)</a:t>
            </a:r>
            <a:endParaRPr lang="en-US" dirty="0"/>
          </a:p>
        </p:txBody>
      </p:sp>
      <p:graphicFrame>
        <p:nvGraphicFramePr>
          <p:cNvPr id="4" name="Content Placeholder 3">
            <a:extLst>
              <a:ext uri="{FF2B5EF4-FFF2-40B4-BE49-F238E27FC236}">
                <a16:creationId xmlns:a16="http://schemas.microsoft.com/office/drawing/2014/main" id="{4444E611-E9F4-4E12-B8BB-5B1D3E58DBDE}"/>
              </a:ext>
            </a:extLst>
          </p:cNvPr>
          <p:cNvGraphicFramePr>
            <a:graphicFrameLocks noGrp="1"/>
          </p:cNvGraphicFramePr>
          <p:nvPr>
            <p:ph idx="1"/>
            <p:extLst>
              <p:ext uri="{D42A27DB-BD31-4B8C-83A1-F6EECF244321}">
                <p14:modId xmlns:p14="http://schemas.microsoft.com/office/powerpoint/2010/main" val="331767515"/>
              </p:ext>
            </p:extLst>
          </p:nvPr>
        </p:nvGraphicFramePr>
        <p:xfrm>
          <a:off x="2705493" y="2384981"/>
          <a:ext cx="5467546" cy="3921551"/>
        </p:xfrm>
        <a:graphic>
          <a:graphicData uri="http://schemas.openxmlformats.org/drawingml/2006/table">
            <a:tbl>
              <a:tblPr>
                <a:tableStyleId>{5C22544A-7EE6-4342-B048-85BDC9FD1C3A}</a:tableStyleId>
              </a:tblPr>
              <a:tblGrid>
                <a:gridCol w="2733773">
                  <a:extLst>
                    <a:ext uri="{9D8B030D-6E8A-4147-A177-3AD203B41FA5}">
                      <a16:colId xmlns:a16="http://schemas.microsoft.com/office/drawing/2014/main" val="2888374471"/>
                    </a:ext>
                  </a:extLst>
                </a:gridCol>
                <a:gridCol w="2733773">
                  <a:extLst>
                    <a:ext uri="{9D8B030D-6E8A-4147-A177-3AD203B41FA5}">
                      <a16:colId xmlns:a16="http://schemas.microsoft.com/office/drawing/2014/main" val="696684987"/>
                    </a:ext>
                  </a:extLst>
                </a:gridCol>
              </a:tblGrid>
              <a:tr h="670202">
                <a:tc gridSpan="2">
                  <a:txBody>
                    <a:bodyPr/>
                    <a:lstStyle/>
                    <a:p>
                      <a:pPr algn="l" fontAlgn="b"/>
                      <a:r>
                        <a:rPr lang="en-US" sz="1800" b="1" u="none" strike="noStrike" dirty="0">
                          <a:effectLst/>
                        </a:rPr>
                        <a:t>yellow cards </a:t>
                      </a:r>
                      <a:endParaRPr lang="en-US" sz="18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n-US"/>
                    </a:p>
                  </a:txBody>
                  <a:tcPr/>
                </a:tc>
                <a:extLst>
                  <a:ext uri="{0D108BD9-81ED-4DB2-BD59-A6C34878D82A}">
                    <a16:rowId xmlns:a16="http://schemas.microsoft.com/office/drawing/2014/main" val="1868659620"/>
                  </a:ext>
                </a:extLst>
              </a:tr>
              <a:tr h="361261">
                <a:tc>
                  <a:txBody>
                    <a:bodyPr/>
                    <a:lstStyle/>
                    <a:p>
                      <a:pPr algn="r" fontAlgn="b"/>
                      <a:r>
                        <a:rPr lang="en-US" sz="2000" b="1" u="none" strike="noStrike" dirty="0">
                          <a:effectLst/>
                        </a:rPr>
                        <a:t>1000</a:t>
                      </a:r>
                      <a:endParaRPr lang="en-US"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000" b="1" u="none" strike="noStrike">
                          <a:effectLst/>
                        </a:rPr>
                        <a:t>1995</a:t>
                      </a:r>
                      <a:endParaRPr lang="en-US" sz="2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74313242"/>
                  </a:ext>
                </a:extLst>
              </a:tr>
              <a:tr h="361261">
                <a:tc>
                  <a:txBody>
                    <a:bodyPr/>
                    <a:lstStyle/>
                    <a:p>
                      <a:pPr algn="r" fontAlgn="b"/>
                      <a:r>
                        <a:rPr lang="en-US" sz="2000" b="1" u="none" strike="noStrike" dirty="0">
                          <a:effectLst/>
                        </a:rPr>
                        <a:t>1869</a:t>
                      </a:r>
                      <a:endParaRPr lang="en-US"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000" b="1" u="none" strike="noStrike" dirty="0">
                          <a:effectLst/>
                        </a:rPr>
                        <a:t>2000</a:t>
                      </a:r>
                      <a:endParaRPr lang="en-US"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50577534"/>
                  </a:ext>
                </a:extLst>
              </a:tr>
              <a:tr h="361261">
                <a:tc>
                  <a:txBody>
                    <a:bodyPr/>
                    <a:lstStyle/>
                    <a:p>
                      <a:pPr algn="r" fontAlgn="b"/>
                      <a:r>
                        <a:rPr lang="en-US" sz="2000" b="1" u="none" strike="noStrike">
                          <a:effectLst/>
                        </a:rPr>
                        <a:t>794</a:t>
                      </a:r>
                      <a:endParaRPr lang="en-US" sz="2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000" b="1" u="none" strike="noStrike" dirty="0">
                          <a:effectLst/>
                        </a:rPr>
                        <a:t>2001</a:t>
                      </a:r>
                      <a:endParaRPr lang="en-US"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82506223"/>
                  </a:ext>
                </a:extLst>
              </a:tr>
              <a:tr h="361261">
                <a:tc>
                  <a:txBody>
                    <a:bodyPr/>
                    <a:lstStyle/>
                    <a:p>
                      <a:pPr algn="r" fontAlgn="b"/>
                      <a:r>
                        <a:rPr lang="en-US" sz="2000" b="1" u="none" strike="noStrike">
                          <a:effectLst/>
                        </a:rPr>
                        <a:t>1104</a:t>
                      </a:r>
                      <a:endParaRPr lang="en-US" sz="2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000" b="1" u="none" strike="noStrike" dirty="0">
                          <a:effectLst/>
                        </a:rPr>
                        <a:t>2002</a:t>
                      </a:r>
                      <a:endParaRPr lang="en-US"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41699260"/>
                  </a:ext>
                </a:extLst>
              </a:tr>
              <a:tr h="361261">
                <a:tc>
                  <a:txBody>
                    <a:bodyPr/>
                    <a:lstStyle/>
                    <a:p>
                      <a:pPr algn="r" fontAlgn="b"/>
                      <a:r>
                        <a:rPr lang="en-US" sz="2000" b="1" u="none" strike="noStrike">
                          <a:effectLst/>
                        </a:rPr>
                        <a:t>1274</a:t>
                      </a:r>
                      <a:endParaRPr lang="en-US" sz="2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000" b="1" u="none" strike="noStrike" dirty="0">
                          <a:effectLst/>
                        </a:rPr>
                        <a:t>2003</a:t>
                      </a:r>
                      <a:endParaRPr lang="en-US"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61375146"/>
                  </a:ext>
                </a:extLst>
              </a:tr>
              <a:tr h="361261">
                <a:tc>
                  <a:txBody>
                    <a:bodyPr/>
                    <a:lstStyle/>
                    <a:p>
                      <a:pPr algn="r" fontAlgn="b"/>
                      <a:r>
                        <a:rPr lang="en-US" sz="2000" b="1" u="none" strike="noStrike">
                          <a:effectLst/>
                        </a:rPr>
                        <a:t>1319</a:t>
                      </a:r>
                      <a:endParaRPr lang="en-US" sz="2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000" b="1" u="none" strike="noStrike" dirty="0">
                          <a:effectLst/>
                        </a:rPr>
                        <a:t>2004</a:t>
                      </a:r>
                      <a:endParaRPr lang="en-US"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19849500"/>
                  </a:ext>
                </a:extLst>
              </a:tr>
              <a:tr h="361261">
                <a:tc>
                  <a:txBody>
                    <a:bodyPr/>
                    <a:lstStyle/>
                    <a:p>
                      <a:pPr algn="r" fontAlgn="b"/>
                      <a:r>
                        <a:rPr lang="en-US" sz="2000" b="1" u="none" strike="noStrike">
                          <a:effectLst/>
                        </a:rPr>
                        <a:t>1309</a:t>
                      </a:r>
                      <a:endParaRPr lang="en-US" sz="2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000" b="1" u="none" strike="noStrike" dirty="0">
                          <a:effectLst/>
                        </a:rPr>
                        <a:t>2005</a:t>
                      </a:r>
                      <a:endParaRPr lang="en-US"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41671386"/>
                  </a:ext>
                </a:extLst>
              </a:tr>
              <a:tr h="361261">
                <a:tc>
                  <a:txBody>
                    <a:bodyPr/>
                    <a:lstStyle/>
                    <a:p>
                      <a:pPr algn="r" fontAlgn="b"/>
                      <a:r>
                        <a:rPr lang="en-US" sz="2000" b="1" u="none" strike="noStrike">
                          <a:effectLst/>
                        </a:rPr>
                        <a:t>1460</a:t>
                      </a:r>
                      <a:endParaRPr lang="en-US" sz="2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000" b="1" u="none" strike="noStrike" dirty="0">
                          <a:effectLst/>
                        </a:rPr>
                        <a:t>2006</a:t>
                      </a:r>
                      <a:endParaRPr lang="en-US"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56795943"/>
                  </a:ext>
                </a:extLst>
              </a:tr>
              <a:tr h="361261">
                <a:tc>
                  <a:txBody>
                    <a:bodyPr/>
                    <a:lstStyle/>
                    <a:p>
                      <a:pPr algn="r" fontAlgn="b"/>
                      <a:r>
                        <a:rPr lang="en-US" sz="2000" b="1" u="none" strike="noStrike">
                          <a:effectLst/>
                        </a:rPr>
                        <a:t>1591</a:t>
                      </a:r>
                      <a:endParaRPr lang="en-US" sz="2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000" b="1" u="none" strike="noStrike" dirty="0">
                          <a:effectLst/>
                        </a:rPr>
                        <a:t>2007</a:t>
                      </a:r>
                      <a:endParaRPr lang="en-US"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06704532"/>
                  </a:ext>
                </a:extLst>
              </a:tr>
            </a:tbl>
          </a:graphicData>
        </a:graphic>
      </p:graphicFrame>
      <p:sp>
        <p:nvSpPr>
          <p:cNvPr id="5" name="Arrow: Down 4">
            <a:extLst>
              <a:ext uri="{FF2B5EF4-FFF2-40B4-BE49-F238E27FC236}">
                <a16:creationId xmlns:a16="http://schemas.microsoft.com/office/drawing/2014/main" id="{61F8AC10-DB22-45FC-9122-FDA583C4A698}"/>
              </a:ext>
            </a:extLst>
          </p:cNvPr>
          <p:cNvSpPr/>
          <p:nvPr/>
        </p:nvSpPr>
        <p:spPr>
          <a:xfrm>
            <a:off x="6759019" y="1696825"/>
            <a:ext cx="424206" cy="4996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972B5B-7DE7-4B8E-B88F-B9E800002EF0}"/>
              </a:ext>
            </a:extLst>
          </p:cNvPr>
          <p:cNvSpPr txBox="1"/>
          <p:nvPr/>
        </p:nvSpPr>
        <p:spPr>
          <a:xfrm>
            <a:off x="6579909" y="2676426"/>
            <a:ext cx="1074656" cy="368432"/>
          </a:xfrm>
          <a:prstGeom prst="rect">
            <a:avLst/>
          </a:prstGeom>
          <a:noFill/>
        </p:spPr>
        <p:txBody>
          <a:bodyPr wrap="square" rtlCol="0">
            <a:spAutoFit/>
          </a:bodyPr>
          <a:lstStyle/>
          <a:p>
            <a:r>
              <a:rPr lang="en-US" dirty="0"/>
              <a:t>years</a:t>
            </a:r>
          </a:p>
        </p:txBody>
      </p:sp>
      <p:sp>
        <p:nvSpPr>
          <p:cNvPr id="7" name="TextBox 6">
            <a:extLst>
              <a:ext uri="{FF2B5EF4-FFF2-40B4-BE49-F238E27FC236}">
                <a16:creationId xmlns:a16="http://schemas.microsoft.com/office/drawing/2014/main" id="{C31C9AA7-3DA0-4E5E-94D7-CE3FAA985A87}"/>
              </a:ext>
            </a:extLst>
          </p:cNvPr>
          <p:cNvSpPr txBox="1"/>
          <p:nvPr/>
        </p:nvSpPr>
        <p:spPr>
          <a:xfrm>
            <a:off x="8568966" y="2505670"/>
            <a:ext cx="3330804" cy="1200329"/>
          </a:xfrm>
          <a:prstGeom prst="rect">
            <a:avLst/>
          </a:prstGeom>
          <a:noFill/>
        </p:spPr>
        <p:txBody>
          <a:bodyPr wrap="square" rtlCol="0">
            <a:spAutoFit/>
          </a:bodyPr>
          <a:lstStyle/>
          <a:p>
            <a:r>
              <a:rPr lang="el-GR" b="1" dirty="0" err="1">
                <a:solidFill>
                  <a:schemeClr val="accent1">
                    <a:lumMod val="75000"/>
                  </a:schemeClr>
                </a:solidFill>
              </a:rPr>
              <a:t>Απαιτητέο</a:t>
            </a:r>
            <a:r>
              <a:rPr lang="el-GR" b="1" dirty="0">
                <a:solidFill>
                  <a:schemeClr val="accent1">
                    <a:lumMod val="75000"/>
                  </a:schemeClr>
                </a:solidFill>
              </a:rPr>
              <a:t> 200 κάρτες ανά 1000000 πληθυσμού.</a:t>
            </a:r>
          </a:p>
          <a:p>
            <a:r>
              <a:rPr lang="el-GR" b="1" dirty="0">
                <a:solidFill>
                  <a:schemeClr val="accent1">
                    <a:lumMod val="75000"/>
                  </a:schemeClr>
                </a:solidFill>
              </a:rPr>
              <a:t>Η Ελλάδα απέχει από το</a:t>
            </a:r>
            <a:r>
              <a:rPr lang="el-GR" b="1" u="sng" dirty="0">
                <a:solidFill>
                  <a:schemeClr val="accent1">
                    <a:lumMod val="75000"/>
                  </a:schemeClr>
                </a:solidFill>
              </a:rPr>
              <a:t> 2000</a:t>
            </a:r>
            <a:endParaRPr lang="en-US" b="1" u="sng" dirty="0">
              <a:solidFill>
                <a:schemeClr val="accent1">
                  <a:lumMod val="75000"/>
                </a:schemeClr>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pPr/>
              <a:t>21</a:t>
            </a:fld>
            <a:endParaRPr lang="en-US" dirty="0"/>
          </a:p>
        </p:txBody>
      </p:sp>
      <p:sp>
        <p:nvSpPr>
          <p:cNvPr id="8" name="TextBox 7">
            <a:extLst>
              <a:ext uri="{FF2B5EF4-FFF2-40B4-BE49-F238E27FC236}">
                <a16:creationId xmlns:a16="http://schemas.microsoft.com/office/drawing/2014/main" id="{B0CC0B54-3525-4E81-AF0C-2A8D40099CA0}"/>
              </a:ext>
            </a:extLst>
          </p:cNvPr>
          <p:cNvSpPr txBox="1"/>
          <p:nvPr/>
        </p:nvSpPr>
        <p:spPr>
          <a:xfrm>
            <a:off x="8945217" y="4174435"/>
            <a:ext cx="2559396" cy="369332"/>
          </a:xfrm>
          <a:prstGeom prst="rect">
            <a:avLst/>
          </a:prstGeom>
          <a:noFill/>
        </p:spPr>
        <p:txBody>
          <a:bodyPr wrap="square" rtlCol="0">
            <a:spAutoFit/>
          </a:bodyPr>
          <a:lstStyle/>
          <a:p>
            <a:r>
              <a:rPr lang="el-GR" b="1" dirty="0"/>
              <a:t>Πού οφείλεται???</a:t>
            </a:r>
            <a:endParaRPr lang="en-US" b="1" dirty="0"/>
          </a:p>
        </p:txBody>
      </p:sp>
    </p:spTree>
    <p:extLst>
      <p:ext uri="{BB962C8B-B14F-4D97-AF65-F5344CB8AC3E}">
        <p14:creationId xmlns:p14="http://schemas.microsoft.com/office/powerpoint/2010/main" val="2343126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5B01-62B3-4076-BE4E-E33F7BC3077F}"/>
              </a:ext>
            </a:extLst>
          </p:cNvPr>
          <p:cNvSpPr>
            <a:spLocks noGrp="1"/>
          </p:cNvSpPr>
          <p:nvPr>
            <p:ph type="title"/>
          </p:nvPr>
        </p:nvSpPr>
        <p:spPr/>
        <p:txBody>
          <a:bodyPr/>
          <a:lstStyle/>
          <a:p>
            <a:r>
              <a:rPr lang="el-GR" dirty="0"/>
              <a:t>Επιδιωκόμενα</a:t>
            </a:r>
            <a:endParaRPr lang="en-US" dirty="0"/>
          </a:p>
        </p:txBody>
      </p:sp>
      <p:sp>
        <p:nvSpPr>
          <p:cNvPr id="3" name="Content Placeholder 2">
            <a:extLst>
              <a:ext uri="{FF2B5EF4-FFF2-40B4-BE49-F238E27FC236}">
                <a16:creationId xmlns:a16="http://schemas.microsoft.com/office/drawing/2014/main" id="{CAA67A66-1B08-46B3-9862-BD729B5D4F83}"/>
              </a:ext>
            </a:extLst>
          </p:cNvPr>
          <p:cNvSpPr>
            <a:spLocks noGrp="1"/>
          </p:cNvSpPr>
          <p:nvPr>
            <p:ph idx="1"/>
          </p:nvPr>
        </p:nvSpPr>
        <p:spPr/>
        <p:txBody>
          <a:bodyPr>
            <a:normAutofit/>
          </a:bodyPr>
          <a:lstStyle/>
          <a:p>
            <a:r>
              <a:rPr lang="el-GR" sz="2400" dirty="0"/>
              <a:t>Η φροντίδα </a:t>
            </a:r>
            <a:r>
              <a:rPr lang="en-US" sz="2400" dirty="0" err="1"/>
              <a:t>lege</a:t>
            </a:r>
            <a:r>
              <a:rPr lang="en-US" sz="2400" dirty="0"/>
              <a:t> </a:t>
            </a:r>
            <a:r>
              <a:rPr lang="en-US" sz="2400" dirty="0" err="1"/>
              <a:t>artis</a:t>
            </a:r>
            <a:r>
              <a:rPr lang="en-US" sz="2400" dirty="0"/>
              <a:t> </a:t>
            </a:r>
            <a:r>
              <a:rPr lang="el-GR" sz="2400" dirty="0"/>
              <a:t>των ασθενών</a:t>
            </a:r>
          </a:p>
          <a:p>
            <a:r>
              <a:rPr lang="el-GR" sz="2400" dirty="0"/>
              <a:t>Η υγεία των χρηστών-ασθενών</a:t>
            </a:r>
          </a:p>
          <a:p>
            <a:r>
              <a:rPr lang="el-GR" sz="2400" dirty="0"/>
              <a:t>Η ορθή και ασφαλής χρήση των φαρμάκων</a:t>
            </a:r>
          </a:p>
          <a:p>
            <a:r>
              <a:rPr lang="el-GR" sz="2400" dirty="0"/>
              <a:t>Η ενημέρωση για την αντιμετώπιση και την πρόληψη  από κινδύνους από τη χρήση των φαρμάκων</a:t>
            </a:r>
            <a:endParaRPr lang="en-US" sz="2400"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576030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79937-B45A-403E-B849-1D7B1D0BF17D}"/>
              </a:ext>
            </a:extLst>
          </p:cNvPr>
          <p:cNvSpPr>
            <a:spLocks noGrp="1"/>
          </p:cNvSpPr>
          <p:nvPr>
            <p:ph type="title"/>
          </p:nvPr>
        </p:nvSpPr>
        <p:spPr/>
        <p:txBody>
          <a:bodyPr/>
          <a:lstStyle/>
          <a:p>
            <a:r>
              <a:rPr lang="el-GR"/>
              <a:t>Χρήσιμοι όροι</a:t>
            </a:r>
            <a:endParaRPr lang="en-US"/>
          </a:p>
        </p:txBody>
      </p:sp>
      <p:sp>
        <p:nvSpPr>
          <p:cNvPr id="3" name="Content Placeholder 2">
            <a:extLst>
              <a:ext uri="{FF2B5EF4-FFF2-40B4-BE49-F238E27FC236}">
                <a16:creationId xmlns:a16="http://schemas.microsoft.com/office/drawing/2014/main" id="{18266287-38E8-40B5-93EB-70E052A73859}"/>
              </a:ext>
            </a:extLst>
          </p:cNvPr>
          <p:cNvSpPr>
            <a:spLocks noGrp="1"/>
          </p:cNvSpPr>
          <p:nvPr>
            <p:ph sz="half" idx="1"/>
          </p:nvPr>
        </p:nvSpPr>
        <p:spPr/>
        <p:txBody>
          <a:bodyPr>
            <a:normAutofit/>
          </a:bodyPr>
          <a:lstStyle/>
          <a:p>
            <a:r>
              <a:rPr lang="el-GR" sz="2400" b="1" dirty="0"/>
              <a:t>Απροσδόκητη  ΑΕ</a:t>
            </a:r>
          </a:p>
          <a:p>
            <a:pPr marL="0" indent="0">
              <a:buNone/>
            </a:pPr>
            <a:r>
              <a:rPr lang="el-GR" sz="2400" dirty="0"/>
              <a:t>Η φύση και η σοβαρότητα δεν συμφωνεί με τις πληροφορίες στο ΠΧΠ</a:t>
            </a:r>
          </a:p>
          <a:p>
            <a:pPr marL="0" indent="0">
              <a:buNone/>
            </a:pPr>
            <a:r>
              <a:rPr lang="el-GR" sz="2400" dirty="0"/>
              <a:t>(περίληψη χαρακτηριστικών προϊόντος)</a:t>
            </a:r>
            <a:endParaRPr lang="en-US" sz="2400"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50406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38BB4B-9C62-9AA5-D366-719C773AA083}"/>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
        <p:nvSpPr>
          <p:cNvPr id="4" name="TextBox 3">
            <a:extLst>
              <a:ext uri="{FF2B5EF4-FFF2-40B4-BE49-F238E27FC236}">
                <a16:creationId xmlns:a16="http://schemas.microsoft.com/office/drawing/2014/main" id="{F8A10308-1F80-1E51-EA91-C12A53E88E34}"/>
              </a:ext>
            </a:extLst>
          </p:cNvPr>
          <p:cNvSpPr txBox="1"/>
          <p:nvPr/>
        </p:nvSpPr>
        <p:spPr>
          <a:xfrm>
            <a:off x="1763487" y="921436"/>
            <a:ext cx="9896702" cy="5632311"/>
          </a:xfrm>
          <a:prstGeom prst="rect">
            <a:avLst/>
          </a:prstGeom>
          <a:noFill/>
        </p:spPr>
        <p:txBody>
          <a:bodyPr wrap="square">
            <a:spAutoFit/>
          </a:bodyPr>
          <a:lstStyle/>
          <a:p>
            <a:pPr algn="just"/>
            <a:r>
              <a:rPr lang="el-GR" sz="2400" b="1" i="0" u="none" strike="noStrike" baseline="0" dirty="0">
                <a:solidFill>
                  <a:schemeClr val="accent1">
                    <a:lumMod val="50000"/>
                  </a:schemeClr>
                </a:solidFill>
              </a:rPr>
              <a:t>Αυθόρμητη Αναφορά</a:t>
            </a:r>
          </a:p>
          <a:p>
            <a:pPr algn="just"/>
            <a:r>
              <a:rPr lang="el-GR" sz="2400" b="0" i="0" u="none" strike="noStrike" baseline="0" dirty="0">
                <a:solidFill>
                  <a:srgbClr val="000000"/>
                </a:solidFill>
              </a:rPr>
              <a:t>Σαν τέτοια χαρακτηρίζεται μια αυθόρμητη (όχι κατόπιν αιτήματος) επικοινωνία από έναν επαγγελματία υγείας, ασθενή ή καταναλωτή με τον Κάτοχο Άδειας Κυκλοφορίας, μία κανονιστική αρχή ή άλλον οργανισμό (</a:t>
            </a:r>
            <a:r>
              <a:rPr lang="el-GR" sz="2400" dirty="0">
                <a:solidFill>
                  <a:srgbClr val="000000"/>
                </a:solidFill>
              </a:rPr>
              <a:t>όπως</a:t>
            </a:r>
            <a:r>
              <a:rPr lang="el-GR" sz="2400" b="0" i="0" u="none" strike="noStrike" baseline="0" dirty="0">
                <a:solidFill>
                  <a:srgbClr val="000000"/>
                </a:solidFill>
              </a:rPr>
              <a:t> την Παγκόσμια Οργάνωση Υγείας, ένα τοπικό κέντρο υγείας, το κέντρο δηλητηριάσεων </a:t>
            </a:r>
            <a:r>
              <a:rPr lang="el-GR" sz="2400" b="0" i="0" u="none" strike="noStrike" baseline="0" dirty="0" err="1">
                <a:solidFill>
                  <a:srgbClr val="000000"/>
                </a:solidFill>
              </a:rPr>
              <a:t>κά</a:t>
            </a:r>
            <a:r>
              <a:rPr lang="el-GR" sz="2400" b="0" i="0" u="none" strike="noStrike" baseline="0" dirty="0">
                <a:solidFill>
                  <a:srgbClr val="000000"/>
                </a:solidFill>
              </a:rPr>
              <a:t>) κατά την οποία περιγράφονται μία ή περισσότερες ανεπιθύμητες ενέργειες σε έναν ασθενή, ο οποίος έχει λάβει ένα ή περισσότερα φαρμακευτικά προϊόντα </a:t>
            </a:r>
            <a:r>
              <a:rPr lang="el-GR" sz="2400" b="1" i="0" u="none" strike="noStrike" baseline="0" dirty="0">
                <a:solidFill>
                  <a:schemeClr val="accent1">
                    <a:lumMod val="50000"/>
                  </a:schemeClr>
                </a:solidFill>
              </a:rPr>
              <a:t>και δεν συμμετέχει σε μελέτη ή κάποιο οργανωμένο σύστημα συλλογής δεδομένων.</a:t>
            </a:r>
          </a:p>
          <a:p>
            <a:pPr algn="just"/>
            <a:endParaRPr lang="el-GR" sz="2400" b="0" i="0" u="none" strike="noStrike" baseline="0" dirty="0">
              <a:solidFill>
                <a:srgbClr val="000000"/>
              </a:solidFill>
            </a:endParaRPr>
          </a:p>
          <a:p>
            <a:pPr algn="just"/>
            <a:r>
              <a:rPr lang="el-GR" sz="2400" b="0" i="0" u="none" strike="noStrike" baseline="0" dirty="0">
                <a:solidFill>
                  <a:srgbClr val="000000"/>
                </a:solidFill>
              </a:rPr>
              <a:t>Στις αυθόρμητες αναφορές περιλαμβάνονται αναφορές μετά από Απευθείας Επικοινωνία με τους Επαγγελματίες Υγείας ή μετά από δημοσιεύματα στον τύπο ή κατά την επικοινωνία των ιατρικών επισκεπτών με τους επαγγελματίες υγείας.</a:t>
            </a:r>
            <a:endParaRPr lang="en-US" sz="2400" dirty="0"/>
          </a:p>
        </p:txBody>
      </p:sp>
    </p:spTree>
    <p:extLst>
      <p:ext uri="{BB962C8B-B14F-4D97-AF65-F5344CB8AC3E}">
        <p14:creationId xmlns:p14="http://schemas.microsoft.com/office/powerpoint/2010/main" val="650120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7B27-8F52-5A31-A000-EC40BF4E1330}"/>
              </a:ext>
            </a:extLst>
          </p:cNvPr>
          <p:cNvSpPr>
            <a:spLocks noGrp="1"/>
          </p:cNvSpPr>
          <p:nvPr>
            <p:ph type="title"/>
          </p:nvPr>
        </p:nvSpPr>
        <p:spPr/>
        <p:txBody>
          <a:bodyPr>
            <a:normAutofit/>
          </a:bodyPr>
          <a:lstStyle/>
          <a:p>
            <a:pPr algn="ctr"/>
            <a:r>
              <a:rPr lang="el-GR" sz="2200" b="1" dirty="0">
                <a:solidFill>
                  <a:schemeClr val="accent1">
                    <a:lumMod val="50000"/>
                  </a:schemeClr>
                </a:solidFill>
              </a:rPr>
              <a:t>Καθεστώς Συμπληρωματικής Παρακολούθησης</a:t>
            </a:r>
            <a:br>
              <a:rPr lang="el-GR" dirty="0"/>
            </a:br>
            <a:endParaRPr lang="en-US" dirty="0"/>
          </a:p>
        </p:txBody>
      </p:sp>
      <p:sp>
        <p:nvSpPr>
          <p:cNvPr id="3" name="Content Placeholder 2">
            <a:extLst>
              <a:ext uri="{FF2B5EF4-FFF2-40B4-BE49-F238E27FC236}">
                <a16:creationId xmlns:a16="http://schemas.microsoft.com/office/drawing/2014/main" id="{2964F7D7-7040-2380-8728-BDF15F35B052}"/>
              </a:ext>
            </a:extLst>
          </p:cNvPr>
          <p:cNvSpPr>
            <a:spLocks noGrp="1"/>
          </p:cNvSpPr>
          <p:nvPr>
            <p:ph idx="1"/>
          </p:nvPr>
        </p:nvSpPr>
        <p:spPr>
          <a:xfrm>
            <a:off x="1001486" y="1393371"/>
            <a:ext cx="10961914" cy="5105399"/>
          </a:xfrm>
        </p:spPr>
        <p:txBody>
          <a:bodyPr>
            <a:normAutofit/>
          </a:bodyPr>
          <a:lstStyle/>
          <a:p>
            <a:pPr marL="0" indent="0" algn="just">
              <a:buNone/>
            </a:pPr>
            <a:r>
              <a:rPr lang="el-GR" sz="2000" b="1" u="sng" dirty="0">
                <a:solidFill>
                  <a:schemeClr val="accent1">
                    <a:lumMod val="50000"/>
                  </a:schemeClr>
                </a:solidFill>
              </a:rPr>
              <a:t>Για την εντατικοποίηση των αυθόρμητων Αναφορών Ασφάλειας Ατομικών Περιστατικών</a:t>
            </a:r>
          </a:p>
          <a:p>
            <a:pPr marL="0" indent="0" algn="just">
              <a:buNone/>
            </a:pPr>
            <a:r>
              <a:rPr lang="el-GR" sz="2000" dirty="0"/>
              <a:t>στον Ευρωπαϊκό χώρο ο Ευρωπαϊκός Οργανισμός Φαρμάκων (European </a:t>
            </a:r>
            <a:r>
              <a:rPr lang="el-GR" sz="2000" dirty="0" err="1"/>
              <a:t>Medicines</a:t>
            </a:r>
            <a:r>
              <a:rPr lang="el-GR" sz="2000" dirty="0"/>
              <a:t> Agency) </a:t>
            </a:r>
            <a:r>
              <a:rPr lang="el-GR" sz="2000" b="1" dirty="0">
                <a:solidFill>
                  <a:schemeClr val="accent1">
                    <a:lumMod val="50000"/>
                  </a:schemeClr>
                </a:solidFill>
              </a:rPr>
              <a:t>έχει θεσπίσει το καθεστώς της Συμπληρωματικής Παρακολούθησης (</a:t>
            </a:r>
            <a:r>
              <a:rPr lang="el-GR" sz="2000" b="1" dirty="0" err="1">
                <a:solidFill>
                  <a:schemeClr val="accent1">
                    <a:lumMod val="50000"/>
                  </a:schemeClr>
                </a:solidFill>
              </a:rPr>
              <a:t>Additional</a:t>
            </a:r>
            <a:r>
              <a:rPr lang="el-GR" sz="2000" b="1" dirty="0">
                <a:solidFill>
                  <a:schemeClr val="accent1">
                    <a:lumMod val="50000"/>
                  </a:schemeClr>
                </a:solidFill>
              </a:rPr>
              <a:t> </a:t>
            </a:r>
            <a:r>
              <a:rPr lang="el-GR" sz="2000" b="1" dirty="0" err="1">
                <a:solidFill>
                  <a:schemeClr val="accent1">
                    <a:lumMod val="50000"/>
                  </a:schemeClr>
                </a:solidFill>
              </a:rPr>
              <a:t>Monitoring</a:t>
            </a:r>
            <a:r>
              <a:rPr lang="el-GR" sz="2000" b="1" dirty="0">
                <a:solidFill>
                  <a:schemeClr val="accent1">
                    <a:lumMod val="50000"/>
                  </a:schemeClr>
                </a:solidFill>
              </a:rPr>
              <a:t>).</a:t>
            </a:r>
          </a:p>
          <a:p>
            <a:pPr algn="just"/>
            <a:r>
              <a:rPr lang="el-GR" sz="2000" dirty="0"/>
              <a:t>όλα τα φαρμακευτικά προϊόντα που έχουν λάβει άδεια έγκρισης στον Ευρωπαϊκό χώρο από την </a:t>
            </a:r>
            <a:r>
              <a:rPr lang="el-GR" sz="2000" b="1" dirty="0"/>
              <a:t>1η Ιανουαρίου 2011, αλλά και για κάποια παλαιότερα</a:t>
            </a:r>
            <a:r>
              <a:rPr lang="el-GR" sz="2000" dirty="0"/>
              <a:t> για τα οποία έχουν εντοπιστεί συγκεκριμένοι κίνδυνοι</a:t>
            </a:r>
            <a:r>
              <a:rPr lang="el-GR" sz="2000" b="1" dirty="0"/>
              <a:t>, υπάρχει μία επισήμανση στις </a:t>
            </a:r>
            <a:r>
              <a:rPr lang="el-GR" sz="2000" b="1" dirty="0" err="1"/>
              <a:t>Συνταγογραφικές</a:t>
            </a:r>
            <a:r>
              <a:rPr lang="el-GR" sz="2000" b="1" dirty="0"/>
              <a:t> Οδηγίες </a:t>
            </a:r>
            <a:r>
              <a:rPr lang="el-GR" sz="2000" dirty="0"/>
              <a:t>και σε όλα, γενικά, τα εκπαιδευτικά και προωθητικά υλικά</a:t>
            </a:r>
          </a:p>
          <a:p>
            <a:pPr algn="just"/>
            <a:r>
              <a:rPr lang="el-GR" sz="2000" dirty="0"/>
              <a:t>Η επισήμανση αυτή αποτελείται από </a:t>
            </a:r>
            <a:r>
              <a:rPr lang="el-GR" sz="2000" b="1" dirty="0"/>
              <a:t>ένα ανεστραμμένο μαύρο τρίγωνο συνοδευόμενο από ένα κείμενο που προτρέπει τους επαγγελματίες υγείας και τους ασθενείς να αναφέρουν όλες τις Ανεπιθύμητες Ενέργειες για το συγκεκριμένο φάρμακο.</a:t>
            </a:r>
            <a:endParaRPr lang="en-US" sz="2000" b="1" dirty="0"/>
          </a:p>
        </p:txBody>
      </p:sp>
      <p:sp>
        <p:nvSpPr>
          <p:cNvPr id="4" name="Slide Number Placeholder 3">
            <a:extLst>
              <a:ext uri="{FF2B5EF4-FFF2-40B4-BE49-F238E27FC236}">
                <a16:creationId xmlns:a16="http://schemas.microsoft.com/office/drawing/2014/main" id="{4C1E44EC-AB8E-BDA5-AAEA-FCAA99A3EFF1}"/>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992525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9F1BAC-A7E1-EA1D-78CF-724955556643}"/>
              </a:ext>
            </a:extLst>
          </p:cNvPr>
          <p:cNvSpPr>
            <a:spLocks noGrp="1"/>
          </p:cNvSpPr>
          <p:nvPr>
            <p:ph type="title"/>
          </p:nvPr>
        </p:nvSpPr>
        <p:spPr/>
        <p:txBody>
          <a:bodyPr>
            <a:noAutofit/>
          </a:bodyPr>
          <a:lstStyle/>
          <a:p>
            <a:pPr algn="ctr"/>
            <a:r>
              <a:rPr lang="el-GR" sz="2400" b="1" i="0" u="none" strike="noStrike" baseline="0" dirty="0">
                <a:solidFill>
                  <a:schemeClr val="accent1">
                    <a:lumMod val="50000"/>
                  </a:schemeClr>
                </a:solidFill>
                <a:latin typeface="PFHighwayGothic-Bold"/>
              </a:rPr>
              <a:t>Ανεπιθύμητη ενέργεια που σχετίζεται με εμβόλιο</a:t>
            </a:r>
            <a:br>
              <a:rPr lang="el-GR" sz="2400" b="1" i="0" u="none" strike="noStrike" baseline="0" dirty="0">
                <a:solidFill>
                  <a:schemeClr val="accent1">
                    <a:lumMod val="50000"/>
                  </a:schemeClr>
                </a:solidFill>
                <a:latin typeface="PFHighwayGothic-Bold"/>
              </a:rPr>
            </a:br>
            <a:endParaRPr lang="en-US" sz="2400" dirty="0">
              <a:solidFill>
                <a:schemeClr val="accent1">
                  <a:lumMod val="50000"/>
                </a:schemeClr>
              </a:solidFill>
            </a:endParaRPr>
          </a:p>
        </p:txBody>
      </p:sp>
      <p:sp>
        <p:nvSpPr>
          <p:cNvPr id="5" name="Content Placeholder 4">
            <a:extLst>
              <a:ext uri="{FF2B5EF4-FFF2-40B4-BE49-F238E27FC236}">
                <a16:creationId xmlns:a16="http://schemas.microsoft.com/office/drawing/2014/main" id="{FCD81EEF-3C92-C474-5295-0860C203DD19}"/>
              </a:ext>
            </a:extLst>
          </p:cNvPr>
          <p:cNvSpPr>
            <a:spLocks noGrp="1"/>
          </p:cNvSpPr>
          <p:nvPr>
            <p:ph idx="1"/>
          </p:nvPr>
        </p:nvSpPr>
        <p:spPr/>
        <p:txBody>
          <a:bodyPr/>
          <a:lstStyle/>
          <a:p>
            <a:endParaRPr lang="en-US" dirty="0"/>
          </a:p>
        </p:txBody>
      </p:sp>
      <p:sp>
        <p:nvSpPr>
          <p:cNvPr id="2" name="Slide Number Placeholder 1">
            <a:extLst>
              <a:ext uri="{FF2B5EF4-FFF2-40B4-BE49-F238E27FC236}">
                <a16:creationId xmlns:a16="http://schemas.microsoft.com/office/drawing/2014/main" id="{BEDF5389-0B0D-2144-D128-A756D7ECD9BA}"/>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
        <p:nvSpPr>
          <p:cNvPr id="4" name="TextBox 3">
            <a:extLst>
              <a:ext uri="{FF2B5EF4-FFF2-40B4-BE49-F238E27FC236}">
                <a16:creationId xmlns:a16="http://schemas.microsoft.com/office/drawing/2014/main" id="{2B19A03F-CDA1-3B66-8502-FCB89A34A185}"/>
              </a:ext>
            </a:extLst>
          </p:cNvPr>
          <p:cNvSpPr txBox="1"/>
          <p:nvPr/>
        </p:nvSpPr>
        <p:spPr>
          <a:xfrm>
            <a:off x="2928256" y="2566631"/>
            <a:ext cx="8576355" cy="1569660"/>
          </a:xfrm>
          <a:prstGeom prst="rect">
            <a:avLst/>
          </a:prstGeom>
          <a:noFill/>
        </p:spPr>
        <p:txBody>
          <a:bodyPr wrap="square">
            <a:spAutoFit/>
          </a:bodyPr>
          <a:lstStyle/>
          <a:p>
            <a:pPr algn="just"/>
            <a:r>
              <a:rPr lang="el-GR" sz="2400" b="0" i="0" u="none" strike="noStrike" baseline="0" dirty="0">
                <a:solidFill>
                  <a:srgbClr val="000000"/>
                </a:solidFill>
              </a:rPr>
              <a:t>Ανεπιθύμητο συμβάν που εμφανίζεται μετά από ανοσοποίηση και το οποίο προκαλείται ή γίνεται εντονότερο από ένα εμβόλιο λόγω μίας ή περισσοτέρων από τις ιδιότητες του προϊόντος.</a:t>
            </a:r>
          </a:p>
        </p:txBody>
      </p:sp>
    </p:spTree>
    <p:extLst>
      <p:ext uri="{BB962C8B-B14F-4D97-AF65-F5344CB8AC3E}">
        <p14:creationId xmlns:p14="http://schemas.microsoft.com/office/powerpoint/2010/main" val="10116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B12EA7-028B-2B52-2BDA-F0AA81FDA94A}"/>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
        <p:nvSpPr>
          <p:cNvPr id="3" name="Content Placeholder 2">
            <a:extLst>
              <a:ext uri="{FF2B5EF4-FFF2-40B4-BE49-F238E27FC236}">
                <a16:creationId xmlns:a16="http://schemas.microsoft.com/office/drawing/2014/main" id="{EB06ECE1-B031-EEC8-A8B7-37E8656CAE43}"/>
              </a:ext>
            </a:extLst>
          </p:cNvPr>
          <p:cNvSpPr>
            <a:spLocks noGrp="1"/>
          </p:cNvSpPr>
          <p:nvPr>
            <p:ph idx="4294967295"/>
          </p:nvPr>
        </p:nvSpPr>
        <p:spPr>
          <a:xfrm>
            <a:off x="2013857" y="642257"/>
            <a:ext cx="10178143" cy="5269593"/>
          </a:xfrm>
        </p:spPr>
        <p:txBody>
          <a:bodyPr>
            <a:normAutofit/>
          </a:bodyPr>
          <a:lstStyle/>
          <a:p>
            <a:pPr marL="0" indent="0" algn="ctr">
              <a:buNone/>
            </a:pPr>
            <a:r>
              <a:rPr lang="el-GR" sz="2400" b="1" i="0" u="none" strike="noStrike" baseline="0" dirty="0">
                <a:solidFill>
                  <a:schemeClr val="accent1">
                    <a:lumMod val="50000"/>
                  </a:schemeClr>
                </a:solidFill>
              </a:rPr>
              <a:t>Ανεπιθύμητη ενέργεια εμβολίου που σχετίζεται με ελάττωμα ποιότητας</a:t>
            </a:r>
          </a:p>
          <a:p>
            <a:pPr marL="0" indent="0" algn="l">
              <a:buNone/>
            </a:pPr>
            <a:endParaRPr lang="en-US" sz="3400" b="0" i="1" u="none" strike="noStrike" baseline="0" dirty="0">
              <a:solidFill>
                <a:srgbClr val="58595B"/>
              </a:solidFill>
            </a:endParaRPr>
          </a:p>
          <a:p>
            <a:pPr marL="0" indent="0" algn="l">
              <a:buNone/>
            </a:pPr>
            <a:r>
              <a:rPr lang="el-GR" sz="2400" b="1" i="0" u="none" strike="noStrike" baseline="0" dirty="0">
                <a:solidFill>
                  <a:schemeClr val="accent1">
                    <a:lumMod val="50000"/>
                  </a:schemeClr>
                </a:solidFill>
              </a:rPr>
              <a:t>Ανεπιθύμητο συμβάν που εμφανίζεται μετά από ανοσοποίηση.</a:t>
            </a:r>
          </a:p>
          <a:p>
            <a:pPr marL="0" indent="0" algn="l">
              <a:buNone/>
            </a:pPr>
            <a:r>
              <a:rPr lang="el-GR" sz="2000" b="0" i="0" u="none" strike="noStrike" baseline="0" dirty="0">
                <a:solidFill>
                  <a:srgbClr val="000000"/>
                </a:solidFill>
              </a:rPr>
              <a:t>Προκαλείται ή εντείνεται από ένα εμβόλιο λόγω ενός ή περισσοτέρων ελαττωμάτων ποιότητας του προϊόντος, συμπεριλαμβανομένης της συσκευής χορήγησης </a:t>
            </a:r>
          </a:p>
          <a:p>
            <a:pPr algn="l"/>
            <a:endParaRPr lang="en-US" sz="3400" dirty="0"/>
          </a:p>
          <a:p>
            <a:endParaRPr lang="en-US" dirty="0"/>
          </a:p>
        </p:txBody>
      </p:sp>
    </p:spTree>
    <p:extLst>
      <p:ext uri="{BB962C8B-B14F-4D97-AF65-F5344CB8AC3E}">
        <p14:creationId xmlns:p14="http://schemas.microsoft.com/office/powerpoint/2010/main" val="880324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532F5E-FE55-750B-9744-C3DC4F89D0F9}"/>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
        <p:nvSpPr>
          <p:cNvPr id="4" name="TextBox 3">
            <a:extLst>
              <a:ext uri="{FF2B5EF4-FFF2-40B4-BE49-F238E27FC236}">
                <a16:creationId xmlns:a16="http://schemas.microsoft.com/office/drawing/2014/main" id="{A043DFBE-CCA5-58EA-1EEC-D24009E9B9D7}"/>
              </a:ext>
            </a:extLst>
          </p:cNvPr>
          <p:cNvSpPr txBox="1"/>
          <p:nvPr/>
        </p:nvSpPr>
        <p:spPr>
          <a:xfrm>
            <a:off x="1926771" y="602899"/>
            <a:ext cx="10265229" cy="4339650"/>
          </a:xfrm>
          <a:prstGeom prst="rect">
            <a:avLst/>
          </a:prstGeom>
          <a:noFill/>
        </p:spPr>
        <p:txBody>
          <a:bodyPr wrap="square">
            <a:spAutoFit/>
          </a:bodyPr>
          <a:lstStyle/>
          <a:p>
            <a:pPr algn="l"/>
            <a:r>
              <a:rPr lang="el-GR" sz="2400" b="1" i="0" u="none" strike="noStrike" baseline="0" dirty="0">
                <a:solidFill>
                  <a:schemeClr val="accent1">
                    <a:lumMod val="50000"/>
                  </a:schemeClr>
                </a:solidFill>
              </a:rPr>
              <a:t>Παρηγορητική χρήση</a:t>
            </a:r>
          </a:p>
          <a:p>
            <a:pPr algn="l"/>
            <a:endParaRPr lang="el-GR" sz="2000" b="0" i="0" u="none" strike="noStrike" baseline="0" dirty="0">
              <a:solidFill>
                <a:srgbClr val="000000"/>
              </a:solidFill>
            </a:endParaRPr>
          </a:p>
          <a:p>
            <a:pPr algn="l"/>
            <a:endParaRPr lang="el-GR" sz="2000" dirty="0">
              <a:solidFill>
                <a:srgbClr val="000000"/>
              </a:solidFill>
            </a:endParaRPr>
          </a:p>
          <a:p>
            <a:pPr algn="l"/>
            <a:endParaRPr lang="el-GR" sz="2000" b="0" i="0" u="none" strike="noStrike" baseline="0" dirty="0">
              <a:solidFill>
                <a:srgbClr val="000000"/>
              </a:solidFill>
            </a:endParaRPr>
          </a:p>
          <a:p>
            <a:pPr algn="just"/>
            <a:r>
              <a:rPr lang="el-GR" sz="2400" b="0" i="0" u="none" strike="noStrike" baseline="0" dirty="0">
                <a:solidFill>
                  <a:srgbClr val="000000"/>
                </a:solidFill>
              </a:rPr>
              <a:t>Η χρήση ενός φαρμακευτικού προϊόντος σε μία ομάδα ασθενών</a:t>
            </a:r>
          </a:p>
          <a:p>
            <a:pPr algn="just"/>
            <a:r>
              <a:rPr lang="el-GR" sz="2400" dirty="0">
                <a:solidFill>
                  <a:srgbClr val="000000"/>
                </a:solidFill>
              </a:rPr>
              <a:t>που παρουσιάζουν</a:t>
            </a:r>
            <a:r>
              <a:rPr lang="el-GR" sz="2400" b="0" i="0" u="none" strike="noStrike" baseline="0" dirty="0">
                <a:solidFill>
                  <a:srgbClr val="000000"/>
                </a:solidFill>
              </a:rPr>
              <a:t> μια χρόνια ή σοβαρή ασθένεια που οδηγεί σε αναπηρία ή μια ασθένεια απειλητική για τη ζωή.</a:t>
            </a:r>
          </a:p>
          <a:p>
            <a:pPr algn="just"/>
            <a:r>
              <a:rPr lang="el-GR" sz="2400" dirty="0">
                <a:solidFill>
                  <a:srgbClr val="000000"/>
                </a:solidFill>
              </a:rPr>
              <a:t>Για περιπτώσεις που</a:t>
            </a:r>
            <a:r>
              <a:rPr lang="el-GR" sz="2400" b="0" i="0" u="none" strike="noStrike" baseline="0" dirty="0">
                <a:solidFill>
                  <a:srgbClr val="000000"/>
                </a:solidFill>
              </a:rPr>
              <a:t> δεν μπορούν να αντιμετωπιστούν επαρκώς θεραπευτικά με ένα εγκεκριμένο φαρμακευτικό προϊόν. </a:t>
            </a:r>
          </a:p>
          <a:p>
            <a:pPr algn="just"/>
            <a:r>
              <a:rPr lang="el-GR" sz="2400" dirty="0">
                <a:solidFill>
                  <a:srgbClr val="000000"/>
                </a:solidFill>
              </a:rPr>
              <a:t>Τ</a:t>
            </a:r>
            <a:r>
              <a:rPr lang="el-GR" sz="2400" b="0" i="0" u="none" strike="noStrike" baseline="0" dirty="0">
                <a:solidFill>
                  <a:srgbClr val="000000"/>
                </a:solidFill>
              </a:rPr>
              <a:t>ο αντίστοιχο φαρμακευτικό προϊόν θα πρέπει να είναι είτε υπό έγκριση σύμφωνα με την Κεντρική Άδεια Κυκλοφορίας ή να βρίσκεται στο στάδιο κλινικών μελετών.</a:t>
            </a:r>
            <a:endParaRPr lang="en-US" sz="2400" dirty="0"/>
          </a:p>
        </p:txBody>
      </p:sp>
    </p:spTree>
    <p:extLst>
      <p:ext uri="{BB962C8B-B14F-4D97-AF65-F5344CB8AC3E}">
        <p14:creationId xmlns:p14="http://schemas.microsoft.com/office/powerpoint/2010/main" val="3863171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35E74-4908-E722-0A73-AEC3EBB95ECC}"/>
              </a:ext>
            </a:extLst>
          </p:cNvPr>
          <p:cNvSpPr>
            <a:spLocks noGrp="1"/>
          </p:cNvSpPr>
          <p:nvPr>
            <p:ph type="title"/>
          </p:nvPr>
        </p:nvSpPr>
        <p:spPr/>
        <p:txBody>
          <a:bodyPr/>
          <a:lstStyle/>
          <a:p>
            <a:r>
              <a:rPr lang="el-GR" dirty="0"/>
              <a:t>Ανεπιθύμητες ενέργειες-ΑΕ</a:t>
            </a:r>
            <a:endParaRPr lang="en-US" dirty="0"/>
          </a:p>
        </p:txBody>
      </p:sp>
      <p:sp>
        <p:nvSpPr>
          <p:cNvPr id="3" name="Slide Number Placeholder 2">
            <a:extLst>
              <a:ext uri="{FF2B5EF4-FFF2-40B4-BE49-F238E27FC236}">
                <a16:creationId xmlns:a16="http://schemas.microsoft.com/office/drawing/2014/main" id="{B5F50882-9159-ED33-7A5B-D258354B7675}"/>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
        <p:nvSpPr>
          <p:cNvPr id="8" name="TextBox 7">
            <a:extLst>
              <a:ext uri="{FF2B5EF4-FFF2-40B4-BE49-F238E27FC236}">
                <a16:creationId xmlns:a16="http://schemas.microsoft.com/office/drawing/2014/main" id="{45315470-83B5-B6A5-E566-95C28348A61E}"/>
              </a:ext>
            </a:extLst>
          </p:cNvPr>
          <p:cNvSpPr txBox="1"/>
          <p:nvPr/>
        </p:nvSpPr>
        <p:spPr>
          <a:xfrm>
            <a:off x="3332480" y="1905000"/>
            <a:ext cx="7203440" cy="954107"/>
          </a:xfrm>
          <a:prstGeom prst="rect">
            <a:avLst/>
          </a:prstGeom>
          <a:noFill/>
        </p:spPr>
        <p:txBody>
          <a:bodyPr wrap="square" rtlCol="0">
            <a:spAutoFit/>
          </a:bodyPr>
          <a:lstStyle/>
          <a:p>
            <a:r>
              <a:rPr lang="el-GR" sz="2800" b="1" dirty="0">
                <a:solidFill>
                  <a:schemeClr val="accent1">
                    <a:lumMod val="75000"/>
                  </a:schemeClr>
                </a:solidFill>
              </a:rPr>
              <a:t>Επιστημονική</a:t>
            </a:r>
          </a:p>
          <a:p>
            <a:r>
              <a:rPr lang="el-GR" sz="2800" b="1" dirty="0">
                <a:solidFill>
                  <a:schemeClr val="accent1">
                    <a:lumMod val="75000"/>
                  </a:schemeClr>
                </a:solidFill>
              </a:rPr>
              <a:t>Κανονιστική</a:t>
            </a:r>
            <a:endParaRPr lang="en-US" sz="2800" b="1" dirty="0">
              <a:solidFill>
                <a:schemeClr val="accent1">
                  <a:lumMod val="75000"/>
                </a:schemeClr>
              </a:solidFill>
            </a:endParaRPr>
          </a:p>
        </p:txBody>
      </p:sp>
    </p:spTree>
    <p:extLst>
      <p:ext uri="{BB962C8B-B14F-4D97-AF65-F5344CB8AC3E}">
        <p14:creationId xmlns:p14="http://schemas.microsoft.com/office/powerpoint/2010/main" val="2039952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3991-22B0-97D9-B112-AADE70CC21DD}"/>
              </a:ext>
            </a:extLst>
          </p:cNvPr>
          <p:cNvSpPr>
            <a:spLocks noGrp="1"/>
          </p:cNvSpPr>
          <p:nvPr>
            <p:ph type="title"/>
          </p:nvPr>
        </p:nvSpPr>
        <p:spPr/>
        <p:txBody>
          <a:bodyPr/>
          <a:lstStyle/>
          <a:p>
            <a:r>
              <a:rPr lang="el-GR" dirty="0"/>
              <a:t>Ιστορία</a:t>
            </a:r>
            <a:endParaRPr lang="en-US" dirty="0"/>
          </a:p>
        </p:txBody>
      </p:sp>
      <p:sp>
        <p:nvSpPr>
          <p:cNvPr id="3" name="Content Placeholder 2">
            <a:extLst>
              <a:ext uri="{FF2B5EF4-FFF2-40B4-BE49-F238E27FC236}">
                <a16:creationId xmlns:a16="http://schemas.microsoft.com/office/drawing/2014/main" id="{8866661C-7322-77A6-DE69-EEE473841A14}"/>
              </a:ext>
            </a:extLst>
          </p:cNvPr>
          <p:cNvSpPr>
            <a:spLocks noGrp="1"/>
          </p:cNvSpPr>
          <p:nvPr>
            <p:ph idx="1"/>
          </p:nvPr>
        </p:nvSpPr>
        <p:spPr/>
        <p:txBody>
          <a:bodyPr>
            <a:normAutofit/>
          </a:bodyPr>
          <a:lstStyle/>
          <a:p>
            <a:pPr marL="0" indent="0" algn="l">
              <a:buNone/>
            </a:pPr>
            <a:r>
              <a:rPr lang="el-GR" sz="2400" b="0" i="0" u="none" strike="noStrike" baseline="0" dirty="0">
                <a:latin typeface="+mj-lt"/>
              </a:rPr>
              <a:t>Στις αρχές της δεκαετίας του ’60, ο FDA δεν είχε το δικαίωμα να ζητήσει από μία φαρμακευτική εταιρεία να τεκμηριώσει την αποτελεσματικότητα ή να αποδείξει τον θετικό λόγο οφέλους-κινδύνου ενός φαρμάκου</a:t>
            </a:r>
            <a:endParaRPr lang="en-US" sz="2400" dirty="0">
              <a:latin typeface="+mj-lt"/>
            </a:endParaRPr>
          </a:p>
        </p:txBody>
      </p:sp>
      <p:sp>
        <p:nvSpPr>
          <p:cNvPr id="4" name="Slide Number Placeholder 3">
            <a:extLst>
              <a:ext uri="{FF2B5EF4-FFF2-40B4-BE49-F238E27FC236}">
                <a16:creationId xmlns:a16="http://schemas.microsoft.com/office/drawing/2014/main" id="{CE5109C3-B1CE-4103-C2E1-34C8A5DC32BD}"/>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839620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AC2F-9BC4-4B14-A056-35BB855472BA}"/>
              </a:ext>
            </a:extLst>
          </p:cNvPr>
          <p:cNvSpPr>
            <a:spLocks noGrp="1"/>
          </p:cNvSpPr>
          <p:nvPr>
            <p:ph type="title"/>
          </p:nvPr>
        </p:nvSpPr>
        <p:spPr/>
        <p:txBody>
          <a:bodyPr>
            <a:normAutofit fontScale="90000"/>
          </a:bodyPr>
          <a:lstStyle/>
          <a:p>
            <a:r>
              <a:rPr lang="el-GR" u="sng" dirty="0"/>
              <a:t>Στην βιβλιογραφία χρησιμοποιούνται και οι δύο όροι.</a:t>
            </a:r>
            <a:br>
              <a:rPr lang="en-US" u="sng" dirty="0"/>
            </a:br>
            <a:endParaRPr lang="en-US" dirty="0"/>
          </a:p>
        </p:txBody>
      </p:sp>
      <p:sp>
        <p:nvSpPr>
          <p:cNvPr id="4" name="Content Placeholder 3">
            <a:extLst>
              <a:ext uri="{FF2B5EF4-FFF2-40B4-BE49-F238E27FC236}">
                <a16:creationId xmlns:a16="http://schemas.microsoft.com/office/drawing/2014/main" id="{43DA4C89-A925-4E1B-9FC6-2650F6C15AAE}"/>
              </a:ext>
            </a:extLst>
          </p:cNvPr>
          <p:cNvSpPr>
            <a:spLocks noGrp="1"/>
          </p:cNvSpPr>
          <p:nvPr>
            <p:ph sz="half" idx="1"/>
          </p:nvPr>
        </p:nvSpPr>
        <p:spPr/>
        <p:txBody>
          <a:bodyPr>
            <a:normAutofit fontScale="92500" lnSpcReduction="10000"/>
          </a:bodyPr>
          <a:lstStyle/>
          <a:p>
            <a:r>
              <a:rPr lang="el-GR" b="1" dirty="0">
                <a:solidFill>
                  <a:schemeClr val="accent2">
                    <a:lumMod val="75000"/>
                  </a:schemeClr>
                </a:solidFill>
              </a:rPr>
              <a:t>Ανεπιθύμητη Ενέργεια-Επιστημονική </a:t>
            </a:r>
            <a:endParaRPr lang="en-US" b="1" dirty="0">
              <a:solidFill>
                <a:schemeClr val="accent2">
                  <a:lumMod val="75000"/>
                </a:schemeClr>
              </a:solidFill>
            </a:endParaRPr>
          </a:p>
          <a:p>
            <a:pPr marL="0" indent="0">
              <a:buNone/>
            </a:pPr>
            <a:r>
              <a:rPr lang="el-GR" b="1" dirty="0">
                <a:solidFill>
                  <a:schemeClr val="accent2">
                    <a:lumMod val="75000"/>
                  </a:schemeClr>
                </a:solidFill>
              </a:rPr>
              <a:t>Κάθε μεταβολή-χειροτέρευση της κατάστασης του ασθενούς που οφείλεται στη χορήγηση φαρμακευτικής ουσίας. </a:t>
            </a:r>
            <a:endParaRPr lang="en-US" b="1" dirty="0">
              <a:solidFill>
                <a:schemeClr val="accent2">
                  <a:lumMod val="75000"/>
                </a:schemeClr>
              </a:solidFill>
            </a:endParaRPr>
          </a:p>
          <a:p>
            <a:pPr marL="0" indent="0">
              <a:buNone/>
            </a:pPr>
            <a:r>
              <a:rPr lang="en-US" dirty="0"/>
              <a:t>Ka</a:t>
            </a:r>
            <a:r>
              <a:rPr lang="el-GR" dirty="0" err="1"/>
              <a:t>ταγράφονται</a:t>
            </a:r>
            <a:r>
              <a:rPr lang="el-GR" dirty="0"/>
              <a:t> 5 κατηγορίες</a:t>
            </a:r>
          </a:p>
          <a:p>
            <a:r>
              <a:rPr lang="el-GR" b="1" dirty="0">
                <a:solidFill>
                  <a:schemeClr val="bg2">
                    <a:lumMod val="25000"/>
                  </a:schemeClr>
                </a:solidFill>
              </a:rPr>
              <a:t>Α </a:t>
            </a:r>
            <a:r>
              <a:rPr lang="en-US" b="1" dirty="0">
                <a:solidFill>
                  <a:schemeClr val="bg2">
                    <a:lumMod val="25000"/>
                  </a:schemeClr>
                </a:solidFill>
              </a:rPr>
              <a:t>(augmented)</a:t>
            </a:r>
            <a:endParaRPr lang="el-GR" b="1" dirty="0">
              <a:solidFill>
                <a:schemeClr val="bg2">
                  <a:lumMod val="25000"/>
                </a:schemeClr>
              </a:solidFill>
            </a:endParaRPr>
          </a:p>
          <a:p>
            <a:r>
              <a:rPr lang="el-GR" b="1" dirty="0">
                <a:solidFill>
                  <a:schemeClr val="bg2">
                    <a:lumMod val="25000"/>
                  </a:schemeClr>
                </a:solidFill>
              </a:rPr>
              <a:t>Β</a:t>
            </a:r>
            <a:r>
              <a:rPr lang="en-US" b="1" dirty="0">
                <a:solidFill>
                  <a:schemeClr val="bg2">
                    <a:lumMod val="25000"/>
                  </a:schemeClr>
                </a:solidFill>
              </a:rPr>
              <a:t> (bizarre)</a:t>
            </a:r>
            <a:endParaRPr lang="el-GR" b="1" dirty="0">
              <a:solidFill>
                <a:schemeClr val="bg2">
                  <a:lumMod val="25000"/>
                </a:schemeClr>
              </a:solidFill>
            </a:endParaRPr>
          </a:p>
          <a:p>
            <a:r>
              <a:rPr lang="en-US" b="1" dirty="0">
                <a:solidFill>
                  <a:schemeClr val="bg2">
                    <a:lumMod val="25000"/>
                  </a:schemeClr>
                </a:solidFill>
              </a:rPr>
              <a:t>C (chronic)</a:t>
            </a:r>
          </a:p>
          <a:p>
            <a:r>
              <a:rPr lang="en-US" b="1" dirty="0">
                <a:solidFill>
                  <a:schemeClr val="bg2">
                    <a:lumMod val="25000"/>
                  </a:schemeClr>
                </a:solidFill>
              </a:rPr>
              <a:t>D (delayed)</a:t>
            </a:r>
          </a:p>
          <a:p>
            <a:r>
              <a:rPr lang="en-US" b="1" dirty="0">
                <a:solidFill>
                  <a:schemeClr val="bg2">
                    <a:lumMod val="25000"/>
                  </a:schemeClr>
                </a:solidFill>
              </a:rPr>
              <a:t>E (ending</a:t>
            </a:r>
            <a:r>
              <a:rPr lang="en-US" dirty="0"/>
              <a:t>)</a:t>
            </a:r>
            <a:endParaRPr lang="el-GR" dirty="0"/>
          </a:p>
          <a:p>
            <a:pPr marL="0" indent="0">
              <a:buNone/>
            </a:pPr>
            <a:endParaRPr lang="en-US" dirty="0"/>
          </a:p>
        </p:txBody>
      </p:sp>
      <p:sp>
        <p:nvSpPr>
          <p:cNvPr id="5" name="Content Placeholder 4">
            <a:extLst>
              <a:ext uri="{FF2B5EF4-FFF2-40B4-BE49-F238E27FC236}">
                <a16:creationId xmlns:a16="http://schemas.microsoft.com/office/drawing/2014/main" id="{A67EC87B-1DFA-41C5-803A-F7B5DD8485EB}"/>
              </a:ext>
            </a:extLst>
          </p:cNvPr>
          <p:cNvSpPr>
            <a:spLocks noGrp="1"/>
          </p:cNvSpPr>
          <p:nvPr>
            <p:ph sz="half" idx="2"/>
          </p:nvPr>
        </p:nvSpPr>
        <p:spPr/>
        <p:txBody>
          <a:bodyPr>
            <a:normAutofit fontScale="92500" lnSpcReduction="10000"/>
          </a:bodyPr>
          <a:lstStyle/>
          <a:p>
            <a:r>
              <a:rPr lang="el-GR" b="1" dirty="0">
                <a:solidFill>
                  <a:schemeClr val="accent2">
                    <a:lumMod val="75000"/>
                  </a:schemeClr>
                </a:solidFill>
              </a:rPr>
              <a:t>Κανονιστική</a:t>
            </a:r>
          </a:p>
          <a:p>
            <a:pPr marL="0" indent="0">
              <a:buNone/>
            </a:pPr>
            <a:r>
              <a:rPr lang="el-GR" b="1" dirty="0">
                <a:solidFill>
                  <a:schemeClr val="accent2">
                    <a:lumMod val="75000"/>
                  </a:schemeClr>
                </a:solidFill>
              </a:rPr>
              <a:t>Κάθε αντίδραση που προκαλείται από οποιαδήποτε χορηγούμενη δόση σε φάρμακο που βρίσκεται  σε μελέτη (κλινική ή </a:t>
            </a:r>
            <a:r>
              <a:rPr lang="el-GR" b="1" dirty="0" err="1">
                <a:solidFill>
                  <a:schemeClr val="accent2">
                    <a:lumMod val="75000"/>
                  </a:schemeClr>
                </a:solidFill>
              </a:rPr>
              <a:t>μετεγκριτική</a:t>
            </a:r>
            <a:r>
              <a:rPr lang="el-GR" b="1" dirty="0">
                <a:solidFill>
                  <a:schemeClr val="accent2">
                    <a:lumMod val="75000"/>
                  </a:schemeClr>
                </a:solidFill>
              </a:rPr>
              <a:t>)</a:t>
            </a:r>
          </a:p>
          <a:p>
            <a:r>
              <a:rPr lang="el-GR" b="1" dirty="0">
                <a:solidFill>
                  <a:schemeClr val="accent2">
                    <a:lumMod val="75000"/>
                  </a:schemeClr>
                </a:solidFill>
              </a:rPr>
              <a:t>Σοβαρές</a:t>
            </a:r>
          </a:p>
          <a:p>
            <a:r>
              <a:rPr lang="el-GR" b="1" dirty="0">
                <a:solidFill>
                  <a:schemeClr val="accent2">
                    <a:lumMod val="75000"/>
                  </a:schemeClr>
                </a:solidFill>
              </a:rPr>
              <a:t>Μη σοβαρές</a:t>
            </a:r>
          </a:p>
          <a:p>
            <a:r>
              <a:rPr lang="el-GR" b="1" dirty="0">
                <a:solidFill>
                  <a:schemeClr val="accent2">
                    <a:lumMod val="75000"/>
                  </a:schemeClr>
                </a:solidFill>
              </a:rPr>
              <a:t>απροσδόκητες</a:t>
            </a:r>
          </a:p>
          <a:p>
            <a:pPr marL="0" indent="0">
              <a:buNone/>
            </a:pPr>
            <a:endParaRPr lang="en-US" dirty="0"/>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583485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5D6D6-D257-45DC-8C6A-DE1C55B74D7C}"/>
              </a:ext>
            </a:extLst>
          </p:cNvPr>
          <p:cNvSpPr>
            <a:spLocks noGrp="1"/>
          </p:cNvSpPr>
          <p:nvPr>
            <p:ph type="title"/>
          </p:nvPr>
        </p:nvSpPr>
        <p:spPr/>
        <p:txBody>
          <a:bodyPr/>
          <a:lstStyle/>
          <a:p>
            <a:r>
              <a:rPr lang="el-GR" dirty="0"/>
              <a:t>Α</a:t>
            </a:r>
            <a:r>
              <a:rPr lang="en-US" dirty="0"/>
              <a:t>DR </a:t>
            </a:r>
            <a:r>
              <a:rPr lang="el-GR" dirty="0"/>
              <a:t>-οι 5 κατηγορίες</a:t>
            </a:r>
            <a:endParaRPr lang="en-US" dirty="0"/>
          </a:p>
        </p:txBody>
      </p:sp>
      <p:sp>
        <p:nvSpPr>
          <p:cNvPr id="3" name="Content Placeholder 2">
            <a:extLst>
              <a:ext uri="{FF2B5EF4-FFF2-40B4-BE49-F238E27FC236}">
                <a16:creationId xmlns:a16="http://schemas.microsoft.com/office/drawing/2014/main" id="{A474B8A9-76C1-49D1-A7E2-42877087B4EE}"/>
              </a:ext>
            </a:extLst>
          </p:cNvPr>
          <p:cNvSpPr>
            <a:spLocks noGrp="1"/>
          </p:cNvSpPr>
          <p:nvPr>
            <p:ph idx="1"/>
          </p:nvPr>
        </p:nvSpPr>
        <p:spPr/>
        <p:txBody>
          <a:bodyPr/>
          <a:lstStyle/>
          <a:p>
            <a:r>
              <a:rPr lang="el-GR" dirty="0"/>
              <a:t>Α] είναι προβλέψιμες, εκδηλώνονται  σαν υπέρβαση της κύριας δράσης ή κάποιας γνωστής δευτερεύουσας</a:t>
            </a:r>
          </a:p>
          <a:p>
            <a:r>
              <a:rPr lang="el-GR" dirty="0"/>
              <a:t>Β] αντιδράσεις υπερευαισθησίας ή ιδιοσυγκρασίας, δεν έχουν σχέση με την φαρμακολογική δράση της δραστικής ουσίας</a:t>
            </a:r>
          </a:p>
          <a:p>
            <a:r>
              <a:rPr lang="en-US" dirty="0"/>
              <a:t>C]</a:t>
            </a:r>
            <a:r>
              <a:rPr lang="el-GR" dirty="0"/>
              <a:t> οφείλονται στην χρόνια χρήση φαρμάκου (νεφροπάθεια από μη </a:t>
            </a:r>
            <a:r>
              <a:rPr lang="el-GR" dirty="0" err="1"/>
              <a:t>στεροειδή</a:t>
            </a:r>
            <a:r>
              <a:rPr lang="el-GR" dirty="0"/>
              <a:t> αντιφλεγμονώδη/αναλγητικά ή σακχαρώδης διαβήτης από </a:t>
            </a:r>
            <a:r>
              <a:rPr lang="el-GR" dirty="0" err="1"/>
              <a:t>αντιψυχωτικά</a:t>
            </a:r>
            <a:r>
              <a:rPr lang="el-GR" dirty="0"/>
              <a:t> φάρμακα</a:t>
            </a:r>
          </a:p>
          <a:p>
            <a:r>
              <a:rPr lang="en-US" dirty="0"/>
              <a:t>D] </a:t>
            </a:r>
            <a:r>
              <a:rPr lang="el-GR" dirty="0"/>
              <a:t>όψιμες-καθυστερημένες  όπως η </a:t>
            </a:r>
            <a:r>
              <a:rPr lang="el-GR" dirty="0" err="1"/>
              <a:t>τερατογένεση</a:t>
            </a:r>
            <a:r>
              <a:rPr lang="el-GR" dirty="0"/>
              <a:t> ή η καρκινογένεση  μετά από τη χρήση του φαρμάκου</a:t>
            </a:r>
          </a:p>
          <a:p>
            <a:r>
              <a:rPr lang="el-GR" dirty="0"/>
              <a:t>Ε] είναι όσες εμφανίζονται  με την αιφνίδια διακοπή χρόνιας χορήγησης  σε χρόνιες καταστάσεις</a:t>
            </a:r>
            <a:endParaRPr lang="en-US"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341599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15F3-F3B7-47CD-8216-9B1B19FB4026}"/>
              </a:ext>
            </a:extLst>
          </p:cNvPr>
          <p:cNvSpPr>
            <a:spLocks noGrp="1"/>
          </p:cNvSpPr>
          <p:nvPr>
            <p:ph type="title"/>
          </p:nvPr>
        </p:nvSpPr>
        <p:spPr/>
        <p:txBody>
          <a:bodyPr/>
          <a:lstStyle/>
          <a:p>
            <a:r>
              <a:rPr lang="el-GR" dirty="0"/>
              <a:t>Εγγεγραμμένη ΑΕ-</a:t>
            </a:r>
            <a:r>
              <a:rPr lang="en-US" dirty="0"/>
              <a:t>Listed ADR</a:t>
            </a:r>
          </a:p>
        </p:txBody>
      </p:sp>
      <p:sp>
        <p:nvSpPr>
          <p:cNvPr id="3" name="Content Placeholder 2">
            <a:extLst>
              <a:ext uri="{FF2B5EF4-FFF2-40B4-BE49-F238E27FC236}">
                <a16:creationId xmlns:a16="http://schemas.microsoft.com/office/drawing/2014/main" id="{9FF9C4BA-36B7-4CEE-959B-27BB741F9AF5}"/>
              </a:ext>
            </a:extLst>
          </p:cNvPr>
          <p:cNvSpPr>
            <a:spLocks noGrp="1"/>
          </p:cNvSpPr>
          <p:nvPr>
            <p:ph idx="1"/>
          </p:nvPr>
        </p:nvSpPr>
        <p:spPr/>
        <p:txBody>
          <a:bodyPr>
            <a:normAutofit/>
          </a:bodyPr>
          <a:lstStyle/>
          <a:p>
            <a:r>
              <a:rPr lang="el-GR" sz="2400" dirty="0"/>
              <a:t>Είναι εκείνη η ΑΕ π</a:t>
            </a:r>
            <a:r>
              <a:rPr lang="en-US" sz="2400" dirty="0"/>
              <a:t>o</a:t>
            </a:r>
            <a:r>
              <a:rPr lang="el-GR" sz="2400" dirty="0"/>
              <a:t>υ συμφωνεί με τις πληροφορίες που αναγράφονται στο Προτεινόμενο Πρότυπο Ασφαλείας (</a:t>
            </a:r>
            <a:r>
              <a:rPr lang="en-US" sz="2400" dirty="0"/>
              <a:t>Company Core Safety Information)</a:t>
            </a:r>
            <a:r>
              <a:rPr lang="el-GR" sz="2400" dirty="0"/>
              <a:t> σε σχέση με τη φύση, τη σοβαρότητα και την έκβαση της.</a:t>
            </a:r>
            <a:endParaRPr lang="en-US" sz="2400" dirty="0"/>
          </a:p>
        </p:txBody>
      </p:sp>
      <p:sp>
        <p:nvSpPr>
          <p:cNvPr id="4" name="Slide Number Placeholder 3">
            <a:extLst>
              <a:ext uri="{FF2B5EF4-FFF2-40B4-BE49-F238E27FC236}">
                <a16:creationId xmlns:a16="http://schemas.microsoft.com/office/drawing/2014/main" id="{67B5DE39-E50B-4763-8AA0-DD3F68212081}"/>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2304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13FE-1899-4D24-92D2-8396BCE6A648}"/>
              </a:ext>
            </a:extLst>
          </p:cNvPr>
          <p:cNvSpPr>
            <a:spLocks noGrp="1"/>
          </p:cNvSpPr>
          <p:nvPr>
            <p:ph type="title"/>
          </p:nvPr>
        </p:nvSpPr>
        <p:spPr>
          <a:xfrm>
            <a:off x="2047461" y="624110"/>
            <a:ext cx="9457151" cy="1280890"/>
          </a:xfrm>
        </p:spPr>
        <p:txBody>
          <a:bodyPr>
            <a:normAutofit fontScale="90000"/>
          </a:bodyPr>
          <a:lstStyle/>
          <a:p>
            <a:r>
              <a:rPr lang="el-GR" dirty="0"/>
              <a:t>Ανάλογα με τα πόσα κριτήρια καλύπτονται οι </a:t>
            </a:r>
            <a:r>
              <a:rPr lang="el-GR" dirty="0" err="1"/>
              <a:t>ΑΕς</a:t>
            </a:r>
            <a:r>
              <a:rPr lang="el-GR" dirty="0"/>
              <a:t> διακρίνονται</a:t>
            </a:r>
            <a:r>
              <a:rPr lang="en-US" dirty="0"/>
              <a:t>:</a:t>
            </a:r>
            <a:br>
              <a:rPr lang="el-GR" dirty="0"/>
            </a:br>
            <a:endParaRPr lang="en-US" dirty="0"/>
          </a:p>
        </p:txBody>
      </p:sp>
      <p:sp>
        <p:nvSpPr>
          <p:cNvPr id="3" name="Content Placeholder 2">
            <a:extLst>
              <a:ext uri="{FF2B5EF4-FFF2-40B4-BE49-F238E27FC236}">
                <a16:creationId xmlns:a16="http://schemas.microsoft.com/office/drawing/2014/main" id="{D8613B4B-46F5-484C-9858-769C85556ADD}"/>
              </a:ext>
            </a:extLst>
          </p:cNvPr>
          <p:cNvSpPr>
            <a:spLocks noGrp="1"/>
          </p:cNvSpPr>
          <p:nvPr>
            <p:ph idx="1"/>
          </p:nvPr>
        </p:nvSpPr>
        <p:spPr>
          <a:xfrm>
            <a:off x="2589212" y="2133600"/>
            <a:ext cx="8915400" cy="2676939"/>
          </a:xfrm>
        </p:spPr>
        <p:txBody>
          <a:bodyPr/>
          <a:lstStyle/>
          <a:p>
            <a:r>
              <a:rPr lang="el-GR" sz="2400" dirty="0"/>
              <a:t>Βέβαιες</a:t>
            </a:r>
          </a:p>
          <a:p>
            <a:r>
              <a:rPr lang="el-GR" sz="2400" dirty="0"/>
              <a:t>Αμφίβολες</a:t>
            </a:r>
          </a:p>
          <a:p>
            <a:r>
              <a:rPr lang="el-GR" sz="2400" dirty="0"/>
              <a:t>Πιθανές</a:t>
            </a:r>
          </a:p>
          <a:p>
            <a:r>
              <a:rPr lang="el-GR" sz="2400" dirty="0"/>
              <a:t>Ενδεχόμενες</a:t>
            </a:r>
          </a:p>
          <a:p>
            <a:pPr marL="0" indent="0">
              <a:buNone/>
            </a:pPr>
            <a:br>
              <a:rPr lang="el-GR" dirty="0"/>
            </a:br>
            <a:endParaRPr lang="en-US" dirty="0"/>
          </a:p>
        </p:txBody>
      </p:sp>
      <p:sp>
        <p:nvSpPr>
          <p:cNvPr id="4" name="Slide Number Placeholder 3">
            <a:extLst>
              <a:ext uri="{FF2B5EF4-FFF2-40B4-BE49-F238E27FC236}">
                <a16:creationId xmlns:a16="http://schemas.microsoft.com/office/drawing/2014/main" id="{E557491B-A304-43EC-8CD9-F6A8D21326BF}"/>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
        <p:nvSpPr>
          <p:cNvPr id="5" name="TextBox 4">
            <a:extLst>
              <a:ext uri="{FF2B5EF4-FFF2-40B4-BE49-F238E27FC236}">
                <a16:creationId xmlns:a16="http://schemas.microsoft.com/office/drawing/2014/main" id="{3C24C9FC-5DFE-4697-A60C-32D151DFEA63}"/>
              </a:ext>
            </a:extLst>
          </p:cNvPr>
          <p:cNvSpPr txBox="1"/>
          <p:nvPr/>
        </p:nvSpPr>
        <p:spPr>
          <a:xfrm>
            <a:off x="1192697" y="5387009"/>
            <a:ext cx="10033620" cy="830997"/>
          </a:xfrm>
          <a:prstGeom prst="rect">
            <a:avLst/>
          </a:prstGeom>
          <a:noFill/>
          <a:ln w="38100">
            <a:solidFill>
              <a:schemeClr val="accent1"/>
            </a:solidFill>
          </a:ln>
        </p:spPr>
        <p:txBody>
          <a:bodyPr wrap="square" rtlCol="0">
            <a:spAutoFit/>
          </a:bodyPr>
          <a:lstStyle/>
          <a:p>
            <a:r>
              <a:rPr lang="el-GR" sz="2400" dirty="0"/>
              <a:t>Τα κριτήρια μπορούν να </a:t>
            </a:r>
            <a:r>
              <a:rPr lang="el-GR" sz="2400" dirty="0" err="1"/>
              <a:t>ποσοτικοποιηθούν</a:t>
            </a:r>
            <a:r>
              <a:rPr lang="el-GR" sz="2400" dirty="0"/>
              <a:t> ώστε να έχουμε  αριθμητική κλίμακα αξιολόγησης</a:t>
            </a:r>
            <a:endParaRPr lang="en-US" sz="2400" dirty="0"/>
          </a:p>
        </p:txBody>
      </p:sp>
    </p:spTree>
    <p:extLst>
      <p:ext uri="{BB962C8B-B14F-4D97-AF65-F5344CB8AC3E}">
        <p14:creationId xmlns:p14="http://schemas.microsoft.com/office/powerpoint/2010/main" val="3887787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Κλινικά κριτήρια</a:t>
            </a:r>
          </a:p>
        </p:txBody>
      </p:sp>
      <p:sp>
        <p:nvSpPr>
          <p:cNvPr id="3" name="Θέση περιεχομένου 2"/>
          <p:cNvSpPr>
            <a:spLocks noGrp="1"/>
          </p:cNvSpPr>
          <p:nvPr>
            <p:ph idx="1"/>
          </p:nvPr>
        </p:nvSpPr>
        <p:spPr/>
        <p:txBody>
          <a:bodyPr/>
          <a:lstStyle/>
          <a:p>
            <a:r>
              <a:rPr lang="el-GR" dirty="0"/>
              <a:t>Διευκρίνιση στην αιτία της εκδήλωσης της ΑΕ</a:t>
            </a:r>
            <a:r>
              <a:rPr lang="en-US" dirty="0"/>
              <a:t>:</a:t>
            </a:r>
          </a:p>
          <a:p>
            <a:endParaRPr lang="en-US" dirty="0"/>
          </a:p>
          <a:p>
            <a:endParaRPr lang="el-GR"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34</a:t>
            </a:fld>
            <a:endParaRPr lang="en-US" dirty="0"/>
          </a:p>
        </p:txBody>
      </p:sp>
      <p:sp>
        <p:nvSpPr>
          <p:cNvPr id="5" name="Βέλος προς τα κάτω 4"/>
          <p:cNvSpPr/>
          <p:nvPr/>
        </p:nvSpPr>
        <p:spPr>
          <a:xfrm>
            <a:off x="3826042" y="2911642"/>
            <a:ext cx="938463" cy="10748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p:cNvSpPr txBox="1"/>
          <p:nvPr/>
        </p:nvSpPr>
        <p:spPr>
          <a:xfrm>
            <a:off x="3416968" y="4419600"/>
            <a:ext cx="1732548" cy="369332"/>
          </a:xfrm>
          <a:prstGeom prst="rect">
            <a:avLst/>
          </a:prstGeom>
          <a:noFill/>
        </p:spPr>
        <p:txBody>
          <a:bodyPr wrap="square" rtlCol="0">
            <a:spAutoFit/>
          </a:bodyPr>
          <a:lstStyle/>
          <a:p>
            <a:r>
              <a:rPr lang="el-GR" dirty="0"/>
              <a:t>Ασθένεια?</a:t>
            </a:r>
          </a:p>
        </p:txBody>
      </p:sp>
      <p:sp>
        <p:nvSpPr>
          <p:cNvPr id="7" name="Βέλος προς τα κάτω 6"/>
          <p:cNvSpPr/>
          <p:nvPr/>
        </p:nvSpPr>
        <p:spPr>
          <a:xfrm>
            <a:off x="6898105" y="2646947"/>
            <a:ext cx="417095" cy="1957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p:cNvSpPr txBox="1"/>
          <p:nvPr/>
        </p:nvSpPr>
        <p:spPr>
          <a:xfrm>
            <a:off x="6577263" y="4788932"/>
            <a:ext cx="1580148" cy="369332"/>
          </a:xfrm>
          <a:prstGeom prst="rect">
            <a:avLst/>
          </a:prstGeom>
          <a:noFill/>
        </p:spPr>
        <p:txBody>
          <a:bodyPr wrap="square" rtlCol="0">
            <a:spAutoFit/>
          </a:bodyPr>
          <a:lstStyle/>
          <a:p>
            <a:r>
              <a:rPr lang="el-GR" dirty="0"/>
              <a:t>Επιπλοκή?</a:t>
            </a:r>
          </a:p>
        </p:txBody>
      </p:sp>
      <p:sp>
        <p:nvSpPr>
          <p:cNvPr id="9" name="Βέλος προς τα κάτω 8"/>
          <p:cNvSpPr/>
          <p:nvPr/>
        </p:nvSpPr>
        <p:spPr>
          <a:xfrm>
            <a:off x="5358063" y="2911642"/>
            <a:ext cx="360948" cy="32244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4026568" y="6224337"/>
            <a:ext cx="3465095" cy="369332"/>
          </a:xfrm>
          <a:prstGeom prst="rect">
            <a:avLst/>
          </a:prstGeom>
          <a:noFill/>
        </p:spPr>
        <p:txBody>
          <a:bodyPr wrap="square" rtlCol="0">
            <a:spAutoFit/>
          </a:bodyPr>
          <a:lstStyle/>
          <a:p>
            <a:r>
              <a:rPr lang="el-GR" dirty="0"/>
              <a:t>Εμφάνιση νέας ασθένειας?</a:t>
            </a:r>
          </a:p>
        </p:txBody>
      </p:sp>
    </p:spTree>
    <p:extLst>
      <p:ext uri="{BB962C8B-B14F-4D97-AF65-F5344CB8AC3E}">
        <p14:creationId xmlns:p14="http://schemas.microsoft.com/office/powerpoint/2010/main" val="3955084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Εργαστηριακά Κριτήρια</a:t>
            </a:r>
          </a:p>
        </p:txBody>
      </p:sp>
      <p:sp>
        <p:nvSpPr>
          <p:cNvPr id="3" name="Θέση περιεχομένου 2"/>
          <p:cNvSpPr>
            <a:spLocks noGrp="1"/>
          </p:cNvSpPr>
          <p:nvPr>
            <p:ph idx="1"/>
          </p:nvPr>
        </p:nvSpPr>
        <p:spPr>
          <a:xfrm>
            <a:off x="715617" y="2133600"/>
            <a:ext cx="10788995" cy="3777622"/>
          </a:xfrm>
        </p:spPr>
        <p:txBody>
          <a:bodyPr/>
          <a:lstStyle/>
          <a:p>
            <a:r>
              <a:rPr lang="el-GR" dirty="0"/>
              <a:t> </a:t>
            </a:r>
            <a:r>
              <a:rPr lang="el-GR" sz="2400" dirty="0"/>
              <a:t>Ποσοτικός προσδιορισμός του φαρμάκου στο αίμα με στόχο  την διευκρίνιση της </a:t>
            </a:r>
            <a:r>
              <a:rPr lang="el-GR" sz="2400" dirty="0" err="1"/>
              <a:t>φαρμακοκινητικής</a:t>
            </a:r>
            <a:r>
              <a:rPr lang="el-GR" sz="2400" dirty="0"/>
              <a:t> διαταραχής που πιθανά να οδηγεί σε συσσώρευση στον οργανισμό σε τοξικά επίπεδα.</a:t>
            </a:r>
          </a:p>
          <a:p>
            <a:r>
              <a:rPr lang="el-GR" sz="2400" dirty="0"/>
              <a:t>Προσδιορισμοί αλλεργικών αντιδράσεων, ιδιοσυγκρασίας </a:t>
            </a:r>
            <a:r>
              <a:rPr lang="el-GR" sz="2400" dirty="0" err="1"/>
              <a:t>κά</a:t>
            </a:r>
            <a:endParaRPr lang="el-GR" sz="2400"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3118073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3EFAE-C7F5-4157-8283-5F9AA9979049}"/>
              </a:ext>
            </a:extLst>
          </p:cNvPr>
          <p:cNvSpPr>
            <a:spLocks noGrp="1"/>
          </p:cNvSpPr>
          <p:nvPr>
            <p:ph type="title"/>
          </p:nvPr>
        </p:nvSpPr>
        <p:spPr/>
        <p:txBody>
          <a:bodyPr/>
          <a:lstStyle/>
          <a:p>
            <a:r>
              <a:rPr lang="el-GR" dirty="0"/>
              <a:t>Βιβλιογραφικά κριτήρια</a:t>
            </a:r>
            <a:endParaRPr lang="en-US" dirty="0"/>
          </a:p>
        </p:txBody>
      </p:sp>
      <p:sp>
        <p:nvSpPr>
          <p:cNvPr id="3" name="Content Placeholder 2">
            <a:extLst>
              <a:ext uri="{FF2B5EF4-FFF2-40B4-BE49-F238E27FC236}">
                <a16:creationId xmlns:a16="http://schemas.microsoft.com/office/drawing/2014/main" id="{31E35971-E900-4B57-88EC-0B669404478B}"/>
              </a:ext>
            </a:extLst>
          </p:cNvPr>
          <p:cNvSpPr>
            <a:spLocks noGrp="1"/>
          </p:cNvSpPr>
          <p:nvPr>
            <p:ph idx="1"/>
          </p:nvPr>
        </p:nvSpPr>
        <p:spPr/>
        <p:txBody>
          <a:bodyPr>
            <a:normAutofit/>
          </a:bodyPr>
          <a:lstStyle/>
          <a:p>
            <a:r>
              <a:rPr lang="el-GR" sz="2400" dirty="0"/>
              <a:t>Χρήσιμα αλλά μη δεσμευτικά</a:t>
            </a:r>
            <a:endParaRPr lang="en-US" sz="2400" dirty="0"/>
          </a:p>
        </p:txBody>
      </p:sp>
      <p:sp>
        <p:nvSpPr>
          <p:cNvPr id="4" name="Slide Number Placeholder 3">
            <a:extLst>
              <a:ext uri="{FF2B5EF4-FFF2-40B4-BE49-F238E27FC236}">
                <a16:creationId xmlns:a16="http://schemas.microsoft.com/office/drawing/2014/main" id="{BCD21748-DBA3-4E1A-837C-26C7F2149477}"/>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39617811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Ελαφρές </a:t>
            </a:r>
            <a:r>
              <a:rPr lang="el-GR" dirty="0" err="1"/>
              <a:t>ΑΕς</a:t>
            </a:r>
            <a:endParaRPr lang="el-GR" dirty="0"/>
          </a:p>
        </p:txBody>
      </p:sp>
      <p:sp>
        <p:nvSpPr>
          <p:cNvPr id="3" name="Θέση περιεχομένου 2"/>
          <p:cNvSpPr>
            <a:spLocks noGrp="1"/>
          </p:cNvSpPr>
          <p:nvPr>
            <p:ph idx="1"/>
          </p:nvPr>
        </p:nvSpPr>
        <p:spPr>
          <a:xfrm>
            <a:off x="2589212" y="2133600"/>
            <a:ext cx="8915400" cy="1086678"/>
          </a:xfrm>
        </p:spPr>
        <p:txBody>
          <a:bodyPr>
            <a:normAutofit/>
          </a:bodyPr>
          <a:lstStyle/>
          <a:p>
            <a:r>
              <a:rPr lang="el-GR" sz="2400" dirty="0"/>
              <a:t>Δεν απαιτούν θεραπεία ή εισαγωγή σε νοσοκομείο</a:t>
            </a:r>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4055001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EDB34-946E-C848-466E-0AF52F03E6DB}"/>
              </a:ext>
            </a:extLst>
          </p:cNvPr>
          <p:cNvSpPr>
            <a:spLocks noGrp="1"/>
          </p:cNvSpPr>
          <p:nvPr>
            <p:ph type="title"/>
          </p:nvPr>
        </p:nvSpPr>
        <p:spPr>
          <a:xfrm>
            <a:off x="1807029" y="624110"/>
            <a:ext cx="9697583" cy="1280890"/>
          </a:xfrm>
        </p:spPr>
        <p:txBody>
          <a:bodyPr>
            <a:normAutofit/>
          </a:bodyPr>
          <a:lstStyle/>
          <a:p>
            <a:r>
              <a:rPr lang="el-GR" sz="3100" b="1" dirty="0">
                <a:solidFill>
                  <a:schemeClr val="accent1">
                    <a:lumMod val="50000"/>
                  </a:schemeClr>
                </a:solidFill>
              </a:rPr>
              <a:t>Κριτήρια Σοβαρότητας Ανεπιθύμητων Ενεργειών</a:t>
            </a:r>
            <a:br>
              <a:rPr lang="el-GR" dirty="0"/>
            </a:br>
            <a:endParaRPr lang="en-US" dirty="0"/>
          </a:p>
        </p:txBody>
      </p:sp>
      <p:sp>
        <p:nvSpPr>
          <p:cNvPr id="3" name="Content Placeholder 2">
            <a:extLst>
              <a:ext uri="{FF2B5EF4-FFF2-40B4-BE49-F238E27FC236}">
                <a16:creationId xmlns:a16="http://schemas.microsoft.com/office/drawing/2014/main" id="{0D656553-90DE-40CE-9201-D1F7F8B718C8}"/>
              </a:ext>
            </a:extLst>
          </p:cNvPr>
          <p:cNvSpPr>
            <a:spLocks noGrp="1"/>
          </p:cNvSpPr>
          <p:nvPr>
            <p:ph idx="1"/>
          </p:nvPr>
        </p:nvSpPr>
        <p:spPr>
          <a:xfrm>
            <a:off x="1426029" y="2133599"/>
            <a:ext cx="10078583" cy="4365171"/>
          </a:xfrm>
        </p:spPr>
        <p:txBody>
          <a:bodyPr>
            <a:normAutofit/>
          </a:bodyPr>
          <a:lstStyle/>
          <a:p>
            <a:r>
              <a:rPr lang="el-GR" dirty="0"/>
              <a:t>1. Θάνατος: η ανεπιθύμητη ενέργεια προκαλεί ή οδηγεί στο θάνατο.</a:t>
            </a:r>
          </a:p>
          <a:p>
            <a:r>
              <a:rPr lang="el-GR" dirty="0"/>
              <a:t>2. Άμεσα απειλητική για τη ζωή: ανεπιθύμητες ενέργειες που έθεσαν σε άμεσα κίνδυνο θανάτου τον ασθενή.</a:t>
            </a:r>
          </a:p>
          <a:p>
            <a:r>
              <a:rPr lang="el-GR" dirty="0"/>
              <a:t>3. Πρόκληση ή παράταση νοσηλείας: η ανεπιθύμητη ενέργεια απαίτησε την εισαγωγή του ασθενούς στο νοσοκομείο (τουλάχιστον 1 ολονύκτια διαμονή) ή αν ο ασθενής νοσηλευόταν ήδη απαίτησε την παράταση της νοσηλείας του.</a:t>
            </a:r>
          </a:p>
          <a:p>
            <a:r>
              <a:rPr lang="el-GR" dirty="0"/>
              <a:t>4. Πρόκληση σοβαρής βλάβης ή εμμένουσας Ανεπιθύμητης Ενέργειας: η ανεπιθύμητη ενέργεια προκαλεί σημαντική παρεμπόδιση της ικανότητας του ασθενούς να λειτουργεί φυσιολογικά μέσα στην καθημερινότητα.</a:t>
            </a:r>
          </a:p>
          <a:p>
            <a:r>
              <a:rPr lang="el-GR" dirty="0"/>
              <a:t>5. Συγγενής ανωμαλία/ βλάβη κατά τον τοκετό: η ανεπιθύμητη ενέργεια προκαλεί</a:t>
            </a:r>
          </a:p>
          <a:p>
            <a:pPr marL="0" indent="0">
              <a:buNone/>
            </a:pPr>
            <a:r>
              <a:rPr lang="el-GR" dirty="0"/>
              <a:t>       συγγενή ανωμαλία ή κάποια βλάβη στο έμβρυο ή το νεογνό.</a:t>
            </a:r>
          </a:p>
          <a:p>
            <a:r>
              <a:rPr lang="el-GR" dirty="0"/>
              <a:t>6. Σημαντικό ιατρικό συμβάν.</a:t>
            </a:r>
            <a:endParaRPr lang="en-US" dirty="0"/>
          </a:p>
        </p:txBody>
      </p:sp>
      <p:sp>
        <p:nvSpPr>
          <p:cNvPr id="4" name="Slide Number Placeholder 3">
            <a:extLst>
              <a:ext uri="{FF2B5EF4-FFF2-40B4-BE49-F238E27FC236}">
                <a16:creationId xmlns:a16="http://schemas.microsoft.com/office/drawing/2014/main" id="{32A2881E-2F07-EBCA-F96F-5880CABCD74D}"/>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574598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A0C7B-0438-4275-A8EC-676946DB8CC7}"/>
              </a:ext>
            </a:extLst>
          </p:cNvPr>
          <p:cNvSpPr>
            <a:spLocks noGrp="1"/>
          </p:cNvSpPr>
          <p:nvPr>
            <p:ph type="title"/>
          </p:nvPr>
        </p:nvSpPr>
        <p:spPr/>
        <p:txBody>
          <a:bodyPr/>
          <a:lstStyle/>
          <a:p>
            <a:r>
              <a:rPr lang="el-GR" dirty="0"/>
              <a:t>Σοβαρές </a:t>
            </a:r>
            <a:r>
              <a:rPr lang="el-GR" dirty="0" err="1"/>
              <a:t>ΑΕς</a:t>
            </a:r>
            <a:endParaRPr lang="en-US" dirty="0"/>
          </a:p>
        </p:txBody>
      </p:sp>
      <p:sp>
        <p:nvSpPr>
          <p:cNvPr id="3" name="Content Placeholder 2">
            <a:extLst>
              <a:ext uri="{FF2B5EF4-FFF2-40B4-BE49-F238E27FC236}">
                <a16:creationId xmlns:a16="http://schemas.microsoft.com/office/drawing/2014/main" id="{54112657-2CDB-4A8B-886D-179F058102CE}"/>
              </a:ext>
            </a:extLst>
          </p:cNvPr>
          <p:cNvSpPr>
            <a:spLocks noGrp="1"/>
          </p:cNvSpPr>
          <p:nvPr>
            <p:ph idx="1"/>
          </p:nvPr>
        </p:nvSpPr>
        <p:spPr>
          <a:xfrm>
            <a:off x="1638300" y="1646583"/>
            <a:ext cx="8915400" cy="778565"/>
          </a:xfrm>
        </p:spPr>
        <p:txBody>
          <a:bodyPr/>
          <a:lstStyle/>
          <a:p>
            <a:r>
              <a:rPr lang="el-GR" dirty="0"/>
              <a:t>Θέτουν σε κίνδυνο  τη ζωή του ασθενούς, απαιτούν σοβαρή νοσηλεία ή προκαλούν μόνιμες βλάβες ή τον θάνατο.</a:t>
            </a:r>
            <a:endParaRPr lang="en-US" dirty="0"/>
          </a:p>
        </p:txBody>
      </p:sp>
      <p:sp>
        <p:nvSpPr>
          <p:cNvPr id="4" name="Slide Number Placeholder 3">
            <a:extLst>
              <a:ext uri="{FF2B5EF4-FFF2-40B4-BE49-F238E27FC236}">
                <a16:creationId xmlns:a16="http://schemas.microsoft.com/office/drawing/2014/main" id="{081DEF96-BD46-4B13-92A5-4389F77C2667}"/>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
        <p:nvSpPr>
          <p:cNvPr id="6" name="TextBox 5">
            <a:extLst>
              <a:ext uri="{FF2B5EF4-FFF2-40B4-BE49-F238E27FC236}">
                <a16:creationId xmlns:a16="http://schemas.microsoft.com/office/drawing/2014/main" id="{AB8E1825-E6B2-4ED3-BE52-A7620CBCC702}"/>
              </a:ext>
            </a:extLst>
          </p:cNvPr>
          <p:cNvSpPr txBox="1"/>
          <p:nvPr/>
        </p:nvSpPr>
        <p:spPr>
          <a:xfrm>
            <a:off x="1642013" y="2782957"/>
            <a:ext cx="9569326" cy="2893100"/>
          </a:xfrm>
          <a:prstGeom prst="rect">
            <a:avLst/>
          </a:prstGeom>
          <a:noFill/>
        </p:spPr>
        <p:txBody>
          <a:bodyPr wrap="square" rtlCol="0">
            <a:spAutoFit/>
          </a:bodyPr>
          <a:lstStyle/>
          <a:p>
            <a:r>
              <a:rPr lang="el-GR" sz="2000" b="1" dirty="0"/>
              <a:t>Μια κανονιστικά σοβαρή ΑΕ οφείλει να καλύπτει τα παρακάτω</a:t>
            </a:r>
            <a:r>
              <a:rPr lang="en-US" sz="2000" b="1" dirty="0"/>
              <a:t>:</a:t>
            </a:r>
            <a:endParaRPr lang="el-GR" sz="2000" b="1" dirty="0"/>
          </a:p>
          <a:p>
            <a:pPr marL="285750" indent="-285750">
              <a:buFont typeface="Arial" panose="020B0604020202020204" pitchFamily="34" charset="0"/>
              <a:buChar char="•"/>
            </a:pPr>
            <a:r>
              <a:rPr lang="el-GR" sz="2400" dirty="0"/>
              <a:t>Οδηγεί σε θάνατο</a:t>
            </a:r>
          </a:p>
          <a:p>
            <a:pPr marL="285750" indent="-285750">
              <a:buFont typeface="Arial" panose="020B0604020202020204" pitchFamily="34" charset="0"/>
              <a:buChar char="•"/>
            </a:pPr>
            <a:r>
              <a:rPr lang="el-GR" sz="2400" dirty="0"/>
              <a:t>Άμεση απειλή κατά της ζωής</a:t>
            </a:r>
          </a:p>
          <a:p>
            <a:pPr marL="285750" indent="-285750">
              <a:buFont typeface="Arial" panose="020B0604020202020204" pitchFamily="34" charset="0"/>
              <a:buChar char="•"/>
            </a:pPr>
            <a:r>
              <a:rPr lang="el-GR" sz="2400" dirty="0"/>
              <a:t>Νοσηλεία</a:t>
            </a:r>
          </a:p>
          <a:p>
            <a:pPr marL="285750" indent="-285750">
              <a:buFont typeface="Arial" panose="020B0604020202020204" pitchFamily="34" charset="0"/>
              <a:buChar char="•"/>
            </a:pPr>
            <a:r>
              <a:rPr lang="el-GR" sz="2400" dirty="0"/>
              <a:t>Μόνιμη βλάβη της υγείας</a:t>
            </a:r>
          </a:p>
          <a:p>
            <a:pPr marL="285750" indent="-285750">
              <a:buFont typeface="Arial" panose="020B0604020202020204" pitchFamily="34" charset="0"/>
              <a:buChar char="•"/>
            </a:pPr>
            <a:r>
              <a:rPr lang="el-GR" sz="2400" dirty="0"/>
              <a:t>Αναπηρία</a:t>
            </a:r>
          </a:p>
          <a:p>
            <a:pPr marL="285750" indent="-285750">
              <a:buFont typeface="Arial" panose="020B0604020202020204" pitchFamily="34" charset="0"/>
              <a:buChar char="•"/>
            </a:pPr>
            <a:r>
              <a:rPr lang="el-GR" sz="2400" dirty="0"/>
              <a:t>Ανωμαλία  ή γενετική βλάβη</a:t>
            </a:r>
          </a:p>
          <a:p>
            <a:endParaRPr lang="en-US" dirty="0"/>
          </a:p>
        </p:txBody>
      </p:sp>
    </p:spTree>
    <p:extLst>
      <p:ext uri="{BB962C8B-B14F-4D97-AF65-F5344CB8AC3E}">
        <p14:creationId xmlns:p14="http://schemas.microsoft.com/office/powerpoint/2010/main" val="72722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3576-FDFB-6F67-A09D-ADF088ACE0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422AE8-31AF-BAA3-4966-1A2D47A4A788}"/>
              </a:ext>
            </a:extLst>
          </p:cNvPr>
          <p:cNvSpPr>
            <a:spLocks noGrp="1"/>
          </p:cNvSpPr>
          <p:nvPr>
            <p:ph idx="1"/>
          </p:nvPr>
        </p:nvSpPr>
        <p:spPr/>
        <p:txBody>
          <a:bodyPr>
            <a:normAutofit/>
          </a:bodyPr>
          <a:lstStyle/>
          <a:p>
            <a:pPr marL="0" indent="0" algn="just">
              <a:buNone/>
            </a:pPr>
            <a:r>
              <a:rPr lang="el-GR" sz="2400" b="0" i="0" u="none" strike="noStrike" baseline="0" dirty="0">
                <a:latin typeface="+mj-lt"/>
              </a:rPr>
              <a:t>Το </a:t>
            </a:r>
            <a:r>
              <a:rPr lang="el-GR" sz="2400" b="1" i="0" u="none" strike="noStrike" baseline="0" dirty="0">
                <a:solidFill>
                  <a:schemeClr val="accent1">
                    <a:lumMod val="50000"/>
                  </a:schemeClr>
                </a:solidFill>
                <a:latin typeface="+mj-lt"/>
              </a:rPr>
              <a:t>1961, ο γερουσιαστής </a:t>
            </a:r>
            <a:r>
              <a:rPr lang="el-GR" sz="2400" b="1" i="0" u="none" strike="noStrike" baseline="0" dirty="0" err="1">
                <a:solidFill>
                  <a:schemeClr val="accent1">
                    <a:lumMod val="50000"/>
                  </a:schemeClr>
                </a:solidFill>
                <a:latin typeface="+mj-lt"/>
              </a:rPr>
              <a:t>Estes</a:t>
            </a:r>
            <a:r>
              <a:rPr lang="el-GR" sz="2400" b="1" i="0" u="none" strike="noStrike" baseline="0" dirty="0">
                <a:solidFill>
                  <a:schemeClr val="accent1">
                    <a:lumMod val="50000"/>
                  </a:schemeClr>
                </a:solidFill>
                <a:latin typeface="+mj-lt"/>
              </a:rPr>
              <a:t> </a:t>
            </a:r>
            <a:r>
              <a:rPr lang="el-GR" sz="2400" b="1" i="0" u="none" strike="noStrike" baseline="0" dirty="0" err="1">
                <a:solidFill>
                  <a:schemeClr val="accent1">
                    <a:lumMod val="50000"/>
                  </a:schemeClr>
                </a:solidFill>
                <a:latin typeface="+mj-lt"/>
              </a:rPr>
              <a:t>Kefauve</a:t>
            </a:r>
            <a:r>
              <a:rPr lang="el-GR" sz="2400" b="0" i="0" u="none" strike="noStrike" baseline="0" dirty="0" err="1">
                <a:latin typeface="+mj-lt"/>
              </a:rPr>
              <a:t>r</a:t>
            </a:r>
            <a:r>
              <a:rPr lang="el-GR" sz="2400" b="0" i="0" u="none" strike="noStrike" baseline="0" dirty="0">
                <a:latin typeface="+mj-lt"/>
              </a:rPr>
              <a:t> εισήγαγε νομοθετική ρύθμιση, σύμφωνα με την οποία ο FDA αποκτούσε το νόμιμο δικαίωμα  και την αρμοδιότητα να απαιτεί από τις φαρμακευτικές εταιρείες να παρέχουν δεδομένα ασφάλειας και αποτελεσματικότητας, πριν την κυκλοφορία </a:t>
            </a:r>
            <a:r>
              <a:rPr lang="el-GR" sz="2400" dirty="0">
                <a:latin typeface="+mj-lt"/>
              </a:rPr>
              <a:t>ε</a:t>
            </a:r>
            <a:r>
              <a:rPr lang="el-GR" sz="2400" b="0" i="0" u="none" strike="noStrike" baseline="0" dirty="0">
                <a:latin typeface="+mj-lt"/>
              </a:rPr>
              <a:t>νός φαρμάκου…….</a:t>
            </a:r>
          </a:p>
          <a:p>
            <a:pPr algn="l"/>
            <a:r>
              <a:rPr lang="el-GR" sz="2000" dirty="0"/>
              <a:t>Με αποτέλεσμα να κατηγορηθεί ότι </a:t>
            </a:r>
            <a:r>
              <a:rPr lang="el-GR" sz="2000" b="0" i="0" u="none" strike="noStrike" baseline="0" dirty="0"/>
              <a:t>θέλει να δώσει υπερεξουσία στην κυβέρνηση, σε βάρος της βιωσιμότητας της φαρμακευτικής και να διαταράξει την σχέση ιατρού-ασθενή</a:t>
            </a:r>
            <a:endParaRPr lang="en-US" sz="2000" dirty="0"/>
          </a:p>
        </p:txBody>
      </p:sp>
      <p:sp>
        <p:nvSpPr>
          <p:cNvPr id="4" name="Slide Number Placeholder 3">
            <a:extLst>
              <a:ext uri="{FF2B5EF4-FFF2-40B4-BE49-F238E27FC236}">
                <a16:creationId xmlns:a16="http://schemas.microsoft.com/office/drawing/2014/main" id="{CD230AB0-E542-55AC-FEBA-936094A7E6AD}"/>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9154949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Εντατική </a:t>
            </a:r>
            <a:r>
              <a:rPr lang="el-GR" dirty="0" err="1"/>
              <a:t>Φαρμακοεπαγρύπνιση</a:t>
            </a:r>
            <a:endParaRPr lang="el-GR" dirty="0"/>
          </a:p>
        </p:txBody>
      </p:sp>
      <p:sp>
        <p:nvSpPr>
          <p:cNvPr id="3" name="Θέση περιεχομένου 2"/>
          <p:cNvSpPr>
            <a:spLocks noGrp="1"/>
          </p:cNvSpPr>
          <p:nvPr>
            <p:ph idx="1"/>
          </p:nvPr>
        </p:nvSpPr>
        <p:spPr>
          <a:xfrm>
            <a:off x="2043781" y="1331495"/>
            <a:ext cx="8915400" cy="1098884"/>
          </a:xfrm>
        </p:spPr>
        <p:txBody>
          <a:bodyPr/>
          <a:lstStyle/>
          <a:p>
            <a:r>
              <a:rPr lang="el-GR" dirty="0">
                <a:cs typeface="Arabic Typesetting" panose="03020402040406030203" pitchFamily="66" charset="-78"/>
              </a:rPr>
              <a:t>Η </a:t>
            </a:r>
            <a:r>
              <a:rPr lang="el-GR" dirty="0">
                <a:latin typeface="Arial" panose="020B0604020202020204" pitchFamily="34" charset="0"/>
                <a:cs typeface="Arial" panose="020B0604020202020204" pitchFamily="34" charset="0"/>
              </a:rPr>
              <a:t>εντατική</a:t>
            </a:r>
            <a:r>
              <a:rPr lang="el-GR" dirty="0">
                <a:cs typeface="Arabic Typesetting" panose="03020402040406030203" pitchFamily="66" charset="-78"/>
              </a:rPr>
              <a:t> μελέτη κατά ασθενή, φάρμακο, και ανεπιθύμητη ενέργεια  σε περιορισμένο χρόνο ή και τόπο.</a:t>
            </a:r>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40</a:t>
            </a:fld>
            <a:endParaRPr lang="en-US" dirty="0"/>
          </a:p>
        </p:txBody>
      </p:sp>
      <p:sp>
        <p:nvSpPr>
          <p:cNvPr id="6" name="TextBox 5"/>
          <p:cNvSpPr txBox="1"/>
          <p:nvPr/>
        </p:nvSpPr>
        <p:spPr>
          <a:xfrm>
            <a:off x="1195137" y="2245895"/>
            <a:ext cx="4042610" cy="1754326"/>
          </a:xfrm>
          <a:prstGeom prst="rect">
            <a:avLst/>
          </a:prstGeom>
          <a:noFill/>
          <a:ln w="38100">
            <a:solidFill>
              <a:schemeClr val="accent1"/>
            </a:solidFill>
          </a:ln>
        </p:spPr>
        <p:txBody>
          <a:bodyPr wrap="square" rtlCol="0">
            <a:spAutoFit/>
          </a:bodyPr>
          <a:lstStyle/>
          <a:p>
            <a:r>
              <a:rPr lang="el-GR" dirty="0"/>
              <a:t>Γίνεται καταγραφή των ΑΕ ενός αριθμού ασθενών για ορισμένο χρονικό διάστημα. </a:t>
            </a:r>
          </a:p>
          <a:p>
            <a:r>
              <a:rPr lang="el-GR" b="1" dirty="0"/>
              <a:t>Οι ασθενείς πάσχουν από την ίδια ασθένεια και υπόκεινται σε θεραπεία με διαφορετικά φάρμακα</a:t>
            </a:r>
          </a:p>
        </p:txBody>
      </p:sp>
      <p:sp>
        <p:nvSpPr>
          <p:cNvPr id="7" name="Βέλος προς τα κάτω 6"/>
          <p:cNvSpPr/>
          <p:nvPr/>
        </p:nvSpPr>
        <p:spPr>
          <a:xfrm>
            <a:off x="2911642" y="4307305"/>
            <a:ext cx="489284" cy="9464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p:cNvSpPr txBox="1"/>
          <p:nvPr/>
        </p:nvSpPr>
        <p:spPr>
          <a:xfrm>
            <a:off x="1299411" y="5534526"/>
            <a:ext cx="4291263" cy="923330"/>
          </a:xfrm>
          <a:prstGeom prst="rect">
            <a:avLst/>
          </a:prstGeom>
          <a:noFill/>
          <a:ln w="38100">
            <a:solidFill>
              <a:schemeClr val="accent1"/>
            </a:solidFill>
          </a:ln>
        </p:spPr>
        <p:txBody>
          <a:bodyPr wrap="square" rtlCol="0">
            <a:spAutoFit/>
          </a:bodyPr>
          <a:lstStyle/>
          <a:p>
            <a:r>
              <a:rPr lang="el-GR" dirty="0"/>
              <a:t>Εντοπίζεται η συχνότητα εμφάνισης μιας ΑΕ, η βαρύτητα της.</a:t>
            </a:r>
          </a:p>
          <a:p>
            <a:r>
              <a:rPr lang="el-GR" dirty="0"/>
              <a:t>Εντοπίζονται οι ευαίσθητες ομάδες</a:t>
            </a:r>
          </a:p>
        </p:txBody>
      </p:sp>
      <p:sp>
        <p:nvSpPr>
          <p:cNvPr id="9" name="TextBox 8"/>
          <p:cNvSpPr txBox="1"/>
          <p:nvPr/>
        </p:nvSpPr>
        <p:spPr>
          <a:xfrm>
            <a:off x="6625389" y="2149642"/>
            <a:ext cx="5021179" cy="923330"/>
          </a:xfrm>
          <a:prstGeom prst="rect">
            <a:avLst/>
          </a:prstGeom>
          <a:noFill/>
          <a:ln w="38100">
            <a:solidFill>
              <a:schemeClr val="accent1"/>
            </a:solidFill>
          </a:ln>
        </p:spPr>
        <p:txBody>
          <a:bodyPr wrap="square" rtlCol="0">
            <a:spAutoFit/>
          </a:bodyPr>
          <a:lstStyle/>
          <a:p>
            <a:r>
              <a:rPr lang="el-GR" u="sng" dirty="0"/>
              <a:t>Γίνεται καταγραφή όλων των ΑΕ </a:t>
            </a:r>
            <a:r>
              <a:rPr lang="el-GR" dirty="0"/>
              <a:t>για ορισμένο χρόνο που εκδηλώνουν </a:t>
            </a:r>
            <a:r>
              <a:rPr lang="el-GR" b="1" u="sng" dirty="0"/>
              <a:t>για το ίδιο </a:t>
            </a:r>
            <a:r>
              <a:rPr lang="el-GR" dirty="0"/>
              <a:t>φάρμακο μια ομάδα ασθενών</a:t>
            </a:r>
          </a:p>
        </p:txBody>
      </p:sp>
      <p:sp>
        <p:nvSpPr>
          <p:cNvPr id="10" name="TextBox 9"/>
          <p:cNvSpPr txBox="1"/>
          <p:nvPr/>
        </p:nvSpPr>
        <p:spPr>
          <a:xfrm>
            <a:off x="6481011" y="3681663"/>
            <a:ext cx="5325978" cy="1200329"/>
          </a:xfrm>
          <a:prstGeom prst="rect">
            <a:avLst/>
          </a:prstGeom>
          <a:noFill/>
        </p:spPr>
        <p:txBody>
          <a:bodyPr wrap="square" rtlCol="0">
            <a:spAutoFit/>
          </a:bodyPr>
          <a:lstStyle/>
          <a:p>
            <a:r>
              <a:rPr lang="el-GR" b="1" dirty="0"/>
              <a:t>Καταγράφεται ο τύπος μιας ΑΕ</a:t>
            </a:r>
            <a:r>
              <a:rPr lang="el-GR" dirty="0"/>
              <a:t> που εκδηλώνεται για ορισμένο χρόνο για έναν αριθμό ασθενών  που ακολουθούν αγωγή </a:t>
            </a:r>
            <a:r>
              <a:rPr lang="el-GR" b="1" dirty="0"/>
              <a:t>με διάφορα φάρμακα.</a:t>
            </a:r>
          </a:p>
        </p:txBody>
      </p:sp>
      <p:sp>
        <p:nvSpPr>
          <p:cNvPr id="11" name="Έλλειψη 10"/>
          <p:cNvSpPr/>
          <p:nvPr/>
        </p:nvSpPr>
        <p:spPr>
          <a:xfrm>
            <a:off x="5751095" y="3384884"/>
            <a:ext cx="6344652" cy="1925053"/>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0632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Εσπευσμένη Διαδικασία στην </a:t>
            </a:r>
            <a:r>
              <a:rPr lang="el-GR" dirty="0" err="1">
                <a:latin typeface="Arial" panose="020B0604020202020204" pitchFamily="34" charset="0"/>
                <a:cs typeface="Arial" panose="020B0604020202020204" pitchFamily="34" charset="0"/>
              </a:rPr>
              <a:t>Φαρμακοεπαγρύπνιση</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r>
              <a:rPr lang="el-GR" sz="2800" dirty="0"/>
              <a:t>Επιβάλλεται μετά την αρχική ενημέρωση  ΑΕ στον ΕΟΦ μέσα σε διάρκεια 15 ημερών </a:t>
            </a:r>
            <a:r>
              <a:rPr lang="el-GR" sz="2800" b="1" dirty="0"/>
              <a:t>(αυστηρά</a:t>
            </a:r>
            <a:r>
              <a:rPr lang="el-GR" sz="2800" dirty="0"/>
              <a:t>)</a:t>
            </a:r>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8141856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0D81-ED24-433C-BA13-76F7E7C5C2D4}"/>
              </a:ext>
            </a:extLst>
          </p:cNvPr>
          <p:cNvSpPr>
            <a:spLocks noGrp="1"/>
          </p:cNvSpPr>
          <p:nvPr>
            <p:ph type="title"/>
          </p:nvPr>
        </p:nvSpPr>
        <p:spPr/>
        <p:txBody>
          <a:bodyPr/>
          <a:lstStyle/>
          <a:p>
            <a:r>
              <a:rPr lang="el-GR" err="1"/>
              <a:t>Εκτατική</a:t>
            </a:r>
            <a:r>
              <a:rPr lang="el-GR"/>
              <a:t> Φαρμακοεπαγρύπνιση</a:t>
            </a:r>
            <a:endParaRPr lang="en-US"/>
          </a:p>
        </p:txBody>
      </p:sp>
      <p:sp>
        <p:nvSpPr>
          <p:cNvPr id="3" name="Content Placeholder 2">
            <a:extLst>
              <a:ext uri="{FF2B5EF4-FFF2-40B4-BE49-F238E27FC236}">
                <a16:creationId xmlns:a16="http://schemas.microsoft.com/office/drawing/2014/main" id="{AF915708-89AB-4F5C-B8AA-84F21A5CB501}"/>
              </a:ext>
            </a:extLst>
          </p:cNvPr>
          <p:cNvSpPr>
            <a:spLocks noGrp="1"/>
          </p:cNvSpPr>
          <p:nvPr>
            <p:ph idx="1"/>
          </p:nvPr>
        </p:nvSpPr>
        <p:spPr>
          <a:xfrm>
            <a:off x="2578085" y="1742664"/>
            <a:ext cx="8915400" cy="1467853"/>
          </a:xfrm>
        </p:spPr>
        <p:txBody>
          <a:bodyPr/>
          <a:lstStyle/>
          <a:p>
            <a:r>
              <a:rPr lang="el-GR" sz="2400" dirty="0"/>
              <a:t>Σχετίζεται με την κίτρινη κάρτα</a:t>
            </a:r>
          </a:p>
          <a:p>
            <a:r>
              <a:rPr lang="el-GR" sz="2400" dirty="0"/>
              <a:t>Δημοσιοποίηση της έκτασης των ΑΕ σε σχέση με τη χρήση του φαρμάκου (εννοείται η συνήθης χρήση)</a:t>
            </a:r>
          </a:p>
          <a:p>
            <a:endParaRPr lang="en-US"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42</a:t>
            </a:fld>
            <a:endParaRPr lang="en-US" dirty="0"/>
          </a:p>
        </p:txBody>
      </p:sp>
      <p:sp>
        <p:nvSpPr>
          <p:cNvPr id="6" name="Έλλειψη 5"/>
          <p:cNvSpPr/>
          <p:nvPr/>
        </p:nvSpPr>
        <p:spPr>
          <a:xfrm>
            <a:off x="5598695" y="3489158"/>
            <a:ext cx="2582779" cy="1483895"/>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TextBox 6"/>
          <p:cNvSpPr txBox="1"/>
          <p:nvPr/>
        </p:nvSpPr>
        <p:spPr>
          <a:xfrm>
            <a:off x="6288505" y="4046439"/>
            <a:ext cx="1499936" cy="369332"/>
          </a:xfrm>
          <a:prstGeom prst="rect">
            <a:avLst/>
          </a:prstGeom>
          <a:noFill/>
        </p:spPr>
        <p:txBody>
          <a:bodyPr wrap="square" rtlCol="0">
            <a:spAutoFit/>
          </a:bodyPr>
          <a:lstStyle/>
          <a:p>
            <a:r>
              <a:rPr lang="el-GR" b="1" dirty="0">
                <a:solidFill>
                  <a:schemeClr val="accent1">
                    <a:lumMod val="75000"/>
                  </a:schemeClr>
                </a:solidFill>
              </a:rPr>
              <a:t>3 στάδια</a:t>
            </a:r>
          </a:p>
        </p:txBody>
      </p:sp>
    </p:spTree>
    <p:extLst>
      <p:ext uri="{BB962C8B-B14F-4D97-AF65-F5344CB8AC3E}">
        <p14:creationId xmlns:p14="http://schemas.microsoft.com/office/powerpoint/2010/main" val="39887006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D57F1E4F-1CFF-5643-939E-217C01CDF565}" type="slidenum">
              <a:rPr lang="en-US" smtClean="0"/>
              <a:pPr/>
              <a:t>43</a:t>
            </a:fld>
            <a:endParaRPr lang="en-US" dirty="0"/>
          </a:p>
        </p:txBody>
      </p:sp>
      <p:graphicFrame>
        <p:nvGraphicFramePr>
          <p:cNvPr id="3" name="Διάγραμμα 2"/>
          <p:cNvGraphicFramePr/>
          <p:nvPr>
            <p:extLst>
              <p:ext uri="{D42A27DB-BD31-4B8C-83A1-F6EECF244321}">
                <p14:modId xmlns:p14="http://schemas.microsoft.com/office/powerpoint/2010/main" val="37677104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770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D57F1E4F-1CFF-5643-939E-217C01CDF565}" type="slidenum">
              <a:rPr lang="en-US" smtClean="0"/>
              <a:pPr/>
              <a:t>44</a:t>
            </a:fld>
            <a:endParaRPr lang="en-US" dirty="0"/>
          </a:p>
        </p:txBody>
      </p:sp>
      <p:graphicFrame>
        <p:nvGraphicFramePr>
          <p:cNvPr id="5" name="Διάγραμμα 4"/>
          <p:cNvGraphicFramePr/>
          <p:nvPr>
            <p:extLst>
              <p:ext uri="{D42A27DB-BD31-4B8C-83A1-F6EECF244321}">
                <p14:modId xmlns:p14="http://schemas.microsoft.com/office/powerpoint/2010/main" val="239048127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75573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D57F1E4F-1CFF-5643-939E-217C01CDF565}" type="slidenum">
              <a:rPr lang="en-US" smtClean="0"/>
              <a:pPr/>
              <a:t>45</a:t>
            </a:fld>
            <a:endParaRPr lang="en-US" dirty="0"/>
          </a:p>
        </p:txBody>
      </p:sp>
      <p:graphicFrame>
        <p:nvGraphicFramePr>
          <p:cNvPr id="3" name="Διάγραμμα 2"/>
          <p:cNvGraphicFramePr/>
          <p:nvPr>
            <p:extLst>
              <p:ext uri="{D42A27DB-BD31-4B8C-83A1-F6EECF244321}">
                <p14:modId xmlns:p14="http://schemas.microsoft.com/office/powerpoint/2010/main" val="1242545576"/>
              </p:ext>
            </p:extLst>
          </p:nvPr>
        </p:nvGraphicFramePr>
        <p:xfrm>
          <a:off x="2032000" y="111269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997242" y="240632"/>
            <a:ext cx="7980947" cy="523220"/>
          </a:xfrm>
          <a:prstGeom prst="rect">
            <a:avLst/>
          </a:prstGeom>
          <a:noFill/>
        </p:spPr>
        <p:txBody>
          <a:bodyPr wrap="square" rtlCol="0">
            <a:spAutoFit/>
          </a:bodyPr>
          <a:lstStyle/>
          <a:p>
            <a:r>
              <a:rPr lang="el-GR" sz="2800" b="1" dirty="0"/>
              <a:t>Πλεονεκτήματα</a:t>
            </a:r>
          </a:p>
        </p:txBody>
      </p:sp>
    </p:spTree>
    <p:extLst>
      <p:ext uri="{BB962C8B-B14F-4D97-AF65-F5344CB8AC3E}">
        <p14:creationId xmlns:p14="http://schemas.microsoft.com/office/powerpoint/2010/main" val="2861080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D57F1E4F-1CFF-5643-939E-217C01CDF565}" type="slidenum">
              <a:rPr lang="en-US" smtClean="0"/>
              <a:pPr/>
              <a:t>46</a:t>
            </a:fld>
            <a:endParaRPr lang="en-US" dirty="0"/>
          </a:p>
        </p:txBody>
      </p:sp>
      <p:sp>
        <p:nvSpPr>
          <p:cNvPr id="3" name="Ορθογώνιο 2"/>
          <p:cNvSpPr/>
          <p:nvPr/>
        </p:nvSpPr>
        <p:spPr>
          <a:xfrm>
            <a:off x="2276915" y="380818"/>
            <a:ext cx="1835759" cy="369332"/>
          </a:xfrm>
          <a:prstGeom prst="rect">
            <a:avLst/>
          </a:prstGeom>
        </p:spPr>
        <p:txBody>
          <a:bodyPr wrap="none">
            <a:spAutoFit/>
          </a:bodyPr>
          <a:lstStyle/>
          <a:p>
            <a:r>
              <a:rPr lang="el-GR" b="1" dirty="0"/>
              <a:t>Μειονεκτήματα</a:t>
            </a:r>
          </a:p>
        </p:txBody>
      </p:sp>
      <p:graphicFrame>
        <p:nvGraphicFramePr>
          <p:cNvPr id="4" name="Διάγραμμα 3"/>
          <p:cNvGraphicFramePr/>
          <p:nvPr>
            <p:extLst>
              <p:ext uri="{D42A27DB-BD31-4B8C-83A1-F6EECF244321}">
                <p14:modId xmlns:p14="http://schemas.microsoft.com/office/powerpoint/2010/main" val="2733771882"/>
              </p:ext>
            </p:extLst>
          </p:nvPr>
        </p:nvGraphicFramePr>
        <p:xfrm>
          <a:off x="2032000" y="75942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4651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41D94-BD63-46B4-8503-41421D90C73E}"/>
              </a:ext>
            </a:extLst>
          </p:cNvPr>
          <p:cNvSpPr>
            <a:spLocks noGrp="1"/>
          </p:cNvSpPr>
          <p:nvPr>
            <p:ph type="title"/>
          </p:nvPr>
        </p:nvSpPr>
        <p:spPr/>
        <p:txBody>
          <a:bodyPr/>
          <a:lstStyle/>
          <a:p>
            <a:r>
              <a:rPr lang="el-GR" dirty="0"/>
              <a:t>΄</a:t>
            </a:r>
            <a:r>
              <a:rPr lang="el-GR" dirty="0" err="1"/>
              <a:t>Ενταση</a:t>
            </a:r>
            <a:r>
              <a:rPr lang="el-GR" dirty="0"/>
              <a:t>-Χρόνος εκδήλωσης</a:t>
            </a:r>
            <a:endParaRPr lang="en-US" dirty="0"/>
          </a:p>
        </p:txBody>
      </p:sp>
      <p:sp>
        <p:nvSpPr>
          <p:cNvPr id="3" name="Content Placeholder 2">
            <a:extLst>
              <a:ext uri="{FF2B5EF4-FFF2-40B4-BE49-F238E27FC236}">
                <a16:creationId xmlns:a16="http://schemas.microsoft.com/office/drawing/2014/main" id="{F27DF71E-67CA-477E-A8F1-38DD91F9EC23}"/>
              </a:ext>
            </a:extLst>
          </p:cNvPr>
          <p:cNvSpPr>
            <a:spLocks noGrp="1"/>
          </p:cNvSpPr>
          <p:nvPr>
            <p:ph sz="half" idx="1"/>
          </p:nvPr>
        </p:nvSpPr>
        <p:spPr/>
        <p:txBody>
          <a:bodyPr/>
          <a:lstStyle/>
          <a:p>
            <a:r>
              <a:rPr lang="el-GR" sz="2400" dirty="0"/>
              <a:t>Ήπιες</a:t>
            </a:r>
          </a:p>
          <a:p>
            <a:r>
              <a:rPr lang="el-GR" sz="2400" dirty="0"/>
              <a:t>Μέτριες</a:t>
            </a:r>
          </a:p>
          <a:p>
            <a:r>
              <a:rPr lang="el-GR" sz="2400" dirty="0"/>
              <a:t>Έντονες</a:t>
            </a:r>
          </a:p>
          <a:p>
            <a:endParaRPr lang="en-US" dirty="0"/>
          </a:p>
        </p:txBody>
      </p:sp>
      <p:sp>
        <p:nvSpPr>
          <p:cNvPr id="4" name="Content Placeholder 3">
            <a:extLst>
              <a:ext uri="{FF2B5EF4-FFF2-40B4-BE49-F238E27FC236}">
                <a16:creationId xmlns:a16="http://schemas.microsoft.com/office/drawing/2014/main" id="{6216C493-6B32-440F-B828-5327EC0B8311}"/>
              </a:ext>
            </a:extLst>
          </p:cNvPr>
          <p:cNvSpPr>
            <a:spLocks noGrp="1"/>
          </p:cNvSpPr>
          <p:nvPr>
            <p:ph sz="half" idx="2"/>
          </p:nvPr>
        </p:nvSpPr>
        <p:spPr/>
        <p:txBody>
          <a:bodyPr>
            <a:normAutofit/>
          </a:bodyPr>
          <a:lstStyle/>
          <a:p>
            <a:r>
              <a:rPr lang="el-GR" sz="2000" dirty="0"/>
              <a:t>Άμεσα μετά την πρώτη χορήγηση</a:t>
            </a:r>
          </a:p>
          <a:p>
            <a:r>
              <a:rPr lang="el-GR" sz="2000" dirty="0"/>
              <a:t>Μετά από χρόνια χρήση</a:t>
            </a:r>
            <a:endParaRPr lang="en-US" sz="2000"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41043107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B7185-36B4-4B28-A0F0-86B0F7D6BC2D}"/>
              </a:ext>
            </a:extLst>
          </p:cNvPr>
          <p:cNvSpPr>
            <a:spLocks noGrp="1"/>
          </p:cNvSpPr>
          <p:nvPr>
            <p:ph type="title"/>
          </p:nvPr>
        </p:nvSpPr>
        <p:spPr/>
        <p:txBody>
          <a:bodyPr/>
          <a:lstStyle/>
          <a:p>
            <a:r>
              <a:rPr lang="el-GR"/>
              <a:t>Δευτερογενείς αντιδράσεις-επιδράσεις</a:t>
            </a:r>
            <a:endParaRPr lang="en-US"/>
          </a:p>
        </p:txBody>
      </p:sp>
      <p:sp>
        <p:nvSpPr>
          <p:cNvPr id="3" name="Content Placeholder 2">
            <a:extLst>
              <a:ext uri="{FF2B5EF4-FFF2-40B4-BE49-F238E27FC236}">
                <a16:creationId xmlns:a16="http://schemas.microsoft.com/office/drawing/2014/main" id="{BDC4DAF9-FB71-40FA-92A7-2C212249297D}"/>
              </a:ext>
            </a:extLst>
          </p:cNvPr>
          <p:cNvSpPr>
            <a:spLocks noGrp="1"/>
          </p:cNvSpPr>
          <p:nvPr>
            <p:ph idx="1"/>
          </p:nvPr>
        </p:nvSpPr>
        <p:spPr>
          <a:xfrm>
            <a:off x="2589212" y="2133600"/>
            <a:ext cx="8915400" cy="1603513"/>
          </a:xfrm>
        </p:spPr>
        <p:txBody>
          <a:bodyPr>
            <a:normAutofit/>
          </a:bodyPr>
          <a:lstStyle/>
          <a:p>
            <a:r>
              <a:rPr lang="el-GR" sz="2400"/>
              <a:t>έμμεσες </a:t>
            </a:r>
            <a:r>
              <a:rPr lang="el-GR" sz="2400" dirty="0"/>
              <a:t>συνέπειες που απορρέουν από την κύρια δράση του φαρμάκου</a:t>
            </a:r>
            <a:endParaRPr lang="en-US" sz="240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42451939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4D633-575C-43D7-B7FC-157BECCAD13F}"/>
              </a:ext>
            </a:extLst>
          </p:cNvPr>
          <p:cNvSpPr>
            <a:spLocks noGrp="1"/>
          </p:cNvSpPr>
          <p:nvPr>
            <p:ph type="title"/>
          </p:nvPr>
        </p:nvSpPr>
        <p:spPr/>
        <p:txBody>
          <a:bodyPr/>
          <a:lstStyle/>
          <a:p>
            <a:r>
              <a:rPr lang="el-GR" dirty="0"/>
              <a:t>Μηχανισμοί που προκαλούν </a:t>
            </a:r>
            <a:r>
              <a:rPr lang="el-GR" dirty="0" err="1"/>
              <a:t>ΑΕς</a:t>
            </a:r>
            <a:r>
              <a:rPr lang="el-GR" dirty="0"/>
              <a:t> </a:t>
            </a:r>
            <a:endParaRPr lang="en-US" dirty="0"/>
          </a:p>
        </p:txBody>
      </p:sp>
      <p:graphicFrame>
        <p:nvGraphicFramePr>
          <p:cNvPr id="5" name="Content Placeholder 4">
            <a:extLst>
              <a:ext uri="{FF2B5EF4-FFF2-40B4-BE49-F238E27FC236}">
                <a16:creationId xmlns:a16="http://schemas.microsoft.com/office/drawing/2014/main" id="{52921872-0EEA-4623-964B-A829690DEDCC}"/>
              </a:ext>
            </a:extLst>
          </p:cNvPr>
          <p:cNvGraphicFramePr>
            <a:graphicFrameLocks noGrp="1"/>
          </p:cNvGraphicFramePr>
          <p:nvPr>
            <p:ph idx="1"/>
            <p:extLst>
              <p:ext uri="{D42A27DB-BD31-4B8C-83A1-F6EECF244321}">
                <p14:modId xmlns:p14="http://schemas.microsoft.com/office/powerpoint/2010/main" val="403596239"/>
              </p:ext>
            </p:extLst>
          </p:nvPr>
        </p:nvGraphicFramePr>
        <p:xfrm>
          <a:off x="2592925" y="2133600"/>
          <a:ext cx="8911688" cy="41002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6FFE7544-239D-42EE-8BCE-1CE94FA58209}"/>
              </a:ext>
            </a:extLst>
          </p:cNvPr>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2415593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FC13-296A-B171-1724-FD0571E2BF1C}"/>
              </a:ext>
            </a:extLst>
          </p:cNvPr>
          <p:cNvSpPr>
            <a:spLocks noGrp="1"/>
          </p:cNvSpPr>
          <p:nvPr>
            <p:ph type="title"/>
          </p:nvPr>
        </p:nvSpPr>
        <p:spPr/>
        <p:txBody>
          <a:bodyPr>
            <a:normAutofit/>
          </a:bodyPr>
          <a:lstStyle/>
          <a:p>
            <a:r>
              <a:rPr lang="en-US" sz="2000" b="1" i="0" u="none" strike="noStrike" baseline="0" dirty="0">
                <a:solidFill>
                  <a:schemeClr val="accent1">
                    <a:lumMod val="50000"/>
                  </a:schemeClr>
                </a:solidFill>
              </a:rPr>
              <a:t>Frances Kelsey,</a:t>
            </a:r>
            <a:r>
              <a:rPr lang="el-GR" sz="1100" dirty="0"/>
              <a:t> </a:t>
            </a:r>
            <a:r>
              <a:rPr lang="el-GR" sz="2000" b="1" dirty="0">
                <a:solidFill>
                  <a:schemeClr val="accent1">
                    <a:lumMod val="50000"/>
                  </a:schemeClr>
                </a:solidFill>
              </a:rPr>
              <a:t>Στα μέσα του 1961, απορρίφθηκε η αίτηση έγκρισης του </a:t>
            </a:r>
            <a:r>
              <a:rPr lang="el-GR" sz="2000" b="1" dirty="0" err="1">
                <a:solidFill>
                  <a:schemeClr val="accent1">
                    <a:lumMod val="50000"/>
                  </a:schemeClr>
                </a:solidFill>
              </a:rPr>
              <a:t>Kevadon</a:t>
            </a:r>
            <a:r>
              <a:rPr lang="el-GR" sz="2000" b="1" dirty="0">
                <a:solidFill>
                  <a:schemeClr val="accent1">
                    <a:lumMod val="50000"/>
                  </a:schemeClr>
                </a:solidFill>
              </a:rPr>
              <a:t>.</a:t>
            </a:r>
            <a:br>
              <a:rPr lang="en-US" sz="2000" b="1" dirty="0">
                <a:solidFill>
                  <a:schemeClr val="accent1">
                    <a:lumMod val="50000"/>
                  </a:schemeClr>
                </a:solidFill>
              </a:rPr>
            </a:br>
            <a:endParaRPr lang="en-US" sz="2000" b="1" dirty="0">
              <a:solidFill>
                <a:schemeClr val="accent1">
                  <a:lumMod val="50000"/>
                </a:schemeClr>
              </a:solidFill>
            </a:endParaRPr>
          </a:p>
        </p:txBody>
      </p:sp>
      <p:sp>
        <p:nvSpPr>
          <p:cNvPr id="3" name="Content Placeholder 2">
            <a:extLst>
              <a:ext uri="{FF2B5EF4-FFF2-40B4-BE49-F238E27FC236}">
                <a16:creationId xmlns:a16="http://schemas.microsoft.com/office/drawing/2014/main" id="{A5116292-7812-A7D8-CBB9-B7F51CD68259}"/>
              </a:ext>
            </a:extLst>
          </p:cNvPr>
          <p:cNvSpPr>
            <a:spLocks noGrp="1"/>
          </p:cNvSpPr>
          <p:nvPr>
            <p:ph idx="1"/>
          </p:nvPr>
        </p:nvSpPr>
        <p:spPr>
          <a:xfrm>
            <a:off x="1643743" y="2133600"/>
            <a:ext cx="9860869" cy="4191000"/>
          </a:xfrm>
        </p:spPr>
        <p:txBody>
          <a:bodyPr>
            <a:normAutofit/>
          </a:bodyPr>
          <a:lstStyle/>
          <a:p>
            <a:r>
              <a:rPr lang="el-GR" sz="2000" dirty="0"/>
              <a:t>πρώτος της φάκελος: το </a:t>
            </a:r>
            <a:r>
              <a:rPr lang="el-GR" sz="2000" b="1" dirty="0" err="1"/>
              <a:t>Kevadon</a:t>
            </a:r>
            <a:r>
              <a:rPr lang="el-GR" sz="2000" dirty="0"/>
              <a:t>, ένα υποβοηθητικό του ύπνου με ευρεία χρήση στην Ευρώπη</a:t>
            </a:r>
          </a:p>
          <a:p>
            <a:r>
              <a:rPr lang="el-GR" sz="2000" dirty="0"/>
              <a:t> η εταιρεία επιζητούσε μία γρήγορη έγκριση στις ΗΠΑ, από μία Αρχή η οποία σχεδόν ποτέ δεν έλεγε όχι. </a:t>
            </a:r>
          </a:p>
          <a:p>
            <a:r>
              <a:rPr lang="el-GR" sz="2000" dirty="0"/>
              <a:t>η </a:t>
            </a:r>
            <a:r>
              <a:rPr lang="el-GR" sz="2000" dirty="0" err="1"/>
              <a:t>Kelsey</a:t>
            </a:r>
            <a:r>
              <a:rPr lang="el-GR" sz="2000" dirty="0"/>
              <a:t> διαπίστωσε ότι ανεπάρκεια των </a:t>
            </a:r>
            <a:r>
              <a:rPr lang="el-GR" sz="2000" dirty="0" err="1"/>
              <a:t>προκλινικών</a:t>
            </a:r>
            <a:r>
              <a:rPr lang="el-GR" sz="2000" dirty="0"/>
              <a:t> δεδομένων</a:t>
            </a:r>
          </a:p>
          <a:p>
            <a:r>
              <a:rPr lang="el-GR" sz="2000" dirty="0"/>
              <a:t>Απουσία  εκτίμησης του μακροχρόνιου κινδύνου. </a:t>
            </a:r>
          </a:p>
          <a:p>
            <a:r>
              <a:rPr lang="el-GR" sz="2000" dirty="0"/>
              <a:t>Οι μελέτες χρήσης κατά την κύηση ήταν εμφανώς ελλιπείς.</a:t>
            </a:r>
          </a:p>
          <a:p>
            <a:r>
              <a:rPr lang="el-GR" sz="2000" dirty="0"/>
              <a:t>ωστόσο το φάρμακο προωθούνταν για την πρωινή ναυτία των εγκύων. </a:t>
            </a:r>
          </a:p>
          <a:p>
            <a:r>
              <a:rPr lang="el-GR" sz="2000" dirty="0"/>
              <a:t>Υπήρχε πρόσφατο δημοσίευμα του </a:t>
            </a:r>
            <a:r>
              <a:rPr lang="el-GR" sz="2000" b="1" dirty="0"/>
              <a:t>British </a:t>
            </a:r>
            <a:r>
              <a:rPr lang="el-GR" sz="2000" b="1" dirty="0" err="1"/>
              <a:t>Medical</a:t>
            </a:r>
            <a:r>
              <a:rPr lang="el-GR" sz="2000" b="1" dirty="0"/>
              <a:t> Journal</a:t>
            </a:r>
            <a:r>
              <a:rPr lang="el-GR" sz="2000" dirty="0"/>
              <a:t>, το οποίο συσχέτιζε το φάρμακο με επίμονα νευροπαθητικά συμπτώματα</a:t>
            </a:r>
            <a:r>
              <a:rPr lang="el-GR" dirty="0"/>
              <a:t>. </a:t>
            </a:r>
            <a:endParaRPr lang="en-US" dirty="0"/>
          </a:p>
        </p:txBody>
      </p:sp>
      <p:sp>
        <p:nvSpPr>
          <p:cNvPr id="4" name="Slide Number Placeholder 3">
            <a:extLst>
              <a:ext uri="{FF2B5EF4-FFF2-40B4-BE49-F238E27FC236}">
                <a16:creationId xmlns:a16="http://schemas.microsoft.com/office/drawing/2014/main" id="{5F442EE1-A0B0-D1F2-A1CD-FB3B01F2C438}"/>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9792312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4C925-64A5-4BE7-B4AB-DE947032CED4}"/>
              </a:ext>
            </a:extLst>
          </p:cNvPr>
          <p:cNvSpPr>
            <a:spLocks noGrp="1"/>
          </p:cNvSpPr>
          <p:nvPr>
            <p:ph type="title"/>
          </p:nvPr>
        </p:nvSpPr>
        <p:spPr/>
        <p:txBody>
          <a:bodyPr/>
          <a:lstStyle/>
          <a:p>
            <a:r>
              <a:rPr lang="el-GR" dirty="0"/>
              <a:t>Χρόνος εμφάνισης </a:t>
            </a:r>
            <a:r>
              <a:rPr lang="el-GR" dirty="0" err="1"/>
              <a:t>ΑΕς</a:t>
            </a:r>
            <a:endParaRPr lang="en-US" dirty="0"/>
          </a:p>
        </p:txBody>
      </p:sp>
      <p:sp>
        <p:nvSpPr>
          <p:cNvPr id="3" name="Content Placeholder 2">
            <a:extLst>
              <a:ext uri="{FF2B5EF4-FFF2-40B4-BE49-F238E27FC236}">
                <a16:creationId xmlns:a16="http://schemas.microsoft.com/office/drawing/2014/main" id="{9E85D11C-8EF3-4753-B5D7-DA8131C1A179}"/>
              </a:ext>
            </a:extLst>
          </p:cNvPr>
          <p:cNvSpPr>
            <a:spLocks noGrp="1"/>
          </p:cNvSpPr>
          <p:nvPr>
            <p:ph idx="1"/>
          </p:nvPr>
        </p:nvSpPr>
        <p:spPr/>
        <p:txBody>
          <a:bodyPr>
            <a:normAutofit/>
          </a:bodyPr>
          <a:lstStyle/>
          <a:p>
            <a:r>
              <a:rPr lang="el-GR" sz="2400" dirty="0"/>
              <a:t>1-11 ημέρες από την έναρξη της θεραπείας</a:t>
            </a:r>
          </a:p>
          <a:p>
            <a:r>
              <a:rPr lang="el-GR" sz="2400" dirty="0"/>
              <a:t>Αλλεργικές αντιδράσεις μετά από 8-10 ημέρες</a:t>
            </a:r>
            <a:endParaRPr lang="en-US" sz="2400" dirty="0"/>
          </a:p>
        </p:txBody>
      </p:sp>
      <p:sp>
        <p:nvSpPr>
          <p:cNvPr id="4" name="Slide Number Placeholder 3">
            <a:extLst>
              <a:ext uri="{FF2B5EF4-FFF2-40B4-BE49-F238E27FC236}">
                <a16:creationId xmlns:a16="http://schemas.microsoft.com/office/drawing/2014/main" id="{C412134D-529C-425A-80F6-7531CFEDBA0B}"/>
              </a:ext>
            </a:extLst>
          </p:cNvPr>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33705139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A499-D298-4218-87F3-95A481C5281A}"/>
              </a:ext>
            </a:extLst>
          </p:cNvPr>
          <p:cNvSpPr>
            <a:spLocks noGrp="1"/>
          </p:cNvSpPr>
          <p:nvPr>
            <p:ph type="title"/>
          </p:nvPr>
        </p:nvSpPr>
        <p:spPr/>
        <p:txBody>
          <a:bodyPr/>
          <a:lstStyle/>
          <a:p>
            <a:r>
              <a:rPr lang="el-GR" err="1"/>
              <a:t>Δοσοεξαρτώμενες</a:t>
            </a:r>
            <a:r>
              <a:rPr lang="el-GR"/>
              <a:t> ΑΕς</a:t>
            </a:r>
            <a:endParaRPr lang="en-US"/>
          </a:p>
        </p:txBody>
      </p:sp>
      <p:sp>
        <p:nvSpPr>
          <p:cNvPr id="3" name="Content Placeholder 2">
            <a:extLst>
              <a:ext uri="{FF2B5EF4-FFF2-40B4-BE49-F238E27FC236}">
                <a16:creationId xmlns:a16="http://schemas.microsoft.com/office/drawing/2014/main" id="{8255E11D-E854-4CA9-A586-3C391F0B44C4}"/>
              </a:ext>
            </a:extLst>
          </p:cNvPr>
          <p:cNvSpPr>
            <a:spLocks noGrp="1"/>
          </p:cNvSpPr>
          <p:nvPr>
            <p:ph idx="1"/>
          </p:nvPr>
        </p:nvSpPr>
        <p:spPr/>
        <p:txBody>
          <a:bodyPr>
            <a:normAutofit/>
          </a:bodyPr>
          <a:lstStyle/>
          <a:p>
            <a:r>
              <a:rPr lang="el-GR" sz="2400" dirty="0"/>
              <a:t>Σχετίζονται με την φαρμακοδυναμική  ή την </a:t>
            </a:r>
            <a:r>
              <a:rPr lang="el-GR" sz="2400" dirty="0" err="1"/>
              <a:t>φαρμακοκινητική</a:t>
            </a:r>
            <a:r>
              <a:rPr lang="el-GR" sz="2400"/>
              <a:t> ενίσχυση  της δράσης του φαρμάκου</a:t>
            </a:r>
            <a:endParaRPr lang="en-US" sz="240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42464020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BB1CB-C5D2-48A8-84EE-9588EE0E599B}"/>
              </a:ext>
            </a:extLst>
          </p:cNvPr>
          <p:cNvSpPr>
            <a:spLocks noGrp="1"/>
          </p:cNvSpPr>
          <p:nvPr>
            <p:ph type="title"/>
          </p:nvPr>
        </p:nvSpPr>
        <p:spPr/>
        <p:txBody>
          <a:bodyPr/>
          <a:lstStyle/>
          <a:p>
            <a:r>
              <a:rPr lang="el-GR" dirty="0"/>
              <a:t>Αιτίες</a:t>
            </a:r>
            <a:endParaRPr lang="en-US" dirty="0"/>
          </a:p>
        </p:txBody>
      </p:sp>
      <p:sp>
        <p:nvSpPr>
          <p:cNvPr id="3" name="Content Placeholder 2">
            <a:extLst>
              <a:ext uri="{FF2B5EF4-FFF2-40B4-BE49-F238E27FC236}">
                <a16:creationId xmlns:a16="http://schemas.microsoft.com/office/drawing/2014/main" id="{31412371-2C9D-4702-9CC4-AB0D11BBF60A}"/>
              </a:ext>
            </a:extLst>
          </p:cNvPr>
          <p:cNvSpPr>
            <a:spLocks noGrp="1"/>
          </p:cNvSpPr>
          <p:nvPr>
            <p:ph idx="1"/>
          </p:nvPr>
        </p:nvSpPr>
        <p:spPr/>
        <p:txBody>
          <a:bodyPr/>
          <a:lstStyle/>
          <a:p>
            <a:endParaRPr lang="el-GR" dirty="0"/>
          </a:p>
          <a:p>
            <a:r>
              <a:rPr lang="el-GR" sz="2400" dirty="0"/>
              <a:t>Αλλαγή ποιοτικής-ποσοτικής σύνθεσης</a:t>
            </a:r>
          </a:p>
          <a:p>
            <a:r>
              <a:rPr lang="el-GR" sz="2400" dirty="0"/>
              <a:t>Σφάλματα στην </a:t>
            </a:r>
            <a:r>
              <a:rPr lang="el-GR" sz="2400" dirty="0" err="1"/>
              <a:t>συνταγογράφηση</a:t>
            </a:r>
            <a:endParaRPr lang="el-GR" sz="2400" dirty="0"/>
          </a:p>
          <a:p>
            <a:r>
              <a:rPr lang="el-GR" sz="2400"/>
              <a:t>Αλληλεπιδράσεις</a:t>
            </a:r>
            <a:endParaRPr lang="el-GR" sz="2400" dirty="0"/>
          </a:p>
          <a:p>
            <a:r>
              <a:rPr lang="el-GR" sz="2400" dirty="0"/>
              <a:t>Ελλιπές ιστορικό (ιατρικό/φαρμακευτικό)</a:t>
            </a:r>
          </a:p>
          <a:p>
            <a:r>
              <a:rPr lang="el-GR" sz="2400" dirty="0"/>
              <a:t>Σφάλματα στη χρήση</a:t>
            </a:r>
          </a:p>
          <a:p>
            <a:r>
              <a:rPr lang="el-GR" sz="2400" dirty="0"/>
              <a:t>Κακή επικοινωνία, ενημέρωση, κατανόηση των οδηγιών από ασθενείς ή συγγενείς</a:t>
            </a:r>
            <a:endParaRPr lang="en-US" sz="2400"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10945519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9DAFD-8D27-487C-BDAC-173DD23BE449}"/>
              </a:ext>
            </a:extLst>
          </p:cNvPr>
          <p:cNvSpPr>
            <a:spLocks noGrp="1"/>
          </p:cNvSpPr>
          <p:nvPr>
            <p:ph type="title"/>
          </p:nvPr>
        </p:nvSpPr>
        <p:spPr/>
        <p:txBody>
          <a:bodyPr/>
          <a:lstStyle/>
          <a:p>
            <a:r>
              <a:rPr lang="el-GR" dirty="0"/>
              <a:t>Φαρμακευτικά αίτια-</a:t>
            </a:r>
            <a:r>
              <a:rPr lang="el-GR" dirty="0" err="1"/>
              <a:t>ΑΕς</a:t>
            </a:r>
            <a:r>
              <a:rPr lang="el-GR" dirty="0"/>
              <a:t> τύπου Α</a:t>
            </a:r>
            <a:br>
              <a:rPr lang="el-GR" dirty="0"/>
            </a:br>
            <a:endParaRPr lang="en-US" dirty="0"/>
          </a:p>
        </p:txBody>
      </p:sp>
      <p:sp>
        <p:nvSpPr>
          <p:cNvPr id="3" name="Content Placeholder 2">
            <a:extLst>
              <a:ext uri="{FF2B5EF4-FFF2-40B4-BE49-F238E27FC236}">
                <a16:creationId xmlns:a16="http://schemas.microsoft.com/office/drawing/2014/main" id="{7DB07641-BBFB-4058-AC9E-5A44EECA8EB5}"/>
              </a:ext>
            </a:extLst>
          </p:cNvPr>
          <p:cNvSpPr>
            <a:spLocks noGrp="1"/>
          </p:cNvSpPr>
          <p:nvPr>
            <p:ph idx="1"/>
          </p:nvPr>
        </p:nvSpPr>
        <p:spPr>
          <a:xfrm>
            <a:off x="2589212" y="2133600"/>
            <a:ext cx="8915400" cy="1742661"/>
          </a:xfrm>
        </p:spPr>
        <p:txBody>
          <a:bodyPr/>
          <a:lstStyle/>
          <a:p>
            <a:r>
              <a:rPr lang="el-GR" sz="2400" dirty="0"/>
              <a:t>Παράγοντες που επηρεάζουν την βιοδιαθεσιμότητα</a:t>
            </a:r>
            <a:r>
              <a:rPr lang="en-US" sz="2400" dirty="0"/>
              <a:t>:</a:t>
            </a:r>
            <a:r>
              <a:rPr lang="el-GR" sz="2400" dirty="0"/>
              <a:t> αλλαγές στην ποιοτική ή ποσοτική σύνθεση</a:t>
            </a:r>
          </a:p>
          <a:p>
            <a:r>
              <a:rPr lang="el-GR" sz="2400" b="1" dirty="0"/>
              <a:t>Παραδείγματα η αλλαγή </a:t>
            </a:r>
            <a:r>
              <a:rPr lang="el-GR" sz="2400" b="1" dirty="0" err="1"/>
              <a:t>εκδόχου</a:t>
            </a:r>
            <a:endParaRPr lang="el-GR" sz="2400" b="1"/>
          </a:p>
          <a:p>
            <a:endParaRPr lang="el-GR" sz="2400" b="1" dirty="0"/>
          </a:p>
          <a:p>
            <a:pPr marL="0" indent="0">
              <a:buNone/>
            </a:pPr>
            <a:endParaRPr lang="en-US"/>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53</a:t>
            </a:fld>
            <a:endParaRPr lang="en-US" dirty="0"/>
          </a:p>
        </p:txBody>
      </p:sp>
    </p:spTree>
    <p:extLst>
      <p:ext uri="{BB962C8B-B14F-4D97-AF65-F5344CB8AC3E}">
        <p14:creationId xmlns:p14="http://schemas.microsoft.com/office/powerpoint/2010/main" val="41867062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605EC-0F89-4AAB-9821-03B60E86A93C}"/>
              </a:ext>
            </a:extLst>
          </p:cNvPr>
          <p:cNvSpPr>
            <a:spLocks noGrp="1"/>
          </p:cNvSpPr>
          <p:nvPr>
            <p:ph type="title"/>
          </p:nvPr>
        </p:nvSpPr>
        <p:spPr/>
        <p:txBody>
          <a:bodyPr/>
          <a:lstStyle/>
          <a:p>
            <a:r>
              <a:rPr lang="el-GR"/>
              <a:t>Φαρμακευτικά αίτια-ΑΕς τύπου Β</a:t>
            </a:r>
            <a:br>
              <a:rPr lang="el-GR"/>
            </a:br>
            <a:endParaRPr lang="en-US"/>
          </a:p>
        </p:txBody>
      </p:sp>
      <p:sp>
        <p:nvSpPr>
          <p:cNvPr id="3" name="Content Placeholder 2">
            <a:extLst>
              <a:ext uri="{FF2B5EF4-FFF2-40B4-BE49-F238E27FC236}">
                <a16:creationId xmlns:a16="http://schemas.microsoft.com/office/drawing/2014/main" id="{D23B421A-4BFD-4748-8F36-00776BEDF40F}"/>
              </a:ext>
            </a:extLst>
          </p:cNvPr>
          <p:cNvSpPr>
            <a:spLocks noGrp="1"/>
          </p:cNvSpPr>
          <p:nvPr>
            <p:ph idx="1"/>
          </p:nvPr>
        </p:nvSpPr>
        <p:spPr/>
        <p:txBody>
          <a:bodyPr>
            <a:normAutofit/>
          </a:bodyPr>
          <a:lstStyle/>
          <a:p>
            <a:r>
              <a:rPr lang="el-GR" sz="2400" b="1" dirty="0"/>
              <a:t>Προσμίξεις</a:t>
            </a:r>
            <a:r>
              <a:rPr lang="en-US" sz="2400" b="1" dirty="0"/>
              <a:t>: </a:t>
            </a:r>
            <a:r>
              <a:rPr lang="el-GR" sz="2400" b="1" dirty="0"/>
              <a:t>παραπροϊόντα ή διαλύτες ή προϊόντα αποικοδόμησης, </a:t>
            </a:r>
            <a:r>
              <a:rPr lang="el-GR" sz="2400" b="1" dirty="0" err="1"/>
              <a:t>έκδοχα</a:t>
            </a:r>
            <a:r>
              <a:rPr lang="el-GR" sz="2400" b="1"/>
              <a:t>, βελτιωτικά γεύσης, χρώσης</a:t>
            </a:r>
            <a:endParaRPr lang="en-US" sz="2400" b="1"/>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54</a:t>
            </a:fld>
            <a:endParaRPr lang="en-US" dirty="0"/>
          </a:p>
        </p:txBody>
      </p:sp>
    </p:spTree>
    <p:extLst>
      <p:ext uri="{BB962C8B-B14F-4D97-AF65-F5344CB8AC3E}">
        <p14:creationId xmlns:p14="http://schemas.microsoft.com/office/powerpoint/2010/main" val="28390880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3178BC-2E6E-4FB4-A35E-BC6FBB9ACAE2}"/>
              </a:ext>
            </a:extLst>
          </p:cNvPr>
          <p:cNvSpPr>
            <a:spLocks noGrp="1"/>
          </p:cNvSpPr>
          <p:nvPr>
            <p:ph idx="1"/>
          </p:nvPr>
        </p:nvSpPr>
        <p:spPr>
          <a:xfrm>
            <a:off x="2589212" y="2133600"/>
            <a:ext cx="8915400" cy="1126435"/>
          </a:xfrm>
        </p:spPr>
        <p:txBody>
          <a:bodyPr>
            <a:normAutofit/>
          </a:bodyPr>
          <a:lstStyle/>
          <a:p>
            <a:r>
              <a:rPr lang="el-GR" sz="2400"/>
              <a:t>Μεταβολές στην απορρόφηση, κατανομή, μεταβολισμό, απέκκριση</a:t>
            </a:r>
            <a:endParaRPr lang="en-US" sz="2400"/>
          </a:p>
        </p:txBody>
      </p:sp>
      <p:sp>
        <p:nvSpPr>
          <p:cNvPr id="4" name="Title 3">
            <a:extLst>
              <a:ext uri="{FF2B5EF4-FFF2-40B4-BE49-F238E27FC236}">
                <a16:creationId xmlns:a16="http://schemas.microsoft.com/office/drawing/2014/main" id="{FCD176F2-EFD4-4A57-A7AC-CD12A1D75B9B}"/>
              </a:ext>
            </a:extLst>
          </p:cNvPr>
          <p:cNvSpPr txBox="1">
            <a:spLocks noGrp="1"/>
          </p:cNvSpPr>
          <p:nvPr>
            <p:ph type="title"/>
          </p:nvPr>
        </p:nvSpPr>
        <p:spPr>
          <a:xfrm>
            <a:off x="2592388" y="623888"/>
            <a:ext cx="8912225" cy="1281112"/>
          </a:xfrm>
          <a:prstGeom prst="rect">
            <a:avLst/>
          </a:prstGeom>
          <a:noFill/>
        </p:spPr>
        <p:txBody>
          <a:bodyPr wrap="square" rtlCol="0">
            <a:spAutoFit/>
          </a:bodyPr>
          <a:lstStyle/>
          <a:p>
            <a:r>
              <a:rPr lang="el-GR" sz="3600" err="1"/>
              <a:t>Φαρμακοκινητικά</a:t>
            </a:r>
            <a:r>
              <a:rPr lang="el-GR" sz="3600"/>
              <a:t> αίτια-ΑΕς τύπου Α</a:t>
            </a:r>
            <a:br>
              <a:rPr lang="el-GR" sz="3600"/>
            </a:br>
            <a:endParaRPr lang="en-US" sz="3600"/>
          </a:p>
        </p:txBody>
      </p:sp>
      <p:sp>
        <p:nvSpPr>
          <p:cNvPr id="2" name="Θέση αριθμού διαφάνειας 1"/>
          <p:cNvSpPr>
            <a:spLocks noGrp="1"/>
          </p:cNvSpPr>
          <p:nvPr>
            <p:ph type="sldNum" sz="quarter" idx="12"/>
          </p:nvPr>
        </p:nvSpPr>
        <p:spPr/>
        <p:txBody>
          <a:bodyPr/>
          <a:lstStyle/>
          <a:p>
            <a:fld id="{D57F1E4F-1CFF-5643-939E-217C01CDF565}" type="slidenum">
              <a:rPr lang="en-US" smtClean="0"/>
              <a:pPr/>
              <a:t>55</a:t>
            </a:fld>
            <a:endParaRPr lang="en-US" dirty="0"/>
          </a:p>
        </p:txBody>
      </p:sp>
    </p:spTree>
    <p:extLst>
      <p:ext uri="{BB962C8B-B14F-4D97-AF65-F5344CB8AC3E}">
        <p14:creationId xmlns:p14="http://schemas.microsoft.com/office/powerpoint/2010/main" val="6956321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A3E9-239C-4D99-9837-DC3C4555452F}"/>
              </a:ext>
            </a:extLst>
          </p:cNvPr>
          <p:cNvSpPr>
            <a:spLocks noGrp="1"/>
          </p:cNvSpPr>
          <p:nvPr>
            <p:ph type="title"/>
          </p:nvPr>
        </p:nvSpPr>
        <p:spPr/>
        <p:txBody>
          <a:bodyPr/>
          <a:lstStyle/>
          <a:p>
            <a:r>
              <a:rPr lang="el-GR"/>
              <a:t>Φαρμακοδυναμικά αίτια-ΑΕς τύπου Α</a:t>
            </a:r>
            <a:endParaRPr lang="en-US"/>
          </a:p>
        </p:txBody>
      </p:sp>
      <p:sp>
        <p:nvSpPr>
          <p:cNvPr id="3" name="Content Placeholder 2">
            <a:extLst>
              <a:ext uri="{FF2B5EF4-FFF2-40B4-BE49-F238E27FC236}">
                <a16:creationId xmlns:a16="http://schemas.microsoft.com/office/drawing/2014/main" id="{4B53C680-3E12-4CA3-B98E-5776D7B4A9D4}"/>
              </a:ext>
            </a:extLst>
          </p:cNvPr>
          <p:cNvSpPr>
            <a:spLocks noGrp="1"/>
          </p:cNvSpPr>
          <p:nvPr>
            <p:ph idx="1"/>
          </p:nvPr>
        </p:nvSpPr>
        <p:spPr/>
        <p:txBody>
          <a:bodyPr>
            <a:normAutofit/>
          </a:bodyPr>
          <a:lstStyle/>
          <a:p>
            <a:r>
              <a:rPr lang="el-GR" sz="2800" dirty="0"/>
              <a:t>Διαφορές ως προς την ευαισθησία των υποδοχέων ή των ενεργών κέντρων ενζύμων</a:t>
            </a:r>
          </a:p>
          <a:p>
            <a:r>
              <a:rPr lang="el-GR" sz="2800" dirty="0"/>
              <a:t>Ο ρόλος της στερεοχημείας</a:t>
            </a:r>
          </a:p>
          <a:p>
            <a:r>
              <a:rPr lang="el-GR" sz="2800" dirty="0"/>
              <a:t>Διαταραχές ομοιόστασης</a:t>
            </a:r>
            <a:endParaRPr lang="en-US" sz="2800"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56</a:t>
            </a:fld>
            <a:endParaRPr lang="en-US" dirty="0"/>
          </a:p>
        </p:txBody>
      </p:sp>
    </p:spTree>
    <p:extLst>
      <p:ext uri="{BB962C8B-B14F-4D97-AF65-F5344CB8AC3E}">
        <p14:creationId xmlns:p14="http://schemas.microsoft.com/office/powerpoint/2010/main" val="39109006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E206-5BC5-4A66-B507-9142A523927C}"/>
              </a:ext>
            </a:extLst>
          </p:cNvPr>
          <p:cNvSpPr>
            <a:spLocks noGrp="1"/>
          </p:cNvSpPr>
          <p:nvPr>
            <p:ph type="title"/>
          </p:nvPr>
        </p:nvSpPr>
        <p:spPr/>
        <p:txBody>
          <a:bodyPr/>
          <a:lstStyle/>
          <a:p>
            <a:r>
              <a:rPr lang="el-GR"/>
              <a:t>Φαρμακοδυναμικά αίτια-ΑΕς τύπου Β</a:t>
            </a:r>
            <a:endParaRPr lang="en-US"/>
          </a:p>
        </p:txBody>
      </p:sp>
      <p:sp>
        <p:nvSpPr>
          <p:cNvPr id="3" name="Content Placeholder 2">
            <a:extLst>
              <a:ext uri="{FF2B5EF4-FFF2-40B4-BE49-F238E27FC236}">
                <a16:creationId xmlns:a16="http://schemas.microsoft.com/office/drawing/2014/main" id="{AD8F7AAF-3EC8-4DD2-8C37-AA22A151A957}"/>
              </a:ext>
            </a:extLst>
          </p:cNvPr>
          <p:cNvSpPr>
            <a:spLocks noGrp="1"/>
          </p:cNvSpPr>
          <p:nvPr>
            <p:ph idx="1"/>
          </p:nvPr>
        </p:nvSpPr>
        <p:spPr/>
        <p:txBody>
          <a:bodyPr>
            <a:normAutofit/>
          </a:bodyPr>
          <a:lstStyle/>
          <a:p>
            <a:r>
              <a:rPr lang="el-GR" sz="2400" dirty="0"/>
              <a:t>Έλλειψη ενζύμων  πχ </a:t>
            </a:r>
            <a:r>
              <a:rPr lang="en-US" sz="2400" dirty="0"/>
              <a:t>G6PD, </a:t>
            </a:r>
            <a:r>
              <a:rPr lang="el-GR" sz="2400" dirty="0"/>
              <a:t>ιδιοσυγκρασία, αλλεργία</a:t>
            </a:r>
          </a:p>
          <a:p>
            <a:r>
              <a:rPr lang="el-GR" sz="2400" dirty="0"/>
              <a:t>Παθήσεις αιμοσφαιρίνης</a:t>
            </a:r>
          </a:p>
          <a:p>
            <a:r>
              <a:rPr lang="el-GR" sz="2400" dirty="0" err="1"/>
              <a:t>Πορφυρία</a:t>
            </a:r>
            <a:endParaRPr lang="el-GR" sz="2400" dirty="0"/>
          </a:p>
          <a:p>
            <a:r>
              <a:rPr lang="el-GR" sz="2400" dirty="0" err="1"/>
              <a:t>Υπερπυρεξία</a:t>
            </a:r>
            <a:r>
              <a:rPr lang="el-GR" sz="2400" dirty="0"/>
              <a:t> κακοήθους αιτιολογίας</a:t>
            </a:r>
          </a:p>
          <a:p>
            <a:r>
              <a:rPr lang="el-GR" sz="2400" dirty="0"/>
              <a:t>Διαταραχές καλίου</a:t>
            </a:r>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57</a:t>
            </a:fld>
            <a:endParaRPr lang="en-US" dirty="0"/>
          </a:p>
        </p:txBody>
      </p:sp>
    </p:spTree>
    <p:extLst>
      <p:ext uri="{BB962C8B-B14F-4D97-AF65-F5344CB8AC3E}">
        <p14:creationId xmlns:p14="http://schemas.microsoft.com/office/powerpoint/2010/main" val="36517706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A1298-AFF7-4645-843C-867CCA1C33E4}"/>
              </a:ext>
            </a:extLst>
          </p:cNvPr>
          <p:cNvSpPr>
            <a:spLocks noGrp="1"/>
          </p:cNvSpPr>
          <p:nvPr>
            <p:ph type="title"/>
          </p:nvPr>
        </p:nvSpPr>
        <p:spPr/>
        <p:txBody>
          <a:bodyPr/>
          <a:lstStyle/>
          <a:p>
            <a:r>
              <a:rPr lang="el-GR" dirty="0"/>
              <a:t>Κατηγοριοποίηση ηλικιών</a:t>
            </a:r>
            <a:endParaRPr lang="en-US" dirty="0"/>
          </a:p>
        </p:txBody>
      </p:sp>
      <p:sp>
        <p:nvSpPr>
          <p:cNvPr id="3" name="Content Placeholder 2">
            <a:extLst>
              <a:ext uri="{FF2B5EF4-FFF2-40B4-BE49-F238E27FC236}">
                <a16:creationId xmlns:a16="http://schemas.microsoft.com/office/drawing/2014/main" id="{BDA01E80-0FF5-4A36-A6B6-3231260EBC52}"/>
              </a:ext>
            </a:extLst>
          </p:cNvPr>
          <p:cNvSpPr>
            <a:spLocks noGrp="1"/>
          </p:cNvSpPr>
          <p:nvPr>
            <p:ph idx="1"/>
          </p:nvPr>
        </p:nvSpPr>
        <p:spPr/>
        <p:txBody>
          <a:bodyPr>
            <a:normAutofit/>
          </a:bodyPr>
          <a:lstStyle/>
          <a:p>
            <a:r>
              <a:rPr lang="el-GR" sz="2400" dirty="0"/>
              <a:t>Νεογνό 0-27 ημερών</a:t>
            </a:r>
          </a:p>
          <a:p>
            <a:r>
              <a:rPr lang="el-GR" sz="2400" dirty="0"/>
              <a:t>Βρέφος 28 ημερών -23 μηνών</a:t>
            </a:r>
          </a:p>
          <a:p>
            <a:r>
              <a:rPr lang="el-GR" sz="2400" dirty="0"/>
              <a:t>Παιδί 2-11 ετών</a:t>
            </a:r>
          </a:p>
          <a:p>
            <a:r>
              <a:rPr lang="el-GR" sz="2400" dirty="0"/>
              <a:t>Έφηβος 12-18 ετών</a:t>
            </a:r>
          </a:p>
          <a:p>
            <a:r>
              <a:rPr lang="el-GR" sz="2400" dirty="0"/>
              <a:t>Ενήλικος 18-64 ετών</a:t>
            </a:r>
          </a:p>
          <a:p>
            <a:r>
              <a:rPr lang="el-GR" sz="2400" dirty="0"/>
              <a:t>Ηλικιωμένος από 65 ετών και άνω</a:t>
            </a:r>
            <a:endParaRPr lang="en-US" sz="2400" dirty="0"/>
          </a:p>
        </p:txBody>
      </p:sp>
      <p:sp>
        <p:nvSpPr>
          <p:cNvPr id="4" name="Slide Number Placeholder 3">
            <a:extLst>
              <a:ext uri="{FF2B5EF4-FFF2-40B4-BE49-F238E27FC236}">
                <a16:creationId xmlns:a16="http://schemas.microsoft.com/office/drawing/2014/main" id="{BF59888A-E483-4AC4-93D8-58373CB07A9F}"/>
              </a:ext>
            </a:extLst>
          </p:cNvPr>
          <p:cNvSpPr>
            <a:spLocks noGrp="1"/>
          </p:cNvSpPr>
          <p:nvPr>
            <p:ph type="sldNum" sz="quarter" idx="12"/>
          </p:nvPr>
        </p:nvSpPr>
        <p:spPr/>
        <p:txBody>
          <a:bodyPr/>
          <a:lstStyle/>
          <a:p>
            <a:fld id="{D57F1E4F-1CFF-5643-939E-217C01CDF565}" type="slidenum">
              <a:rPr lang="en-US" smtClean="0"/>
              <a:pPr/>
              <a:t>58</a:t>
            </a:fld>
            <a:endParaRPr lang="en-US" dirty="0"/>
          </a:p>
        </p:txBody>
      </p:sp>
    </p:spTree>
    <p:extLst>
      <p:ext uri="{BB962C8B-B14F-4D97-AF65-F5344CB8AC3E}">
        <p14:creationId xmlns:p14="http://schemas.microsoft.com/office/powerpoint/2010/main" val="25645808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EB3BE-A0D2-4509-85C3-F32E7D527473}"/>
              </a:ext>
            </a:extLst>
          </p:cNvPr>
          <p:cNvSpPr>
            <a:spLocks noGrp="1"/>
          </p:cNvSpPr>
          <p:nvPr>
            <p:ph type="title"/>
          </p:nvPr>
        </p:nvSpPr>
        <p:spPr/>
        <p:txBody>
          <a:bodyPr/>
          <a:lstStyle/>
          <a:p>
            <a:r>
              <a:rPr lang="en-US" dirty="0"/>
              <a:t>Solicited reports</a:t>
            </a:r>
          </a:p>
        </p:txBody>
      </p:sp>
      <p:sp>
        <p:nvSpPr>
          <p:cNvPr id="3" name="Content Placeholder 2">
            <a:extLst>
              <a:ext uri="{FF2B5EF4-FFF2-40B4-BE49-F238E27FC236}">
                <a16:creationId xmlns:a16="http://schemas.microsoft.com/office/drawing/2014/main" id="{4CCD6B0B-0FD7-4335-AED7-4448394D86FA}"/>
              </a:ext>
            </a:extLst>
          </p:cNvPr>
          <p:cNvSpPr>
            <a:spLocks noGrp="1"/>
          </p:cNvSpPr>
          <p:nvPr>
            <p:ph idx="1"/>
          </p:nvPr>
        </p:nvSpPr>
        <p:spPr>
          <a:xfrm>
            <a:off x="1545603" y="1905000"/>
            <a:ext cx="10440987" cy="3777622"/>
          </a:xfrm>
        </p:spPr>
        <p:txBody>
          <a:bodyPr>
            <a:normAutofit/>
          </a:bodyPr>
          <a:lstStyle/>
          <a:p>
            <a:r>
              <a:rPr lang="el-GR" sz="2400" dirty="0"/>
              <a:t>Είναι οργανωμένες αναφορές ΑΕ που προέρχονται από οργανωμένα συστήματα συλλογής δεδομένων και δεν χαρακτηρίζονται ως αυθόρμητες. Πρέπει να έχουν αξιολογηθεί από έναν επαγγελματία υγείας  </a:t>
            </a:r>
            <a:r>
              <a:rPr lang="el-GR" sz="2400"/>
              <a:t>ή από τον ΚΑΚ.</a:t>
            </a:r>
            <a:endParaRPr lang="el-GR" sz="2400" dirty="0"/>
          </a:p>
          <a:p>
            <a:r>
              <a:rPr lang="el-GR" sz="2400" dirty="0"/>
              <a:t>Περιλαμβάνουν δεδομένα από κλινικές δοκιμές, </a:t>
            </a:r>
            <a:r>
              <a:rPr lang="el-GR" sz="2400" dirty="0" err="1"/>
              <a:t>μετεγκριτικά</a:t>
            </a:r>
            <a:r>
              <a:rPr lang="el-GR" sz="2400" dirty="0"/>
              <a:t> προγράμματα ονομαστικής χρήσης, διαχείρισης ασθενειών, ασθενών, επαγγελματιών υγείας, </a:t>
            </a:r>
            <a:endParaRPr lang="en-US" sz="2400" dirty="0"/>
          </a:p>
        </p:txBody>
      </p:sp>
      <p:sp>
        <p:nvSpPr>
          <p:cNvPr id="4" name="Slide Number Placeholder 3">
            <a:extLst>
              <a:ext uri="{FF2B5EF4-FFF2-40B4-BE49-F238E27FC236}">
                <a16:creationId xmlns:a16="http://schemas.microsoft.com/office/drawing/2014/main" id="{3E562EF2-7DEC-4F29-B23E-2E0A5D89FB19}"/>
              </a:ext>
            </a:extLst>
          </p:cNvPr>
          <p:cNvSpPr>
            <a:spLocks noGrp="1"/>
          </p:cNvSpPr>
          <p:nvPr>
            <p:ph type="sldNum" sz="quarter" idx="12"/>
          </p:nvPr>
        </p:nvSpPr>
        <p:spPr/>
        <p:txBody>
          <a:bodyPr/>
          <a:lstStyle/>
          <a:p>
            <a:fld id="{D57F1E4F-1CFF-5643-939E-217C01CDF565}" type="slidenum">
              <a:rPr lang="en-US" smtClean="0"/>
              <a:pPr/>
              <a:t>59</a:t>
            </a:fld>
            <a:endParaRPr lang="en-US" dirty="0"/>
          </a:p>
        </p:txBody>
      </p:sp>
    </p:spTree>
    <p:extLst>
      <p:ext uri="{BB962C8B-B14F-4D97-AF65-F5344CB8AC3E}">
        <p14:creationId xmlns:p14="http://schemas.microsoft.com/office/powerpoint/2010/main" val="352166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87792-80DB-5C13-F4AB-754270B6D9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064C5B-F7BA-3E69-6A6E-0ED04BBCB862}"/>
              </a:ext>
            </a:extLst>
          </p:cNvPr>
          <p:cNvSpPr>
            <a:spLocks noGrp="1"/>
          </p:cNvSpPr>
          <p:nvPr>
            <p:ph idx="1"/>
          </p:nvPr>
        </p:nvSpPr>
        <p:spPr/>
        <p:txBody>
          <a:bodyPr>
            <a:normAutofit/>
          </a:bodyPr>
          <a:lstStyle/>
          <a:p>
            <a:pPr algn="l"/>
            <a:r>
              <a:rPr lang="el-GR" sz="2000" b="0" i="0" u="none" strike="noStrike" baseline="0" dirty="0">
                <a:latin typeface="+mj-lt"/>
              </a:rPr>
              <a:t>μία παράξενη επιδημία στην Ευρώπη.</a:t>
            </a:r>
          </a:p>
          <a:p>
            <a:pPr algn="l"/>
            <a:r>
              <a:rPr lang="el-GR" sz="2000" b="0" i="0" u="none" strike="noStrike" baseline="0" dirty="0">
                <a:latin typeface="+mj-lt"/>
              </a:rPr>
              <a:t> Ο αριθμός των γεννήσεων βρεφών χωρίς άκρα (</a:t>
            </a:r>
            <a:r>
              <a:rPr lang="el-GR" sz="2000" b="0" i="0" u="none" strike="noStrike" baseline="0" dirty="0" err="1">
                <a:latin typeface="+mj-lt"/>
              </a:rPr>
              <a:t>φωκομελεία</a:t>
            </a:r>
            <a:r>
              <a:rPr lang="el-GR" sz="2000" b="0" i="0" u="none" strike="noStrike" baseline="0" dirty="0">
                <a:latin typeface="+mj-lt"/>
              </a:rPr>
              <a:t>)…..</a:t>
            </a:r>
            <a:endParaRPr lang="en-US" sz="2000" dirty="0">
              <a:latin typeface="+mj-lt"/>
            </a:endParaRPr>
          </a:p>
        </p:txBody>
      </p:sp>
      <p:sp>
        <p:nvSpPr>
          <p:cNvPr id="4" name="Slide Number Placeholder 3">
            <a:extLst>
              <a:ext uri="{FF2B5EF4-FFF2-40B4-BE49-F238E27FC236}">
                <a16:creationId xmlns:a16="http://schemas.microsoft.com/office/drawing/2014/main" id="{DE9DE3DF-3423-AC2F-99E8-D19BB9E553F3}"/>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261778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Ενοχοποίηση</a:t>
            </a:r>
          </a:p>
        </p:txBody>
      </p:sp>
      <p:sp>
        <p:nvSpPr>
          <p:cNvPr id="3" name="Θέση περιεχομένου 2"/>
          <p:cNvSpPr>
            <a:spLocks noGrp="1"/>
          </p:cNvSpPr>
          <p:nvPr>
            <p:ph idx="1"/>
          </p:nvPr>
        </p:nvSpPr>
        <p:spPr/>
        <p:txBody>
          <a:bodyPr>
            <a:normAutofit/>
          </a:bodyPr>
          <a:lstStyle/>
          <a:p>
            <a:r>
              <a:rPr lang="el-GR" sz="2400" dirty="0"/>
              <a:t>Η παρατήρηση-αναγνώριση ΑΕ  για να είναι ασφαλής θα πρέπει υποβάλλεται σε δοκιμασία επιβεβαίωσης.</a:t>
            </a:r>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60</a:t>
            </a:fld>
            <a:endParaRPr lang="en-US" dirty="0"/>
          </a:p>
        </p:txBody>
      </p:sp>
    </p:spTree>
    <p:extLst>
      <p:ext uri="{BB962C8B-B14F-4D97-AF65-F5344CB8AC3E}">
        <p14:creationId xmlns:p14="http://schemas.microsoft.com/office/powerpoint/2010/main" val="2800538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Κριτήρια ενοχοποίησης ΑΕ</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2925171334"/>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αριθμού διαφάνειας 3"/>
          <p:cNvSpPr>
            <a:spLocks noGrp="1"/>
          </p:cNvSpPr>
          <p:nvPr>
            <p:ph type="sldNum" sz="quarter" idx="12"/>
          </p:nvPr>
        </p:nvSpPr>
        <p:spPr/>
        <p:txBody>
          <a:bodyPr/>
          <a:lstStyle/>
          <a:p>
            <a:fld id="{D57F1E4F-1CFF-5643-939E-217C01CDF565}" type="slidenum">
              <a:rPr lang="en-US" smtClean="0"/>
              <a:pPr/>
              <a:t>61</a:t>
            </a:fld>
            <a:endParaRPr lang="en-US" dirty="0"/>
          </a:p>
        </p:txBody>
      </p:sp>
      <p:sp>
        <p:nvSpPr>
          <p:cNvPr id="6" name="Δεξιό βέλος 5"/>
          <p:cNvSpPr/>
          <p:nvPr/>
        </p:nvSpPr>
        <p:spPr>
          <a:xfrm>
            <a:off x="7210926" y="4788568"/>
            <a:ext cx="1267326" cy="192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Δεξιό βέλος 6"/>
          <p:cNvSpPr/>
          <p:nvPr/>
        </p:nvSpPr>
        <p:spPr>
          <a:xfrm>
            <a:off x="3601453" y="5165558"/>
            <a:ext cx="529389" cy="2566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4485214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1311579" y="2133600"/>
            <a:ext cx="10193033" cy="3777622"/>
          </a:xfrm>
        </p:spPr>
        <p:txBody>
          <a:bodyPr>
            <a:normAutofit/>
          </a:bodyPr>
          <a:lstStyle/>
          <a:p>
            <a:r>
              <a:rPr lang="en-US" sz="2400" dirty="0"/>
              <a:t>H </a:t>
            </a:r>
            <a:r>
              <a:rPr lang="el-GR" sz="2400" dirty="0" err="1"/>
              <a:t>επαναχορήγηση</a:t>
            </a:r>
            <a:r>
              <a:rPr lang="el-GR" sz="2400" dirty="0"/>
              <a:t>  αντίκειται στους κανόνες της βιοηθικής</a:t>
            </a:r>
          </a:p>
          <a:p>
            <a:r>
              <a:rPr lang="el-GR" sz="2400" dirty="0"/>
              <a:t>Το παράδειγμα της </a:t>
            </a:r>
            <a:r>
              <a:rPr lang="el-GR" sz="2400" dirty="0" err="1"/>
              <a:t>πενικιλλίνης</a:t>
            </a:r>
            <a:r>
              <a:rPr lang="el-GR" sz="2400" dirty="0"/>
              <a:t> στα άτομα που έχουν αλλεργία σε αυτή</a:t>
            </a:r>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62</a:t>
            </a:fld>
            <a:endParaRPr lang="en-US" dirty="0"/>
          </a:p>
        </p:txBody>
      </p:sp>
    </p:spTree>
    <p:extLst>
      <p:ext uri="{BB962C8B-B14F-4D97-AF65-F5344CB8AC3E}">
        <p14:creationId xmlns:p14="http://schemas.microsoft.com/office/powerpoint/2010/main" val="15253459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Επικινδυνότητα</a:t>
            </a:r>
          </a:p>
        </p:txBody>
      </p:sp>
      <p:sp>
        <p:nvSpPr>
          <p:cNvPr id="3" name="Θέση περιεχομένου 2"/>
          <p:cNvSpPr>
            <a:spLocks noGrp="1"/>
          </p:cNvSpPr>
          <p:nvPr>
            <p:ph idx="1"/>
          </p:nvPr>
        </p:nvSpPr>
        <p:spPr/>
        <p:txBody>
          <a:bodyPr>
            <a:normAutofit/>
          </a:bodyPr>
          <a:lstStyle/>
          <a:p>
            <a:r>
              <a:rPr lang="el-GR" sz="2000" dirty="0" err="1"/>
              <a:t>Ετσι</a:t>
            </a:r>
            <a:r>
              <a:rPr lang="el-GR" sz="2000" dirty="0"/>
              <a:t> χαρακτηρίζεται η πιθανότητα της εκδήλωσης βλαβών από παράγοντες φυσικούς ή χημικούς</a:t>
            </a:r>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63</a:t>
            </a:fld>
            <a:endParaRPr lang="en-US" dirty="0"/>
          </a:p>
        </p:txBody>
      </p:sp>
    </p:spTree>
    <p:extLst>
      <p:ext uri="{BB962C8B-B14F-4D97-AF65-F5344CB8AC3E}">
        <p14:creationId xmlns:p14="http://schemas.microsoft.com/office/powerpoint/2010/main" val="1331663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F3097-C863-4CD4-B45E-D553582DF09C}"/>
              </a:ext>
            </a:extLst>
          </p:cNvPr>
          <p:cNvSpPr>
            <a:spLocks noGrp="1"/>
          </p:cNvSpPr>
          <p:nvPr>
            <p:ph type="title"/>
          </p:nvPr>
        </p:nvSpPr>
        <p:spPr/>
        <p:txBody>
          <a:bodyPr/>
          <a:lstStyle/>
          <a:p>
            <a:r>
              <a:rPr lang="el-GR" dirty="0"/>
              <a:t>Παράγοντες επικινδυνότητας</a:t>
            </a:r>
            <a:endParaRPr lang="en-US" dirty="0"/>
          </a:p>
        </p:txBody>
      </p:sp>
      <p:sp>
        <p:nvSpPr>
          <p:cNvPr id="3" name="Content Placeholder 2">
            <a:extLst>
              <a:ext uri="{FF2B5EF4-FFF2-40B4-BE49-F238E27FC236}">
                <a16:creationId xmlns:a16="http://schemas.microsoft.com/office/drawing/2014/main" id="{B4C062D9-2029-4626-B96F-2205F10BBCA0}"/>
              </a:ext>
            </a:extLst>
          </p:cNvPr>
          <p:cNvSpPr>
            <a:spLocks noGrp="1"/>
          </p:cNvSpPr>
          <p:nvPr>
            <p:ph idx="1"/>
          </p:nvPr>
        </p:nvSpPr>
        <p:spPr>
          <a:xfrm>
            <a:off x="2264933" y="1785731"/>
            <a:ext cx="8911687" cy="4585252"/>
          </a:xfrm>
        </p:spPr>
        <p:txBody>
          <a:bodyPr>
            <a:noAutofit/>
          </a:bodyPr>
          <a:lstStyle/>
          <a:p>
            <a:r>
              <a:rPr lang="el-GR" sz="2400" dirty="0"/>
              <a:t>Φάρμακο</a:t>
            </a:r>
          </a:p>
          <a:p>
            <a:r>
              <a:rPr lang="el-GR" sz="2400" dirty="0"/>
              <a:t>Ασθενής</a:t>
            </a:r>
          </a:p>
          <a:p>
            <a:r>
              <a:rPr lang="el-GR" sz="2400" dirty="0"/>
              <a:t>Ιδιοσυγκρασία</a:t>
            </a:r>
          </a:p>
          <a:p>
            <a:r>
              <a:rPr lang="el-GR" sz="2400" dirty="0"/>
              <a:t>Κύηση-γαλουχία</a:t>
            </a:r>
          </a:p>
          <a:p>
            <a:r>
              <a:rPr lang="el-GR" sz="2400" dirty="0"/>
              <a:t>Νόσημα</a:t>
            </a:r>
          </a:p>
          <a:p>
            <a:r>
              <a:rPr lang="el-GR" sz="2400" dirty="0"/>
              <a:t>Περιβάλλον</a:t>
            </a:r>
          </a:p>
          <a:p>
            <a:r>
              <a:rPr lang="el-GR" sz="2400" dirty="0"/>
              <a:t>Τρόπο ζωής</a:t>
            </a:r>
          </a:p>
          <a:p>
            <a:r>
              <a:rPr lang="el-GR" sz="2400" dirty="0"/>
              <a:t>Δίαιτα</a:t>
            </a:r>
          </a:p>
          <a:p>
            <a:r>
              <a:rPr lang="el-GR" sz="2400" dirty="0"/>
              <a:t>Χημικό περιβάλλον</a:t>
            </a:r>
            <a:endParaRPr lang="en-US" sz="2400" dirty="0"/>
          </a:p>
        </p:txBody>
      </p:sp>
      <p:sp>
        <p:nvSpPr>
          <p:cNvPr id="4" name="Slide Number Placeholder 3">
            <a:extLst>
              <a:ext uri="{FF2B5EF4-FFF2-40B4-BE49-F238E27FC236}">
                <a16:creationId xmlns:a16="http://schemas.microsoft.com/office/drawing/2014/main" id="{01EA966E-4A74-4FAE-8A7A-B51A2460CC47}"/>
              </a:ext>
            </a:extLst>
          </p:cNvPr>
          <p:cNvSpPr>
            <a:spLocks noGrp="1"/>
          </p:cNvSpPr>
          <p:nvPr>
            <p:ph type="sldNum" sz="quarter" idx="12"/>
          </p:nvPr>
        </p:nvSpPr>
        <p:spPr/>
        <p:txBody>
          <a:bodyPr/>
          <a:lstStyle/>
          <a:p>
            <a:fld id="{D57F1E4F-1CFF-5643-939E-217C01CDF565}" type="slidenum">
              <a:rPr lang="en-US" smtClean="0"/>
              <a:pPr/>
              <a:t>64</a:t>
            </a:fld>
            <a:endParaRPr lang="en-US" dirty="0"/>
          </a:p>
        </p:txBody>
      </p:sp>
    </p:spTree>
    <p:extLst>
      <p:ext uri="{BB962C8B-B14F-4D97-AF65-F5344CB8AC3E}">
        <p14:creationId xmlns:p14="http://schemas.microsoft.com/office/powerpoint/2010/main" val="16165706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ADD94-12AE-4ADD-AE82-43708F3262E8}"/>
              </a:ext>
            </a:extLst>
          </p:cNvPr>
          <p:cNvSpPr>
            <a:spLocks noGrp="1"/>
          </p:cNvSpPr>
          <p:nvPr>
            <p:ph type="title"/>
          </p:nvPr>
        </p:nvSpPr>
        <p:spPr/>
        <p:txBody>
          <a:bodyPr/>
          <a:lstStyle/>
          <a:p>
            <a:r>
              <a:rPr lang="el-GR" dirty="0"/>
              <a:t>Άλλοι παράγοντες</a:t>
            </a:r>
            <a:endParaRPr lang="en-US" dirty="0"/>
          </a:p>
        </p:txBody>
      </p:sp>
      <p:sp>
        <p:nvSpPr>
          <p:cNvPr id="3" name="Content Placeholder 2">
            <a:extLst>
              <a:ext uri="{FF2B5EF4-FFF2-40B4-BE49-F238E27FC236}">
                <a16:creationId xmlns:a16="http://schemas.microsoft.com/office/drawing/2014/main" id="{EB558F28-C87A-414F-BE42-98F117A7E473}"/>
              </a:ext>
            </a:extLst>
          </p:cNvPr>
          <p:cNvSpPr>
            <a:spLocks noGrp="1"/>
          </p:cNvSpPr>
          <p:nvPr>
            <p:ph idx="1"/>
          </p:nvPr>
        </p:nvSpPr>
        <p:spPr/>
        <p:txBody>
          <a:bodyPr>
            <a:normAutofit/>
          </a:bodyPr>
          <a:lstStyle/>
          <a:p>
            <a:r>
              <a:rPr lang="el-GR" sz="2400" dirty="0"/>
              <a:t>Η σωστή αναγνώριση του φαρμάκου</a:t>
            </a:r>
          </a:p>
          <a:p>
            <a:r>
              <a:rPr lang="el-GR" sz="2400" dirty="0"/>
              <a:t>Ο προσδιορισμός του χρόνου εμφάνισης των συμπτωμάτων</a:t>
            </a:r>
          </a:p>
          <a:p>
            <a:r>
              <a:rPr lang="el-GR" sz="2400" dirty="0"/>
              <a:t>Η λήψη μεγάλης ποσότητας του φαρμάκου</a:t>
            </a:r>
          </a:p>
          <a:p>
            <a:r>
              <a:rPr lang="el-GR" sz="2400" dirty="0"/>
              <a:t>Η επιδημιολογική μελέτη</a:t>
            </a:r>
          </a:p>
        </p:txBody>
      </p:sp>
      <p:sp>
        <p:nvSpPr>
          <p:cNvPr id="4" name="Slide Number Placeholder 3">
            <a:extLst>
              <a:ext uri="{FF2B5EF4-FFF2-40B4-BE49-F238E27FC236}">
                <a16:creationId xmlns:a16="http://schemas.microsoft.com/office/drawing/2014/main" id="{71E07686-B178-4501-A55B-DDBB1AF67AA7}"/>
              </a:ext>
            </a:extLst>
          </p:cNvPr>
          <p:cNvSpPr>
            <a:spLocks noGrp="1"/>
          </p:cNvSpPr>
          <p:nvPr>
            <p:ph type="sldNum" sz="quarter" idx="12"/>
          </p:nvPr>
        </p:nvSpPr>
        <p:spPr/>
        <p:txBody>
          <a:bodyPr/>
          <a:lstStyle/>
          <a:p>
            <a:fld id="{D57F1E4F-1CFF-5643-939E-217C01CDF565}" type="slidenum">
              <a:rPr lang="en-US" smtClean="0"/>
              <a:pPr/>
              <a:t>65</a:t>
            </a:fld>
            <a:endParaRPr lang="en-US" dirty="0"/>
          </a:p>
        </p:txBody>
      </p:sp>
    </p:spTree>
    <p:extLst>
      <p:ext uri="{BB962C8B-B14F-4D97-AF65-F5344CB8AC3E}">
        <p14:creationId xmlns:p14="http://schemas.microsoft.com/office/powerpoint/2010/main" val="912105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9FC988-2378-4857-ED55-C98701F6269A}"/>
              </a:ext>
            </a:extLst>
          </p:cNvPr>
          <p:cNvSpPr>
            <a:spLocks noGrp="1"/>
          </p:cNvSpPr>
          <p:nvPr>
            <p:ph type="sldNum" sz="quarter" idx="12"/>
          </p:nvPr>
        </p:nvSpPr>
        <p:spPr/>
        <p:txBody>
          <a:bodyPr/>
          <a:lstStyle/>
          <a:p>
            <a:fld id="{D57F1E4F-1CFF-5643-939E-217C01CDF565}" type="slidenum">
              <a:rPr lang="en-US" smtClean="0"/>
              <a:pPr/>
              <a:t>66</a:t>
            </a:fld>
            <a:endParaRPr lang="en-US" dirty="0"/>
          </a:p>
        </p:txBody>
      </p:sp>
      <p:sp>
        <p:nvSpPr>
          <p:cNvPr id="4" name="TextBox 3">
            <a:extLst>
              <a:ext uri="{FF2B5EF4-FFF2-40B4-BE49-F238E27FC236}">
                <a16:creationId xmlns:a16="http://schemas.microsoft.com/office/drawing/2014/main" id="{4EA9CF61-355B-3626-CDFF-E3C2685B2462}"/>
              </a:ext>
            </a:extLst>
          </p:cNvPr>
          <p:cNvSpPr txBox="1"/>
          <p:nvPr/>
        </p:nvSpPr>
        <p:spPr>
          <a:xfrm>
            <a:off x="1719943" y="428178"/>
            <a:ext cx="8403772" cy="4308872"/>
          </a:xfrm>
          <a:prstGeom prst="rect">
            <a:avLst/>
          </a:prstGeom>
          <a:noFill/>
        </p:spPr>
        <p:txBody>
          <a:bodyPr wrap="square">
            <a:spAutoFit/>
          </a:bodyPr>
          <a:lstStyle/>
          <a:p>
            <a:pPr algn="l"/>
            <a:r>
              <a:rPr lang="el-GR" sz="1800" b="0" i="0" u="none" strike="noStrike" baseline="0" dirty="0">
                <a:solidFill>
                  <a:srgbClr val="000000"/>
                </a:solidFill>
                <a:latin typeface="PFHighwayGothicLight"/>
              </a:rPr>
              <a:t>.</a:t>
            </a:r>
          </a:p>
          <a:p>
            <a:pPr algn="l"/>
            <a:r>
              <a:rPr lang="el-GR" sz="2000" b="1" i="0" u="none" strike="noStrike" baseline="0" dirty="0">
                <a:solidFill>
                  <a:schemeClr val="accent1">
                    <a:lumMod val="75000"/>
                  </a:schemeClr>
                </a:solidFill>
              </a:rPr>
              <a:t>Επαγγελματική έκθεση σε ένα φαρμακευτικό προϊόν </a:t>
            </a:r>
            <a:endParaRPr lang="el-GR" sz="2000" b="0" i="1" u="none" strike="noStrike" baseline="0" dirty="0">
              <a:solidFill>
                <a:srgbClr val="58595B"/>
              </a:solidFill>
            </a:endParaRPr>
          </a:p>
          <a:p>
            <a:pPr algn="l"/>
            <a:endParaRPr lang="el-GR" sz="2000" b="0" i="0" u="none" strike="noStrike" baseline="0" dirty="0">
              <a:solidFill>
                <a:srgbClr val="000000"/>
              </a:solidFill>
            </a:endParaRPr>
          </a:p>
          <a:p>
            <a:pPr algn="just"/>
            <a:r>
              <a:rPr lang="el-GR" sz="2400" b="0" i="0" u="none" strike="noStrike" baseline="0" dirty="0">
                <a:solidFill>
                  <a:srgbClr val="000000"/>
                </a:solidFill>
              </a:rPr>
              <a:t>Αναφέρεται στις περιπτώσεις αναφοράς υπόπτων ανεπιθύμητων </a:t>
            </a:r>
            <a:r>
              <a:rPr lang="el-GR" sz="2400" b="0" i="0" u="none" strike="noStrike" baseline="0" dirty="0" err="1">
                <a:solidFill>
                  <a:srgbClr val="000000"/>
                </a:solidFill>
              </a:rPr>
              <a:t>ενεργειών,όπου</a:t>
            </a:r>
            <a:r>
              <a:rPr lang="el-GR" sz="2400" b="0" i="0" u="none" strike="noStrike" baseline="0" dirty="0">
                <a:solidFill>
                  <a:srgbClr val="000000"/>
                </a:solidFill>
              </a:rPr>
              <a:t>  η έκθεση σε ένα φαρμακευτικό προϊόν είναι  αποτέλεσμα της ενασχόλησης ενός ατόμου με μία συγκεκριμένη δραστηριότητα για βιοποριστικούς ή μη σκοπούς.</a:t>
            </a:r>
          </a:p>
          <a:p>
            <a:pPr algn="just"/>
            <a:endParaRPr lang="el-GR" sz="2400" b="0" i="0" u="none" strike="noStrike" baseline="0" dirty="0">
              <a:solidFill>
                <a:srgbClr val="000000"/>
              </a:solidFill>
            </a:endParaRPr>
          </a:p>
          <a:p>
            <a:pPr algn="just"/>
            <a:r>
              <a:rPr lang="el-GR" sz="2400" b="0" i="0" u="none" strike="noStrike" baseline="0" dirty="0">
                <a:solidFill>
                  <a:srgbClr val="000000"/>
                </a:solidFill>
              </a:rPr>
              <a:t>Εξαιρείται η έκθεση σε κάποιο από τα συστατικά του φαρμάκου κατά τη διαδικασία της παραγωγής  μέχρι την απελευθέρωση της παρτίδας ενός φαρμάκου.</a:t>
            </a:r>
            <a:endParaRPr lang="en-US" sz="2400" dirty="0"/>
          </a:p>
        </p:txBody>
      </p:sp>
    </p:spTree>
    <p:extLst>
      <p:ext uri="{BB962C8B-B14F-4D97-AF65-F5344CB8AC3E}">
        <p14:creationId xmlns:p14="http://schemas.microsoft.com/office/powerpoint/2010/main" val="8594073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4D738-597F-448A-951B-66A68F8D6ADE}"/>
              </a:ext>
            </a:extLst>
          </p:cNvPr>
          <p:cNvSpPr>
            <a:spLocks noGrp="1"/>
          </p:cNvSpPr>
          <p:nvPr>
            <p:ph type="title"/>
          </p:nvPr>
        </p:nvSpPr>
        <p:spPr/>
        <p:txBody>
          <a:bodyPr/>
          <a:lstStyle/>
          <a:p>
            <a:r>
              <a:rPr lang="el-GR" dirty="0"/>
              <a:t>Διάγνωση-Διακοπή</a:t>
            </a:r>
            <a:endParaRPr lang="en-US" dirty="0"/>
          </a:p>
        </p:txBody>
      </p:sp>
      <p:sp>
        <p:nvSpPr>
          <p:cNvPr id="3" name="Content Placeholder 2">
            <a:extLst>
              <a:ext uri="{FF2B5EF4-FFF2-40B4-BE49-F238E27FC236}">
                <a16:creationId xmlns:a16="http://schemas.microsoft.com/office/drawing/2014/main" id="{A4857F6A-2562-41B8-9712-4CCBBB7C7FB2}"/>
              </a:ext>
            </a:extLst>
          </p:cNvPr>
          <p:cNvSpPr>
            <a:spLocks noGrp="1"/>
          </p:cNvSpPr>
          <p:nvPr>
            <p:ph idx="1"/>
          </p:nvPr>
        </p:nvSpPr>
        <p:spPr/>
        <p:txBody>
          <a:bodyPr>
            <a:normAutofit/>
          </a:bodyPr>
          <a:lstStyle/>
          <a:p>
            <a:r>
              <a:rPr lang="el-GR" sz="2400" dirty="0"/>
              <a:t>Στηρίζεται στην εμφάνιση των συμπτωμάτων</a:t>
            </a:r>
          </a:p>
          <a:p>
            <a:r>
              <a:rPr lang="el-GR" sz="2400" dirty="0"/>
              <a:t>Δυσκολεύει στην χρόνια χρήση</a:t>
            </a:r>
            <a:endParaRPr lang="en-US" sz="2400" dirty="0"/>
          </a:p>
        </p:txBody>
      </p:sp>
      <p:sp>
        <p:nvSpPr>
          <p:cNvPr id="4" name="Star: 5 Points 3">
            <a:extLst>
              <a:ext uri="{FF2B5EF4-FFF2-40B4-BE49-F238E27FC236}">
                <a16:creationId xmlns:a16="http://schemas.microsoft.com/office/drawing/2014/main" id="{B84ED347-E9DF-491F-BE65-59E34F9B4294}"/>
              </a:ext>
            </a:extLst>
          </p:cNvPr>
          <p:cNvSpPr/>
          <p:nvPr/>
        </p:nvSpPr>
        <p:spPr>
          <a:xfrm>
            <a:off x="1998482" y="3846136"/>
            <a:ext cx="876693" cy="55618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7DFD58-86DF-4142-B151-B333E2A14B53}"/>
              </a:ext>
            </a:extLst>
          </p:cNvPr>
          <p:cNvSpPr txBox="1"/>
          <p:nvPr/>
        </p:nvSpPr>
        <p:spPr>
          <a:xfrm>
            <a:off x="3393649" y="4402318"/>
            <a:ext cx="6457361" cy="1015663"/>
          </a:xfrm>
          <a:prstGeom prst="rect">
            <a:avLst/>
          </a:prstGeom>
          <a:noFill/>
          <a:ln w="28575">
            <a:solidFill>
              <a:schemeClr val="accent1"/>
            </a:solidFill>
          </a:ln>
        </p:spPr>
        <p:txBody>
          <a:bodyPr wrap="square" rtlCol="0">
            <a:spAutoFit/>
          </a:bodyPr>
          <a:lstStyle/>
          <a:p>
            <a:r>
              <a:rPr lang="el-GR" sz="2000" dirty="0"/>
              <a:t>Η διακοπή προστατεύει, ακολουθεί αντικατάσταση</a:t>
            </a:r>
          </a:p>
          <a:p>
            <a:r>
              <a:rPr lang="el-GR" sz="2000" dirty="0"/>
              <a:t>Δεν προστατεύει όταν δεν υπάρχει αντικατάσταση.</a:t>
            </a:r>
          </a:p>
          <a:p>
            <a:r>
              <a:rPr lang="el-GR" sz="2000" dirty="0"/>
              <a:t>Πρόβλημα οι αλλεργικές αντιδράσεις</a:t>
            </a:r>
            <a:endParaRPr lang="en-US" sz="2000"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67</a:t>
            </a:fld>
            <a:endParaRPr lang="en-US" dirty="0"/>
          </a:p>
        </p:txBody>
      </p:sp>
    </p:spTree>
    <p:extLst>
      <p:ext uri="{BB962C8B-B14F-4D97-AF65-F5344CB8AC3E}">
        <p14:creationId xmlns:p14="http://schemas.microsoft.com/office/powerpoint/2010/main" val="25291501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E25B2-DE93-BC35-B1EC-E85328D00E8A}"/>
              </a:ext>
            </a:extLst>
          </p:cNvPr>
          <p:cNvSpPr>
            <a:spLocks noGrp="1"/>
          </p:cNvSpPr>
          <p:nvPr>
            <p:ph type="title"/>
          </p:nvPr>
        </p:nvSpPr>
        <p:spPr/>
        <p:txBody>
          <a:bodyPr/>
          <a:lstStyle/>
          <a:p>
            <a:r>
              <a:rPr lang="el-GR" dirty="0"/>
              <a:t>Βιβλιογραφία</a:t>
            </a:r>
            <a:endParaRPr lang="en-US" dirty="0"/>
          </a:p>
        </p:txBody>
      </p:sp>
      <p:sp>
        <p:nvSpPr>
          <p:cNvPr id="3" name="Content Placeholder 2">
            <a:extLst>
              <a:ext uri="{FF2B5EF4-FFF2-40B4-BE49-F238E27FC236}">
                <a16:creationId xmlns:a16="http://schemas.microsoft.com/office/drawing/2014/main" id="{7F1C7A61-4158-978B-8E44-DBC42BD6D4C6}"/>
              </a:ext>
            </a:extLst>
          </p:cNvPr>
          <p:cNvSpPr>
            <a:spLocks noGrp="1"/>
          </p:cNvSpPr>
          <p:nvPr>
            <p:ph idx="1"/>
          </p:nvPr>
        </p:nvSpPr>
        <p:spPr/>
        <p:txBody>
          <a:bodyPr/>
          <a:lstStyle/>
          <a:p>
            <a:pPr algn="l"/>
            <a:r>
              <a:rPr lang="en-US" sz="1800" b="0" i="0" u="none" strike="noStrike" baseline="0" dirty="0">
                <a:latin typeface="+mj-lt"/>
              </a:rPr>
              <a:t>1. Learning about the Safety of Drugs – A Half-Century of Evolution. Jerry </a:t>
            </a:r>
            <a:r>
              <a:rPr lang="en-US" sz="1800" b="0" i="0" u="none" strike="noStrike" baseline="0" dirty="0" err="1">
                <a:latin typeface="+mj-lt"/>
              </a:rPr>
              <a:t>Avorn</a:t>
            </a:r>
            <a:r>
              <a:rPr lang="en-US" sz="1800" b="0" i="0" u="none" strike="noStrike" baseline="0" dirty="0">
                <a:latin typeface="+mj-lt"/>
              </a:rPr>
              <a:t>. New England Journal of Medicine. 365; 23, 2151-2153, 2011.</a:t>
            </a:r>
          </a:p>
          <a:p>
            <a:pPr algn="l"/>
            <a:r>
              <a:rPr lang="en-US" sz="1800" b="0" i="0" u="none" strike="noStrike" baseline="0" dirty="0">
                <a:latin typeface="+mj-lt"/>
              </a:rPr>
              <a:t>2. Pharmacovigilance in Developing Countries. </a:t>
            </a:r>
            <a:r>
              <a:rPr lang="en-US" sz="1800" b="0" i="0" u="none" strike="noStrike" baseline="0" dirty="0" err="1">
                <a:latin typeface="+mj-lt"/>
              </a:rPr>
              <a:t>Pirmohamed</a:t>
            </a:r>
            <a:r>
              <a:rPr lang="en-US" sz="1800" b="0" i="0" u="none" strike="noStrike" baseline="0" dirty="0">
                <a:latin typeface="+mj-lt"/>
              </a:rPr>
              <a:t> et al. British Medical Journal. 335;462, 2007</a:t>
            </a:r>
            <a:endParaRPr lang="el-GR" sz="1800" b="0" i="0" u="none" strike="noStrike" baseline="0" dirty="0">
              <a:latin typeface="+mj-lt"/>
            </a:endParaRPr>
          </a:p>
          <a:p>
            <a:pPr algn="l"/>
            <a:r>
              <a:rPr lang="el-GR" sz="2000" i="0" u="none" strike="noStrike" baseline="0" dirty="0">
                <a:solidFill>
                  <a:schemeClr val="accent1">
                    <a:lumMod val="50000"/>
                  </a:schemeClr>
                </a:solidFill>
                <a:latin typeface="+mj-lt"/>
              </a:rPr>
              <a:t>Οδηγός Καλών Πρακτικών στη </a:t>
            </a:r>
            <a:r>
              <a:rPr lang="el-GR" sz="2000" i="0" u="none" strike="noStrike" baseline="0" dirty="0" err="1">
                <a:solidFill>
                  <a:schemeClr val="accent1">
                    <a:lumMod val="50000"/>
                  </a:schemeClr>
                </a:solidFill>
                <a:latin typeface="+mj-lt"/>
              </a:rPr>
              <a:t>Φαρμακοεπαγρύπνηση</a:t>
            </a:r>
            <a:r>
              <a:rPr lang="el-GR" sz="2000" i="0" u="none" strike="noStrike" baseline="0" dirty="0">
                <a:solidFill>
                  <a:schemeClr val="accent1">
                    <a:lumMod val="50000"/>
                  </a:schemeClr>
                </a:solidFill>
                <a:latin typeface="+mj-lt"/>
              </a:rPr>
              <a:t>, Σ</a:t>
            </a:r>
            <a:r>
              <a:rPr lang="en-US" sz="2000" i="0" u="none" strike="noStrike" baseline="0" dirty="0" err="1">
                <a:solidFill>
                  <a:schemeClr val="accent1">
                    <a:lumMod val="50000"/>
                  </a:schemeClr>
                </a:solidFill>
                <a:latin typeface="+mj-lt"/>
              </a:rPr>
              <a:t>fEE</a:t>
            </a:r>
            <a:r>
              <a:rPr lang="en-US" sz="2000" i="0" u="none" strike="noStrike" baseline="0" dirty="0">
                <a:solidFill>
                  <a:schemeClr val="accent1">
                    <a:lumMod val="50000"/>
                  </a:schemeClr>
                </a:solidFill>
                <a:latin typeface="+mj-lt"/>
              </a:rPr>
              <a:t> </a:t>
            </a:r>
            <a:r>
              <a:rPr lang="el-GR" sz="1800" b="0" i="0" u="none" strike="noStrike" baseline="0" dirty="0">
                <a:solidFill>
                  <a:schemeClr val="accent1">
                    <a:lumMod val="50000"/>
                  </a:schemeClr>
                </a:solidFill>
                <a:latin typeface="+mj-lt"/>
              </a:rPr>
              <a:t>Σ</a:t>
            </a:r>
            <a:r>
              <a:rPr lang="en-US" sz="1800" b="0" i="0" u="none" strike="noStrike" baseline="0" dirty="0">
                <a:solidFill>
                  <a:schemeClr val="accent1">
                    <a:lumMod val="50000"/>
                  </a:schemeClr>
                </a:solidFill>
                <a:latin typeface="+mj-lt"/>
              </a:rPr>
              <a:t>YN</a:t>
            </a:r>
            <a:r>
              <a:rPr lang="el-GR" sz="1800" b="0" i="0" u="none" strike="noStrike" baseline="0" dirty="0">
                <a:solidFill>
                  <a:schemeClr val="accent1">
                    <a:lumMod val="50000"/>
                  </a:schemeClr>
                </a:solidFill>
                <a:latin typeface="+mj-lt"/>
              </a:rPr>
              <a:t>Δ</a:t>
            </a:r>
            <a:r>
              <a:rPr lang="en-US" sz="1800" b="0" i="0" u="none" strike="noStrike" baseline="0" dirty="0">
                <a:solidFill>
                  <a:schemeClr val="accent1">
                    <a:lumMod val="50000"/>
                  </a:schemeClr>
                </a:solidFill>
                <a:latin typeface="+mj-lt"/>
              </a:rPr>
              <a:t>E</a:t>
            </a:r>
            <a:r>
              <a:rPr lang="el-GR" sz="1800" b="0" i="0" u="none" strike="noStrike" baseline="0" dirty="0">
                <a:solidFill>
                  <a:schemeClr val="accent1">
                    <a:lumMod val="50000"/>
                  </a:schemeClr>
                </a:solidFill>
                <a:latin typeface="+mj-lt"/>
              </a:rPr>
              <a:t>Σ</a:t>
            </a:r>
            <a:r>
              <a:rPr lang="en-US" sz="1800" b="0" i="0" u="none" strike="noStrike" baseline="0" dirty="0">
                <a:solidFill>
                  <a:schemeClr val="accent1">
                    <a:lumMod val="50000"/>
                  </a:schemeClr>
                </a:solidFill>
                <a:latin typeface="+mj-lt"/>
              </a:rPr>
              <a:t>MO</a:t>
            </a:r>
            <a:r>
              <a:rPr lang="el-GR" sz="1800" b="0" i="0" u="none" strike="noStrike" baseline="0" dirty="0">
                <a:solidFill>
                  <a:schemeClr val="accent1">
                    <a:lumMod val="50000"/>
                  </a:schemeClr>
                </a:solidFill>
                <a:latin typeface="+mj-lt"/>
              </a:rPr>
              <a:t>Σ Φ</a:t>
            </a:r>
            <a:r>
              <a:rPr lang="en-US" sz="1800" b="0" i="0" u="none" strike="noStrike" baseline="0" dirty="0">
                <a:solidFill>
                  <a:schemeClr val="accent1">
                    <a:lumMod val="50000"/>
                  </a:schemeClr>
                </a:solidFill>
                <a:latin typeface="+mj-lt"/>
              </a:rPr>
              <a:t>APMAKEYTIK</a:t>
            </a:r>
            <a:r>
              <a:rPr lang="el-GR" sz="1800" b="0" i="0" u="none" strike="noStrike" baseline="0" dirty="0">
                <a:solidFill>
                  <a:schemeClr val="accent1">
                    <a:lumMod val="50000"/>
                  </a:schemeClr>
                </a:solidFill>
                <a:latin typeface="+mj-lt"/>
              </a:rPr>
              <a:t>Ω</a:t>
            </a:r>
            <a:r>
              <a:rPr lang="en-US" sz="1800" b="0" i="0" u="none" strike="noStrike" baseline="0" dirty="0">
                <a:solidFill>
                  <a:schemeClr val="accent1">
                    <a:lumMod val="50000"/>
                  </a:schemeClr>
                </a:solidFill>
                <a:latin typeface="+mj-lt"/>
              </a:rPr>
              <a:t>N E</a:t>
            </a:r>
            <a:r>
              <a:rPr lang="el-GR" sz="1800" b="0" i="0" u="none" strike="noStrike" baseline="0" dirty="0">
                <a:solidFill>
                  <a:schemeClr val="accent1">
                    <a:lumMod val="50000"/>
                  </a:schemeClr>
                </a:solidFill>
                <a:latin typeface="+mj-lt"/>
              </a:rPr>
              <a:t>Π</a:t>
            </a:r>
            <a:r>
              <a:rPr lang="en-US" sz="1800" b="0" i="0" u="none" strike="noStrike" baseline="0" dirty="0">
                <a:solidFill>
                  <a:schemeClr val="accent1">
                    <a:lumMod val="50000"/>
                  </a:schemeClr>
                </a:solidFill>
                <a:latin typeface="+mj-lt"/>
              </a:rPr>
              <a:t>IXEIPH</a:t>
            </a:r>
            <a:r>
              <a:rPr lang="el-GR" sz="1800" b="0" i="0" u="none" strike="noStrike" baseline="0" dirty="0">
                <a:solidFill>
                  <a:schemeClr val="accent1">
                    <a:lumMod val="50000"/>
                  </a:schemeClr>
                </a:solidFill>
                <a:latin typeface="+mj-lt"/>
              </a:rPr>
              <a:t>Σ</a:t>
            </a:r>
            <a:r>
              <a:rPr lang="en-US" sz="1800" b="0" i="0" u="none" strike="noStrike" baseline="0" dirty="0">
                <a:solidFill>
                  <a:schemeClr val="accent1">
                    <a:lumMod val="50000"/>
                  </a:schemeClr>
                </a:solidFill>
                <a:latin typeface="+mj-lt"/>
              </a:rPr>
              <a:t>E</a:t>
            </a:r>
            <a:r>
              <a:rPr lang="el-GR" sz="1800" b="0" i="0" u="none" strike="noStrike" baseline="0" dirty="0">
                <a:solidFill>
                  <a:schemeClr val="accent1">
                    <a:lumMod val="50000"/>
                  </a:schemeClr>
                </a:solidFill>
                <a:latin typeface="+mj-lt"/>
              </a:rPr>
              <a:t>Ω</a:t>
            </a:r>
            <a:r>
              <a:rPr lang="en-US" sz="1800" b="0" i="0" u="none" strike="noStrike" baseline="0" dirty="0">
                <a:solidFill>
                  <a:schemeClr val="accent1">
                    <a:lumMod val="50000"/>
                  </a:schemeClr>
                </a:solidFill>
                <a:latin typeface="+mj-lt"/>
              </a:rPr>
              <a:t>N E</a:t>
            </a:r>
            <a:r>
              <a:rPr lang="el-GR" sz="1800" b="0" i="0" u="none" strike="noStrike" baseline="0" dirty="0">
                <a:solidFill>
                  <a:schemeClr val="accent1">
                    <a:lumMod val="50000"/>
                  </a:schemeClr>
                </a:solidFill>
                <a:latin typeface="+mj-lt"/>
              </a:rPr>
              <a:t>ΛΛ</a:t>
            </a:r>
            <a:r>
              <a:rPr lang="en-US" sz="1800" b="0" i="0" u="none" strike="noStrike" baseline="0" dirty="0">
                <a:solidFill>
                  <a:schemeClr val="accent1">
                    <a:lumMod val="50000"/>
                  </a:schemeClr>
                </a:solidFill>
                <a:latin typeface="+mj-lt"/>
              </a:rPr>
              <a:t>A</a:t>
            </a:r>
            <a:r>
              <a:rPr lang="el-GR" sz="1800" b="0" i="0" u="none" strike="noStrike" baseline="0" dirty="0">
                <a:solidFill>
                  <a:schemeClr val="accent1">
                    <a:lumMod val="50000"/>
                  </a:schemeClr>
                </a:solidFill>
                <a:latin typeface="+mj-lt"/>
              </a:rPr>
              <a:t>Δ</a:t>
            </a:r>
            <a:r>
              <a:rPr lang="en-US" sz="1800" b="0" i="0" u="none" strike="noStrike" baseline="0" dirty="0">
                <a:solidFill>
                  <a:schemeClr val="accent1">
                    <a:lumMod val="50000"/>
                  </a:schemeClr>
                </a:solidFill>
                <a:latin typeface="+mj-lt"/>
              </a:rPr>
              <a:t>O</a:t>
            </a:r>
            <a:r>
              <a:rPr lang="el-GR" sz="1800" b="0" i="0" u="none" strike="noStrike" baseline="0" dirty="0">
                <a:solidFill>
                  <a:schemeClr val="accent1">
                    <a:lumMod val="50000"/>
                  </a:schemeClr>
                </a:solidFill>
                <a:latin typeface="+mj-lt"/>
              </a:rPr>
              <a:t>Σ</a:t>
            </a:r>
            <a:endParaRPr lang="en-US" sz="2000" dirty="0">
              <a:solidFill>
                <a:schemeClr val="accent1">
                  <a:lumMod val="50000"/>
                </a:schemeClr>
              </a:solidFill>
              <a:latin typeface="+mj-lt"/>
            </a:endParaRPr>
          </a:p>
        </p:txBody>
      </p:sp>
      <p:sp>
        <p:nvSpPr>
          <p:cNvPr id="4" name="Slide Number Placeholder 3">
            <a:extLst>
              <a:ext uri="{FF2B5EF4-FFF2-40B4-BE49-F238E27FC236}">
                <a16:creationId xmlns:a16="http://schemas.microsoft.com/office/drawing/2014/main" id="{1C6CC19E-054A-EC99-5D9F-A6A456B9C629}"/>
              </a:ext>
            </a:extLst>
          </p:cNvPr>
          <p:cNvSpPr>
            <a:spLocks noGrp="1"/>
          </p:cNvSpPr>
          <p:nvPr>
            <p:ph type="sldNum" sz="quarter" idx="12"/>
          </p:nvPr>
        </p:nvSpPr>
        <p:spPr/>
        <p:txBody>
          <a:bodyPr/>
          <a:lstStyle/>
          <a:p>
            <a:fld id="{D57F1E4F-1CFF-5643-939E-217C01CDF565}" type="slidenum">
              <a:rPr lang="en-US" smtClean="0"/>
              <a:pPr/>
              <a:t>68</a:t>
            </a:fld>
            <a:endParaRPr lang="en-US" dirty="0"/>
          </a:p>
        </p:txBody>
      </p:sp>
    </p:spTree>
    <p:extLst>
      <p:ext uri="{BB962C8B-B14F-4D97-AF65-F5344CB8AC3E}">
        <p14:creationId xmlns:p14="http://schemas.microsoft.com/office/powerpoint/2010/main" val="3768900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435CF-D74B-CF30-2F47-CC63E86CDB2B}"/>
              </a:ext>
            </a:extLst>
          </p:cNvPr>
          <p:cNvSpPr>
            <a:spLocks noGrp="1"/>
          </p:cNvSpPr>
          <p:nvPr>
            <p:ph type="title"/>
          </p:nvPr>
        </p:nvSpPr>
        <p:spPr/>
        <p:txBody>
          <a:bodyPr/>
          <a:lstStyle/>
          <a:p>
            <a:r>
              <a:rPr lang="el-GR" sz="3600" b="0" i="0" u="none" strike="noStrike" baseline="0" dirty="0" err="1">
                <a:latin typeface="PFHighwayGothicLight"/>
              </a:rPr>
              <a:t>Widukind</a:t>
            </a:r>
            <a:r>
              <a:rPr lang="el-GR" sz="3600" b="0" i="0" u="none" strike="noStrike" baseline="0" dirty="0">
                <a:latin typeface="PFHighwayGothicLight"/>
              </a:rPr>
              <a:t> </a:t>
            </a:r>
            <a:r>
              <a:rPr lang="el-GR" sz="3600" b="0" i="0" u="none" strike="noStrike" baseline="0" dirty="0" err="1">
                <a:latin typeface="PFHighwayGothicLight"/>
              </a:rPr>
              <a:t>Lenz</a:t>
            </a:r>
            <a:r>
              <a:rPr lang="el-GR" sz="3600" b="0" i="0" u="none" strike="noStrike" baseline="0" dirty="0">
                <a:latin typeface="PFHighwayGothicLight"/>
              </a:rPr>
              <a:t>, παιδίατρος από το Αμβούργο</a:t>
            </a:r>
            <a:endParaRPr lang="en-US" dirty="0"/>
          </a:p>
        </p:txBody>
      </p:sp>
      <p:sp>
        <p:nvSpPr>
          <p:cNvPr id="3" name="Content Placeholder 2">
            <a:extLst>
              <a:ext uri="{FF2B5EF4-FFF2-40B4-BE49-F238E27FC236}">
                <a16:creationId xmlns:a16="http://schemas.microsoft.com/office/drawing/2014/main" id="{BBAFAA3D-B8B6-4B3E-7E05-32911F4241A3}"/>
              </a:ext>
            </a:extLst>
          </p:cNvPr>
          <p:cNvSpPr>
            <a:spLocks noGrp="1"/>
          </p:cNvSpPr>
          <p:nvPr>
            <p:ph idx="1"/>
          </p:nvPr>
        </p:nvSpPr>
        <p:spPr/>
        <p:txBody>
          <a:bodyPr>
            <a:normAutofit/>
          </a:bodyPr>
          <a:lstStyle/>
          <a:p>
            <a:pPr algn="just"/>
            <a:r>
              <a:rPr lang="el-GR" sz="2000" b="0" i="0" u="none" strike="noStrike" baseline="0" dirty="0">
                <a:latin typeface="+mj-lt"/>
              </a:rPr>
              <a:t>διαπίστωσε έναν μεγάλο αριθμό περιστατικών παιδιών των οποίων οι μητέρες είχαν λάβει ένα νέο κατασταλτικό φάρμακο, το </a:t>
            </a:r>
            <a:r>
              <a:rPr lang="el-GR" sz="2000" b="1" i="0" u="none" strike="noStrike" baseline="0" dirty="0" err="1">
                <a:latin typeface="+mj-lt"/>
              </a:rPr>
              <a:t>Contergan</a:t>
            </a:r>
            <a:r>
              <a:rPr lang="el-GR" sz="2000" b="1" i="0" u="none" strike="noStrike" baseline="0" dirty="0">
                <a:latin typeface="+mj-lt"/>
              </a:rPr>
              <a:t>,</a:t>
            </a:r>
            <a:r>
              <a:rPr lang="el-GR" sz="2000" b="0" i="0" u="none" strike="noStrike" baseline="0" dirty="0">
                <a:latin typeface="+mj-lt"/>
              </a:rPr>
              <a:t> κατά τη διάρκεια της εγκυμοσύνης.</a:t>
            </a:r>
          </a:p>
          <a:p>
            <a:pPr algn="just"/>
            <a:r>
              <a:rPr lang="el-GR" sz="2000" b="0" i="0" u="none" strike="noStrike" baseline="0" dirty="0">
                <a:latin typeface="+mj-lt"/>
              </a:rPr>
              <a:t> Το φάρμακο προωθούνταν επιθετικά από την εταιρεία ως ασφαλές υπνωτικό χάπι, αλλά και για τη θεραπεία της πρωινής ναυτίας, της γρίπης, της κατάθλιψης, της πρόωρης εκσπερμάτισης, της φυματίωσης, του προεμμηνορροϊκού, συνδρόμου, της εμμηνόπαυσης, της κεφαλαλγίας, του αλκοολισμού, του άγχους, της συναισθηματικής αστάθειας……..</a:t>
            </a:r>
          </a:p>
          <a:p>
            <a:pPr algn="just"/>
            <a:r>
              <a:rPr lang="el-GR" sz="2000" b="1" i="0" u="none" strike="noStrike" baseline="0" dirty="0">
                <a:latin typeface="+mj-lt"/>
              </a:rPr>
              <a:t>41 από 46 γυναίκες που είχαν γεννήσει παιδιά με δυσμορφία είχαν λάβει το </a:t>
            </a:r>
            <a:r>
              <a:rPr lang="el-GR" sz="2000" b="1" i="0" u="none" strike="noStrike" baseline="0" dirty="0" err="1">
                <a:latin typeface="+mj-lt"/>
              </a:rPr>
              <a:t>Contergan</a:t>
            </a:r>
            <a:r>
              <a:rPr lang="el-GR" sz="2000" b="0" i="0" u="none" strike="noStrike" baseline="0"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29D4819A-2A50-85B4-1C75-3B9186294BC4}"/>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42362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BB9C-B5BC-C11F-A022-3E364CDC2075}"/>
              </a:ext>
            </a:extLst>
          </p:cNvPr>
          <p:cNvSpPr>
            <a:spLocks noGrp="1"/>
          </p:cNvSpPr>
          <p:nvPr>
            <p:ph type="title"/>
          </p:nvPr>
        </p:nvSpPr>
        <p:spPr/>
        <p:txBody>
          <a:bodyPr>
            <a:normAutofit/>
          </a:bodyPr>
          <a:lstStyle/>
          <a:p>
            <a:r>
              <a:rPr lang="el-GR" sz="2400" b="1" i="0" u="none" strike="noStrike" baseline="0" dirty="0">
                <a:solidFill>
                  <a:schemeClr val="accent1">
                    <a:lumMod val="50000"/>
                  </a:schemeClr>
                </a:solidFill>
                <a:latin typeface="+mn-lt"/>
              </a:rPr>
              <a:t>Στην Αυστραλία, ο γυναικολόγος </a:t>
            </a:r>
            <a:r>
              <a:rPr lang="el-GR" sz="2400" b="1" i="0" u="none" strike="noStrike" baseline="0" dirty="0" err="1">
                <a:solidFill>
                  <a:schemeClr val="accent1">
                    <a:lumMod val="50000"/>
                  </a:schemeClr>
                </a:solidFill>
                <a:latin typeface="+mn-lt"/>
              </a:rPr>
              <a:t>William</a:t>
            </a:r>
            <a:r>
              <a:rPr lang="el-GR" sz="2400" b="1" i="0" u="none" strike="noStrike" baseline="0" dirty="0">
                <a:solidFill>
                  <a:schemeClr val="accent1">
                    <a:lumMod val="50000"/>
                  </a:schemeClr>
                </a:solidFill>
                <a:latin typeface="+mn-lt"/>
              </a:rPr>
              <a:t> </a:t>
            </a:r>
            <a:r>
              <a:rPr lang="el-GR" sz="2400" b="1" i="0" u="none" strike="noStrike" baseline="0" dirty="0" err="1">
                <a:solidFill>
                  <a:schemeClr val="accent1">
                    <a:lumMod val="50000"/>
                  </a:schemeClr>
                </a:solidFill>
                <a:latin typeface="+mn-lt"/>
              </a:rPr>
              <a:t>McBride</a:t>
            </a:r>
            <a:endParaRPr lang="en-US" sz="2400" b="1" dirty="0">
              <a:solidFill>
                <a:schemeClr val="accent1">
                  <a:lumMod val="50000"/>
                </a:schemeClr>
              </a:solidFill>
              <a:latin typeface="+mn-lt"/>
            </a:endParaRPr>
          </a:p>
        </p:txBody>
      </p:sp>
      <p:sp>
        <p:nvSpPr>
          <p:cNvPr id="3" name="Content Placeholder 2">
            <a:extLst>
              <a:ext uri="{FF2B5EF4-FFF2-40B4-BE49-F238E27FC236}">
                <a16:creationId xmlns:a16="http://schemas.microsoft.com/office/drawing/2014/main" id="{9F9451F9-DBDB-C9F1-7034-90CFA80E4578}"/>
              </a:ext>
            </a:extLst>
          </p:cNvPr>
          <p:cNvSpPr>
            <a:spLocks noGrp="1"/>
          </p:cNvSpPr>
          <p:nvPr>
            <p:ph idx="1"/>
          </p:nvPr>
        </p:nvSpPr>
        <p:spPr/>
        <p:txBody>
          <a:bodyPr>
            <a:normAutofit/>
          </a:bodyPr>
          <a:lstStyle/>
          <a:p>
            <a:pPr algn="l"/>
            <a:r>
              <a:rPr lang="el-GR" sz="2000" b="0" i="0" u="none" strike="noStrike" baseline="0" dirty="0">
                <a:latin typeface="+mj-lt"/>
              </a:rPr>
              <a:t>διαπίστωσε ένα μεγάλο αριθμό παρόμοιων περιστατικών </a:t>
            </a:r>
          </a:p>
          <a:p>
            <a:pPr algn="l"/>
            <a:r>
              <a:rPr lang="el-GR" sz="2000" b="0" i="0" u="none" strike="noStrike" baseline="0" dirty="0">
                <a:latin typeface="+mj-lt"/>
              </a:rPr>
              <a:t>οι μητέρες των παιδιών με δυσμορφία είχαν λάβει το φάρμακο </a:t>
            </a:r>
            <a:r>
              <a:rPr lang="el-GR" sz="2000" b="1" i="0" u="none" strike="noStrike" baseline="0" dirty="0" err="1">
                <a:solidFill>
                  <a:schemeClr val="accent1">
                    <a:lumMod val="50000"/>
                  </a:schemeClr>
                </a:solidFill>
                <a:latin typeface="+mj-lt"/>
              </a:rPr>
              <a:t>Distaval</a:t>
            </a:r>
            <a:r>
              <a:rPr lang="el-GR" sz="2000" b="0" i="0" u="none" strike="noStrike" baseline="0" dirty="0">
                <a:latin typeface="+mj-lt"/>
              </a:rPr>
              <a:t> κατά την εγκυμοσύνη. </a:t>
            </a:r>
          </a:p>
          <a:p>
            <a:pPr algn="l"/>
            <a:r>
              <a:rPr lang="el-GR" sz="2000" b="0" i="0" u="none" strike="noStrike" baseline="0" dirty="0">
                <a:latin typeface="+mj-lt"/>
              </a:rPr>
              <a:t>Τα αποτελέσματα της έρευνας του δημοσιεύτηκαν στο </a:t>
            </a:r>
            <a:r>
              <a:rPr lang="el-GR" sz="2000" b="0" i="0" u="none" strike="noStrike" baseline="0" dirty="0" err="1">
                <a:latin typeface="+mj-lt"/>
              </a:rPr>
              <a:t>Lancet</a:t>
            </a:r>
            <a:r>
              <a:rPr lang="el-GR" sz="2000" b="0" i="0" u="none" strike="noStrike" baseline="0" dirty="0">
                <a:latin typeface="+mj-lt"/>
              </a:rPr>
              <a:t>, τον Δεκέμβριο του 1961</a:t>
            </a:r>
            <a:endParaRPr lang="en-US" sz="2000" dirty="0">
              <a:latin typeface="+mj-lt"/>
            </a:endParaRPr>
          </a:p>
        </p:txBody>
      </p:sp>
      <p:sp>
        <p:nvSpPr>
          <p:cNvPr id="4" name="Slide Number Placeholder 3">
            <a:extLst>
              <a:ext uri="{FF2B5EF4-FFF2-40B4-BE49-F238E27FC236}">
                <a16:creationId xmlns:a16="http://schemas.microsoft.com/office/drawing/2014/main" id="{E7008F94-5157-EC24-6383-5781051B091A}"/>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909738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F0548-7CD1-1B29-370D-BEEEADBEBE7D}"/>
              </a:ext>
            </a:extLst>
          </p:cNvPr>
          <p:cNvSpPr>
            <a:spLocks noGrp="1"/>
          </p:cNvSpPr>
          <p:nvPr>
            <p:ph type="title"/>
          </p:nvPr>
        </p:nvSpPr>
        <p:spPr/>
        <p:txBody>
          <a:bodyPr/>
          <a:lstStyle/>
          <a:p>
            <a:r>
              <a:rPr lang="el-GR" dirty="0"/>
              <a:t>Απόσυρση στις δύο χώρες….</a:t>
            </a:r>
            <a:endParaRPr lang="en-US" dirty="0"/>
          </a:p>
        </p:txBody>
      </p:sp>
      <p:sp>
        <p:nvSpPr>
          <p:cNvPr id="3" name="Content Placeholder 2">
            <a:extLst>
              <a:ext uri="{FF2B5EF4-FFF2-40B4-BE49-F238E27FC236}">
                <a16:creationId xmlns:a16="http://schemas.microsoft.com/office/drawing/2014/main" id="{FDDB49A4-C1FC-DFAF-33EE-CB8B64DC948F}"/>
              </a:ext>
            </a:extLst>
          </p:cNvPr>
          <p:cNvSpPr>
            <a:spLocks noGrp="1"/>
          </p:cNvSpPr>
          <p:nvPr>
            <p:ph idx="1"/>
          </p:nvPr>
        </p:nvSpPr>
        <p:spPr/>
        <p:txBody>
          <a:bodyPr>
            <a:normAutofit/>
          </a:bodyPr>
          <a:lstStyle/>
          <a:p>
            <a:r>
              <a:rPr lang="el-GR" sz="2000" dirty="0">
                <a:latin typeface="+mj-lt"/>
              </a:rPr>
              <a:t>Όμως</a:t>
            </a:r>
          </a:p>
          <a:p>
            <a:pPr algn="l"/>
            <a:r>
              <a:rPr lang="el-GR" sz="2000" b="0" i="0" u="none" strike="noStrike" baseline="0" dirty="0">
                <a:latin typeface="+mj-lt"/>
              </a:rPr>
              <a:t>λόγω των διαφορετικών εμπορικών ονομασιών</a:t>
            </a:r>
          </a:p>
          <a:p>
            <a:pPr algn="l"/>
            <a:r>
              <a:rPr lang="el-GR" sz="2000" b="0" i="0" u="none" strike="noStrike" baseline="0" dirty="0">
                <a:latin typeface="+mj-lt"/>
              </a:rPr>
              <a:t>και της ανυπαρξίας συνεργασίας σε θέματα </a:t>
            </a:r>
            <a:r>
              <a:rPr lang="el-GR" sz="2000" b="0" i="0" u="none" strike="noStrike" baseline="0" dirty="0" err="1">
                <a:latin typeface="+mj-lt"/>
              </a:rPr>
              <a:t>φαρμακοεπαργύπνησης</a:t>
            </a:r>
            <a:endParaRPr lang="el-GR" sz="2000" b="0" i="0" u="none" strike="noStrike" baseline="0" dirty="0">
              <a:latin typeface="+mj-lt"/>
            </a:endParaRPr>
          </a:p>
          <a:p>
            <a:pPr algn="l"/>
            <a:r>
              <a:rPr lang="el-GR" sz="2000" b="0" i="0" u="none" strike="noStrike" baseline="0" dirty="0">
                <a:latin typeface="+mj-lt"/>
              </a:rPr>
              <a:t>το φάρμακο συνέχιζε να κυκλοφορεί τόσο σε χώρες της Ευρώπης,</a:t>
            </a:r>
          </a:p>
          <a:p>
            <a:pPr algn="l"/>
            <a:r>
              <a:rPr lang="el-GR" sz="2000" b="0" i="0" u="none" strike="noStrike" baseline="0" dirty="0">
                <a:latin typeface="+mj-lt"/>
              </a:rPr>
              <a:t>όσο και στην Αφρική και την Ιαπωνία, με διάφορες ονομασίες, αλλά την ίδια δραστική </a:t>
            </a:r>
            <a:r>
              <a:rPr lang="el-GR" sz="2400" b="1" i="0" u="sng" strike="noStrike" baseline="0" dirty="0">
                <a:solidFill>
                  <a:schemeClr val="accent1">
                    <a:lumMod val="50000"/>
                  </a:schemeClr>
                </a:solidFill>
              </a:rPr>
              <a:t>τη θαλιδομίδη</a:t>
            </a:r>
            <a:endParaRPr lang="en-US" sz="2400" b="1" u="sng" dirty="0">
              <a:solidFill>
                <a:schemeClr val="accent1">
                  <a:lumMod val="50000"/>
                </a:schemeClr>
              </a:solidFill>
            </a:endParaRPr>
          </a:p>
        </p:txBody>
      </p:sp>
      <p:sp>
        <p:nvSpPr>
          <p:cNvPr id="4" name="Slide Number Placeholder 3">
            <a:extLst>
              <a:ext uri="{FF2B5EF4-FFF2-40B4-BE49-F238E27FC236}">
                <a16:creationId xmlns:a16="http://schemas.microsoft.com/office/drawing/2014/main" id="{6C5EEF68-C8D6-B768-F189-C829C8BFA894}"/>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3175018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774</TotalTime>
  <Words>2733</Words>
  <Application>Microsoft Office PowerPoint</Application>
  <PresentationFormat>Widescreen</PresentationFormat>
  <Paragraphs>407</Paragraphs>
  <Slides>68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68</vt:i4>
      </vt:variant>
    </vt:vector>
  </HeadingPairs>
  <TitlesOfParts>
    <vt:vector size="76" baseType="lpstr">
      <vt:lpstr>Arial</vt:lpstr>
      <vt:lpstr>Calibri</vt:lpstr>
      <vt:lpstr>Century Gothic</vt:lpstr>
      <vt:lpstr>Palatino Linotype</vt:lpstr>
      <vt:lpstr>PFHighwayGothic-Bold</vt:lpstr>
      <vt:lpstr>PFHighwayGothicLight</vt:lpstr>
      <vt:lpstr>Wingdings 3</vt:lpstr>
      <vt:lpstr>Wisp</vt:lpstr>
      <vt:lpstr>PowerPoint Presentation</vt:lpstr>
      <vt:lpstr>B5. Mετεγκριτική παρακολούθηση της ασφάλειας και αποτελεσματικότητας φαρμάκων</vt:lpstr>
      <vt:lpstr>Ιστορία</vt:lpstr>
      <vt:lpstr>PowerPoint Presentation</vt:lpstr>
      <vt:lpstr>Frances Kelsey, Στα μέσα του 1961, απορρίφθηκε η αίτηση έγκρισης του Kevadon. </vt:lpstr>
      <vt:lpstr>PowerPoint Presentation</vt:lpstr>
      <vt:lpstr>Widukind Lenz, παιδίατρος από το Αμβούργο</vt:lpstr>
      <vt:lpstr>Στην Αυστραλία, ο γυναικολόγος William McBride</vt:lpstr>
      <vt:lpstr>Απόσυρση στις δύο χώρες….</vt:lpstr>
      <vt:lpstr>PowerPoint Presentation</vt:lpstr>
      <vt:lpstr>Ιστορία-Συμβάντα που οδήγησαν την κινητοποίηση και την οργάνωση της φαρμακοεπαγρύπνισης. Η γέννηση της κίτρινης κάρτας </vt:lpstr>
      <vt:lpstr>Αποφάσεις</vt:lpstr>
      <vt:lpstr>Ανεπιθύμητη Αντίδραση-Adverse drug Reaction (ADR)ή αντίδραση?</vt:lpstr>
      <vt:lpstr>Μη Αναμενόμενη Ανεπιθύμητη Ενέργεια </vt:lpstr>
      <vt:lpstr>Πρόβλεψη ΑΕ</vt:lpstr>
      <vt:lpstr>In silico προβλέψεις</vt:lpstr>
      <vt:lpstr>Παρενέργεια</vt:lpstr>
      <vt:lpstr>PowerPoint Presentation</vt:lpstr>
      <vt:lpstr>Μερικά παραδείγματα Ανεπιθύμητου Συμβάντος</vt:lpstr>
      <vt:lpstr>Εμπλεκόμενοι</vt:lpstr>
      <vt:lpstr>Τροφοδότες ΑΕ οι φαρμακοβιομηχανίες (ακολουθούν οι γιατροί και οι φαρμακοποιοί)</vt:lpstr>
      <vt:lpstr>Επιδιωκόμενα</vt:lpstr>
      <vt:lpstr>Χρήσιμοι όροι</vt:lpstr>
      <vt:lpstr>PowerPoint Presentation</vt:lpstr>
      <vt:lpstr>Καθεστώς Συμπληρωματικής Παρακολούθησης </vt:lpstr>
      <vt:lpstr>Ανεπιθύμητη ενέργεια που σχετίζεται με εμβόλιο </vt:lpstr>
      <vt:lpstr>PowerPoint Presentation</vt:lpstr>
      <vt:lpstr>PowerPoint Presentation</vt:lpstr>
      <vt:lpstr>Ανεπιθύμητες ενέργειες-ΑΕ</vt:lpstr>
      <vt:lpstr>Στην βιβλιογραφία χρησιμοποιούνται και οι δύο όροι. </vt:lpstr>
      <vt:lpstr>ΑDR -οι 5 κατηγορίες</vt:lpstr>
      <vt:lpstr>Εγγεγραμμένη ΑΕ-Listed ADR</vt:lpstr>
      <vt:lpstr>Ανάλογα με τα πόσα κριτήρια καλύπτονται οι ΑΕς διακρίνονται: </vt:lpstr>
      <vt:lpstr>Κλινικά κριτήρια</vt:lpstr>
      <vt:lpstr>Εργαστηριακά Κριτήρια</vt:lpstr>
      <vt:lpstr>Βιβλιογραφικά κριτήρια</vt:lpstr>
      <vt:lpstr>Ελαφρές ΑΕς</vt:lpstr>
      <vt:lpstr>Κριτήρια Σοβαρότητας Ανεπιθύμητων Ενεργειών </vt:lpstr>
      <vt:lpstr>Σοβαρές ΑΕς</vt:lpstr>
      <vt:lpstr>Εντατική Φαρμακοεπαγρύπνιση</vt:lpstr>
      <vt:lpstr>Εσπευσμένη Διαδικασία στην Φαρμακοεπαγρύπνιση</vt:lpstr>
      <vt:lpstr>Εκτατική Φαρμακοεπαγρύπνιση</vt:lpstr>
      <vt:lpstr>PowerPoint Presentation</vt:lpstr>
      <vt:lpstr>PowerPoint Presentation</vt:lpstr>
      <vt:lpstr>PowerPoint Presentation</vt:lpstr>
      <vt:lpstr>PowerPoint Presentation</vt:lpstr>
      <vt:lpstr>΄Ενταση-Χρόνος εκδήλωσης</vt:lpstr>
      <vt:lpstr>Δευτερογενείς αντιδράσεις-επιδράσεις</vt:lpstr>
      <vt:lpstr>Μηχανισμοί που προκαλούν ΑΕς </vt:lpstr>
      <vt:lpstr>Χρόνος εμφάνισης ΑΕς</vt:lpstr>
      <vt:lpstr>Δοσοεξαρτώμενες ΑΕς</vt:lpstr>
      <vt:lpstr>Αιτίες</vt:lpstr>
      <vt:lpstr>Φαρμακευτικά αίτια-ΑΕς τύπου Α </vt:lpstr>
      <vt:lpstr>Φαρμακευτικά αίτια-ΑΕς τύπου Β </vt:lpstr>
      <vt:lpstr>Φαρμακοκινητικά αίτια-ΑΕς τύπου Α </vt:lpstr>
      <vt:lpstr>Φαρμακοδυναμικά αίτια-ΑΕς τύπου Α</vt:lpstr>
      <vt:lpstr>Φαρμακοδυναμικά αίτια-ΑΕς τύπου Β</vt:lpstr>
      <vt:lpstr>Κατηγοριοποίηση ηλικιών</vt:lpstr>
      <vt:lpstr>Solicited reports</vt:lpstr>
      <vt:lpstr>Ενοχοποίηση</vt:lpstr>
      <vt:lpstr>Κριτήρια ενοχοποίησης ΑΕ</vt:lpstr>
      <vt:lpstr>PowerPoint Presentation</vt:lpstr>
      <vt:lpstr>Επικινδυνότητα</vt:lpstr>
      <vt:lpstr>Παράγοντες επικινδυνότητας</vt:lpstr>
      <vt:lpstr>Άλλοι παράγοντες</vt:lpstr>
      <vt:lpstr>PowerPoint Presentation</vt:lpstr>
      <vt:lpstr>Διάγνωση-Διακοπή</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Dimitra Hadjipavlou-Litina</dc:creator>
  <cp:lastModifiedBy>Dimitra Hadjipavlou-Litina</cp:lastModifiedBy>
  <cp:revision>87</cp:revision>
  <dcterms:created xsi:type="dcterms:W3CDTF">2022-02-27T16:15:49Z</dcterms:created>
  <dcterms:modified xsi:type="dcterms:W3CDTF">2023-03-18T18:14:42Z</dcterms:modified>
</cp:coreProperties>
</file>