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79" r:id="rId9"/>
    <p:sldId id="280" r:id="rId10"/>
    <p:sldId id="281" r:id="rId11"/>
    <p:sldId id="282" r:id="rId12"/>
    <p:sldId id="283" r:id="rId13"/>
    <p:sldId id="284" r:id="rId14"/>
    <p:sldId id="258" r:id="rId15"/>
    <p:sldId id="285" r:id="rId16"/>
    <p:sldId id="259" r:id="rId17"/>
    <p:sldId id="266" r:id="rId18"/>
    <p:sldId id="267" r:id="rId19"/>
    <p:sldId id="268" r:id="rId20"/>
    <p:sldId id="269" r:id="rId21"/>
    <p:sldId id="273" r:id="rId22"/>
    <p:sldId id="286" r:id="rId23"/>
    <p:sldId id="271" r:id="rId24"/>
    <p:sldId id="272" r:id="rId25"/>
    <p:sldId id="278" r:id="rId26"/>
    <p:sldId id="287" r:id="rId27"/>
    <p:sldId id="305" r:id="rId28"/>
    <p:sldId id="313" r:id="rId29"/>
    <p:sldId id="318" r:id="rId30"/>
    <p:sldId id="319" r:id="rId31"/>
    <p:sldId id="320" r:id="rId32"/>
    <p:sldId id="321" r:id="rId33"/>
    <p:sldId id="322" r:id="rId34"/>
    <p:sldId id="288" r:id="rId35"/>
    <p:sldId id="315" r:id="rId36"/>
    <p:sldId id="316" r:id="rId37"/>
    <p:sldId id="317" r:id="rId38"/>
    <p:sldId id="303" r:id="rId39"/>
    <p:sldId id="304" r:id="rId40"/>
    <p:sldId id="307" r:id="rId41"/>
    <p:sldId id="289" r:id="rId42"/>
    <p:sldId id="293" r:id="rId43"/>
    <p:sldId id="292" r:id="rId44"/>
    <p:sldId id="277" r:id="rId45"/>
    <p:sldId id="274" r:id="rId46"/>
    <p:sldId id="294" r:id="rId47"/>
    <p:sldId id="276" r:id="rId48"/>
    <p:sldId id="291" r:id="rId49"/>
    <p:sldId id="306" r:id="rId50"/>
    <p:sldId id="295" r:id="rId51"/>
    <p:sldId id="310" r:id="rId52"/>
    <p:sldId id="309" r:id="rId53"/>
    <p:sldId id="296" r:id="rId54"/>
    <p:sldId id="311" r:id="rId55"/>
    <p:sldId id="297" r:id="rId56"/>
    <p:sldId id="298" r:id="rId57"/>
    <p:sldId id="299" r:id="rId58"/>
    <p:sldId id="302" r:id="rId59"/>
    <p:sldId id="301" r:id="rId60"/>
    <p:sldId id="275" r:id="rId61"/>
    <p:sldId id="270" r:id="rId62"/>
    <p:sldId id="308" r:id="rId63"/>
    <p:sldId id="260" r:id="rId6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28:5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14 24575,'1'-1'0,"0"0"0,0 0 0,0 0 0,0 0 0,0 0 0,0 0 0,0 0 0,1 0 0,-1 1 0,0-1 0,1 0 0,-1 1 0,1-1 0,-1 1 0,0 0 0,1-1 0,-1 1 0,3 0 0,-3 0 0,1 0 0,-1 1 0,0-1 0,0 1 0,0-1 0,0 1 0,0-1 0,0 1 0,0-1 0,0 1 0,0 0 0,0 0 0,0 0 0,-1-1 0,1 1 0,0 0 0,-1 0 0,2 2 0,1 2 0,-1 0 0,1 1 0,-1 0 0,-1-1 0,1 1 0,-1 0 0,1 11 0,0 192 0,-3-115 0,-2-50 0,-9 56 0,-2 5 0,10-70 0,-2-1 0,-2 0 0,-1 0 0,-1-1 0,-26 55 0,30-70 0,1-1 0,0 1 0,2 0 0,0 0 0,-1 30 0,-4 30 0,-28 148 0,12-39 0,13-100 0,4 0 0,7 127 0,1-100 0,-3-90-44,0 0-1,-11 43 1,7-37-1188,2-10-5594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29:1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24575,'6'-5'0,"6"-2"0,6-4 0,6-1 0,4 2 0,2-3 0,1-4 0,1-4 0,-1-4 0,0-3 0,-5 4-8191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33:2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24575,'5'0'0,"7"0"0,6 0 0,1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36:00.1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0 118 24575,'0'0'0,"0"5"0,6 8 0,6 5 0,6 0 0,6 9 0,3 2 0,-4 3 0,2 1 0,0 0 0,2-1 0,0-6 0,2-1 0,0 0 0,-4 0 0,-1-4 0,0 0 0,1 2 0,2-5 0,1 3 0,7-6 0,-5 3 0,0 2 0,6 3 0,-1 3 0,0-5 0,0 2 0,-2-5 0,-7 2 0,-1-5 0,-1-4 0,2 2 0,0-3 0,2-2 0,1-2 0,0-3 0,1-2 0,1 0 0,-1-1 0,1-1 0,-1 1 0,1-1 0,-1 1 0,0 0 0,0 0 0,0-1 0,1 1 0,-1 0 0,0 0 0,1 0 0,-1 0 0,0 1 0,0-1 0,0 0 0,1 0 0,-1 0 0,0 0 0,0 0 0,1 0 0,-1 0 0,0 0 0,0 0 0,1 0 0,-1 0 0,0 0 0,0 0 0,0 0 0,1 0 0,-1 0 0,0 0 0,0 0 0,7 0 0,-1 0 0,1 0 0,-2 0 0,5-6 0,-1 0 0,-1-6 0,-3-6 0,-1 2 0,-1 2 0,-2-2 0,0-3 0,-1-3 0,0 3 0,0-2 0,-1-2 0,1-2 0,0-2 0,-6 4 0,-6 0 0,-6-1 0,-5-1 0,-4-2 0,-3-2 0,0 0 0,5-1 0,0 0 0,6-1 0,6 0 0,-2 1 0,-2-1 0,4 1 0,1 0 0,-2 0 0,3 0 0,-3-1 0,-4 1 0,-4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36:11.8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653.47021"/>
      <inkml:brushProperty name="anchorY" value="-728.98065"/>
      <inkml:brushProperty name="scaleFactor" value="0.5"/>
    </inkml:brush>
  </inkml:definitions>
  <inkml:trace contextRef="#ctx0" brushRef="#br0">1665 670 24575,'0'0'0,"-6"-5"0,-7-2 0,-6 1 0,-4 1 0,-5 7 0,-1 2 0,-2 1 0,0-1 0,-1 6 0,1-1 0,0-2 0,0 5 0,0 5 0,1-3 0,-6 5 0,-1-4 0,-5 4 0,1-5 0,0 4 0,4 2 0,-4 2 0,1 4 0,-4 2 0,2 1 0,2-4 0,3-1 0,2 1 0,3 0 0,6 3 0,2 0 0,1 1 0,-2 1 0,-1 12 0,-1-5 0,-2 0 0,-1-3 0,0 5 0,6-2 0,6 0 0,-1-2 0,0-1 0,-2-2 0,2-1 0,-1 0 0,-2 5 0,3 0 0,-1 0 0,-2 5 0,4-1 0,-3-1 0,5 3 0,4-1 0,-2 4 0,-3 3 0,3-1 0,-4 3 0,3 2 0,4-3 0,-3 1 0,2-3 0,4-4 0,1-5 0,-2 3 0,1-2 0,2-2 0,1 4 0,2 5 0,1 4 0,-5 4 0,1-2 0,-1 1 0,3 2 0,0-5 0,2 1 0,1 2 0,-5-5 0,0 3 0,0 1 0,1-4 0,2-3 0,1 1 0,1 2 0,0 4 0,1-4 0,1 3 0,-1-4 0,0 2 0,0 2 0,1 3 0,-1 2 0,0 2 0,0 8 0,0 0 0,0 1 0,0 5 0,0-7 0,0-1 0,0-4 0,0 0 0,0 0 0,0-1 0,0 0 0,0-5 0,0-6 0,0-7 0,0 2 0,0-3 0,0-3 0,0 4 0,5 3 0,1 0 0,7-8 0,-2-3 0,4 2 0,5 6 0,-3-1 0,-2 0 0,1-3 0,2-1 0,4-3 0,3-2 0,3 6 0,7 5 0,1 1 0,13-2 0,0-2 0,-3-3 0,-2-3 0,-5-1 0,9-1 0,3-1 0,-1-6 0,-3-7 0,0 1 0,-3 0 0,-3 3 0,8 3 0,4 3 0,4 1 0,2 2 0,2 0 0,-6 1 0,1 0 0,6 0 0,-6-1 0,1-5 0,-6-7 0,1-1 0,6-4 0,9 3 0,14 2 0,0 3 0,6-2 0,1-4 0,2 2 0,-5-4 0,6-3 0,-5 2 0,0-2 0,-6-2 0,-5-3 0,1-2 0,-4-1 0,-3-2 0,3 0 0,-8 0 0,-9 0 0,-7-1 0,-2 1 0,1 0 0,4-1 0,2 1 0,3 0 0,2 0 0,1 0 0,2 0 0,0 0 0,0 0 0,6 0 0,6 0 0,6 0 0,5 0 0,10 0 0,3 0 0,6 0 0,1 0 0,-9 0 0,4 0 0,-2 0 0,-2 0 0,-1 0 0,-1 0 0,10 0 0,7 0 0,11 0 0,4 0 0,3 0 0,-1 0 0,-6 0 0,-9 0 0,-1 0 0,-6 0 0,-10 0 0,-5 0 0,-8 0 0,-8 0 0,-6 0 0,-4 0 0,-9 0 0,-7 0 0,-2 0 0,2 0 0,-3 0 0,8 0 0,3 0 0,4-5 0,7-1 0,13-7 0,-5 2 0,16-5 0,-3-3 0,-4-5 0,-11-3 0,-7-1 0,-11-2 0,-3-1 0,-12 1 0,-6 5 0,-4 0 0,-3 1 0,7-2 0,-1-1 0,1-1 0,0-1 0,5-1 0,0 6 0,4-6 0,-1-1 0,-2 0 0,-2-7 0,-3-6 0,-8 0 0,-8 2 0,-1 9 0,1-3 0,2 1 0,3-10 0,2-12 0,2-5 0,-5 2 0,1 0 0,1 1 0,0-1 0,-4 7 0,1-1 0,1-5 0,-4 3 0,-5 6 0,2-7 0,2 5 0,-2-2 0,-4 0 0,-4 4 0,-2-2 0,2-13 0,-1-2 0,-1-2 0,-1 7 0,-2-11 0,-2 2 0,0-6 0,-1-3 0,0-5 0,0-2 0,-1-9 0,1-7 0,0-1 0,0 2 0,0-5 0,0-2 0,0 1 0,0-2 0,0 4 0,-6 3 0,-6 4 0,-7-3 0,-4 3 0,2 13 0,-3 3 0,-12 2 0,-3 5 0,-8-8 0,-4 4 0,1-3 0,-2 5 0,-2 4 0,-2 4 0,-14-8 0,-1 2 0,-8-4 0,-4-2 0,-3-4 0,3 4 0,-14-1 0,-1 5 0,-7 10 0,-5 5 0,-11 10 0,-22-4 0,-20-6 0,-13 4 0,-8 11-775,-10-4 996,-6 4-331,0 11 110,-9-2 0,-3 3 0,3 2 0,7 8 0,-12-5 0,5 7 0,-2-1 0,-5 6 0,5-1 0,12 4 0,7 5 0,7 4 0,15 3 0,9 2 0,19 2 0,16 0 0,20 1 0,17 0 0,8 0 0,14-1 0,7 0 0,9 1 775,2-1-997,-1 0 333,5 0-111,-9 0 0,3 0 0,-2 0 0,4 0 0,5 0 0,-2 0 0,4 0 0,3 0 0,3 0 0,2 0 0,2 0 0,2 0 0,0 0 0,-6 6 0,0 0 0,0 0 0,1 6 0,2 4 0,0 4 0,2 5 0,0 3 0,1 2 0,0-6 0,0 1 0,6 0 0,6 7 0,0 1 0,-1 2 0,-2-1 0,3-6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28:5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29:0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24575,'2'137'0,"-5"151"0,-11-176 0,1-17 0,9-61 0,-3 0 0,-15 52 0,5-23 0,11-32 0,1 1 0,2 0 0,1 49 0,2-44 0,-1 0 0,-7 39 0,0-30 275,-7 35-1915,7-55-5186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29:0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24575,'5'6'0,"2"6"0,0 6 0,-2 1-8191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29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24575,'366'0'0,"-344"1"0,-1 2 0,0 0 0,0 2 0,0 0 0,0 2 0,-1 0 0,0 1 0,23 13 0,-37-18 0,0 0 0,0 1 0,0-1 0,-1 1 0,1 0 0,-1 1 0,0 0 0,-1-1 0,1 1 0,-1 1 0,0-1 0,0 1 0,6 11 0,-6-7 0,-1 0 0,1 1 0,-2-1 0,0 1 0,0-1 0,-1 1 0,0 0 0,-1 12 0,0-5 0,-7 179 0,7-190 0,-1 0 0,-1 1 0,1-1 0,-1 0 0,0 0 0,-1-1 0,0 1 0,0 0 0,0-1 0,-1 0 0,0 0 0,-8 10 0,5-9 0,1 0 0,-1-1 0,-1-1 0,1 1 0,-1-1 0,0 0 0,0-1 0,-17 7 0,2-3 0,-1-2 0,0-1 0,0 0 0,0-2 0,-1-1 0,-40-2 0,-176-2-1365,215 2-5461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29:0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24575,'0'10'0,"-1"24"0,2 0 0,11 67 0,24 116 0,-12-61 0,-14-90 0,1 93 0,-11 69 0,-2-81 0,2 32-1365,0-153-5461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29:0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24575,'88'-2'0,"101"4"0,-178-1 0,0 1 0,0 0 0,-1 0 0,1 1 0,-1 0 0,0 1 0,0 0 0,0 1 0,-1 0 0,12 8 0,-9-4 0,0 0 0,-1 1 0,0 0 0,-1 1 0,0 0 0,15 24 0,-13-14 0,0-1 0,-2 2 0,0-1 0,-2 1 0,0 1 0,-2-1 0,0 1 0,-2 1 0,3 31 0,-6-49 0,-1 0 0,0 0 0,0 0 0,-1 0 0,1 0 0,-1-1 0,-1 1 0,1 0 0,-1 0 0,0-1 0,0 1 0,-4 7 0,3-9 0,1-1 0,-1 0 0,0 0 0,0 0 0,0 0 0,0 0 0,-1-1 0,1 0 0,-1 1 0,0-1 0,1 0 0,-1-1 0,0 1 0,0-1 0,0 1 0,0-1 0,0 0 0,-6 0 0,-16 3 0,-46 6 0,-78 3 0,136-13-455,1 1 0,-20 3 0,7 3-6371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29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24575,'0'383'0,"-2"-337"0,-16 83 0,11-86 0,-24 115 0,16-87 0,-2 0 0,-41 103 0,48-146 0,-5 31 0,9-34 0,-1-1 0,-12 30 0,16-47 0,0 0 0,-1 0 0,0-1 0,-1 1 0,1-1 0,-1 0 0,0 0 0,-1 0 0,1-1 0,-1 0 0,-10 7 0,8-7 0,0-1 0,0 0 0,-1 0 0,1 0 0,-1-2 0,0 1 0,-17 2 0,24-4 0,-1-1 0,0 1 0,0-1 0,1 0 0,-1 0 0,0 0 0,0-1 0,0 1 0,1-1 0,-1 1 0,0-1 0,1 0 0,-1 0 0,0 0 0,1 0 0,0 0 0,-1-1 0,1 1 0,0-1 0,-1 0 0,1 0 0,0 0 0,0 0 0,0 0 0,1 0 0,-1 0 0,0 0 0,1-1 0,-2-3 0,2 4-76,1 1 1,0-1-1,-1 0 0,1 1 0,0-1 0,0 0 0,0 0 0,0 1 1,0-1-1,1 0 0,-1 1 0,0-1 0,1 0 0,-1 1 1,1-1-1,0 0 0,1-2 0,6-11-6750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4T08:29:1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24575,'8'0'0,"0"0"0,0 1 0,0 0 0,0 0 0,0 1 0,-1 0 0,1 1 0,0 0 0,-1 0 0,0 0 0,0 1 0,0 0 0,0 0 0,-1 1 0,1 0 0,-1 0 0,0 0 0,-1 1 0,1 0 0,-1 0 0,0 1 0,-1-1 0,1 1 0,3 10 0,1 1 0,-2 1 0,0 0 0,-1 0 0,-1 1 0,-1 0 0,0 0 0,-2 0 0,0 33 0,12 96 0,-1-7 0,-12 192 0,-2-152 0,3-147 0,10 62 0,2 11 0,-13-92 0,1 0 0,1 0 0,0 0 0,1 0 0,0 0 0,1-1 0,1 0 0,1 0 0,0 0 0,1-1 0,10 14 0,-12-19 0,1-1 0,0 0 0,1 0 0,0 0 0,0-1 0,1 0 0,-1 0 0,2-1 0,-1-1 0,1 1 0,-1-2 0,1 1 0,1-1 0,-1-1 0,1 0 0,-1 0 0,14 1 0,-18-3 0,0 0 0,0 0 0,0 0 0,0-1 0,0 0 0,0 0 0,0 0 0,0-1 0,0 0 0,0 0 0,8-3 0,-6-4-1365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34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76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91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209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60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88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675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029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5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846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36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4B78-9FD3-4526-A98D-A3E83B186C0D}" type="datetimeFigureOut">
              <a:rPr lang="el-GR" smtClean="0"/>
              <a:t>14/12/2022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9AED6-D28E-4CF6-99FA-B7471A0B1F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65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customXml" Target="../ink/ink6.xml"/><Relationship Id="rId18" Type="http://schemas.openxmlformats.org/officeDocument/2006/relationships/image" Target="../media/image42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9.png"/><Relationship Id="rId17" Type="http://schemas.openxmlformats.org/officeDocument/2006/relationships/customXml" Target="../ink/ink8.xml"/><Relationship Id="rId2" Type="http://schemas.openxmlformats.org/officeDocument/2006/relationships/image" Target="../media/image34.gif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38.png"/><Relationship Id="rId19" Type="http://schemas.openxmlformats.org/officeDocument/2006/relationships/customXml" Target="../ink/ink9.xml"/><Relationship Id="rId4" Type="http://schemas.openxmlformats.org/officeDocument/2006/relationships/image" Target="../media/image35.png"/><Relationship Id="rId9" Type="http://schemas.openxmlformats.org/officeDocument/2006/relationships/customXml" Target="../ink/ink4.xml"/><Relationship Id="rId14" Type="http://schemas.openxmlformats.org/officeDocument/2006/relationships/image" Target="../media/image40.png"/><Relationship Id="rId2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2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51.png"/><Relationship Id="rId4" Type="http://schemas.openxmlformats.org/officeDocument/2006/relationships/customXml" Target="../ink/ink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Αντι</a:t>
            </a:r>
            <a:r>
              <a:rPr lang="el-GR" dirty="0"/>
              <a:t>-επιληπτικά Φάρμακα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04664"/>
            <a:ext cx="1661170" cy="16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2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9B65-BF4C-42DF-AF03-C9F47101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εστιακή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7B759-0D82-4FB8-8AB4-A4A2A0DD9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εντοπίζεται στην κινητική περιοχή ονομάζεται </a:t>
            </a:r>
            <a:r>
              <a:rPr lang="en-US" dirty="0"/>
              <a:t> Jacksonian</a:t>
            </a:r>
          </a:p>
          <a:p>
            <a:r>
              <a:rPr lang="el-GR" dirty="0"/>
              <a:t>Ψυχοκινητική όταν συνδέεται με την διάθεση (κροταφικός λοβός)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9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E2EC-D317-4314-9183-18CD5B1A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Μεγάλη επιληψία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372E5-3248-4EB6-B54C-F4A0990C1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Όλο τον λοβό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6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7D0C-CAB1-43CC-B6A7-6AF6ED97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7695-3687-4EFA-A102-93D156720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΄</a:t>
            </a:r>
            <a:r>
              <a:rPr lang="el-GR" dirty="0" err="1"/>
              <a:t>Ενας</a:t>
            </a:r>
            <a:r>
              <a:rPr lang="el-GR" dirty="0"/>
              <a:t> ασθενής μπορεί να παρουσιάσει περισσότερους από έναν τύπο επιληψίας</a:t>
            </a:r>
          </a:p>
          <a:p>
            <a:r>
              <a:rPr lang="el-GR" dirty="0"/>
              <a:t>Η </a:t>
            </a:r>
            <a:r>
              <a:rPr lang="el-GR" dirty="0">
                <a:highlight>
                  <a:srgbClr val="FFFF00"/>
                </a:highlight>
              </a:rPr>
              <a:t>μεγάλη επιληψία </a:t>
            </a:r>
            <a:r>
              <a:rPr lang="el-GR" dirty="0"/>
              <a:t>μόνη ή μαζί με μικρή και ψυχοκινητική αποτελούν το 70% των επιληψιών.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4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4B90-61D1-4E27-B6A2-C4CA6189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9C52E-6ADE-4D0A-AA01-1F61BEC7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Γενετικοί παράγοντες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Παράγοντες προ ή μετά τον τοκετό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Λοιμώξεις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Τοξικοί παράγοντες 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Απότομη διακοπή φαρμάκων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Εγκεφαλικό τραύμα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Μεταβολικές διατροφικές διαταραχές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dirty="0"/>
              <a:t>Ανωμαλίες στην κυκλοφορία, νεοπλάσματα, εκφυλίσεις</a:t>
            </a:r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1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Αντι</a:t>
            </a:r>
            <a:r>
              <a:rPr lang="el-GR" dirty="0"/>
              <a:t>-επιληπτικά φάρμακα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Κοινό στόχο αποτελεί </a:t>
            </a:r>
            <a:r>
              <a:rPr lang="el-GR" dirty="0">
                <a:highlight>
                  <a:srgbClr val="FFFF00"/>
                </a:highlight>
              </a:rPr>
              <a:t>η καταστολή της επιληπτικής δραστηριότητας</a:t>
            </a:r>
          </a:p>
          <a:p>
            <a:r>
              <a:rPr lang="el-GR" b="1" dirty="0"/>
              <a:t>Μειώνοντας τη </a:t>
            </a:r>
            <a:r>
              <a:rPr lang="el-GR" dirty="0"/>
              <a:t>συχνότητα και τη σοβαρότητα των κρίσεων</a:t>
            </a:r>
          </a:p>
          <a:p>
            <a:r>
              <a:rPr lang="el-GR" dirty="0">
                <a:highlight>
                  <a:srgbClr val="FFFF00"/>
                </a:highlight>
              </a:rPr>
              <a:t>Χωρίς όμως να </a:t>
            </a:r>
            <a:r>
              <a:rPr lang="el-GR" b="1" dirty="0">
                <a:highlight>
                  <a:srgbClr val="FFFF00"/>
                </a:highlight>
              </a:rPr>
              <a:t> θεραπεύουν το αίτιο</a:t>
            </a:r>
          </a:p>
          <a:p>
            <a:r>
              <a:rPr lang="el-GR" b="1" dirty="0"/>
              <a:t>Όλα τα κατασταλτικά του ΚΝΣ όταν δοθούν σε μεγάλες δόσεις λόγω καταστολής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801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A038-D26C-4B76-9B75-C6B0555E206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l-GR" sz="3600" b="1" dirty="0"/>
              <a:t>Αντιεπιληπτικά</a:t>
            </a:r>
            <a:br>
              <a:rPr lang="el-GR" sz="3600" b="1" dirty="0"/>
            </a:br>
            <a:r>
              <a:rPr lang="el-GR" sz="3600" b="1" dirty="0"/>
              <a:t>εκτός της καταστολής θα πρέπει να</a:t>
            </a:r>
            <a:r>
              <a:rPr lang="en-US" sz="3600" b="1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13B49-003B-4140-8D79-EABEABBF8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Λαμβάνονται από το στόμα</a:t>
            </a:r>
          </a:p>
          <a:p>
            <a:r>
              <a:rPr lang="el-GR" dirty="0" err="1"/>
              <a:t>απορροφούνται</a:t>
            </a:r>
            <a:r>
              <a:rPr lang="el-GR" dirty="0"/>
              <a:t> από το ΓΕΣ</a:t>
            </a:r>
          </a:p>
          <a:p>
            <a:r>
              <a:rPr lang="el-GR" dirty="0"/>
              <a:t>Μην προκαλούν εθισμό ή στέρηση</a:t>
            </a:r>
          </a:p>
          <a:p>
            <a:r>
              <a:rPr lang="el-GR" dirty="0"/>
              <a:t>Μην παρουσιάζουν αντιδράσεις ιδιοσυγκρασίας</a:t>
            </a:r>
          </a:p>
          <a:p>
            <a:r>
              <a:rPr lang="el-GR" dirty="0"/>
              <a:t>υπάρχει απόσταση ανάμεσα στη θεραπευτική και τοξική δόση</a:t>
            </a:r>
          </a:p>
          <a:p>
            <a:r>
              <a:rPr lang="el-GR" dirty="0"/>
              <a:t>Ελέγχουν όσο το δυνατόν περισσότερα είδη επιληψίας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6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διαφορετικά μόρια με διαφορετικό μηχανισμό  δράσης </a:t>
            </a:r>
          </a:p>
          <a:p>
            <a:r>
              <a:rPr lang="el-GR" dirty="0"/>
              <a:t>Διαφορετικό </a:t>
            </a:r>
            <a:r>
              <a:rPr lang="el-GR" dirty="0" err="1"/>
              <a:t>φαρμακοκινητικό</a:t>
            </a:r>
            <a:r>
              <a:rPr lang="el-GR" dirty="0"/>
              <a:t> προφίλ </a:t>
            </a:r>
          </a:p>
          <a:p>
            <a:r>
              <a:rPr lang="el-GR" dirty="0"/>
              <a:t>και διαφορετικές </a:t>
            </a:r>
            <a:r>
              <a:rPr lang="el-GR"/>
              <a:t>ανεπιθύμητες ενέργειες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4071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Μηχανισμός δράσης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6131024" cy="4133056"/>
          </a:xfrm>
          <a:ln w="57150">
            <a:solidFill>
              <a:srgbClr val="FFC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l-GR" sz="2800" dirty="0"/>
              <a:t>Επαναφορά της φυσιολογικής δραστηριότητας των νευρώνων του εγκεφάλου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80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l-GR" sz="2800" dirty="0"/>
              <a:t>Μεταβολή </a:t>
            </a:r>
            <a:r>
              <a:rPr lang="el-GR" sz="2800" b="1" dirty="0"/>
              <a:t>ηλεκτρικής δραστηριότητας </a:t>
            </a:r>
            <a:r>
              <a:rPr lang="el-GR" sz="2800" dirty="0"/>
              <a:t>των διαύλων ιόντων (</a:t>
            </a:r>
            <a:r>
              <a:rPr lang="el-GR" sz="2800" dirty="0" err="1"/>
              <a:t>Na</a:t>
            </a:r>
            <a:r>
              <a:rPr lang="el-GR" sz="2800" baseline="30000" dirty="0"/>
              <a:t>+</a:t>
            </a:r>
            <a:r>
              <a:rPr lang="el-GR" sz="2800" dirty="0"/>
              <a:t>, K</a:t>
            </a:r>
            <a:r>
              <a:rPr lang="el-GR" sz="2800" baseline="30000" dirty="0"/>
              <a:t>+</a:t>
            </a:r>
            <a:r>
              <a:rPr lang="el-GR" sz="2800" dirty="0"/>
              <a:t>, </a:t>
            </a:r>
            <a:r>
              <a:rPr lang="el-GR" sz="2800" dirty="0" err="1"/>
              <a:t>Ca</a:t>
            </a:r>
            <a:r>
              <a:rPr lang="el-GR" sz="2800" baseline="30000" dirty="0"/>
              <a:t>++</a:t>
            </a:r>
            <a:r>
              <a:rPr lang="el-GR" sz="2800" dirty="0"/>
              <a:t>) της μεμβράνης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80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l-GR" sz="2800" dirty="0"/>
              <a:t>Μεταβολή δραστηριότητας των  </a:t>
            </a:r>
            <a:r>
              <a:rPr lang="el-GR" sz="2800" dirty="0" err="1"/>
              <a:t>ν</a:t>
            </a:r>
            <a:r>
              <a:rPr lang="el-GR" sz="2800" b="1" dirty="0" err="1"/>
              <a:t>ευρομεταβιβαστών</a:t>
            </a:r>
            <a:r>
              <a:rPr lang="el-GR" sz="2800" b="1" dirty="0"/>
              <a:t> </a:t>
            </a:r>
            <a:r>
              <a:rPr lang="el-GR" sz="2800" dirty="0"/>
              <a:t>στις συνάψεις </a:t>
            </a:r>
          </a:p>
          <a:p>
            <a:pPr marL="0" indent="0">
              <a:buNone/>
            </a:pPr>
            <a:r>
              <a:rPr lang="el-GR" sz="2800" dirty="0"/>
              <a:t>•ενίσχυση ανασταλτικών νευροδιαβιβαστών (</a:t>
            </a:r>
            <a:r>
              <a:rPr lang="en-US" sz="2800" dirty="0"/>
              <a:t>GABA)</a:t>
            </a:r>
          </a:p>
          <a:p>
            <a:pPr marL="0" indent="0">
              <a:buNone/>
            </a:pPr>
            <a:r>
              <a:rPr lang="el-GR" sz="2800" dirty="0"/>
              <a:t>•αναστολή διεγερτικών νευροδιαβιβαστών (</a:t>
            </a:r>
            <a:r>
              <a:rPr lang="en-US" sz="2800" dirty="0"/>
              <a:t>glutamate</a:t>
            </a:r>
            <a:r>
              <a:rPr lang="el-GR" sz="2800" dirty="0"/>
              <a:t>)</a:t>
            </a:r>
            <a:endParaRPr lang="en-US" sz="2800" dirty="0"/>
          </a:p>
          <a:p>
            <a:endParaRPr lang="el-G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4" y="1800629"/>
            <a:ext cx="2244849" cy="276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644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l-GR" sz="2400" b="1" dirty="0"/>
              <a:t>Διάκριση των </a:t>
            </a:r>
            <a:r>
              <a:rPr lang="el-GR" sz="2400" b="1" dirty="0" err="1"/>
              <a:t>αντι</a:t>
            </a:r>
            <a:r>
              <a:rPr lang="el-GR" sz="2400" b="1" dirty="0"/>
              <a:t>-επιληπτικών σε κατηγορίες με βάση τον μηχανισμό δράσης τους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124744"/>
            <a:ext cx="9001000" cy="5399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45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/>
              <a:t>Ανενεργοποίηση</a:t>
            </a:r>
            <a:r>
              <a:rPr lang="el-GR" sz="2800" b="1" dirty="0"/>
              <a:t> των διαύλων Νατρίου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08" y="1938847"/>
            <a:ext cx="6826384" cy="40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8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ΕΠΙΛΗΨΙΑ</a:t>
            </a:r>
            <a:br>
              <a:rPr lang="el-GR" dirty="0"/>
            </a:b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συνδέεται με την αλλαγή της διεγερσιμότητας* των κυττάρων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4468" y="1196752"/>
            <a:ext cx="4038600" cy="4133056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Αποτελεί μια επαναλαμβανόμενη, αιφνίδια, υπερβολική, ανώμαλη, </a:t>
            </a:r>
            <a:r>
              <a:rPr lang="el-GR" b="1" dirty="0" err="1"/>
              <a:t>εκφόρτιση</a:t>
            </a:r>
            <a:r>
              <a:rPr lang="el-GR" b="1" dirty="0"/>
              <a:t> </a:t>
            </a:r>
            <a:r>
              <a:rPr lang="el-GR" dirty="0"/>
              <a:t>νευρώνων σε μια συγκεκριμένη περιοχή του εγκεφάλου που χαρακτηρίζεται σαν πρωτογενής.</a:t>
            </a:r>
          </a:p>
          <a:p>
            <a:r>
              <a:rPr lang="el-GR" dirty="0"/>
              <a:t>Η υπερδραστηριότητα παραμένει </a:t>
            </a:r>
            <a:r>
              <a:rPr lang="el-GR" b="1" dirty="0"/>
              <a:t>εντοπισμένη (1) </a:t>
            </a:r>
            <a:r>
              <a:rPr lang="el-GR" dirty="0"/>
              <a:t>ή </a:t>
            </a:r>
            <a:r>
              <a:rPr lang="el-GR" b="1" dirty="0"/>
              <a:t>διαχέεται-γενικεύεται (2) </a:t>
            </a:r>
            <a:r>
              <a:rPr lang="el-GR" dirty="0"/>
              <a:t>και στις δυο πλευρές του εγκεφάλου με γενίκευση των σπασμών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82897"/>
            <a:ext cx="4038600" cy="293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0352" y="40050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83568" y="544522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*Μυϊκά, νευρικά και κύτταρα αισθητηρίων υποδοχέων, παρουσιάζουν </a:t>
            </a:r>
            <a:r>
              <a:rPr lang="el-GR" b="1" dirty="0"/>
              <a:t>διεγερσιμότητα, </a:t>
            </a:r>
            <a:r>
              <a:rPr lang="el-GR" dirty="0"/>
              <a:t>έχουν δηλαδή την ικανότητα να απαντούν σε κάποιο ερέθισμα (μηχανικό, χημικό, ηλεκτρικό) με παραγωγή ηλεκτρικού σήματος που μεταφέρεται αμείωτο κατά μήκος της μεμβράνης.</a:t>
            </a:r>
          </a:p>
        </p:txBody>
      </p:sp>
    </p:spTree>
    <p:extLst>
      <p:ext uri="{BB962C8B-B14F-4D97-AF65-F5344CB8AC3E}">
        <p14:creationId xmlns:p14="http://schemas.microsoft.com/office/powerpoint/2010/main" val="3432091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/>
          <a:lstStyle/>
          <a:p>
            <a:r>
              <a:rPr lang="el-GR" dirty="0" err="1"/>
              <a:t>Φαινυντοΐνη</a:t>
            </a:r>
            <a:r>
              <a:rPr lang="el-GR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Χορηγείται </a:t>
            </a:r>
            <a:r>
              <a:rPr lang="en-US" sz="2800" i="1" dirty="0"/>
              <a:t>per</a:t>
            </a:r>
            <a:r>
              <a:rPr lang="el-GR" sz="2800" i="1" dirty="0"/>
              <a:t> </a:t>
            </a:r>
            <a:r>
              <a:rPr lang="en-US" sz="2800" i="1" dirty="0" err="1"/>
              <a:t>os</a:t>
            </a:r>
            <a:r>
              <a:rPr lang="el-GR" sz="2800" i="1" dirty="0"/>
              <a:t> </a:t>
            </a:r>
            <a:r>
              <a:rPr lang="el-GR" sz="2800" dirty="0"/>
              <a:t>και </a:t>
            </a:r>
            <a:r>
              <a:rPr lang="en-US" sz="2800" i="1" dirty="0"/>
              <a:t>iv </a:t>
            </a:r>
          </a:p>
          <a:p>
            <a:r>
              <a:rPr lang="el-GR" sz="2800" dirty="0"/>
              <a:t>Λόγω του αλκαλικού </a:t>
            </a:r>
            <a:r>
              <a:rPr lang="el-GR" sz="2800" dirty="0" err="1"/>
              <a:t>pH</a:t>
            </a:r>
            <a:r>
              <a:rPr lang="el-GR" sz="2800" dirty="0"/>
              <a:t> του άλατος του </a:t>
            </a:r>
            <a:r>
              <a:rPr lang="el-GR" sz="2800" b="1" dirty="0"/>
              <a:t>απορροφάται </a:t>
            </a:r>
            <a:r>
              <a:rPr lang="el-GR" sz="2800" dirty="0"/>
              <a:t>καλύτερα από το λεπτό έντερο </a:t>
            </a:r>
          </a:p>
          <a:p>
            <a:r>
              <a:rPr lang="el-GR" sz="2800" b="1" dirty="0"/>
              <a:t>Δεσμεύεται </a:t>
            </a:r>
            <a:r>
              <a:rPr lang="el-GR" sz="2800" dirty="0"/>
              <a:t>σε μεγάλο ποσοστό από τις πρωτεΐνες του πλάσματος (80-95%)</a:t>
            </a:r>
          </a:p>
          <a:p>
            <a:r>
              <a:rPr lang="el-GR" sz="2800" b="1" dirty="0" err="1"/>
              <a:t>Μεταβολίζεται</a:t>
            </a:r>
            <a:r>
              <a:rPr lang="el-GR" sz="2800" b="1" dirty="0"/>
              <a:t> </a:t>
            </a:r>
            <a:r>
              <a:rPr lang="el-GR" sz="2800" dirty="0"/>
              <a:t>στο ήπαρ</a:t>
            </a:r>
          </a:p>
          <a:p>
            <a:r>
              <a:rPr lang="el-GR" sz="2800" dirty="0"/>
              <a:t>μικρές μεταβολές της δόσης οδηγούν σε μεγάλες μεταβολές των επίπεδων του φαρμάκου στο πλάσμα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1647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96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Σύνθεση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071434" cy="103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48" y="3429000"/>
            <a:ext cx="560062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DDED00-92BB-407C-B5C4-0A0F26F6FAAE}"/>
              </a:ext>
            </a:extLst>
          </p:cNvPr>
          <p:cNvSpPr txBox="1"/>
          <p:nvPr/>
        </p:nvSpPr>
        <p:spPr>
          <a:xfrm>
            <a:off x="1403648" y="5445225"/>
            <a:ext cx="7283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Συνδυάζεται με </a:t>
            </a:r>
            <a:r>
              <a:rPr lang="el-GR" dirty="0" err="1"/>
              <a:t>φαινοβαρβιτάλη</a:t>
            </a:r>
            <a:endParaRPr lang="el-GR" dirty="0"/>
          </a:p>
          <a:p>
            <a:r>
              <a:rPr lang="el-GR" dirty="0"/>
              <a:t>Αν πρόκειται να αντικατασταθεί από αυτή η αντικατάσταση γίνεται βαθμιαία. Υπάρχει ο κίνδυνος αλλιώς της εκδήλωσης των σπασμών.</a:t>
            </a:r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2939400F-9C17-480D-A054-D6E60AB0BCE8}"/>
              </a:ext>
            </a:extLst>
          </p:cNvPr>
          <p:cNvSpPr/>
          <p:nvPr/>
        </p:nvSpPr>
        <p:spPr>
          <a:xfrm>
            <a:off x="631268" y="5757356"/>
            <a:ext cx="504056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38AC-7674-4BDD-BC2D-96F8C2468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μεταβολισμός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98BCC4-03BF-42E4-B384-00323977B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002166"/>
              </p:ext>
            </p:extLst>
          </p:nvPr>
        </p:nvGraphicFramePr>
        <p:xfrm>
          <a:off x="827584" y="653229"/>
          <a:ext cx="4636864" cy="5551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22877" imgH="5414667" progId="ChemDraw.Document.6.0">
                  <p:embed/>
                </p:oleObj>
              </mc:Choice>
              <mc:Fallback>
                <p:oleObj name="CS ChemDraw Drawing" r:id="rId2" imgW="4522877" imgH="54146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7584" y="653229"/>
                        <a:ext cx="4636864" cy="5551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C0F74F-D090-4D2F-AAC5-AA3D0A1E50AA}"/>
              </a:ext>
            </a:extLst>
          </p:cNvPr>
          <p:cNvSpPr txBox="1"/>
          <p:nvPr/>
        </p:nvSpPr>
        <p:spPr>
          <a:xfrm>
            <a:off x="2987824" y="3645023"/>
            <a:ext cx="5904656" cy="2862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/>
              <a:t>1. Ο οργανισμός παρουσιάζει περιορισμένη ικανότητα μεταβολισμού</a:t>
            </a:r>
          </a:p>
          <a:p>
            <a:r>
              <a:rPr lang="el-GR" sz="2000" dirty="0"/>
              <a:t>2. Άλλα σκευάσματα περιέχουν την </a:t>
            </a:r>
            <a:r>
              <a:rPr lang="el-GR" sz="2000" dirty="0" err="1"/>
              <a:t>δφυ</a:t>
            </a:r>
            <a:r>
              <a:rPr lang="el-GR" sz="2000" dirty="0"/>
              <a:t> άλλα το άλας της και άλλα είναι σκευάσματα ρυθμιζόμενης αποδέσμευσης.</a:t>
            </a:r>
          </a:p>
          <a:p>
            <a:r>
              <a:rPr lang="el-GR" sz="2000" dirty="0"/>
              <a:t>3. </a:t>
            </a:r>
            <a:r>
              <a:rPr lang="el-GR" sz="2000" dirty="0" err="1"/>
              <a:t>Μεταβολίζεται</a:t>
            </a:r>
            <a:r>
              <a:rPr lang="el-GR" sz="2000" dirty="0"/>
              <a:t> από το Ρ450 αλλά επάγει τα </a:t>
            </a:r>
            <a:r>
              <a:rPr lang="en-US" sz="2000" dirty="0"/>
              <a:t>CYP2C &amp;  CYP3A.</a:t>
            </a:r>
          </a:p>
          <a:p>
            <a:r>
              <a:rPr lang="el-GR" sz="2000" dirty="0"/>
              <a:t>Τα παραπάνω δημιουργούν προβλήματα στις συγκεντρώσεις της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4274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  <a:ln w="28575"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endParaRPr lang="el-GR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l-GR" sz="3400" dirty="0"/>
              <a:t>Είναι ανάγκη να παρακολουθούνται τα  </a:t>
            </a:r>
            <a:r>
              <a:rPr lang="el-GR" sz="3400" b="1" dirty="0"/>
              <a:t>επίπεδα της </a:t>
            </a:r>
            <a:r>
              <a:rPr lang="el-GR" sz="3400" dirty="0"/>
              <a:t>στο πλάσμα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l-GR" sz="3400" dirty="0"/>
              <a:t>Λόγω του μεγάλου χρόνου </a:t>
            </a:r>
            <a:r>
              <a:rPr lang="el-GR" sz="3400" dirty="0" err="1"/>
              <a:t>ημιζωής</a:t>
            </a:r>
            <a:r>
              <a:rPr lang="el-GR" sz="3400" dirty="0"/>
              <a:t>, τα επίπεδα της στο πλάσμα θα πρέπει να μετρούνται μέσα </a:t>
            </a:r>
            <a:r>
              <a:rPr lang="el-GR" sz="3400" b="1" dirty="0"/>
              <a:t>σε 5-7 ημέρες μετά </a:t>
            </a:r>
            <a:r>
              <a:rPr lang="el-GR" sz="3400" dirty="0"/>
              <a:t>από οποιαδήποτε τροποποίηση της δόσης, για να </a:t>
            </a:r>
            <a:r>
              <a:rPr lang="el-GR" sz="3400" dirty="0" err="1"/>
              <a:t>εκτιμήθεί</a:t>
            </a:r>
            <a:r>
              <a:rPr lang="el-GR" sz="3400" dirty="0"/>
              <a:t> η συγκέντρωση σταθερής κατάστασης στην καινούρια δόση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l-GR" sz="3400" dirty="0"/>
              <a:t>Λόγω της υψηλής πρωτεϊνικής δέσμευσης, σε ασθενείς με νεφρική ή ηπατική ανεπάρκεια, υπολογίζονται τα επίπεδα της ελεύθερης </a:t>
            </a:r>
            <a:r>
              <a:rPr lang="el-GR" sz="3400" dirty="0" err="1"/>
              <a:t>φαινυντοΐνης</a:t>
            </a:r>
            <a:r>
              <a:rPr lang="el-GR" sz="3400" dirty="0"/>
              <a:t> </a:t>
            </a:r>
            <a:r>
              <a:rPr lang="el-GR" sz="3400" b="1" dirty="0"/>
              <a:t>(«διορθωμένα επίπεδα»)</a:t>
            </a:r>
            <a:endParaRPr lang="el-GR" sz="3400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l-GR" sz="3400" b="1" dirty="0"/>
              <a:t>Αλληλεπιδρά </a:t>
            </a:r>
            <a:r>
              <a:rPr lang="el-GR" sz="3400" dirty="0"/>
              <a:t>με άλλα φάρμακα (μέσω κυτοχρώματος P450):</a:t>
            </a:r>
            <a:r>
              <a:rPr lang="el-GR" sz="3400" b="1" dirty="0">
                <a:solidFill>
                  <a:schemeClr val="accent2">
                    <a:lumMod val="75000"/>
                  </a:schemeClr>
                </a:solidFill>
              </a:rPr>
              <a:t>ισχυρός </a:t>
            </a:r>
            <a:r>
              <a:rPr lang="el-GR" sz="3400" b="1" dirty="0" err="1">
                <a:solidFill>
                  <a:schemeClr val="accent2">
                    <a:lumMod val="75000"/>
                  </a:schemeClr>
                </a:solidFill>
              </a:rPr>
              <a:t>ενζυμικός</a:t>
            </a:r>
            <a:r>
              <a:rPr lang="el-GR" sz="3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3400" b="1" dirty="0" err="1">
                <a:solidFill>
                  <a:schemeClr val="accent2">
                    <a:lumMod val="75000"/>
                  </a:schemeClr>
                </a:solidFill>
              </a:rPr>
              <a:t>επαγωγέας</a:t>
            </a:r>
            <a:r>
              <a:rPr lang="el-GR" sz="3400" dirty="0"/>
              <a:t>, αλλά και πολλά φάρμακα επάγουν ή αναστέλλουν τον μεταβολισμό της.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l-GR" sz="3400" dirty="0"/>
              <a:t>Αυξάνει τον μεταβολισμό άλλων αντιεπιληπτικών/αντισυλληπτικών/</a:t>
            </a:r>
            <a:r>
              <a:rPr lang="el-GR" sz="3400" dirty="0" err="1"/>
              <a:t>κορτικοστεροειδών</a:t>
            </a:r>
            <a:r>
              <a:rPr lang="el-GR" sz="3400" dirty="0"/>
              <a:t>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l-GR" sz="3400" dirty="0"/>
              <a:t>Η δράση της ενισχύεται από την : </a:t>
            </a:r>
            <a:r>
              <a:rPr lang="el-GR" sz="3400" b="1" dirty="0" err="1">
                <a:solidFill>
                  <a:schemeClr val="accent2">
                    <a:lumMod val="75000"/>
                  </a:schemeClr>
                </a:solidFill>
              </a:rPr>
              <a:t>σιμετιδίνη</a:t>
            </a:r>
            <a:r>
              <a:rPr lang="el-GR" sz="3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sz="3400" b="1" dirty="0" err="1">
                <a:solidFill>
                  <a:schemeClr val="accent2">
                    <a:lumMod val="75000"/>
                  </a:schemeClr>
                </a:solidFill>
              </a:rPr>
              <a:t>χλωραμφαινικόλη</a:t>
            </a:r>
            <a:r>
              <a:rPr lang="el-GR" sz="3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sz="3400" b="1" dirty="0" err="1">
                <a:solidFill>
                  <a:schemeClr val="accent2">
                    <a:lumMod val="75000"/>
                  </a:schemeClr>
                </a:solidFill>
              </a:rPr>
              <a:t>διαζεπάμη</a:t>
            </a:r>
            <a:r>
              <a:rPr lang="el-GR" sz="3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sz="3400" b="1" dirty="0" err="1">
                <a:solidFill>
                  <a:schemeClr val="accent2">
                    <a:lumMod val="75000"/>
                  </a:schemeClr>
                </a:solidFill>
              </a:rPr>
              <a:t>κουμαρινικά</a:t>
            </a:r>
            <a:r>
              <a:rPr lang="el-GR" sz="3400" b="1" dirty="0">
                <a:solidFill>
                  <a:schemeClr val="accent2">
                    <a:lumMod val="75000"/>
                  </a:schemeClr>
                </a:solidFill>
              </a:rPr>
              <a:t> αντιπηκτικά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9512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952328" cy="318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51520" y="5805264"/>
            <a:ext cx="8424936" cy="92333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l-GR" b="1" dirty="0"/>
              <a:t>Προσοχή στη χορήγηση</a:t>
            </a:r>
            <a:endParaRPr lang="el-GR" dirty="0"/>
          </a:p>
          <a:p>
            <a:r>
              <a:rPr lang="el-GR" dirty="0"/>
              <a:t>Αργή ενδοφλέβια έγχυση για αποφυγή διαταραχών καρδιακού ρυθμού, υπότασης, αναπνευστικής καταστολής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84" y="0"/>
            <a:ext cx="2013952" cy="142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5364088" y="188640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Υπερτροφία ούλων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Υπερτρίχωση 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Εξάνθημα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500" y="1556792"/>
            <a:ext cx="2157720" cy="213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135536" y="1473458"/>
            <a:ext cx="37724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n-US" b="1" dirty="0"/>
              <a:t>P </a:t>
            </a:r>
            <a:r>
              <a:rPr lang="en-US" dirty="0"/>
              <a:t>= P-450 interactions “Pony tails”</a:t>
            </a:r>
          </a:p>
          <a:p>
            <a:r>
              <a:rPr lang="en-US" b="1" dirty="0"/>
              <a:t>H = Hirsutism</a:t>
            </a:r>
            <a:endParaRPr lang="en-US" dirty="0"/>
          </a:p>
          <a:p>
            <a:r>
              <a:rPr lang="en-US" b="1" dirty="0"/>
              <a:t>E= Enlarged gums </a:t>
            </a:r>
            <a:endParaRPr lang="en-US" dirty="0"/>
          </a:p>
          <a:p>
            <a:r>
              <a:rPr lang="en-US" b="1" dirty="0"/>
              <a:t>N= Nystagmus</a:t>
            </a:r>
            <a:endParaRPr lang="en-US" dirty="0"/>
          </a:p>
          <a:p>
            <a:r>
              <a:rPr lang="en-US" b="1" dirty="0"/>
              <a:t>Y</a:t>
            </a:r>
            <a:r>
              <a:rPr lang="en-US" dirty="0"/>
              <a:t>= Yellow-browning of the skin </a:t>
            </a:r>
          </a:p>
          <a:p>
            <a:r>
              <a:rPr lang="en-US" b="1" dirty="0"/>
              <a:t>T</a:t>
            </a:r>
            <a:r>
              <a:rPr lang="en-US" dirty="0"/>
              <a:t>= </a:t>
            </a:r>
            <a:r>
              <a:rPr lang="en-US" dirty="0" err="1"/>
              <a:t>Teratogenic“this</a:t>
            </a:r>
            <a:r>
              <a:rPr lang="en-US" dirty="0"/>
              <a:t> woman is pregnant” </a:t>
            </a:r>
          </a:p>
          <a:p>
            <a:r>
              <a:rPr lang="en-US" b="1" dirty="0"/>
              <a:t>O </a:t>
            </a:r>
            <a:r>
              <a:rPr lang="en-US" dirty="0"/>
              <a:t>= </a:t>
            </a:r>
            <a:r>
              <a:rPr lang="en-US" dirty="0" err="1"/>
              <a:t>Osteomalacia“bone</a:t>
            </a:r>
            <a:r>
              <a:rPr lang="en-US" dirty="0"/>
              <a:t> for legs”</a:t>
            </a:r>
          </a:p>
          <a:p>
            <a:r>
              <a:rPr lang="en-US" b="1" dirty="0"/>
              <a:t>I</a:t>
            </a:r>
            <a:r>
              <a:rPr lang="en-US" dirty="0"/>
              <a:t>= Interferes with Folate</a:t>
            </a:r>
            <a:r>
              <a:rPr lang="el-GR" dirty="0"/>
              <a:t> </a:t>
            </a:r>
            <a:r>
              <a:rPr lang="en-US" dirty="0"/>
              <a:t>metabolism leads to anemia. “plant and RBC go hand in hand”</a:t>
            </a:r>
          </a:p>
          <a:p>
            <a:r>
              <a:rPr lang="pt-BR" b="1" dirty="0"/>
              <a:t>N= Neuropathies: vertigo, ataxia, headaches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200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791A-B4F0-4472-9C16-8C025497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Φωσφαινυτοΐνη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B4D8F4-3BFF-4B61-992C-302004178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268" y="1600200"/>
            <a:ext cx="44054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16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A60B-064D-4A86-A55B-985D5754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22D08-A6F9-422E-BAD4-E7664A697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</a:t>
            </a:r>
            <a:r>
              <a:rPr lang="el-GR" dirty="0" err="1"/>
              <a:t>υδατοδιαλυτό</a:t>
            </a:r>
            <a:r>
              <a:rPr lang="el-GR" dirty="0"/>
              <a:t> </a:t>
            </a:r>
            <a:r>
              <a:rPr lang="el-GR" dirty="0" err="1"/>
              <a:t>προφάρμακο</a:t>
            </a:r>
            <a:endParaRPr lang="el-GR" dirty="0"/>
          </a:p>
          <a:p>
            <a:r>
              <a:rPr lang="el-GR" dirty="0" err="1"/>
              <a:t>Υδρολύεται</a:t>
            </a:r>
            <a:r>
              <a:rPr lang="el-GR" dirty="0"/>
              <a:t> από τις </a:t>
            </a:r>
            <a:r>
              <a:rPr lang="el-GR" dirty="0" err="1"/>
              <a:t>φωσφατάσες</a:t>
            </a:r>
            <a:r>
              <a:rPr lang="el-GR" dirty="0"/>
              <a:t> του ήπατος και των ερυθρών αιμοσφαιρίων.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73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75C8E-8BFD-4212-8EEF-13F7F719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Σχέση δομής δράσης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2A116-2D41-4298-A799-DCED736CB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Σύγχρονες μελέτες έδειξαν ότι το κυκλικό σύστημα δεν είναι απαραίτητο για την δράση </a:t>
            </a:r>
          </a:p>
          <a:p>
            <a:r>
              <a:rPr lang="el-GR" dirty="0"/>
              <a:t>Η νεότερη ένωση το επιβεβαιώνει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F92977-C9BE-4006-A8B5-E44D948BAF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871081"/>
              </p:ext>
            </p:extLst>
          </p:nvPr>
        </p:nvGraphicFramePr>
        <p:xfrm>
          <a:off x="3465952" y="3933056"/>
          <a:ext cx="198393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755411" imgH="892722" progId="ChemDraw.Document.6.0">
                  <p:embed/>
                </p:oleObj>
              </mc:Choice>
              <mc:Fallback>
                <p:oleObj name="CS ChemDraw Drawing" r:id="rId2" imgW="1755411" imgH="8927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5952" y="3933056"/>
                        <a:ext cx="1983936" cy="1008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038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0EEA-5290-4C00-8CEF-2BDE1EC4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Βαρβιτουρικά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68507-11BB-4016-BC6B-C3FCA892A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Παράγωγα του βαρβιτουρικού οξέος</a:t>
            </a:r>
          </a:p>
          <a:p>
            <a:r>
              <a:rPr lang="el-GR" b="1" dirty="0">
                <a:solidFill>
                  <a:srgbClr val="FF0000"/>
                </a:solidFill>
              </a:rPr>
              <a:t>Κυκλικά </a:t>
            </a:r>
            <a:r>
              <a:rPr lang="el-GR" b="1" dirty="0" err="1">
                <a:solidFill>
                  <a:srgbClr val="FF0000"/>
                </a:solidFill>
              </a:rPr>
              <a:t>ουρεΐδια</a:t>
            </a:r>
            <a:r>
              <a:rPr lang="el-GR" b="1" dirty="0">
                <a:solidFill>
                  <a:srgbClr val="FF0000"/>
                </a:solidFill>
              </a:rPr>
              <a:t> ή παράγωγα της </a:t>
            </a:r>
            <a:r>
              <a:rPr lang="el-GR" b="1" dirty="0" err="1">
                <a:solidFill>
                  <a:srgbClr val="FF0000"/>
                </a:solidFill>
              </a:rPr>
              <a:t>πυριμιδίνης</a:t>
            </a:r>
            <a:endParaRPr lang="el-GR" b="1" dirty="0">
              <a:solidFill>
                <a:srgbClr val="FF0000"/>
              </a:solidFill>
            </a:endParaRPr>
          </a:p>
          <a:p>
            <a:r>
              <a:rPr lang="el-GR" dirty="0"/>
              <a:t>Έχουν ιδιότητες ασθενούς οξέος</a:t>
            </a:r>
            <a:endParaRPr lang="en-US" dirty="0"/>
          </a:p>
          <a:p>
            <a:r>
              <a:rPr lang="el-GR" dirty="0"/>
              <a:t>Δράση στο ΚΝΣ ως κατευναστικά ή υπνωτικά ή </a:t>
            </a:r>
            <a:r>
              <a:rPr lang="el-GR" dirty="0" err="1"/>
              <a:t>αντι</a:t>
            </a:r>
            <a:r>
              <a:rPr lang="el-GR" dirty="0"/>
              <a:t>-επιληπτικά.</a:t>
            </a:r>
          </a:p>
          <a:p>
            <a:r>
              <a:rPr lang="el-GR" dirty="0"/>
              <a:t>Έχουν συντεθεί περισσότερα από 250….</a:t>
            </a:r>
          </a:p>
          <a:p>
            <a:r>
              <a:rPr lang="el-GR" dirty="0"/>
              <a:t> Έχουν αποσυρθεί μετά την εισαγωγή των </a:t>
            </a:r>
            <a:r>
              <a:rPr lang="el-GR" dirty="0" err="1"/>
              <a:t>βενζοδιαζεπινών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580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4A5E-B0BD-42B9-9ABF-2A6E30D9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όξινος χαρακτήρας…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6C0D-37B8-4C60-A093-D7D11621A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516445-C16A-4F60-BD5D-229A0532A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11909"/>
              </p:ext>
            </p:extLst>
          </p:nvPr>
        </p:nvGraphicFramePr>
        <p:xfrm>
          <a:off x="1190625" y="2416175"/>
          <a:ext cx="645795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06830" imgH="1839048" progId="ChemDraw.Document.6.0">
                  <p:embed/>
                </p:oleObj>
              </mc:Choice>
              <mc:Fallback>
                <p:oleObj name="CS ChemDraw Drawing" r:id="rId2" imgW="5106830" imgH="18390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0625" y="2416175"/>
                        <a:ext cx="6457950" cy="23241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33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6612781" cy="248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63688" y="1844824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0000"/>
                </a:solidFill>
                <a:latin typeface="Comic Sans MS"/>
              </a:rPr>
              <a:t>Οι αλλαγές στη διαπερατότητα των ιόντων </a:t>
            </a:r>
            <a:r>
              <a:rPr lang="el-GR" dirty="0">
                <a:solidFill>
                  <a:srgbClr val="000000"/>
                </a:solidFill>
                <a:latin typeface="Comic Sans MS"/>
              </a:rPr>
              <a:t>της μεμβράνης παράγει το ηλεκτρικό σήμα λόγω αλλαγής του ηλεκτρικού δυναμικού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50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7383-A40F-4EDF-A8F1-BF751BB3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Αντιδράσεις ταυτοποίησης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199386-A3EC-4F64-9602-1EC9A9082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852" y="1988840"/>
            <a:ext cx="7806948" cy="4107808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451220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9D29-30C8-4EC9-8597-51E611A0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4B798-79A3-4150-95E2-A733E4BA1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5FE63EE-997E-4AA9-AF1C-9D7BB84775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634632"/>
              </p:ext>
            </p:extLst>
          </p:nvPr>
        </p:nvGraphicFramePr>
        <p:xfrm>
          <a:off x="563699" y="2420888"/>
          <a:ext cx="8123101" cy="266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881140" imgH="1601382" progId="ChemDraw.Document.6.0">
                  <p:embed/>
                </p:oleObj>
              </mc:Choice>
              <mc:Fallback>
                <p:oleObj name="CS ChemDraw Drawing" r:id="rId2" imgW="4881140" imgH="16013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699" y="2420888"/>
                        <a:ext cx="8123101" cy="2665433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486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4371-CA41-4236-BE86-3E67D6C7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Ποσοτικοί προσδιορισμοί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A5B3C96-9794-4DA2-8DD3-01575AF74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861953"/>
              </p:ext>
            </p:extLst>
          </p:nvPr>
        </p:nvGraphicFramePr>
        <p:xfrm>
          <a:off x="685391" y="1772816"/>
          <a:ext cx="7773218" cy="280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21473" imgH="1919846" progId="ChemDraw.Document.6.0">
                  <p:embed/>
                </p:oleObj>
              </mc:Choice>
              <mc:Fallback>
                <p:oleObj name="CS ChemDraw Drawing" r:id="rId2" imgW="5321473" imgH="191984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391" y="1772816"/>
                        <a:ext cx="7773218" cy="2803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DE7216-DEBF-46ED-8B79-EDFBB0471DFE}"/>
              </a:ext>
            </a:extLst>
          </p:cNvPr>
          <p:cNvSpPr txBox="1"/>
          <p:nvPr/>
        </p:nvSpPr>
        <p:spPr>
          <a:xfrm>
            <a:off x="229008" y="5495072"/>
            <a:ext cx="866347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Σχηματίζεται ίζημα που </a:t>
            </a:r>
            <a:r>
              <a:rPr lang="el-GR" sz="2400" dirty="0" err="1"/>
              <a:t>ανακρυσταλλώνεται</a:t>
            </a:r>
            <a:r>
              <a:rPr lang="el-GR" sz="2400" dirty="0"/>
              <a:t> από βενζόλιο και υπολογίζεται το βάρος σταθμικά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9790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3F101-5DD9-4432-A3F4-52876564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8A47-9CE3-442B-8275-99FAB823A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/>
              <a:t>Φασματοφωτομετρικά</a:t>
            </a:r>
            <a:r>
              <a:rPr lang="el-GR" dirty="0"/>
              <a:t> (</a:t>
            </a:r>
            <a:r>
              <a:rPr lang="en-US" dirty="0"/>
              <a:t>UV)</a:t>
            </a:r>
          </a:p>
          <a:p>
            <a:r>
              <a:rPr lang="el-GR" dirty="0" err="1"/>
              <a:t>Χρωματογραφικά</a:t>
            </a:r>
            <a:r>
              <a:rPr lang="el-GR" dirty="0"/>
              <a:t> (Η</a:t>
            </a:r>
            <a:r>
              <a:rPr lang="en-US" dirty="0"/>
              <a:t>PLC)</a:t>
            </a:r>
          </a:p>
          <a:p>
            <a:r>
              <a:rPr lang="en-US" dirty="0"/>
              <a:t>O</a:t>
            </a:r>
            <a:r>
              <a:rPr lang="el-GR" dirty="0" err="1"/>
              <a:t>γκομετρικά</a:t>
            </a:r>
            <a:endParaRPr lang="el-GR" dirty="0"/>
          </a:p>
          <a:p>
            <a:r>
              <a:rPr lang="el-GR" dirty="0"/>
              <a:t>α) </a:t>
            </a:r>
            <a:r>
              <a:rPr lang="el-GR" dirty="0" err="1"/>
              <a:t>αλκαλιμετρία</a:t>
            </a:r>
            <a:r>
              <a:rPr lang="el-GR" dirty="0"/>
              <a:t> </a:t>
            </a:r>
            <a:r>
              <a:rPr lang="en-US" dirty="0"/>
              <a:t>: DMF, </a:t>
            </a:r>
            <a:r>
              <a:rPr lang="el-GR" dirty="0"/>
              <a:t>πρότυπο </a:t>
            </a:r>
            <a:r>
              <a:rPr lang="el-GR" dirty="0" err="1"/>
              <a:t>μεθοξυλικό</a:t>
            </a:r>
            <a:r>
              <a:rPr lang="el-GR" dirty="0"/>
              <a:t> νάτριο, κίτρινο </a:t>
            </a:r>
            <a:r>
              <a:rPr lang="el-GR" dirty="0" err="1"/>
              <a:t>αλιζαρίνης</a:t>
            </a:r>
            <a:endParaRPr lang="el-GR" dirty="0"/>
          </a:p>
          <a:p>
            <a:r>
              <a:rPr lang="el-GR" dirty="0"/>
              <a:t>β)οξυμετρία </a:t>
            </a:r>
            <a:r>
              <a:rPr lang="en-US" dirty="0"/>
              <a:t>:</a:t>
            </a:r>
            <a:r>
              <a:rPr lang="el-GR" dirty="0"/>
              <a:t> αιθανόλη, νιτρικός άργυρος σε </a:t>
            </a:r>
            <a:r>
              <a:rPr lang="el-GR" dirty="0" err="1"/>
              <a:t>πυριδίνη</a:t>
            </a:r>
            <a:r>
              <a:rPr lang="el-GR" dirty="0"/>
              <a:t> (απελευθερώνεται Η</a:t>
            </a:r>
            <a:r>
              <a:rPr lang="el-GR" baseline="30000" dirty="0"/>
              <a:t>+</a:t>
            </a:r>
            <a:r>
              <a:rPr lang="el-GR" dirty="0"/>
              <a:t>), </a:t>
            </a:r>
            <a:r>
              <a:rPr lang="el-GR" dirty="0" err="1"/>
              <a:t>αιθ</a:t>
            </a:r>
            <a:r>
              <a:rPr lang="en-US" dirty="0"/>
              <a:t>o</a:t>
            </a:r>
            <a:r>
              <a:rPr lang="el-GR" dirty="0" err="1"/>
              <a:t>ξυλικό</a:t>
            </a:r>
            <a:r>
              <a:rPr lang="el-GR" dirty="0"/>
              <a:t> νάτριο, </a:t>
            </a:r>
            <a:r>
              <a:rPr lang="el-GR" dirty="0" err="1"/>
              <a:t>κυανούν</a:t>
            </a:r>
            <a:r>
              <a:rPr lang="el-GR" dirty="0"/>
              <a:t> </a:t>
            </a:r>
            <a:r>
              <a:rPr lang="el-GR" dirty="0" err="1"/>
              <a:t>θυμόλης</a:t>
            </a:r>
            <a:endParaRPr lang="el-GR" dirty="0"/>
          </a:p>
          <a:p>
            <a:r>
              <a:rPr lang="el-GR" dirty="0"/>
              <a:t>Σταθμικά εκχύλιση με αιθέρα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98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6B34-EE4F-457F-AE66-D642A4C2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/>
              <a:t>Φαινοβαρβιτάλη</a:t>
            </a:r>
            <a:r>
              <a:rPr lang="en-US" sz="3200" dirty="0"/>
              <a:t>, </a:t>
            </a:r>
            <a:r>
              <a:rPr lang="el-GR" sz="3200" dirty="0" err="1"/>
              <a:t>φαινοβαρβιτόνη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24A92D-EC0B-4206-81A9-E72970738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687" y="2056321"/>
            <a:ext cx="2152650" cy="212407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2DB9EA-929D-4A33-8B85-4D70D8C757B0}"/>
              </a:ext>
            </a:extLst>
          </p:cNvPr>
          <p:cNvSpPr txBox="1"/>
          <p:nvPr/>
        </p:nvSpPr>
        <p:spPr>
          <a:xfrm>
            <a:off x="1259632" y="11055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Εισήχθη στη θεραπεία της επιληψίας το 1912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3CE6E-D0B4-478D-AB84-0481784D0457}"/>
              </a:ext>
            </a:extLst>
          </p:cNvPr>
          <p:cNvSpPr txBox="1"/>
          <p:nvPr/>
        </p:nvSpPr>
        <p:spPr>
          <a:xfrm>
            <a:off x="457200" y="4607917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Χρησιμοποιείται το μετά νατρίου άλας</a:t>
            </a:r>
          </a:p>
          <a:p>
            <a:r>
              <a:rPr lang="el-GR" sz="2400" dirty="0"/>
              <a:t>Είναι </a:t>
            </a:r>
            <a:r>
              <a:rPr lang="el-GR" sz="2400" dirty="0" err="1"/>
              <a:t>επαγωγέας</a:t>
            </a:r>
            <a:r>
              <a:rPr lang="el-GR" sz="2400" dirty="0"/>
              <a:t> του Ρ450 και της </a:t>
            </a:r>
            <a:r>
              <a:rPr lang="el-GR" sz="2400" dirty="0" err="1"/>
              <a:t>γλυκουρονιδοτρανσφεράσης</a:t>
            </a:r>
            <a:r>
              <a:rPr lang="el-GR" sz="2400" dirty="0"/>
              <a:t>. </a:t>
            </a:r>
          </a:p>
          <a:p>
            <a:r>
              <a:rPr lang="el-GR" sz="2400" dirty="0"/>
              <a:t>Έτσι μπορεί να χρησιμοποιηθεί στο σύνδρομο </a:t>
            </a:r>
            <a:r>
              <a:rPr lang="en-US" sz="2400" dirty="0"/>
              <a:t>Gilbert</a:t>
            </a:r>
            <a:r>
              <a:rPr lang="el-GR" sz="2400" dirty="0"/>
              <a:t> (εκδήλωση </a:t>
            </a:r>
            <a:r>
              <a:rPr lang="el-GR" sz="2400" dirty="0" err="1"/>
              <a:t>υπερχολερυθριναιμίας</a:t>
            </a:r>
            <a:r>
              <a:rPr lang="el-GR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3448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4F0836-E7CD-4767-B682-36071EA9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768400" cy="4392488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762932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FBF5-6EAF-4FE5-B1BE-60F70B3A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Άλλες συνθετικές Μέθοδοι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A002E-38F8-4593-9437-44B8600E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Φαινυλ</a:t>
            </a:r>
            <a:r>
              <a:rPr lang="el-GR" dirty="0"/>
              <a:t>-οξικός </a:t>
            </a:r>
            <a:r>
              <a:rPr lang="el-GR" dirty="0" err="1"/>
              <a:t>αιθυλεστέρας</a:t>
            </a:r>
            <a:r>
              <a:rPr lang="el-GR" dirty="0"/>
              <a:t> και ουδέτερος ανθρακικός </a:t>
            </a:r>
            <a:r>
              <a:rPr lang="el-GR" dirty="0" err="1"/>
              <a:t>αιθυλεστέρας</a:t>
            </a:r>
            <a:endParaRPr lang="el-GR" dirty="0"/>
          </a:p>
          <a:p>
            <a:r>
              <a:rPr lang="el-GR" dirty="0" err="1"/>
              <a:t>Φαινυλο-ακετονιτρίλιο</a:t>
            </a:r>
            <a:r>
              <a:rPr lang="el-GR" dirty="0"/>
              <a:t> και ουδέτερος ανθρακικός </a:t>
            </a:r>
            <a:r>
              <a:rPr lang="el-GR" dirty="0" err="1"/>
              <a:t>αιθυλεστέρας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7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5435-055A-4D4E-8B9F-B37E7F5B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μεφοβαρβιτάλη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203FBD-3C85-4C1B-84AE-592511FEF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3418681"/>
            <a:ext cx="2801590" cy="1941696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433176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1869-A0F9-43EE-9D74-BF6C730E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Σχέσεις δομής-δράσης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556A-ADFC-4609-949D-D5A91B7D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3447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</a:t>
            </a:r>
            <a:r>
              <a:rPr lang="el-GR" dirty="0" err="1"/>
              <a:t>τρικετο</a:t>
            </a:r>
            <a:r>
              <a:rPr lang="el-GR" dirty="0"/>
              <a:t> μορφή είναι  πιο σταθερή σε υδατικό διάλυμα</a:t>
            </a:r>
            <a:endParaRPr lang="en-US" dirty="0"/>
          </a:p>
          <a:p>
            <a:r>
              <a:rPr lang="el-GR" dirty="0"/>
              <a:t>Οι </a:t>
            </a:r>
            <a:r>
              <a:rPr lang="en-US" dirty="0"/>
              <a:t>4,6-</a:t>
            </a:r>
            <a:r>
              <a:rPr lang="el-GR" dirty="0" err="1"/>
              <a:t>διαλκοολικές</a:t>
            </a:r>
            <a:r>
              <a:rPr lang="el-GR" dirty="0"/>
              <a:t> </a:t>
            </a:r>
            <a:r>
              <a:rPr lang="el-GR" dirty="0" err="1"/>
              <a:t>ταυτομερείς</a:t>
            </a:r>
            <a:r>
              <a:rPr lang="el-GR" dirty="0"/>
              <a:t> μορφές είναι λιγότερο σταθερές σε υδατικό διάλυμα.</a:t>
            </a:r>
            <a:endParaRPr lang="en-US" dirty="0"/>
          </a:p>
          <a:p>
            <a:r>
              <a:rPr lang="el-GR" dirty="0">
                <a:highlight>
                  <a:srgbClr val="FFFF00"/>
                </a:highlight>
              </a:rPr>
              <a:t>Η </a:t>
            </a:r>
            <a:r>
              <a:rPr lang="en-US" dirty="0">
                <a:highlight>
                  <a:srgbClr val="FFFF00"/>
                </a:highlight>
              </a:rPr>
              <a:t>5,5-</a:t>
            </a:r>
            <a:r>
              <a:rPr lang="el-GR" dirty="0" err="1">
                <a:highlight>
                  <a:srgbClr val="FFFF00"/>
                </a:highlight>
              </a:rPr>
              <a:t>διυποκατάσταση</a:t>
            </a:r>
            <a:r>
              <a:rPr lang="el-GR" dirty="0">
                <a:highlight>
                  <a:srgbClr val="FFFF00"/>
                </a:highlight>
              </a:rPr>
              <a:t> είναι η πρωταρχική απαίτηση ώστε ένα βαρβιτουρικό να είναι κατασταλτικό-υπνωτικό</a:t>
            </a:r>
            <a:r>
              <a:rPr lang="en-US" dirty="0"/>
              <a:t>.</a:t>
            </a:r>
          </a:p>
          <a:p>
            <a:r>
              <a:rPr lang="el-GR" dirty="0">
                <a:highlight>
                  <a:srgbClr val="FFFF00"/>
                </a:highlight>
              </a:rPr>
              <a:t>Η </a:t>
            </a:r>
            <a:r>
              <a:rPr lang="el-GR" dirty="0" err="1">
                <a:highlight>
                  <a:srgbClr val="FFFF00"/>
                </a:highlight>
              </a:rPr>
              <a:t>εστεροποίηση</a:t>
            </a:r>
            <a:r>
              <a:rPr lang="el-GR" dirty="0">
                <a:highlight>
                  <a:srgbClr val="FFFF00"/>
                </a:highlight>
              </a:rPr>
              <a:t> οποιουδήποτε από τα </a:t>
            </a:r>
            <a:r>
              <a:rPr lang="en-US" dirty="0">
                <a:highlight>
                  <a:srgbClr val="FFFF00"/>
                </a:highlight>
              </a:rPr>
              <a:t>1,3-diazine </a:t>
            </a:r>
            <a:r>
              <a:rPr lang="el-GR" dirty="0">
                <a:highlight>
                  <a:srgbClr val="FFFF00"/>
                </a:highlight>
              </a:rPr>
              <a:t>άζωτα μειώνει την υπνωτική δράση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l-GR" dirty="0">
                <a:solidFill>
                  <a:srgbClr val="FF0000"/>
                </a:solidFill>
              </a:rPr>
              <a:t>Η υποκατάσταση οποιουδήποτε από τα</a:t>
            </a:r>
            <a:r>
              <a:rPr lang="en-US" dirty="0">
                <a:solidFill>
                  <a:srgbClr val="FF0000"/>
                </a:solidFill>
              </a:rPr>
              <a:t> 1,3-diazine </a:t>
            </a:r>
            <a:r>
              <a:rPr lang="el-GR" dirty="0">
                <a:solidFill>
                  <a:srgbClr val="FF0000"/>
                </a:solidFill>
              </a:rPr>
              <a:t>άζωτα από </a:t>
            </a:r>
            <a:r>
              <a:rPr lang="el-GR" dirty="0" err="1">
                <a:solidFill>
                  <a:srgbClr val="FF0000"/>
                </a:solidFill>
              </a:rPr>
              <a:t>αλειφατικές</a:t>
            </a:r>
            <a:r>
              <a:rPr lang="el-GR" dirty="0">
                <a:solidFill>
                  <a:srgbClr val="FF0000"/>
                </a:solidFill>
              </a:rPr>
              <a:t> αλυσίδες διατηρεί την αντιεπιληπτική δράση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253DE-AE11-4C77-B5DB-C40D5447F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12" y="274638"/>
            <a:ext cx="1562100" cy="155575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916195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E581-81A2-4BA8-B3C7-0A41BC17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840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l-GR" dirty="0" err="1">
                <a:highlight>
                  <a:srgbClr val="FFFF00"/>
                </a:highlight>
              </a:rPr>
              <a:t>Εστεροποίηση</a:t>
            </a:r>
            <a:r>
              <a:rPr lang="el-GR" dirty="0">
                <a:highlight>
                  <a:srgbClr val="FFFF00"/>
                </a:highlight>
              </a:rPr>
              <a:t> στη θέση 5 δίνει παράγωγα με αναλγητική δράση </a:t>
            </a:r>
            <a:r>
              <a:rPr lang="el-GR" dirty="0"/>
              <a:t>αλλά ασθενή υπνωτική </a:t>
            </a:r>
            <a:endParaRPr lang="en-US" dirty="0"/>
          </a:p>
          <a:p>
            <a:r>
              <a:rPr lang="el-GR" dirty="0">
                <a:highlight>
                  <a:srgbClr val="FFFF00"/>
                </a:highlight>
              </a:rPr>
              <a:t>Εισαγωγή πολικής ομάδας στη θέση 5 οδηγεί σε παράγωγα που στερούνται αντιεπιληπτικής και υπνωτικής δράσης</a:t>
            </a:r>
            <a:r>
              <a:rPr lang="el-GR" dirty="0"/>
              <a:t>. </a:t>
            </a:r>
            <a:endParaRPr lang="en-US" dirty="0"/>
          </a:p>
          <a:p>
            <a:r>
              <a:rPr lang="el-GR" dirty="0"/>
              <a:t>Με την αύξηση του μήκους της αλυσίδας </a:t>
            </a:r>
            <a:r>
              <a:rPr lang="en-US" dirty="0"/>
              <a:t>R</a:t>
            </a:r>
            <a:r>
              <a:rPr lang="el-GR" dirty="0"/>
              <a:t>’</a:t>
            </a:r>
            <a:r>
              <a:rPr lang="en-US" dirty="0"/>
              <a:t> </a:t>
            </a:r>
            <a:r>
              <a:rPr lang="el-GR" dirty="0"/>
              <a:t> αυξάνεται η </a:t>
            </a:r>
            <a:r>
              <a:rPr lang="el-GR" dirty="0" err="1"/>
              <a:t>λιποφιλικότητα</a:t>
            </a:r>
            <a:r>
              <a:rPr lang="el-GR" dirty="0"/>
              <a:t> </a:t>
            </a:r>
          </a:p>
          <a:p>
            <a:r>
              <a:rPr lang="el-GR" dirty="0"/>
              <a:t>Αντικατάσταση του οξυγόνου στη θέση 2  στον σκελετό του βαρβιτουρικού  από θείο δίνει το αντίστοιχο </a:t>
            </a:r>
            <a:r>
              <a:rPr lang="el-GR" dirty="0" err="1"/>
              <a:t>θειοβαρβιτουρικό</a:t>
            </a:r>
            <a:r>
              <a:rPr lang="el-GR" dirty="0"/>
              <a:t> με αυξημένη </a:t>
            </a:r>
            <a:r>
              <a:rPr lang="el-GR" dirty="0" err="1"/>
              <a:t>λιποφιλικότητα</a:t>
            </a:r>
            <a:r>
              <a:rPr lang="el-GR" dirty="0"/>
              <a:t>, μικρότερη διάρκεια δράσης αλλά γρηγορότερη εκδήλωση του μέγιστου της δράσης.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028EB-0858-496C-B808-7157E5D33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16632"/>
            <a:ext cx="1562100" cy="155575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64869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2957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Δεξιό βέλος 1"/>
          <p:cNvSpPr/>
          <p:nvPr/>
        </p:nvSpPr>
        <p:spPr>
          <a:xfrm>
            <a:off x="1800424" y="1268760"/>
            <a:ext cx="1296144" cy="21602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692412" y="785503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/>
              <a:t>Δυναμικό ηρεμίας-κατάσταση ηρεμίας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789040"/>
            <a:ext cx="2736304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100" dirty="0"/>
              <a:t>Δημιουργία δυναμικού-παραγωγή σήματος</a:t>
            </a: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 flipV="1">
            <a:off x="3096568" y="3068960"/>
            <a:ext cx="6833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2915816" y="4149080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23728" y="4540478"/>
            <a:ext cx="144016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Έξοδος Κ</a:t>
            </a:r>
            <a:r>
              <a:rPr lang="el-GR" sz="1400" baseline="30000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2996952"/>
            <a:ext cx="122413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400" dirty="0"/>
              <a:t>Είσοδος</a:t>
            </a:r>
            <a:r>
              <a:rPr lang="en-US" sz="1400" dirty="0"/>
              <a:t> </a:t>
            </a:r>
            <a:r>
              <a:rPr lang="el-GR" sz="1400" dirty="0"/>
              <a:t>Ν</a:t>
            </a:r>
            <a:r>
              <a:rPr lang="en-US" sz="1400" dirty="0"/>
              <a:t>a</a:t>
            </a:r>
            <a:r>
              <a:rPr lang="en-US" sz="1400" baseline="30000" dirty="0"/>
              <a:t>+</a:t>
            </a:r>
            <a:endParaRPr lang="el-GR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3064074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20A321-D536-4F6E-AFAA-45E35C98C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853" y="1526431"/>
            <a:ext cx="8431495" cy="15944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81240B-6893-46BF-A600-E6D7F8763F89}"/>
              </a:ext>
            </a:extLst>
          </p:cNvPr>
          <p:cNvCxnSpPr/>
          <p:nvPr/>
        </p:nvCxnSpPr>
        <p:spPr>
          <a:xfrm>
            <a:off x="4211960" y="4005064"/>
            <a:ext cx="352839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EF562C9-EB9B-419D-809D-542633F6086D}"/>
              </a:ext>
            </a:extLst>
          </p:cNvPr>
          <p:cNvSpPr txBox="1"/>
          <p:nvPr/>
        </p:nvSpPr>
        <p:spPr>
          <a:xfrm>
            <a:off x="4283968" y="436510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Αντιεπιληπτική δράση</a:t>
            </a:r>
            <a:endParaRPr lang="en-US" sz="24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29555E1-C301-4C25-9625-7F5D9713DB49}"/>
              </a:ext>
            </a:extLst>
          </p:cNvPr>
          <p:cNvCxnSpPr/>
          <p:nvPr/>
        </p:nvCxnSpPr>
        <p:spPr>
          <a:xfrm flipV="1">
            <a:off x="1547664" y="3789040"/>
            <a:ext cx="0" cy="1512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BAB25B-D1A5-41AD-A269-9D1489A61979}"/>
              </a:ext>
            </a:extLst>
          </p:cNvPr>
          <p:cNvSpPr txBox="1"/>
          <p:nvPr/>
        </p:nvSpPr>
        <p:spPr>
          <a:xfrm>
            <a:off x="467544" y="5646206"/>
            <a:ext cx="3528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Μειωμένη υπνωτική και κατασταλτική  δράση</a:t>
            </a:r>
            <a:endParaRPr lang="en-US" sz="2400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F3E173F2-8439-4247-8376-A9716ED4A21F}"/>
              </a:ext>
            </a:extLst>
          </p:cNvPr>
          <p:cNvSpPr/>
          <p:nvPr/>
        </p:nvSpPr>
        <p:spPr>
          <a:xfrm>
            <a:off x="2915816" y="426219"/>
            <a:ext cx="576064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61399A-6862-477C-8EB8-604A05F641D7}"/>
              </a:ext>
            </a:extLst>
          </p:cNvPr>
          <p:cNvSpPr txBox="1"/>
          <p:nvPr/>
        </p:nvSpPr>
        <p:spPr>
          <a:xfrm>
            <a:off x="3635896" y="858267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 </a:t>
            </a:r>
            <a:r>
              <a:rPr lang="el-GR" dirty="0" err="1"/>
              <a:t>μεταβολίτης</a:t>
            </a:r>
            <a:r>
              <a:rPr lang="el-GR" dirty="0"/>
              <a:t> έχει αντιεπιληπτική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03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E4D4-3A3C-4FF9-BA61-33A83F8C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/>
              <a:t>Πριμιδόνη</a:t>
            </a:r>
            <a:endParaRPr lang="en-US" sz="2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167D70-AA7A-455F-80FD-5838D3DDC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018" y="1166018"/>
            <a:ext cx="7642347" cy="4525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6648E7-7876-4FD9-9507-9F034EADE434}"/>
              </a:ext>
            </a:extLst>
          </p:cNvPr>
          <p:cNvSpPr txBox="1"/>
          <p:nvPr/>
        </p:nvSpPr>
        <p:spPr>
          <a:xfrm>
            <a:off x="827584" y="6237312"/>
            <a:ext cx="785921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Με αναγωγή </a:t>
            </a:r>
            <a:r>
              <a:rPr lang="el-GR" sz="2400" dirty="0" err="1"/>
              <a:t>θειοβαρβιτουρικού</a:t>
            </a:r>
            <a:r>
              <a:rPr lang="el-GR" sz="2400" dirty="0"/>
              <a:t> ή βαρβιτουρικού</a:t>
            </a:r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C42ED1-0720-4443-81D7-64059FB58745}"/>
              </a:ext>
            </a:extLst>
          </p:cNvPr>
          <p:cNvSpPr/>
          <p:nvPr/>
        </p:nvSpPr>
        <p:spPr>
          <a:xfrm>
            <a:off x="8244408" y="4653136"/>
            <a:ext cx="288032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C1046A-8A9A-4993-86BC-4F1CD3ED8B43}"/>
              </a:ext>
            </a:extLst>
          </p:cNvPr>
          <p:cNvSpPr/>
          <p:nvPr/>
        </p:nvSpPr>
        <p:spPr>
          <a:xfrm>
            <a:off x="8244409" y="4509120"/>
            <a:ext cx="576063" cy="6865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5C5C9-0331-483E-B70D-9EFFBBA969FE}"/>
              </a:ext>
            </a:extLst>
          </p:cNvPr>
          <p:cNvSpPr txBox="1"/>
          <p:nvPr/>
        </p:nvSpPr>
        <p:spPr>
          <a:xfrm>
            <a:off x="8460432" y="40770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Ο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F98DAD-83C3-4F19-B46D-3388EF6023F1}"/>
              </a:ext>
            </a:extLst>
          </p:cNvPr>
          <p:cNvSpPr/>
          <p:nvPr/>
        </p:nvSpPr>
        <p:spPr>
          <a:xfrm>
            <a:off x="8388425" y="3861048"/>
            <a:ext cx="432048" cy="5853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1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B2D27-43F4-4268-85BD-904167C6A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025" y="1857375"/>
            <a:ext cx="5441950" cy="3143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FBF019-144A-409D-A483-D2CA899AAC03}"/>
              </a:ext>
            </a:extLst>
          </p:cNvPr>
          <p:cNvSpPr txBox="1"/>
          <p:nvPr/>
        </p:nvSpPr>
        <p:spPr>
          <a:xfrm>
            <a:off x="4355976" y="3326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/>
              <a:t>πριμιδόνη</a:t>
            </a:r>
            <a:endParaRPr lang="en-US" sz="24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290DDE-71DE-476A-A5E3-112023857870}"/>
              </a:ext>
            </a:extLst>
          </p:cNvPr>
          <p:cNvCxnSpPr/>
          <p:nvPr/>
        </p:nvCxnSpPr>
        <p:spPr>
          <a:xfrm flipH="1" flipV="1">
            <a:off x="6156176" y="4581128"/>
            <a:ext cx="864096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11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6081-FF2D-455D-AE2B-9ED1F2B1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4C73-B2FD-4C20-9A7E-186EABC7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Χρησιμοποιείται κατά της μεγάλης επιληψίας</a:t>
            </a:r>
          </a:p>
          <a:p>
            <a:r>
              <a:rPr lang="el-GR" dirty="0"/>
              <a:t>Συγγενής της </a:t>
            </a:r>
            <a:r>
              <a:rPr lang="el-GR" dirty="0" err="1"/>
              <a:t>φαινοβαρβιτάλης</a:t>
            </a:r>
            <a:r>
              <a:rPr lang="el-GR" dirty="0"/>
              <a:t> </a:t>
            </a:r>
            <a:r>
              <a:rPr lang="el-GR" dirty="0">
                <a:highlight>
                  <a:srgbClr val="FFFF00"/>
                </a:highlight>
              </a:rPr>
              <a:t>(αντί της </a:t>
            </a:r>
            <a:r>
              <a:rPr lang="en-US" dirty="0">
                <a:highlight>
                  <a:srgbClr val="FFFF00"/>
                </a:highlight>
              </a:rPr>
              <a:t>C=O </a:t>
            </a:r>
            <a:r>
              <a:rPr lang="el-GR" dirty="0">
                <a:highlight>
                  <a:srgbClr val="FFFF00"/>
                </a:highlight>
              </a:rPr>
              <a:t>υπάρχει η </a:t>
            </a:r>
            <a:r>
              <a:rPr lang="en-US" dirty="0">
                <a:highlight>
                  <a:srgbClr val="FFFF00"/>
                </a:highlight>
              </a:rPr>
              <a:t>CH</a:t>
            </a:r>
            <a:r>
              <a:rPr lang="en-US" baseline="-25000" dirty="0">
                <a:highlight>
                  <a:srgbClr val="FFFF00"/>
                </a:highlight>
              </a:rPr>
              <a:t>2</a:t>
            </a:r>
            <a:r>
              <a:rPr lang="el-GR" dirty="0">
                <a:highlight>
                  <a:srgbClr val="FFFF00"/>
                </a:highlight>
              </a:rPr>
              <a:t>)</a:t>
            </a:r>
          </a:p>
          <a:p>
            <a:r>
              <a:rPr lang="el-GR" dirty="0"/>
              <a:t>Αυτή η δομική διαφορά οδηγεί στη μείωση της δράσης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10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A41F-4D64-4505-9BBE-5606D135E1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l-GR" dirty="0"/>
              <a:t>Παράγωγα </a:t>
            </a:r>
            <a:r>
              <a:rPr lang="el-GR" dirty="0" err="1"/>
              <a:t>ιμινοστιλβενίου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1EFC-CE55-4DCA-A69A-32B1F7C71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Καρβαζεπίνη</a:t>
            </a:r>
            <a:endParaRPr lang="el-GR" dirty="0"/>
          </a:p>
          <a:p>
            <a:r>
              <a:rPr lang="el-GR" dirty="0" err="1"/>
              <a:t>Οξυκαρβαζεπίνη</a:t>
            </a:r>
            <a:endParaRPr lang="el-GR" dirty="0"/>
          </a:p>
          <a:p>
            <a:r>
              <a:rPr lang="el-GR" dirty="0" err="1"/>
              <a:t>Εσκλικαρβαζεπίνη</a:t>
            </a:r>
            <a:endParaRPr lang="el-GR" dirty="0"/>
          </a:p>
          <a:p>
            <a:r>
              <a:rPr lang="el-GR" dirty="0" err="1"/>
              <a:t>Λικαρβαζεπίνη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31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CA17-4C78-4870-A8FC-8DFF5C0A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/>
              <a:t>Καρβαμαζεπίνη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040C1-66E6-4985-B0B2-190526E0A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l-GR" b="1" dirty="0" err="1"/>
              <a:t>Μεταβολίζεται</a:t>
            </a:r>
            <a:r>
              <a:rPr lang="el-GR" b="1" dirty="0"/>
              <a:t> </a:t>
            </a:r>
            <a:r>
              <a:rPr lang="el-GR" dirty="0"/>
              <a:t>από το κυτόχρωμα P</a:t>
            </a:r>
            <a:r>
              <a:rPr lang="el-GR" baseline="-25000" dirty="0"/>
              <a:t>450</a:t>
            </a:r>
            <a:r>
              <a:rPr lang="el-GR" dirty="0"/>
              <a:t> δίνοντας ενεργούς </a:t>
            </a:r>
            <a:r>
              <a:rPr lang="el-GR" dirty="0" err="1"/>
              <a:t>μεταβολίτες</a:t>
            </a:r>
            <a:endParaRPr lang="el-GR" dirty="0"/>
          </a:p>
          <a:p>
            <a:r>
              <a:rPr lang="el-GR" dirty="0"/>
              <a:t>Ισχυρός </a:t>
            </a:r>
            <a:r>
              <a:rPr lang="el-GR" b="1" dirty="0" err="1"/>
              <a:t>επαγωγέας</a:t>
            </a:r>
            <a:r>
              <a:rPr lang="el-GR" b="1" dirty="0"/>
              <a:t> </a:t>
            </a:r>
            <a:r>
              <a:rPr lang="el-GR" dirty="0"/>
              <a:t>και </a:t>
            </a:r>
            <a:r>
              <a:rPr lang="el-GR" b="1" dirty="0" err="1"/>
              <a:t>αυτεπαγωγέας</a:t>
            </a:r>
            <a:endParaRPr lang="el-GR" b="1" dirty="0"/>
          </a:p>
          <a:p>
            <a:r>
              <a:rPr lang="el-GR" b="1" dirty="0"/>
              <a:t>Ανεπιθύμητες ενέργειες</a:t>
            </a:r>
            <a:r>
              <a:rPr lang="el-GR" dirty="0"/>
              <a:t>: γαστρεντερικές διαταραχές, </a:t>
            </a:r>
            <a:r>
              <a:rPr lang="el-GR" dirty="0" err="1"/>
              <a:t>νευροτοξική</a:t>
            </a:r>
            <a:r>
              <a:rPr lang="el-GR" dirty="0"/>
              <a:t> δράση, </a:t>
            </a:r>
            <a:r>
              <a:rPr lang="el-GR" dirty="0" err="1"/>
              <a:t>υπονατριαιμία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CA46F61-5854-4D97-94AA-3E59D063EC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2675"/>
              </p:ext>
            </p:extLst>
          </p:nvPr>
        </p:nvGraphicFramePr>
        <p:xfrm>
          <a:off x="1979712" y="4941168"/>
          <a:ext cx="5603875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603585" imgH="1366870" progId="ChemDraw.Document.6.0">
                  <p:embed/>
                </p:oleObj>
              </mc:Choice>
              <mc:Fallback>
                <p:oleObj name="CS ChemDraw Drawing" r:id="rId2" imgW="5603585" imgH="1366870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89CFE0D-B0A1-4D50-BF88-2CE9372061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9712" y="4941168"/>
                        <a:ext cx="5603875" cy="136683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420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1365-D175-4010-8197-DD6831FB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μεταβολίτες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925AD1-A5F4-4736-AC25-371631C23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375" y="1631156"/>
            <a:ext cx="5683250" cy="4464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050404-74D8-4A8B-B80C-4000E2E41FAC}"/>
              </a:ext>
            </a:extLst>
          </p:cNvPr>
          <p:cNvSpPr txBox="1"/>
          <p:nvPr/>
        </p:nvSpPr>
        <p:spPr>
          <a:xfrm>
            <a:off x="3203848" y="63087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Προϊόντα σύζευξης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144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C618-9D28-4783-8F67-D0EFE767D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850106"/>
          </a:xfrm>
        </p:spPr>
        <p:txBody>
          <a:bodyPr>
            <a:normAutofit/>
          </a:bodyPr>
          <a:lstStyle/>
          <a:p>
            <a:r>
              <a:rPr lang="el-GR" dirty="0" err="1"/>
              <a:t>Οξυκαρβαζεπίνη</a:t>
            </a:r>
            <a:r>
              <a:rPr lang="el-GR" dirty="0"/>
              <a:t>, Σύνθεση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179D7-AF15-466C-9D81-31DCA3BA57B5}"/>
              </a:ext>
            </a:extLst>
          </p:cNvPr>
          <p:cNvSpPr txBox="1"/>
          <p:nvPr/>
        </p:nvSpPr>
        <p:spPr>
          <a:xfrm>
            <a:off x="436880" y="5397614"/>
            <a:ext cx="8527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Είναι </a:t>
            </a:r>
            <a:r>
              <a:rPr lang="el-GR" sz="2400" b="1" dirty="0" err="1"/>
              <a:t>προφάρμακο</a:t>
            </a:r>
            <a:r>
              <a:rPr lang="el-GR" sz="2400" dirty="0"/>
              <a:t>,  και ηπιότερος </a:t>
            </a:r>
            <a:r>
              <a:rPr lang="el-GR" sz="2400" dirty="0" err="1"/>
              <a:t>επαγωγέας</a:t>
            </a:r>
            <a:r>
              <a:rPr lang="el-GR" sz="2400" dirty="0"/>
              <a:t> της </a:t>
            </a:r>
            <a:r>
              <a:rPr lang="el-GR" sz="2400" dirty="0" err="1"/>
              <a:t>καρβαμαζεπίνης</a:t>
            </a:r>
            <a:r>
              <a:rPr lang="el-GR" sz="2400" dirty="0"/>
              <a:t> για το </a:t>
            </a:r>
            <a:r>
              <a:rPr lang="en-US" sz="2400" dirty="0"/>
              <a:t>P-450</a:t>
            </a:r>
            <a:r>
              <a:rPr lang="el-GR" sz="2400" dirty="0"/>
              <a:t>.</a:t>
            </a:r>
            <a:r>
              <a:rPr lang="en-US" sz="2400" dirty="0"/>
              <a:t> H</a:t>
            </a:r>
            <a:r>
              <a:rPr lang="el-GR" sz="2400" dirty="0"/>
              <a:t> </a:t>
            </a:r>
            <a:r>
              <a:rPr lang="el-GR" sz="2400" dirty="0" err="1"/>
              <a:t>οξυκαρβαζεπίνη</a:t>
            </a:r>
            <a:r>
              <a:rPr lang="el-GR" sz="2400" dirty="0"/>
              <a:t> </a:t>
            </a:r>
            <a:r>
              <a:rPr lang="el-GR" sz="2400" dirty="0" err="1"/>
              <a:t>μεταβολίζεται</a:t>
            </a:r>
            <a:r>
              <a:rPr lang="el-GR" sz="2400" dirty="0"/>
              <a:t> ταχύτατα σε </a:t>
            </a:r>
            <a:r>
              <a:rPr lang="el-GR" sz="2400" dirty="0" err="1"/>
              <a:t>υδρόξυ</a:t>
            </a:r>
            <a:r>
              <a:rPr lang="el-GR" sz="2400" dirty="0"/>
              <a:t> –παράγωγο. </a:t>
            </a:r>
          </a:p>
          <a:p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AB69BC-6A8F-4C4B-AA39-5AE1DD9297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02" y="1931268"/>
            <a:ext cx="7120796" cy="14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523B97B-28DA-D32F-E255-3A9FBA72D9CF}"/>
              </a:ext>
            </a:extLst>
          </p:cNvPr>
          <p:cNvGrpSpPr/>
          <p:nvPr/>
        </p:nvGrpSpPr>
        <p:grpSpPr>
          <a:xfrm>
            <a:off x="2492640" y="2814086"/>
            <a:ext cx="1283760" cy="1487880"/>
            <a:chOff x="2492640" y="2814086"/>
            <a:chExt cx="1283760" cy="14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9E6F88B-C1A3-7891-2ED8-570145446E10}"/>
                    </a:ext>
                  </a:extLst>
                </p14:cNvPr>
                <p14:cNvContentPartPr/>
                <p14:nvPr/>
              </p14:nvContentPartPr>
              <p14:xfrm>
                <a:off x="3114360" y="2814086"/>
                <a:ext cx="87120" cy="783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9E6F88B-C1A3-7891-2ED8-570145446E1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05360" y="2805446"/>
                  <a:ext cx="104760" cy="8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7C2F59C-09A4-9BBA-9FFD-7B8FA87872D0}"/>
                    </a:ext>
                  </a:extLst>
                </p14:cNvPr>
                <p14:cNvContentPartPr/>
                <p14:nvPr/>
              </p14:nvContentPartPr>
              <p14:xfrm>
                <a:off x="2492640" y="3972926"/>
                <a:ext cx="21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7C2F59C-09A4-9BBA-9FFD-7B8FA87872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83640" y="3964286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AB9705-591A-5377-4C19-212AAC988696}"/>
                    </a:ext>
                  </a:extLst>
                </p14:cNvPr>
                <p14:cNvContentPartPr/>
                <p14:nvPr/>
              </p14:nvContentPartPr>
              <p14:xfrm>
                <a:off x="2662200" y="3766286"/>
                <a:ext cx="49320" cy="478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AB9705-591A-5377-4C19-212AAC9886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53200" y="3757286"/>
                  <a:ext cx="669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A01E64-BA60-8376-0716-3E1266220235}"/>
                    </a:ext>
                  </a:extLst>
                </p14:cNvPr>
                <p14:cNvContentPartPr/>
                <p14:nvPr/>
              </p14:nvContentPartPr>
              <p14:xfrm>
                <a:off x="2884320" y="3809486"/>
                <a:ext cx="9000" cy="19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A01E64-BA60-8376-0716-3E126622023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75680" y="3800486"/>
                  <a:ext cx="26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EBA7680-D404-5177-6B46-64AC410C4D7B}"/>
                    </a:ext>
                  </a:extLst>
                </p14:cNvPr>
                <p14:cNvContentPartPr/>
                <p14:nvPr/>
              </p14:nvContentPartPr>
              <p14:xfrm>
                <a:off x="2710440" y="3743966"/>
                <a:ext cx="241920" cy="230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EBA7680-D404-5177-6B46-64AC410C4D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01440" y="3735326"/>
                  <a:ext cx="259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14DF29-C6B7-5B55-441C-7E0F633A7B1F}"/>
                    </a:ext>
                  </a:extLst>
                </p14:cNvPr>
                <p14:cNvContentPartPr/>
                <p14:nvPr/>
              </p14:nvContentPartPr>
              <p14:xfrm>
                <a:off x="3102120" y="3755126"/>
                <a:ext cx="34200" cy="488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14DF29-C6B7-5B55-441C-7E0F633A7B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93120" y="3746486"/>
                  <a:ext cx="518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0B345FA-0432-D951-09E1-5A819AF1656A}"/>
                    </a:ext>
                  </a:extLst>
                </p14:cNvPr>
                <p14:cNvContentPartPr/>
                <p14:nvPr/>
              </p14:nvContentPartPr>
              <p14:xfrm>
                <a:off x="3113280" y="3754766"/>
                <a:ext cx="207720" cy="201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0B345FA-0432-D951-09E1-5A819AF165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04640" y="3745766"/>
                  <a:ext cx="225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D6E251-D990-F59B-751A-8B7F3B143975}"/>
                    </a:ext>
                  </a:extLst>
                </p14:cNvPr>
                <p14:cNvContentPartPr/>
                <p14:nvPr/>
              </p14:nvContentPartPr>
              <p14:xfrm>
                <a:off x="3382200" y="3766286"/>
                <a:ext cx="155160" cy="496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D6E251-D990-F59B-751A-8B7F3B1439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73560" y="3757286"/>
                  <a:ext cx="1728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0B5D6B-2DFC-BCC9-360B-99E3271E63D2}"/>
                    </a:ext>
                  </a:extLst>
                </p14:cNvPr>
                <p14:cNvContentPartPr/>
                <p14:nvPr/>
              </p14:nvContentPartPr>
              <p14:xfrm>
                <a:off x="3559680" y="3700766"/>
                <a:ext cx="216720" cy="601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0B5D6B-2DFC-BCC9-360B-99E3271E63D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0680" y="3692126"/>
                  <a:ext cx="23436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625909F-7088-FF60-5F5A-CAB65D28D7E5}"/>
                    </a:ext>
                  </a:extLst>
                </p14:cNvPr>
                <p14:cNvContentPartPr/>
                <p14:nvPr/>
              </p14:nvContentPartPr>
              <p14:xfrm>
                <a:off x="3537360" y="4019006"/>
                <a:ext cx="97200" cy="63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625909F-7088-FF60-5F5A-CAB65D28D7E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28360" y="4010366"/>
                  <a:ext cx="114840" cy="8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13854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B8D9D-6D9A-446A-9BC6-D0B38E40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Τροποποιήσεις, σχέσεις δομής-δράσης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22F32A-A888-4777-AE66-BB77DD55B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32" y="2747961"/>
            <a:ext cx="2880319" cy="2498236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71D30E-7EA2-407F-ADDF-EFAD2D7E81D7}"/>
              </a:ext>
            </a:extLst>
          </p:cNvPr>
          <p:cNvSpPr txBox="1"/>
          <p:nvPr/>
        </p:nvSpPr>
        <p:spPr>
          <a:xfrm>
            <a:off x="1691680" y="580526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Εξ ίσου αποτελεσματικά με την </a:t>
            </a:r>
            <a:r>
              <a:rPr lang="el-GR" sz="2000" dirty="0" err="1"/>
              <a:t>καρβαμαζεπίνη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27399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DED6-AB99-48DA-9933-50A6B33B7D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l-GR" sz="2400" dirty="0"/>
              <a:t>Τα οξικά παράγωγα είναι προτιμότερα της </a:t>
            </a:r>
            <a:r>
              <a:rPr lang="el-GR" sz="2400" dirty="0" err="1"/>
              <a:t>οξυκαρβαζεπίνης</a:t>
            </a:r>
            <a:r>
              <a:rPr lang="el-GR" sz="2400" dirty="0"/>
              <a:t> λόγω του απλούστερου μεταβολισμού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9DA1C8-8EEA-49AC-AA4C-30842B6AF123}"/>
              </a:ext>
            </a:extLst>
          </p:cNvPr>
          <p:cNvSpPr txBox="1"/>
          <p:nvPr/>
        </p:nvSpPr>
        <p:spPr>
          <a:xfrm>
            <a:off x="4829116" y="1772816"/>
            <a:ext cx="4063364" cy="452431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Τα </a:t>
            </a:r>
            <a:r>
              <a:rPr lang="el-GR" sz="2400" dirty="0" err="1"/>
              <a:t>ακέτυλο</a:t>
            </a:r>
            <a:r>
              <a:rPr lang="el-GR" sz="2400" dirty="0"/>
              <a:t> παράγωγα είναι προτιμότερα  από την </a:t>
            </a:r>
            <a:r>
              <a:rPr lang="el-GR" sz="2400" dirty="0" err="1"/>
              <a:t>οξυκαρβαζεπίνη</a:t>
            </a:r>
            <a:r>
              <a:rPr lang="el-GR" sz="2400" dirty="0"/>
              <a:t> αλλά δεν είναι </a:t>
            </a:r>
            <a:r>
              <a:rPr lang="el-GR" sz="2400" dirty="0" err="1"/>
              <a:t>προφάρμακα</a:t>
            </a:r>
            <a:r>
              <a:rPr lang="el-GR" sz="2400" dirty="0"/>
              <a:t>.</a:t>
            </a:r>
          </a:p>
          <a:p>
            <a:r>
              <a:rPr lang="el-GR" sz="2400" dirty="0"/>
              <a:t>Η </a:t>
            </a:r>
            <a:r>
              <a:rPr lang="el-GR" sz="2400" dirty="0" err="1"/>
              <a:t>καρβαμαζεπίνη</a:t>
            </a:r>
            <a:r>
              <a:rPr lang="el-GR" sz="2400" dirty="0"/>
              <a:t> είναι δραστικότερη, το </a:t>
            </a:r>
            <a:r>
              <a:rPr lang="el-GR" sz="2400" dirty="0" err="1"/>
              <a:t>ακέτυλο</a:t>
            </a:r>
            <a:r>
              <a:rPr lang="el-GR" sz="2400" dirty="0"/>
              <a:t> παράγωγο  είναι τόσο δραστικό όσο η </a:t>
            </a:r>
            <a:r>
              <a:rPr lang="el-GR" sz="2400" dirty="0" err="1"/>
              <a:t>οξυκαρβαζεπίνη</a:t>
            </a:r>
            <a:r>
              <a:rPr lang="el-GR" sz="2400" dirty="0"/>
              <a:t> </a:t>
            </a:r>
          </a:p>
          <a:p>
            <a:r>
              <a:rPr lang="el-GR" sz="2400" dirty="0"/>
              <a:t>Το 1 είναι προτιμότερο θεραπευτικά καλύτερο του 2 (</a:t>
            </a:r>
            <a:r>
              <a:rPr lang="el-GR" sz="2400" dirty="0" err="1"/>
              <a:t>μεταβολίζεται</a:t>
            </a:r>
            <a:r>
              <a:rPr lang="el-GR" sz="2400" dirty="0"/>
              <a:t> πολύ γρήγορα)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FA2F3-7101-4FB4-8714-0CD2FA4BADA7}"/>
              </a:ext>
            </a:extLst>
          </p:cNvPr>
          <p:cNvSpPr txBox="1"/>
          <p:nvPr/>
        </p:nvSpPr>
        <p:spPr>
          <a:xfrm>
            <a:off x="1051784" y="42210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1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78F5E-1EDB-4B08-9203-CFDD5F49D829}"/>
              </a:ext>
            </a:extLst>
          </p:cNvPr>
          <p:cNvSpPr txBox="1"/>
          <p:nvPr/>
        </p:nvSpPr>
        <p:spPr>
          <a:xfrm>
            <a:off x="3347864" y="42210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2</a:t>
            </a:r>
            <a:endParaRPr lang="en-US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A81010-EC13-4968-8706-CB3B8CC2F0F3}"/>
              </a:ext>
            </a:extLst>
          </p:cNvPr>
          <p:cNvSpPr/>
          <p:nvPr/>
        </p:nvSpPr>
        <p:spPr>
          <a:xfrm>
            <a:off x="457200" y="1772816"/>
            <a:ext cx="4474840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828C3DF-E02C-49EF-A983-59016642E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028577"/>
            <a:ext cx="4063364" cy="16884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878551-5607-72B8-BAC3-0EFC06FBFABA}"/>
                  </a:ext>
                </a:extLst>
              </p14:cNvPr>
              <p14:cNvContentPartPr/>
              <p14:nvPr/>
            </p14:nvContentPartPr>
            <p14:xfrm>
              <a:off x="1436400" y="5159674"/>
              <a:ext cx="1980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878551-5607-72B8-BAC3-0EFC06FBF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7760" y="5150674"/>
                <a:ext cx="374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252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Μεταφορά του ερεθίσματος-διέγερσης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99" y="1600200"/>
            <a:ext cx="69478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887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490C-6492-4FC1-BFA8-A5A6CA8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err="1"/>
              <a:t>Βαλπροϊκό</a:t>
            </a:r>
            <a:r>
              <a:rPr lang="el-GR" sz="3200" dirty="0"/>
              <a:t> οξύ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8190"/>
            <a:ext cx="7643192" cy="188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95" y="3356992"/>
            <a:ext cx="6836017" cy="140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7EB7E3-6111-4CAA-AE79-0C1C079C8BE0}"/>
              </a:ext>
            </a:extLst>
          </p:cNvPr>
          <p:cNvSpPr/>
          <p:nvPr/>
        </p:nvSpPr>
        <p:spPr>
          <a:xfrm>
            <a:off x="454928" y="5126211"/>
            <a:ext cx="2036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3-oxopentanenitrile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694165-E034-4A5D-A9D5-B02C8BB870D0}"/>
              </a:ext>
            </a:extLst>
          </p:cNvPr>
          <p:cNvCxnSpPr/>
          <p:nvPr/>
        </p:nvCxnSpPr>
        <p:spPr>
          <a:xfrm flipV="1">
            <a:off x="683568" y="3140968"/>
            <a:ext cx="288032" cy="1985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0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98EC-9160-44D6-8087-318DA104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Μηχανισμός δράσης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C2526-27D6-423F-A84C-0E1846BFB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Ο ακριβής μηχανισμός δεν είναι εξακριβωμένος</a:t>
            </a:r>
          </a:p>
          <a:p>
            <a:r>
              <a:rPr lang="el-GR" sz="2400" dirty="0"/>
              <a:t>Η αντισπασμωδική δράση οφείλεται σε </a:t>
            </a:r>
            <a:r>
              <a:rPr lang="el-GR" sz="2400" dirty="0">
                <a:solidFill>
                  <a:srgbClr val="FF0000"/>
                </a:solidFill>
              </a:rPr>
              <a:t>αύξηση των επιπέδων του </a:t>
            </a:r>
            <a:r>
              <a:rPr lang="en-US" sz="2400" dirty="0">
                <a:solidFill>
                  <a:srgbClr val="FF0000"/>
                </a:solidFill>
              </a:rPr>
              <a:t>GABA</a:t>
            </a:r>
            <a:r>
              <a:rPr lang="el-GR" sz="2400" dirty="0"/>
              <a:t> και </a:t>
            </a:r>
            <a:r>
              <a:rPr lang="el-GR" sz="2400" dirty="0">
                <a:solidFill>
                  <a:srgbClr val="FF0000"/>
                </a:solidFill>
              </a:rPr>
              <a:t>σε αποκλεισμό των ευαίσθητων σε τάση δυναμικού διαύλων νατρίου</a:t>
            </a:r>
          </a:p>
          <a:p>
            <a:r>
              <a:rPr lang="el-GR" sz="2400" dirty="0">
                <a:solidFill>
                  <a:srgbClr val="FF0000"/>
                </a:solidFill>
              </a:rPr>
              <a:t>Ελαττώνει τον μεταβολισμό φαρμάκων που </a:t>
            </a:r>
            <a:r>
              <a:rPr lang="el-GR" sz="2400" dirty="0" err="1">
                <a:solidFill>
                  <a:srgbClr val="FF0000"/>
                </a:solidFill>
              </a:rPr>
              <a:t>μεταβολίζονται</a:t>
            </a:r>
            <a:r>
              <a:rPr lang="el-GR" sz="2400" dirty="0">
                <a:solidFill>
                  <a:srgbClr val="FF0000"/>
                </a:solidFill>
              </a:rPr>
              <a:t> από το </a:t>
            </a:r>
            <a:r>
              <a:rPr lang="en-US" sz="2400" dirty="0">
                <a:solidFill>
                  <a:srgbClr val="FF0000"/>
                </a:solidFill>
              </a:rPr>
              <a:t>CYP2C9 (</a:t>
            </a:r>
            <a:r>
              <a:rPr lang="el-GR" sz="2400" dirty="0" err="1">
                <a:solidFill>
                  <a:srgbClr val="FF0000"/>
                </a:solidFill>
              </a:rPr>
              <a:t>Φαινυτοΐνη</a:t>
            </a:r>
            <a:r>
              <a:rPr lang="el-GR" sz="2400" dirty="0">
                <a:solidFill>
                  <a:srgbClr val="FF0000"/>
                </a:solidFill>
              </a:rPr>
              <a:t>, </a:t>
            </a:r>
            <a:r>
              <a:rPr lang="el-GR" sz="2400" dirty="0" err="1">
                <a:solidFill>
                  <a:srgbClr val="FF0000"/>
                </a:solidFill>
              </a:rPr>
              <a:t>φαινοβαρβιτάλη</a:t>
            </a:r>
            <a:r>
              <a:rPr lang="el-GR" sz="2400" dirty="0">
                <a:solidFill>
                  <a:srgbClr val="FF0000"/>
                </a:solidFill>
              </a:rPr>
              <a:t>)</a:t>
            </a:r>
          </a:p>
          <a:p>
            <a:r>
              <a:rPr lang="el-GR" sz="2400" dirty="0">
                <a:solidFill>
                  <a:srgbClr val="FF0000"/>
                </a:solidFill>
              </a:rPr>
              <a:t>Αναστέλλει την </a:t>
            </a:r>
            <a:r>
              <a:rPr lang="el-GR" sz="2400" dirty="0" err="1">
                <a:solidFill>
                  <a:srgbClr val="FF0000"/>
                </a:solidFill>
              </a:rPr>
              <a:t>γλυκουρονιδο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 err="1">
                <a:solidFill>
                  <a:srgbClr val="FF0000"/>
                </a:solidFill>
              </a:rPr>
              <a:t>τρανσφεράση</a:t>
            </a:r>
            <a:endParaRPr lang="en-US" sz="2400" dirty="0">
              <a:solidFill>
                <a:srgbClr val="FF0000"/>
              </a:solidFill>
            </a:endParaRPr>
          </a:p>
          <a:p>
            <a:endParaRPr lang="el-GR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97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3AE6-7317-436F-96BF-2A7E7806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Παράγωγα με βελτιωμένη δράση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64F77-E1D0-49E0-8967-A35638EB8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55E9F2-FA29-472C-8846-36421F88D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17765"/>
              </p:ext>
            </p:extLst>
          </p:nvPr>
        </p:nvGraphicFramePr>
        <p:xfrm>
          <a:off x="545725" y="2428874"/>
          <a:ext cx="7770691" cy="2501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213185" imgH="2000644" progId="ChemDraw.Document.6.0">
                  <p:embed/>
                </p:oleObj>
              </mc:Choice>
              <mc:Fallback>
                <p:oleObj name="CS ChemDraw Drawing" r:id="rId2" imgW="6213185" imgH="200064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5725" y="2428874"/>
                        <a:ext cx="7770691" cy="2501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554CFE-7363-4486-AF7C-BC89CEEEC629}"/>
              </a:ext>
            </a:extLst>
          </p:cNvPr>
          <p:cNvCxnSpPr/>
          <p:nvPr/>
        </p:nvCxnSpPr>
        <p:spPr>
          <a:xfrm flipH="1">
            <a:off x="4067944" y="1916832"/>
            <a:ext cx="79208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C90697-D259-453C-9FC3-5E1E384F5B9D}"/>
              </a:ext>
            </a:extLst>
          </p:cNvPr>
          <p:cNvSpPr txBox="1"/>
          <p:nvPr/>
        </p:nvSpPr>
        <p:spPr>
          <a:xfrm>
            <a:off x="5148064" y="1628800"/>
            <a:ext cx="914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err="1"/>
              <a:t>γλυκίνη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6315A-DA7F-42CE-BB10-94C01911E939}"/>
              </a:ext>
            </a:extLst>
          </p:cNvPr>
          <p:cNvSpPr txBox="1"/>
          <p:nvPr/>
        </p:nvSpPr>
        <p:spPr>
          <a:xfrm>
            <a:off x="6228183" y="3789040"/>
            <a:ext cx="237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rgbClr val="FF0000"/>
                </a:solidFill>
              </a:rPr>
              <a:t>φωσφατιδυλοχολίνη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581C11-6E4D-76DE-038E-60818A921B55}"/>
                  </a:ext>
                </a:extLst>
              </p14:cNvPr>
              <p14:cNvContentPartPr/>
              <p14:nvPr/>
            </p14:nvContentPartPr>
            <p14:xfrm>
              <a:off x="2993760" y="2918314"/>
              <a:ext cx="1010880" cy="293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581C11-6E4D-76DE-038E-60818A921B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5760" y="2900674"/>
                <a:ext cx="10465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7DDB42A-529B-FA31-E146-05DCE238C74F}"/>
                  </a:ext>
                </a:extLst>
              </p14:cNvPr>
              <p14:cNvContentPartPr/>
              <p14:nvPr/>
            </p14:nvContentPartPr>
            <p14:xfrm>
              <a:off x="5344560" y="2937034"/>
              <a:ext cx="3114360" cy="2234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7DDB42A-529B-FA31-E146-05DCE238C7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6560" y="2919394"/>
                <a:ext cx="3150000" cy="22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7387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C497-4188-4E53-AF27-C995A1C193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l-GR" dirty="0" err="1"/>
              <a:t>γκαμπαπετίνη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8B7047-020F-4D6B-8E6D-E8CDA72F7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4864"/>
            <a:ext cx="8306049" cy="36724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BB8821F-646E-4472-98EC-C3BBF8F093F3}"/>
              </a:ext>
            </a:extLst>
          </p:cNvPr>
          <p:cNvSpPr/>
          <p:nvPr/>
        </p:nvSpPr>
        <p:spPr>
          <a:xfrm>
            <a:off x="7092280" y="3789040"/>
            <a:ext cx="1296144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33FF-572D-48E1-B513-282A7A54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Μηχανισμός δράσης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68ADE-BB26-46E8-B820-D22AE357F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Συντέθηκε στην προσπάθεια βελτίωσης της δράσης του </a:t>
            </a:r>
            <a:r>
              <a:rPr lang="el-GR" dirty="0" err="1"/>
              <a:t>βαλπροϊκού</a:t>
            </a:r>
            <a:r>
              <a:rPr lang="el-GR" dirty="0"/>
              <a:t>. </a:t>
            </a:r>
          </a:p>
          <a:p>
            <a:r>
              <a:rPr lang="el-GR" dirty="0"/>
              <a:t>Είναι περισσότερο </a:t>
            </a:r>
            <a:r>
              <a:rPr lang="el-GR" dirty="0" err="1"/>
              <a:t>λιπόφιλο</a:t>
            </a:r>
            <a:r>
              <a:rPr lang="el-GR" dirty="0"/>
              <a:t> </a:t>
            </a:r>
          </a:p>
          <a:p>
            <a:r>
              <a:rPr lang="el-GR" dirty="0"/>
              <a:t>Αυξάνει τη συγκέντρωση του </a:t>
            </a:r>
            <a:r>
              <a:rPr lang="en-US" dirty="0"/>
              <a:t>GABA. </a:t>
            </a:r>
            <a:r>
              <a:rPr lang="el-GR" dirty="0"/>
              <a:t> Δεν </a:t>
            </a:r>
            <a:r>
              <a:rPr lang="el-GR" dirty="0" err="1"/>
              <a:t>δρά</a:t>
            </a:r>
            <a:r>
              <a:rPr lang="el-GR" dirty="0"/>
              <a:t> στους υποδοχείς του.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20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55D29-3696-4640-94A5-6202B282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λαμοτριγίνη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006384" cy="4525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757311" cy="37926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195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E9174-CD50-47AB-AF5A-910FE052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τιαγκαμπίνη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90" y="1728972"/>
            <a:ext cx="6665962" cy="35722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17224-3B43-445D-A74C-E5CE5F4306E6}"/>
              </a:ext>
            </a:extLst>
          </p:cNvPr>
          <p:cNvSpPr txBox="1"/>
          <p:nvPr/>
        </p:nvSpPr>
        <p:spPr>
          <a:xfrm>
            <a:off x="1074390" y="5733256"/>
            <a:ext cx="7026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0000"/>
                </a:solidFill>
              </a:rPr>
              <a:t>Αναστέλλει τον μεταφορέα του </a:t>
            </a:r>
            <a:r>
              <a:rPr lang="en-US" sz="2000" dirty="0">
                <a:solidFill>
                  <a:srgbClr val="FF0000"/>
                </a:solidFill>
              </a:rPr>
              <a:t>GABA</a:t>
            </a:r>
          </a:p>
        </p:txBody>
      </p:sp>
    </p:spTree>
    <p:extLst>
      <p:ext uri="{BB962C8B-B14F-4D97-AF65-F5344CB8AC3E}">
        <p14:creationId xmlns:p14="http://schemas.microsoft.com/office/powerpoint/2010/main" val="1411173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F8D0-ED6D-4FDA-939B-5713018E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7" y="188640"/>
            <a:ext cx="8112861" cy="854968"/>
          </a:xfrm>
        </p:spPr>
        <p:txBody>
          <a:bodyPr/>
          <a:lstStyle/>
          <a:p>
            <a:r>
              <a:rPr lang="el-GR" dirty="0" err="1"/>
              <a:t>τοπιραμάτη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1719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54691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189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λεβετιρακετάμη</a:t>
            </a:r>
            <a:endParaRPr lang="el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74CAB5-10BE-4C24-A2DA-ECD91FCC5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550" y="2075656"/>
            <a:ext cx="5930900" cy="357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5E3FE-82DA-4AA1-87FD-CC8D7C100A46}"/>
              </a:ext>
            </a:extLst>
          </p:cNvPr>
          <p:cNvSpPr txBox="1"/>
          <p:nvPr/>
        </p:nvSpPr>
        <p:spPr>
          <a:xfrm>
            <a:off x="395536" y="4077072"/>
            <a:ext cx="5400600" cy="23083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Άγνωστος ο μοριακός μηχανισμός. Επηρεάζει τα</a:t>
            </a:r>
            <a:r>
              <a:rPr lang="en-US" sz="2400" dirty="0"/>
              <a:t> </a:t>
            </a:r>
            <a:r>
              <a:rPr lang="el-GR" sz="2400" dirty="0"/>
              <a:t>επίπεδα των  ιόντων ασβεστίου.</a:t>
            </a:r>
          </a:p>
          <a:p>
            <a:r>
              <a:rPr lang="el-GR" sz="2400" dirty="0"/>
              <a:t>Συνδέεται με την </a:t>
            </a:r>
            <a:r>
              <a:rPr lang="el-GR" sz="2400" dirty="0" err="1"/>
              <a:t>πρωτεϊνη</a:t>
            </a:r>
            <a:r>
              <a:rPr lang="el-GR" sz="2400" dirty="0"/>
              <a:t> </a:t>
            </a:r>
            <a:r>
              <a:rPr lang="en-US" sz="2400" dirty="0"/>
              <a:t>SV2A</a:t>
            </a:r>
            <a:r>
              <a:rPr lang="el-GR" sz="2400" dirty="0"/>
              <a:t> (</a:t>
            </a:r>
            <a:r>
              <a:rPr lang="en-US" sz="2400" dirty="0"/>
              <a:t>synaptic vesicle protein2) </a:t>
            </a:r>
            <a:r>
              <a:rPr lang="el-GR" sz="2400" dirty="0"/>
              <a:t>που μεταφέρει </a:t>
            </a:r>
            <a:r>
              <a:rPr lang="en-US" sz="2400" dirty="0"/>
              <a:t>Ca2+, ATP</a:t>
            </a:r>
            <a:r>
              <a:rPr lang="el-GR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52069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7514-2B14-4543-86B3-394BC0F3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ζονισαμίδιο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3284984"/>
            <a:ext cx="8130480" cy="90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574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06450" cy="86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178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601A-0DEA-4CE9-B8E5-F9A12864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Παράγωγα </a:t>
            </a:r>
            <a:r>
              <a:rPr lang="el-GR" sz="3200" dirty="0" err="1"/>
              <a:t>οξαζολιδίνης</a:t>
            </a:r>
            <a:br>
              <a:rPr lang="el-GR" sz="3200" dirty="0"/>
            </a:br>
            <a:r>
              <a:rPr lang="el-GR" sz="3200" dirty="0" err="1"/>
              <a:t>τριμεθαδιόνη</a:t>
            </a:r>
            <a:r>
              <a:rPr lang="el-GR" sz="3200" dirty="0"/>
              <a:t> &amp; </a:t>
            </a:r>
            <a:r>
              <a:rPr lang="el-GR" sz="3200" dirty="0" err="1"/>
              <a:t>παραμεθαδιόνη</a:t>
            </a: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70F23-6C12-41E5-9B1B-7E5F41AD0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2420888"/>
            <a:ext cx="1857375" cy="1666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4551E-E74B-444E-8757-40A71F6AE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420888"/>
            <a:ext cx="18573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25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l-GR" sz="3200" dirty="0"/>
              <a:t>Άλλα αντιεπιληπτικά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Βενζοδιαζεπίνες</a:t>
            </a:r>
            <a:endParaRPr lang="el-GR" dirty="0"/>
          </a:p>
          <a:p>
            <a:r>
              <a:rPr lang="el-GR" dirty="0" err="1"/>
              <a:t>Πυριδοξίνη</a:t>
            </a:r>
            <a:endParaRPr lang="el-GR" dirty="0"/>
          </a:p>
          <a:p>
            <a:r>
              <a:rPr lang="el-GR" dirty="0" err="1"/>
              <a:t>Σουλφοναμίδια</a:t>
            </a:r>
            <a:r>
              <a:rPr lang="el-GR" dirty="0"/>
              <a:t>-αναστολείς της </a:t>
            </a:r>
            <a:r>
              <a:rPr lang="el-GR" dirty="0" err="1"/>
              <a:t>καρβονικής</a:t>
            </a:r>
            <a:r>
              <a:rPr lang="el-GR" dirty="0"/>
              <a:t> </a:t>
            </a:r>
            <a:r>
              <a:rPr lang="el-GR" dirty="0" err="1"/>
              <a:t>ανυδράσης</a:t>
            </a:r>
            <a:r>
              <a:rPr lang="el-GR" dirty="0"/>
              <a:t> (</a:t>
            </a:r>
            <a:r>
              <a:rPr lang="el-GR" dirty="0" err="1"/>
              <a:t>ακετοζαλαμίδιο-αιθοξυλαμίδιο-σουλτιάμη</a:t>
            </a:r>
            <a:r>
              <a:rPr lang="el-GR" dirty="0"/>
              <a:t>) του εγκεφάλου</a:t>
            </a:r>
          </a:p>
          <a:p>
            <a:r>
              <a:rPr lang="el-GR" dirty="0"/>
              <a:t>Τοπικά αναισθητικά όπως η </a:t>
            </a:r>
            <a:r>
              <a:rPr lang="el-GR" dirty="0" err="1"/>
              <a:t>λιδοκαΐνη</a:t>
            </a:r>
            <a:r>
              <a:rPr lang="el-GR" dirty="0"/>
              <a:t> (</a:t>
            </a:r>
            <a:r>
              <a:rPr lang="el-GR"/>
              <a:t>βραχείας δράσης)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92643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30EF-4ABE-4AED-BDAD-A8A60849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βενζοδιαζεπίνες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CCE82-6F53-4F6C-8E23-078F74CAF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Ενεργοποιούν τον </a:t>
            </a:r>
            <a:r>
              <a:rPr lang="en-US" dirty="0"/>
              <a:t>GABA</a:t>
            </a:r>
            <a:r>
              <a:rPr lang="el-GR" dirty="0" err="1"/>
              <a:t>εργικό</a:t>
            </a:r>
            <a:r>
              <a:rPr lang="el-GR" dirty="0"/>
              <a:t> υποδοχέα</a:t>
            </a:r>
          </a:p>
          <a:p>
            <a:r>
              <a:rPr lang="el-GR" dirty="0"/>
              <a:t>Καλά αντιεπιληπτικά είναι η </a:t>
            </a:r>
            <a:r>
              <a:rPr lang="el-GR" dirty="0" err="1"/>
              <a:t>χλωραζεπάτη</a:t>
            </a:r>
            <a:r>
              <a:rPr lang="el-GR" dirty="0"/>
              <a:t>, η </a:t>
            </a:r>
            <a:r>
              <a:rPr lang="el-GR" dirty="0" err="1"/>
              <a:t>κλοναζεπάμη</a:t>
            </a:r>
            <a:r>
              <a:rPr lang="el-GR" dirty="0"/>
              <a:t>, η </a:t>
            </a:r>
            <a:r>
              <a:rPr lang="el-GR" dirty="0" err="1"/>
              <a:t>διαζεπάμη</a:t>
            </a:r>
            <a:r>
              <a:rPr lang="el-GR" dirty="0"/>
              <a:t>, η </a:t>
            </a:r>
            <a:r>
              <a:rPr lang="el-GR" dirty="0" err="1"/>
              <a:t>νιτραζεπάμη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504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dirty="0"/>
              <a:t>Είσοδος αντιεπιληπτικών φαρμάκων 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102" y="2174875"/>
            <a:ext cx="3636384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Θέση κειμένου 6"/>
          <p:cNvSpPr>
            <a:spLocks noGrp="1"/>
          </p:cNvSpPr>
          <p:nvPr>
            <p:ph type="body" sz="quarter" idx="3"/>
          </p:nvPr>
        </p:nvSpPr>
        <p:spPr>
          <a:xfrm>
            <a:off x="4499993" y="1196752"/>
            <a:ext cx="4186808" cy="978123"/>
          </a:xfrm>
        </p:spPr>
        <p:txBody>
          <a:bodyPr>
            <a:normAutofit fontScale="92500" lnSpcReduction="20000"/>
          </a:bodyPr>
          <a:lstStyle/>
          <a:p>
            <a:endParaRPr lang="el-GR" dirty="0"/>
          </a:p>
          <a:p>
            <a:pPr algn="ctr"/>
            <a:r>
              <a:rPr lang="el-GR" dirty="0"/>
              <a:t>Τα νεότερα αντιεπιληπτικά φάρμακα παρουσιάζουν </a:t>
            </a:r>
          </a:p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70349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Λιγότερες </a:t>
            </a:r>
            <a:r>
              <a:rPr lang="el-GR" sz="2000" b="1" dirty="0"/>
              <a:t>ανεπιθύμητες </a:t>
            </a:r>
            <a:r>
              <a:rPr lang="el-GR" sz="2000" dirty="0"/>
              <a:t>ενέργειες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Λιγότερες α</a:t>
            </a:r>
            <a:r>
              <a:rPr lang="el-GR" sz="2000" b="1" dirty="0"/>
              <a:t>λληλεπιδράσεις </a:t>
            </a:r>
            <a:r>
              <a:rPr lang="el-GR" sz="2000" dirty="0"/>
              <a:t>με άλλα φάρμακα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Δίνουν ευκολότερα θεραπευτικά </a:t>
            </a:r>
            <a:r>
              <a:rPr lang="el-GR" sz="2000" b="1" dirty="0"/>
              <a:t>σχήματα</a:t>
            </a:r>
            <a:endParaRPr lang="el-G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Ο προσδιορισμός της συγκέντρωσης τους στο πλάσμα δεν είναι απαραίτητος</a:t>
            </a:r>
          </a:p>
        </p:txBody>
      </p:sp>
    </p:spTree>
    <p:extLst>
      <p:ext uri="{BB962C8B-B14F-4D97-AF65-F5344CB8AC3E}">
        <p14:creationId xmlns:p14="http://schemas.microsoft.com/office/powerpoint/2010/main" val="198078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67"/>
            <a:ext cx="13411200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2360" y="332656"/>
            <a:ext cx="33843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b="1" dirty="0"/>
              <a:t>Εμπλεκόμενες ασθένειες</a:t>
            </a:r>
          </a:p>
        </p:txBody>
      </p:sp>
    </p:spTree>
    <p:extLst>
      <p:ext uri="{BB962C8B-B14F-4D97-AF65-F5344CB8AC3E}">
        <p14:creationId xmlns:p14="http://schemas.microsoft.com/office/powerpoint/2010/main" val="127436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8399-9785-4E70-B789-56377CE4B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και κατάταξη της επιληψίας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ADA8-9B44-4BBE-AF91-8D18C0794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εγκεφαλικοί παροξυσμοί (επιληπτικές κρίσεις) προέρχονται από τον φλοιό.</a:t>
            </a:r>
          </a:p>
          <a:p>
            <a:r>
              <a:rPr lang="el-GR" dirty="0"/>
              <a:t>Διακρίνοντα</a:t>
            </a:r>
            <a:r>
              <a:rPr lang="en-US" dirty="0"/>
              <a:t>:</a:t>
            </a:r>
            <a:endParaRPr lang="el-GR" dirty="0"/>
          </a:p>
          <a:p>
            <a:pPr marL="0" indent="0">
              <a:buNone/>
            </a:pPr>
            <a:r>
              <a:rPr lang="el-GR" dirty="0">
                <a:highlight>
                  <a:srgbClr val="FFFF00"/>
                </a:highlight>
              </a:rPr>
              <a:t>σε μερικούς </a:t>
            </a:r>
            <a:r>
              <a:rPr lang="el-GR" dirty="0"/>
              <a:t>(από μια εστιακή περιοχή μόνο)</a:t>
            </a:r>
          </a:p>
          <a:p>
            <a:pPr marL="0" indent="0">
              <a:buNone/>
            </a:pPr>
            <a:r>
              <a:rPr lang="el-GR" dirty="0">
                <a:highlight>
                  <a:srgbClr val="FFFF00"/>
                </a:highlight>
              </a:rPr>
              <a:t>σε γενικευμένους </a:t>
            </a:r>
            <a:r>
              <a:rPr lang="el-GR" dirty="0"/>
              <a:t>(από τα δύο ημισφαίρια ευρέως) </a:t>
            </a:r>
            <a:r>
              <a:rPr lang="el-GR" b="1" dirty="0"/>
              <a:t>μικρή επιληψία, </a:t>
            </a:r>
            <a:r>
              <a:rPr lang="el-GR" b="1" dirty="0" err="1"/>
              <a:t>μυοκλονική</a:t>
            </a:r>
            <a:r>
              <a:rPr lang="el-GR" b="1" dirty="0"/>
              <a:t>, </a:t>
            </a:r>
            <a:r>
              <a:rPr lang="el-GR" b="1" dirty="0" err="1"/>
              <a:t>τονικοκλονική</a:t>
            </a:r>
            <a:endParaRPr lang="el-GR" b="1" dirty="0"/>
          </a:p>
          <a:p>
            <a:pPr marL="0" indent="0">
              <a:buNone/>
            </a:pPr>
            <a:r>
              <a:rPr lang="el-GR" dirty="0"/>
              <a:t>Ανάλογα με την περιοχή του φλοιού μπορεί να είναι κινητικοί (</a:t>
            </a:r>
            <a:r>
              <a:rPr lang="el-GR" dirty="0" err="1"/>
              <a:t>κλονικοί</a:t>
            </a:r>
            <a:r>
              <a:rPr lang="el-G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0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1D89F-84D8-47B1-B482-A1D6DE3B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Απλός μερικός –σύνθετος μερικός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7EF1B-6063-412C-A667-51B788BD4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Απλός μερικός συνδέεται με τη διατήρηση της συνείδησης</a:t>
            </a:r>
          </a:p>
          <a:p>
            <a:r>
              <a:rPr lang="el-GR" dirty="0"/>
              <a:t>σύνθετος μερικός συνδέεται με την απώλεια της συνείδησης (προέχεται από τον κροταφικό λοβό)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745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1463</Words>
  <Application>Microsoft Office PowerPoint</Application>
  <PresentationFormat>On-screen Show (4:3)</PresentationFormat>
  <Paragraphs>215</Paragraphs>
  <Slides>63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Comic Sans MS</vt:lpstr>
      <vt:lpstr>Wingdings</vt:lpstr>
      <vt:lpstr>Θέμα του Office</vt:lpstr>
      <vt:lpstr>CS ChemDraw Drawing</vt:lpstr>
      <vt:lpstr>Αντι-επιληπτικά Φάρμακα</vt:lpstr>
      <vt:lpstr>ΕΠΙΛΗΨΙΑ συνδέεται με την αλλαγή της διεγερσιμότητας* των κυττάρων </vt:lpstr>
      <vt:lpstr>PowerPoint Presentation</vt:lpstr>
      <vt:lpstr>PowerPoint Presentation</vt:lpstr>
      <vt:lpstr>Μεταφορά του ερεθίσματος-διέγερσης</vt:lpstr>
      <vt:lpstr>PowerPoint Presentation</vt:lpstr>
      <vt:lpstr>PowerPoint Presentation</vt:lpstr>
      <vt:lpstr>Τύποι και κατάταξη της επιληψίας</vt:lpstr>
      <vt:lpstr>Απλός μερικός –σύνθετος μερικός</vt:lpstr>
      <vt:lpstr>εστιακή</vt:lpstr>
      <vt:lpstr>Μεγάλη επιληψία </vt:lpstr>
      <vt:lpstr>PowerPoint Presentation</vt:lpstr>
      <vt:lpstr>αίτια</vt:lpstr>
      <vt:lpstr>Αντι-επιληπτικά φάρμακα</vt:lpstr>
      <vt:lpstr>Αντιεπιληπτικά εκτός της καταστολής θα πρέπει να:</vt:lpstr>
      <vt:lpstr>PowerPoint Presentation</vt:lpstr>
      <vt:lpstr>Μηχανισμός δράσης</vt:lpstr>
      <vt:lpstr>Διάκριση των αντι-επιληπτικών σε κατηγορίες με βάση τον μηχανισμό δράσης τους</vt:lpstr>
      <vt:lpstr>Ανενεργοποίηση των διαύλων Νατρίου</vt:lpstr>
      <vt:lpstr>Φαινυντοΐνη </vt:lpstr>
      <vt:lpstr>Σύνθεση</vt:lpstr>
      <vt:lpstr>μεταβολισμός</vt:lpstr>
      <vt:lpstr>PowerPoint Presentation</vt:lpstr>
      <vt:lpstr>PowerPoint Presentation</vt:lpstr>
      <vt:lpstr>Φωσφαινυτοΐνη</vt:lpstr>
      <vt:lpstr>PowerPoint Presentation</vt:lpstr>
      <vt:lpstr>Σχέση δομής δράσης</vt:lpstr>
      <vt:lpstr>Βαρβιτουρικά</vt:lpstr>
      <vt:lpstr>Ο όξινος χαρακτήρας…</vt:lpstr>
      <vt:lpstr>Αντιδράσεις ταυτοποίησης</vt:lpstr>
      <vt:lpstr>PowerPoint Presentation</vt:lpstr>
      <vt:lpstr>Ποσοτικοί προσδιορισμοί</vt:lpstr>
      <vt:lpstr>PowerPoint Presentation</vt:lpstr>
      <vt:lpstr>Φαινοβαρβιτάλη, φαινοβαρβιτόνη</vt:lpstr>
      <vt:lpstr>PowerPoint Presentation</vt:lpstr>
      <vt:lpstr>Άλλες συνθετικές Μέθοδοι</vt:lpstr>
      <vt:lpstr>μεφοβαρβιτάλη</vt:lpstr>
      <vt:lpstr>Σχέσεις δομής-δράσης</vt:lpstr>
      <vt:lpstr>PowerPoint Presentation</vt:lpstr>
      <vt:lpstr>PowerPoint Presentation</vt:lpstr>
      <vt:lpstr>Πριμιδόνη</vt:lpstr>
      <vt:lpstr>PowerPoint Presentation</vt:lpstr>
      <vt:lpstr>PowerPoint Presentation</vt:lpstr>
      <vt:lpstr>Παράγωγα ιμινοστιλβενίου</vt:lpstr>
      <vt:lpstr>Καρβαμαζεπίνη</vt:lpstr>
      <vt:lpstr>μεταβολίτες</vt:lpstr>
      <vt:lpstr>Οξυκαρβαζεπίνη, Σύνθεση</vt:lpstr>
      <vt:lpstr>Τροποποιήσεις, σχέσεις δομής-δράσης</vt:lpstr>
      <vt:lpstr>Τα οξικά παράγωγα είναι προτιμότερα της οξυκαρβαζεπίνης λόγω του απλούστερου μεταβολισμού</vt:lpstr>
      <vt:lpstr>Βαλπροϊκό οξύ</vt:lpstr>
      <vt:lpstr>Μηχανισμός δράσης</vt:lpstr>
      <vt:lpstr>Παράγωγα με βελτιωμένη δράση</vt:lpstr>
      <vt:lpstr>γκαμπαπετίνη</vt:lpstr>
      <vt:lpstr>Μηχανισμός δράσης</vt:lpstr>
      <vt:lpstr>λαμοτριγίνη</vt:lpstr>
      <vt:lpstr>τιαγκαμπίνη</vt:lpstr>
      <vt:lpstr>τοπιραμάτη</vt:lpstr>
      <vt:lpstr>λεβετιρακετάμη</vt:lpstr>
      <vt:lpstr>ζονισαμίδιο</vt:lpstr>
      <vt:lpstr>Παράγωγα οξαζολιδίνης τριμεθαδιόνη &amp; παραμεθαδιόνη</vt:lpstr>
      <vt:lpstr>Άλλα αντιεπιληπτικά</vt:lpstr>
      <vt:lpstr>βενζοδιαζεπίνες</vt:lpstr>
      <vt:lpstr>Είσοδος αντιεπιληπτικών φαρμάκων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Dimitra Hadjipavlou-Litina</cp:lastModifiedBy>
  <cp:revision>118</cp:revision>
  <dcterms:created xsi:type="dcterms:W3CDTF">2021-11-12T09:36:03Z</dcterms:created>
  <dcterms:modified xsi:type="dcterms:W3CDTF">2022-12-14T08:42:45Z</dcterms:modified>
</cp:coreProperties>
</file>