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5" r:id="rId7"/>
    <p:sldId id="260" r:id="rId8"/>
    <p:sldId id="266" r:id="rId9"/>
    <p:sldId id="267" r:id="rId10"/>
    <p:sldId id="268" r:id="rId11"/>
    <p:sldId id="261" r:id="rId12"/>
    <p:sldId id="262" r:id="rId13"/>
    <p:sldId id="264" r:id="rId14"/>
    <p:sldId id="269" r:id="rId15"/>
    <p:sldId id="285" r:id="rId16"/>
    <p:sldId id="287" r:id="rId17"/>
    <p:sldId id="286" r:id="rId18"/>
    <p:sldId id="270" r:id="rId19"/>
    <p:sldId id="288" r:id="rId20"/>
    <p:sldId id="289" r:id="rId21"/>
    <p:sldId id="271" r:id="rId22"/>
    <p:sldId id="272" r:id="rId23"/>
    <p:sldId id="290" r:id="rId24"/>
    <p:sldId id="291" r:id="rId25"/>
    <p:sldId id="299" r:id="rId26"/>
    <p:sldId id="292" r:id="rId27"/>
    <p:sldId id="273" r:id="rId28"/>
    <p:sldId id="293" r:id="rId29"/>
    <p:sldId id="274" r:id="rId30"/>
    <p:sldId id="294" r:id="rId31"/>
    <p:sldId id="295" r:id="rId32"/>
    <p:sldId id="275" r:id="rId33"/>
    <p:sldId id="296" r:id="rId34"/>
    <p:sldId id="297" r:id="rId35"/>
    <p:sldId id="276" r:id="rId36"/>
    <p:sldId id="277" r:id="rId37"/>
    <p:sldId id="298" r:id="rId38"/>
    <p:sldId id="278" r:id="rId39"/>
    <p:sldId id="279" r:id="rId40"/>
    <p:sldId id="280" r:id="rId41"/>
    <p:sldId id="282" r:id="rId42"/>
    <p:sldId id="281" r:id="rId43"/>
    <p:sldId id="28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BE4F-00DE-4699-951A-E19F80F26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F3712-132D-4401-914D-A0EF3E1A1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E273-07C0-43AB-BCA0-250C18B7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DF28-9629-443C-8509-A88F5109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4B456-3216-406B-B7FF-46C33F1F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7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5E7E-03B3-46BB-B473-D8978E0C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309C1-FC56-40A2-8A39-9E66DFEC8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412AB-1AA3-409E-B2E9-D6431B0B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0AD24-65E3-45AA-84D0-D7153328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BFC7-74DE-4923-BF1F-FBDAF579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59237-3BA1-47EE-BB03-DBDF2200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89F9E-EE16-47C1-91A1-936DA004B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F1579-7197-4F2B-ACCF-28949FD7A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31C0-4BA2-4F9B-A402-AF8DCA56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A88A9-3251-4D72-BDE0-E8DD8B29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1FCA-1F98-4F70-B6AC-D5C2B5E7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F036-E954-44AF-927F-D970BA3EB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1BD65-FBDE-4E83-BC34-4A60614A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1E572-6A05-4C60-9E81-06AEDD53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7221E-6B2B-4F7E-A479-2013AE7C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3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90E2-35F4-439F-BAB7-33528BDC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9FDED-12E7-49AC-A69A-D38711B84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5A2A6-1A6E-4E68-842E-429DFDC7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6E7C4-1086-4342-B685-0F82FC11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24C0F-4442-4603-BDA1-4052EF39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27F22-3DB9-4322-B9AE-3AB5364E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9E2C-E4DE-4312-A95C-098BA47DB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71AF0-4B4F-4BBD-B1E8-B00A8E17D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61D46-F169-45E9-B158-8EBE0652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B267-9127-4E55-998C-45C0A583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130E7-E205-4459-B309-6A4C3D46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6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90D7B-C87A-4C00-A1F7-2901D9CC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9FDF3-95BB-4CFE-9F7D-168F9DECA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EB734-0FE5-49BC-AC99-37BAE4C2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8F31D-F4A0-4E29-BD86-E9A2098BC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BFD13-E74B-455F-BBC7-EE413CB11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6A6D1-0189-4333-8214-CD26FBD1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C53BC-C2C6-4AF5-A9ED-412667E1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C8246-6E8A-4063-88FB-F71FEE8C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6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74A6-08A0-468F-A9C3-E89FAFF8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F3046-EDEF-49B3-A897-F1E55FA2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AF33C-29D9-4194-A3DC-018444A0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B32F9-10D8-41DF-B0FD-FE3B608F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8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4C11C-B10A-4139-B070-BC8145B3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4C9B5-9DF7-4746-A520-5BC9EA30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6FF56-B5EC-4E73-926C-7FDD75E4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DBAA-7D97-45EA-B40B-433CC713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43F88-5319-4CE3-8646-65C8611C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424C4-1641-40E4-B152-92B880496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9CF95-4414-4EDF-B009-05F6C421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38F6B-7A58-4A82-8838-FEE12C5B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1B622-E67F-4FE6-B582-5A8AB10EB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37E8-84EB-4EA3-9FC9-D88C11AA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39B0C-605C-4C11-BAD7-BA9F37064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E24FE-A09A-420A-857B-916B710DF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26582-D676-46B9-B8A6-512291929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EDD43-F0B1-4E4F-B6DA-F0E42B5A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705CC-E2DC-435B-A66B-89684D1B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0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ACB2A-4BB2-4527-9FCE-131E4BC6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53358-F7C0-42F7-851F-AE108930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C63F2-DB58-4571-8EAC-6811A95B4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CC46-86DF-401D-8577-D6F1C2F236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53EC2-EE76-4E5A-892C-79706E00A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90D28-CD05-47D0-8974-A4D83B0E9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2A9F-74FB-45D4-BF6C-9547D5465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0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9493-192B-4800-AEC4-A0949D6A4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Αντι-Πάρκινσον</a:t>
            </a:r>
            <a:r>
              <a:rPr lang="el-GR" dirty="0"/>
              <a:t> φάρμακα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C2D7B-4AB5-4E15-8F68-45EB48C36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11743"/>
          </a:xfrm>
        </p:spPr>
        <p:txBody>
          <a:bodyPr/>
          <a:lstStyle/>
          <a:p>
            <a:r>
              <a:rPr lang="el-GR" dirty="0"/>
              <a:t>Από το σύνδρομο που πρώτος περιέγραψε ο Άγγλος ιατρός </a:t>
            </a:r>
            <a:r>
              <a:rPr lang="en-US" dirty="0"/>
              <a:t>Parkinson</a:t>
            </a:r>
          </a:p>
        </p:txBody>
      </p:sp>
    </p:spTree>
    <p:extLst>
      <p:ext uri="{BB962C8B-B14F-4D97-AF65-F5344CB8AC3E}">
        <p14:creationId xmlns:p14="http://schemas.microsoft.com/office/powerpoint/2010/main" val="13577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D346-13D6-427E-940E-C6E63607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παράγοντες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5B58B-EF66-4929-AC6D-2E5E74BE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Ακετυλοχολίνη</a:t>
            </a:r>
            <a:endParaRPr lang="el-GR" dirty="0"/>
          </a:p>
          <a:p>
            <a:r>
              <a:rPr lang="el-GR" dirty="0" err="1"/>
              <a:t>Γλουταμινικό</a:t>
            </a:r>
            <a:r>
              <a:rPr lang="el-GR" dirty="0"/>
              <a:t> οξύ</a:t>
            </a:r>
          </a:p>
          <a:p>
            <a:r>
              <a:rPr lang="en-US" dirty="0"/>
              <a:t>GABA</a:t>
            </a:r>
            <a:endParaRPr lang="el-GR" dirty="0"/>
          </a:p>
          <a:p>
            <a:r>
              <a:rPr lang="el-GR" dirty="0" err="1"/>
              <a:t>Δυνορφίνη</a:t>
            </a:r>
            <a:endParaRPr lang="el-GR" dirty="0"/>
          </a:p>
          <a:p>
            <a:r>
              <a:rPr lang="el-GR" dirty="0" err="1"/>
              <a:t>Εγκεφαλίνη</a:t>
            </a:r>
            <a:endParaRPr lang="el-GR" dirty="0"/>
          </a:p>
          <a:p>
            <a:r>
              <a:rPr lang="el-GR" dirty="0"/>
              <a:t>Υποδοχείς </a:t>
            </a:r>
            <a:r>
              <a:rPr lang="en-US" dirty="0"/>
              <a:t>D3, D4, D5</a:t>
            </a:r>
          </a:p>
        </p:txBody>
      </p:sp>
    </p:spTree>
    <p:extLst>
      <p:ext uri="{BB962C8B-B14F-4D97-AF65-F5344CB8AC3E}">
        <p14:creationId xmlns:p14="http://schemas.microsoft.com/office/powerpoint/2010/main" val="64738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A52966-C576-418C-92B5-3C18C670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85D95-9AD3-4C88-A44E-DA70658FD11D}"/>
              </a:ext>
            </a:extLst>
          </p:cNvPr>
          <p:cNvSpPr txBox="1"/>
          <p:nvPr/>
        </p:nvSpPr>
        <p:spPr>
          <a:xfrm>
            <a:off x="8088199" y="169683"/>
            <a:ext cx="3896412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err="1"/>
              <a:t>Φαρμακοθεραπευτικά</a:t>
            </a:r>
            <a:r>
              <a:rPr lang="el-GR" sz="2400" dirty="0"/>
              <a:t> μέσα και περιοχές δράσεις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940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3F44FE-6B65-4EBF-848A-60ED066FD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57" y="258059"/>
            <a:ext cx="8455843" cy="63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35C1EA-62C9-4D88-A52E-4D2B95B4E599}"/>
              </a:ext>
            </a:extLst>
          </p:cNvPr>
          <p:cNvSpPr txBox="1"/>
          <p:nvPr/>
        </p:nvSpPr>
        <p:spPr>
          <a:xfrm>
            <a:off x="8534400" y="386498"/>
            <a:ext cx="3365369" cy="59093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u="sng" dirty="0" err="1"/>
              <a:t>Λεβοντόπα</a:t>
            </a:r>
            <a:r>
              <a:rPr lang="el-GR" sz="2000" dirty="0"/>
              <a:t> αναπληρώνει την </a:t>
            </a:r>
            <a:r>
              <a:rPr lang="el-GR" sz="2000" dirty="0" err="1"/>
              <a:t>ντοπαμίνη</a:t>
            </a:r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u="sng" dirty="0" err="1"/>
              <a:t>Λεβοντόπα</a:t>
            </a:r>
            <a:r>
              <a:rPr lang="el-GR" sz="2000" u="sng" dirty="0"/>
              <a:t> &amp; </a:t>
            </a:r>
            <a:r>
              <a:rPr lang="el-GR" sz="2000" u="sng" dirty="0" err="1"/>
              <a:t>καρβιντόπα</a:t>
            </a:r>
            <a:r>
              <a:rPr lang="el-GR" sz="2000" u="sng" dirty="0"/>
              <a:t> </a:t>
            </a:r>
            <a:r>
              <a:rPr lang="el-GR" sz="2000" dirty="0"/>
              <a:t>αναπληρώνουν την </a:t>
            </a:r>
            <a:r>
              <a:rPr lang="el-GR" sz="2000" dirty="0" err="1"/>
              <a:t>ντοπαμίνη</a:t>
            </a:r>
            <a:r>
              <a:rPr lang="el-GR" sz="2000" dirty="0"/>
              <a:t>, εμποδίζουν την περιφερική </a:t>
            </a:r>
            <a:r>
              <a:rPr lang="el-GR" sz="2000" dirty="0" err="1"/>
              <a:t>αποκαρβοξυλίωση</a:t>
            </a:r>
            <a:r>
              <a:rPr lang="el-GR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u="sng" dirty="0" err="1"/>
              <a:t>Βρωμοκρυπτίνη</a:t>
            </a:r>
            <a:r>
              <a:rPr lang="el-GR" sz="2000" dirty="0"/>
              <a:t>, </a:t>
            </a:r>
            <a:r>
              <a:rPr lang="el-GR" sz="2000" dirty="0" err="1"/>
              <a:t>ντοπαμινεργικοί</a:t>
            </a:r>
            <a:r>
              <a:rPr lang="el-GR" sz="2000" dirty="0"/>
              <a:t> αγωνιστές.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u="sng" dirty="0" err="1"/>
              <a:t>Σελεγιλίνη</a:t>
            </a:r>
            <a:r>
              <a:rPr lang="el-GR" sz="2000" dirty="0"/>
              <a:t>, αναστολείς ΜΑΟ.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u="sng" dirty="0" err="1"/>
              <a:t>Αμανταδίνη</a:t>
            </a:r>
            <a:r>
              <a:rPr lang="el-GR" sz="2000" dirty="0"/>
              <a:t>, τροποποίηση της απελευθέρωσης της </a:t>
            </a:r>
            <a:r>
              <a:rPr lang="el-GR" sz="2000" dirty="0" err="1"/>
              <a:t>ντοπαμίνης</a:t>
            </a:r>
            <a:r>
              <a:rPr lang="el-GR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2000" u="sng" dirty="0"/>
              <a:t>Αναστολείς </a:t>
            </a:r>
            <a:r>
              <a:rPr lang="en-US" sz="2000" u="sng" dirty="0"/>
              <a:t>COMT.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u="sng" dirty="0"/>
              <a:t>A</a:t>
            </a:r>
            <a:r>
              <a:rPr lang="el-GR" sz="2000" u="sng" dirty="0" err="1"/>
              <a:t>νταγωνιστές</a:t>
            </a:r>
            <a:r>
              <a:rPr lang="el-GR" sz="2000" u="sng" dirty="0"/>
              <a:t> </a:t>
            </a:r>
            <a:r>
              <a:rPr lang="el-GR" sz="2000" u="sng" dirty="0" err="1"/>
              <a:t>μουσκαρινικών</a:t>
            </a:r>
            <a:r>
              <a:rPr lang="el-GR" sz="2000" u="sng" dirty="0"/>
              <a:t> υποδοχέων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1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B73D-9504-4A3A-8BE3-BF5B3CC1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Λεβοντόπα</a:t>
            </a:r>
            <a:r>
              <a:rPr lang="en-US" sz="3200" b="1" dirty="0"/>
              <a:t>:</a:t>
            </a:r>
            <a:r>
              <a:rPr lang="el-GR" sz="3200" b="1" dirty="0"/>
              <a:t> το μόνο αποτελεσματικό μέσο στη θεραπεία του </a:t>
            </a:r>
            <a:r>
              <a:rPr lang="el-GR" sz="3200" b="1" dirty="0" err="1"/>
              <a:t>παρκινσονισμού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39" y="1582727"/>
            <a:ext cx="8612322" cy="252304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/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4672F9-157E-4BB4-A34E-2E9359300A49}"/>
              </a:ext>
            </a:extLst>
          </p:cNvPr>
          <p:cNvSpPr txBox="1"/>
          <p:nvPr/>
        </p:nvSpPr>
        <p:spPr>
          <a:xfrm>
            <a:off x="461914" y="4374037"/>
            <a:ext cx="11247748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/>
              <a:t>Μεταβολικός πρόδρομος της </a:t>
            </a:r>
            <a:r>
              <a:rPr lang="el-GR" sz="2000" dirty="0" err="1"/>
              <a:t>ντοπαμίνης</a:t>
            </a:r>
            <a:r>
              <a:rPr lang="el-GR" sz="2000" dirty="0"/>
              <a:t>, </a:t>
            </a:r>
            <a:r>
              <a:rPr lang="el-GR" sz="2000" dirty="0" err="1"/>
              <a:t>αποκαρβοξυλιώνεται</a:t>
            </a:r>
            <a:r>
              <a:rPr lang="el-GR" sz="2000" dirty="0"/>
              <a:t> από την </a:t>
            </a:r>
            <a:r>
              <a:rPr lang="el-GR" sz="2000" dirty="0" err="1"/>
              <a:t>αποκαρβοξυλάση</a:t>
            </a:r>
            <a:r>
              <a:rPr lang="el-GR" sz="2000" dirty="0"/>
              <a:t> ων αμινοξέων και δίνει </a:t>
            </a:r>
            <a:r>
              <a:rPr lang="el-GR" sz="2000" dirty="0" err="1"/>
              <a:t>ντοπαμίνη</a:t>
            </a:r>
            <a:r>
              <a:rPr lang="el-GR" sz="2000" dirty="0"/>
              <a:t> στις </a:t>
            </a:r>
            <a:r>
              <a:rPr lang="el-GR" sz="2000" dirty="0" err="1"/>
              <a:t>προσυναπτικέςτελικές</a:t>
            </a:r>
            <a:r>
              <a:rPr lang="el-GR" sz="2000" dirty="0"/>
              <a:t> απολήξεις των </a:t>
            </a:r>
            <a:r>
              <a:rPr lang="el-GR" sz="2000" dirty="0" err="1"/>
              <a:t>ντοπαμινεργικών</a:t>
            </a:r>
            <a:r>
              <a:rPr lang="el-GR" sz="2000" dirty="0"/>
              <a:t> νευρώνων στο ραβδωτό. </a:t>
            </a:r>
          </a:p>
          <a:p>
            <a:r>
              <a:rPr lang="el-GR" sz="2000" dirty="0"/>
              <a:t>Η </a:t>
            </a:r>
            <a:r>
              <a:rPr lang="el-GR" sz="2000" dirty="0" err="1"/>
              <a:t>αποκαρβοξυλίωση</a:t>
            </a:r>
            <a:r>
              <a:rPr lang="el-GR" sz="2000" dirty="0"/>
              <a:t> δεν συμβαίνει μόνο στο ΚΝΣ αλλά και περιφερικά και ευθύνεται για τις ανεπιθύμητες ενέργειες. Μόνο 1% εισέρχεται στο ΚΝΣ. </a:t>
            </a:r>
            <a:r>
              <a:rPr lang="el-GR" sz="2000" dirty="0" err="1"/>
              <a:t>Γιαυτό</a:t>
            </a:r>
            <a:r>
              <a:rPr lang="el-GR" sz="2000" dirty="0"/>
              <a:t> </a:t>
            </a:r>
            <a:r>
              <a:rPr lang="el-GR" sz="2000" dirty="0" err="1"/>
              <a:t>συγχορηγείται</a:t>
            </a:r>
            <a:r>
              <a:rPr lang="el-GR" sz="2000" dirty="0"/>
              <a:t> με αναστολείς της </a:t>
            </a:r>
            <a:r>
              <a:rPr lang="el-GR" sz="2000" dirty="0" err="1"/>
              <a:t>αποκαρβοξυλάσης</a:t>
            </a:r>
            <a:r>
              <a:rPr lang="el-GR" sz="2000" dirty="0"/>
              <a:t> (</a:t>
            </a:r>
            <a:r>
              <a:rPr lang="el-GR" sz="2000" dirty="0" err="1"/>
              <a:t>καρβιντόπα</a:t>
            </a:r>
            <a:r>
              <a:rPr lang="el-GR" sz="2000" dirty="0"/>
              <a:t>/</a:t>
            </a:r>
            <a:r>
              <a:rPr lang="el-GR" sz="2000" dirty="0" err="1"/>
              <a:t>βενζιραζίδιο</a:t>
            </a:r>
            <a:r>
              <a:rPr lang="el-GR" sz="2000" dirty="0"/>
              <a:t>) </a:t>
            </a:r>
          </a:p>
          <a:p>
            <a:r>
              <a:rPr lang="el-GR" sz="2000" dirty="0"/>
              <a:t>Η είσοδος στο ΚΝΣ περιορίζεται από τον </a:t>
            </a:r>
            <a:r>
              <a:rPr lang="el-GR" sz="2000" dirty="0" err="1"/>
              <a:t>αιματοεγκεφαλικό</a:t>
            </a:r>
            <a:r>
              <a:rPr lang="el-GR" sz="2000" dirty="0"/>
              <a:t> φραγμό.</a:t>
            </a:r>
          </a:p>
          <a:p>
            <a:r>
              <a:rPr lang="el-GR" sz="2000" dirty="0"/>
              <a:t>Τα αποτελέσματα είναι θεαματικά στην αρχή.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53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3619-329E-4CDB-BC96-51DE60FE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καρβιντόπα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7" y="1835250"/>
            <a:ext cx="10515600" cy="10515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C6271-68A0-4B9A-B658-822BD538EE08}"/>
              </a:ext>
            </a:extLst>
          </p:cNvPr>
          <p:cNvSpPr txBox="1"/>
          <p:nvPr/>
        </p:nvSpPr>
        <p:spPr>
          <a:xfrm>
            <a:off x="430491" y="3667027"/>
            <a:ext cx="11331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Από μόνη της δεν παρουσιάζει δράση. </a:t>
            </a:r>
          </a:p>
          <a:p>
            <a:r>
              <a:rPr lang="el-GR" sz="2400" dirty="0"/>
              <a:t>Όμως αναστέλλει την </a:t>
            </a:r>
            <a:r>
              <a:rPr lang="el-GR" sz="2400" dirty="0" err="1"/>
              <a:t>αποκαρβοξυλάση</a:t>
            </a:r>
            <a:r>
              <a:rPr lang="el-GR" sz="2400" dirty="0"/>
              <a:t> των </a:t>
            </a:r>
            <a:r>
              <a:rPr lang="en-US" sz="2400" dirty="0"/>
              <a:t>L-</a:t>
            </a:r>
            <a:r>
              <a:rPr lang="el-GR" sz="2400" dirty="0"/>
              <a:t>αρωματικών οξέων και επειδή δεν διέρχεται τον ΑΙΜΦ, αναπτύσσει τη δράση της περιφερικά περιορίζοντας τις ανεπιθύμητες ενέργειες από τις </a:t>
            </a:r>
            <a:r>
              <a:rPr lang="el-GR" sz="2400" dirty="0" err="1"/>
              <a:t>βιογενείς</a:t>
            </a:r>
            <a:r>
              <a:rPr lang="el-GR" sz="2400" dirty="0"/>
              <a:t> </a:t>
            </a:r>
            <a:r>
              <a:rPr lang="el-GR" sz="2400" dirty="0" err="1"/>
              <a:t>αμίνες</a:t>
            </a:r>
            <a:r>
              <a:rPr lang="el-GR" sz="2400" dirty="0"/>
              <a:t>.</a:t>
            </a:r>
          </a:p>
          <a:p>
            <a:r>
              <a:rPr lang="el-GR" sz="2400" dirty="0"/>
              <a:t>Η συνδυασμένη θεραπεία </a:t>
            </a:r>
            <a:r>
              <a:rPr lang="el-GR" sz="2400" dirty="0" err="1"/>
              <a:t>λεβοντόπα</a:t>
            </a:r>
            <a:r>
              <a:rPr lang="el-GR" sz="2400" dirty="0"/>
              <a:t>/</a:t>
            </a:r>
            <a:r>
              <a:rPr lang="el-GR" sz="2400" dirty="0" err="1"/>
              <a:t>καρβιντόπα</a:t>
            </a:r>
            <a:r>
              <a:rPr lang="el-GR" sz="2400" dirty="0"/>
              <a:t> επιτυγχάνει ομαλοποίηση και καλύτερο έλεγχο.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88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5D648-DA1D-4EC0-8F1A-E0A7A705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Το φαινόμενο </a:t>
            </a:r>
            <a:r>
              <a:rPr lang="en-US" b="1" dirty="0">
                <a:solidFill>
                  <a:srgbClr val="FF0000"/>
                </a:solidFill>
              </a:rPr>
              <a:t>on/off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FF394-A5F8-4821-A049-F775EB7EB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Στα τελικά στάδια οι ασθενείς κυμαίνονται μεταξύ της μη ωφέλιμης και της ωφέλιμης δράσης της θεραπείας τους, με δυσκινησία που οδηγεί σε αναπηρία, φαινόμενο που χαρακτηρίζεται </a:t>
            </a:r>
            <a:r>
              <a:rPr lang="el-GR" dirty="0">
                <a:solidFill>
                  <a:srgbClr val="FF0000"/>
                </a:solidFill>
              </a:rPr>
              <a:t>ως </a:t>
            </a:r>
            <a:r>
              <a:rPr lang="en-US" dirty="0">
                <a:solidFill>
                  <a:srgbClr val="FF0000"/>
                </a:solidFill>
              </a:rPr>
              <a:t>on/off.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/>
              <a:t>Είναι προσαρμοστικό φαινόμενο που σχετίζεται με τη διακύμανση των συγκεντρώσεων της </a:t>
            </a:r>
            <a:r>
              <a:rPr lang="el-GR" dirty="0" err="1"/>
              <a:t>ντοπαμίνης</a:t>
            </a:r>
            <a:r>
              <a:rPr lang="el-GR" dirty="0"/>
              <a:t> στον εγκέφαλο και σε αυτό συμμετέχουν οι </a:t>
            </a:r>
            <a:r>
              <a:rPr lang="en-US" dirty="0"/>
              <a:t>NMDA (</a:t>
            </a:r>
            <a:r>
              <a:rPr lang="el-GR" dirty="0" err="1"/>
              <a:t>μετασυναπτικοί</a:t>
            </a:r>
            <a:r>
              <a:rPr lang="el-GR" dirty="0"/>
              <a:t> </a:t>
            </a:r>
            <a:r>
              <a:rPr lang="el-GR" dirty="0" err="1"/>
              <a:t>γλουταμινικοί</a:t>
            </a:r>
            <a:r>
              <a:rPr lang="el-GR" dirty="0"/>
              <a:t> υποδοχείς) του ραβδωτού.</a:t>
            </a:r>
          </a:p>
          <a:p>
            <a:r>
              <a:rPr lang="el-GR" dirty="0"/>
              <a:t>Βελτιώνεται με δισκία ελεγχόμενης αποδέσμευσης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2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C4CA-62C7-474E-B208-4CB03C09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Παραγωγή </a:t>
            </a:r>
            <a:r>
              <a:rPr lang="el-GR" b="1" dirty="0" err="1"/>
              <a:t>νευροτοξικού</a:t>
            </a:r>
            <a:r>
              <a:rPr lang="el-GR" b="1" dirty="0"/>
              <a:t> Η</a:t>
            </a:r>
            <a:r>
              <a:rPr lang="el-GR" b="1" baseline="-25000" dirty="0"/>
              <a:t>2</a:t>
            </a:r>
            <a:r>
              <a:rPr lang="el-GR" b="1" dirty="0"/>
              <a:t>Ο</a:t>
            </a:r>
            <a:r>
              <a:rPr lang="el-GR" b="1" baseline="-25000" dirty="0"/>
              <a:t>2</a:t>
            </a:r>
            <a:endParaRPr lang="en-US" b="1" baseline="-2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D7C86-7592-4B03-BC5A-8BE2C4F8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39365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Με την αύξηση της δόσης της </a:t>
            </a:r>
            <a:r>
              <a:rPr lang="el-GR" dirty="0" err="1"/>
              <a:t>λεβοντόπα</a:t>
            </a:r>
            <a:r>
              <a:rPr lang="el-GR" dirty="0"/>
              <a:t> αυξάνεται η συγκέντρωση της </a:t>
            </a:r>
            <a:r>
              <a:rPr lang="el-GR" dirty="0" err="1"/>
              <a:t>ντοπαμίνης</a:t>
            </a:r>
            <a:r>
              <a:rPr lang="el-GR" dirty="0"/>
              <a:t> και με τη δράση της ΜΑΟ αυξάνεται η ποσότητα Η</a:t>
            </a:r>
            <a:r>
              <a:rPr lang="el-GR" baseline="-25000" dirty="0"/>
              <a:t>2</a:t>
            </a:r>
            <a:r>
              <a:rPr lang="el-GR" dirty="0"/>
              <a:t>Ο</a:t>
            </a:r>
            <a:r>
              <a:rPr lang="el-GR" baseline="-25000" dirty="0"/>
              <a:t>2 </a:t>
            </a:r>
            <a:r>
              <a:rPr lang="el-GR" dirty="0"/>
              <a:t> που τελικά καταστρέφει οξειδώνοντας τους νευρώνες του ραβδωτού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9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2961-A9A1-4073-B211-D77D74D5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Αγωνιστές υποδοχέων </a:t>
            </a:r>
            <a:r>
              <a:rPr lang="el-GR" dirty="0" err="1"/>
              <a:t>ντοπαμίνης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AB136-B9D7-48B5-8A84-E3D27E69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Λόγω των πολλών προβλημάτων  από την εφαρμογή της </a:t>
            </a:r>
            <a:r>
              <a:rPr lang="el-GR" dirty="0" err="1"/>
              <a:t>λεβοντόπα</a:t>
            </a:r>
            <a:r>
              <a:rPr lang="el-GR" dirty="0"/>
              <a:t>,  η λύση δόθηκε με τη χρήση </a:t>
            </a:r>
            <a:r>
              <a:rPr lang="el-GR" dirty="0" err="1"/>
              <a:t>ντοπαμινεργικών</a:t>
            </a:r>
            <a:r>
              <a:rPr lang="el-GR" dirty="0"/>
              <a:t> αγωνιστών που δεν οδηγούν </a:t>
            </a:r>
            <a:r>
              <a:rPr lang="el-GR" dirty="0">
                <a:solidFill>
                  <a:srgbClr val="FF0000"/>
                </a:solidFill>
              </a:rPr>
              <a:t>σε φαινόμενο </a:t>
            </a:r>
            <a:r>
              <a:rPr lang="en-US" dirty="0">
                <a:solidFill>
                  <a:srgbClr val="FF0000"/>
                </a:solidFill>
              </a:rPr>
              <a:t>on/off</a:t>
            </a:r>
            <a:r>
              <a:rPr lang="el-GR" dirty="0">
                <a:solidFill>
                  <a:srgbClr val="FF0000"/>
                </a:solidFill>
              </a:rPr>
              <a:t> και παραγωγή του </a:t>
            </a:r>
            <a:r>
              <a:rPr lang="el-GR" dirty="0" err="1">
                <a:solidFill>
                  <a:srgbClr val="FF0000"/>
                </a:solidFill>
              </a:rPr>
              <a:t>νευροτοξικού</a:t>
            </a:r>
            <a:r>
              <a:rPr lang="el-GR" dirty="0">
                <a:solidFill>
                  <a:srgbClr val="FF0000"/>
                </a:solidFill>
              </a:rPr>
              <a:t> υπεροξειδίου του υδρογόνου</a:t>
            </a:r>
          </a:p>
          <a:p>
            <a:r>
              <a:rPr lang="el-GR" dirty="0"/>
              <a:t>Άτομα σε θεραπεία με </a:t>
            </a:r>
            <a:r>
              <a:rPr lang="el-GR" dirty="0" err="1"/>
              <a:t>ντοπαμινεργικούς</a:t>
            </a:r>
            <a:r>
              <a:rPr lang="el-GR" dirty="0"/>
              <a:t> αγωνιστές πρέπει να ενημερώνονται να αποφεύγουν απότομες αλλαγές σε όρθια στάση-πιθανότητα </a:t>
            </a:r>
            <a:r>
              <a:rPr lang="el-GR" dirty="0" err="1">
                <a:solidFill>
                  <a:srgbClr val="FF0000"/>
                </a:solidFill>
              </a:rPr>
              <a:t>ορθοστατικής</a:t>
            </a:r>
            <a:r>
              <a:rPr lang="el-GR" dirty="0">
                <a:solidFill>
                  <a:srgbClr val="FF0000"/>
                </a:solidFill>
              </a:rPr>
              <a:t> υπότασ</a:t>
            </a:r>
            <a:r>
              <a:rPr lang="el-GR" dirty="0"/>
              <a:t>ης.</a:t>
            </a:r>
          </a:p>
          <a:p>
            <a:r>
              <a:rPr lang="el-GR" dirty="0"/>
              <a:t>Αυξημένος κίνδυνος </a:t>
            </a:r>
            <a:r>
              <a:rPr lang="el-GR" dirty="0">
                <a:solidFill>
                  <a:srgbClr val="FF0000"/>
                </a:solidFill>
              </a:rPr>
              <a:t>εμφάνισης ψευδαισθήσεων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4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13F2-2265-454D-A7BE-CE19B4AA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376738" cy="907494"/>
          </a:xfrm>
          <a:solidFill>
            <a:schemeClr val="accent2"/>
          </a:solidFill>
        </p:spPr>
        <p:txBody>
          <a:bodyPr/>
          <a:lstStyle/>
          <a:p>
            <a:r>
              <a:rPr lang="el-GR" dirty="0" err="1"/>
              <a:t>βρωμοκρυπτίνη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572" y="2643981"/>
            <a:ext cx="4211366" cy="32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EA84-6965-44FB-8FE8-56261B1B0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76313"/>
            <a:ext cx="5257800" cy="4800650"/>
          </a:xfrm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/>
              <a:t>Παραλαμβάνεται από την </a:t>
            </a:r>
            <a:r>
              <a:rPr lang="el-GR" dirty="0" err="1"/>
              <a:t>εργοκρυπτίνη</a:t>
            </a:r>
            <a:r>
              <a:rPr lang="el-GR" dirty="0"/>
              <a:t> με </a:t>
            </a:r>
            <a:r>
              <a:rPr lang="el-GR" dirty="0" err="1"/>
              <a:t>βρωμίωση</a:t>
            </a:r>
            <a:r>
              <a:rPr lang="el-GR" dirty="0"/>
              <a:t>  με το Ν-</a:t>
            </a:r>
            <a:r>
              <a:rPr lang="el-GR" dirty="0" err="1"/>
              <a:t>βρωμο</a:t>
            </a:r>
            <a:r>
              <a:rPr lang="el-GR" dirty="0"/>
              <a:t>-</a:t>
            </a:r>
            <a:r>
              <a:rPr lang="el-GR" dirty="0" err="1"/>
              <a:t>ηλεκτριμίδιο</a:t>
            </a:r>
            <a:r>
              <a:rPr lang="el-GR" dirty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/>
              <a:t>Παρουσιάζει δράση αγωνιστική προς την </a:t>
            </a:r>
            <a:r>
              <a:rPr lang="el-GR" dirty="0" err="1"/>
              <a:t>ντοπαμίνη</a:t>
            </a:r>
            <a:r>
              <a:rPr lang="el-GR" dirty="0"/>
              <a:t> όπως όλα τα αλκαλοειδή της </a:t>
            </a:r>
            <a:r>
              <a:rPr lang="el-GR" dirty="0" err="1"/>
              <a:t>ερυσιβώδους</a:t>
            </a:r>
            <a:r>
              <a:rPr lang="el-GR" dirty="0"/>
              <a:t> </a:t>
            </a:r>
            <a:r>
              <a:rPr lang="el-GR" dirty="0" err="1"/>
              <a:t>ολύρας</a:t>
            </a:r>
            <a:r>
              <a:rPr lang="el-GR" dirty="0"/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/>
              <a:t>Ισχυρός αγωνιστής </a:t>
            </a:r>
            <a:r>
              <a:rPr lang="en-US" dirty="0"/>
              <a:t>D2 </a:t>
            </a:r>
            <a:r>
              <a:rPr lang="el-GR" dirty="0"/>
              <a:t> και μερικός </a:t>
            </a:r>
            <a:r>
              <a:rPr lang="en-US" dirty="0"/>
              <a:t>D1.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dirty="0"/>
              <a:t>Χρησιμοποιείται όταν παρουσιάζεται αντίσταση στην </a:t>
            </a:r>
            <a:r>
              <a:rPr lang="el-GR" dirty="0" err="1"/>
              <a:t>λεβοντόπα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1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7A66-0867-42F3-BCB9-125743B6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Η </a:t>
            </a:r>
            <a:r>
              <a:rPr lang="el-GR" sz="2800" b="1" dirty="0" err="1">
                <a:solidFill>
                  <a:srgbClr val="FF0000"/>
                </a:solidFill>
              </a:rPr>
              <a:t>ντοπαμίνη</a:t>
            </a:r>
            <a:r>
              <a:rPr lang="el-GR" sz="2800" b="1" dirty="0">
                <a:solidFill>
                  <a:srgbClr val="FF0000"/>
                </a:solidFill>
              </a:rPr>
              <a:t> σαν ορμόνη παρεμπόδισης ελευθέρωσης της </a:t>
            </a:r>
            <a:r>
              <a:rPr lang="el-GR" sz="2800" b="1" dirty="0" err="1">
                <a:solidFill>
                  <a:srgbClr val="FF0000"/>
                </a:solidFill>
              </a:rPr>
              <a:t>προλακτίνης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8A86A-9E12-48BE-B43B-6DF0B1EFB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Ελαττώνει την έκκριση </a:t>
            </a:r>
            <a:r>
              <a:rPr lang="el-GR" dirty="0" err="1"/>
              <a:t>προλακτίνης</a:t>
            </a:r>
            <a:endParaRPr lang="el-GR" dirty="0"/>
          </a:p>
          <a:p>
            <a:r>
              <a:rPr lang="el-GR" dirty="0"/>
              <a:t>Θεραπεία της επαγόμενης από την </a:t>
            </a:r>
            <a:r>
              <a:rPr lang="el-GR" dirty="0" err="1"/>
              <a:t>προλακτίνη</a:t>
            </a:r>
            <a:r>
              <a:rPr lang="el-GR" dirty="0"/>
              <a:t> στειρότητας</a:t>
            </a:r>
          </a:p>
          <a:p>
            <a:r>
              <a:rPr lang="el-GR" dirty="0"/>
              <a:t>Συρρίκνωση </a:t>
            </a:r>
            <a:r>
              <a:rPr lang="el-GR" dirty="0" err="1"/>
              <a:t>προλακτινωμάτων</a:t>
            </a:r>
            <a:endParaRPr lang="el-GR" dirty="0"/>
          </a:p>
          <a:p>
            <a:r>
              <a:rPr lang="el-GR" dirty="0"/>
              <a:t>Παρεμπόδιση θηλασμού</a:t>
            </a:r>
          </a:p>
          <a:p>
            <a:r>
              <a:rPr lang="el-GR" dirty="0"/>
              <a:t>Είναι τερατογόνος</a:t>
            </a:r>
          </a:p>
          <a:p>
            <a:r>
              <a:rPr lang="el-GR" dirty="0"/>
              <a:t>Προκαλεί αποβολή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8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C53B-7D39-4A04-B28E-AA4A47BA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νόσος (τρομώδης παράλυση)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77420-62F4-4CA0-BD10-0737B559F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Παρουσιάζει 4 χαρακτηριστικά</a:t>
            </a:r>
            <a:r>
              <a:rPr lang="en-US" dirty="0"/>
              <a:t>:</a:t>
            </a:r>
            <a:endParaRPr lang="el-GR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Βραδυκινησία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Μυϊκή δυσκαμψία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Τρόμο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Δυσκολία στη στάση του σώματος, ισορροπία, προβλήματα βάδισης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88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6055-7C94-493B-96A7-17287588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D95B2-2874-4A3B-95CC-033F84922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Κανένας </a:t>
            </a:r>
            <a:r>
              <a:rPr lang="el-GR" dirty="0" err="1"/>
              <a:t>μεταβολίτης</a:t>
            </a:r>
            <a:r>
              <a:rPr lang="el-GR" dirty="0"/>
              <a:t> του δεν έχει δραστικότητα φαρμακολογική</a:t>
            </a:r>
          </a:p>
          <a:p>
            <a:r>
              <a:rPr lang="el-GR" dirty="0"/>
              <a:t>Το </a:t>
            </a:r>
            <a:r>
              <a:rPr lang="el-GR" b="1" dirty="0" err="1">
                <a:solidFill>
                  <a:srgbClr val="FF0000"/>
                </a:solidFill>
              </a:rPr>
              <a:t>περγολίδιο</a:t>
            </a:r>
            <a:r>
              <a:rPr lang="el-GR" dirty="0"/>
              <a:t> έχει παρόμοια δράση με μακρότερη διάρκεια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4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86D7-DCEB-4FB1-A718-D6CCB11A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Ροπινιρόλη</a:t>
            </a:r>
            <a:r>
              <a:rPr lang="en-US" sz="3200" b="1" dirty="0"/>
              <a:t>: </a:t>
            </a:r>
            <a:r>
              <a:rPr lang="el-GR" sz="3200" b="1" dirty="0"/>
              <a:t>αγωνιστής για τους </a:t>
            </a:r>
            <a:r>
              <a:rPr lang="en-US" sz="3200" b="1" dirty="0"/>
              <a:t>D</a:t>
            </a:r>
            <a:r>
              <a:rPr lang="en-US" sz="3200" b="1" baseline="-25000" dirty="0"/>
              <a:t>2</a:t>
            </a:r>
            <a:r>
              <a:rPr lang="el-GR" sz="3200" b="1" dirty="0"/>
              <a:t> </a:t>
            </a:r>
            <a:r>
              <a:rPr lang="el-GR" sz="3200" b="1" dirty="0" err="1"/>
              <a:t>μετασυναπτικούς</a:t>
            </a:r>
            <a:r>
              <a:rPr lang="el-GR" sz="3200" b="1" dirty="0"/>
              <a:t> υποδοχείς</a:t>
            </a:r>
            <a:endParaRPr lang="en-US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39" y="1838227"/>
            <a:ext cx="9229687" cy="383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389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F6DC-68A2-41E2-8B6B-6E0ABBFA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Πραμιπεξόλη</a:t>
            </a:r>
            <a:r>
              <a:rPr lang="en-US" sz="3200" b="1" dirty="0"/>
              <a:t>: </a:t>
            </a:r>
            <a:r>
              <a:rPr lang="el-GR" sz="3200" b="1" dirty="0"/>
              <a:t> δράση &amp; χρήση ανάλογη της </a:t>
            </a:r>
            <a:r>
              <a:rPr lang="el-GR" sz="3200" b="1" dirty="0" err="1"/>
              <a:t>ροπινιρόλης</a:t>
            </a:r>
            <a:endParaRPr lang="en-US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0" y="2366129"/>
            <a:ext cx="7422700" cy="242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58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30737-9F35-4777-83FB-C4002E6A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Σύγκριση </a:t>
            </a:r>
            <a:r>
              <a:rPr lang="el-GR" sz="2800" b="1" dirty="0" err="1">
                <a:solidFill>
                  <a:srgbClr val="FF0000"/>
                </a:solidFill>
              </a:rPr>
              <a:t>ντοπαμινεργικών</a:t>
            </a:r>
            <a:r>
              <a:rPr lang="el-GR" sz="2800" b="1" dirty="0">
                <a:solidFill>
                  <a:srgbClr val="FF0000"/>
                </a:solidFill>
              </a:rPr>
              <a:t> αγωνιστών παραγώγων </a:t>
            </a:r>
            <a:r>
              <a:rPr lang="el-GR" sz="2800" b="1" dirty="0" err="1">
                <a:solidFill>
                  <a:srgbClr val="FF0000"/>
                </a:solidFill>
              </a:rPr>
              <a:t>ερυσιβώδους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ολύρας</a:t>
            </a:r>
            <a:r>
              <a:rPr lang="el-GR" sz="2800" b="1" dirty="0">
                <a:solidFill>
                  <a:srgbClr val="FF0000"/>
                </a:solidFill>
              </a:rPr>
              <a:t> και νέων συνθετικών παραγώγων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EAB3-B34C-4EAE-878E-1BC0D29F0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συνθετικά παράγωγα είναι καλύτερα ανεκτά, ρυθμίζονται ταχύτερα οι χρήσιμες θεραπευτικές δόσεις, προκαλούν λιγότερες ανεπιθύμητες ενέργειες και χρησιμοποιούνται για κύρια και όχι βοηθητική θεραπεία. Δεν παρουσιάζεται το φαινόμενο </a:t>
            </a:r>
            <a:r>
              <a:rPr lang="en-US" dirty="0"/>
              <a:t>on/off</a:t>
            </a:r>
            <a:r>
              <a:rPr lang="el-GR" dirty="0"/>
              <a:t> ούτε οξειδωτικό στρες.</a:t>
            </a:r>
          </a:p>
          <a:p>
            <a:r>
              <a:rPr lang="el-GR" dirty="0"/>
              <a:t>Η </a:t>
            </a:r>
            <a:r>
              <a:rPr lang="el-GR" dirty="0" err="1"/>
              <a:t>βρωμοκρυπτίνη</a:t>
            </a:r>
            <a:r>
              <a:rPr lang="el-GR" dirty="0"/>
              <a:t> λόγω της υπότασης που προκαλεί ξεκινά με μικρές δόσεις και προκαλεί ναυτία, κόπωση που χρειάζεται χρόνο για τη ρύθμιση.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10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2E4E-C78A-4727-81AA-4ADA72C8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Σύγχρονα θεραπευτικά σχήματα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BFC1B-AC41-4077-9493-C650C2466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θεραπεία ξεκινά με τους συνθετικούς αγωνιστές σε νεότερης ηλικίας ασθενείς</a:t>
            </a:r>
          </a:p>
          <a:p>
            <a:r>
              <a:rPr lang="el-GR" dirty="0"/>
              <a:t>Με </a:t>
            </a:r>
            <a:r>
              <a:rPr lang="el-GR" dirty="0" err="1"/>
              <a:t>λεβοντόπα</a:t>
            </a:r>
            <a:r>
              <a:rPr lang="el-GR" dirty="0"/>
              <a:t> σε μεγαλύτερες ηλικίες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1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B9D1-2181-474D-99FF-C58F2EE0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Αναστολείς ΜΑΟ-Β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00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8D7A-2A57-456D-AA0B-8A90706DA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Η ΜΑΟ-Β </a:t>
            </a:r>
            <a:r>
              <a:rPr lang="el-GR" sz="2800" dirty="0" err="1"/>
              <a:t>μεταβολίζει</a:t>
            </a:r>
            <a:r>
              <a:rPr lang="el-GR" sz="2800" dirty="0"/>
              <a:t> την </a:t>
            </a:r>
            <a:r>
              <a:rPr lang="el-GR" sz="2800" dirty="0" err="1"/>
              <a:t>ντοπαμίνη</a:t>
            </a:r>
            <a:r>
              <a:rPr lang="el-GR" sz="2800" dirty="0"/>
              <a:t> στο ραβδωτό. Καταλύει την οξειδωτική </a:t>
            </a:r>
            <a:r>
              <a:rPr lang="el-GR" sz="2800" dirty="0" err="1"/>
              <a:t>απαμίνωση</a:t>
            </a:r>
            <a:r>
              <a:rPr lang="el-GR" sz="2800" dirty="0"/>
              <a:t> των </a:t>
            </a:r>
            <a:r>
              <a:rPr lang="el-GR" sz="2800" dirty="0" err="1"/>
              <a:t>βιογενών</a:t>
            </a:r>
            <a:r>
              <a:rPr lang="el-GR" sz="2800" dirty="0"/>
              <a:t> </a:t>
            </a:r>
            <a:r>
              <a:rPr lang="el-GR" sz="2800" dirty="0" err="1"/>
              <a:t>αμινών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12601C-0C7B-4967-B027-7603B8695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956" y="2777393"/>
            <a:ext cx="8107051" cy="27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87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F31A-42CA-4A51-B467-9E64B872C46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l-GR" sz="2800" b="1" dirty="0" err="1">
                <a:solidFill>
                  <a:srgbClr val="FF0000"/>
                </a:solidFill>
              </a:rPr>
              <a:t>Σελεγελίνη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/>
              <a:t> </a:t>
            </a:r>
            <a:r>
              <a:rPr lang="el-GR" sz="2800" dirty="0"/>
              <a:t>ειδικός εκλεκτικός αναστολέας της ΜΑΟ-Β </a:t>
            </a:r>
            <a:r>
              <a:rPr lang="el-GR" sz="2800" b="1" dirty="0">
                <a:solidFill>
                  <a:srgbClr val="FF0000"/>
                </a:solidFill>
              </a:rPr>
              <a:t>για την </a:t>
            </a:r>
            <a:r>
              <a:rPr lang="el-GR" sz="2800" b="1" dirty="0" err="1">
                <a:solidFill>
                  <a:srgbClr val="FF0000"/>
                </a:solidFill>
              </a:rPr>
              <a:t>ντοπαμίνη</a:t>
            </a:r>
            <a:r>
              <a:rPr lang="el-GR" sz="2800" b="1" dirty="0">
                <a:solidFill>
                  <a:srgbClr val="FF0000"/>
                </a:solidFill>
              </a:rPr>
              <a:t> μόνο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/>
              <a:t>Τα  θετικά αποτελέσματα οφείλονται στο γεγονός ότι </a:t>
            </a:r>
            <a:r>
              <a:rPr lang="el-GR" sz="2800" dirty="0" err="1"/>
              <a:t>μεταβολιζόμενη</a:t>
            </a:r>
            <a:r>
              <a:rPr lang="el-GR" sz="2800" dirty="0"/>
              <a:t> δίνει </a:t>
            </a:r>
            <a:r>
              <a:rPr lang="el-GR" sz="2800" dirty="0" err="1"/>
              <a:t>μεθαμφεταμίνη</a:t>
            </a:r>
            <a:r>
              <a:rPr lang="el-GR" sz="2800" dirty="0"/>
              <a:t> και αμφεταμίνη</a:t>
            </a:r>
            <a:br>
              <a:rPr lang="el-GR" sz="2800" dirty="0"/>
            </a:b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3372644"/>
            <a:ext cx="80962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73AA1B-FE2E-4A5B-8033-A02BE7F88A16}"/>
              </a:ext>
            </a:extLst>
          </p:cNvPr>
          <p:cNvSpPr txBox="1"/>
          <p:nvPr/>
        </p:nvSpPr>
        <p:spPr>
          <a:xfrm>
            <a:off x="282804" y="5731497"/>
            <a:ext cx="11321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l-GR" sz="2400" dirty="0"/>
              <a:t>ι μη ειδικοί αναστολείς </a:t>
            </a:r>
            <a:r>
              <a:rPr lang="el-GR" sz="2400" dirty="0" err="1">
                <a:solidFill>
                  <a:srgbClr val="FF0000"/>
                </a:solidFill>
              </a:rPr>
              <a:t>φαινελζίνη</a:t>
            </a:r>
            <a:r>
              <a:rPr lang="el-GR" sz="2400" dirty="0">
                <a:solidFill>
                  <a:srgbClr val="FF0000"/>
                </a:solidFill>
              </a:rPr>
              <a:t> &amp; </a:t>
            </a:r>
            <a:r>
              <a:rPr lang="el-GR" sz="2400" dirty="0" err="1">
                <a:solidFill>
                  <a:srgbClr val="FF0000"/>
                </a:solidFill>
              </a:rPr>
              <a:t>τρανυλσυπρομίνη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αναστέλλουν και τα δύο ένζυμα </a:t>
            </a:r>
            <a:r>
              <a:rPr lang="el-GR" sz="2400" dirty="0" err="1"/>
              <a:t>γιαυτό</a:t>
            </a:r>
            <a:r>
              <a:rPr lang="el-GR" sz="2400" dirty="0"/>
              <a:t> οδηγούν σε ανεπιθύμητες ενέργειες στο κέντρο και περιφέρεια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4806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E928A-9530-453D-887E-49E752D8D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Αναστολείς </a:t>
            </a:r>
            <a:r>
              <a:rPr lang="en-US" sz="3600" b="1" dirty="0"/>
              <a:t>COMT</a:t>
            </a:r>
            <a:r>
              <a:rPr lang="el-GR" sz="3600" b="1" dirty="0"/>
              <a:t> </a:t>
            </a:r>
            <a:r>
              <a:rPr lang="en-US" sz="3600" b="1" dirty="0"/>
              <a:t>: </a:t>
            </a:r>
            <a:r>
              <a:rPr lang="el-GR" sz="3600" b="1" dirty="0" err="1"/>
              <a:t>τολκαπόνη</a:t>
            </a:r>
            <a:r>
              <a:rPr lang="el-GR" sz="3600" b="1" dirty="0"/>
              <a:t> &amp; </a:t>
            </a:r>
            <a:r>
              <a:rPr lang="el-GR" sz="3600" b="1" dirty="0" err="1"/>
              <a:t>εντακαπόνη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B711-C55C-44B1-9B49-A77837962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M</a:t>
            </a:r>
            <a:r>
              <a:rPr lang="el-GR" dirty="0"/>
              <a:t>ε αναστολή της </a:t>
            </a:r>
            <a:r>
              <a:rPr lang="en-US" dirty="0"/>
              <a:t>COMT</a:t>
            </a:r>
            <a:r>
              <a:rPr lang="el-GR" dirty="0"/>
              <a:t>  αναστέλλεται ο μεταβολισμός της περιφερικής </a:t>
            </a:r>
            <a:r>
              <a:rPr lang="el-GR" dirty="0" err="1"/>
              <a:t>λεβοντόπα</a:t>
            </a:r>
            <a:r>
              <a:rPr lang="el-GR" dirty="0"/>
              <a:t> σε 3-Ο-μεθυλ</a:t>
            </a:r>
            <a:r>
              <a:rPr lang="en-US" dirty="0"/>
              <a:t>o-DOPA</a:t>
            </a:r>
            <a:r>
              <a:rPr lang="el-GR" dirty="0"/>
              <a:t>, αυξάνοντας την </a:t>
            </a:r>
            <a:r>
              <a:rPr lang="el-GR" dirty="0" err="1"/>
              <a:t>ημιπερίοδο</a:t>
            </a:r>
            <a:r>
              <a:rPr lang="el-GR" dirty="0"/>
              <a:t> ζωής της και την είσοδο στο ΚΝΣ, ενώ ελαττώνεται το ποσό της </a:t>
            </a:r>
            <a:r>
              <a:rPr lang="el-GR" dirty="0" err="1"/>
              <a:t>ντοπαμίνης</a:t>
            </a:r>
            <a:r>
              <a:rPr lang="el-GR" dirty="0"/>
              <a:t> που κυκλοφορεί περιφερικά και προκαλεί τις ανεπιθύμητες ενέργειες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4F451-4696-4EF1-8592-9FCCE29DF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97204"/>
          </a:xfrm>
          <a:solidFill>
            <a:srgbClr val="92D050"/>
          </a:solidFill>
        </p:spPr>
        <p:txBody>
          <a:bodyPr/>
          <a:lstStyle/>
          <a:p>
            <a:r>
              <a:rPr lang="el-GR" dirty="0"/>
              <a:t>Η </a:t>
            </a:r>
            <a:r>
              <a:rPr lang="en-US" dirty="0"/>
              <a:t>COMT </a:t>
            </a:r>
            <a:r>
              <a:rPr lang="el-GR" dirty="0"/>
              <a:t>καταλύει την μεταφορά μιας </a:t>
            </a:r>
            <a:r>
              <a:rPr lang="el-GR" dirty="0" err="1"/>
              <a:t>μεθυλο</a:t>
            </a:r>
            <a:r>
              <a:rPr lang="el-GR" dirty="0"/>
              <a:t> ομάδας που προέρχεται από την 5-μεθυλο-αδενοσυλο-</a:t>
            </a:r>
            <a:r>
              <a:rPr lang="en-US" dirty="0"/>
              <a:t>L-</a:t>
            </a:r>
            <a:r>
              <a:rPr lang="el-GR" dirty="0" err="1"/>
              <a:t>μεθειονίνη</a:t>
            </a:r>
            <a:r>
              <a:rPr lang="el-GR" dirty="0"/>
              <a:t> , στο 3-φαινολικό υδροξύλιο των </a:t>
            </a:r>
            <a:r>
              <a:rPr lang="el-GR" dirty="0" err="1"/>
              <a:t>κατεχολαμινών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87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20E5-F017-40B7-8322-2C32C790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τολκαπόνη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37" y="1410063"/>
            <a:ext cx="5657106" cy="165410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 descr="WO2014147464A2 - Novel process for the preparation of tolcapone - Google  Paten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04" y="3532378"/>
            <a:ext cx="5657106" cy="2679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F016A-DCA4-4044-B148-F9A24927D05E}"/>
              </a:ext>
            </a:extLst>
          </p:cNvPr>
          <p:cNvSpPr txBox="1"/>
          <p:nvPr/>
        </p:nvSpPr>
        <p:spPr>
          <a:xfrm>
            <a:off x="5514680" y="579066"/>
            <a:ext cx="662704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Κεντρικός και περιφερικός αναστολέας της </a:t>
            </a:r>
            <a:r>
              <a:rPr lang="en-US" sz="2400" dirty="0"/>
              <a:t>COMT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9EA516B-E5C9-44EC-8ACC-A7D2F231ECCA}"/>
              </a:ext>
            </a:extLst>
          </p:cNvPr>
          <p:cNvSpPr/>
          <p:nvPr/>
        </p:nvSpPr>
        <p:spPr>
          <a:xfrm>
            <a:off x="1357460" y="4487159"/>
            <a:ext cx="3431356" cy="130089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85583-2B0E-457D-96C7-4B19C3D731C0}"/>
              </a:ext>
            </a:extLst>
          </p:cNvPr>
          <p:cNvSpPr txBox="1"/>
          <p:nvPr/>
        </p:nvSpPr>
        <p:spPr>
          <a:xfrm>
            <a:off x="1781666" y="4975666"/>
            <a:ext cx="244154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err="1"/>
              <a:t>ηπατοτοξικό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795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610337-C867-47AD-8A5E-4164D226E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29" y="335043"/>
            <a:ext cx="7724742" cy="579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50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09FF-172A-4527-ADB1-1F063422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Εντακαπόνη</a:t>
            </a:r>
            <a:r>
              <a:rPr lang="en-US" sz="3200" b="1" dirty="0"/>
              <a:t>: </a:t>
            </a:r>
            <a:r>
              <a:rPr lang="el-GR" sz="3200" b="1" dirty="0"/>
              <a:t>αναστολέας της περιφερικής </a:t>
            </a:r>
            <a:r>
              <a:rPr lang="en-US" sz="3200" b="1" dirty="0"/>
              <a:t>COMT </a:t>
            </a:r>
            <a:r>
              <a:rPr lang="el-GR" sz="3200" b="1" dirty="0"/>
              <a:t>(στερείται της </a:t>
            </a:r>
            <a:r>
              <a:rPr lang="el-GR" sz="3200" b="1" dirty="0" err="1"/>
              <a:t>ηπατοτοξικότητας</a:t>
            </a:r>
            <a:r>
              <a:rPr lang="el-GR" sz="3200" b="1" dirty="0"/>
              <a:t>)</a:t>
            </a:r>
            <a:endParaRPr lang="en-US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4F6386-F9F8-4F88-8A06-0E61F5744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32742"/>
            <a:ext cx="10515600" cy="27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65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0AB6-BA5E-4BB2-BECC-93DE9F9C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</a:t>
            </a:r>
            <a:r>
              <a:rPr lang="el-GR" sz="2800" b="1" dirty="0" err="1"/>
              <a:t>νταγωνιστές</a:t>
            </a:r>
            <a:r>
              <a:rPr lang="el-GR" sz="2800" b="1" dirty="0"/>
              <a:t> των </a:t>
            </a:r>
            <a:r>
              <a:rPr lang="el-GR" sz="2800" b="1" dirty="0" err="1"/>
              <a:t>μουσκαρινικών</a:t>
            </a:r>
            <a:r>
              <a:rPr lang="el-GR" sz="2800" b="1" dirty="0"/>
              <a:t> υποδοχέων της </a:t>
            </a:r>
            <a:r>
              <a:rPr lang="el-GR" sz="2800" b="1" dirty="0" err="1"/>
              <a:t>ακετυλοχολίνης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DDE3-760B-4EC3-AC90-F4F92D3F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Προηγήθηκαν της </a:t>
            </a:r>
            <a:r>
              <a:rPr lang="el-GR" dirty="0" err="1"/>
              <a:t>λεβοντόπα</a:t>
            </a:r>
            <a:endParaRPr lang="el-GR" dirty="0"/>
          </a:p>
          <a:p>
            <a:r>
              <a:rPr lang="el-GR" dirty="0"/>
              <a:t>Δεν είναι γνωστός ο μηχανισμός</a:t>
            </a:r>
          </a:p>
          <a:p>
            <a:r>
              <a:rPr lang="el-GR" dirty="0"/>
              <a:t>Πιθανή δράση στο </a:t>
            </a:r>
            <a:r>
              <a:rPr lang="el-GR" dirty="0" err="1"/>
              <a:t>νεοραβδωτό</a:t>
            </a:r>
            <a:endParaRPr lang="el-GR" dirty="0"/>
          </a:p>
          <a:p>
            <a:r>
              <a:rPr lang="el-GR" dirty="0"/>
              <a:t>Όλα έχουν μέτρια </a:t>
            </a:r>
            <a:r>
              <a:rPr lang="el-GR" dirty="0" err="1"/>
              <a:t>αντι-παρκινσονική</a:t>
            </a:r>
            <a:r>
              <a:rPr lang="el-GR" dirty="0"/>
              <a:t> δράση</a:t>
            </a:r>
          </a:p>
          <a:p>
            <a:r>
              <a:rPr lang="el-GR" dirty="0"/>
              <a:t>Χρησιμοποιούνται σε μικτή θεραπεία με </a:t>
            </a:r>
            <a:r>
              <a:rPr lang="el-GR" dirty="0" err="1"/>
              <a:t>ντοπαμινομιμητικά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56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690E-74A7-4262-8E5B-28F9B13B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τριεξυφαινιδύλιο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27" y="2053525"/>
            <a:ext cx="7617555" cy="37492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70D0B2-264C-4DAF-A17B-C53B18BAEFE1}"/>
              </a:ext>
            </a:extLst>
          </p:cNvPr>
          <p:cNvSpPr txBox="1"/>
          <p:nvPr/>
        </p:nvSpPr>
        <p:spPr>
          <a:xfrm>
            <a:off x="970961" y="6004874"/>
            <a:ext cx="9785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Αντιμουσκαρινικές</a:t>
            </a:r>
            <a:r>
              <a:rPr lang="el-GR" dirty="0"/>
              <a:t> &amp; αντισπασμωδικές ιδιότητες που μοιάζουν με της </a:t>
            </a:r>
            <a:r>
              <a:rPr lang="el-GR" dirty="0" err="1"/>
              <a:t>ατροπίνης</a:t>
            </a:r>
            <a:r>
              <a:rPr lang="el-GR" dirty="0"/>
              <a:t>. Σε μεγάλες δόσεις προκαλεί κεντρική διέγερση  όπως στη δηλητηρίαση από </a:t>
            </a:r>
            <a:r>
              <a:rPr lang="en-US"/>
              <a:t>belladonna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78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359B-88E6-452F-89DC-D0285E2E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13189-6530-4C60-AA2B-5A966D343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τα περισσότερο χρησιμοποιούμενα φάρμακα για την θεραπεία του </a:t>
            </a:r>
            <a:r>
              <a:rPr lang="el-GR" dirty="0" err="1"/>
              <a:t>παρκινσονικού</a:t>
            </a:r>
            <a:r>
              <a:rPr lang="el-GR" dirty="0"/>
              <a:t> συνδρόμου.</a:t>
            </a:r>
          </a:p>
          <a:p>
            <a:r>
              <a:rPr lang="el-GR" dirty="0"/>
              <a:t>Η θεραπεία ξεκινά συνήθως με αυτό</a:t>
            </a:r>
          </a:p>
          <a:p>
            <a:r>
              <a:rPr lang="el-GR" dirty="0"/>
              <a:t>Καταπολεμά την δυσκαμψία</a:t>
            </a:r>
          </a:p>
          <a:p>
            <a:r>
              <a:rPr lang="el-GR" dirty="0"/>
              <a:t>Βελτιώνει την ψυχική διάθεση</a:t>
            </a:r>
          </a:p>
          <a:p>
            <a:r>
              <a:rPr lang="el-GR" dirty="0"/>
              <a:t>Αντιμετωπίζει τα συμπτώματα από το </a:t>
            </a:r>
            <a:r>
              <a:rPr lang="el-GR" dirty="0" err="1"/>
              <a:t>εξωπυραμιδικό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44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0F3A-4537-4950-9C66-9C7194BB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Άλλοι ανταγωνιστές των </a:t>
            </a:r>
            <a:r>
              <a:rPr lang="el-GR" sz="3200" b="1" dirty="0" err="1"/>
              <a:t>μουσκαρινικών</a:t>
            </a:r>
            <a:r>
              <a:rPr lang="el-GR" sz="3200" b="1" dirty="0"/>
              <a:t> υποδοχέων της </a:t>
            </a:r>
            <a:r>
              <a:rPr lang="el-GR" sz="3200" b="1" dirty="0" err="1"/>
              <a:t>ακετυλοχολίνης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EB99B-306A-4CDE-ABD5-6AEDAC463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Συγκριμίνη</a:t>
            </a:r>
            <a:endParaRPr lang="el-GR" dirty="0"/>
          </a:p>
          <a:p>
            <a:r>
              <a:rPr lang="el-GR" dirty="0" err="1"/>
              <a:t>Προκυκλιδίνη</a:t>
            </a:r>
            <a:endParaRPr lang="el-GR" dirty="0"/>
          </a:p>
          <a:p>
            <a:r>
              <a:rPr lang="el-GR" dirty="0" err="1"/>
              <a:t>βιπεριδένη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44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F97C-F929-4EB7-936E-63CF4E39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βενζατροπίνη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528" y="1825625"/>
            <a:ext cx="4270943" cy="43513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5A89-04A0-44BC-B4B8-2E52FA23F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2264" y="1329180"/>
            <a:ext cx="5458120" cy="485721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/>
              <a:t>Συνδυάζει χημικά χαρακτηριστικά </a:t>
            </a:r>
            <a:r>
              <a:rPr lang="el-GR" dirty="0" err="1"/>
              <a:t>ατροπίνης</a:t>
            </a:r>
            <a:r>
              <a:rPr lang="el-GR" dirty="0"/>
              <a:t> και </a:t>
            </a:r>
            <a:r>
              <a:rPr lang="el-GR" dirty="0" err="1"/>
              <a:t>αντισταμινικών</a:t>
            </a:r>
            <a:r>
              <a:rPr lang="el-GR" dirty="0"/>
              <a:t> του τύπου της </a:t>
            </a:r>
            <a:r>
              <a:rPr lang="el-GR" dirty="0" err="1"/>
              <a:t>διφαινυδραμίνης</a:t>
            </a:r>
            <a:r>
              <a:rPr lang="el-GR" dirty="0"/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/>
              <a:t>Χρησιμοποιείται  για τη </a:t>
            </a:r>
            <a:r>
              <a:rPr lang="el-GR" dirty="0" err="1"/>
              <a:t>συμπτωματική</a:t>
            </a:r>
            <a:r>
              <a:rPr lang="el-GR" dirty="0"/>
              <a:t> θεραπεία της νόσου.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/>
              <a:t>Ιδιαίτερα χρήσιμη η διαφορά από την </a:t>
            </a:r>
            <a:r>
              <a:rPr lang="el-GR" dirty="0" err="1"/>
              <a:t>ατροπίνη</a:t>
            </a:r>
            <a:r>
              <a:rPr lang="el-GR" dirty="0"/>
              <a:t> (κατασταλτική δράση στο ΚΝΣ).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/>
              <a:t>Έχει τις περισσότερες ανεπιθύμητες ενέργειες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/>
              <a:t>Αντικαθιστά φάρμακα που αναπτύσσουν αντοχή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9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AEC4-2C71-4AB5-9EB2-2E446475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ορφαιναδρίνη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4775"/>
            <a:ext cx="10515600" cy="373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036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CA89183-F161-4737-8B64-AFAA64E85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76860" cy="1325563"/>
          </a:xfrm>
        </p:spPr>
        <p:txBody>
          <a:bodyPr/>
          <a:lstStyle/>
          <a:p>
            <a:r>
              <a:rPr lang="en-US" dirty="0"/>
              <a:t>o</a:t>
            </a:r>
            <a:r>
              <a:rPr lang="el-GR" dirty="0" err="1"/>
              <a:t>ρφαιναδρίνη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38AE-301E-4C5C-9776-073652AB88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l-GR" dirty="0" err="1"/>
              <a:t>Αντισταμινική</a:t>
            </a:r>
            <a:r>
              <a:rPr lang="el-GR" dirty="0"/>
              <a:t> δράση ασθενέστερη της </a:t>
            </a:r>
            <a:r>
              <a:rPr lang="el-GR" dirty="0" err="1"/>
              <a:t>διφαινυδραμίνης</a:t>
            </a:r>
            <a:endParaRPr lang="el-GR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l-GR" dirty="0"/>
              <a:t>Κεντρική </a:t>
            </a:r>
            <a:r>
              <a:rPr lang="el-GR" dirty="0" err="1"/>
              <a:t>αντιχολινεργική</a:t>
            </a:r>
            <a:endParaRPr lang="el-GR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l-GR" dirty="0"/>
              <a:t>Χαμηλή περιφερική </a:t>
            </a:r>
            <a:r>
              <a:rPr lang="el-GR" dirty="0" err="1"/>
              <a:t>αντιχολινεργική</a:t>
            </a:r>
            <a:endParaRPr lang="el-GR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l-GR" dirty="0"/>
              <a:t>Ευφορία, αντικαταθλιπτική δράση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l-GR" dirty="0" err="1"/>
              <a:t>Συμπτωματική</a:t>
            </a:r>
            <a:r>
              <a:rPr lang="el-GR" dirty="0"/>
              <a:t> θεραπεία της </a:t>
            </a:r>
            <a:r>
              <a:rPr lang="el-GR" dirty="0" err="1"/>
              <a:t>Πάρκινσον</a:t>
            </a:r>
            <a:endParaRPr lang="el-GR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l-GR" dirty="0"/>
              <a:t>Συνδυασμένη θεραπεία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5BBCCD-03D0-47CE-B45A-8B8EDB3D9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99912" y="1389872"/>
            <a:ext cx="2559050" cy="18669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439BE2-483E-4F75-948B-DF3813975767}"/>
              </a:ext>
            </a:extLst>
          </p:cNvPr>
          <p:cNvSpPr txBox="1"/>
          <p:nvPr/>
        </p:nvSpPr>
        <p:spPr>
          <a:xfrm>
            <a:off x="6400800" y="452487"/>
            <a:ext cx="568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Δομική τροποποίηση δίνει μόριο με ανάλογη δράση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4889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A59C-F02E-42B7-A197-E5062122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αιθοπροπαζίνη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272506"/>
            <a:ext cx="48768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98E4F-4945-4D9E-9913-2D029A9B8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449311"/>
            <a:ext cx="5181600" cy="1603375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l-GR" dirty="0" err="1"/>
              <a:t>Αντισταμινικές</a:t>
            </a:r>
            <a:r>
              <a:rPr lang="el-GR" dirty="0"/>
              <a:t> &amp; </a:t>
            </a:r>
            <a:r>
              <a:rPr lang="el-GR" dirty="0" err="1"/>
              <a:t>αντιμουσκαρινικές</a:t>
            </a:r>
            <a:r>
              <a:rPr lang="el-GR" dirty="0"/>
              <a:t> ιδιότητες</a:t>
            </a:r>
          </a:p>
          <a:p>
            <a:pPr>
              <a:buClr>
                <a:srgbClr val="FF0000"/>
              </a:buClr>
            </a:pPr>
            <a:r>
              <a:rPr lang="el-GR" dirty="0" err="1"/>
              <a:t>Συμπτωματική</a:t>
            </a:r>
            <a:r>
              <a:rPr lang="el-GR" dirty="0"/>
              <a:t> θεραπεία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30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CC98-5930-4CDA-BD15-6270CF38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αμανταδίνη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87" y="1575708"/>
            <a:ext cx="7248525" cy="1476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6CFABC-B894-4F56-AC09-6DE705CC0D1D}"/>
              </a:ext>
            </a:extLst>
          </p:cNvPr>
          <p:cNvSpPr txBox="1"/>
          <p:nvPr/>
        </p:nvSpPr>
        <p:spPr>
          <a:xfrm>
            <a:off x="348792" y="3921551"/>
            <a:ext cx="11576115" cy="230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Εισήχθη ως </a:t>
            </a:r>
            <a:r>
              <a:rPr lang="el-GR" sz="2400" dirty="0" err="1"/>
              <a:t>αντι-ιικό</a:t>
            </a:r>
            <a:r>
              <a:rPr lang="el-GR" sz="2400" dirty="0"/>
              <a:t> φάρμακο και προφυλακτικά κατά της </a:t>
            </a:r>
            <a:r>
              <a:rPr lang="el-GR" sz="2400" dirty="0" err="1"/>
              <a:t>γρίππης</a:t>
            </a:r>
            <a:r>
              <a:rPr lang="el-GR" sz="2400" dirty="0"/>
              <a:t> τύπου Α.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Βρέθηκε τυχαία η </a:t>
            </a:r>
            <a:r>
              <a:rPr lang="el-GR" sz="2400" dirty="0" err="1"/>
              <a:t>συμπτωματική</a:t>
            </a:r>
            <a:r>
              <a:rPr lang="el-GR" sz="2400" dirty="0"/>
              <a:t> βελτίωση  της </a:t>
            </a:r>
            <a:r>
              <a:rPr lang="el-GR" sz="2400" dirty="0" err="1"/>
              <a:t>Πάρκινσον</a:t>
            </a:r>
            <a:endParaRPr lang="el-GR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Λιγότερο αποτελεσματικό από την </a:t>
            </a:r>
            <a:r>
              <a:rPr lang="en-US" sz="2400" dirty="0"/>
              <a:t>L-dopa</a:t>
            </a:r>
            <a:endParaRPr lang="el-GR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Περισσότερο από τα </a:t>
            </a:r>
            <a:r>
              <a:rPr lang="el-GR" sz="2400" dirty="0" err="1"/>
              <a:t>αντιχολινεργικά</a:t>
            </a:r>
            <a:endParaRPr lang="el-GR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sz="2400" dirty="0" err="1"/>
              <a:t>Αναστέλει</a:t>
            </a:r>
            <a:r>
              <a:rPr lang="el-GR" sz="2400" dirty="0"/>
              <a:t> τους </a:t>
            </a:r>
            <a:r>
              <a:rPr lang="en-US" sz="2400" dirty="0"/>
              <a:t>NMDA </a:t>
            </a:r>
            <a:r>
              <a:rPr lang="el-GR" sz="2400" dirty="0" err="1"/>
              <a:t>γλουταμινικούς</a:t>
            </a:r>
            <a:r>
              <a:rPr lang="el-GR" sz="2400" dirty="0"/>
              <a:t> Υποδοχείς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l-GR" sz="2400" dirty="0"/>
              <a:t>Προκαλεί απελευθέρωση </a:t>
            </a:r>
            <a:r>
              <a:rPr lang="el-GR" sz="2400" dirty="0" err="1"/>
              <a:t>ντοπαμίνης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047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7A50-0CBF-41E5-B158-BDE7122F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Παθολογικά χαρακτηριστικά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B783F-57E3-4BBB-A0E6-0908510D3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Απώλεια της χρώσης των </a:t>
            </a:r>
            <a:r>
              <a:rPr lang="el-GR" dirty="0" err="1"/>
              <a:t>ντοπαμινεργικών</a:t>
            </a:r>
            <a:r>
              <a:rPr lang="el-GR" dirty="0"/>
              <a:t> νευρώνων της μέλαινας ουσίας</a:t>
            </a:r>
          </a:p>
          <a:p>
            <a:r>
              <a:rPr lang="el-GR" dirty="0"/>
              <a:t>Ενδοκυτταρική εμφάνιση των σωματίων </a:t>
            </a:r>
            <a:r>
              <a:rPr lang="en-US" dirty="0"/>
              <a:t>Levy</a:t>
            </a:r>
            <a:endParaRPr lang="el-GR" dirty="0"/>
          </a:p>
          <a:p>
            <a:r>
              <a:rPr lang="el-GR" dirty="0"/>
              <a:t>Απώλεια των νευρώνων που περιέχουν </a:t>
            </a:r>
            <a:r>
              <a:rPr lang="el-GR" dirty="0" err="1"/>
              <a:t>ντοπαμίνη</a:t>
            </a:r>
            <a:r>
              <a:rPr lang="el-GR" dirty="0"/>
              <a:t> στο ραβδωτό σώμα (αναπλήρωση της αποκαθιστά την βλάβη)</a:t>
            </a:r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Θάνατος ως συνέπεια της ακινησίας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46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AB76-FE38-4A87-A0AC-002ABBF1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Απομορφίνη</a:t>
            </a:r>
            <a:r>
              <a:rPr lang="en-US" sz="3200" b="1" dirty="0"/>
              <a:t>: </a:t>
            </a:r>
            <a:r>
              <a:rPr lang="el-GR" sz="3200" b="1" dirty="0"/>
              <a:t>για περιπτώσεις </a:t>
            </a:r>
            <a:r>
              <a:rPr lang="en-US" sz="3200" b="1" dirty="0"/>
              <a:t>on/off, </a:t>
            </a:r>
            <a:r>
              <a:rPr lang="el-GR" sz="3200" b="1" dirty="0"/>
              <a:t>αντιμετώπιση διακυμάνσεων κινητικότητας</a:t>
            </a:r>
            <a:endParaRPr lang="en-US" sz="32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408" y="1812234"/>
            <a:ext cx="7883434" cy="256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7DE41-D706-45C4-AAFA-EBD0D5F83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764" y="4501413"/>
            <a:ext cx="10816472" cy="222713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 err="1"/>
              <a:t>Ντοπαμινεργική</a:t>
            </a:r>
            <a:r>
              <a:rPr lang="el-GR" dirty="0"/>
              <a:t> ένωση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/>
              <a:t>Μεγάλη τάση σύνδεσης με </a:t>
            </a:r>
            <a:r>
              <a:rPr lang="en-US" dirty="0"/>
              <a:t>D2, D3, D4, D5</a:t>
            </a:r>
            <a:endParaRPr lang="el-GR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/>
              <a:t>Μικρή με </a:t>
            </a:r>
            <a:r>
              <a:rPr lang="en-US" dirty="0"/>
              <a:t>D1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/>
              <a:t>Μεγάλη τάση σύνδεσης με</a:t>
            </a:r>
            <a:r>
              <a:rPr lang="en-US" dirty="0"/>
              <a:t> </a:t>
            </a:r>
            <a:r>
              <a:rPr lang="el-GR" dirty="0" err="1"/>
              <a:t>αδρενεργικούς</a:t>
            </a:r>
            <a:r>
              <a:rPr lang="el-GR" dirty="0"/>
              <a:t> υποδοχείς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59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07" y="1825625"/>
            <a:ext cx="6338986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4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43FC-3116-4B02-B039-D4A1F7C2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73" y="179146"/>
            <a:ext cx="10515600" cy="1325563"/>
          </a:xfrm>
        </p:spPr>
        <p:txBody>
          <a:bodyPr>
            <a:normAutofit/>
          </a:bodyPr>
          <a:lstStyle/>
          <a:p>
            <a:r>
              <a:rPr lang="el-GR" sz="2800" b="1" dirty="0"/>
              <a:t>Η νόσος </a:t>
            </a:r>
            <a:r>
              <a:rPr lang="en-US" sz="2800" b="1" dirty="0" err="1"/>
              <a:t>Huntigton</a:t>
            </a:r>
            <a:endParaRPr lang="en-US" sz="28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522" y="1350600"/>
            <a:ext cx="29527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812224" y="209227"/>
            <a:ext cx="7206712" cy="7020731"/>
          </a:xfrm>
        </p:spPr>
        <p:txBody>
          <a:bodyPr>
            <a:noAutofit/>
          </a:bodyPr>
          <a:lstStyle/>
          <a:p>
            <a:r>
              <a:rPr lang="el-GR" sz="1800" b="1" dirty="0">
                <a:solidFill>
                  <a:srgbClr val="FF0000"/>
                </a:solidFill>
              </a:rPr>
              <a:t>Νόσος του </a:t>
            </a:r>
            <a:r>
              <a:rPr lang="el-GR" sz="1800" b="1" dirty="0" err="1">
                <a:solidFill>
                  <a:srgbClr val="FF0000"/>
                </a:solidFill>
              </a:rPr>
              <a:t>Χάντινγτον</a:t>
            </a:r>
            <a:r>
              <a:rPr lang="el-GR" sz="1800" b="1" dirty="0">
                <a:solidFill>
                  <a:srgbClr val="FF0000"/>
                </a:solidFill>
              </a:rPr>
              <a:t> </a:t>
            </a:r>
            <a:r>
              <a:rPr lang="el-GR" sz="1800" dirty="0"/>
              <a:t>ή χορεία του </a:t>
            </a:r>
            <a:r>
              <a:rPr lang="el-GR" sz="1800" dirty="0" err="1"/>
              <a:t>Χάντινγτον</a:t>
            </a:r>
            <a:r>
              <a:rPr lang="el-GR" sz="1800" dirty="0"/>
              <a:t> (</a:t>
            </a:r>
            <a:r>
              <a:rPr lang="el-GR" sz="1800" dirty="0" err="1"/>
              <a:t>Huntington</a:t>
            </a:r>
            <a:r>
              <a:rPr lang="el-GR" sz="1800" dirty="0"/>
              <a:t> </a:t>
            </a:r>
            <a:r>
              <a:rPr lang="el-GR" sz="1800" dirty="0" err="1"/>
              <a:t>Desease</a:t>
            </a:r>
            <a:r>
              <a:rPr lang="el-GR" sz="1800" dirty="0"/>
              <a:t>, HD) είναι μια </a:t>
            </a:r>
            <a:r>
              <a:rPr lang="el-GR" sz="1800" dirty="0" err="1"/>
              <a:t>νευροεκφυλιστική</a:t>
            </a:r>
            <a:r>
              <a:rPr lang="el-GR" sz="1800" dirty="0"/>
              <a:t> γενετική διαταραχή που επηρεάζει τον συντονισμό των μυών και οδηγεί σε γνωστική εξασθένιση και άνοια. Συνήθως γίνεται αισθητή στη μέση ηλικία. </a:t>
            </a:r>
          </a:p>
          <a:p>
            <a:r>
              <a:rPr lang="el-GR" sz="1800" dirty="0"/>
              <a:t>Η νόσος του </a:t>
            </a:r>
            <a:r>
              <a:rPr lang="el-GR" sz="1800" dirty="0" err="1"/>
              <a:t>Χάντινγκτον</a:t>
            </a:r>
            <a:r>
              <a:rPr lang="el-GR" sz="1800" dirty="0"/>
              <a:t> είναι η πιο κοινή γενετική αιτία μη φυσιολογικών ακούσιων κινήσεων σφαδασμού που ονομάζονται χορεία </a:t>
            </a:r>
          </a:p>
          <a:p>
            <a:r>
              <a:rPr lang="el-GR" sz="1800" dirty="0"/>
              <a:t>Είναι πολύ πιο συχνή σε άτομα δυτικής ευρωπαϊκής καταγωγής από </a:t>
            </a:r>
            <a:r>
              <a:rPr lang="el-GR" sz="1800" dirty="0" err="1"/>
              <a:t>ό,τι</a:t>
            </a:r>
            <a:r>
              <a:rPr lang="el-GR" sz="1800" dirty="0"/>
              <a:t> ασιατικής ή αφρικανικής καταγωγής. </a:t>
            </a:r>
          </a:p>
          <a:p>
            <a:r>
              <a:rPr lang="el-GR" sz="1800" dirty="0"/>
              <a:t>Η ασθένεια προκαλείται από μία </a:t>
            </a:r>
            <a:r>
              <a:rPr lang="el-GR" sz="1800" dirty="0" err="1"/>
              <a:t>αυτοσωματική</a:t>
            </a:r>
            <a:r>
              <a:rPr lang="el-GR" sz="1800" dirty="0"/>
              <a:t> επικρατούσα μετάλλαξη σε ένα από τα δύο αντίγραφα του γονιδίου </a:t>
            </a:r>
            <a:r>
              <a:rPr lang="el-GR" sz="1800" dirty="0" err="1"/>
              <a:t>Χάντινγκτον</a:t>
            </a:r>
            <a:r>
              <a:rPr lang="el-GR" sz="1800" dirty="0"/>
              <a:t> ενός ατόμου, το οποίο σημαίνει ότι κάθε παιδί πάσχοντος γονέα έχει 50% πιθανότητα να κληρονομήσει την ασθένεια.</a:t>
            </a:r>
          </a:p>
          <a:p>
            <a:r>
              <a:rPr lang="el-GR" sz="1800" dirty="0"/>
              <a:t>Το γονίδιο </a:t>
            </a:r>
            <a:r>
              <a:rPr lang="el-GR" sz="1800" dirty="0" err="1"/>
              <a:t>Χάντινγκτον</a:t>
            </a:r>
            <a:r>
              <a:rPr lang="el-GR" sz="1800" dirty="0"/>
              <a:t> παρέχει κανονικά τις γενετικές πληροφορίες για μια </a:t>
            </a:r>
            <a:r>
              <a:rPr lang="el-GR" sz="1800" dirty="0">
                <a:solidFill>
                  <a:srgbClr val="FF0000"/>
                </a:solidFill>
              </a:rPr>
              <a:t>πρωτεΐνη που ονομάζεται επίσης "</a:t>
            </a:r>
            <a:r>
              <a:rPr lang="el-GR" sz="1800" dirty="0" err="1">
                <a:solidFill>
                  <a:srgbClr val="FF0000"/>
                </a:solidFill>
              </a:rPr>
              <a:t>Χάντινγκτον</a:t>
            </a:r>
            <a:r>
              <a:rPr lang="el-GR" sz="1800" dirty="0">
                <a:solidFill>
                  <a:srgbClr val="FF0000"/>
                </a:solidFill>
              </a:rPr>
              <a:t>"</a:t>
            </a:r>
            <a:r>
              <a:rPr lang="el-GR" sz="1800" dirty="0"/>
              <a:t>. Η μετάλλαξη του γονιδίου </a:t>
            </a:r>
            <a:r>
              <a:rPr lang="el-GR" sz="1800" dirty="0" err="1"/>
              <a:t>Χάντινγκτον</a:t>
            </a:r>
            <a:r>
              <a:rPr lang="el-GR" sz="1800" dirty="0"/>
              <a:t> κωδικοποιεί μια διαφορετική μορφή της πρωτεΐνης, η παρουσία της οποίας οδηγεί σε προοδευτική βλάβη σε συγκεκριμένες περιοχές του εγκεφάλου. Ο ακριβής τρόπος με τον οποίο συμβαίνει αυτό δεν είναι πλήρως κατανοητός</a:t>
            </a:r>
          </a:p>
          <a:p>
            <a:r>
              <a:rPr lang="el-GR" sz="1800" dirty="0">
                <a:solidFill>
                  <a:srgbClr val="404040"/>
                </a:solidFill>
                <a:latin typeface="Arial"/>
              </a:rPr>
              <a:t>Το 1993, οι ερευνητές βρήκαν το γονίδιο που προκαλεί τη νόσο του </a:t>
            </a:r>
            <a:r>
              <a:rPr lang="el-GR" sz="1800" dirty="0" err="1">
                <a:solidFill>
                  <a:srgbClr val="404040"/>
                </a:solidFill>
                <a:latin typeface="Arial"/>
              </a:rPr>
              <a:t>Huntington</a:t>
            </a:r>
            <a:r>
              <a:rPr lang="el-GR" sz="1800" dirty="0">
                <a:solidFill>
                  <a:srgbClr val="404040"/>
                </a:solidFill>
                <a:latin typeface="Arial"/>
              </a:rPr>
              <a:t>. Ο καθένας έχει το γονίδιο HD, αλλά σε ορισμένες οικογένειες ένα ανώμαλο αντίγραφο του γονιδίου περνά από το γονέα στο παιδί.</a:t>
            </a:r>
            <a:endParaRPr lang="el-GR" sz="1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63" y="195561"/>
            <a:ext cx="1917862" cy="125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49817" y="5555552"/>
            <a:ext cx="435244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/>
              <a:t>International Parkinson and Movement Disorder Society 555 East Well Street, Suite 1100 • Milwaukee, WI 53202 • +1 414-276-2145 • www.movementdisorders.org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031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Θεραπευτικά μέσα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50003" y="1872120"/>
            <a:ext cx="5181600" cy="4351338"/>
          </a:xfrm>
        </p:spPr>
        <p:txBody>
          <a:bodyPr/>
          <a:lstStyle/>
          <a:p>
            <a:r>
              <a:rPr lang="el-GR" dirty="0" err="1"/>
              <a:t>Τετραβεναζίνη</a:t>
            </a:r>
            <a:endParaRPr lang="el-GR" dirty="0"/>
          </a:p>
          <a:p>
            <a:r>
              <a:rPr lang="el-GR" dirty="0" err="1"/>
              <a:t>Δευτετραβεναζίνη</a:t>
            </a:r>
            <a:endParaRPr lang="el-GR" dirty="0"/>
          </a:p>
          <a:p>
            <a:r>
              <a:rPr lang="el-GR" dirty="0"/>
              <a:t>Μειώνοντας την απελευθέρωση των </a:t>
            </a:r>
            <a:r>
              <a:rPr lang="el-GR" dirty="0" err="1"/>
              <a:t>νευρομεταβιβαστών</a:t>
            </a:r>
            <a:r>
              <a:rPr lang="el-GR" dirty="0"/>
              <a:t> </a:t>
            </a:r>
            <a:r>
              <a:rPr lang="el-GR" dirty="0" err="1"/>
              <a:t>ντοπαμίνης</a:t>
            </a:r>
            <a:r>
              <a:rPr lang="el-GR" dirty="0"/>
              <a:t>, </a:t>
            </a:r>
            <a:r>
              <a:rPr lang="el-GR" dirty="0" err="1"/>
              <a:t>σεροτονίνης</a:t>
            </a:r>
            <a:r>
              <a:rPr lang="el-GR" dirty="0"/>
              <a:t>, </a:t>
            </a:r>
            <a:r>
              <a:rPr lang="el-GR" dirty="0" err="1"/>
              <a:t>νοραδρεναλίνης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err="1"/>
              <a:t>αμανταδίνη</a:t>
            </a: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68" y="1511085"/>
            <a:ext cx="1304642" cy="113137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54" y="4966292"/>
            <a:ext cx="4762500" cy="1247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1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42AA-D165-4F8B-9DF8-14C2E712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Σύνθεση της </a:t>
            </a:r>
            <a:r>
              <a:rPr lang="el-GR" sz="3200" b="1" dirty="0" err="1"/>
              <a:t>ντοπαμίνης</a:t>
            </a:r>
            <a:r>
              <a:rPr lang="el-GR" sz="3200" b="1" dirty="0"/>
              <a:t> στη νευρική απόληξη</a:t>
            </a:r>
            <a:endParaRPr lang="en-US" sz="3200" b="1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3F0872A-16FF-4228-90C5-27269455A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727" y="2429203"/>
            <a:ext cx="6202836" cy="251891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12B82F-444A-43BA-ADC6-9504463401A9}"/>
              </a:ext>
            </a:extLst>
          </p:cNvPr>
          <p:cNvCxnSpPr/>
          <p:nvPr/>
        </p:nvCxnSpPr>
        <p:spPr>
          <a:xfrm flipV="1">
            <a:off x="2281287" y="4553146"/>
            <a:ext cx="2045616" cy="1611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B17BCF-2D0F-4CCC-BC49-621B1FE76C4C}"/>
              </a:ext>
            </a:extLst>
          </p:cNvPr>
          <p:cNvSpPr txBox="1"/>
          <p:nvPr/>
        </p:nvSpPr>
        <p:spPr>
          <a:xfrm>
            <a:off x="1140643" y="6127423"/>
            <a:ext cx="278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/>
              <a:t>Τυρόσινο-υδροξυλάση</a:t>
            </a:r>
            <a:endParaRPr lang="en-US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3C00E8-73B3-4727-AC3F-D192DC945FC6}"/>
              </a:ext>
            </a:extLst>
          </p:cNvPr>
          <p:cNvCxnSpPr/>
          <p:nvPr/>
        </p:nvCxnSpPr>
        <p:spPr>
          <a:xfrm flipH="1" flipV="1">
            <a:off x="6231118" y="4364610"/>
            <a:ext cx="1498861" cy="1630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CE2F9D1-6659-4BF4-9C6D-595245CC5587}"/>
              </a:ext>
            </a:extLst>
          </p:cNvPr>
          <p:cNvSpPr txBox="1"/>
          <p:nvPr/>
        </p:nvSpPr>
        <p:spPr>
          <a:xfrm>
            <a:off x="7173798" y="6127423"/>
            <a:ext cx="303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Dopa-</a:t>
            </a:r>
            <a:r>
              <a:rPr lang="el-GR" b="1" dirty="0" err="1"/>
              <a:t>αποκαρβοξυλάση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434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D201-C6F6-43FF-A204-5E37CA17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40761A-187F-4B36-BB22-9078076AB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790" y="1611319"/>
            <a:ext cx="9964131" cy="478750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02923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9B2B-6FD2-404E-B8E0-CE057903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4054"/>
          </a:xfrm>
        </p:spPr>
        <p:txBody>
          <a:bodyPr>
            <a:normAutofit/>
          </a:bodyPr>
          <a:lstStyle/>
          <a:p>
            <a:r>
              <a:rPr lang="el-GR" sz="2800" b="1" dirty="0"/>
              <a:t>Μεταφορά -απελευθέρωση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B504-4A15-4FD7-B2CB-6E8BEBD1A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38" y="1343598"/>
            <a:ext cx="10515600" cy="9640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VMAT2 </a:t>
            </a:r>
            <a:r>
              <a:rPr lang="el-GR" dirty="0" err="1"/>
              <a:t>Μεμβρανικός</a:t>
            </a:r>
            <a:r>
              <a:rPr lang="el-GR" dirty="0"/>
              <a:t> μεταφορέας </a:t>
            </a:r>
            <a:r>
              <a:rPr lang="el-GR" dirty="0" err="1"/>
              <a:t>μονοαμινών</a:t>
            </a:r>
            <a:endParaRPr lang="el-GR" dirty="0"/>
          </a:p>
          <a:p>
            <a:r>
              <a:rPr lang="el-GR" dirty="0"/>
              <a:t>Με την </a:t>
            </a:r>
            <a:r>
              <a:rPr lang="el-GR" dirty="0" err="1"/>
              <a:t>αποπόλωση</a:t>
            </a:r>
            <a:r>
              <a:rPr lang="el-GR" dirty="0"/>
              <a:t> και είσοδο ιόντων</a:t>
            </a:r>
            <a:r>
              <a:rPr lang="en-US" dirty="0"/>
              <a:t> 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2D6AF-3555-44CB-A55E-D2547FDF020C}"/>
              </a:ext>
            </a:extLst>
          </p:cNvPr>
          <p:cNvSpPr txBox="1"/>
          <p:nvPr/>
        </p:nvSpPr>
        <p:spPr>
          <a:xfrm>
            <a:off x="923827" y="2244989"/>
            <a:ext cx="757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Υποδοχείς υπεύθυνοι για τη νόσο</a:t>
            </a:r>
          </a:p>
          <a:p>
            <a:r>
              <a:rPr lang="el-GR" sz="2400" b="1" dirty="0" err="1"/>
              <a:t>Μετασυναπτικοί</a:t>
            </a:r>
            <a:r>
              <a:rPr lang="el-GR" sz="2400" b="1" dirty="0"/>
              <a:t> </a:t>
            </a:r>
            <a:r>
              <a:rPr lang="en-US" sz="2400" b="1" dirty="0"/>
              <a:t>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AA22EC-29A9-4E40-AB81-E509CC6A98BD}"/>
              </a:ext>
            </a:extLst>
          </p:cNvPr>
          <p:cNvCxnSpPr/>
          <p:nvPr/>
        </p:nvCxnSpPr>
        <p:spPr>
          <a:xfrm flipH="1">
            <a:off x="2271860" y="3170358"/>
            <a:ext cx="848412" cy="8201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EF8069-A749-4871-9B80-D707FFC89675}"/>
              </a:ext>
            </a:extLst>
          </p:cNvPr>
          <p:cNvSpPr txBox="1"/>
          <p:nvPr/>
        </p:nvSpPr>
        <p:spPr>
          <a:xfrm>
            <a:off x="0" y="4060336"/>
            <a:ext cx="720207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D1, </a:t>
            </a:r>
            <a:r>
              <a:rPr lang="el-GR" sz="2400" dirty="0"/>
              <a:t>διεγείρει την ενδοκυτταρική σύνθεση του</a:t>
            </a:r>
            <a:r>
              <a:rPr lang="en-US" sz="2400" dirty="0"/>
              <a:t> cAMP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591656-903C-4710-B1F0-FC9E77A6D89D}"/>
              </a:ext>
            </a:extLst>
          </p:cNvPr>
          <p:cNvCxnSpPr/>
          <p:nvPr/>
        </p:nvCxnSpPr>
        <p:spPr>
          <a:xfrm>
            <a:off x="3799002" y="3429000"/>
            <a:ext cx="3289955" cy="3666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5D211F-60A5-403E-9AE7-1F9FFBCCBC52}"/>
              </a:ext>
            </a:extLst>
          </p:cNvPr>
          <p:cNvSpPr txBox="1"/>
          <p:nvPr/>
        </p:nvSpPr>
        <p:spPr>
          <a:xfrm>
            <a:off x="7334054" y="3543520"/>
            <a:ext cx="4345756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D2</a:t>
            </a:r>
            <a:r>
              <a:rPr lang="el-GR" sz="2400" dirty="0"/>
              <a:t>, αναστέλλει τη σύνθεση του</a:t>
            </a:r>
            <a:r>
              <a:rPr lang="en-US" sz="2400" dirty="0"/>
              <a:t> cAMP</a:t>
            </a:r>
            <a:r>
              <a:rPr lang="el-GR" sz="2400" dirty="0"/>
              <a:t>, καταστέλλει ρεύματα </a:t>
            </a:r>
            <a:r>
              <a:rPr lang="en-US" sz="2400" dirty="0"/>
              <a:t>Ca</a:t>
            </a:r>
            <a:r>
              <a:rPr lang="en-US" sz="2400" baseline="30000" dirty="0"/>
              <a:t>2+</a:t>
            </a:r>
            <a:r>
              <a:rPr lang="el-GR" sz="2400" baseline="30000" dirty="0"/>
              <a:t> </a:t>
            </a:r>
            <a:endParaRPr lang="en-US" sz="2400" baseline="30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064F3-0AE2-48ED-92E8-2ED0EED38369}"/>
              </a:ext>
            </a:extLst>
          </p:cNvPr>
          <p:cNvSpPr txBox="1"/>
          <p:nvPr/>
        </p:nvSpPr>
        <p:spPr>
          <a:xfrm>
            <a:off x="329939" y="4574278"/>
            <a:ext cx="675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Με παρουσία </a:t>
            </a:r>
            <a:r>
              <a:rPr lang="el-GR" sz="2400" dirty="0" err="1"/>
              <a:t>ντοπαμίνης</a:t>
            </a:r>
            <a:r>
              <a:rPr lang="el-GR" sz="2400" dirty="0"/>
              <a:t>, οι </a:t>
            </a:r>
            <a:r>
              <a:rPr lang="en-US" sz="2400" dirty="0"/>
              <a:t>D1</a:t>
            </a:r>
            <a:r>
              <a:rPr lang="el-GR" sz="2400" dirty="0"/>
              <a:t> υποδοχείς διεγείρουν τους </a:t>
            </a:r>
            <a:r>
              <a:rPr lang="en-US" sz="2400" dirty="0"/>
              <a:t>GABA </a:t>
            </a:r>
            <a:r>
              <a:rPr lang="el-GR" sz="2400" dirty="0" err="1"/>
              <a:t>εργικούς</a:t>
            </a:r>
            <a:r>
              <a:rPr lang="el-GR" sz="2400" dirty="0"/>
              <a:t> νευρώνες, προκαλώντας αύξηση των κινήσεων</a:t>
            </a:r>
            <a:endParaRPr lang="en-US" sz="240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F07AEA1-6D60-4E89-BC66-22891096A70E}"/>
              </a:ext>
            </a:extLst>
          </p:cNvPr>
          <p:cNvSpPr/>
          <p:nvPr/>
        </p:nvSpPr>
        <p:spPr>
          <a:xfrm>
            <a:off x="3360655" y="5650515"/>
            <a:ext cx="240384" cy="472681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DAE93-7C33-4BE5-B454-C7B408898424}"/>
              </a:ext>
            </a:extLst>
          </p:cNvPr>
          <p:cNvSpPr txBox="1"/>
          <p:nvPr/>
        </p:nvSpPr>
        <p:spPr>
          <a:xfrm>
            <a:off x="2696066" y="6123542"/>
            <a:ext cx="225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Άμεση οδός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79801E5-60C1-44FD-8B0F-AD8239841BD4}"/>
              </a:ext>
            </a:extLst>
          </p:cNvPr>
          <p:cNvSpPr/>
          <p:nvPr/>
        </p:nvSpPr>
        <p:spPr>
          <a:xfrm>
            <a:off x="7192651" y="3931217"/>
            <a:ext cx="348791" cy="1425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AFBADD-1A86-45D2-9174-ADD75E9E2DC0}"/>
              </a:ext>
            </a:extLst>
          </p:cNvPr>
          <p:cNvSpPr txBox="1"/>
          <p:nvPr/>
        </p:nvSpPr>
        <p:spPr>
          <a:xfrm>
            <a:off x="6806153" y="5476973"/>
            <a:ext cx="464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Κατασταλτικός, έμμεση οδός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6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4940-17C5-48D0-8241-26149E68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F2183-2CD2-43F4-A392-171B46867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Εξειδικευμένοι νευρώνες  προκαλούν απελευθέρωση του  διεγερτικού </a:t>
            </a:r>
            <a:r>
              <a:rPr lang="el-GR" dirty="0" err="1"/>
              <a:t>νευρομεταβιβαστή</a:t>
            </a:r>
            <a:r>
              <a:rPr lang="el-GR" dirty="0"/>
              <a:t>, </a:t>
            </a:r>
            <a:r>
              <a:rPr lang="el-GR" b="1" dirty="0">
                <a:highlight>
                  <a:srgbClr val="FFFF00"/>
                </a:highlight>
              </a:rPr>
              <a:t>του </a:t>
            </a:r>
            <a:r>
              <a:rPr lang="el-GR" b="1" dirty="0" err="1">
                <a:highlight>
                  <a:srgbClr val="FFFF00"/>
                </a:highlight>
              </a:rPr>
              <a:t>γλουταμινικού</a:t>
            </a:r>
            <a:r>
              <a:rPr lang="el-GR" b="1" dirty="0">
                <a:highlight>
                  <a:srgbClr val="FFFF00"/>
                </a:highlight>
              </a:rPr>
              <a:t> οξέος</a:t>
            </a:r>
          </a:p>
          <a:p>
            <a:r>
              <a:rPr lang="el-GR" dirty="0">
                <a:highlight>
                  <a:srgbClr val="FFFF00"/>
                </a:highlight>
              </a:rPr>
              <a:t>Μετά τη διέγερση τα κύτταρα του ραβδωτού βαίνουν προς δυο διαφορετικές κατευθύνσεις δημιουργώντας την άμεση και την έμμεση οδό αντίδρασης.</a:t>
            </a:r>
          </a:p>
          <a:p>
            <a:r>
              <a:rPr lang="el-GR" dirty="0">
                <a:highlight>
                  <a:srgbClr val="FFFF00"/>
                </a:highlight>
              </a:rPr>
              <a:t>Στην άμεση και έμμεση οδό οι συνδέσεις χρησιμοποιούν το κατασταλτικό </a:t>
            </a:r>
            <a:r>
              <a:rPr lang="en-US" dirty="0">
                <a:highlight>
                  <a:srgbClr val="FFFF00"/>
                </a:highlight>
              </a:rPr>
              <a:t>GABA.</a:t>
            </a:r>
          </a:p>
          <a:p>
            <a:r>
              <a:rPr lang="en-US" dirty="0">
                <a:highlight>
                  <a:srgbClr val="FFFF00"/>
                </a:highlight>
              </a:rPr>
              <a:t>O</a:t>
            </a:r>
            <a:r>
              <a:rPr lang="el-GR" dirty="0">
                <a:highlight>
                  <a:srgbClr val="FFFF00"/>
                </a:highlight>
              </a:rPr>
              <a:t>ι ανταγωνιστικές λειτουργίες της άμεσης και έμμεσης οδού ρυθμίζονται από την </a:t>
            </a:r>
            <a:r>
              <a:rPr lang="el-GR" dirty="0" err="1">
                <a:highlight>
                  <a:srgbClr val="FFFF00"/>
                </a:highlight>
              </a:rPr>
              <a:t>ντοπαμίνη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6132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B7B8-D7FF-4BF2-AFE1-A4462FF5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Μοριακός-κυτταρικός μηχανισμός του </a:t>
            </a:r>
            <a:r>
              <a:rPr lang="el-GR" dirty="0" err="1"/>
              <a:t>παρκινσονισμού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9C90E-3752-4BC2-A91E-DB3CE802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ντοπαμίνη</a:t>
            </a:r>
            <a:r>
              <a:rPr lang="el-GR" dirty="0"/>
              <a:t> που ελευθερώνεται στο ραβδωτό τείνει να αυξήσει την δραστικότητα της άμεσης  οδού  και να ελαττώσει την δραστικότητα της έμμεσης.</a:t>
            </a:r>
          </a:p>
          <a:p>
            <a:r>
              <a:rPr lang="el-GR" dirty="0"/>
              <a:t>Με αυτούς τους μηχανισμούς ο οργανισμός προσπαθεί να εξασφαλίσει την ισορροπία.</a:t>
            </a:r>
          </a:p>
          <a:p>
            <a:r>
              <a:rPr lang="el-GR" dirty="0">
                <a:highlight>
                  <a:srgbClr val="FFFF00"/>
                </a:highlight>
              </a:rPr>
              <a:t>Μείωση της </a:t>
            </a:r>
            <a:r>
              <a:rPr lang="el-GR" dirty="0" err="1">
                <a:highlight>
                  <a:srgbClr val="FFFF00"/>
                </a:highlight>
              </a:rPr>
              <a:t>ντοπαμίνης</a:t>
            </a:r>
            <a:r>
              <a:rPr lang="el-GR" dirty="0">
                <a:highlight>
                  <a:srgbClr val="FFFF00"/>
                </a:highlight>
              </a:rPr>
              <a:t> μειώνει την λειτουργία της άμεσης οδού (δεν διεγείρονται οι κινήσεις) και αυξάνει την λειτουργία της έμμεσης (υπερβολική αναστολή κινήσεων)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524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1459</Words>
  <Application>Microsoft Office PowerPoint</Application>
  <PresentationFormat>Widescreen</PresentationFormat>
  <Paragraphs>163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Αντι-Πάρκινσον φάρμακα</vt:lpstr>
      <vt:lpstr>Η νόσος (τρομώδης παράλυση)</vt:lpstr>
      <vt:lpstr>PowerPoint Presentation</vt:lpstr>
      <vt:lpstr>Παθολογικά χαρακτηριστικά</vt:lpstr>
      <vt:lpstr>Σύνθεση της ντοπαμίνης στη νευρική απόληξη</vt:lpstr>
      <vt:lpstr>Μεταβολισμός</vt:lpstr>
      <vt:lpstr>Μεταφορά -απελευθέρωση</vt:lpstr>
      <vt:lpstr>PowerPoint Presentation</vt:lpstr>
      <vt:lpstr>Μοριακός-κυτταρικός μηχανισμός του παρκινσονισμού.</vt:lpstr>
      <vt:lpstr>Άλλοι παράγοντες </vt:lpstr>
      <vt:lpstr>PowerPoint Presentation</vt:lpstr>
      <vt:lpstr>PowerPoint Presentation</vt:lpstr>
      <vt:lpstr>Λεβοντόπα: το μόνο αποτελεσματικό μέσο στη θεραπεία του παρκινσονισμού</vt:lpstr>
      <vt:lpstr>καρβιντόπα</vt:lpstr>
      <vt:lpstr>Το φαινόμενο on/off</vt:lpstr>
      <vt:lpstr>Παραγωγή νευροτοξικού Η2Ο2</vt:lpstr>
      <vt:lpstr>Αγωνιστές υποδοχέων ντοπαμίνης</vt:lpstr>
      <vt:lpstr>βρωμοκρυπτίνη</vt:lpstr>
      <vt:lpstr>Η ντοπαμίνη σαν ορμόνη παρεμπόδισης ελευθέρωσης της προλακτίνης</vt:lpstr>
      <vt:lpstr>PowerPoint Presentation</vt:lpstr>
      <vt:lpstr>Ροπινιρόλη: αγωνιστής για τους D2 μετασυναπτικούς υποδοχείς</vt:lpstr>
      <vt:lpstr>Πραμιπεξόλη:  δράση &amp; χρήση ανάλογη της ροπινιρόλης</vt:lpstr>
      <vt:lpstr>Σύγκριση ντοπαμινεργικών αγωνιστών παραγώγων ερυσιβώδους ολύρας και νέων συνθετικών παραγώγων</vt:lpstr>
      <vt:lpstr>Σύγχρονα θεραπευτικά σχήματα</vt:lpstr>
      <vt:lpstr>Αναστολείς ΜΑΟ-Β</vt:lpstr>
      <vt:lpstr>Η ΜΑΟ-Β μεταβολίζει την ντοπαμίνη στο ραβδωτό. Καταλύει την οξειδωτική απαμίνωση των βιογενών αμινών</vt:lpstr>
      <vt:lpstr>Σελεγελίνη: ειδικός εκλεκτικός αναστολέας της ΜΑΟ-Β για την ντοπαμίνη μόνο. Τα  θετικά αποτελέσματα οφείλονται στο γεγονός ότι μεταβολιζόμενη δίνει μεθαμφεταμίνη και αμφεταμίνη </vt:lpstr>
      <vt:lpstr>Αναστολείς COMT : τολκαπόνη &amp; εντακαπόνη</vt:lpstr>
      <vt:lpstr>τολκαπόνη</vt:lpstr>
      <vt:lpstr>Εντακαπόνη: αναστολέας της περιφερικής COMT (στερείται της ηπατοτοξικότητας)</vt:lpstr>
      <vt:lpstr>Aνταγωνιστές των μουσκαρινικών υποδοχέων της ακετυλοχολίνης</vt:lpstr>
      <vt:lpstr>τριεξυφαινιδύλιο</vt:lpstr>
      <vt:lpstr>PowerPoint Presentation</vt:lpstr>
      <vt:lpstr>Άλλοι ανταγωνιστές των μουσκαρινικών υποδοχέων της ακετυλοχολίνης</vt:lpstr>
      <vt:lpstr>βενζατροπίνη</vt:lpstr>
      <vt:lpstr>ορφαιναδρίνη</vt:lpstr>
      <vt:lpstr>oρφαιναδρίνη</vt:lpstr>
      <vt:lpstr>αιθοπροπαζίνη</vt:lpstr>
      <vt:lpstr>αμανταδίνη</vt:lpstr>
      <vt:lpstr>Απομορφίνη: για περιπτώσεις on/off, αντιμετώπιση διακυμάνσεων κινητικότητας</vt:lpstr>
      <vt:lpstr>PowerPoint Presentation</vt:lpstr>
      <vt:lpstr>Η νόσος Huntigton</vt:lpstr>
      <vt:lpstr>Θεραπευτικά μέσα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Αντι-Πάρκινσον</dc:title>
  <dc:creator>Dimitra Hadjipavlou-Litina</dc:creator>
  <cp:lastModifiedBy>Dimitra Hadjipavlou-Litina</cp:lastModifiedBy>
  <cp:revision>68</cp:revision>
  <dcterms:created xsi:type="dcterms:W3CDTF">2021-11-28T18:39:06Z</dcterms:created>
  <dcterms:modified xsi:type="dcterms:W3CDTF">2021-12-08T09:04:44Z</dcterms:modified>
</cp:coreProperties>
</file>