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0" r:id="rId21"/>
    <p:sldId id="275" r:id="rId22"/>
    <p:sldId id="276" r:id="rId23"/>
    <p:sldId id="277" r:id="rId24"/>
    <p:sldId id="278" r:id="rId25"/>
    <p:sldId id="279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F578B-D4B0-47F2-8C3F-9F4589337D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47B2E3-1B71-424F-BDE7-8914C39BF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81EB3-00F9-46AE-B4E6-BE5293645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E23-14ED-42A0-846E-C6DA5029C44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9534E-4AEE-43DB-8F70-E63D1D96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79967-7740-4B8D-8A1F-915318C3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FFC4-CF70-4D51-B510-455E406EA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48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FF3E3-2811-477B-91DF-064EF1910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2C2FB4-1BBD-44C2-9531-434B291B2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7D8938-40CE-4922-91A2-ADB8638D1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E23-14ED-42A0-846E-C6DA5029C44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F40AD8-32FD-4B15-9E59-D0A2AD4FE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BDE4E-7A01-4708-8EA1-E62DDC75D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FFC4-CF70-4D51-B510-455E406EA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09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94855A-8B05-4563-97C3-E1F753CCC2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DA489-A1DD-4275-B310-D6215304F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E75B3-3D6F-40BC-80BA-4DEF0D5D7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E23-14ED-42A0-846E-C6DA5029C44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FD00C7-C4A4-4BEB-AEA0-669312B34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4ADEB-C188-49EA-A589-FAEAAD337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FFC4-CF70-4D51-B510-455E406EA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43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2F807-6AB8-4C98-AA18-55F98FB6E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3CCC1-6A3E-4DFF-B594-32A2CCE03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0AAC5-7000-4E8A-94C8-BFC62D993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E23-14ED-42A0-846E-C6DA5029C44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2DCC3A-2F52-4345-9445-150BABFAB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CCC26-B221-4F03-957F-0B7989C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FFC4-CF70-4D51-B510-455E406EA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05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876-29B3-460B-A324-EE90A846CB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329AE5-2348-43BE-BB56-D98A788A5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72B6-D776-40FA-8D3A-3C5A5762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E23-14ED-42A0-846E-C6DA5029C44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742D6-C637-4346-8ABF-5985A0BD8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FBE6C5-FE57-4275-B7C7-0C8651C56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FFC4-CF70-4D51-B510-455E406EA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75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58A9A-4EDE-45D0-B202-8E41917E2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6E83C-7C67-4351-B96D-ED43063CD3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416049-9622-4382-8225-7C05C5BD8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003566-76A4-4D01-A063-8D194F7F6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E23-14ED-42A0-846E-C6DA5029C44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687B58-719C-4CF7-8634-42160773A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F7E438-7671-4B94-BEE0-E100C3188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FFC4-CF70-4D51-B510-455E406EA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8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8AA58-ADED-4CEC-BC23-8DCF03618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DD9EF-3B72-442E-8D41-E9AF222AF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4EC21F-9007-4EE7-B906-62EF2FF96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AB7F78-B7D7-4BC6-A571-C6F45710C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601F6-B998-4804-A009-1946D7FEC4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E8F420-0E49-4F7D-AE43-EA633F9D4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E23-14ED-42A0-846E-C6DA5029C44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9A0D321-7FCD-4475-A4B3-14ED437A0D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7117D8-B5E6-439A-81C9-5E108C742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FFC4-CF70-4D51-B510-455E406EA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3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23E66-E3B6-4B62-A434-96DDE056D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D15EC8-5035-4FD3-9E1C-B7C6A61A6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E23-14ED-42A0-846E-C6DA5029C44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C5FABF-F4D2-478B-9E83-5FED4D904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7D5369-3C05-42D6-8635-D1AF83692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FFC4-CF70-4D51-B510-455E406EA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0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681A24-9E2F-49AA-983C-503703C8F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E23-14ED-42A0-846E-C6DA5029C44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C2FEB5-9238-43B7-9805-3DF705DDF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D33411-E159-4D9F-98AB-2D1EB0BAC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FFC4-CF70-4D51-B510-455E406EA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3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D535D-E028-41F9-94FE-CB250FD2A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246863-5DF2-48C9-8B8C-4B450DBD9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5CE912-3E60-49A7-B117-D3D209A561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51706-A4A8-42FB-A50F-2F57BB9CD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E23-14ED-42A0-846E-C6DA5029C44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1976AA-C9BB-467F-BEF5-8BBFBE968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B948B-21D6-4622-91D9-D8EC630C7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FFC4-CF70-4D51-B510-455E406EA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49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91CAD-8019-4B62-A8EC-10A068456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5F7BE9-92F4-471B-B1F8-406A0FECA3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4FFAD-84C0-469C-80F5-E74F47E083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E4BC41-F8E6-445E-82B7-F5835F857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CAE23-14ED-42A0-846E-C6DA5029C44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69064-C6F4-4077-B092-A38CA0C28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2FCC3-AED8-41A6-A22B-DDCC4F51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EFFC4-CF70-4D51-B510-455E406EA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8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7B7B88-8185-4DC0-9520-DFF4F4239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5EEED2-F6AB-4199-BF46-3875EE7573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25C49-DEBA-4936-A265-14F9E19188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CAE23-14ED-42A0-846E-C6DA5029C442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C8E162-41F2-44A4-B74F-B95BEE66F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C78106-1FDD-47CD-B1DC-6BF5DCF5C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EFFC4-CF70-4D51-B510-455E406EA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3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B803-AB1D-4961-BCC9-D9661521D0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Αλκοόλες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9A60EC-F257-4B01-B602-0FDEBB1975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63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AD174-607D-489D-B5FB-577667200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Γαστρεντερικό σύστημα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58672-25C9-4132-90DA-F97273EA4A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2450042"/>
          </a:xfrm>
          <a:solidFill>
            <a:srgbClr val="92D050"/>
          </a:solidFill>
        </p:spPr>
        <p:txBody>
          <a:bodyPr/>
          <a:lstStyle/>
          <a:p>
            <a:r>
              <a:rPr lang="el-GR" dirty="0"/>
              <a:t>Αύξηση σιέλου και γαστρικού υγρού</a:t>
            </a:r>
          </a:p>
          <a:p>
            <a:r>
              <a:rPr lang="el-GR" dirty="0"/>
              <a:t>Η πέψη στο έντερο δεν επηρεάζεται, η συγκέντρωση της αιθανόλης ελαττώνεται εκεί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B38E67-6826-40CE-852E-137A0DB6F0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dirty="0"/>
              <a:t>Ήπαρ, </a:t>
            </a:r>
            <a:r>
              <a:rPr lang="el-GR" dirty="0" err="1"/>
              <a:t>νεφροί</a:t>
            </a:r>
            <a:endParaRPr lang="el-GR" dirty="0"/>
          </a:p>
          <a:p>
            <a:r>
              <a:rPr lang="el-GR" dirty="0"/>
              <a:t>Αυξάνει τη σύνθεση λίπους στο ήπαρ</a:t>
            </a:r>
          </a:p>
          <a:p>
            <a:r>
              <a:rPr lang="el-GR" dirty="0"/>
              <a:t>Έμμεση κινητοποίηση από την περιφέρεια  στο ήπαρ</a:t>
            </a:r>
          </a:p>
          <a:p>
            <a:r>
              <a:rPr lang="el-GR" dirty="0"/>
              <a:t>Διουρητική –διότι εμποδίζει την </a:t>
            </a:r>
            <a:r>
              <a:rPr lang="el-GR" dirty="0" err="1"/>
              <a:t>επαναρρόφηση</a:t>
            </a:r>
            <a:r>
              <a:rPr lang="el-GR" dirty="0"/>
              <a:t> (εμποδίζει την </a:t>
            </a:r>
            <a:r>
              <a:rPr lang="el-GR" dirty="0" err="1"/>
              <a:t>αδιουρετίνη</a:t>
            </a:r>
            <a:r>
              <a:rPr lang="el-GR" dirty="0"/>
              <a:t> από τον πρόσθιο λοβό)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689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DD59A-13E5-4699-B28E-4E500012D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5008"/>
          </a:xfrm>
        </p:spPr>
        <p:txBody>
          <a:bodyPr>
            <a:normAutofit/>
          </a:bodyPr>
          <a:lstStyle/>
          <a:p>
            <a:r>
              <a:rPr lang="el-GR" sz="2800" b="1" dirty="0"/>
              <a:t>Ενδοκρινικό σύστημα-μεταβολισμός-βιοχημικές αλλαγές</a:t>
            </a:r>
            <a:endParaRPr lang="en-US" sz="28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9334E4-78C9-4948-B20B-4F3EC2F4C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0" y="1380067"/>
            <a:ext cx="10642600" cy="3293533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l-GR" dirty="0"/>
              <a:t>Μεγάλες ποσότητες απελευθερώνουν </a:t>
            </a:r>
            <a:r>
              <a:rPr lang="el-GR" dirty="0" err="1"/>
              <a:t>αδρενοκορτικοειδή</a:t>
            </a:r>
            <a:endParaRPr lang="el-G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l-GR" dirty="0"/>
              <a:t>Αυξημένη αποβολή </a:t>
            </a:r>
            <a:r>
              <a:rPr lang="el-GR" dirty="0" err="1"/>
              <a:t>κατεχολαμινών</a:t>
            </a:r>
            <a:r>
              <a:rPr lang="el-GR" dirty="0"/>
              <a:t>/</a:t>
            </a:r>
            <a:r>
              <a:rPr lang="el-GR" dirty="0" err="1"/>
              <a:t>μεταβολιτών</a:t>
            </a:r>
            <a:r>
              <a:rPr lang="el-GR" dirty="0"/>
              <a:t>/</a:t>
            </a:r>
            <a:r>
              <a:rPr lang="el-GR" dirty="0" err="1"/>
              <a:t>σεροτονίνης</a:t>
            </a:r>
            <a:endParaRPr lang="el-G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l-GR" dirty="0"/>
              <a:t>Αυξημένη παρουσία </a:t>
            </a:r>
            <a:r>
              <a:rPr lang="el-GR" dirty="0" err="1"/>
              <a:t>κατεχολαμινών</a:t>
            </a:r>
            <a:r>
              <a:rPr lang="el-GR" dirty="0"/>
              <a:t> στο αίμα οδηγεί σε αύξηση της γλυκόζης, αύξηση αρτηριακής πίεσης, διαστολή κόρης του οφθαλμού.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l-GR" dirty="0"/>
              <a:t>Αναστέλλει τον κύκλο του </a:t>
            </a:r>
            <a:r>
              <a:rPr lang="en-US" dirty="0"/>
              <a:t>Krebs</a:t>
            </a:r>
            <a:r>
              <a:rPr lang="el-GR" dirty="0"/>
              <a:t> κα την οξείδωση των λιπών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l-GR" dirty="0"/>
              <a:t>Μικρές ποσότητες αυξάνουν τις συγκεντρώσεις της </a:t>
            </a:r>
            <a:r>
              <a:rPr lang="en-US" dirty="0"/>
              <a:t>HDL </a:t>
            </a:r>
            <a:r>
              <a:rPr lang="el-GR" dirty="0"/>
              <a:t>και μειώνουν της </a:t>
            </a:r>
            <a:r>
              <a:rPr lang="en-US" dirty="0"/>
              <a:t>LDL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5900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A87FFF0-472C-4D1D-85AE-C449D31DAF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0200" y="465667"/>
            <a:ext cx="5689600" cy="12446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l-GR" b="1" dirty="0"/>
              <a:t>Αίμα</a:t>
            </a:r>
          </a:p>
          <a:p>
            <a:pPr marL="0" indent="0">
              <a:buNone/>
            </a:pPr>
            <a:r>
              <a:rPr lang="el-GR" dirty="0"/>
              <a:t>Αιματολογικές αλλαγές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85ABC-B287-4527-9A10-EB58CCBB5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2067" y="347133"/>
            <a:ext cx="5401733" cy="288713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l-GR" b="1" dirty="0"/>
              <a:t>Τοπική δράση</a:t>
            </a:r>
          </a:p>
          <a:p>
            <a:pPr marL="0" indent="0">
              <a:buNone/>
            </a:pPr>
            <a:r>
              <a:rPr lang="el-GR" dirty="0"/>
              <a:t>Ισχυρό </a:t>
            </a:r>
            <a:r>
              <a:rPr lang="el-GR" dirty="0" err="1"/>
              <a:t>αφυδατικό</a:t>
            </a:r>
            <a:r>
              <a:rPr lang="el-GR" dirty="0"/>
              <a:t>, καθιζάνει το λεύκωμα, καταστρέφει το πρωτόπλασμα, προκαλεί υπεραιμία, καθαρίζει, απολυμαίνει, εκφυλίζει το νεύρο κοντά στο οποίο </a:t>
            </a:r>
            <a:r>
              <a:rPr lang="el-GR" dirty="0" err="1"/>
              <a:t>ενίεται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07A6BD-2517-492D-95FD-CE910732AB4C}"/>
              </a:ext>
            </a:extLst>
          </p:cNvPr>
          <p:cNvSpPr txBox="1"/>
          <p:nvPr/>
        </p:nvSpPr>
        <p:spPr>
          <a:xfrm>
            <a:off x="1354667" y="3699933"/>
            <a:ext cx="8365066" cy="200054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sz="2400" b="1" dirty="0" err="1"/>
              <a:t>Αντιβακτηριακή</a:t>
            </a:r>
            <a:r>
              <a:rPr lang="el-GR" sz="2400" b="1" dirty="0"/>
              <a:t> δράση</a:t>
            </a:r>
          </a:p>
          <a:p>
            <a:r>
              <a:rPr lang="el-GR" sz="2000" dirty="0"/>
              <a:t>Συγκέντρωση 70% είναι συνήθως καλή. Για παρατεταμένη εφαρμογή το 50%</a:t>
            </a:r>
          </a:p>
          <a:p>
            <a:r>
              <a:rPr lang="el-GR" sz="2000" dirty="0"/>
              <a:t>Δράση εναντίον όλων των κοινών παθογόνων</a:t>
            </a:r>
          </a:p>
          <a:p>
            <a:r>
              <a:rPr lang="el-GR" sz="2000" dirty="0"/>
              <a:t>Οι σπόροι δεν καταστρέφονται</a:t>
            </a:r>
          </a:p>
          <a:p>
            <a:r>
              <a:rPr lang="el-GR" sz="2000" dirty="0"/>
              <a:t>Να μην εφαρμόζεται το πυκνό διάλυμα σε ανοικτές πληγές. Σχηματίζεται πήγμα κάτω από το οποίο αναπτύσσονται αναερόβια μικρόβια.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6563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6AC2A-142D-4B70-8B54-DFC6D13CA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3733" y="365126"/>
            <a:ext cx="1498600" cy="515408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FF0000"/>
                </a:solidFill>
              </a:rPr>
              <a:t>τύχη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4610D-7E3F-4E3E-893A-5A89DAD90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1024467"/>
            <a:ext cx="10871200" cy="5152496"/>
          </a:xfrm>
        </p:spPr>
        <p:txBody>
          <a:bodyPr>
            <a:normAutofit fontScale="92500" lnSpcReduction="10000"/>
          </a:bodyPr>
          <a:lstStyle/>
          <a:p>
            <a:r>
              <a:rPr lang="el-GR" dirty="0"/>
              <a:t>Γρήγορη απορρόφηση από το στομάχι, λεπτό και παχύ έντερο.</a:t>
            </a:r>
          </a:p>
          <a:p>
            <a:r>
              <a:rPr lang="el-GR" dirty="0"/>
              <a:t>Ατμοί από τους πνεύμονες</a:t>
            </a:r>
          </a:p>
          <a:p>
            <a:r>
              <a:rPr lang="el-GR" dirty="0"/>
              <a:t>Κατανέμεται σε όλους τους ιστούς</a:t>
            </a:r>
          </a:p>
          <a:p>
            <a:r>
              <a:rPr lang="el-GR" dirty="0"/>
              <a:t>Εισέρχεται στο ΚΝΣ, λόγω </a:t>
            </a:r>
            <a:r>
              <a:rPr lang="el-GR" dirty="0" err="1"/>
              <a:t>λιποφιλικότητας</a:t>
            </a:r>
            <a:endParaRPr lang="el-GR" dirty="0"/>
          </a:p>
          <a:p>
            <a:r>
              <a:rPr lang="el-GR" dirty="0"/>
              <a:t>Αντίθετα από τα περισσότερα πτητικά γενικά αναισθητικά η αιθανόλη </a:t>
            </a:r>
            <a:r>
              <a:rPr lang="el-GR" dirty="0" err="1"/>
              <a:t>μεταβολίζεται</a:t>
            </a:r>
            <a:r>
              <a:rPr lang="el-GR" dirty="0"/>
              <a:t> εκτεταμένα</a:t>
            </a:r>
          </a:p>
          <a:p>
            <a:r>
              <a:rPr lang="el-GR" dirty="0"/>
              <a:t>Αρχικά οξειδώνεται από την αλκοολική </a:t>
            </a:r>
            <a:r>
              <a:rPr lang="el-GR" dirty="0" err="1"/>
              <a:t>αφυδρογονάση</a:t>
            </a:r>
            <a:r>
              <a:rPr lang="el-GR" dirty="0"/>
              <a:t> σε </a:t>
            </a:r>
            <a:r>
              <a:rPr lang="el-GR" dirty="0" err="1"/>
              <a:t>ακεταλδεΰδη</a:t>
            </a:r>
            <a:r>
              <a:rPr lang="el-GR" dirty="0"/>
              <a:t> και ακολουθεί η </a:t>
            </a:r>
            <a:r>
              <a:rPr lang="el-GR" dirty="0" err="1"/>
              <a:t>αλδεΰδική</a:t>
            </a:r>
            <a:r>
              <a:rPr lang="el-GR" dirty="0"/>
              <a:t> </a:t>
            </a:r>
            <a:r>
              <a:rPr lang="el-GR" dirty="0" err="1"/>
              <a:t>οξειδάση</a:t>
            </a:r>
            <a:r>
              <a:rPr lang="el-GR" dirty="0"/>
              <a:t>(</a:t>
            </a:r>
            <a:r>
              <a:rPr lang="el-GR" dirty="0" err="1"/>
              <a:t>μιτοχονδριακή-κυτοσολική</a:t>
            </a:r>
            <a:r>
              <a:rPr lang="el-GR" dirty="0"/>
              <a:t>).</a:t>
            </a:r>
          </a:p>
          <a:p>
            <a:r>
              <a:rPr lang="el-GR" dirty="0"/>
              <a:t>Η αρχική οξείδωση συμβαίνει στο ήπαρ, Οξείδωση από το </a:t>
            </a:r>
            <a:r>
              <a:rPr lang="en-US" dirty="0"/>
              <a:t>P450</a:t>
            </a:r>
            <a:r>
              <a:rPr lang="el-GR" dirty="0"/>
              <a:t> και </a:t>
            </a:r>
            <a:r>
              <a:rPr lang="el-GR" dirty="0" err="1"/>
              <a:t>επαγωγέας</a:t>
            </a:r>
            <a:r>
              <a:rPr lang="el-GR" dirty="0"/>
              <a:t> του (ιδιαίτερα του </a:t>
            </a:r>
            <a:r>
              <a:rPr lang="en-US" dirty="0"/>
              <a:t>CYP2E1).</a:t>
            </a:r>
            <a:endParaRPr lang="el-GR" dirty="0"/>
          </a:p>
          <a:p>
            <a:r>
              <a:rPr lang="el-GR" dirty="0"/>
              <a:t>Αύξηση του γαλακτικού οξέος, λιπαρών οξέων, ουρικού οξέος</a:t>
            </a:r>
            <a:endParaRPr lang="en-US" dirty="0"/>
          </a:p>
          <a:p>
            <a:r>
              <a:rPr lang="el-GR" dirty="0"/>
              <a:t>Συγκέντρωση 20-30γρ/100</a:t>
            </a:r>
            <a:r>
              <a:rPr lang="en-US" dirty="0"/>
              <a:t>ml</a:t>
            </a:r>
            <a:r>
              <a:rPr lang="el-GR" dirty="0"/>
              <a:t> επιβραδύνει τις αντιδράσεις</a:t>
            </a:r>
          </a:p>
        </p:txBody>
      </p:sp>
    </p:spTree>
    <p:extLst>
      <p:ext uri="{BB962C8B-B14F-4D97-AF65-F5344CB8AC3E}">
        <p14:creationId xmlns:p14="http://schemas.microsoft.com/office/powerpoint/2010/main" val="168632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DCC65-D943-4505-97EE-B923B5CE6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Αντοχή-Εθισμός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23BA4-C854-4583-B245-4D90CB024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Επανειλημμένη χρήση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730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E73AA-C0DA-44D2-912B-E1BA0FD76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Μηχανισμός δράσης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D5AA4-D64E-4EA4-8EA8-9C3FC40AE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467" y="1498600"/>
            <a:ext cx="10583333" cy="5079999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l-GR" dirty="0"/>
              <a:t>Δεν είναι ειδική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l-GR" dirty="0"/>
              <a:t>Διαταραχή ρευστότητας μεμβρανών λόγω της διαλυτότητας τους στην αλκοόλη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l-GR" dirty="0"/>
              <a:t>Αυξάνει την </a:t>
            </a:r>
            <a:r>
              <a:rPr lang="el-GR" dirty="0" err="1"/>
              <a:t>συναπτική</a:t>
            </a:r>
            <a:r>
              <a:rPr lang="el-GR" dirty="0"/>
              <a:t> καταστολή μέσω του </a:t>
            </a:r>
            <a:r>
              <a:rPr lang="en-US" dirty="0"/>
              <a:t>GABA</a:t>
            </a:r>
            <a:r>
              <a:rPr lang="el-GR" dirty="0"/>
              <a:t> και αυξάνει την είσοδο των ιόντων χλωρίου, αναστέλλει τη λειτουργία των ιόντων ασβεστίου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l-GR" dirty="0"/>
              <a:t>Επιδρά στους </a:t>
            </a:r>
            <a:r>
              <a:rPr lang="el-GR" dirty="0" err="1"/>
              <a:t>γλουταμινικούς</a:t>
            </a:r>
            <a:r>
              <a:rPr lang="el-GR" dirty="0"/>
              <a:t> υποδοχείς </a:t>
            </a:r>
            <a:r>
              <a:rPr lang="en-US" dirty="0"/>
              <a:t>NMDA</a:t>
            </a:r>
            <a:endParaRPr lang="el-G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l-GR" dirty="0"/>
              <a:t>Ενισχύει και τη λειτουργία των υποδοχέων 5ΗΤ-3 της </a:t>
            </a:r>
            <a:r>
              <a:rPr lang="el-GR" dirty="0" err="1"/>
              <a:t>σεροτονίνης</a:t>
            </a:r>
            <a:endParaRPr lang="el-G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l-GR" dirty="0"/>
              <a:t>Παρεμποδίζει τη μεταφορά της </a:t>
            </a:r>
            <a:r>
              <a:rPr lang="el-GR" dirty="0" err="1"/>
              <a:t>αδενοσίνης</a:t>
            </a:r>
            <a:endParaRPr lang="el-G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l-GR" dirty="0"/>
              <a:t>Ενισχύει τη δράση </a:t>
            </a:r>
            <a:r>
              <a:rPr lang="el-GR" dirty="0" err="1"/>
              <a:t>ισομορφών</a:t>
            </a:r>
            <a:r>
              <a:rPr lang="el-GR" dirty="0"/>
              <a:t> της </a:t>
            </a:r>
            <a:r>
              <a:rPr lang="el-GR" dirty="0" err="1"/>
              <a:t>αδενυλοκυκλάσης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22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46870-AD0C-4922-A484-21E290DB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Μακροβιότητα-</a:t>
            </a:r>
            <a:r>
              <a:rPr lang="el-GR" sz="3600" dirty="0" err="1"/>
              <a:t>τερατογένεση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7897A-2F75-478A-8D6E-5B8A818DA4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l-GR" dirty="0"/>
              <a:t>Διανοητική δυσλειτουργία</a:t>
            </a:r>
          </a:p>
          <a:p>
            <a:pPr>
              <a:buClr>
                <a:srgbClr val="FF0000"/>
              </a:buClr>
            </a:pPr>
            <a:r>
              <a:rPr lang="el-GR" dirty="0"/>
              <a:t>Θνησιγενείς τοκετοί</a:t>
            </a:r>
          </a:p>
          <a:p>
            <a:pPr>
              <a:buClr>
                <a:srgbClr val="FF0000"/>
              </a:buClr>
            </a:pPr>
            <a:r>
              <a:rPr lang="el-GR" dirty="0"/>
              <a:t>Βρεφική θνησιμότητα</a:t>
            </a:r>
          </a:p>
          <a:p>
            <a:pPr>
              <a:buClr>
                <a:srgbClr val="FF0000"/>
              </a:buClr>
            </a:pPr>
            <a:r>
              <a:rPr lang="el-GR" dirty="0"/>
              <a:t>Πολυνευρίτιδα</a:t>
            </a:r>
          </a:p>
          <a:p>
            <a:pPr>
              <a:buClr>
                <a:srgbClr val="FF0000"/>
              </a:buClr>
            </a:pPr>
            <a:r>
              <a:rPr lang="el-GR" dirty="0"/>
              <a:t>Κίρρωση ήπατος</a:t>
            </a:r>
          </a:p>
          <a:p>
            <a:pPr>
              <a:buClr>
                <a:srgbClr val="FF0000"/>
              </a:buClr>
            </a:pPr>
            <a:r>
              <a:rPr lang="el-GR" dirty="0"/>
              <a:t>Μικρότερη διάρκεια ζωής</a:t>
            </a:r>
          </a:p>
          <a:p>
            <a:pPr>
              <a:buClr>
                <a:srgbClr val="FF0000"/>
              </a:buClr>
            </a:pPr>
            <a:r>
              <a:rPr lang="el-GR" dirty="0"/>
              <a:t>Εμβρυικό αλκοολικό σύνδρομο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752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E24DB-9662-4E0F-908B-A2D8F227E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χρήσεις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02FFA-E808-4B57-A6F4-FCCF92850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l-GR" dirty="0"/>
              <a:t>Διαλύτης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l-GR" dirty="0"/>
              <a:t>Πλύση δέρματος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l-GR" dirty="0"/>
              <a:t>Απολυμαντικά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l-GR" dirty="0" err="1"/>
              <a:t>Ενιέμενη</a:t>
            </a:r>
            <a:r>
              <a:rPr lang="el-GR" dirty="0"/>
              <a:t> κοντά σε νεύρο ή συμπαθητικό γάγγλιο  ανακουφίζει από νευραλγία τριδύμου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l-GR" dirty="0"/>
              <a:t>Σαν αντίδοτο σε δηλητηριάσεις από </a:t>
            </a:r>
            <a:r>
              <a:rPr lang="el-GR" dirty="0" err="1"/>
              <a:t>μεθανόλη</a:t>
            </a:r>
            <a:r>
              <a:rPr lang="el-GR" dirty="0"/>
              <a:t> και </a:t>
            </a:r>
            <a:r>
              <a:rPr lang="el-GR" dirty="0" err="1"/>
              <a:t>αιθυλενογλυκόλη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235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A1E18-1BCB-4AD5-92E6-BA99A55A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Οξεία δηλητηρίαση-Αντιμετώπιση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16A9FA-4562-4698-AC59-D6BF18C8C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Κώμα, πτώση θερμοκρασίας σώματος, κανονική ή διεσταλμένη κόρη</a:t>
            </a:r>
          </a:p>
          <a:p>
            <a:r>
              <a:rPr lang="el-GR" dirty="0"/>
              <a:t>Πλύση στομάχου</a:t>
            </a:r>
          </a:p>
          <a:p>
            <a:r>
              <a:rPr lang="el-GR" dirty="0"/>
              <a:t>Διατήρηση του ασθενή σε θερμή κατάσταση</a:t>
            </a:r>
          </a:p>
          <a:p>
            <a:r>
              <a:rPr lang="el-GR" dirty="0"/>
              <a:t>Αναληπτικά πχ καφεΐνη</a:t>
            </a:r>
          </a:p>
          <a:p>
            <a:r>
              <a:rPr lang="el-GR" dirty="0"/>
              <a:t>Ενδοφλέβιο υπέρτονο διάλυμα </a:t>
            </a:r>
            <a:r>
              <a:rPr lang="el-GR" dirty="0" err="1"/>
              <a:t>μαννιτόλης</a:t>
            </a:r>
            <a:endParaRPr lang="el-GR" dirty="0"/>
          </a:p>
          <a:p>
            <a:r>
              <a:rPr lang="el-GR" dirty="0"/>
              <a:t>Κατασταλτικά σε υπερδιέγερση πχ </a:t>
            </a:r>
            <a:r>
              <a:rPr lang="el-GR" dirty="0" err="1"/>
              <a:t>χλωροπρομαζίνη</a:t>
            </a:r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676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C9443-91F1-4387-AC91-50B04ABBA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Δισουλφιράμη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02A189-0A34-4097-AE5D-D9DA656866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Χρήση στη θεραπεία του χρόνιου αλκοολισμού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9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052FC-47AB-4992-8AE0-B8CE6209A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Αιθυλική Αλκοόλη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316A7A-D5B9-44EE-89FF-5CA257770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Βιοδραστική</a:t>
            </a:r>
            <a:r>
              <a:rPr lang="el-GR" dirty="0"/>
              <a:t> ένωση</a:t>
            </a:r>
          </a:p>
          <a:p>
            <a:r>
              <a:rPr lang="el-GR" dirty="0"/>
              <a:t>Περιορισμένη θεραπευτική χρήση</a:t>
            </a:r>
          </a:p>
          <a:p>
            <a:r>
              <a:rPr lang="el-GR" dirty="0"/>
              <a:t>Βοηθητική σε διαδικασίες μορφοποίησης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651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54797-2883-4BC1-AD60-1CD6661EF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σύνθεση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27301-48E9-483C-B730-17BBD1B479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1CC026A9-3577-448B-9985-4DFFD9F30A6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5134959"/>
              </p:ext>
            </p:extLst>
          </p:nvPr>
        </p:nvGraphicFramePr>
        <p:xfrm>
          <a:off x="2199852" y="2855913"/>
          <a:ext cx="6725073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S ChemDraw Drawing" r:id="rId3" imgW="5658430" imgH="1144182" progId="ChemDraw.Document.6.0">
                  <p:embed/>
                </p:oleObj>
              </mc:Choice>
              <mc:Fallback>
                <p:oleObj name="CS ChemDraw Drawing" r:id="rId3" imgW="5658430" imgH="1144182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9852" y="2855913"/>
                        <a:ext cx="6725073" cy="1360487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80669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BCB1A-C3D2-4E91-82B0-0BCCE242D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b="1" dirty="0" err="1"/>
              <a:t>Λιπόφιλη</a:t>
            </a:r>
            <a:r>
              <a:rPr lang="el-GR" sz="2400" b="1" dirty="0"/>
              <a:t> ένωση προτιμά τον λιπώδη ιστό, ανάγεται από την </a:t>
            </a:r>
            <a:r>
              <a:rPr lang="el-GR" sz="2400" b="1" dirty="0" err="1"/>
              <a:t>αναγωγάση</a:t>
            </a:r>
            <a:r>
              <a:rPr lang="el-GR" sz="2400" b="1" dirty="0"/>
              <a:t> της </a:t>
            </a:r>
            <a:r>
              <a:rPr lang="el-GR" sz="2400" b="1" dirty="0" err="1"/>
              <a:t>γλουταθειόνης</a:t>
            </a:r>
            <a:endParaRPr lang="en-US" sz="2400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C0E34CE-90A4-4512-970F-6617B8CF46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87810" y="1456267"/>
            <a:ext cx="7320629" cy="50366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598DE6-86A4-40C3-9047-4069F5C9D0DB}"/>
              </a:ext>
            </a:extLst>
          </p:cNvPr>
          <p:cNvSpPr txBox="1"/>
          <p:nvPr/>
        </p:nvSpPr>
        <p:spPr>
          <a:xfrm>
            <a:off x="5901268" y="1456267"/>
            <a:ext cx="350717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Μεταβολισμός της </a:t>
            </a:r>
            <a:r>
              <a:rPr lang="el-GR" dirty="0" err="1"/>
              <a:t>δισουλφιράμης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373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A44A6-3EE0-4E6D-B060-AA58F6F1E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300B3-A742-48AC-99AD-A3A577BFB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Μετά από αναγωγή του </a:t>
            </a:r>
            <a:r>
              <a:rPr lang="el-GR" dirty="0" err="1"/>
              <a:t>δισουλφιδικού</a:t>
            </a:r>
            <a:r>
              <a:rPr lang="el-GR" dirty="0"/>
              <a:t> δεσμού σχηματίζονται </a:t>
            </a:r>
            <a:r>
              <a:rPr lang="el-GR" dirty="0" err="1"/>
              <a:t>σύμπλοκα</a:t>
            </a:r>
            <a:r>
              <a:rPr lang="el-GR" dirty="0"/>
              <a:t> με </a:t>
            </a:r>
            <a:r>
              <a:rPr lang="en-US" dirty="0"/>
              <a:t> Cu, Zn, Fe</a:t>
            </a:r>
            <a:r>
              <a:rPr lang="el-GR" dirty="0"/>
              <a:t>.</a:t>
            </a:r>
          </a:p>
          <a:p>
            <a:r>
              <a:rPr lang="el-GR" dirty="0"/>
              <a:t>Η τυχαία παρατήρηση της αλληλεπίδρασης της </a:t>
            </a:r>
            <a:r>
              <a:rPr lang="en-US" dirty="0"/>
              <a:t>in vivo </a:t>
            </a:r>
            <a:r>
              <a:rPr lang="el-GR" dirty="0"/>
              <a:t> με την αλκοόλη οδήγησε την χρήση της στη θεραπεία του αλκοολισμού</a:t>
            </a:r>
          </a:p>
          <a:p>
            <a:r>
              <a:rPr lang="el-GR" dirty="0"/>
              <a:t>Η παρουσία της στο οργανισμό με ταυτόχρονη λήψη αλκοόλης συνδέεται με αύξηση των επιπέδων της </a:t>
            </a:r>
            <a:r>
              <a:rPr lang="el-GR" dirty="0" err="1"/>
              <a:t>ακεταλδεΰδης</a:t>
            </a:r>
            <a:r>
              <a:rPr lang="el-GR" dirty="0"/>
              <a:t> στο αίμα </a:t>
            </a:r>
          </a:p>
          <a:p>
            <a:r>
              <a:rPr lang="el-GR" dirty="0"/>
              <a:t>Σύνδρομο </a:t>
            </a:r>
            <a:r>
              <a:rPr lang="el-GR" dirty="0" err="1"/>
              <a:t>ακεταλδεΰδης</a:t>
            </a:r>
            <a:r>
              <a:rPr lang="el-GR" dirty="0"/>
              <a:t> (έξαψη, αγγειοδιαστολή, πονοκέφαλος, παλμοί, δυσκολία στην όραση)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5875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AB382-298D-47FE-A84D-F91C5881A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0CAC3-66BC-4951-85D4-0DF20F82D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</a:t>
            </a:r>
            <a:r>
              <a:rPr lang="el-GR" dirty="0" err="1"/>
              <a:t>δισουλφιράμη</a:t>
            </a:r>
            <a:r>
              <a:rPr lang="el-GR" dirty="0"/>
              <a:t> δεν ενεργεί αμέσως επί του ενζύμου.</a:t>
            </a:r>
          </a:p>
          <a:p>
            <a:r>
              <a:rPr lang="el-GR" dirty="0"/>
              <a:t>Οι </a:t>
            </a:r>
            <a:r>
              <a:rPr lang="el-GR" dirty="0" err="1"/>
              <a:t>μεταβολίτες</a:t>
            </a:r>
            <a:r>
              <a:rPr lang="el-GR" dirty="0"/>
              <a:t> της το κάνουν ως αναστολείς αυτοκτονίας στην </a:t>
            </a:r>
            <a:r>
              <a:rPr lang="el-GR" dirty="0" err="1"/>
              <a:t>αλδεΰδική</a:t>
            </a:r>
            <a:r>
              <a:rPr lang="el-GR" dirty="0"/>
              <a:t> </a:t>
            </a:r>
            <a:r>
              <a:rPr lang="el-GR" dirty="0" err="1"/>
              <a:t>οξειδάση</a:t>
            </a:r>
            <a:r>
              <a:rPr lang="el-GR" dirty="0"/>
              <a:t>, αποσπώντας τον χαλκό (προσθετική ομάδα του ενζύμου) με αποτέλεσμα αύξηση της συγκέντρωσης της </a:t>
            </a:r>
            <a:r>
              <a:rPr lang="el-GR" dirty="0" err="1"/>
              <a:t>ακεταλδεΰδης</a:t>
            </a:r>
            <a:endParaRPr lang="el-GR" dirty="0"/>
          </a:p>
          <a:p>
            <a:r>
              <a:rPr lang="el-GR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NCS-SCH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l-GR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l-GR" dirty="0">
                <a:solidFill>
                  <a:srgbClr val="FF0000"/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NCS-SH</a:t>
            </a:r>
            <a:r>
              <a:rPr lang="el-GR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2578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F287D-F88F-46BB-A111-4164E643C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Άλλα ένζυμα που αδρανοποιούνται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2B9EE-D209-4510-818C-A9BA9770A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Ξανθινοξειδάση</a:t>
            </a:r>
            <a:endParaRPr lang="el-GR" dirty="0"/>
          </a:p>
          <a:p>
            <a:r>
              <a:rPr lang="el-GR" dirty="0"/>
              <a:t>Ηπατική </a:t>
            </a:r>
            <a:r>
              <a:rPr lang="el-GR" dirty="0" err="1"/>
              <a:t>καταλάση</a:t>
            </a:r>
            <a:endParaRPr lang="el-GR" dirty="0"/>
          </a:p>
          <a:p>
            <a:r>
              <a:rPr lang="el-GR" dirty="0"/>
              <a:t>Β-</a:t>
            </a:r>
            <a:r>
              <a:rPr lang="el-GR" dirty="0" err="1"/>
              <a:t>υδροξυλάση</a:t>
            </a:r>
            <a:r>
              <a:rPr lang="el-GR" dirty="0"/>
              <a:t> της </a:t>
            </a:r>
            <a:r>
              <a:rPr lang="el-GR" dirty="0" err="1"/>
              <a:t>ντοπαμίνης</a:t>
            </a:r>
            <a:endParaRPr lang="el-GR" dirty="0"/>
          </a:p>
          <a:p>
            <a:r>
              <a:rPr lang="el-GR" dirty="0"/>
              <a:t>Ηπατικά ένζυμα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28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23C76-67E8-4ED2-90C4-6212C4FF5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4808"/>
          </a:xfrm>
        </p:spPr>
        <p:txBody>
          <a:bodyPr/>
          <a:lstStyle/>
          <a:p>
            <a:r>
              <a:rPr lang="el-GR" dirty="0"/>
              <a:t>Αγωγή αλκοολισμού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E162C-1935-4324-BD25-47B1C2CD7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934" y="1385358"/>
            <a:ext cx="10515600" cy="4351338"/>
          </a:xfrm>
        </p:spPr>
        <p:txBody>
          <a:bodyPr/>
          <a:lstStyle/>
          <a:p>
            <a:r>
              <a:rPr lang="el-GR" dirty="0" err="1"/>
              <a:t>Ναλτρεξόνη</a:t>
            </a:r>
            <a:r>
              <a:rPr lang="en-US" dirty="0"/>
              <a:t>:</a:t>
            </a:r>
            <a:r>
              <a:rPr lang="el-GR" dirty="0"/>
              <a:t> ανταγωνιστής </a:t>
            </a:r>
            <a:r>
              <a:rPr lang="el-GR" dirty="0" err="1"/>
              <a:t>οπιοειδών</a:t>
            </a:r>
            <a:r>
              <a:rPr lang="el-GR" dirty="0"/>
              <a:t>, συγγενής της </a:t>
            </a:r>
            <a:r>
              <a:rPr lang="el-GR" dirty="0" err="1"/>
              <a:t>ναλοξόνης.Ελαττώνει</a:t>
            </a:r>
            <a:r>
              <a:rPr lang="el-GR" dirty="0"/>
              <a:t> την ευφορία ή άλλες ευχάριστες δράσεις της αλκοόλης</a:t>
            </a:r>
          </a:p>
          <a:p>
            <a:r>
              <a:rPr lang="el-GR" dirty="0" err="1"/>
              <a:t>Τιαπρίδιο</a:t>
            </a:r>
            <a:endParaRPr lang="el-GR" dirty="0"/>
          </a:p>
          <a:p>
            <a:r>
              <a:rPr lang="el-GR" dirty="0" err="1"/>
              <a:t>Ασβεστοκυαναμίδιο</a:t>
            </a:r>
            <a:r>
              <a:rPr lang="el-GR" dirty="0"/>
              <a:t> </a:t>
            </a:r>
            <a:r>
              <a:rPr lang="el-GR" dirty="0" err="1"/>
              <a:t>κιτρικούχο</a:t>
            </a:r>
            <a:r>
              <a:rPr lang="el-GR" dirty="0"/>
              <a:t> </a:t>
            </a:r>
          </a:p>
          <a:p>
            <a:r>
              <a:rPr lang="el-GR" dirty="0" err="1"/>
              <a:t>Ακαμπροζικό</a:t>
            </a:r>
            <a:r>
              <a:rPr lang="el-GR" dirty="0"/>
              <a:t> ασβέστιο </a:t>
            </a:r>
            <a:r>
              <a:rPr lang="en-US" dirty="0"/>
              <a:t>(CH</a:t>
            </a:r>
            <a:r>
              <a:rPr lang="en-US" baseline="-25000" dirty="0"/>
              <a:t>3</a:t>
            </a:r>
            <a:r>
              <a:rPr lang="en-US" dirty="0"/>
              <a:t>CONHCH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CH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3</a:t>
            </a:r>
            <a:r>
              <a:rPr lang="en-US" baseline="30000" dirty="0"/>
              <a:t>-)</a:t>
            </a:r>
            <a:r>
              <a:rPr lang="en-US" baseline="-25000" dirty="0"/>
              <a:t>2</a:t>
            </a:r>
            <a:r>
              <a:rPr lang="en-US" dirty="0"/>
              <a:t>Ca</a:t>
            </a:r>
            <a:r>
              <a:rPr lang="en-US" baseline="30000" dirty="0"/>
              <a:t>2+</a:t>
            </a:r>
          </a:p>
          <a:p>
            <a:r>
              <a:rPr lang="en-US" dirty="0"/>
              <a:t>O</a:t>
            </a:r>
            <a:r>
              <a:rPr lang="el-GR" dirty="0" err="1"/>
              <a:t>νδανσετρόνη</a:t>
            </a:r>
            <a:r>
              <a:rPr lang="el-GR" dirty="0"/>
              <a:t>, ανταγωνιστής των 5-ΗΤ-3 υποδοχέων (αντιεμετικό και κατά της ναυτίας από χημειοθεραπεία) αποτελεσματική σε πρώιμους αλκοολικούς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056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86AF0-07F2-4B35-9E46-008C9342A6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Μέσα με ανάλογη δράση στην αλκοόλη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FF4EB-70A0-4586-8052-B2B47277A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l-GR" dirty="0" err="1"/>
              <a:t>Μετρονιδαζόλη</a:t>
            </a:r>
            <a:r>
              <a:rPr lang="el-GR" dirty="0"/>
              <a:t>, υπογλυκαιμικά </a:t>
            </a:r>
            <a:r>
              <a:rPr lang="el-GR" dirty="0" err="1"/>
              <a:t>σουλφοναμίδια</a:t>
            </a:r>
            <a:endParaRPr lang="el-G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l-GR" dirty="0" err="1"/>
              <a:t>Κεφαλοσπορίνες</a:t>
            </a:r>
            <a:endParaRPr lang="el-G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el-GR" dirty="0"/>
              <a:t>Το μανιτάρι </a:t>
            </a:r>
            <a:r>
              <a:rPr lang="en-US" dirty="0" err="1"/>
              <a:t>corpinus</a:t>
            </a:r>
            <a:r>
              <a:rPr lang="en-US" dirty="0"/>
              <a:t> </a:t>
            </a:r>
            <a:r>
              <a:rPr lang="en-US" dirty="0" err="1"/>
              <a:t>atramendaria</a:t>
            </a:r>
            <a:r>
              <a:rPr lang="el-GR" dirty="0"/>
              <a:t> λόγω του </a:t>
            </a:r>
            <a:r>
              <a:rPr lang="el-GR" dirty="0" err="1"/>
              <a:t>μεταβολίτη</a:t>
            </a:r>
            <a:r>
              <a:rPr lang="el-GR" dirty="0"/>
              <a:t> 1-αμινο-κυκλοπροπανόλη (αναστολέας της </a:t>
            </a:r>
            <a:r>
              <a:rPr lang="el-GR" dirty="0" err="1"/>
              <a:t>αλδεΰδικής</a:t>
            </a:r>
            <a:r>
              <a:rPr lang="el-GR" dirty="0"/>
              <a:t> </a:t>
            </a:r>
            <a:r>
              <a:rPr lang="el-GR" dirty="0" err="1"/>
              <a:t>οξειδάσης</a:t>
            </a:r>
            <a:r>
              <a:rPr lang="el-GR" dirty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168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DC1387-6238-48FF-ACA5-D5A792DD0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766" y="812273"/>
            <a:ext cx="10515600" cy="1719262"/>
          </a:xfrm>
        </p:spPr>
        <p:txBody>
          <a:bodyPr>
            <a:normAutofit/>
          </a:bodyPr>
          <a:lstStyle/>
          <a:p>
            <a:r>
              <a:rPr lang="el-GR" sz="2800" b="1" dirty="0" err="1">
                <a:solidFill>
                  <a:srgbClr val="FF0000"/>
                </a:solidFill>
              </a:rPr>
              <a:t>Μεθανόλη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  <a:r>
              <a:rPr lang="en-US" sz="2800" b="1" dirty="0"/>
              <a:t> </a:t>
            </a:r>
            <a:r>
              <a:rPr lang="el-GR" sz="2800" b="1" dirty="0"/>
              <a:t>από την ξηρά απόσταξη των ξύλων, ξυλόπνευμα.</a:t>
            </a:r>
            <a:br>
              <a:rPr lang="el-GR" sz="2800" b="1" dirty="0"/>
            </a:br>
            <a:r>
              <a:rPr lang="el-GR" sz="2800" b="1" dirty="0"/>
              <a:t>Η προέλευση της από τα ξύλα οφείλεται στην παρουσία των </a:t>
            </a:r>
            <a:r>
              <a:rPr lang="el-GR" sz="2800" b="1" dirty="0" err="1"/>
              <a:t>μεθοξυ</a:t>
            </a:r>
            <a:r>
              <a:rPr lang="el-GR" sz="2800" b="1" dirty="0"/>
              <a:t>-ομάδων της </a:t>
            </a:r>
            <a:r>
              <a:rPr lang="el-GR" sz="2800" b="1" dirty="0" err="1"/>
              <a:t>λιγνίνης</a:t>
            </a:r>
            <a:r>
              <a:rPr lang="el-GR" sz="2800" b="1" dirty="0"/>
              <a:t> (το ξύλο αποτελείται από </a:t>
            </a:r>
            <a:r>
              <a:rPr lang="el-GR" sz="2800" b="1" dirty="0" err="1"/>
              <a:t>λιγνίνη</a:t>
            </a:r>
            <a:r>
              <a:rPr lang="el-GR" sz="2800" b="1" dirty="0"/>
              <a:t> και κυτταρίνη)</a:t>
            </a:r>
            <a:endParaRPr lang="en-US" sz="28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0BF263-57AB-4204-8D87-B868037A2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699" y="4225396"/>
            <a:ext cx="10515600" cy="1500187"/>
          </a:xfrm>
        </p:spPr>
        <p:txBody>
          <a:bodyPr/>
          <a:lstStyle/>
          <a:p>
            <a:r>
              <a:rPr lang="en-US" dirty="0"/>
              <a:t>CO+ 2H</a:t>
            </a:r>
            <a:r>
              <a:rPr lang="en-US" baseline="-25000" dirty="0"/>
              <a:t>2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821F13F-4D6D-44B0-A4F4-C7B1072988DB}"/>
              </a:ext>
            </a:extLst>
          </p:cNvPr>
          <p:cNvCxnSpPr/>
          <p:nvPr/>
        </p:nvCxnSpPr>
        <p:spPr>
          <a:xfrm>
            <a:off x="2319868" y="4492070"/>
            <a:ext cx="174413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B17A080-C896-465B-9FE8-5D98C7B39CA9}"/>
              </a:ext>
            </a:extLst>
          </p:cNvPr>
          <p:cNvSpPr txBox="1"/>
          <p:nvPr/>
        </p:nvSpPr>
        <p:spPr>
          <a:xfrm>
            <a:off x="2387601" y="4122738"/>
            <a:ext cx="1591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 + </a:t>
            </a:r>
            <a:r>
              <a:rPr lang="en-US" dirty="0" err="1"/>
              <a:t>ZnO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C01393-AD47-46DC-93BB-2C02B3D718E0}"/>
              </a:ext>
            </a:extLst>
          </p:cNvPr>
          <p:cNvSpPr txBox="1"/>
          <p:nvPr/>
        </p:nvSpPr>
        <p:spPr>
          <a:xfrm>
            <a:off x="4309533" y="4225396"/>
            <a:ext cx="2032000" cy="369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</a:t>
            </a:r>
            <a:r>
              <a:rPr lang="en-US" baseline="-25000" dirty="0"/>
              <a:t>3</a:t>
            </a:r>
            <a:r>
              <a:rPr lang="en-US" dirty="0"/>
              <a:t>OH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A3E1C3-9239-4CFB-9D72-26340BD98999}"/>
              </a:ext>
            </a:extLst>
          </p:cNvPr>
          <p:cNvSpPr txBox="1"/>
          <p:nvPr/>
        </p:nvSpPr>
        <p:spPr>
          <a:xfrm>
            <a:off x="2167468" y="4657480"/>
            <a:ext cx="2480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Πίεση, θέρμανση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C4765E-0321-45B7-A71F-182E0E8AB7CC}"/>
              </a:ext>
            </a:extLst>
          </p:cNvPr>
          <p:cNvSpPr txBox="1"/>
          <p:nvPr/>
        </p:nvSpPr>
        <p:spPr>
          <a:xfrm>
            <a:off x="630766" y="5103799"/>
            <a:ext cx="66971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/>
              <a:t>Διαβιβάζονται υπέρθερμοι υδρατμοί σε </a:t>
            </a:r>
            <a:r>
              <a:rPr lang="el-GR" b="1" dirty="0" err="1"/>
              <a:t>ερθροπυρωμένο</a:t>
            </a:r>
            <a:r>
              <a:rPr lang="el-GR" b="1" dirty="0"/>
              <a:t> άνθρακα</a:t>
            </a:r>
            <a:endParaRPr lang="en-US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EEFBFF7-5FF5-417A-8CD2-9B5E40089711}"/>
              </a:ext>
            </a:extLst>
          </p:cNvPr>
          <p:cNvSpPr/>
          <p:nvPr/>
        </p:nvSpPr>
        <p:spPr>
          <a:xfrm>
            <a:off x="128789" y="5572296"/>
            <a:ext cx="11934421" cy="369332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r>
              <a:rPr lang="el-GR" dirty="0"/>
              <a:t>Από την αλκοολική </a:t>
            </a:r>
            <a:r>
              <a:rPr lang="el-GR" dirty="0" err="1"/>
              <a:t>αφυδρογονάση</a:t>
            </a:r>
            <a:r>
              <a:rPr lang="el-GR" dirty="0"/>
              <a:t> οξειδώνεται σε φορμαλδεΰδη, στη συνέχεια σε μυρμηκικό οξύ, βραδύτερα της αιθανόλης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4063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8B113-9981-4DD6-8F4D-705670BF0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δράση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6D050-BC22-4935-A454-D0EF584AD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Κατασταλτικό του ΚΝΣ</a:t>
            </a:r>
          </a:p>
          <a:p>
            <a:r>
              <a:rPr lang="el-GR" dirty="0"/>
              <a:t>Τοξικότερη της αιθανόλης</a:t>
            </a:r>
          </a:p>
          <a:p>
            <a:r>
              <a:rPr lang="el-GR" dirty="0"/>
              <a:t>Οξέωση</a:t>
            </a:r>
          </a:p>
          <a:p>
            <a:r>
              <a:rPr lang="el-GR" dirty="0"/>
              <a:t>Βλάβη του οπτικού νεύρου, τύφλωση, θάνατο εξαιτίας της </a:t>
            </a:r>
            <a:r>
              <a:rPr lang="en-US" dirty="0"/>
              <a:t>HCHO</a:t>
            </a:r>
          </a:p>
          <a:p>
            <a:r>
              <a:rPr lang="en-US" dirty="0"/>
              <a:t>H HCHO </a:t>
            </a:r>
            <a:r>
              <a:rPr lang="el-GR" dirty="0"/>
              <a:t>είναι ισχυρός αναστολέας της </a:t>
            </a:r>
            <a:r>
              <a:rPr lang="el-GR" dirty="0" err="1"/>
              <a:t>γλυκόλυσης</a:t>
            </a:r>
            <a:r>
              <a:rPr lang="el-GR" dirty="0"/>
              <a:t> και της αναπνοής</a:t>
            </a:r>
          </a:p>
          <a:p>
            <a:r>
              <a:rPr lang="el-GR" dirty="0"/>
              <a:t>Η αιθανόλη προστίθεται σε περίπτωση οξείας δηλητηρίασης από </a:t>
            </a:r>
            <a:r>
              <a:rPr lang="el-GR" dirty="0" err="1"/>
              <a:t>μεθανόλη</a:t>
            </a:r>
            <a:r>
              <a:rPr lang="el-GR" dirty="0"/>
              <a:t> για να επιβραδυνθεί ο μεταβολισμός της από την αλκοολική </a:t>
            </a:r>
            <a:r>
              <a:rPr lang="el-GR" dirty="0" err="1"/>
              <a:t>αφυδρογονάση</a:t>
            </a:r>
            <a:r>
              <a:rPr lang="el-GR" dirty="0"/>
              <a:t>. </a:t>
            </a:r>
            <a:r>
              <a:rPr lang="el-GR" dirty="0" err="1"/>
              <a:t>Ετσι</a:t>
            </a:r>
            <a:r>
              <a:rPr lang="el-GR" dirty="0"/>
              <a:t> διατηρούνται χαμηλές οι συγκεντρώσεις της </a:t>
            </a:r>
            <a:r>
              <a:rPr lang="en-US" dirty="0"/>
              <a:t>HCHO &amp; HCOOH </a:t>
            </a:r>
            <a:r>
              <a:rPr lang="el-GR" dirty="0"/>
              <a:t>ώστε να απομακρυνθεί η </a:t>
            </a:r>
            <a:r>
              <a:rPr lang="el-GR" dirty="0" err="1"/>
              <a:t>μεθανόλη</a:t>
            </a:r>
            <a:r>
              <a:rPr lang="el-GR" dirty="0"/>
              <a:t> από τους πνεύμονες και τους </a:t>
            </a:r>
            <a:r>
              <a:rPr lang="el-GR" dirty="0" err="1"/>
              <a:t>νεφρούς</a:t>
            </a:r>
            <a:r>
              <a:rPr lang="el-GR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261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36F8DB-4D9C-499A-9332-977E5E9205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’</a:t>
            </a:r>
            <a:r>
              <a:rPr lang="el-GR" dirty="0" err="1"/>
              <a:t>Ενυδρο</a:t>
            </a:r>
            <a:r>
              <a:rPr lang="el-GR" dirty="0"/>
              <a:t> </a:t>
            </a:r>
            <a:r>
              <a:rPr lang="el-GR" dirty="0" err="1"/>
              <a:t>Αμυλένιο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DC486C1-EC3F-43A0-8255-AD364BE82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8"/>
            <a:ext cx="9491133" cy="16557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H</a:t>
            </a:r>
            <a:r>
              <a:rPr lang="en-US" baseline="-25000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C(CH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OH </a:t>
            </a:r>
          </a:p>
          <a:p>
            <a:r>
              <a:rPr lang="el-GR" dirty="0"/>
              <a:t>Γενικό κατασταλτικό, υπνωτικό, αντιεπιληπτικό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35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2FDDB-EE75-4CF6-821F-8ADC2763C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0607"/>
            <a:ext cx="10515600" cy="1325563"/>
          </a:xfrm>
        </p:spPr>
        <p:txBody>
          <a:bodyPr/>
          <a:lstStyle/>
          <a:p>
            <a:r>
              <a:rPr lang="el-GR" dirty="0"/>
              <a:t>Σύνθεση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B98D4-406D-4DEA-8487-9D8DDF7B2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840" y="953127"/>
            <a:ext cx="10646790" cy="1953951"/>
          </a:xfrm>
        </p:spPr>
        <p:txBody>
          <a:bodyPr/>
          <a:lstStyle/>
          <a:p>
            <a:r>
              <a:rPr lang="el-GR" dirty="0"/>
              <a:t>Αλκοολική ζύμωση διαλυμάτων γλυκόζης από τον </a:t>
            </a:r>
            <a:r>
              <a:rPr lang="en-US" dirty="0"/>
              <a:t>Saccharomyces cerevisiae &amp; </a:t>
            </a:r>
            <a:r>
              <a:rPr lang="en-US" dirty="0" err="1"/>
              <a:t>ellipsoideus</a:t>
            </a:r>
            <a:endParaRPr lang="el-GR" dirty="0"/>
          </a:p>
          <a:p>
            <a:endParaRPr lang="en-US" dirty="0"/>
          </a:p>
          <a:p>
            <a:r>
              <a:rPr lang="en-US" dirty="0"/>
              <a:t>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12</a:t>
            </a:r>
            <a:r>
              <a:rPr lang="en-US" dirty="0"/>
              <a:t>O</a:t>
            </a:r>
            <a:r>
              <a:rPr lang="en-US" baseline="-25000" dirty="0"/>
              <a:t>6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B02A17D-F002-4C52-9567-0CACE7DD3205}"/>
              </a:ext>
            </a:extLst>
          </p:cNvPr>
          <p:cNvCxnSpPr/>
          <p:nvPr/>
        </p:nvCxnSpPr>
        <p:spPr>
          <a:xfrm>
            <a:off x="2479249" y="2768364"/>
            <a:ext cx="68815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2D21FFE-1D05-47FA-BFD6-97B8867DCEF6}"/>
              </a:ext>
            </a:extLst>
          </p:cNvPr>
          <p:cNvSpPr txBox="1"/>
          <p:nvPr/>
        </p:nvSpPr>
        <p:spPr>
          <a:xfrm>
            <a:off x="2403835" y="2399032"/>
            <a:ext cx="1055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/>
              <a:t>ζυμάση</a:t>
            </a:r>
            <a:endParaRPr lang="en-US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3234693-0C87-459A-98C7-489DF7FF16AF}"/>
              </a:ext>
            </a:extLst>
          </p:cNvPr>
          <p:cNvSpPr txBox="1"/>
          <p:nvPr/>
        </p:nvSpPr>
        <p:spPr>
          <a:xfrm>
            <a:off x="3591612" y="2322088"/>
            <a:ext cx="3487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  <a:r>
              <a:rPr lang="en-US" sz="2800" baseline="-25000" dirty="0"/>
              <a:t>2</a:t>
            </a:r>
            <a:r>
              <a:rPr lang="en-US" sz="2800" dirty="0"/>
              <a:t>H</a:t>
            </a:r>
            <a:r>
              <a:rPr lang="en-US" sz="2800" baseline="-25000" dirty="0"/>
              <a:t>5</a:t>
            </a:r>
            <a:r>
              <a:rPr lang="en-US" sz="2800" dirty="0"/>
              <a:t>OH +2CO</a:t>
            </a:r>
            <a:r>
              <a:rPr lang="en-US" sz="2800" baseline="-25000" dirty="0"/>
              <a:t>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1C306B-6971-46A4-8DFE-4A2D85F50093}"/>
              </a:ext>
            </a:extLst>
          </p:cNvPr>
          <p:cNvSpPr txBox="1"/>
          <p:nvPr/>
        </p:nvSpPr>
        <p:spPr>
          <a:xfrm>
            <a:off x="826024" y="2981316"/>
            <a:ext cx="10294070" cy="193899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l-GR" sz="2400" dirty="0"/>
              <a:t>Για την παρασκευή δεν χρησιμοποιείται διάλυμα καθαρής γλυκόζης αλλά υλικά πλούσια σε άμυλο (καλαμπόκι, σίκαλη, κριθάρι και πατάτες), η μελάσα, παραπροϊόν της </a:t>
            </a:r>
            <a:r>
              <a:rPr lang="el-GR" sz="2400" dirty="0" err="1"/>
              <a:t>ζαχαροβιομηχανίας</a:t>
            </a:r>
            <a:r>
              <a:rPr lang="el-GR" sz="2400" dirty="0"/>
              <a:t>, προϊόντα υδρόλυσης κυτταρίνης με οξέα. Στην Ελλάδα πηγή είναι η ζύμωση του γλεύκους.</a:t>
            </a:r>
          </a:p>
          <a:p>
            <a:r>
              <a:rPr lang="el-GR" sz="2400" dirty="0"/>
              <a:t>Το προϊόν της ζύμωσης περιέχει 15% αιθανόλη.  </a:t>
            </a: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035B7E-A30B-4A37-9FB4-37FB08FB4C63}"/>
              </a:ext>
            </a:extLst>
          </p:cNvPr>
          <p:cNvSpPr/>
          <p:nvPr/>
        </p:nvSpPr>
        <p:spPr>
          <a:xfrm>
            <a:off x="838200" y="5268069"/>
            <a:ext cx="6096000" cy="1200329"/>
          </a:xfrm>
          <a:prstGeom prst="rect">
            <a:avLst/>
          </a:prstGeom>
          <a:ln w="38100">
            <a:solidFill>
              <a:srgbClr val="FFC000"/>
            </a:solidFill>
          </a:ln>
        </p:spPr>
        <p:txBody>
          <a:bodyPr>
            <a:spAutoFit/>
          </a:bodyPr>
          <a:lstStyle/>
          <a:p>
            <a:r>
              <a:rPr lang="el-GR" sz="2400" dirty="0"/>
              <a:t>Βιομηχανία πετρελαίου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/>
              <a:t>Από το αιθυλένιο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l-GR" sz="2400" dirty="0"/>
              <a:t>Από το </a:t>
            </a:r>
            <a:r>
              <a:rPr lang="el-GR" sz="2400" dirty="0" err="1"/>
              <a:t>κωκ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28716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BD05A-2350-4416-9C03-26432C4C8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ιδιότητες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E67DF-3F97-48EB-B8E0-E21F934E9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αλκοόλη που λαμβάνεται από την απόσταξη είναι 95%</a:t>
            </a:r>
          </a:p>
          <a:p>
            <a:r>
              <a:rPr lang="el-GR" dirty="0"/>
              <a:t>Η απόλυτη λαμβάνεται με κατεργασία με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l-GR" dirty="0"/>
              <a:t>ή </a:t>
            </a:r>
            <a:r>
              <a:rPr lang="en-US" dirty="0" err="1"/>
              <a:t>CaO</a:t>
            </a:r>
            <a:r>
              <a:rPr lang="en-US" dirty="0"/>
              <a:t> </a:t>
            </a:r>
            <a:r>
              <a:rPr lang="el-GR" dirty="0"/>
              <a:t>ή γύψο ή απόσταξη με βενζόλιο οπότε αποστάζει μίγμα νερού</a:t>
            </a:r>
            <a:r>
              <a:rPr lang="en-US" dirty="0"/>
              <a:t>: </a:t>
            </a:r>
            <a:r>
              <a:rPr lang="el-GR" dirty="0"/>
              <a:t>βενζολίου</a:t>
            </a:r>
            <a:r>
              <a:rPr lang="en-US" dirty="0"/>
              <a:t>: </a:t>
            </a:r>
            <a:r>
              <a:rPr lang="el-GR" dirty="0"/>
              <a:t>αιθανόλης, μετά </a:t>
            </a:r>
            <a:r>
              <a:rPr lang="el-GR" dirty="0" err="1"/>
              <a:t>αζεοτροπικό</a:t>
            </a:r>
            <a:r>
              <a:rPr lang="el-GR" dirty="0"/>
              <a:t> μίγμα αιθανόλης/βενζολίου και τέλος άνυδρη-ξηρή αλκοόλη.</a:t>
            </a:r>
          </a:p>
          <a:p>
            <a:r>
              <a:rPr lang="el-GR" dirty="0"/>
              <a:t>Παρέχει όλες τις κλασσικές  αντιδράσεις των αλκοολών όπως </a:t>
            </a:r>
            <a:r>
              <a:rPr lang="el-GR" dirty="0" err="1"/>
              <a:t>ακεταλδεΰδη</a:t>
            </a:r>
            <a:r>
              <a:rPr lang="el-GR" dirty="0"/>
              <a:t>, οξικό οξύ και αντιδρά με αλκάλια ελευθερώνοντας υδρογόνο και με οξέα δίνει εστέρες.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767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5AB34-EA3A-4657-B992-5B18AD7CE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ιδιότητες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727B0-91C0-4054-91FB-386C9A210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000" y="1486958"/>
            <a:ext cx="10515600" cy="4351338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l-GR" dirty="0"/>
              <a:t>Ανάγει το </a:t>
            </a:r>
            <a:r>
              <a:rPr lang="el-GR" dirty="0" err="1"/>
              <a:t>εξασθενές</a:t>
            </a:r>
            <a:r>
              <a:rPr lang="el-GR" dirty="0"/>
              <a:t> χρώμιο (αντίδραση ταυτοποίησης κατά την οδήγηση)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l-GR" dirty="0" err="1"/>
              <a:t>Ιωδοφορμική</a:t>
            </a:r>
            <a:endParaRPr lang="el-G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l-GR" dirty="0"/>
              <a:t>Με βρασμό με οξικό οξύ σε όξινο περιβάλλον δίνει τον οξικό </a:t>
            </a:r>
            <a:r>
              <a:rPr lang="el-GR" dirty="0" err="1"/>
              <a:t>αιθυλεστέρα</a:t>
            </a:r>
            <a:r>
              <a:rPr lang="el-GR" dirty="0"/>
              <a:t> με οσμή φρούτων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l-GR" dirty="0"/>
              <a:t>Με </a:t>
            </a:r>
            <a:r>
              <a:rPr lang="el-GR" dirty="0" err="1"/>
              <a:t>διχρωμικό</a:t>
            </a:r>
            <a:r>
              <a:rPr lang="el-GR" dirty="0"/>
              <a:t> κάλιο δίνει </a:t>
            </a:r>
            <a:r>
              <a:rPr lang="el-GR" dirty="0" err="1"/>
              <a:t>ακεταλδεΰδη</a:t>
            </a:r>
            <a:r>
              <a:rPr lang="el-GR" dirty="0"/>
              <a:t> που με </a:t>
            </a:r>
            <a:r>
              <a:rPr lang="el-GR" dirty="0" err="1"/>
              <a:t>νιτροπρωσσικό</a:t>
            </a:r>
            <a:r>
              <a:rPr lang="el-GR" dirty="0"/>
              <a:t> νάτριο και </a:t>
            </a:r>
            <a:r>
              <a:rPr lang="el-GR" dirty="0" err="1"/>
              <a:t>πιπεριδίνη</a:t>
            </a:r>
            <a:r>
              <a:rPr lang="el-GR" dirty="0"/>
              <a:t> δίνει κυανή χροιά, θετική αντίδραση </a:t>
            </a:r>
            <a:r>
              <a:rPr lang="en-US" dirty="0"/>
              <a:t>Simon</a:t>
            </a:r>
            <a:endParaRPr lang="el-GR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el-GR" dirty="0"/>
              <a:t>Με 3,5-δινιτρο-βενζόϋλο-χλωρίδιο δίνει τον εστέρα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54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FBB7D-526A-4F40-9EDF-4D6BB231E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Μετουσίωση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8B41A-C7C7-4568-B08F-E4017520F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Ποσά αιθανόλης που δεν θα χρησιμοποιηθούν για ποτά κυκλοφορούν στο εμπόριο με πολύ χαμηλότερη τιμή, αφού καταστούν ακατάλληλα για πόση. Αυτό επιτυγχάνεται με την </a:t>
            </a:r>
            <a:r>
              <a:rPr lang="el-GR" dirty="0">
                <a:solidFill>
                  <a:srgbClr val="FF0000"/>
                </a:solidFill>
              </a:rPr>
              <a:t>μετουσίωση με την προσθήκη διαφόρων ενώσεων που καθιστούν την αιθανόλη τοξική (</a:t>
            </a:r>
            <a:r>
              <a:rPr lang="el-GR" dirty="0" err="1">
                <a:solidFill>
                  <a:srgbClr val="FF0000"/>
                </a:solidFill>
              </a:rPr>
              <a:t>μεθανόλη</a:t>
            </a:r>
            <a:r>
              <a:rPr lang="el-GR" dirty="0">
                <a:solidFill>
                  <a:srgbClr val="FF0000"/>
                </a:solidFill>
              </a:rPr>
              <a:t>), δύσοσμη (</a:t>
            </a:r>
            <a:r>
              <a:rPr lang="el-GR" dirty="0" err="1">
                <a:solidFill>
                  <a:srgbClr val="FF0000"/>
                </a:solidFill>
              </a:rPr>
              <a:t>πυριδίνη</a:t>
            </a:r>
            <a:r>
              <a:rPr lang="el-GR" dirty="0">
                <a:solidFill>
                  <a:srgbClr val="FF0000"/>
                </a:solidFill>
              </a:rPr>
              <a:t>) και έγχρωμη (</a:t>
            </a:r>
            <a:r>
              <a:rPr lang="el-GR" dirty="0" err="1">
                <a:solidFill>
                  <a:srgbClr val="FF0000"/>
                </a:solidFill>
              </a:rPr>
              <a:t>κυανούν</a:t>
            </a:r>
            <a:r>
              <a:rPr lang="el-GR" dirty="0">
                <a:solidFill>
                  <a:srgbClr val="FF0000"/>
                </a:solidFill>
              </a:rPr>
              <a:t> του μεθυλενίου).</a:t>
            </a:r>
          </a:p>
          <a:p>
            <a:endParaRPr lang="el-GR" dirty="0"/>
          </a:p>
          <a:p>
            <a:endParaRPr lang="el-G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45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A873F-BC0E-4A80-A98A-F9864D472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2475"/>
          </a:xfrm>
        </p:spPr>
        <p:txBody>
          <a:bodyPr/>
          <a:lstStyle/>
          <a:p>
            <a:r>
              <a:rPr lang="el-GR" b="1" dirty="0">
                <a:solidFill>
                  <a:srgbClr val="FF0000"/>
                </a:solidFill>
              </a:rPr>
              <a:t>δράση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DCD88-3D75-4DE3-922E-55636CE57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799" y="1464733"/>
            <a:ext cx="10515600" cy="4707203"/>
          </a:xfrm>
        </p:spPr>
        <p:txBody>
          <a:bodyPr>
            <a:normAutofit fontScale="85000" lnSpcReduction="10000"/>
          </a:bodyPr>
          <a:lstStyle/>
          <a:p>
            <a:r>
              <a:rPr lang="el-GR" dirty="0">
                <a:solidFill>
                  <a:srgbClr val="FF0000"/>
                </a:solidFill>
              </a:rPr>
              <a:t>Κεντρικό νευρικό σύστημα </a:t>
            </a:r>
            <a:r>
              <a:rPr lang="el-GR" dirty="0"/>
              <a:t>-κατασταλτική, αρχικά διεγερτική λόγω καταστολής ανασταλτικών μηχανισμών. Τελικά εμφανίζεται γενική αναισθησία με μικρό εύρος και μεγάλο εύρος του σταδίου διέγερσης (βραχύ περιθώριο ασφαλείας) καθιστώντας την επικίνδυνο ως γενικό αναισθητικό.</a:t>
            </a:r>
          </a:p>
          <a:p>
            <a:r>
              <a:rPr lang="el-GR" dirty="0"/>
              <a:t>Μακρόχρονη χρήση σε μεγάλα ποσά οδηγεί σε σοβαρές νευρολογικές και ψυχικές διαταραχές</a:t>
            </a:r>
          </a:p>
          <a:p>
            <a:r>
              <a:rPr lang="el-GR" dirty="0"/>
              <a:t>Η αιθανόλη δεν αυξάνει ούτε βελτιώνει τις φυσικές και διανοητικές ικανότητες</a:t>
            </a:r>
          </a:p>
          <a:p>
            <a:r>
              <a:rPr lang="el-GR" dirty="0"/>
              <a:t>Η ένταση της δράσης είναι ανάλογη της συγκέντρωσης στο αίμα</a:t>
            </a:r>
          </a:p>
          <a:p>
            <a:r>
              <a:rPr lang="el-GR" dirty="0"/>
              <a:t>Ο οξειδωτικός μεταβολισμός είναι βραδύς </a:t>
            </a:r>
            <a:r>
              <a:rPr lang="el-GR" dirty="0" err="1"/>
              <a:t>γιαυτό</a:t>
            </a:r>
            <a:r>
              <a:rPr lang="el-GR" dirty="0"/>
              <a:t> η δράση της διαρκεί περισσότερο από τα άλλα γενικά αναισθητικά.</a:t>
            </a:r>
          </a:p>
          <a:p>
            <a:r>
              <a:rPr lang="el-GR" dirty="0"/>
              <a:t>Μπορεί να προκαλέσει σπασμούς &amp; αντενδείκνυται στην επιληψία</a:t>
            </a:r>
          </a:p>
          <a:p>
            <a:r>
              <a:rPr lang="el-GR" dirty="0"/>
              <a:t>Μεγάλες δόσεις καταστέλλουν το κέντρο της αναπνοής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46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41E09-E073-4B2E-8391-4BF2F6DD1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b="1" dirty="0"/>
              <a:t>Καρδιαγγειακό σύστημα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63CA13-DEED-4EC4-9D53-5E27C8D4F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Με μέτριες δόσεις ο καρδιακός ρυθμός, η αρτηριακή πίεση και η συστολή δεν μεταβάλλονται</a:t>
            </a:r>
          </a:p>
          <a:p>
            <a:r>
              <a:rPr lang="el-GR" dirty="0"/>
              <a:t>Μετά από μακρόχρονη χρήση εμφανίζονται ενδοκυτταρικές αλλοιώσεις</a:t>
            </a:r>
          </a:p>
          <a:p>
            <a:r>
              <a:rPr lang="el-GR" dirty="0"/>
              <a:t>Σε ισχυρή αλκοολική </a:t>
            </a:r>
            <a:r>
              <a:rPr lang="el-GR" dirty="0" err="1"/>
              <a:t>τοξίκωση</a:t>
            </a:r>
            <a:r>
              <a:rPr lang="el-GR" dirty="0"/>
              <a:t> η αιμάτωση του εγκεφάλου είναι αυξημένη αλλά η δέσμευση οξυγόνου, ελαττωμένη.</a:t>
            </a:r>
          </a:p>
          <a:p>
            <a:r>
              <a:rPr lang="el-GR" dirty="0"/>
              <a:t>Μακροχρόνια χρήση αποτελεί παράγοντα για εμφάνιση αρτηριοσκλήρυνσης και εγκεφαλικών επεισοδίων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561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7833C2-3CE2-4EFF-99EB-68F87328F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4945" y="1810015"/>
            <a:ext cx="5160963" cy="566208"/>
          </a:xfrm>
        </p:spPr>
        <p:txBody>
          <a:bodyPr/>
          <a:lstStyle/>
          <a:p>
            <a:r>
              <a:rPr lang="el-GR" dirty="0"/>
              <a:t>Σκελετικοί μυς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84AEFC-9F0E-4F43-AF54-C85BC79BD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2422525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l-GR" sz="2400" dirty="0"/>
              <a:t>Σε μικρές δόσεις αυξάνει το </a:t>
            </a:r>
            <a:r>
              <a:rPr lang="el-GR" sz="2400" dirty="0" err="1"/>
              <a:t>μυικό</a:t>
            </a:r>
            <a:r>
              <a:rPr lang="el-GR" sz="2400" dirty="0"/>
              <a:t> έργο (πηγή ενέργειας, αύξηση κυκλοφορίας, ελάττωση του αισθήματος καμάτου)</a:t>
            </a:r>
          </a:p>
          <a:p>
            <a:r>
              <a:rPr lang="el-GR" sz="2400" dirty="0"/>
              <a:t>Σε χρόνια,  σκελετική μυοπάθεια και λειτουργικά προβλήματα </a:t>
            </a:r>
            <a:endParaRPr lang="en-US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24A14A4-2C50-48C0-B73F-4271E0882E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6094" y="1681163"/>
            <a:ext cx="4949294" cy="695060"/>
          </a:xfrm>
        </p:spPr>
        <p:txBody>
          <a:bodyPr/>
          <a:lstStyle/>
          <a:p>
            <a:r>
              <a:rPr lang="el-GR" dirty="0"/>
              <a:t>Θερμοκρασία 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C8E8FC2-CC40-41B9-845E-29866629D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782733" cy="1838325"/>
          </a:xfrm>
          <a:solidFill>
            <a:srgbClr val="92D050"/>
          </a:solidFill>
        </p:spPr>
        <p:txBody>
          <a:bodyPr/>
          <a:lstStyle/>
          <a:p>
            <a:r>
              <a:rPr lang="el-GR" dirty="0"/>
              <a:t>Αίσθημα θερμότητας</a:t>
            </a:r>
          </a:p>
          <a:p>
            <a:r>
              <a:rPr lang="el-GR" dirty="0"/>
              <a:t>Λόγω περιφερικής αγγειοδιαστολής  η θερμοκρασία μειώνεται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25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1229</Words>
  <Application>Microsoft Office PowerPoint</Application>
  <PresentationFormat>Widescreen</PresentationFormat>
  <Paragraphs>156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Wingdings</vt:lpstr>
      <vt:lpstr>Office Theme</vt:lpstr>
      <vt:lpstr>CS ChemDraw Drawing</vt:lpstr>
      <vt:lpstr>Αλκοόλες</vt:lpstr>
      <vt:lpstr>Αιθυλική Αλκοόλη</vt:lpstr>
      <vt:lpstr>Σύνθεση</vt:lpstr>
      <vt:lpstr>ιδιότητες</vt:lpstr>
      <vt:lpstr>ιδιότητες</vt:lpstr>
      <vt:lpstr>Μετουσίωση</vt:lpstr>
      <vt:lpstr>δράση</vt:lpstr>
      <vt:lpstr>Καρδιαγγειακό σύστημα</vt:lpstr>
      <vt:lpstr>PowerPoint Presentation</vt:lpstr>
      <vt:lpstr>Γαστρεντερικό σύστημα</vt:lpstr>
      <vt:lpstr>Ενδοκρινικό σύστημα-μεταβολισμός-βιοχημικές αλλαγές</vt:lpstr>
      <vt:lpstr>PowerPoint Presentation</vt:lpstr>
      <vt:lpstr>τύχη</vt:lpstr>
      <vt:lpstr>Αντοχή-Εθισμός</vt:lpstr>
      <vt:lpstr>Μηχανισμός δράσης</vt:lpstr>
      <vt:lpstr>Μακροβιότητα-τερατογένεση</vt:lpstr>
      <vt:lpstr>χρήσεις</vt:lpstr>
      <vt:lpstr>Οξεία δηλητηρίαση-Αντιμετώπιση</vt:lpstr>
      <vt:lpstr>Δισουλφιράμη</vt:lpstr>
      <vt:lpstr>σύνθεση</vt:lpstr>
      <vt:lpstr>Λιπόφιλη ένωση προτιμά τον λιπώδη ιστό, ανάγεται από την αναγωγάση της γλουταθειόνης</vt:lpstr>
      <vt:lpstr>PowerPoint Presentation</vt:lpstr>
      <vt:lpstr>PowerPoint Presentation</vt:lpstr>
      <vt:lpstr>Άλλα ένζυμα που αδρανοποιούνται</vt:lpstr>
      <vt:lpstr>Αγωγή αλκοολισμού</vt:lpstr>
      <vt:lpstr>Μέσα με ανάλογη δράση στην αλκοόλη</vt:lpstr>
      <vt:lpstr>Μεθανόλη: από την ξηρά απόσταξη των ξύλων, ξυλόπνευμα. Η προέλευση της από τα ξύλα οφείλεται στην παρουσία των μεθοξυ-ομάδων της λιγνίνης (το ξύλο αποτελείται από λιγνίνη και κυτταρίνη)</vt:lpstr>
      <vt:lpstr>δράση</vt:lpstr>
      <vt:lpstr>’Ενυδρο Αμυλένιο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Αλκοόλες</dc:title>
  <dc:creator>Dimitra Hadjipavlou-Litina</dc:creator>
  <cp:lastModifiedBy>Dimitra Hadjipavlou-Litina</cp:lastModifiedBy>
  <cp:revision>38</cp:revision>
  <dcterms:created xsi:type="dcterms:W3CDTF">2021-12-07T12:58:56Z</dcterms:created>
  <dcterms:modified xsi:type="dcterms:W3CDTF">2021-12-14T19:37:06Z</dcterms:modified>
</cp:coreProperties>
</file>