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316" r:id="rId5"/>
    <p:sldId id="260" r:id="rId6"/>
    <p:sldId id="314" r:id="rId7"/>
    <p:sldId id="259" r:id="rId8"/>
    <p:sldId id="263" r:id="rId9"/>
    <p:sldId id="264" r:id="rId10"/>
    <p:sldId id="265" r:id="rId11"/>
    <p:sldId id="266" r:id="rId12"/>
    <p:sldId id="267" r:id="rId13"/>
    <p:sldId id="272" r:id="rId14"/>
    <p:sldId id="328" r:id="rId15"/>
    <p:sldId id="329" r:id="rId16"/>
    <p:sldId id="275" r:id="rId17"/>
    <p:sldId id="268" r:id="rId18"/>
    <p:sldId id="269" r:id="rId19"/>
    <p:sldId id="262" r:id="rId20"/>
    <p:sldId id="276" r:id="rId21"/>
    <p:sldId id="277" r:id="rId22"/>
    <p:sldId id="273" r:id="rId23"/>
    <p:sldId id="270" r:id="rId24"/>
    <p:sldId id="274" r:id="rId25"/>
    <p:sldId id="279" r:id="rId26"/>
    <p:sldId id="281" r:id="rId27"/>
    <p:sldId id="289" r:id="rId28"/>
    <p:sldId id="290" r:id="rId29"/>
    <p:sldId id="291" r:id="rId30"/>
    <p:sldId id="292" r:id="rId31"/>
    <p:sldId id="293" r:id="rId32"/>
    <p:sldId id="294" r:id="rId33"/>
    <p:sldId id="285" r:id="rId34"/>
    <p:sldId id="283" r:id="rId35"/>
    <p:sldId id="284" r:id="rId36"/>
    <p:sldId id="300" r:id="rId37"/>
    <p:sldId id="287" r:id="rId38"/>
    <p:sldId id="288" r:id="rId39"/>
    <p:sldId id="286" r:id="rId40"/>
    <p:sldId id="297" r:id="rId41"/>
    <p:sldId id="295" r:id="rId42"/>
    <p:sldId id="296" r:id="rId43"/>
    <p:sldId id="298" r:id="rId44"/>
    <p:sldId id="330" r:id="rId45"/>
    <p:sldId id="331" r:id="rId46"/>
    <p:sldId id="332" r:id="rId47"/>
    <p:sldId id="333" r:id="rId48"/>
    <p:sldId id="334" r:id="rId49"/>
    <p:sldId id="313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AD64-B5A4-4D26-9598-6C4685F643D9}" type="datetimeFigureOut">
              <a:rPr lang="el-GR" smtClean="0"/>
              <a:pPr/>
              <a:t>12/4/2022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D00-A154-45F7-AB4F-E14D95F04C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AD64-B5A4-4D26-9598-6C4685F643D9}" type="datetimeFigureOut">
              <a:rPr lang="el-GR" smtClean="0"/>
              <a:pPr/>
              <a:t>12/4/2022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D00-A154-45F7-AB4F-E14D95F04C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AD64-B5A4-4D26-9598-6C4685F643D9}" type="datetimeFigureOut">
              <a:rPr lang="el-GR" smtClean="0"/>
              <a:pPr/>
              <a:t>12/4/2022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D00-A154-45F7-AB4F-E14D95F04C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AD64-B5A4-4D26-9598-6C4685F643D9}" type="datetimeFigureOut">
              <a:rPr lang="el-GR" smtClean="0"/>
              <a:pPr/>
              <a:t>12/4/2022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D00-A154-45F7-AB4F-E14D95F04C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AD64-B5A4-4D26-9598-6C4685F643D9}" type="datetimeFigureOut">
              <a:rPr lang="el-GR" smtClean="0"/>
              <a:pPr/>
              <a:t>12/4/2022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D00-A154-45F7-AB4F-E14D95F04C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AD64-B5A4-4D26-9598-6C4685F643D9}" type="datetimeFigureOut">
              <a:rPr lang="el-GR" smtClean="0"/>
              <a:pPr/>
              <a:t>12/4/2022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D00-A154-45F7-AB4F-E14D95F04C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AD64-B5A4-4D26-9598-6C4685F643D9}" type="datetimeFigureOut">
              <a:rPr lang="el-GR" smtClean="0"/>
              <a:pPr/>
              <a:t>12/4/2022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D00-A154-45F7-AB4F-E14D95F04C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AD64-B5A4-4D26-9598-6C4685F643D9}" type="datetimeFigureOut">
              <a:rPr lang="el-GR" smtClean="0"/>
              <a:pPr/>
              <a:t>12/4/2022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D00-A154-45F7-AB4F-E14D95F04C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AD64-B5A4-4D26-9598-6C4685F643D9}" type="datetimeFigureOut">
              <a:rPr lang="el-GR" smtClean="0"/>
              <a:pPr/>
              <a:t>12/4/2022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D00-A154-45F7-AB4F-E14D95F04C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AD64-B5A4-4D26-9598-6C4685F643D9}" type="datetimeFigureOut">
              <a:rPr lang="el-GR" smtClean="0"/>
              <a:pPr/>
              <a:t>12/4/2022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D00-A154-45F7-AB4F-E14D95F04C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AD64-B5A4-4D26-9598-6C4685F643D9}" type="datetimeFigureOut">
              <a:rPr lang="el-GR" smtClean="0"/>
              <a:pPr/>
              <a:t>12/4/2022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D00-A154-45F7-AB4F-E14D95F04C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BAD64-B5A4-4D26-9598-6C4685F643D9}" type="datetimeFigureOut">
              <a:rPr lang="el-GR" smtClean="0"/>
              <a:pPr/>
              <a:t>12/4/2022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42D00-A154-45F7-AB4F-E14D95F04C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l-GR" sz="2400" b="1" dirty="0"/>
              <a:t>Β. </a:t>
            </a:r>
            <a:r>
              <a:rPr lang="el-GR" sz="2400" b="1" dirty="0" err="1"/>
              <a:t>Αδρενεργικά</a:t>
            </a:r>
            <a:r>
              <a:rPr lang="el-GR" sz="2400" b="1" dirty="0"/>
              <a:t> Φάρμακα  και Συγγενείς Ενώσεις</a:t>
            </a:r>
            <a:br>
              <a:rPr lang="el-GR" sz="2400" b="1" dirty="0"/>
            </a:br>
            <a:endParaRPr lang="el-GR" sz="2400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457200" y="274638"/>
            <a:ext cx="8229600" cy="1368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οι ενώσεις δρουν περιφερικά </a:t>
            </a:r>
            <a:b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357158" y="1428736"/>
            <a:ext cx="4038600" cy="254318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είτε για να ενισχύσουν τη δραστηριότητα του συμπαθητικού νευρικού συστήματος.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συμπαθομιμητικά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3 - Θέση περιεχομένου"/>
          <p:cNvSpPr txBox="1">
            <a:spLocks/>
          </p:cNvSpPr>
          <p:nvPr/>
        </p:nvSpPr>
        <p:spPr>
          <a:xfrm>
            <a:off x="4572000" y="1428736"/>
            <a:ext cx="4038600" cy="250033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είτε για να μειώσουν τη δραστηριότητα του συμπαθητικού νευρικού συστήματος.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συμπαθολυτικά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285720" y="4143380"/>
            <a:ext cx="157163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750067" y="4679165"/>
            <a:ext cx="228601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1928794" y="4000504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Ορθογώνιο"/>
          <p:cNvSpPr/>
          <p:nvPr/>
        </p:nvSpPr>
        <p:spPr>
          <a:xfrm>
            <a:off x="142844" y="5357826"/>
            <a:ext cx="1357322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2">
                    <a:lumMod val="10000"/>
                  </a:schemeClr>
                </a:solidFill>
              </a:rPr>
              <a:t>άμεση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1785918" y="6143644"/>
            <a:ext cx="1357322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2">
                    <a:lumMod val="10000"/>
                  </a:schemeClr>
                </a:solidFill>
              </a:rPr>
              <a:t>διπλή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2428860" y="4786322"/>
            <a:ext cx="1357322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2">
                    <a:lumMod val="10000"/>
                  </a:schemeClr>
                </a:solidFill>
              </a:rPr>
              <a:t>έμμεση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sz="2400" dirty="0"/>
              <a:t>Σε χαμηλές δόσεις αποκρίνονται πρώτα οι β υποδοχείς, διεγείρεται η καρδιά και διαστέλλονται οι βρόγχοι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l-GR" dirty="0"/>
              <a:t>αντιμετώπιση κρίσεων βρογχικού άσθματος </a:t>
            </a:r>
          </a:p>
          <a:p>
            <a:r>
              <a:rPr lang="el-GR" dirty="0"/>
              <a:t>χειρουργικές επεμβάσεις </a:t>
            </a:r>
          </a:p>
          <a:p>
            <a:r>
              <a:rPr lang="el-GR" dirty="0"/>
              <a:t>Ρινορραγίες</a:t>
            </a:r>
          </a:p>
          <a:p>
            <a:r>
              <a:rPr lang="el-GR" dirty="0"/>
              <a:t>στη θεραπεία του γλαυκώματος</a:t>
            </a:r>
          </a:p>
          <a:p>
            <a:r>
              <a:rPr lang="el-GR" dirty="0"/>
              <a:t>αύξηση της διάρκειας δράσης τοπικών αναισθητικών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186122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l-GR" sz="2400" dirty="0"/>
              <a:t>Όχι από το στόμα</a:t>
            </a:r>
          </a:p>
          <a:p>
            <a:r>
              <a:rPr lang="el-GR" sz="2400" dirty="0"/>
              <a:t>υφίσταται τη δράση της ΜΑΟ και της </a:t>
            </a:r>
            <a:r>
              <a:rPr lang="en-US" sz="2400" dirty="0"/>
              <a:t>C</a:t>
            </a:r>
            <a:r>
              <a:rPr lang="el-GR" sz="2400" dirty="0"/>
              <a:t>0ΜΤ και </a:t>
            </a:r>
            <a:r>
              <a:rPr lang="el-GR" sz="2400" dirty="0" err="1"/>
              <a:t>συζεύγνυται</a:t>
            </a:r>
            <a:r>
              <a:rPr lang="el-GR" sz="2400" dirty="0"/>
              <a:t> κατά τη διάβασή της από το ήπαρ</a:t>
            </a:r>
          </a:p>
          <a:p>
            <a:r>
              <a:rPr lang="el-GR" sz="2400" b="1" u="sng" dirty="0"/>
              <a:t>Προσοχή </a:t>
            </a:r>
            <a:r>
              <a:rPr lang="en-US" sz="2400" b="1" u="sng" dirty="0"/>
              <a:t>;</a:t>
            </a:r>
            <a:r>
              <a:rPr lang="el-GR" sz="2400" dirty="0"/>
              <a:t> Η ενδοφλέβια χορήγηση πρέπει να γίνεται αργά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5" name="4 - Γελαστό πρόσωπο"/>
          <p:cNvSpPr/>
          <p:nvPr/>
        </p:nvSpPr>
        <p:spPr>
          <a:xfrm>
            <a:off x="7929586" y="1428736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Καμπύλο βέλος προς τα επάνω"/>
          <p:cNvSpPr/>
          <p:nvPr/>
        </p:nvSpPr>
        <p:spPr>
          <a:xfrm>
            <a:off x="7929586" y="2357430"/>
            <a:ext cx="571504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00628" y="1600201"/>
            <a:ext cx="3686172" cy="132873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400" dirty="0"/>
              <a:t>ισχυρός </a:t>
            </a:r>
            <a:r>
              <a:rPr lang="el-GR" sz="2400" b="1" dirty="0"/>
              <a:t>α</a:t>
            </a:r>
            <a:r>
              <a:rPr lang="el-GR" sz="2400" dirty="0"/>
              <a:t> και </a:t>
            </a:r>
            <a:r>
              <a:rPr lang="el-GR" sz="2400" b="1" dirty="0"/>
              <a:t>β</a:t>
            </a:r>
            <a:r>
              <a:rPr lang="el-GR" sz="2400" dirty="0"/>
              <a:t>1 αγωνιστής με ασθενή </a:t>
            </a:r>
            <a:r>
              <a:rPr lang="el-GR" sz="2400" b="1" dirty="0"/>
              <a:t>β2</a:t>
            </a:r>
            <a:r>
              <a:rPr lang="el-GR" sz="2400" dirty="0"/>
              <a:t> αγωνιστική ικανότητα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71472" y="214290"/>
          <a:ext cx="401637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CS ChemDraw Drawing" r:id="rId3" imgW="4016829" imgH="1241697" progId="ChemDraw.Document.6.0">
                  <p:embed/>
                </p:oleObj>
              </mc:Choice>
              <mc:Fallback>
                <p:oleObj name="CS ChemDraw Drawing" r:id="rId3" imgW="4016829" imgH="124169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14290"/>
                        <a:ext cx="4016375" cy="12414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5143504" y="428604"/>
            <a:ext cx="3357586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err="1">
                <a:solidFill>
                  <a:schemeClr val="tx1"/>
                </a:solidFill>
              </a:rPr>
              <a:t>Οξινη</a:t>
            </a:r>
            <a:r>
              <a:rPr lang="el-GR" sz="2400" b="1" dirty="0">
                <a:solidFill>
                  <a:schemeClr val="tx1"/>
                </a:solidFill>
              </a:rPr>
              <a:t> τρυγική </a:t>
            </a:r>
            <a:r>
              <a:rPr lang="el-GR" sz="2400" b="1" dirty="0" err="1">
                <a:solidFill>
                  <a:schemeClr val="tx1"/>
                </a:solidFill>
              </a:rPr>
              <a:t>νοραδρεναλίνη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4471990" cy="2828932"/>
          </a:xfrm>
          <a:solidFill>
            <a:srgbClr val="99FF66"/>
          </a:solidFill>
        </p:spPr>
        <p:txBody>
          <a:bodyPr>
            <a:normAutofit/>
          </a:bodyPr>
          <a:lstStyle/>
          <a:p>
            <a:r>
              <a:rPr lang="el-GR" sz="2400" dirty="0"/>
              <a:t>Παραλαβή  από επινεφρίδια (π.χ. βοοειδών) με εκχύλιση με αραιό όξινο διάλυμα</a:t>
            </a:r>
          </a:p>
          <a:p>
            <a:r>
              <a:rPr lang="el-GR" sz="2400" dirty="0"/>
              <a:t>θέρμανση και κατεργασία με αιθανόλη</a:t>
            </a:r>
          </a:p>
          <a:p>
            <a:r>
              <a:rPr lang="el-GR" sz="2400" dirty="0"/>
              <a:t>καταβυθίζεται  με </a:t>
            </a:r>
            <a:r>
              <a:rPr lang="el-GR" sz="2400" dirty="0" err="1"/>
              <a:t>μεθυλαμίνη</a:t>
            </a:r>
            <a:r>
              <a:rPr lang="el-GR" sz="2400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2082792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/>
              <a:t>Υδροχλωρική </a:t>
            </a:r>
            <a:r>
              <a:rPr lang="el-GR" sz="2400" b="1" dirty="0" err="1"/>
              <a:t>Ισοπροτερενόλη</a:t>
            </a:r>
            <a:r>
              <a:rPr lang="el-GR" sz="2400" b="1" dirty="0"/>
              <a:t>/</a:t>
            </a:r>
            <a:r>
              <a:rPr lang="el-GR" sz="2400" b="1" dirty="0" err="1"/>
              <a:t>Ισοπρεναλίνη</a:t>
            </a:r>
            <a:br>
              <a:rPr lang="el-GR" sz="2400" b="1" dirty="0"/>
            </a:br>
            <a:br>
              <a:rPr lang="el-GR" sz="2400" dirty="0"/>
            </a:br>
            <a:r>
              <a:rPr lang="el-GR" sz="2000" dirty="0">
                <a:solidFill>
                  <a:srgbClr val="FF0000"/>
                </a:solidFill>
              </a:rPr>
              <a:t>ισχυρός </a:t>
            </a:r>
            <a:r>
              <a:rPr lang="el-GR" sz="2000" b="1" dirty="0">
                <a:solidFill>
                  <a:srgbClr val="FF0000"/>
                </a:solidFill>
              </a:rPr>
              <a:t>β</a:t>
            </a:r>
            <a:r>
              <a:rPr lang="el-GR" sz="2000" dirty="0">
                <a:solidFill>
                  <a:srgbClr val="FF0000"/>
                </a:solidFill>
              </a:rPr>
              <a:t>-</a:t>
            </a:r>
            <a:r>
              <a:rPr lang="el-GR" sz="2000" dirty="0" err="1">
                <a:solidFill>
                  <a:srgbClr val="FF0000"/>
                </a:solidFill>
              </a:rPr>
              <a:t>αδρενεργικός</a:t>
            </a:r>
            <a:r>
              <a:rPr lang="el-GR" sz="2000" dirty="0">
                <a:solidFill>
                  <a:srgbClr val="FF0000"/>
                </a:solidFill>
              </a:rPr>
              <a:t> αγωνιστής, χωρίς πρακτικά επίδραση στους </a:t>
            </a:r>
            <a:r>
              <a:rPr lang="el-GR" sz="2000" b="1" dirty="0">
                <a:solidFill>
                  <a:srgbClr val="FF0000"/>
                </a:solidFill>
              </a:rPr>
              <a:t>α</a:t>
            </a:r>
            <a:r>
              <a:rPr lang="el-GR" sz="2000" dirty="0">
                <a:solidFill>
                  <a:srgbClr val="FF0000"/>
                </a:solidFill>
              </a:rPr>
              <a:t> υποδοχείς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28596" y="3286124"/>
            <a:ext cx="4067204" cy="2840039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l-GR" dirty="0"/>
              <a:t>Χρησιμοποιείται:</a:t>
            </a:r>
          </a:p>
          <a:p>
            <a:r>
              <a:rPr lang="el-GR" dirty="0"/>
              <a:t>-Στην αγωγή βρογχικού άσθματος</a:t>
            </a:r>
          </a:p>
          <a:p>
            <a:r>
              <a:rPr lang="el-GR" dirty="0"/>
              <a:t>- Ενδοφλέβια, στην αγωγή </a:t>
            </a:r>
            <a:r>
              <a:rPr lang="en-US" dirty="0" err="1"/>
              <a:t>schock</a:t>
            </a:r>
            <a:endParaRPr lang="el-GR" dirty="0"/>
          </a:p>
          <a:p>
            <a:r>
              <a:rPr lang="el-GR" dirty="0"/>
              <a:t>-Σε περιπτώσεις κοιλιακής βραδυκαρδίας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Επειδή δεν είναι εκλεκτική για τους </a:t>
            </a:r>
            <a:r>
              <a:rPr lang="el-GR" b="1" dirty="0"/>
              <a:t>β1 ή β2</a:t>
            </a:r>
            <a:r>
              <a:rPr lang="el-GR" dirty="0"/>
              <a:t> υποδοχείς, </a:t>
            </a:r>
          </a:p>
          <a:p>
            <a:pPr>
              <a:buNone/>
            </a:pPr>
            <a:r>
              <a:rPr lang="el-GR" dirty="0"/>
              <a:t>προκαλεί αύξηση της καρδιακής απόδοσης (</a:t>
            </a:r>
            <a:r>
              <a:rPr lang="el-GR" b="1" dirty="0" err="1"/>
              <a:t>β1</a:t>
            </a:r>
            <a:r>
              <a:rPr lang="el-GR" b="1" dirty="0"/>
              <a:t> </a:t>
            </a:r>
            <a:r>
              <a:rPr lang="el-GR" dirty="0"/>
              <a:t>υποδοχείς) και </a:t>
            </a:r>
            <a:r>
              <a:rPr lang="el-GR" dirty="0" err="1"/>
              <a:t>βρογχοδιαστολή</a:t>
            </a:r>
            <a:r>
              <a:rPr lang="el-GR" dirty="0"/>
              <a:t> (</a:t>
            </a:r>
            <a:r>
              <a:rPr lang="el-GR" b="1" dirty="0" err="1"/>
              <a:t>β2</a:t>
            </a:r>
            <a:r>
              <a:rPr lang="el-GR" b="1" dirty="0"/>
              <a:t> </a:t>
            </a:r>
            <a:r>
              <a:rPr lang="el-GR" dirty="0"/>
              <a:t>υποδοχείς).</a:t>
            </a:r>
          </a:p>
          <a:p>
            <a:endParaRPr lang="el-GR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714876" y="428604"/>
          <a:ext cx="3286148" cy="817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CS ChemDraw Drawing" r:id="rId3" imgW="2343694" imgH="582023" progId="ChemDraw.Document.6.0">
                  <p:embed/>
                </p:oleObj>
              </mc:Choice>
              <mc:Fallback>
                <p:oleObj name="CS ChemDraw Drawing" r:id="rId3" imgW="2343694" imgH="58202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28604"/>
                        <a:ext cx="3286148" cy="817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Αστέρι 4 ακτινών"/>
          <p:cNvSpPr/>
          <p:nvPr/>
        </p:nvSpPr>
        <p:spPr>
          <a:xfrm>
            <a:off x="7358082" y="2500306"/>
            <a:ext cx="500066" cy="50006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Αστέρι 4 ακτινών"/>
          <p:cNvSpPr/>
          <p:nvPr/>
        </p:nvSpPr>
        <p:spPr>
          <a:xfrm>
            <a:off x="7510482" y="2652706"/>
            <a:ext cx="500066" cy="50006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51115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l-GR" sz="2400" dirty="0"/>
              <a:t>σχέσεις δομής-δράσης των </a:t>
            </a:r>
            <a:r>
              <a:rPr lang="el-GR" sz="2400" dirty="0" err="1"/>
              <a:t>συμπαθομιμητικών</a:t>
            </a:r>
            <a:r>
              <a:rPr lang="el-GR" sz="2400" dirty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4138642" cy="4911741"/>
          </a:xfrm>
        </p:spPr>
        <p:txBody>
          <a:bodyPr/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</a:rPr>
              <a:t>άμεσα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85720" y="2071678"/>
          <a:ext cx="705802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5" name="CS ChemDraw Drawing" r:id="rId3" imgW="4794069" imgH="2573746" progId="ChemDraw.Document.6.0">
                  <p:embed/>
                </p:oleObj>
              </mc:Choice>
              <mc:Fallback>
                <p:oleObj name="CS ChemDraw Drawing" r:id="rId3" imgW="4794069" imgH="257374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071678"/>
                        <a:ext cx="705802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Καμπύλο βέλος προς τα επάνω"/>
          <p:cNvSpPr/>
          <p:nvPr/>
        </p:nvSpPr>
        <p:spPr>
          <a:xfrm>
            <a:off x="642910" y="4357694"/>
            <a:ext cx="3929090" cy="12144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6215082"/>
            <a:ext cx="9144000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Απαραίτητη προϋπόθεση είναι οι ομάδες αυτές να βρίσκονται στην ίδια πλευρά του μορίου. Είναι τα σημεία αλληλεπίδρασης. 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10 - Σύννεφο"/>
          <p:cNvSpPr/>
          <p:nvPr/>
        </p:nvSpPr>
        <p:spPr>
          <a:xfrm>
            <a:off x="6429356" y="214290"/>
            <a:ext cx="2714644" cy="14287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Αύξηση όγκου 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5000628" y="3214686"/>
            <a:ext cx="3857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</a:rPr>
              <a:t>Η φύση του </a:t>
            </a:r>
            <a:r>
              <a:rPr lang="el-GR" b="1" dirty="0" err="1">
                <a:solidFill>
                  <a:schemeClr val="tx2">
                    <a:lumMod val="50000"/>
                  </a:schemeClr>
                </a:solidFill>
              </a:rPr>
              <a:t>υποκαταστάτη</a:t>
            </a:r>
            <a:r>
              <a:rPr lang="el-GR" b="1" dirty="0">
                <a:solidFill>
                  <a:schemeClr val="tx2">
                    <a:lumMod val="50000"/>
                  </a:schemeClr>
                </a:solidFill>
              </a:rPr>
              <a:t> του αζώτου καθορίζει την εκλεκτικότητα</a:t>
            </a:r>
          </a:p>
        </p:txBody>
      </p:sp>
      <p:cxnSp>
        <p:nvCxnSpPr>
          <p:cNvPr id="15" name="14 - Γωνιακή σύνδεση"/>
          <p:cNvCxnSpPr/>
          <p:nvPr/>
        </p:nvCxnSpPr>
        <p:spPr>
          <a:xfrm rot="10800000">
            <a:off x="4714876" y="3786190"/>
            <a:ext cx="1071570" cy="285752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Ορθογώνιο"/>
          <p:cNvSpPr/>
          <p:nvPr/>
        </p:nvSpPr>
        <p:spPr>
          <a:xfrm>
            <a:off x="285720" y="1643050"/>
            <a:ext cx="437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το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(-) ισομερές είναι δραστικότερο του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(+)</a:t>
            </a:r>
          </a:p>
        </p:txBody>
      </p:sp>
      <p:sp>
        <p:nvSpPr>
          <p:cNvPr id="20" name="19 - Βέλος προς τα κάτω"/>
          <p:cNvSpPr/>
          <p:nvPr/>
        </p:nvSpPr>
        <p:spPr>
          <a:xfrm>
            <a:off x="8001024" y="1643050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Σύννεφο"/>
          <p:cNvSpPr/>
          <p:nvPr/>
        </p:nvSpPr>
        <p:spPr>
          <a:xfrm>
            <a:off x="7786710" y="2143116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C512-32F7-4555-92D1-F1AABBC39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απευθείας δράση…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768F-B7A2-4082-A73E-70F4F78D8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Σχετίζεται ιδιαίτερα  με την αμινομάδα και το ΟΗ της αλυσίδας</a:t>
            </a:r>
          </a:p>
          <a:p>
            <a:r>
              <a:rPr lang="el-GR" dirty="0"/>
              <a:t>Η </a:t>
            </a:r>
            <a:r>
              <a:rPr lang="en-US" b="1" dirty="0">
                <a:solidFill>
                  <a:srgbClr val="FF0000"/>
                </a:solidFill>
              </a:rPr>
              <a:t>m-OH &amp; </a:t>
            </a:r>
            <a:r>
              <a:rPr lang="el-GR" b="1" dirty="0">
                <a:solidFill>
                  <a:srgbClr val="FF0000"/>
                </a:solidFill>
              </a:rPr>
              <a:t>η β-ΟΗ  </a:t>
            </a:r>
            <a:r>
              <a:rPr lang="el-GR" dirty="0"/>
              <a:t>και η </a:t>
            </a:r>
            <a:r>
              <a:rPr lang="el-GR" u="sng" dirty="0"/>
              <a:t>πρωτοταγής/δευτεροταγής αμινομάδα </a:t>
            </a:r>
          </a:p>
          <a:p>
            <a:r>
              <a:rPr lang="el-GR" dirty="0"/>
              <a:t>Εξαίρεση η </a:t>
            </a:r>
            <a:r>
              <a:rPr lang="el-GR" u="sng" dirty="0"/>
              <a:t>δευτεροταγής αμινομάδα </a:t>
            </a:r>
            <a:r>
              <a:rPr lang="el-GR" dirty="0"/>
              <a:t>που οδηγεί σε πτωχή απευθείας δράση</a:t>
            </a:r>
          </a:p>
          <a:p>
            <a:r>
              <a:rPr lang="el-GR" dirty="0"/>
              <a:t>Η α-</a:t>
            </a:r>
            <a:r>
              <a:rPr lang="en-US" dirty="0"/>
              <a:t>CH</a:t>
            </a:r>
            <a:r>
              <a:rPr lang="en-US" baseline="-25000" dirty="0"/>
              <a:t>3 </a:t>
            </a:r>
            <a:r>
              <a:rPr lang="en-US" dirty="0"/>
              <a:t> </a:t>
            </a:r>
            <a:r>
              <a:rPr lang="el-GR" dirty="0">
                <a:solidFill>
                  <a:srgbClr val="FF0000"/>
                </a:solidFill>
              </a:rPr>
              <a:t>μειώνει την άμεση </a:t>
            </a:r>
            <a:r>
              <a:rPr lang="el-GR" dirty="0"/>
              <a:t>…αλλά αυξάνει την διάρκεια τη δράσης γιατί παρεμποδίζεται η δράση των μεταβολικών ενζύμων ΜΑΟ. </a:t>
            </a:r>
          </a:p>
        </p:txBody>
      </p:sp>
    </p:spTree>
    <p:extLst>
      <p:ext uri="{BB962C8B-B14F-4D97-AF65-F5344CB8AC3E}">
        <p14:creationId xmlns:p14="http://schemas.microsoft.com/office/powerpoint/2010/main" val="376408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5F2D6-47F7-4BAB-94FE-8274EC52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</a:t>
            </a:r>
            <a:r>
              <a:rPr lang="el-GR" dirty="0"/>
              <a:t>ή </a:t>
            </a:r>
            <a:r>
              <a:rPr lang="en-US" dirty="0"/>
              <a:t>D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D7E6-2303-4315-A592-2F88AF37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τα ισχυρότερα  γιατί έτσι συζεύγνυνται με τις συμπληρωματικές τους</a:t>
            </a:r>
            <a:r>
              <a:rPr lang="en-US" dirty="0"/>
              <a:t> </a:t>
            </a:r>
            <a:r>
              <a:rPr lang="el-GR" dirty="0"/>
              <a:t>περιοχές στον υποδοχέα</a:t>
            </a:r>
          </a:p>
        </p:txBody>
      </p:sp>
    </p:spTree>
    <p:extLst>
      <p:ext uri="{BB962C8B-B14F-4D97-AF65-F5344CB8AC3E}">
        <p14:creationId xmlns:p14="http://schemas.microsoft.com/office/powerpoint/2010/main" val="3242771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Για τους </a:t>
            </a:r>
            <a:r>
              <a:rPr lang="el-GR" sz="2800" b="1" dirty="0"/>
              <a:t>β-αγωνιστές</a:t>
            </a:r>
            <a:r>
              <a:rPr lang="el-GR" sz="2800" dirty="0"/>
              <a:t>, υπάρχουν ορισμένα δομικά στοιχεία που προσδίνουν εκλεκτικότητα για δράση είτε στους </a:t>
            </a:r>
            <a:r>
              <a:rPr lang="el-GR" sz="2800" b="1" dirty="0"/>
              <a:t>β1</a:t>
            </a:r>
            <a:r>
              <a:rPr lang="el-GR" sz="2800" dirty="0"/>
              <a:t> είτε στους </a:t>
            </a:r>
            <a:r>
              <a:rPr lang="el-GR" sz="2800" b="1" dirty="0"/>
              <a:t>β2</a:t>
            </a:r>
            <a:r>
              <a:rPr lang="el-GR" sz="2800" dirty="0"/>
              <a:t> υποδοχείς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l-GR" dirty="0"/>
              <a:t>Παρουσία μιας </a:t>
            </a:r>
            <a:r>
              <a:rPr lang="el-GR" b="1" dirty="0">
                <a:solidFill>
                  <a:srgbClr val="FF0000"/>
                </a:solidFill>
              </a:rPr>
              <a:t>τεταρτοταγούς  </a:t>
            </a:r>
            <a:r>
              <a:rPr lang="el-GR" b="1" dirty="0" err="1">
                <a:solidFill>
                  <a:srgbClr val="FF0000"/>
                </a:solidFill>
              </a:rPr>
              <a:t>βουτυλομάδας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dirty="0"/>
              <a:t>στο Ν συμβάλλει σε </a:t>
            </a:r>
            <a:r>
              <a:rPr lang="el-GR" b="1" dirty="0"/>
              <a:t>β2 </a:t>
            </a:r>
            <a:r>
              <a:rPr lang="el-GR" dirty="0"/>
              <a:t>εκλεκτικότητα </a:t>
            </a:r>
          </a:p>
          <a:p>
            <a:pPr lvl="1"/>
            <a:r>
              <a:rPr lang="el-GR" dirty="0"/>
              <a:t>Μετατροπή του πυρήνα της </a:t>
            </a:r>
            <a:r>
              <a:rPr lang="el-GR" dirty="0" err="1">
                <a:solidFill>
                  <a:srgbClr val="FF0000"/>
                </a:solidFill>
              </a:rPr>
              <a:t>κατεχόλης</a:t>
            </a:r>
            <a:r>
              <a:rPr lang="el-GR" dirty="0"/>
              <a:t> σε πυρήνα </a:t>
            </a:r>
            <a:r>
              <a:rPr lang="el-GR" dirty="0" err="1">
                <a:solidFill>
                  <a:srgbClr val="FF0000"/>
                </a:solidFill>
              </a:rPr>
              <a:t>ρεσορκινόλης</a:t>
            </a:r>
            <a:r>
              <a:rPr lang="el-GR" dirty="0"/>
              <a:t> σε συνδυασμό με ευνοϊκή Ν-υποκατάσταση, προσδίνει κάποια </a:t>
            </a:r>
            <a:r>
              <a:rPr lang="el-GR" b="1" dirty="0"/>
              <a:t>β2</a:t>
            </a:r>
            <a:r>
              <a:rPr lang="el-GR" dirty="0"/>
              <a:t> εκλεκτικότητα </a:t>
            </a:r>
          </a:p>
          <a:p>
            <a:pPr lvl="1"/>
            <a:r>
              <a:rPr lang="el-GR" dirty="0"/>
              <a:t>Αντικατάσταση του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l-GR" dirty="0">
                <a:solidFill>
                  <a:srgbClr val="FF0000"/>
                </a:solidFill>
              </a:rPr>
              <a:t>-Ο</a:t>
            </a:r>
            <a:r>
              <a:rPr lang="el-GR" dirty="0"/>
              <a:t>Η της </a:t>
            </a:r>
            <a:r>
              <a:rPr lang="el-GR" dirty="0" err="1"/>
              <a:t>κατεχόλης</a:t>
            </a:r>
            <a:r>
              <a:rPr lang="el-GR" dirty="0"/>
              <a:t> από ορισμένες άλλες χαρακτηριστικές ομάδες ευνοεί την  </a:t>
            </a:r>
            <a:r>
              <a:rPr lang="el-GR" b="1" dirty="0"/>
              <a:t>β2</a:t>
            </a:r>
            <a:r>
              <a:rPr lang="el-GR" dirty="0"/>
              <a:t> εκλεκτικότητα </a:t>
            </a:r>
          </a:p>
          <a:p>
            <a:pPr lvl="1"/>
            <a:r>
              <a:rPr lang="el-GR" dirty="0"/>
              <a:t>Εισαγωγή α</a:t>
            </a:r>
            <a:r>
              <a:rPr lang="el-GR" dirty="0">
                <a:solidFill>
                  <a:srgbClr val="FF0000"/>
                </a:solidFill>
              </a:rPr>
              <a:t>ιθυλικής ομάδας στο άτομο </a:t>
            </a:r>
            <a:r>
              <a:rPr lang="en-US" dirty="0"/>
              <a:t>C</a:t>
            </a:r>
            <a:r>
              <a:rPr lang="el-GR" dirty="0"/>
              <a:t> το γειτονικό προς το Ν  οδηγεί επίσης σε </a:t>
            </a:r>
            <a:r>
              <a:rPr lang="el-GR" b="1" dirty="0"/>
              <a:t>β2</a:t>
            </a:r>
            <a:r>
              <a:rPr lang="el-GR" dirty="0"/>
              <a:t> εκλεκτικότητα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sz="2800" dirty="0" err="1"/>
              <a:t>Σαλβουταμόλη</a:t>
            </a:r>
            <a:r>
              <a:rPr lang="el-GR" sz="2800" dirty="0"/>
              <a:t> (</a:t>
            </a:r>
            <a:r>
              <a:rPr lang="el-GR" sz="2800" dirty="0" err="1"/>
              <a:t>Αλβουταμόλη</a:t>
            </a:r>
            <a:r>
              <a:rPr lang="el-GR" sz="2800" dirty="0"/>
              <a:t>, </a:t>
            </a:r>
            <a:r>
              <a:rPr lang="el-GR" sz="2800" dirty="0" err="1"/>
              <a:t>Αλβουτερόλη</a:t>
            </a:r>
            <a:r>
              <a:rPr lang="el-GR" sz="2800" dirty="0"/>
              <a:t>)</a:t>
            </a:r>
            <a:br>
              <a:rPr lang="el-GR" sz="2800" dirty="0"/>
            </a:br>
            <a:r>
              <a:rPr lang="el-GR" sz="2800" dirty="0"/>
              <a:t>β2 αγωνιστής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4500570"/>
            <a:ext cx="3929090" cy="162559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l-GR" dirty="0"/>
              <a:t>μπορεί να χρησιμοποιηθεί για καθυστέρηση πρόωρου τοκετού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928662" y="1714488"/>
          <a:ext cx="7143800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CS ChemDraw Drawing" r:id="rId3" imgW="6542314" imgH="1688011" progId="ChemDraw.Document.6.0">
                  <p:embed/>
                </p:oleObj>
              </mc:Choice>
              <mc:Fallback>
                <p:oleObj name="CS ChemDraw Drawing" r:id="rId3" imgW="6542314" imgH="168801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714488"/>
                        <a:ext cx="7143800" cy="1928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accent1">
                    <a:lumMod val="50000"/>
                  </a:schemeClr>
                </a:solidFill>
              </a:rPr>
              <a:t>Υδροχλωρική </a:t>
            </a:r>
            <a:r>
              <a:rPr lang="el-GR" sz="3200" b="1" dirty="0" err="1">
                <a:solidFill>
                  <a:schemeClr val="accent1">
                    <a:lumMod val="50000"/>
                  </a:schemeClr>
                </a:solidFill>
              </a:rPr>
              <a:t>Ναφαζολίνη</a:t>
            </a:r>
            <a:r>
              <a:rPr lang="el-GR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l-GR" sz="3200" dirty="0"/>
              <a:t>άμεση </a:t>
            </a:r>
            <a:r>
              <a:rPr lang="el-GR" sz="3200" b="1" dirty="0"/>
              <a:t>α</a:t>
            </a:r>
            <a:r>
              <a:rPr lang="el-GR" sz="3200" dirty="0"/>
              <a:t>-αγωνιστική δράση</a:t>
            </a:r>
            <a:endParaRPr lang="el-G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4000505"/>
            <a:ext cx="4138642" cy="1428760"/>
          </a:xfrm>
        </p:spPr>
        <p:txBody>
          <a:bodyPr/>
          <a:lstStyle/>
          <a:p>
            <a:r>
              <a:rPr lang="el-GR" dirty="0"/>
              <a:t>ρινικό και οφθαλμικό </a:t>
            </a:r>
            <a:r>
              <a:rPr lang="el-GR" dirty="0" err="1"/>
              <a:t>αποσυμφορητικό</a:t>
            </a:r>
            <a:endParaRPr lang="el-GR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642910" y="1643050"/>
          <a:ext cx="7643866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CS ChemDraw Drawing" r:id="rId3" imgW="6339477" imgH="1430746" progId="ChemDraw.Document.6.0">
                  <p:embed/>
                </p:oleObj>
              </mc:Choice>
              <mc:Fallback>
                <p:oleObj name="CS ChemDraw Drawing" r:id="rId3" imgW="6339477" imgH="143074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643050"/>
                        <a:ext cx="7643866" cy="14303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Αμφεταμίνες </a:t>
            </a:r>
            <a:r>
              <a:rPr lang="en-US" sz="2400" dirty="0"/>
              <a:t>: </a:t>
            </a:r>
            <a:r>
              <a:rPr lang="el-GR" sz="2400" dirty="0"/>
              <a:t>- </a:t>
            </a:r>
            <a:r>
              <a:rPr lang="el-GR" sz="2400" dirty="0" err="1"/>
              <a:t>Συμπαθομιμητικές</a:t>
            </a:r>
            <a:r>
              <a:rPr lang="el-GR" sz="2400" dirty="0"/>
              <a:t> </a:t>
            </a:r>
            <a:r>
              <a:rPr lang="el-GR" sz="2400" dirty="0" err="1"/>
              <a:t>αμίνες</a:t>
            </a:r>
            <a:r>
              <a:rPr lang="el-GR" sz="2400" dirty="0"/>
              <a:t> που δρουν κεντρικά</a:t>
            </a:r>
            <a:br>
              <a:rPr lang="el-GR" sz="2400" dirty="0"/>
            </a:br>
            <a:br>
              <a:rPr lang="el-GR" sz="2400" dirty="0"/>
            </a:br>
            <a:endParaRPr lang="el-GR" sz="24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28596" y="2143117"/>
            <a:ext cx="4071396" cy="2870059"/>
          </a:xfrm>
        </p:spPr>
        <p:txBody>
          <a:bodyPr>
            <a:normAutofit fontScale="92500"/>
          </a:bodyPr>
          <a:lstStyle/>
          <a:p>
            <a:pPr algn="ctr"/>
            <a:r>
              <a:rPr lang="el-GR" dirty="0"/>
              <a:t>Η παρουσία 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διακλάδωσης</a:t>
            </a:r>
            <a:r>
              <a:rPr lang="el-GR" dirty="0"/>
              <a:t> από μεθύλιο ή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η συμμετοχή του αζώτου σε </a:t>
            </a:r>
            <a:r>
              <a:rPr lang="el-GR" b="1" dirty="0" err="1">
                <a:solidFill>
                  <a:schemeClr val="accent1">
                    <a:lumMod val="50000"/>
                  </a:schemeClr>
                </a:solidFill>
              </a:rPr>
              <a:t>ετεροκυκλικό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/>
              <a:t>σύστημα τις καθιστά </a:t>
            </a:r>
            <a:r>
              <a:rPr lang="el-GR" dirty="0">
                <a:solidFill>
                  <a:srgbClr val="FF0000"/>
                </a:solidFill>
              </a:rPr>
              <a:t>ανθεκτικότερες</a:t>
            </a:r>
            <a:r>
              <a:rPr lang="el-GR" dirty="0"/>
              <a:t> στη ΜΑ0. 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δρουν έμμεσα</a:t>
            </a:r>
            <a:endParaRPr lang="el-GR" dirty="0"/>
          </a:p>
          <a:p>
            <a:r>
              <a:rPr lang="el-GR" dirty="0"/>
              <a:t>Λόγω των δομικών τους χαρακτηριστικών και των  φυσικοχημικών τους ιδιοτήτων, εισέρχονται στο ΚΝΣ, όπου ασκούν διεγερτική και κεντρική </a:t>
            </a:r>
            <a:r>
              <a:rPr lang="el-GR" dirty="0" err="1"/>
              <a:t>ανορεξιογόνο</a:t>
            </a:r>
            <a:r>
              <a:rPr lang="el-GR" dirty="0"/>
              <a:t> δράση.</a:t>
            </a:r>
          </a:p>
          <a:p>
            <a:endParaRPr lang="el-GR" dirty="0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285720" y="785794"/>
          <a:ext cx="1973797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CS ChemDraw Drawing" r:id="rId3" imgW="1657894" imgH="839651" progId="ChemDraw.Document.6.0">
                  <p:embed/>
                </p:oleObj>
              </mc:Choice>
              <mc:Fallback>
                <p:oleObj name="CS ChemDraw Drawing" r:id="rId3" imgW="1657894" imgH="839651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785794"/>
                        <a:ext cx="1973797" cy="1000132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Ορθογώνιο"/>
          <p:cNvSpPr/>
          <p:nvPr/>
        </p:nvSpPr>
        <p:spPr>
          <a:xfrm>
            <a:off x="2786050" y="1142984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</a:t>
            </a:r>
            <a:r>
              <a:rPr lang="el-GR" sz="2400" dirty="0"/>
              <a:t> = -ΝΗ</a:t>
            </a:r>
            <a:r>
              <a:rPr lang="el-GR" sz="2400" baseline="-25000" dirty="0"/>
              <a:t>2 </a:t>
            </a:r>
            <a:r>
              <a:rPr lang="el-GR" sz="2400" dirty="0"/>
              <a:t>Αμφεταμίνη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00050" y="5570061"/>
            <a:ext cx="8320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Roboto"/>
              </a:rPr>
              <a:t>Παράλληλα, αναστέλλουν το ένζυμο </a:t>
            </a:r>
            <a:r>
              <a:rPr lang="el-GR" dirty="0" err="1">
                <a:solidFill>
                  <a:srgbClr val="000000"/>
                </a:solidFill>
                <a:latin typeface="Roboto"/>
              </a:rPr>
              <a:t>μονοαμινοξειδάση</a:t>
            </a:r>
            <a:r>
              <a:rPr lang="el-GR" dirty="0">
                <a:solidFill>
                  <a:srgbClr val="000000"/>
                </a:solidFill>
                <a:latin typeface="Roboto"/>
              </a:rPr>
              <a:t> (ΜΑΟ) που τις </a:t>
            </a:r>
            <a:r>
              <a:rPr lang="el-GR" dirty="0" err="1">
                <a:solidFill>
                  <a:srgbClr val="000000"/>
                </a:solidFill>
                <a:latin typeface="Roboto"/>
              </a:rPr>
              <a:t>αποδομεί</a:t>
            </a:r>
            <a:r>
              <a:rPr lang="el-GR" dirty="0">
                <a:solidFill>
                  <a:srgbClr val="000000"/>
                </a:solidFill>
                <a:latin typeface="Roboto"/>
              </a:rPr>
              <a:t>. Έτσι, αυξάνονται πολύ γρήγορα τα επίπεδα </a:t>
            </a:r>
            <a:r>
              <a:rPr lang="el-GR" dirty="0" err="1">
                <a:solidFill>
                  <a:srgbClr val="000000"/>
                </a:solidFill>
                <a:latin typeface="Roboto"/>
              </a:rPr>
              <a:t>κατεχολαμινών</a:t>
            </a:r>
            <a:r>
              <a:rPr lang="el-GR" dirty="0">
                <a:solidFill>
                  <a:srgbClr val="000000"/>
                </a:solidFill>
                <a:latin typeface="Roboto"/>
              </a:rPr>
              <a:t> στη σύναψη.</a:t>
            </a:r>
            <a:br>
              <a:rPr lang="el-GR">
                <a:solidFill>
                  <a:srgbClr val="000000"/>
                </a:solidFill>
                <a:latin typeface="Roboto"/>
              </a:rPr>
            </a:br>
            <a:endParaRPr lang="el-GR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pic>
        <p:nvPicPr>
          <p:cNvPr id="46114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03571"/>
            <a:ext cx="1340489" cy="134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0261" y="764704"/>
            <a:ext cx="243201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phenylpropanolamine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tx2">
                    <a:lumMod val="75000"/>
                  </a:schemeClr>
                </a:solidFill>
              </a:rPr>
              <a:t>Τόπος δράσης</a:t>
            </a:r>
            <a:r>
              <a:rPr lang="en-US" sz="2400" dirty="0"/>
              <a:t>:</a:t>
            </a:r>
            <a:r>
              <a:rPr lang="el-GR" sz="2400" dirty="0"/>
              <a:t> Τα </a:t>
            </a:r>
            <a:r>
              <a:rPr lang="el-GR" sz="2400" dirty="0" err="1"/>
              <a:t>αδρενεργικά</a:t>
            </a:r>
            <a:r>
              <a:rPr lang="el-GR" sz="2400" dirty="0"/>
              <a:t> νεύρα στο ΑΝΣ είναι </a:t>
            </a:r>
            <a:r>
              <a:rPr lang="el-GR" sz="2400" b="1" dirty="0" err="1">
                <a:solidFill>
                  <a:schemeClr val="tx2">
                    <a:lumMod val="75000"/>
                  </a:schemeClr>
                </a:solidFill>
              </a:rPr>
              <a:t>μεταγαγγλιακές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</a:rPr>
              <a:t> συμπαθητικές νευρικές ίνες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75656" y="1785926"/>
            <a:ext cx="4972056" cy="2571768"/>
          </a:xfrm>
        </p:spPr>
        <p:txBody>
          <a:bodyPr>
            <a:normAutofit/>
          </a:bodyPr>
          <a:lstStyle/>
          <a:p>
            <a:r>
              <a:rPr lang="el-GR" sz="2400" dirty="0" err="1"/>
              <a:t>αδρενεργικοί</a:t>
            </a:r>
            <a:r>
              <a:rPr lang="el-GR" sz="2400" dirty="0"/>
              <a:t> </a:t>
            </a:r>
            <a:r>
              <a:rPr lang="el-GR" sz="2400" dirty="0" err="1"/>
              <a:t>νευρομεταβιβαστές</a:t>
            </a:r>
            <a:endParaRPr lang="el-GR" sz="2400" dirty="0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3500430" y="2857496"/>
            <a:ext cx="642942" cy="121444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617992" y="5013765"/>
            <a:ext cx="4829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/>
              <a:t>νοραδρεναλίνη</a:t>
            </a:r>
            <a:r>
              <a:rPr lang="el-GR" sz="2400" b="1" dirty="0"/>
              <a:t>-</a:t>
            </a:r>
            <a:r>
              <a:rPr lang="el-GR" sz="2400" b="1" dirty="0" err="1"/>
              <a:t>νορεπινεφρίνη</a:t>
            </a:r>
            <a:r>
              <a:rPr lang="el-GR" sz="2400" b="1" dirty="0"/>
              <a:t> (</a:t>
            </a:r>
            <a:r>
              <a:rPr lang="el-GR" sz="2400" dirty="0"/>
              <a:t>ΝΑ)</a:t>
            </a:r>
          </a:p>
          <a:p>
            <a:pPr algn="ctr"/>
            <a:r>
              <a:rPr lang="el-GR" sz="2400" b="1" dirty="0" err="1"/>
              <a:t>αδρεναλίνη……….ντοπαμίνη</a:t>
            </a:r>
            <a:endParaRPr lang="el-GR" sz="2400" b="1" dirty="0"/>
          </a:p>
        </p:txBody>
      </p:sp>
      <p:sp>
        <p:nvSpPr>
          <p:cNvPr id="8" name="7 - Σύννεφο"/>
          <p:cNvSpPr/>
          <p:nvPr/>
        </p:nvSpPr>
        <p:spPr>
          <a:xfrm>
            <a:off x="214282" y="2643182"/>
            <a:ext cx="2786082" cy="15716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err="1">
                <a:solidFill>
                  <a:schemeClr val="tx2">
                    <a:lumMod val="75000"/>
                  </a:schemeClr>
                </a:solidFill>
              </a:rPr>
              <a:t>κατεχολαμίνες</a:t>
            </a:r>
            <a:endParaRPr lang="el-G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2800" dirty="0"/>
              <a:t>Αμφεταμίνες </a:t>
            </a:r>
            <a:r>
              <a:rPr lang="en-US" sz="2800" dirty="0"/>
              <a:t>: </a:t>
            </a:r>
            <a:r>
              <a:rPr lang="el-GR" sz="2800" dirty="0"/>
              <a:t>Σχέσεις δομής-δράσης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2000240"/>
            <a:ext cx="4038600" cy="4525963"/>
          </a:xfrm>
        </p:spPr>
        <p:txBody>
          <a:bodyPr>
            <a:normAutofit/>
          </a:bodyPr>
          <a:lstStyle/>
          <a:p>
            <a:pPr lvl="1"/>
            <a:r>
              <a:rPr lang="el-GR" dirty="0"/>
              <a:t>Αύξηση του μεγέθους της πλευρικής αλυσίδας μειώνει τη δραστικότητα.</a:t>
            </a:r>
          </a:p>
          <a:p>
            <a:pPr lvl="1"/>
            <a:r>
              <a:rPr lang="el-GR" dirty="0" err="1"/>
              <a:t>Αλκύλια</a:t>
            </a:r>
            <a:r>
              <a:rPr lang="el-GR" dirty="0"/>
              <a:t> στο άζωτο μεγαλύτερα από μεθύλιο  προκαλούν μείωση της δράσης.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14876" y="2143117"/>
            <a:ext cx="4038600" cy="3786214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Υποκατάσταση που μειώνει τη </a:t>
            </a:r>
            <a:r>
              <a:rPr lang="el-GR" dirty="0" err="1"/>
              <a:t>λιποφιλικότητα</a:t>
            </a:r>
            <a:r>
              <a:rPr lang="el-GR" dirty="0"/>
              <a:t> ελαττώνει την κεντρική διεγερτική δράση, π.χ. υδροξύλιο στη θέση 2 (</a:t>
            </a:r>
            <a:r>
              <a:rPr lang="el-GR" dirty="0" err="1"/>
              <a:t>εφεδρίνη</a:t>
            </a:r>
            <a:r>
              <a:rPr lang="el-GR" dirty="0"/>
              <a:t>) ή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στον αρωματικό πυρήνα (</a:t>
            </a:r>
            <a:r>
              <a:rPr lang="el-GR" dirty="0" err="1"/>
              <a:t>υδροξυ</a:t>
            </a:r>
            <a:r>
              <a:rPr lang="el-GR" dirty="0"/>
              <a:t>-αμφεταμίνη).</a:t>
            </a:r>
          </a:p>
          <a:p>
            <a:endParaRPr lang="el-GR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71472" y="857232"/>
          <a:ext cx="195421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2" name="CS ChemDraw Drawing" r:id="rId3" imgW="1954711" imgH="751114" progId="ChemDraw.Document.6.0">
                  <p:embed/>
                </p:oleObj>
              </mc:Choice>
              <mc:Fallback>
                <p:oleObj name="CS ChemDraw Drawing" r:id="rId3" imgW="1954711" imgH="75111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857232"/>
                        <a:ext cx="1954213" cy="7508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Δεξιό βέλος"/>
          <p:cNvSpPr/>
          <p:nvPr/>
        </p:nvSpPr>
        <p:spPr>
          <a:xfrm>
            <a:off x="2786050" y="1071546"/>
            <a:ext cx="978408" cy="28575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4071934" y="1000108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</a:rPr>
              <a:t>μητρικό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Αντικατάσταση του αρωματικού από </a:t>
            </a:r>
            <a:r>
              <a:rPr lang="el-GR" dirty="0" err="1"/>
              <a:t>αλειφατικό</a:t>
            </a:r>
            <a:r>
              <a:rPr lang="el-GR" dirty="0"/>
              <a:t> ή </a:t>
            </a:r>
            <a:r>
              <a:rPr lang="el-GR" dirty="0" err="1"/>
              <a:t>αλεικυκλικό</a:t>
            </a:r>
            <a:r>
              <a:rPr lang="el-GR" dirty="0"/>
              <a:t> σύστημα δίνει ενώσεις που παρουσιάζουν  μικρή ή καθόλου κεντρική διεγερτική δράση. 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Μερικές  όπως η </a:t>
            </a:r>
            <a:r>
              <a:rPr lang="el-GR" dirty="0" err="1"/>
              <a:t>κυκλοπενταναμίνη</a:t>
            </a:r>
            <a:r>
              <a:rPr lang="el-GR" dirty="0"/>
              <a:t>, η  </a:t>
            </a:r>
            <a:r>
              <a:rPr lang="el-GR" dirty="0" err="1"/>
              <a:t>προπυλοεξεδρίνη</a:t>
            </a:r>
            <a:r>
              <a:rPr lang="el-GR" dirty="0"/>
              <a:t> διατηρούν την περιφερική τους δράση και μπορούν να χρησιμοποιηθούν σαν ρινικά αποσυμφορητικά (λόγω της αγγειοσυστολής που προκαλούν).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31636"/>
              </p:ext>
            </p:extLst>
          </p:nvPr>
        </p:nvGraphicFramePr>
        <p:xfrm>
          <a:off x="357158" y="357166"/>
          <a:ext cx="19732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6" name="CS ChemDraw Drawing" r:id="rId3" imgW="1657894" imgH="839651" progId="ChemDraw.Document.6.0">
                  <p:embed/>
                </p:oleObj>
              </mc:Choice>
              <mc:Fallback>
                <p:oleObj name="CS ChemDraw Drawing" r:id="rId3" imgW="1657894" imgH="83965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57166"/>
                        <a:ext cx="1973263" cy="10001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3203848" y="116632"/>
            <a:ext cx="468052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139952" y="470880"/>
            <a:ext cx="2903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3200" dirty="0"/>
              <a:t>Εκλεκτικότητα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4624"/>
            <a:ext cx="2232248" cy="576298"/>
          </a:xfrm>
        </p:spPr>
        <p:txBody>
          <a:bodyPr>
            <a:normAutofit fontScale="90000"/>
          </a:bodyPr>
          <a:lstStyle/>
          <a:p>
            <a:r>
              <a:rPr lang="el-GR" dirty="0"/>
              <a:t>έμμεσα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710842" y="2141538"/>
          <a:ext cx="6258283" cy="3359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" name="CS ChemDraw Drawing" r:id="rId3" imgW="4794069" imgH="2573746" progId="ChemDraw.Document.6.0">
                  <p:embed/>
                </p:oleObj>
              </mc:Choice>
              <mc:Fallback>
                <p:oleObj name="CS ChemDraw Drawing" r:id="rId3" imgW="4794069" imgH="257374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42" y="2141538"/>
                        <a:ext cx="6258283" cy="3359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Έλλειψη 3"/>
          <p:cNvSpPr/>
          <p:nvPr/>
        </p:nvSpPr>
        <p:spPr>
          <a:xfrm>
            <a:off x="457200" y="3573016"/>
            <a:ext cx="1450504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 προς τα κάτω 4"/>
          <p:cNvSpPr/>
          <p:nvPr/>
        </p:nvSpPr>
        <p:spPr>
          <a:xfrm>
            <a:off x="1588344" y="5525400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899592" y="6251895"/>
            <a:ext cx="22322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Με την απουσία</a:t>
            </a:r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763632"/>
              </p:ext>
            </p:extLst>
          </p:nvPr>
        </p:nvGraphicFramePr>
        <p:xfrm>
          <a:off x="1119753" y="764704"/>
          <a:ext cx="195421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" name="CS ChemDraw Drawing" r:id="rId5" imgW="1954711" imgH="751114" progId="ChemDraw.Document.6.0">
                  <p:embed/>
                </p:oleObj>
              </mc:Choice>
              <mc:Fallback>
                <p:oleObj name="CS ChemDraw Drawing" r:id="rId5" imgW="1954711" imgH="751114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753" y="764704"/>
                        <a:ext cx="1954213" cy="7508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5896" y="18864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 την εισαγωγή της  π/</a:t>
            </a:r>
            <a:r>
              <a:rPr lang="en-US" dirty="0"/>
              <a:t>m</a:t>
            </a:r>
            <a:r>
              <a:rPr lang="el-GR" dirty="0"/>
              <a:t> ομάδας ΟΗ παρατηρείται αύξηση </a:t>
            </a: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 flipH="1">
            <a:off x="1475656" y="511805"/>
            <a:ext cx="4536504" cy="2989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 flipH="1">
            <a:off x="1907704" y="511805"/>
            <a:ext cx="4104456" cy="3565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 err="1">
                <a:solidFill>
                  <a:schemeClr val="bg2">
                    <a:lumMod val="10000"/>
                  </a:schemeClr>
                </a:solidFill>
              </a:rPr>
              <a:t>Εφεδρίνη</a:t>
            </a:r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 αλκαλοειδές που βρίσκεται σε είδη Ε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phedra</a:t>
            </a:r>
            <a:br>
              <a:rPr lang="el-GR" sz="2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 Η φυσική </a:t>
            </a:r>
            <a:r>
              <a:rPr lang="el-GR" sz="2800" dirty="0" err="1">
                <a:solidFill>
                  <a:schemeClr val="bg2">
                    <a:lumMod val="10000"/>
                  </a:schemeClr>
                </a:solidFill>
              </a:rPr>
              <a:t>εφεδρίνη</a:t>
            </a:r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 είναι το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D</a:t>
            </a:r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(-) και είναι το δραστικότερο από τα 4 ισομερή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8596" y="2786058"/>
            <a:ext cx="8286808" cy="428628"/>
          </a:xfrm>
          <a:ln w="190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sz="2000" dirty="0"/>
              <a:t>Η πιο οικονομική μέθοδος είναι η ζύμωση </a:t>
            </a:r>
            <a:r>
              <a:rPr lang="el-GR" sz="2000" dirty="0" err="1"/>
              <a:t>βενζαλδεύδης</a:t>
            </a:r>
            <a:r>
              <a:rPr lang="el-GR" sz="2000" dirty="0"/>
              <a:t> με </a:t>
            </a:r>
            <a:r>
              <a:rPr lang="el-GR" sz="2000" dirty="0" err="1"/>
              <a:t>μελάσσα</a:t>
            </a:r>
            <a:endParaRPr lang="el-GR" sz="20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00034" y="1643050"/>
          <a:ext cx="7715304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CS ChemDraw Drawing" r:id="rId3" imgW="6325689" imgH="936897" progId="ChemDraw.Document.6.0">
                  <p:embed/>
                </p:oleObj>
              </mc:Choice>
              <mc:Fallback>
                <p:oleObj name="CS ChemDraw Drawing" r:id="rId3" imgW="6325689" imgH="93689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643050"/>
                        <a:ext cx="7715304" cy="936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214282" y="3429001"/>
            <a:ext cx="3429024" cy="1200329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r>
              <a:rPr lang="el-GR" sz="2400" dirty="0"/>
              <a:t>άμεση </a:t>
            </a:r>
            <a:r>
              <a:rPr lang="el-GR" sz="2400" dirty="0" err="1"/>
              <a:t>αδρενεργική</a:t>
            </a:r>
            <a:r>
              <a:rPr lang="el-GR" sz="2400" dirty="0"/>
              <a:t> δράση, διεγείρει τους </a:t>
            </a:r>
            <a:r>
              <a:rPr lang="el-GR" sz="2400" b="1" dirty="0"/>
              <a:t>α</a:t>
            </a:r>
            <a:r>
              <a:rPr lang="el-GR" sz="2400" dirty="0"/>
              <a:t> και τους </a:t>
            </a:r>
            <a:r>
              <a:rPr lang="el-GR" sz="2400" b="1" dirty="0"/>
              <a:t>β</a:t>
            </a:r>
            <a:r>
              <a:rPr lang="el-GR" sz="2400" dirty="0"/>
              <a:t> υποδοχείς.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3714744" y="3571876"/>
            <a:ext cx="514350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l-GR" sz="2000" dirty="0"/>
              <a:t>Κατέχει και </a:t>
            </a:r>
            <a:r>
              <a:rPr lang="el-GR" sz="2000" b="1" dirty="0"/>
              <a:t>έμμεση </a:t>
            </a:r>
            <a:r>
              <a:rPr lang="el-GR" sz="2000" dirty="0"/>
              <a:t>δράση, επειδή προκαλεί απελευθέρωση </a:t>
            </a:r>
            <a:r>
              <a:rPr lang="el-GR" sz="2000" dirty="0" err="1"/>
              <a:t>νοραδρεναλίνης</a:t>
            </a:r>
            <a:r>
              <a:rPr lang="el-GR" sz="2000" dirty="0"/>
              <a:t> και </a:t>
            </a:r>
            <a:r>
              <a:rPr lang="el-GR" sz="2000" dirty="0" err="1"/>
              <a:t>ντοπαμίνης</a:t>
            </a:r>
            <a:r>
              <a:rPr lang="el-GR" sz="2000" dirty="0"/>
              <a:t> από τις νευρικές απολήξεις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57158" y="5929330"/>
            <a:ext cx="4572000" cy="64633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l-GR" dirty="0"/>
              <a:t>Διέρχεται τον </a:t>
            </a:r>
            <a:r>
              <a:rPr lang="el-GR" dirty="0" err="1"/>
              <a:t>αιματοεγκεφαλικό</a:t>
            </a:r>
            <a:r>
              <a:rPr lang="el-GR" dirty="0"/>
              <a:t> φραγμό και προκαλεί κεντρική διέγερση</a:t>
            </a:r>
          </a:p>
        </p:txBody>
      </p:sp>
      <p:sp>
        <p:nvSpPr>
          <p:cNvPr id="9" name="8 - Αστέρι 5 ακτινών"/>
          <p:cNvSpPr/>
          <p:nvPr/>
        </p:nvSpPr>
        <p:spPr>
          <a:xfrm>
            <a:off x="571472" y="5286388"/>
            <a:ext cx="500066" cy="5000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Αστέρι 5 ακτινών"/>
          <p:cNvSpPr/>
          <p:nvPr/>
        </p:nvSpPr>
        <p:spPr>
          <a:xfrm>
            <a:off x="0" y="5429264"/>
            <a:ext cx="500066" cy="5000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00298" y="4929198"/>
            <a:ext cx="64294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Η </a:t>
            </a:r>
            <a:r>
              <a:rPr kumimoji="0" 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εφεδρίνη</a:t>
            </a:r>
            <a:r>
              <a:rPr kumimoji="0" 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δεν υφίσταται τη δράση της ΜΑΟ και είναι αποτελεσματική χορηγούμενη από το στόμα. (γιατί?)</a:t>
            </a:r>
            <a:endParaRPr kumimoji="0" lang="el-G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43098" cy="654032"/>
          </a:xfrm>
        </p:spPr>
        <p:txBody>
          <a:bodyPr>
            <a:normAutofit/>
          </a:bodyPr>
          <a:lstStyle/>
          <a:p>
            <a:r>
              <a:rPr lang="el-GR" sz="2400" dirty="0"/>
              <a:t>Διπλή δράση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403012"/>
              </p:ext>
            </p:extLst>
          </p:nvPr>
        </p:nvGraphicFramePr>
        <p:xfrm>
          <a:off x="1043608" y="2492896"/>
          <a:ext cx="4508500" cy="21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3" name="CS ChemDraw Drawing" r:id="rId3" imgW="4507774" imgH="2134689" progId="ChemDraw.Document.6.0">
                  <p:embed/>
                </p:oleObj>
              </mc:Choice>
              <mc:Fallback>
                <p:oleObj name="CS ChemDraw Drawing" r:id="rId3" imgW="4507774" imgH="213468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492896"/>
                        <a:ext cx="4508500" cy="213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err="1"/>
              <a:t>Συμπαθολυτικά</a:t>
            </a:r>
            <a:r>
              <a:rPr lang="el-GR" sz="2800" b="1" dirty="0"/>
              <a:t> φάρμακα- Ανταγωνιστές</a:t>
            </a:r>
            <a:endParaRPr lang="el-GR" sz="28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971676"/>
          </a:xfrm>
        </p:spPr>
        <p:txBody>
          <a:bodyPr>
            <a:normAutofit/>
          </a:bodyPr>
          <a:lstStyle/>
          <a:p>
            <a:r>
              <a:rPr lang="el-GR" sz="2400" dirty="0"/>
              <a:t>Φάρμακα που αναστέλλουν τη σύνθεση, την αποθήκευση και την απελευθέρωση των </a:t>
            </a:r>
            <a:r>
              <a:rPr lang="el-GR" sz="2400" dirty="0" err="1"/>
              <a:t>κατεχολαμινών</a:t>
            </a:r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sz="2400" dirty="0"/>
              <a:t>Φάρμακα που αποκλείουν τους </a:t>
            </a:r>
            <a:r>
              <a:rPr lang="el-GR" sz="2400" dirty="0" err="1"/>
              <a:t>αδρενεργικούς</a:t>
            </a:r>
            <a:r>
              <a:rPr lang="el-GR" sz="2400" dirty="0"/>
              <a:t> υποδοχείς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chemeClr val="bg2">
                    <a:lumMod val="50000"/>
                  </a:schemeClr>
                </a:solidFill>
              </a:rPr>
              <a:t>Οι α ανταγωνιστές κατατάσσονται στις παρακάτω ομάδες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8612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dirty="0"/>
              <a:t>β-</a:t>
            </a:r>
            <a:r>
              <a:rPr lang="el-GR" dirty="0" err="1"/>
              <a:t>Αλογονο</a:t>
            </a:r>
            <a:r>
              <a:rPr lang="el-GR" dirty="0"/>
              <a:t>-</a:t>
            </a:r>
            <a:r>
              <a:rPr lang="el-GR" dirty="0" err="1"/>
              <a:t>αλκυλαμίνες</a:t>
            </a:r>
            <a:endParaRPr lang="el-GR" dirty="0"/>
          </a:p>
          <a:p>
            <a:pPr lvl="0"/>
            <a:r>
              <a:rPr lang="el-GR" dirty="0" err="1"/>
              <a:t>Ιμιδαζολίνια</a:t>
            </a:r>
            <a:r>
              <a:rPr lang="el-GR" dirty="0"/>
              <a:t>.</a:t>
            </a:r>
          </a:p>
          <a:p>
            <a:pPr lvl="0"/>
            <a:r>
              <a:rPr lang="el-GR" dirty="0"/>
              <a:t>Αλκαλοειδή της </a:t>
            </a:r>
            <a:r>
              <a:rPr lang="el-GR" dirty="0" err="1"/>
              <a:t>ερυσιβώδους</a:t>
            </a:r>
            <a:r>
              <a:rPr lang="el-GR" dirty="0"/>
              <a:t> </a:t>
            </a:r>
            <a:r>
              <a:rPr lang="el-GR" dirty="0" err="1"/>
              <a:t>όλυρας</a:t>
            </a:r>
            <a:r>
              <a:rPr lang="el-GR" dirty="0"/>
              <a:t>.</a:t>
            </a:r>
          </a:p>
          <a:p>
            <a:pPr lvl="0"/>
            <a:r>
              <a:rPr lang="el-GR" dirty="0"/>
              <a:t>Αλκαλοειδή της </a:t>
            </a:r>
            <a:r>
              <a:rPr lang="el-GR" dirty="0" err="1"/>
              <a:t>υοχιμβίνης</a:t>
            </a:r>
            <a:r>
              <a:rPr lang="el-GR" dirty="0"/>
              <a:t>.</a:t>
            </a:r>
          </a:p>
          <a:p>
            <a:pPr lvl="0"/>
            <a:r>
              <a:rPr lang="el-GR" dirty="0" err="1"/>
              <a:t>Βενζοδιοξάνια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2143115"/>
            <a:ext cx="4043362" cy="1071571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αγωγή της υπέρτασης (</a:t>
            </a:r>
            <a:r>
              <a:rPr lang="el-GR" dirty="0"/>
              <a:t>εμποδίζουν περιφερική αγγειοσυστολή). </a:t>
            </a:r>
          </a:p>
          <a:p>
            <a:endParaRPr lang="el-GR" dirty="0"/>
          </a:p>
        </p:txBody>
      </p:sp>
      <p:sp>
        <p:nvSpPr>
          <p:cNvPr id="5" name="4 - Δεξιό βέλος"/>
          <p:cNvSpPr/>
          <p:nvPr/>
        </p:nvSpPr>
        <p:spPr>
          <a:xfrm>
            <a:off x="3929058" y="2643182"/>
            <a:ext cx="857256" cy="2143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dirty="0"/>
              <a:t> ενώσεις που δρουν σαν ψευδείς </a:t>
            </a:r>
            <a:r>
              <a:rPr lang="el-GR" sz="3100" dirty="0" err="1"/>
              <a:t>νευρομεταβιβαστές</a:t>
            </a:r>
            <a:r>
              <a:rPr lang="el-GR" sz="3100" dirty="0"/>
              <a:t> π.χ. </a:t>
            </a:r>
            <a:r>
              <a:rPr lang="el-GR" sz="3100" b="1" dirty="0"/>
              <a:t>α-</a:t>
            </a:r>
            <a:r>
              <a:rPr lang="el-GR" sz="3100" b="1" dirty="0" err="1"/>
              <a:t>μεθυλο</a:t>
            </a:r>
            <a:r>
              <a:rPr lang="el-GR" sz="3100" b="1" dirty="0"/>
              <a:t>-</a:t>
            </a:r>
            <a:r>
              <a:rPr lang="en-US" sz="3100" b="1" dirty="0"/>
              <a:t>D</a:t>
            </a:r>
            <a:r>
              <a:rPr lang="el-GR" sz="3100" b="1" dirty="0"/>
              <a:t>ΟΡΑ</a:t>
            </a:r>
            <a:r>
              <a:rPr lang="el-GR" sz="3100" dirty="0"/>
              <a:t>, 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28596" y="4572009"/>
            <a:ext cx="8286808" cy="1428760"/>
          </a:xfrm>
        </p:spPr>
        <p:txBody>
          <a:bodyPr>
            <a:normAutofit/>
          </a:bodyPr>
          <a:lstStyle/>
          <a:p>
            <a:r>
              <a:rPr lang="el-GR" dirty="0"/>
              <a:t>Η δράση της οφείλεται στη μετατροπή της σε </a:t>
            </a:r>
            <a:r>
              <a:rPr lang="el-GR" b="1" dirty="0"/>
              <a:t>α-</a:t>
            </a:r>
            <a:r>
              <a:rPr lang="el-GR" b="1" dirty="0" err="1"/>
              <a:t>μεθυλο</a:t>
            </a:r>
            <a:r>
              <a:rPr lang="el-GR" b="1" dirty="0"/>
              <a:t>-</a:t>
            </a:r>
            <a:r>
              <a:rPr lang="el-GR" b="1" dirty="0" err="1"/>
              <a:t>ντοπαμίνη</a:t>
            </a:r>
            <a:r>
              <a:rPr lang="el-GR" dirty="0"/>
              <a:t>, και τελικά σε </a:t>
            </a:r>
            <a:r>
              <a:rPr lang="el-GR" b="1" dirty="0"/>
              <a:t>α-</a:t>
            </a:r>
            <a:r>
              <a:rPr lang="el-GR" b="1" dirty="0" err="1"/>
              <a:t>μεθυλο</a:t>
            </a:r>
            <a:r>
              <a:rPr lang="el-GR" b="1" dirty="0"/>
              <a:t>-</a:t>
            </a:r>
            <a:r>
              <a:rPr lang="el-GR" b="1" dirty="0" err="1"/>
              <a:t>νοραδρεναλίνη</a:t>
            </a:r>
            <a:endParaRPr lang="el-GR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642910" y="1500174"/>
          <a:ext cx="8110572" cy="215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9" name="CS ChemDraw Drawing" r:id="rId3" imgW="6427651" imgH="1706517" progId="ChemDraw.Document.6.0">
                  <p:embed/>
                </p:oleObj>
              </mc:Choice>
              <mc:Fallback>
                <p:oleObj name="CS ChemDraw Drawing" r:id="rId3" imgW="6427651" imgH="170651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500174"/>
                        <a:ext cx="8110572" cy="2153338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/>
              <a:t>απελευθερώνεται η </a:t>
            </a:r>
            <a:r>
              <a:rPr lang="el-GR" sz="2800" b="1" dirty="0"/>
              <a:t>α-</a:t>
            </a:r>
            <a:r>
              <a:rPr lang="el-GR" sz="2800" b="1" dirty="0" err="1"/>
              <a:t>μεθυλο</a:t>
            </a:r>
            <a:r>
              <a:rPr lang="el-GR" sz="2800" b="1" dirty="0"/>
              <a:t>-</a:t>
            </a:r>
            <a:r>
              <a:rPr lang="el-GR" sz="2800" b="1" dirty="0" err="1"/>
              <a:t>νοραδρεναλίνη</a:t>
            </a:r>
            <a:r>
              <a:rPr lang="el-GR" sz="2800" dirty="0"/>
              <a:t> που δρα σαν ψευδής </a:t>
            </a:r>
            <a:r>
              <a:rPr lang="el-GR" sz="2800" dirty="0" err="1"/>
              <a:t>νευρομεταβιβαστής</a:t>
            </a:r>
            <a:r>
              <a:rPr lang="el-GR" sz="2800" dirty="0"/>
              <a:t>  στους κεντρικούς </a:t>
            </a:r>
            <a:r>
              <a:rPr lang="el-GR" sz="2800" dirty="0" err="1"/>
              <a:t>αδρενεργικούς</a:t>
            </a:r>
            <a:r>
              <a:rPr lang="el-GR" sz="2800" dirty="0"/>
              <a:t> νευρώνες</a:t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/>
          <a:lstStyle/>
          <a:p>
            <a:endParaRPr lang="el-GR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571472" y="2660650"/>
          <a:ext cx="8143932" cy="2319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3" name="CS ChemDraw Drawing" r:id="rId3" imgW="5394597" imgH="1535974" progId="ChemDraw.Document.6.0">
                  <p:embed/>
                </p:oleObj>
              </mc:Choice>
              <mc:Fallback>
                <p:oleObj name="CS ChemDraw Drawing" r:id="rId3" imgW="5394597" imgH="153597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660650"/>
                        <a:ext cx="8143932" cy="2319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2094996" y="5778302"/>
            <a:ext cx="3513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/>
              <a:t>αιθυλεστέρας</a:t>
            </a:r>
            <a:r>
              <a:rPr lang="el-GR" b="1" dirty="0"/>
              <a:t> της α-</a:t>
            </a:r>
            <a:r>
              <a:rPr lang="el-GR" b="1" dirty="0" err="1"/>
              <a:t>μεθυλο</a:t>
            </a:r>
            <a:r>
              <a:rPr lang="el-GR" b="1" dirty="0"/>
              <a:t> </a:t>
            </a:r>
            <a:r>
              <a:rPr lang="en-US" b="1" dirty="0"/>
              <a:t>D</a:t>
            </a:r>
            <a:r>
              <a:rPr lang="el-GR" b="1" dirty="0"/>
              <a:t>ΟΡΑ</a:t>
            </a:r>
            <a:r>
              <a:rPr lang="el-GR" b="1" u="sng" dirty="0"/>
              <a:t> </a:t>
            </a:r>
            <a:endParaRPr lang="el-GR" b="1" dirty="0"/>
          </a:p>
        </p:txBody>
      </p:sp>
      <p:sp>
        <p:nvSpPr>
          <p:cNvPr id="7" name="6 - Αστέρι 5 ακτινών"/>
          <p:cNvSpPr/>
          <p:nvPr/>
        </p:nvSpPr>
        <p:spPr>
          <a:xfrm>
            <a:off x="8215338" y="5072074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Αστέρι 5 ακτινών"/>
          <p:cNvSpPr/>
          <p:nvPr/>
        </p:nvSpPr>
        <p:spPr>
          <a:xfrm>
            <a:off x="8643966" y="5429264"/>
            <a:ext cx="285752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Αστέρι 5 ακτινών"/>
          <p:cNvSpPr/>
          <p:nvPr/>
        </p:nvSpPr>
        <p:spPr>
          <a:xfrm>
            <a:off x="7929586" y="5286388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Έλλειψη 3"/>
          <p:cNvSpPr/>
          <p:nvPr/>
        </p:nvSpPr>
        <p:spPr>
          <a:xfrm>
            <a:off x="3275856" y="2996952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 προς τα κάτω 4"/>
          <p:cNvSpPr/>
          <p:nvPr/>
        </p:nvSpPr>
        <p:spPr>
          <a:xfrm>
            <a:off x="3563888" y="3501008"/>
            <a:ext cx="45719" cy="2142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Δεξιό βέλος 9"/>
          <p:cNvSpPr/>
          <p:nvPr/>
        </p:nvSpPr>
        <p:spPr>
          <a:xfrm>
            <a:off x="5652120" y="5949280"/>
            <a:ext cx="1224136" cy="91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6963315" y="5778302"/>
            <a:ext cx="1723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α-</a:t>
            </a:r>
            <a:r>
              <a:rPr lang="el-GR" b="1" dirty="0" err="1"/>
              <a:t>μεθυλο</a:t>
            </a:r>
            <a:r>
              <a:rPr lang="el-GR" b="1" dirty="0"/>
              <a:t>-</a:t>
            </a:r>
            <a:r>
              <a:rPr lang="en-US" b="1" dirty="0"/>
              <a:t>D</a:t>
            </a:r>
            <a:r>
              <a:rPr lang="el-GR" b="1" dirty="0"/>
              <a:t>ΟΡΑ</a:t>
            </a:r>
            <a:endParaRPr lang="el-GR" dirty="0"/>
          </a:p>
        </p:txBody>
      </p:sp>
      <p:cxnSp>
        <p:nvCxnSpPr>
          <p:cNvPr id="14" name="Ευθεία γραμμή σύνδεσης 13"/>
          <p:cNvCxnSpPr/>
          <p:nvPr/>
        </p:nvCxnSpPr>
        <p:spPr>
          <a:xfrm>
            <a:off x="5364088" y="3248980"/>
            <a:ext cx="2160240" cy="24660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14282" y="142852"/>
            <a:ext cx="3971924" cy="79690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l-GR" sz="2800" b="1" dirty="0"/>
              <a:t>Υδροχλωρική  </a:t>
            </a:r>
            <a:r>
              <a:rPr lang="el-GR" sz="2800" b="1" dirty="0" err="1"/>
              <a:t>Φαινοξυβενζαμίνη</a:t>
            </a:r>
            <a:endParaRPr lang="el-GR" sz="28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429288"/>
          </a:xfrm>
          <a:solidFill>
            <a:srgbClr val="FFC000"/>
          </a:solidFill>
        </p:spPr>
        <p:txBody>
          <a:bodyPr/>
          <a:lstStyle/>
          <a:p>
            <a:endParaRPr lang="el-GR" dirty="0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368425" y="1171575"/>
          <a:ext cx="6407150" cy="451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7" name="CS ChemDraw Drawing" r:id="rId3" imgW="6406606" imgH="4516483" progId="ChemDraw.Document.6.0">
                  <p:embed/>
                </p:oleObj>
              </mc:Choice>
              <mc:Fallback>
                <p:oleObj name="CS ChemDraw Drawing" r:id="rId3" imgW="6406606" imgH="451648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171575"/>
                        <a:ext cx="6407150" cy="451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Slide14catabolism catecholami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81" y="-49230"/>
            <a:ext cx="5143504" cy="386011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80512"/>
              </p:ext>
            </p:extLst>
          </p:nvPr>
        </p:nvGraphicFramePr>
        <p:xfrm>
          <a:off x="5500694" y="285728"/>
          <a:ext cx="1857388" cy="197041"/>
        </p:xfrm>
        <a:graphic>
          <a:graphicData uri="http://schemas.openxmlformats.org/drawingml/2006/table">
            <a:tbl>
              <a:tblPr/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i="1" dirty="0" err="1">
                          <a:latin typeface="Calibri"/>
                          <a:ea typeface="Times New Roman"/>
                        </a:rPr>
                        <a:t>tyrosine</a:t>
                      </a:r>
                      <a:r>
                        <a:rPr lang="el-GR" sz="1200" i="1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l-GR" sz="1200" i="1" dirty="0" err="1">
                          <a:latin typeface="Calibri"/>
                          <a:ea typeface="Times New Roman"/>
                        </a:rPr>
                        <a:t>hydroxylase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49503"/>
              </p:ext>
            </p:extLst>
          </p:nvPr>
        </p:nvGraphicFramePr>
        <p:xfrm>
          <a:off x="5429256" y="571480"/>
          <a:ext cx="1643074" cy="428628"/>
        </p:xfrm>
        <a:graphic>
          <a:graphicData uri="http://schemas.openxmlformats.org/drawingml/2006/table">
            <a:tbl>
              <a:tblPr/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i="1" dirty="0">
                          <a:latin typeface="Calibri"/>
                          <a:ea typeface="Times New Roman"/>
                        </a:rPr>
                        <a:t>DOPA </a:t>
                      </a:r>
                      <a:r>
                        <a:rPr lang="el-GR" sz="1200" i="1" dirty="0" err="1">
                          <a:latin typeface="Calibri"/>
                          <a:ea typeface="Times New Roman"/>
                        </a:rPr>
                        <a:t>decarboxylase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5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59202"/>
              </p:ext>
            </p:extLst>
          </p:nvPr>
        </p:nvGraphicFramePr>
        <p:xfrm>
          <a:off x="5500694" y="928671"/>
          <a:ext cx="1785950" cy="500066"/>
        </p:xfrm>
        <a:graphic>
          <a:graphicData uri="http://schemas.openxmlformats.org/drawingml/2006/table">
            <a:tbl>
              <a:tblPr/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i="1" dirty="0" err="1">
                          <a:latin typeface="Calibri"/>
                          <a:ea typeface="Times New Roman"/>
                        </a:rPr>
                        <a:t>dopamine</a:t>
                      </a:r>
                      <a:r>
                        <a:rPr lang="el-GR" sz="1200" i="1" dirty="0">
                          <a:latin typeface="Calibri"/>
                          <a:ea typeface="Times New Roman"/>
                        </a:rPr>
                        <a:t> ß- </a:t>
                      </a:r>
                      <a:r>
                        <a:rPr lang="el-GR" sz="1200" i="1" dirty="0" err="1">
                          <a:latin typeface="Calibri"/>
                          <a:ea typeface="Times New Roman"/>
                        </a:rPr>
                        <a:t>hydroxylase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125459"/>
              </p:ext>
            </p:extLst>
          </p:nvPr>
        </p:nvGraphicFramePr>
        <p:xfrm>
          <a:off x="5500694" y="1428736"/>
          <a:ext cx="3143272" cy="349250"/>
        </p:xfrm>
        <a:graphic>
          <a:graphicData uri="http://schemas.openxmlformats.org/drawingml/2006/table">
            <a:tbl>
              <a:tblPr/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i="1" dirty="0" err="1">
                          <a:latin typeface="Calibri"/>
                          <a:ea typeface="Times New Roman"/>
                        </a:rPr>
                        <a:t>phenylethanolamine</a:t>
                      </a:r>
                      <a:r>
                        <a:rPr lang="el-GR" sz="1200" i="1" dirty="0">
                          <a:latin typeface="Calibri"/>
                          <a:ea typeface="Times New Roman"/>
                        </a:rPr>
                        <a:t> N-</a:t>
                      </a:r>
                      <a:r>
                        <a:rPr lang="el-GR" sz="1200" i="1" dirty="0" err="1">
                          <a:latin typeface="Calibri"/>
                          <a:ea typeface="Times New Roman"/>
                        </a:rPr>
                        <a:t>methyl</a:t>
                      </a:r>
                      <a:r>
                        <a:rPr lang="el-GR" sz="1200" i="1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l-GR" sz="1200" i="1" dirty="0" err="1">
                          <a:latin typeface="Calibri"/>
                          <a:ea typeface="Times New Roman"/>
                        </a:rPr>
                        <a:t>transferase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351052" y="4293096"/>
            <a:ext cx="4978400" cy="193899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Η βιοσύνθεση των </a:t>
            </a:r>
            <a:r>
              <a:rPr kumimoji="0" lang="el-GR" sz="2000" b="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κατεχολαμινών</a:t>
            </a:r>
            <a:r>
              <a:rPr kumimoji="0" lang="el-GR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 που φαίνεται σχηματικά γίνεται:</a:t>
            </a:r>
            <a:endParaRPr kumimoji="0" lang="el-GR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στους </a:t>
            </a:r>
            <a:r>
              <a:rPr kumimoji="0" lang="el-GR" sz="2000" b="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αδρενεργικούς</a:t>
            </a:r>
            <a:r>
              <a:rPr kumimoji="0" lang="el-GR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 και </a:t>
            </a:r>
            <a:r>
              <a:rPr kumimoji="0" lang="el-GR" sz="2000" b="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ντοπαμινεργικούς</a:t>
            </a:r>
            <a:r>
              <a:rPr kumimoji="0" lang="el-GR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 νευρώνες του ΚΝΣ, </a:t>
            </a:r>
            <a:endParaRPr kumimoji="0" lang="el-GR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στους συμπαθητικούς νευρώνες του ΑΝΣ και </a:t>
            </a:r>
            <a:endParaRPr kumimoji="0" lang="el-GR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στο μυελό των επινεφριδίων</a:t>
            </a:r>
            <a:r>
              <a:rPr kumimoji="0" lang="el-G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2" name="Επεξήγηση με κάτω βέλος 1"/>
          <p:cNvSpPr/>
          <p:nvPr/>
        </p:nvSpPr>
        <p:spPr>
          <a:xfrm>
            <a:off x="4932040" y="188640"/>
            <a:ext cx="3816424" cy="3384376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Η </a:t>
            </a:r>
            <a:r>
              <a:rPr lang="el-GR" sz="2400" dirty="0" err="1"/>
              <a:t>φαινοξυβενζαμίνη</a:t>
            </a:r>
            <a:r>
              <a:rPr lang="el-GR" sz="2400" dirty="0"/>
              <a:t> ενώνεται 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l-GR" sz="2400" b="1" dirty="0">
                <a:solidFill>
                  <a:srgbClr val="FF0000"/>
                </a:solidFill>
              </a:rPr>
              <a:t>μη αντιστρεπτά </a:t>
            </a:r>
            <a:r>
              <a:rPr lang="el-GR" sz="2400" dirty="0"/>
              <a:t>με τους </a:t>
            </a:r>
            <a:r>
              <a:rPr lang="el-GR" sz="2400" dirty="0" err="1"/>
              <a:t>αδρενεργικούς</a:t>
            </a:r>
            <a:r>
              <a:rPr lang="el-GR" sz="2400" dirty="0"/>
              <a:t> υποδοχείς των λείων μυών, μέσω </a:t>
            </a:r>
            <a:r>
              <a:rPr lang="el-GR" sz="2400" b="1" dirty="0" err="1">
                <a:solidFill>
                  <a:srgbClr val="FF0000"/>
                </a:solidFill>
              </a:rPr>
              <a:t>αλκυλίωσης</a:t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257676" cy="1971676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Ο αποκλεισμός είναι πλήρης και διαρκεί ακόμη και μερικές μέρες</a:t>
            </a:r>
          </a:p>
          <a:p>
            <a:r>
              <a:rPr lang="el-GR" dirty="0"/>
              <a:t>φάρμακο εκλογής στην </a:t>
            </a:r>
            <a:r>
              <a:rPr lang="el-GR" dirty="0" err="1"/>
              <a:t>προεγχειρητική</a:t>
            </a:r>
            <a:r>
              <a:rPr lang="el-GR" dirty="0"/>
              <a:t> αγωγή ασθενών με </a:t>
            </a:r>
            <a:r>
              <a:rPr lang="el-GR" dirty="0" err="1"/>
              <a:t>φαιοχρωμοκύτωμα</a:t>
            </a:r>
            <a:r>
              <a:rPr lang="el-GR" dirty="0"/>
              <a:t> </a:t>
            </a:r>
          </a:p>
          <a:p>
            <a:r>
              <a:rPr lang="el-GR" dirty="0"/>
              <a:t>κατά της υπέρτασης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86314" y="3929067"/>
            <a:ext cx="3900486" cy="1571636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Είναι δραστική χορηγούμενη από το στόμα (καψάκια μαζί με γάλα για να μειωθεί ο γαστρικός ερεθισμός)  </a:t>
            </a:r>
          </a:p>
          <a:p>
            <a:r>
              <a:rPr lang="el-GR" dirty="0"/>
              <a:t>και παρεντερικά (ενδοφλέβια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5" name="4 - Αστέρι 5 ακτινών"/>
          <p:cNvSpPr/>
          <p:nvPr/>
        </p:nvSpPr>
        <p:spPr>
          <a:xfrm>
            <a:off x="7358082" y="3286124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Αστέρι 5 ακτινών"/>
          <p:cNvSpPr/>
          <p:nvPr/>
        </p:nvSpPr>
        <p:spPr>
          <a:xfrm>
            <a:off x="7858148" y="3500438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Αστέρι 5 ακτινών"/>
          <p:cNvSpPr/>
          <p:nvPr/>
        </p:nvSpPr>
        <p:spPr>
          <a:xfrm>
            <a:off x="7786710" y="3071810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Υδροχλωρική ή </a:t>
            </a:r>
            <a:r>
              <a:rPr lang="el-GR" sz="3100" b="1" dirty="0" err="1"/>
              <a:t>Μεθυλοσουλφονική</a:t>
            </a:r>
            <a:r>
              <a:rPr lang="el-GR" sz="3100" b="1" dirty="0"/>
              <a:t>  </a:t>
            </a:r>
            <a:r>
              <a:rPr lang="el-GR" sz="3100" b="1" dirty="0" err="1"/>
              <a:t>Φαιντολαμίνη</a:t>
            </a:r>
            <a:br>
              <a:rPr lang="el-GR" sz="3200" dirty="0"/>
            </a:br>
            <a:endParaRPr lang="el-GR" sz="3200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14348" y="1142984"/>
          <a:ext cx="8001056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9" name="CS ChemDraw Drawing" r:id="rId3" imgW="6602911" imgH="1189809" progId="ChemDraw.Document.6.0">
                  <p:embed/>
                </p:oleObj>
              </mc:Choice>
              <mc:Fallback>
                <p:oleObj name="CS ChemDraw Drawing" r:id="rId3" imgW="6602911" imgH="118980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142984"/>
                        <a:ext cx="8001056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642910" y="2428868"/>
          <a:ext cx="7056892" cy="143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0" name="CS ChemDraw Drawing" r:id="rId5" imgW="4253049" imgH="862149" progId="ChemDraw.Document.6.0">
                  <p:embed/>
                </p:oleObj>
              </mc:Choice>
              <mc:Fallback>
                <p:oleObj name="CS ChemDraw Drawing" r:id="rId5" imgW="4253049" imgH="862149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428868"/>
                        <a:ext cx="7056892" cy="1430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285720" y="4643446"/>
          <a:ext cx="4060152" cy="165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1" name="CS ChemDraw Drawing" r:id="rId7" imgW="3020423" imgH="1229360" progId="ChemDraw.Document.6.0">
                  <p:embed/>
                </p:oleObj>
              </mc:Choice>
              <mc:Fallback>
                <p:oleObj name="CS ChemDraw Drawing" r:id="rId7" imgW="3020423" imgH="122936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643446"/>
                        <a:ext cx="4060152" cy="165137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500562" y="4572008"/>
            <a:ext cx="4000528" cy="16312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Λόγω της καλύτερης διαλυτότητας και της μεγαλύτερης σταθερότητας προτιμάται το </a:t>
            </a:r>
            <a:r>
              <a:rPr kumimoji="0" 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μεθυλοσουλφονικό</a:t>
            </a:r>
            <a:r>
              <a:rPr kumimoji="0" 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αντί του υδροχλωρικού άλατος για παρεντερική χορήγηση.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5286388"/>
            <a:ext cx="2257412" cy="868346"/>
          </a:xfrm>
        </p:spPr>
        <p:txBody>
          <a:bodyPr>
            <a:normAutofit/>
          </a:bodyPr>
          <a:lstStyle/>
          <a:p>
            <a:r>
              <a:rPr lang="el-GR" sz="3200" b="1" dirty="0" err="1"/>
              <a:t>Πραζοσίνη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4 - Επεξήγηση με στρογγυλεμένο παραλληλόγραμμο"/>
          <p:cNvSpPr/>
          <p:nvPr/>
        </p:nvSpPr>
        <p:spPr>
          <a:xfrm>
            <a:off x="214282" y="142852"/>
            <a:ext cx="2286016" cy="471490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αποκλείει </a:t>
            </a:r>
            <a:r>
              <a:rPr lang="el-GR" u="sng" dirty="0">
                <a:solidFill>
                  <a:schemeClr val="tx1"/>
                </a:solidFill>
              </a:rPr>
              <a:t>εκλεκτικά</a:t>
            </a:r>
            <a:r>
              <a:rPr lang="el-GR" dirty="0">
                <a:solidFill>
                  <a:schemeClr val="tx1"/>
                </a:solidFill>
              </a:rPr>
              <a:t> τους </a:t>
            </a:r>
            <a:r>
              <a:rPr lang="el-GR" b="1" dirty="0">
                <a:solidFill>
                  <a:schemeClr val="tx1"/>
                </a:solidFill>
              </a:rPr>
              <a:t>α1 </a:t>
            </a:r>
            <a:r>
              <a:rPr lang="el-GR" dirty="0">
                <a:solidFill>
                  <a:schemeClr val="tx1"/>
                </a:solidFill>
              </a:rPr>
              <a:t>(</a:t>
            </a:r>
            <a:r>
              <a:rPr lang="el-GR" dirty="0" err="1">
                <a:solidFill>
                  <a:schemeClr val="tx1"/>
                </a:solidFill>
              </a:rPr>
              <a:t>μετασυναπτικούς</a:t>
            </a:r>
            <a:r>
              <a:rPr lang="el-GR" dirty="0">
                <a:solidFill>
                  <a:schemeClr val="tx1"/>
                </a:solidFill>
              </a:rPr>
              <a:t>) υποδοχείς, </a:t>
            </a:r>
          </a:p>
          <a:p>
            <a:pPr algn="ctr"/>
            <a:r>
              <a:rPr lang="el-GR" u="sng" dirty="0">
                <a:solidFill>
                  <a:schemeClr val="tx1"/>
                </a:solidFill>
              </a:rPr>
              <a:t>χωρίς</a:t>
            </a:r>
            <a:r>
              <a:rPr lang="el-GR" dirty="0">
                <a:solidFill>
                  <a:schemeClr val="tx1"/>
                </a:solidFill>
              </a:rPr>
              <a:t> να επηρεάζει τους </a:t>
            </a:r>
            <a:r>
              <a:rPr lang="el-GR" b="1" dirty="0">
                <a:solidFill>
                  <a:schemeClr val="tx1"/>
                </a:solidFill>
              </a:rPr>
              <a:t>α2</a:t>
            </a:r>
            <a:r>
              <a:rPr lang="el-GR" dirty="0">
                <a:solidFill>
                  <a:schemeClr val="tx1"/>
                </a:solidFill>
              </a:rPr>
              <a:t> (</a:t>
            </a:r>
            <a:r>
              <a:rPr lang="el-GR" dirty="0" err="1">
                <a:solidFill>
                  <a:schemeClr val="tx1"/>
                </a:solidFill>
              </a:rPr>
              <a:t>προσυναπτικούς</a:t>
            </a:r>
            <a:r>
              <a:rPr lang="el-GR" dirty="0">
                <a:solidFill>
                  <a:schemeClr val="tx1"/>
                </a:solidFill>
              </a:rPr>
              <a:t>) υποδοχείς 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η προκαλούμενη αγγειοδιαστολή και πτώση της πίεσης </a:t>
            </a:r>
            <a:r>
              <a:rPr lang="el-GR" b="1" dirty="0">
                <a:solidFill>
                  <a:schemeClr val="tx1"/>
                </a:solidFill>
              </a:rPr>
              <a:t>ΔΕΝ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συνοδεύονται από καρδιακές αρρυθμίες</a:t>
            </a:r>
          </a:p>
        </p:txBody>
      </p:sp>
      <p:sp>
        <p:nvSpPr>
          <p:cNvPr id="6" name="5 - Αστέρι 4 ακτινών"/>
          <p:cNvSpPr/>
          <p:nvPr/>
        </p:nvSpPr>
        <p:spPr>
          <a:xfrm>
            <a:off x="142844" y="5857892"/>
            <a:ext cx="428628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Αστέρι 4 ακτινών"/>
          <p:cNvSpPr/>
          <p:nvPr/>
        </p:nvSpPr>
        <p:spPr>
          <a:xfrm>
            <a:off x="7500958" y="4357694"/>
            <a:ext cx="428628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Αστέρι 4 ακτινών"/>
          <p:cNvSpPr/>
          <p:nvPr/>
        </p:nvSpPr>
        <p:spPr>
          <a:xfrm>
            <a:off x="2071670" y="5000636"/>
            <a:ext cx="428628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144198"/>
              </p:ext>
            </p:extLst>
          </p:nvPr>
        </p:nvGraphicFramePr>
        <p:xfrm>
          <a:off x="2624110" y="283564"/>
          <a:ext cx="6248400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7" name="CS ChemDraw Drawing" r:id="rId3" imgW="6247861" imgH="5886855" progId="ChemDraw.Document.6.0">
                  <p:embed/>
                </p:oleObj>
              </mc:Choice>
              <mc:Fallback>
                <p:oleObj name="CS ChemDraw Drawing" r:id="rId3" imgW="6247861" imgH="58868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4110" y="283564"/>
                        <a:ext cx="6248400" cy="58864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sz="3600" dirty="0"/>
              <a:t>Ανταγωνιστές των </a:t>
            </a:r>
            <a:r>
              <a:rPr lang="el-GR" sz="3600" b="1" i="1" dirty="0"/>
              <a:t>β</a:t>
            </a:r>
            <a:r>
              <a:rPr lang="el-GR" sz="3600" dirty="0"/>
              <a:t> Υποδοχέων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Σχεδόν όλοι οι </a:t>
            </a:r>
            <a:r>
              <a:rPr lang="el-GR" sz="2800" b="1" dirty="0"/>
              <a:t>β</a:t>
            </a:r>
            <a:r>
              <a:rPr lang="el-GR" sz="2800" dirty="0"/>
              <a:t> ανταγωνιστές μοιάζουν δομικά με την </a:t>
            </a:r>
            <a:r>
              <a:rPr lang="el-GR" sz="2800" dirty="0">
                <a:solidFill>
                  <a:srgbClr val="FF0000"/>
                </a:solidFill>
              </a:rPr>
              <a:t>αδρεναλίνη</a:t>
            </a:r>
            <a:r>
              <a:rPr lang="el-GR" sz="2800" dirty="0"/>
              <a:t> και την </a:t>
            </a:r>
            <a:r>
              <a:rPr lang="el-GR" sz="2800" dirty="0" err="1">
                <a:solidFill>
                  <a:srgbClr val="FF0000"/>
                </a:solidFill>
              </a:rPr>
              <a:t>ισοπροτερενόλη</a:t>
            </a:r>
            <a:endParaRPr lang="el-GR" sz="2800" dirty="0">
              <a:solidFill>
                <a:srgbClr val="FF0000"/>
              </a:solidFill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642910" y="3643314"/>
          <a:ext cx="32766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0" name="CS ChemDraw Drawing" r:id="rId3" imgW="1999343" imgH="784497" progId="ChemDraw.Document.6.0">
                  <p:embed/>
                </p:oleObj>
              </mc:Choice>
              <mc:Fallback>
                <p:oleObj name="CS ChemDraw Drawing" r:id="rId3" imgW="1999343" imgH="78449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643314"/>
                        <a:ext cx="327660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4929190" y="3857628"/>
          <a:ext cx="32861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1" name="CS ChemDraw Drawing" r:id="rId5" imgW="2343694" imgH="582023" progId="ChemDraw.Document.6.0">
                  <p:embed/>
                </p:oleObj>
              </mc:Choice>
              <mc:Fallback>
                <p:oleObj name="CS ChemDraw Drawing" r:id="rId5" imgW="2343694" imgH="582023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3857628"/>
                        <a:ext cx="328612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- Βέλος προς τα κάτω"/>
          <p:cNvSpPr/>
          <p:nvPr/>
        </p:nvSpPr>
        <p:spPr>
          <a:xfrm>
            <a:off x="2000232" y="2786058"/>
            <a:ext cx="428628" cy="10715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6357950" y="2786058"/>
            <a:ext cx="357190" cy="9286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Έλλειψη 2"/>
          <p:cNvSpPr/>
          <p:nvPr/>
        </p:nvSpPr>
        <p:spPr>
          <a:xfrm>
            <a:off x="3419872" y="4293096"/>
            <a:ext cx="1008112" cy="6360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7308304" y="4221088"/>
            <a:ext cx="1378496" cy="454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el-GR" sz="3200" dirty="0"/>
              <a:t>Ανταγωνιστές των </a:t>
            </a:r>
            <a:r>
              <a:rPr lang="el-GR" sz="3200" b="1" i="1" dirty="0"/>
              <a:t>β</a:t>
            </a:r>
            <a:r>
              <a:rPr lang="el-GR" sz="3200" dirty="0"/>
              <a:t> Υποδοχέων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2413550" cy="110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571472" y="1357298"/>
            <a:ext cx="6858048" cy="40011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/>
              <a:t>ο πρώτος συνθετικός  </a:t>
            </a:r>
            <a:r>
              <a:rPr lang="el-GR" sz="2000" b="1" dirty="0"/>
              <a:t>β</a:t>
            </a:r>
            <a:r>
              <a:rPr lang="el-GR" sz="2000" dirty="0"/>
              <a:t> ανταγωνιστής</a:t>
            </a:r>
            <a:r>
              <a:rPr lang="en-US" sz="2000" dirty="0"/>
              <a:t> </a:t>
            </a:r>
            <a:r>
              <a:rPr lang="en-US" sz="2000" b="1" dirty="0" err="1"/>
              <a:t>DCl</a:t>
            </a:r>
            <a:r>
              <a:rPr lang="en-US" sz="2000" b="1" dirty="0"/>
              <a:t>, </a:t>
            </a:r>
            <a:r>
              <a:rPr lang="el-GR" sz="2000" b="1" dirty="0"/>
              <a:t>μη εκλεκτικός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3500430" y="2143116"/>
            <a:ext cx="2857520" cy="10001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Μερικός αγωνιστής/ανταγωνιστής</a:t>
            </a:r>
          </a:p>
        </p:txBody>
      </p:sp>
      <p:sp>
        <p:nvSpPr>
          <p:cNvPr id="19" name="18 - Ορθογώνιο"/>
          <p:cNvSpPr/>
          <p:nvPr/>
        </p:nvSpPr>
        <p:spPr>
          <a:xfrm>
            <a:off x="428596" y="3929066"/>
            <a:ext cx="3786214" cy="70788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Pronethalol</a:t>
            </a:r>
            <a:r>
              <a:rPr lang="en-US" sz="2000" dirty="0"/>
              <a:t> (</a:t>
            </a:r>
            <a:r>
              <a:rPr lang="el-GR" sz="2000" dirty="0"/>
              <a:t>καρκινογένεση) απόσυρση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58" y="5286388"/>
            <a:ext cx="2785352" cy="117633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20 - Ορθογώνιο"/>
          <p:cNvSpPr/>
          <p:nvPr/>
        </p:nvSpPr>
        <p:spPr>
          <a:xfrm>
            <a:off x="5715008" y="3929066"/>
            <a:ext cx="1714512" cy="40011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propranolol</a:t>
            </a:r>
            <a:endParaRPr lang="el-GR" sz="2000" b="1" dirty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786322"/>
            <a:ext cx="3479800" cy="14224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4" name="23 - Ορθογώνιο"/>
          <p:cNvSpPr/>
          <p:nvPr/>
        </p:nvSpPr>
        <p:spPr>
          <a:xfrm>
            <a:off x="6357950" y="6286520"/>
            <a:ext cx="2513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1964, Sir James W. Black</a:t>
            </a:r>
            <a:endParaRPr lang="el-GR" b="1" dirty="0"/>
          </a:p>
        </p:txBody>
      </p:sp>
      <p:sp>
        <p:nvSpPr>
          <p:cNvPr id="3" name="Έλλειψη 2"/>
          <p:cNvSpPr/>
          <p:nvPr/>
        </p:nvSpPr>
        <p:spPr>
          <a:xfrm>
            <a:off x="1691680" y="1916832"/>
            <a:ext cx="1567430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Έλλειψη 3"/>
          <p:cNvSpPr/>
          <p:nvPr/>
        </p:nvSpPr>
        <p:spPr>
          <a:xfrm>
            <a:off x="571472" y="2348880"/>
            <a:ext cx="472136" cy="128509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5796136" y="5157192"/>
            <a:ext cx="36004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8"/>
          </a:xfrm>
        </p:spPr>
        <p:txBody>
          <a:bodyPr>
            <a:normAutofit fontScale="90000"/>
          </a:bodyPr>
          <a:lstStyle/>
          <a:p>
            <a:br>
              <a:rPr lang="en-US" sz="2800" dirty="0"/>
            </a:br>
            <a:r>
              <a:rPr lang="el-GR" dirty="0"/>
              <a:t>Ανταγωνιστές των </a:t>
            </a:r>
            <a:r>
              <a:rPr lang="el-GR" b="1" i="1" dirty="0"/>
              <a:t>β</a:t>
            </a:r>
            <a:r>
              <a:rPr lang="el-GR" dirty="0"/>
              <a:t> Υποδοχέων</a:t>
            </a:r>
            <a:br>
              <a:rPr lang="en-US" sz="2800" dirty="0"/>
            </a:br>
            <a:br>
              <a:rPr lang="el-GR" sz="2800" dirty="0"/>
            </a:br>
            <a:endParaRPr lang="el-GR" sz="28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457199" y="1535112"/>
            <a:ext cx="4187825" cy="817578"/>
          </a:xfrm>
        </p:spPr>
        <p:txBody>
          <a:bodyPr>
            <a:normAutofit fontScale="70000" lnSpcReduction="20000"/>
          </a:bodyPr>
          <a:lstStyle/>
          <a:p>
            <a:r>
              <a:rPr lang="el-GR" dirty="0" err="1"/>
              <a:t>αρυλ-αιθανολαμίνες</a:t>
            </a:r>
            <a:r>
              <a:rPr lang="el-GR" dirty="0"/>
              <a:t> </a:t>
            </a:r>
          </a:p>
          <a:p>
            <a:r>
              <a:rPr lang="el-GR" dirty="0"/>
              <a:t>(η </a:t>
            </a:r>
            <a:r>
              <a:rPr lang="el-GR" dirty="0" err="1"/>
              <a:t>σοταλόλη</a:t>
            </a:r>
            <a:r>
              <a:rPr lang="el-GR" dirty="0"/>
              <a:t>, μη εκλεκτικός β-ανταγωνιστής)</a:t>
            </a: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err="1"/>
              <a:t>αρυλοξυ</a:t>
            </a:r>
            <a:r>
              <a:rPr lang="el-GR" dirty="0"/>
              <a:t>-</a:t>
            </a:r>
            <a:r>
              <a:rPr lang="el-GR" dirty="0" err="1"/>
              <a:t>προπανολαμίνες</a:t>
            </a:r>
            <a:r>
              <a:rPr lang="el-GR" dirty="0"/>
              <a:t> </a:t>
            </a: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2718419" cy="10289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l-GR" dirty="0"/>
              <a:t>Ασύμμετρο </a:t>
            </a:r>
            <a:r>
              <a:rPr lang="en-US" dirty="0"/>
              <a:t>C       </a:t>
            </a:r>
            <a:r>
              <a:rPr lang="el-GR" dirty="0"/>
              <a:t> </a:t>
            </a:r>
            <a:r>
              <a:rPr lang="en-US" dirty="0"/>
              <a:t>R, S</a:t>
            </a:r>
            <a:r>
              <a:rPr lang="el-GR" dirty="0"/>
              <a:t> </a:t>
            </a:r>
            <a:r>
              <a:rPr lang="el-GR" dirty="0" err="1"/>
              <a:t>εναντιομερή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Δραστικοί β ανταγωνιστές είναι τα </a:t>
            </a:r>
            <a:r>
              <a:rPr lang="en-US" dirty="0"/>
              <a:t>S </a:t>
            </a:r>
            <a:r>
              <a:rPr lang="el-GR" dirty="0"/>
              <a:t>ισομερή.</a:t>
            </a:r>
          </a:p>
          <a:p>
            <a:r>
              <a:rPr lang="el-GR" dirty="0"/>
              <a:t>Τα </a:t>
            </a:r>
            <a:r>
              <a:rPr lang="en-US" dirty="0"/>
              <a:t>R </a:t>
            </a:r>
            <a:r>
              <a:rPr lang="el-GR" dirty="0"/>
              <a:t>είναι 130 φορές ασθενέστερα και έχουν σταθεροποιητική δράση στις μεμβράνες</a:t>
            </a:r>
          </a:p>
          <a:p>
            <a:r>
              <a:rPr lang="el-GR" dirty="0"/>
              <a:t>Τα χορηγούμενα σκευάσματα αποτελούν </a:t>
            </a:r>
            <a:r>
              <a:rPr lang="el-GR" dirty="0" err="1"/>
              <a:t>ρακεμικά</a:t>
            </a:r>
            <a:r>
              <a:rPr lang="el-GR" dirty="0"/>
              <a:t> μίγματα</a:t>
            </a:r>
          </a:p>
        </p:txBody>
      </p:sp>
      <p:sp>
        <p:nvSpPr>
          <p:cNvPr id="5" name="4 - Δεξιό βέλος"/>
          <p:cNvSpPr/>
          <p:nvPr/>
        </p:nvSpPr>
        <p:spPr>
          <a:xfrm>
            <a:off x="3643306" y="785794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sz="3200" dirty="0"/>
              <a:t>Σχέσεις δομής-δράσης και για τις δύο κατηγορίες παραγώγων</a:t>
            </a:r>
            <a:r>
              <a:rPr lang="en-US" sz="3200" dirty="0"/>
              <a:t> (</a:t>
            </a:r>
            <a:r>
              <a:rPr lang="el-GR" sz="3200" dirty="0"/>
              <a:t>β1 &amp; β2)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2928933"/>
            <a:ext cx="8086724" cy="3286149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l-GR" dirty="0"/>
              <a:t>η δράση </a:t>
            </a:r>
            <a:r>
              <a:rPr lang="el-GR" b="1" dirty="0"/>
              <a:t>μειώνεται</a:t>
            </a:r>
            <a:r>
              <a:rPr lang="el-GR" dirty="0">
                <a:solidFill>
                  <a:srgbClr val="FF0000"/>
                </a:solidFill>
              </a:rPr>
              <a:t> ανάλογα με το μέγεθος του </a:t>
            </a:r>
            <a:r>
              <a:rPr lang="el-GR" dirty="0" err="1">
                <a:solidFill>
                  <a:srgbClr val="FF0000"/>
                </a:solidFill>
              </a:rPr>
              <a:t>αλκυλίου</a:t>
            </a:r>
            <a:r>
              <a:rPr lang="el-GR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N-R)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Η δράση </a:t>
            </a:r>
            <a:r>
              <a:rPr lang="el-GR" b="1" dirty="0"/>
              <a:t>εξαφανίζεται</a:t>
            </a:r>
            <a:r>
              <a:rPr lang="el-GR" dirty="0"/>
              <a:t> όταν γίνεται αντικατάσταση του </a:t>
            </a:r>
            <a:r>
              <a:rPr lang="el-GR" dirty="0">
                <a:solidFill>
                  <a:srgbClr val="FF0000"/>
                </a:solidFill>
              </a:rPr>
              <a:t>δευτεροταγούς αλκοολικού υδροξυλίου </a:t>
            </a:r>
            <a:r>
              <a:rPr lang="el-GR" dirty="0"/>
              <a:t>από ομάδα που δεν </a:t>
            </a:r>
            <a:r>
              <a:rPr lang="el-GR" dirty="0" err="1"/>
              <a:t>υδρολύεται</a:t>
            </a:r>
            <a:r>
              <a:rPr lang="el-GR" dirty="0"/>
              <a:t> ή δεν μεταβολίζεται εύκολα προς –Ο</a:t>
            </a:r>
            <a:endParaRPr lang="en-US" dirty="0"/>
          </a:p>
          <a:p>
            <a:pPr>
              <a:buFont typeface="Wingdings" pitchFamily="2" charset="2"/>
              <a:buChar char="ü"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071670" y="1857364"/>
            <a:ext cx="5357850" cy="91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Μείωση-εξαφάνιση δράσης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Βελτίωση…..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lvl="1"/>
            <a:r>
              <a:rPr lang="el-GR" dirty="0"/>
              <a:t>Για καλύτερη δράση η </a:t>
            </a:r>
            <a:r>
              <a:rPr lang="el-GR" b="1" dirty="0" err="1">
                <a:solidFill>
                  <a:srgbClr val="FF0000"/>
                </a:solidFill>
              </a:rPr>
              <a:t>αμινο</a:t>
            </a:r>
            <a:r>
              <a:rPr lang="el-GR" b="1" dirty="0">
                <a:solidFill>
                  <a:srgbClr val="FF0000"/>
                </a:solidFill>
              </a:rPr>
              <a:t>-</a:t>
            </a:r>
            <a:r>
              <a:rPr lang="el-GR" dirty="0"/>
              <a:t>ομάδα πρέπει να είναι δευτεροταγής, με </a:t>
            </a:r>
            <a:r>
              <a:rPr lang="el-GR" dirty="0" err="1"/>
              <a:t>υποκαταστάτη</a:t>
            </a:r>
            <a:r>
              <a:rPr lang="el-GR" dirty="0"/>
              <a:t> </a:t>
            </a:r>
            <a:r>
              <a:rPr lang="el-GR" b="1" dirty="0" err="1">
                <a:solidFill>
                  <a:srgbClr val="FF0000"/>
                </a:solidFill>
              </a:rPr>
              <a:t>ισοπροπύλιο</a:t>
            </a:r>
            <a:r>
              <a:rPr lang="el-GR" b="1" dirty="0">
                <a:solidFill>
                  <a:srgbClr val="FF0000"/>
                </a:solidFill>
              </a:rPr>
              <a:t> ή τεταρτοταγές </a:t>
            </a:r>
            <a:r>
              <a:rPr lang="el-GR" b="1" dirty="0" err="1">
                <a:solidFill>
                  <a:srgbClr val="FF0000"/>
                </a:solidFill>
              </a:rPr>
              <a:t>βουτύλιο</a:t>
            </a:r>
            <a:r>
              <a:rPr lang="el-GR" b="1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l-GR" dirty="0"/>
              <a:t>Και στις δύο ομάδες δομικές τροποποιήσεις κυρίως στον αρωματικό πυρήνα οδηγούν σε  βελτίωση της </a:t>
            </a:r>
            <a:r>
              <a:rPr lang="el-GR" b="1" dirty="0"/>
              <a:t>β</a:t>
            </a:r>
            <a:r>
              <a:rPr lang="el-GR" dirty="0"/>
              <a:t> ανταγωνιστικής δράσης.</a:t>
            </a:r>
          </a:p>
          <a:p>
            <a:pPr lvl="1"/>
            <a:r>
              <a:rPr lang="el-GR" dirty="0"/>
              <a:t>β-Ανταγωνιστική δράση έχουν κυρίως τα</a:t>
            </a:r>
            <a:r>
              <a:rPr lang="en-US" dirty="0"/>
              <a:t> S</a:t>
            </a:r>
            <a:r>
              <a:rPr lang="el-GR" dirty="0"/>
              <a:t> ισομερή και στις δύο σειρές ενώσεων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Ιδιαίτερα για τις </a:t>
            </a:r>
            <a:r>
              <a:rPr lang="el-GR" sz="3600" dirty="0" err="1"/>
              <a:t>αρυλοξυ</a:t>
            </a:r>
            <a:r>
              <a:rPr lang="el-GR" sz="3600" dirty="0"/>
              <a:t>-</a:t>
            </a:r>
            <a:r>
              <a:rPr lang="el-GR" sz="3600" dirty="0" err="1"/>
              <a:t>προπανολαμίνες</a:t>
            </a:r>
            <a:r>
              <a:rPr lang="el-GR" sz="3600" dirty="0"/>
              <a:t>……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357431"/>
            <a:ext cx="8258204" cy="2071702"/>
          </a:xfrm>
        </p:spPr>
        <p:txBody>
          <a:bodyPr/>
          <a:lstStyle/>
          <a:p>
            <a:r>
              <a:rPr lang="el-GR" dirty="0"/>
              <a:t>Η δράση εξαφανίζεται όταν γίνεται αντικατάσταση του </a:t>
            </a:r>
            <a:r>
              <a:rPr lang="el-GR" dirty="0" err="1"/>
              <a:t>αιθερικού</a:t>
            </a:r>
            <a:r>
              <a:rPr lang="el-GR" dirty="0"/>
              <a:t> οξυγόνου από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l-GR" dirty="0"/>
              <a:t> ή </a:t>
            </a:r>
            <a:r>
              <a:rPr lang="en-US" dirty="0">
                <a:solidFill>
                  <a:srgbClr val="FF0000"/>
                </a:solidFill>
              </a:rPr>
              <a:t>CH</a:t>
            </a:r>
            <a:r>
              <a:rPr lang="el-GR" baseline="-25000" dirty="0">
                <a:solidFill>
                  <a:srgbClr val="FF0000"/>
                </a:solidFill>
              </a:rPr>
              <a:t>2</a:t>
            </a:r>
            <a:r>
              <a:rPr lang="el-GR" dirty="0"/>
              <a:t>  ή </a:t>
            </a:r>
            <a:r>
              <a:rPr lang="el-GR" dirty="0">
                <a:solidFill>
                  <a:srgbClr val="FF0000"/>
                </a:solidFill>
              </a:rPr>
              <a:t>Ν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baseline="-25000" dirty="0">
                <a:solidFill>
                  <a:srgbClr val="FF0000"/>
                </a:solidFill>
              </a:rPr>
              <a:t>3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techolami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2458" y="2996952"/>
            <a:ext cx="3933672" cy="26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8 - Ορθογώνιο"/>
          <p:cNvSpPr txBox="1">
            <a:spLocks/>
          </p:cNvSpPr>
          <p:nvPr/>
        </p:nvSpPr>
        <p:spPr>
          <a:xfrm>
            <a:off x="107504" y="764704"/>
            <a:ext cx="4176464" cy="5361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>
                <a:solidFill>
                  <a:schemeClr val="bg2">
                    <a:lumMod val="10000"/>
                  </a:schemeClr>
                </a:solidFill>
              </a:rPr>
              <a:t>Η ΝΑ,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</a:rPr>
              <a:t>αλληλεπιδρά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</a:rPr>
              <a:t> με τους υποδοχείς της στα όργανα ή στους ιστούς που δέχονται τις συμπαθητικές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</a:rPr>
              <a:t>μεταγαγγλιακές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</a:rPr>
              <a:t> απολήξεις (αδένες, λείος μυς, καρδιακός μυς) 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2">
                    <a:lumMod val="10000"/>
                  </a:schemeClr>
                </a:solidFill>
              </a:rPr>
              <a:t>και προκαλείται η φυσιολογική απόκριση (έκκριση, σύσπαση ή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</a:rPr>
              <a:t>χάλαση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</a:rPr>
              <a:t> μυός)</a:t>
            </a: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881714" y="980728"/>
            <a:ext cx="3805086" cy="1008112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Η ΝΑ, μετά την απελευθέρωσή της από τη νευρική απόληξη στη </a:t>
            </a:r>
            <a:r>
              <a:rPr lang="el-GR" dirty="0" err="1">
                <a:solidFill>
                  <a:schemeClr val="bg2">
                    <a:lumMod val="10000"/>
                  </a:schemeClr>
                </a:solidFill>
              </a:rPr>
              <a:t>συναπτική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 σχισμή</a:t>
            </a:r>
            <a:endParaRPr lang="el-GR" dirty="0"/>
          </a:p>
        </p:txBody>
      </p:sp>
      <p:sp>
        <p:nvSpPr>
          <p:cNvPr id="6" name="Επεξήγηση με κάτω βέλος 5"/>
          <p:cNvSpPr/>
          <p:nvPr/>
        </p:nvSpPr>
        <p:spPr>
          <a:xfrm>
            <a:off x="4716016" y="548680"/>
            <a:ext cx="4176464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90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1928802"/>
            <a:ext cx="4138642" cy="4197361"/>
          </a:xfrm>
        </p:spPr>
        <p:txBody>
          <a:bodyPr>
            <a:normAutofit/>
          </a:bodyPr>
          <a:lstStyle/>
          <a:p>
            <a:r>
              <a:rPr lang="el-GR" sz="2400" dirty="0"/>
              <a:t>να αποκλείουν δηλαδή  τους </a:t>
            </a:r>
            <a:r>
              <a:rPr lang="el-GR" sz="2400" b="1" dirty="0"/>
              <a:t>β1 </a:t>
            </a:r>
            <a:r>
              <a:rPr lang="el-GR" sz="2400" dirty="0"/>
              <a:t>υποδοχείς της καρδιάς  χωρίς να επηρεάζουν τους </a:t>
            </a:r>
            <a:r>
              <a:rPr lang="el-GR" sz="2400" b="1" dirty="0"/>
              <a:t>β2</a:t>
            </a:r>
            <a:r>
              <a:rPr lang="el-GR" sz="2400" dirty="0"/>
              <a:t> υποδοχείς των βρόγχων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85729"/>
            <a:ext cx="4038600" cy="2643206"/>
          </a:xfrm>
        </p:spPr>
        <p:txBody>
          <a:bodyPr/>
          <a:lstStyle/>
          <a:p>
            <a:r>
              <a:rPr lang="el-GR" dirty="0"/>
              <a:t>αυτό οφείλεται στη </a:t>
            </a:r>
            <a:r>
              <a:rPr lang="el-GR" b="1" dirty="0" err="1">
                <a:solidFill>
                  <a:schemeClr val="accent1">
                    <a:lumMod val="50000"/>
                  </a:schemeClr>
                </a:solidFill>
              </a:rPr>
              <a:t>λιποφιλικότητα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…..</a:t>
            </a:r>
          </a:p>
          <a:p>
            <a:pPr>
              <a:buNone/>
            </a:pPr>
            <a:r>
              <a:rPr lang="el-GR" dirty="0"/>
              <a:t>που οδηγεί σε ανισότιμη κατανομή τους στους διάφορους ιστούς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- Επεξήγηση με σύννεφο"/>
          <p:cNvSpPr/>
          <p:nvPr/>
        </p:nvSpPr>
        <p:spPr>
          <a:xfrm>
            <a:off x="1071538" y="285728"/>
            <a:ext cx="2786082" cy="121444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1571604" y="428604"/>
            <a:ext cx="2229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Απαιτείται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b="1" dirty="0" err="1">
                <a:solidFill>
                  <a:schemeClr val="accent1">
                    <a:lumMod val="50000"/>
                  </a:schemeClr>
                </a:solidFill>
              </a:rPr>
              <a:t>καρδιοεκλεκτικότητα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928662" y="4786322"/>
            <a:ext cx="6286544" cy="954107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800" dirty="0"/>
              <a:t>Οι  </a:t>
            </a:r>
            <a:r>
              <a:rPr lang="el-GR" sz="2800" b="1" dirty="0" err="1"/>
              <a:t>καρδιοεκλεκτικοί</a:t>
            </a:r>
            <a:r>
              <a:rPr lang="el-GR" sz="2800" b="1" dirty="0"/>
              <a:t> </a:t>
            </a:r>
            <a:r>
              <a:rPr lang="el-GR" sz="2800" dirty="0"/>
              <a:t> </a:t>
            </a:r>
            <a:r>
              <a:rPr lang="el-GR" sz="2800" b="1" dirty="0"/>
              <a:t>β </a:t>
            </a:r>
            <a:r>
              <a:rPr lang="el-GR" sz="2800" dirty="0"/>
              <a:t>ανταγωνιστές είναι οι περισσότερο υδρόφιλες ενώσεις.</a:t>
            </a:r>
          </a:p>
        </p:txBody>
      </p:sp>
      <p:sp>
        <p:nvSpPr>
          <p:cNvPr id="12" name="11 - Αστέρι 5 ακτινών"/>
          <p:cNvSpPr/>
          <p:nvPr/>
        </p:nvSpPr>
        <p:spPr>
          <a:xfrm>
            <a:off x="285720" y="4500570"/>
            <a:ext cx="285752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Αστέρι 5 ακτινών"/>
          <p:cNvSpPr/>
          <p:nvPr/>
        </p:nvSpPr>
        <p:spPr>
          <a:xfrm>
            <a:off x="785786" y="435769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Αστέρι 5 ακτινών"/>
          <p:cNvSpPr/>
          <p:nvPr/>
        </p:nvSpPr>
        <p:spPr>
          <a:xfrm>
            <a:off x="1500166" y="4143380"/>
            <a:ext cx="428628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Αστέρι 5 ακτινών"/>
          <p:cNvSpPr/>
          <p:nvPr/>
        </p:nvSpPr>
        <p:spPr>
          <a:xfrm>
            <a:off x="7500958" y="5572140"/>
            <a:ext cx="214314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Αστέρι 5 ακτινών"/>
          <p:cNvSpPr/>
          <p:nvPr/>
        </p:nvSpPr>
        <p:spPr>
          <a:xfrm>
            <a:off x="7143768" y="6286520"/>
            <a:ext cx="35719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Αστέρι 5 ακτινών"/>
          <p:cNvSpPr/>
          <p:nvPr/>
        </p:nvSpPr>
        <p:spPr>
          <a:xfrm>
            <a:off x="7643834" y="6072206"/>
            <a:ext cx="500066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725470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Υδροχλωρική </a:t>
            </a:r>
            <a:r>
              <a:rPr lang="el-GR" sz="2800" b="1" dirty="0" err="1"/>
              <a:t>Προπρανολόλη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1142984"/>
            <a:ext cx="2643206" cy="4878304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l-GR" sz="2000" dirty="0"/>
              <a:t>αντιστρεπτός, μη εκλεκτικός  </a:t>
            </a:r>
            <a:r>
              <a:rPr lang="el-GR" sz="2000" b="1" dirty="0"/>
              <a:t>β</a:t>
            </a:r>
            <a:r>
              <a:rPr lang="el-GR" sz="2000" dirty="0"/>
              <a:t>-</a:t>
            </a:r>
            <a:r>
              <a:rPr lang="el-GR" sz="2000" dirty="0" err="1"/>
              <a:t>αδρενεργικός</a:t>
            </a:r>
            <a:r>
              <a:rPr lang="el-GR" sz="2000" dirty="0"/>
              <a:t> ανταγωνιστής</a:t>
            </a:r>
          </a:p>
          <a:p>
            <a:r>
              <a:rPr lang="el-GR" sz="2000" dirty="0"/>
              <a:t>Το αριστερόστροφο ισομερές έχει </a:t>
            </a:r>
            <a:r>
              <a:rPr lang="el-GR" sz="2000" b="1" dirty="0"/>
              <a:t>β</a:t>
            </a:r>
            <a:r>
              <a:rPr lang="el-GR" sz="2000" dirty="0"/>
              <a:t> ανταγωνιστική ικανότητα.</a:t>
            </a:r>
          </a:p>
          <a:p>
            <a:r>
              <a:rPr lang="el-GR" sz="2000" dirty="0"/>
              <a:t>Εκδηλώνει  </a:t>
            </a:r>
            <a:r>
              <a:rPr lang="el-GR" sz="2000" b="1" dirty="0" err="1"/>
              <a:t>ορθοστατική</a:t>
            </a:r>
            <a:r>
              <a:rPr lang="el-GR" sz="2000" b="1" dirty="0"/>
              <a:t> υπόταση</a:t>
            </a:r>
            <a:r>
              <a:rPr lang="el-GR" sz="2000" dirty="0"/>
              <a:t> (κυρίως σε ηλικιωμένους ασθενείς), </a:t>
            </a:r>
          </a:p>
          <a:p>
            <a:r>
              <a:rPr lang="el-GR" sz="2000" dirty="0"/>
              <a:t>μερικές φορές </a:t>
            </a:r>
            <a:r>
              <a:rPr lang="el-GR" sz="2000" b="1" dirty="0"/>
              <a:t>υπογλυκαιμία,</a:t>
            </a:r>
            <a:r>
              <a:rPr lang="el-GR" sz="2000" dirty="0"/>
              <a:t> λόγω β-</a:t>
            </a:r>
            <a:r>
              <a:rPr lang="el-GR" sz="2000" dirty="0" err="1"/>
              <a:t>αδρενεργικού</a:t>
            </a:r>
            <a:r>
              <a:rPr lang="el-GR" sz="2000" dirty="0"/>
              <a:t> αποκλεισμού, ζάλη, έμετος και  μερικές φορές διανοητική καταστολή</a:t>
            </a:r>
          </a:p>
          <a:p>
            <a:r>
              <a:rPr lang="el-GR" sz="2000" dirty="0"/>
              <a:t>Ο –ΟΗ μεταβολίτης παρουσιάζει επίσης δράση</a:t>
            </a:r>
          </a:p>
          <a:p>
            <a:endParaRPr lang="el-GR" sz="2000" dirty="0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93986"/>
              </p:ext>
            </p:extLst>
          </p:nvPr>
        </p:nvGraphicFramePr>
        <p:xfrm>
          <a:off x="3491880" y="260648"/>
          <a:ext cx="5005387" cy="607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1" name="CS ChemDraw Drawing" r:id="rId3" imgW="5005977" imgH="5163094" progId="ChemDraw.Document.6.0">
                  <p:embed/>
                </p:oleObj>
              </mc:Choice>
              <mc:Fallback>
                <p:oleObj name="CS ChemDraw Drawing" r:id="rId3" imgW="5005977" imgH="516309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60648"/>
                        <a:ext cx="5005387" cy="607223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Ευθύγραμμο βέλος σύνδεσης 4"/>
          <p:cNvCxnSpPr/>
          <p:nvPr/>
        </p:nvCxnSpPr>
        <p:spPr>
          <a:xfrm flipV="1">
            <a:off x="4283968" y="623731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43357" y="643109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ΟΗ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1368412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Τρυγική  </a:t>
            </a:r>
            <a:r>
              <a:rPr lang="el-GR" sz="2800" b="1" dirty="0" err="1"/>
              <a:t>Μετοπρολόλη</a:t>
            </a:r>
            <a:br>
              <a:rPr lang="en-US" sz="2800" b="1" dirty="0"/>
            </a:br>
            <a:r>
              <a:rPr lang="el-GR" sz="2400" dirty="0"/>
              <a:t> εκλεκτικός </a:t>
            </a:r>
            <a:r>
              <a:rPr lang="el-GR" sz="2400" b="1" dirty="0"/>
              <a:t>β1</a:t>
            </a:r>
            <a:r>
              <a:rPr lang="el-GR" sz="2400" dirty="0"/>
              <a:t>- ανταγωνιστής σε χαμηλές δόσεις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b="1" dirty="0">
                <a:solidFill>
                  <a:schemeClr val="accent1">
                    <a:lumMod val="50000"/>
                  </a:schemeClr>
                </a:solidFill>
              </a:rPr>
              <a:t>Χρησιμοποιείται στην αγωγή της υπέρτασης</a:t>
            </a:r>
            <a:r>
              <a:rPr lang="el-GR" sz="1800" dirty="0"/>
              <a:t>.</a:t>
            </a:r>
          </a:p>
          <a:p>
            <a:endParaRPr lang="el-GR" sz="1800" dirty="0"/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5072066" y="0"/>
            <a:ext cx="4071934" cy="250028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Metoprolol</a:t>
            </a:r>
            <a:r>
              <a:rPr lang="en-US" dirty="0">
                <a:solidFill>
                  <a:schemeClr val="tx1"/>
                </a:solidFill>
              </a:rPr>
              <a:t> was first made in 1969.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It is on the World Health Organization's List of Essential Medicines, the most important medications needed in a basic health system</a:t>
            </a:r>
            <a:endParaRPr lang="el-GR" dirty="0">
              <a:solidFill>
                <a:schemeClr val="tx1"/>
              </a:solidFill>
            </a:endParaRP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93279"/>
              </p:ext>
            </p:extLst>
          </p:nvPr>
        </p:nvGraphicFramePr>
        <p:xfrm>
          <a:off x="428596" y="3286124"/>
          <a:ext cx="8358246" cy="3060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7" name="CS ChemDraw Drawing" r:id="rId3" imgW="5185954" imgH="2363289" progId="ChemDraw.Document.6.0">
                  <p:embed/>
                </p:oleObj>
              </mc:Choice>
              <mc:Fallback>
                <p:oleObj name="CS ChemDraw Drawing" r:id="rId3" imgW="5185954" imgH="2363289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286124"/>
                        <a:ext cx="8358246" cy="306057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Ατενολόλη</a:t>
            </a:r>
            <a:endParaRPr lang="el-GR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55915"/>
            <a:ext cx="8229600" cy="261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928662" y="642918"/>
            <a:ext cx="2000264" cy="121444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β1 ανταγωνιστής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7165"/>
            <a:ext cx="1714512" cy="15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 </a:t>
            </a:r>
            <a:r>
              <a:rPr lang="el-GR" dirty="0" err="1"/>
              <a:t>Συμπαθομιμητικά</a:t>
            </a:r>
            <a:endParaRPr lang="el-GR" dirty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1500758" cy="150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267744" y="1844824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1R,2S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267744" y="2420888"/>
            <a:ext cx="276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Alpha-</a:t>
            </a:r>
            <a:r>
              <a:rPr lang="en-US" dirty="0" err="1"/>
              <a:t>methylnoradrenaline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3569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Ρινικό </a:t>
            </a:r>
            <a:r>
              <a:rPr lang="el-GR" dirty="0" err="1"/>
              <a:t>Αποσυμφορητικό</a:t>
            </a:r>
            <a:r>
              <a:rPr lang="el-GR" dirty="0"/>
              <a:t> </a:t>
            </a:r>
          </a:p>
        </p:txBody>
      </p:sp>
      <p:sp>
        <p:nvSpPr>
          <p:cNvPr id="7" name="Έλλειψη 6"/>
          <p:cNvSpPr/>
          <p:nvPr/>
        </p:nvSpPr>
        <p:spPr>
          <a:xfrm>
            <a:off x="2267744" y="1844824"/>
            <a:ext cx="707245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8852" name="Picture 4" descr="Methoxyphenamine | C11H17NO - PubCh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68" y="2564904"/>
            <a:ext cx="1537284" cy="13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6876256" y="2153498"/>
            <a:ext cx="2119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Methoxyphenamine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4077072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Β-</a:t>
            </a:r>
            <a:r>
              <a:rPr lang="el-GR" dirty="0" err="1"/>
              <a:t>αδρενεργικός</a:t>
            </a:r>
            <a:r>
              <a:rPr lang="el-GR" dirty="0"/>
              <a:t> αγωνιστής</a:t>
            </a:r>
          </a:p>
        </p:txBody>
      </p:sp>
      <p:sp>
        <p:nvSpPr>
          <p:cNvPr id="10" name="AutoShape 7" descr="Thu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9" descr="Thu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4640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5733256"/>
            <a:ext cx="236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Νυλιδρίνη</a:t>
            </a:r>
            <a:r>
              <a:rPr lang="el-GR" dirty="0"/>
              <a:t> περιφερικό αγγειοδιασταλτικό</a:t>
            </a:r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>
            <a:off x="460375" y="4869160"/>
            <a:ext cx="583233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7975" y="486916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ΟΗ</a:t>
            </a:r>
          </a:p>
        </p:txBody>
      </p:sp>
      <p:cxnSp>
        <p:nvCxnSpPr>
          <p:cNvPr id="17" name="Ευθύγραμμο βέλος σύνδεσης 16"/>
          <p:cNvCxnSpPr/>
          <p:nvPr/>
        </p:nvCxnSpPr>
        <p:spPr>
          <a:xfrm>
            <a:off x="1043608" y="4653136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2775" y="443700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ΝΗ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155575" y="6337513"/>
            <a:ext cx="270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Β-</a:t>
            </a:r>
            <a:r>
              <a:rPr lang="el-GR" dirty="0" err="1"/>
              <a:t>αδρενεργικός</a:t>
            </a:r>
            <a:r>
              <a:rPr lang="el-GR" dirty="0"/>
              <a:t> αγωνιστής</a:t>
            </a:r>
          </a:p>
        </p:txBody>
      </p:sp>
      <p:cxnSp>
        <p:nvCxnSpPr>
          <p:cNvPr id="21" name="Ευθύγραμμο βέλος σύνδεσης 20"/>
          <p:cNvCxnSpPr/>
          <p:nvPr/>
        </p:nvCxnSpPr>
        <p:spPr>
          <a:xfrm flipH="1">
            <a:off x="1436443" y="4806337"/>
            <a:ext cx="615277" cy="494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21143" y="446847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ΟΗ</a:t>
            </a:r>
          </a:p>
        </p:txBody>
      </p:sp>
      <p:pic>
        <p:nvPicPr>
          <p:cNvPr id="78862" name="Picture 14" descr="Isoxsuprine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87" y="3491915"/>
            <a:ext cx="2044610" cy="750756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3" name="TextBox 22"/>
          <p:cNvSpPr txBox="1"/>
          <p:nvPr/>
        </p:nvSpPr>
        <p:spPr>
          <a:xfrm>
            <a:off x="3103023" y="4299483"/>
            <a:ext cx="2793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Ισοξσουπρίνη</a:t>
            </a:r>
            <a:r>
              <a:rPr lang="el-GR" dirty="0"/>
              <a:t>, β2-αδρενεργικός αγωνιστής</a:t>
            </a:r>
          </a:p>
          <a:p>
            <a:r>
              <a:rPr lang="el-GR" dirty="0"/>
              <a:t> </a:t>
            </a:r>
          </a:p>
        </p:txBody>
      </p:sp>
      <p:pic>
        <p:nvPicPr>
          <p:cNvPr id="78864" name="Picture 16" descr="Ritodrin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22" y="5222751"/>
            <a:ext cx="2552865" cy="8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72557" y="6067783"/>
            <a:ext cx="256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Ριτοντρίνη</a:t>
            </a:r>
            <a:r>
              <a:rPr lang="el-GR" dirty="0"/>
              <a:t>, β2 αγωνιστής, </a:t>
            </a:r>
            <a:r>
              <a:rPr lang="el-GR" dirty="0" err="1"/>
              <a:t>τοκολυτικό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5950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616769" cy="10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84482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</a:t>
            </a:r>
            <a:r>
              <a:rPr lang="en-US" dirty="0" err="1"/>
              <a:t>tert</a:t>
            </a:r>
            <a:r>
              <a:rPr lang="en-US" dirty="0"/>
              <a:t>-</a:t>
            </a:r>
            <a:r>
              <a:rPr lang="en-US" dirty="0" err="1"/>
              <a:t>butylonorepinephrine</a:t>
            </a:r>
            <a:r>
              <a:rPr lang="en-US" dirty="0"/>
              <a:t>, </a:t>
            </a:r>
            <a:r>
              <a:rPr lang="el-GR" dirty="0"/>
              <a:t>β-αγωνιστής, βρογχοδιασταλτικό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3206"/>
            <a:ext cx="173107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2852936"/>
            <a:ext cx="633670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Terbutaline, </a:t>
            </a:r>
            <a:r>
              <a:rPr lang="el-GR" dirty="0"/>
              <a:t>β2-αγωνιστής, η παρουσία της </a:t>
            </a:r>
            <a:r>
              <a:rPr lang="el-GR" dirty="0" err="1"/>
              <a:t>ρεσορκινόλης</a:t>
            </a:r>
            <a:r>
              <a:rPr lang="el-GR" dirty="0"/>
              <a:t> επιμηκύνει τη διάρκεια της δράσης 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9943"/>
            <a:ext cx="2019871" cy="82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443711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Isoetharine</a:t>
            </a:r>
            <a:r>
              <a:rPr lang="en-US" dirty="0"/>
              <a:t>, </a:t>
            </a:r>
            <a:r>
              <a:rPr lang="el-GR" dirty="0"/>
              <a:t>β2 αγωνιστής (3</a:t>
            </a:r>
            <a:r>
              <a:rPr lang="el-GR" baseline="30000" dirty="0"/>
              <a:t>η</a:t>
            </a:r>
            <a:r>
              <a:rPr lang="el-GR" dirty="0"/>
              <a:t> γενιά μετά την </a:t>
            </a:r>
            <a:r>
              <a:rPr lang="el-GR" dirty="0" err="1"/>
              <a:t>ισοπρεναλίνη</a:t>
            </a:r>
            <a:r>
              <a:rPr lang="el-GR" dirty="0"/>
              <a:t>)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7" y="5229200"/>
            <a:ext cx="1940019" cy="15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047094" y="5733256"/>
            <a:ext cx="1407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 αγωνιστής </a:t>
            </a:r>
          </a:p>
        </p:txBody>
      </p:sp>
    </p:spTree>
    <p:extLst>
      <p:ext uri="{BB962C8B-B14F-4D97-AF65-F5344CB8AC3E}">
        <p14:creationId xmlns:p14="http://schemas.microsoft.com/office/powerpoint/2010/main" val="3508306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1368152" cy="215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70080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metaproterenol</a:t>
            </a:r>
            <a:endParaRPr lang="el-GR" dirty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Metaraminol</a:t>
            </a:r>
            <a:r>
              <a:rPr lang="en-US" dirty="0"/>
              <a:t> </a:t>
            </a:r>
            <a:r>
              <a:rPr lang="el-GR" dirty="0"/>
              <a:t>α1/β</a:t>
            </a:r>
          </a:p>
        </p:txBody>
      </p:sp>
    </p:spTree>
    <p:extLst>
      <p:ext uri="{BB962C8B-B14F-4D97-AF65-F5344CB8AC3E}">
        <p14:creationId xmlns:p14="http://schemas.microsoft.com/office/powerpoint/2010/main" val="505568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9145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9888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Practolol</a:t>
            </a:r>
            <a:r>
              <a:rPr lang="en-US" dirty="0"/>
              <a:t>, </a:t>
            </a:r>
            <a:r>
              <a:rPr lang="el-GR" dirty="0"/>
              <a:t>β-ανταγωνιστής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933057"/>
            <a:ext cx="265007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414908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Nadolol</a:t>
            </a:r>
            <a:r>
              <a:rPr lang="en-US" dirty="0"/>
              <a:t>, </a:t>
            </a:r>
            <a:r>
              <a:rPr lang="el-GR" dirty="0"/>
              <a:t>μη εκλεκτικός β-ανταγωνιστής</a:t>
            </a:r>
          </a:p>
        </p:txBody>
      </p:sp>
    </p:spTree>
    <p:extLst>
      <p:ext uri="{BB962C8B-B14F-4D97-AF65-F5344CB8AC3E}">
        <p14:creationId xmlns:p14="http://schemas.microsoft.com/office/powerpoint/2010/main" val="2724954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213285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Timolol</a:t>
            </a:r>
            <a:r>
              <a:rPr lang="en-US" dirty="0"/>
              <a:t>, </a:t>
            </a:r>
            <a:r>
              <a:rPr lang="el-GR" dirty="0"/>
              <a:t>β ανταγωνιστής σε οφθαλμικές σταγόνες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51555"/>
            <a:ext cx="3581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40050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Labetalol, </a:t>
            </a:r>
            <a:r>
              <a:rPr lang="el-GR" dirty="0"/>
              <a:t>α &amp; μη εκλεκτικός αγωνιστής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10" y="5013176"/>
            <a:ext cx="2095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976" y="53012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Butoxamine</a:t>
            </a:r>
            <a:r>
              <a:rPr lang="en-US" dirty="0"/>
              <a:t>, </a:t>
            </a:r>
            <a:r>
              <a:rPr lang="el-GR" dirty="0"/>
              <a:t>β</a:t>
            </a:r>
            <a:r>
              <a:rPr lang="el-GR"/>
              <a:t>2 </a:t>
            </a:r>
            <a:r>
              <a:rPr lang="el-GR" dirty="0"/>
              <a:t>εκλεκτικός ανταγωνιστής</a:t>
            </a:r>
          </a:p>
        </p:txBody>
      </p:sp>
    </p:spTree>
    <p:extLst>
      <p:ext uri="{BB962C8B-B14F-4D97-AF65-F5344CB8AC3E}">
        <p14:creationId xmlns:p14="http://schemas.microsoft.com/office/powerpoint/2010/main" val="3963889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http://users.auth.gr/hadjipav</a:t>
            </a:r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571480"/>
            <a:ext cx="7072362" cy="295465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Η δράση της </a:t>
            </a:r>
            <a:r>
              <a:rPr kumimoji="0" lang="el-G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νοραδρεναλίνης</a:t>
            </a: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στους </a:t>
            </a:r>
            <a:r>
              <a:rPr kumimoji="0" lang="el-G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αδρενεργικούς</a:t>
            </a: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υποδοχείς τερματίζεται μέσω διαφόρων μηχανισμών:</a:t>
            </a:r>
            <a:endParaRPr kumimoji="0" 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με </a:t>
            </a:r>
            <a:r>
              <a:rPr kumimoji="0" lang="el-G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επαναπρόσληψη</a:t>
            </a: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από νευρώνα ή ιστό, </a:t>
            </a:r>
            <a:endParaRPr kumimoji="0" 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με απομάκρυνση από τη σύναψη με διάχυση, </a:t>
            </a:r>
            <a:endParaRPr kumimoji="0" 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με τον μεταβολισμό της. </a:t>
            </a:r>
            <a:endParaRPr kumimoji="0" 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2 - Αστέρι 4 ακτινών"/>
          <p:cNvSpPr/>
          <p:nvPr/>
        </p:nvSpPr>
        <p:spPr>
          <a:xfrm>
            <a:off x="6786578" y="1857364"/>
            <a:ext cx="285752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Αστέρι 4 ακτινών"/>
          <p:cNvSpPr/>
          <p:nvPr/>
        </p:nvSpPr>
        <p:spPr>
          <a:xfrm>
            <a:off x="7072330" y="1928802"/>
            <a:ext cx="285752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Αστέρι 4 ακτινών"/>
          <p:cNvSpPr/>
          <p:nvPr/>
        </p:nvSpPr>
        <p:spPr>
          <a:xfrm>
            <a:off x="428596" y="3929066"/>
            <a:ext cx="428628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Αστέρι 4 ακτινών"/>
          <p:cNvSpPr/>
          <p:nvPr/>
        </p:nvSpPr>
        <p:spPr>
          <a:xfrm>
            <a:off x="580996" y="4081466"/>
            <a:ext cx="428628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5 - Ορθογώνιο"/>
          <p:cNvSpPr/>
          <p:nvPr/>
        </p:nvSpPr>
        <p:spPr>
          <a:xfrm>
            <a:off x="647644" y="4812019"/>
            <a:ext cx="8048004" cy="193899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σημαντικότερος μηχανισμός είναι η </a:t>
            </a:r>
            <a:r>
              <a:rPr lang="el-GR" sz="2400" dirty="0" err="1"/>
              <a:t>επαναπρόσληψη</a:t>
            </a:r>
            <a:r>
              <a:rPr lang="el-GR" sz="2400" dirty="0"/>
              <a:t> της ΝΑ στη νευρική απόληξη, διότι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</a:rPr>
              <a:t>απαιτεί ενέργεια, συγκεντρώνεται στα </a:t>
            </a:r>
            <a:r>
              <a:rPr lang="el-GR" sz="2400" dirty="0"/>
              <a:t>αποθηκευτικά </a:t>
            </a:r>
            <a:r>
              <a:rPr lang="el-GR" sz="2400" dirty="0" err="1"/>
              <a:t>κυστίδια</a:t>
            </a:r>
            <a:r>
              <a:rPr lang="el-GR" sz="2400" dirty="0"/>
              <a:t>  και συγκρατείται,  σαν σταθερό </a:t>
            </a:r>
            <a:r>
              <a:rPr lang="el-GR" sz="2400" dirty="0" err="1"/>
              <a:t>σύμπλοκο</a:t>
            </a:r>
            <a:r>
              <a:rPr lang="el-GR" sz="2400" dirty="0"/>
              <a:t> με ΑΤΡ και πρωτεΐνες, για να απελευθερωθεί πάλι σε μια νέα νευρική διέγερση.</a:t>
            </a:r>
            <a:endParaRPr lang="el-G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192688" cy="1786210"/>
          </a:xfrm>
        </p:spPr>
        <p:txBody>
          <a:bodyPr>
            <a:normAutofit/>
          </a:bodyPr>
          <a:lstStyle/>
          <a:p>
            <a:r>
              <a:rPr lang="el-GR" sz="2800" dirty="0"/>
              <a:t>οι δύο </a:t>
            </a:r>
            <a:r>
              <a:rPr lang="el-GR" sz="2800" dirty="0" err="1"/>
              <a:t>νευρομεταβιβαστές</a:t>
            </a:r>
            <a:r>
              <a:rPr lang="el-GR" sz="2800" dirty="0"/>
              <a:t> </a:t>
            </a:r>
            <a:r>
              <a:rPr lang="el-GR" sz="2800" dirty="0" err="1"/>
              <a:t>μεταβολίζονται</a:t>
            </a:r>
            <a:r>
              <a:rPr lang="el-GR" sz="2800" dirty="0"/>
              <a:t> σημαντικά πριν απεκκριθούν</a:t>
            </a:r>
          </a:p>
        </p:txBody>
      </p:sp>
      <p:sp>
        <p:nvSpPr>
          <p:cNvPr id="6" name="8 - Ορθογώνιο"/>
          <p:cNvSpPr/>
          <p:nvPr/>
        </p:nvSpPr>
        <p:spPr>
          <a:xfrm>
            <a:off x="899592" y="4404607"/>
            <a:ext cx="7200800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l-GR" sz="2000" dirty="0"/>
              <a:t> </a:t>
            </a:r>
            <a:r>
              <a:rPr lang="el-GR" sz="2400" dirty="0"/>
              <a:t>κυρίως από τη </a:t>
            </a:r>
            <a:r>
              <a:rPr lang="el-GR" sz="2400" dirty="0" err="1"/>
              <a:t>μονοαμινοξειδάση</a:t>
            </a:r>
            <a:r>
              <a:rPr lang="el-GR" sz="2400" dirty="0"/>
              <a:t> (ΜΑΟ) και την κατεχολο-0- </a:t>
            </a:r>
            <a:r>
              <a:rPr lang="el-GR" sz="2400" dirty="0" err="1"/>
              <a:t>μεθυλοτρανσφεράση</a:t>
            </a:r>
            <a:r>
              <a:rPr lang="el-GR" sz="2400" dirty="0"/>
              <a:t> (</a:t>
            </a:r>
            <a:r>
              <a:rPr lang="en-US" sz="2400" dirty="0"/>
              <a:t>COMT</a:t>
            </a:r>
            <a:r>
              <a:rPr lang="el-GR" sz="2400" dirty="0"/>
              <a:t>).</a:t>
            </a:r>
          </a:p>
        </p:txBody>
      </p:sp>
      <p:sp>
        <p:nvSpPr>
          <p:cNvPr id="7" name="Επεξήγηση με κάτω βέλος 6"/>
          <p:cNvSpPr/>
          <p:nvPr/>
        </p:nvSpPr>
        <p:spPr>
          <a:xfrm>
            <a:off x="457200" y="274638"/>
            <a:ext cx="8229600" cy="3802434"/>
          </a:xfrm>
          <a:prstGeom prst="downArrowCallout">
            <a:avLst>
              <a:gd name="adj1" fmla="val 15648"/>
              <a:gd name="adj2" fmla="val 25000"/>
              <a:gd name="adj3" fmla="val 25000"/>
              <a:gd name="adj4" fmla="val 472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147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286544" cy="9397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l-GR" sz="3200" dirty="0" err="1"/>
              <a:t>Αδρενεργικοί</a:t>
            </a:r>
            <a:r>
              <a:rPr lang="el-GR" sz="3200" dirty="0"/>
              <a:t>  υποδοχείς </a:t>
            </a:r>
            <a:r>
              <a:rPr lang="en-US" sz="3200" dirty="0"/>
              <a:t>:</a:t>
            </a:r>
            <a:r>
              <a:rPr lang="el-GR" sz="3200" dirty="0"/>
              <a:t> </a:t>
            </a:r>
            <a:r>
              <a:rPr lang="el-GR" sz="3200" b="1" dirty="0"/>
              <a:t>α</a:t>
            </a:r>
            <a:r>
              <a:rPr lang="el-GR" sz="3200" dirty="0"/>
              <a:t> και </a:t>
            </a:r>
            <a:r>
              <a:rPr lang="el-GR" sz="3200" b="1" dirty="0"/>
              <a:t>β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α-αδρενεργικοί υποδοχείς σχετίζονται με τη σύσπαση των λείων μυών</a:t>
            </a:r>
            <a:endParaRPr lang="en-US" dirty="0"/>
          </a:p>
          <a:p>
            <a:r>
              <a:rPr lang="el-GR" dirty="0"/>
              <a:t>Παίζει ρόλο και η συγκέντρωση των ιόντων </a:t>
            </a:r>
            <a:r>
              <a:rPr lang="en-US" dirty="0"/>
              <a:t>C2+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14552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β- με τη χάλαση των λείων μυών και τη διέγερση του καρδιακού μυός</a:t>
            </a:r>
            <a:endParaRPr lang="en-US" dirty="0"/>
          </a:p>
          <a:p>
            <a:r>
              <a:rPr lang="el-GR" dirty="0"/>
              <a:t>Παίζει ρόλο και η αδένυλο-κυκλάση</a:t>
            </a:r>
          </a:p>
          <a:p>
            <a:r>
              <a:rPr lang="el-GR" dirty="0"/>
              <a:t>Παλιότερα θεωρήθηκε ως β-υποδοχέας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781024" y="5257799"/>
            <a:ext cx="742955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υποδιαίρεση των α και β υποδοχέων σε  </a:t>
            </a:r>
            <a:r>
              <a:rPr kumimoji="0" lang="el-G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α1, α2,  β1 και β2</a:t>
            </a: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 υποδοχείς.</a:t>
            </a:r>
            <a:endParaRPr kumimoji="0" 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Οι αγωνιστές των α υποδοχέων χρησιμοποιούνται</a:t>
            </a:r>
            <a:r>
              <a:rPr lang="en-US" dirty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428596" y="1357298"/>
            <a:ext cx="4040188" cy="39512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l-GR" dirty="0"/>
              <a:t> </a:t>
            </a:r>
            <a:r>
              <a:rPr lang="el-GR" sz="2400" dirty="0"/>
              <a:t>Για αύξηση της πίεσης του αίματος, </a:t>
            </a:r>
          </a:p>
          <a:p>
            <a:r>
              <a:rPr lang="el-GR" sz="2400" dirty="0"/>
              <a:t> Τοπικά, για αγγειοσυστολή σε ρινίτιδες, ωτίτιδες, επιπεφυκίτιδες,</a:t>
            </a:r>
          </a:p>
          <a:p>
            <a:r>
              <a:rPr lang="el-GR" sz="2400" dirty="0"/>
              <a:t>Σε τοπική αναισθησία, σε συνδυασμό με τοπικά αναισθητικά </a:t>
            </a:r>
          </a:p>
          <a:p>
            <a:r>
              <a:rPr lang="el-GR" sz="2400" dirty="0"/>
              <a:t>Τοπικά στο μάτι για πρόκληση μυδρίασης </a:t>
            </a: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929190" y="928670"/>
            <a:ext cx="4041775" cy="63976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l-GR" sz="8000" dirty="0"/>
              <a:t>Οι αγωνιστές των β υποδοχέων χρησιμοποιούνται</a:t>
            </a:r>
            <a:r>
              <a:rPr lang="en-US" sz="8000" dirty="0"/>
              <a:t>:</a:t>
            </a:r>
            <a:endParaRPr lang="el-GR" sz="8000" dirty="0"/>
          </a:p>
          <a:p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57752" y="1714488"/>
            <a:ext cx="4041775" cy="2468571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l-GR" b="1" dirty="0"/>
              <a:t>β1 αγωνιστές</a:t>
            </a:r>
            <a:r>
              <a:rPr lang="el-GR" dirty="0"/>
              <a:t>: </a:t>
            </a:r>
            <a:r>
              <a:rPr lang="el-GR" dirty="0" err="1"/>
              <a:t>ενδοκαρδιακά</a:t>
            </a:r>
            <a:r>
              <a:rPr lang="el-GR" dirty="0"/>
              <a:t> ή ενδοφλέβια σε περιπτώσεις μειωμένου ρυθμού καρδιάς χωρίς να αποτελούν   θεραπεία εκλογής.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857752" y="4929198"/>
            <a:ext cx="385765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l-GR" sz="2400" b="1" dirty="0"/>
              <a:t>β2 αγωνιστές </a:t>
            </a:r>
            <a:r>
              <a:rPr lang="el-GR" sz="2400" dirty="0"/>
              <a:t>χρησιμοποιούνται σαν βρογχοδιασταλτικά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2255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l-GR" sz="2700" b="1" dirty="0"/>
            </a:br>
            <a:r>
              <a:rPr lang="el-GR" sz="2700" b="1" dirty="0"/>
              <a:t>Αδρεναλίνη </a:t>
            </a:r>
            <a:r>
              <a:rPr lang="el-GR" sz="2700" dirty="0"/>
              <a:t>(</a:t>
            </a:r>
            <a:r>
              <a:rPr lang="el-GR" sz="2700" dirty="0" err="1"/>
              <a:t>Επινεφρίνη</a:t>
            </a:r>
            <a:r>
              <a:rPr lang="el-GR" sz="2700" dirty="0"/>
              <a:t>)</a:t>
            </a:r>
            <a:r>
              <a:rPr lang="el-GR" sz="2700" u="sng" dirty="0"/>
              <a:t> </a:t>
            </a:r>
            <a:r>
              <a:rPr lang="el-GR" sz="2700" dirty="0"/>
              <a:t>(-)-3,4-διυδροξυ-α </a:t>
            </a:r>
            <a:r>
              <a:rPr lang="el-GR" sz="2700" dirty="0" err="1"/>
              <a:t>βενζυλική</a:t>
            </a:r>
            <a:r>
              <a:rPr lang="el-GR" sz="2700" dirty="0"/>
              <a:t> αλκοόλη,</a:t>
            </a:r>
            <a:br>
              <a:rPr lang="el-GR" sz="2700" dirty="0"/>
            </a:br>
            <a:r>
              <a:rPr lang="el-GR" sz="2700" dirty="0"/>
              <a:t>κατέχει δράση </a:t>
            </a:r>
            <a:r>
              <a:rPr lang="el-GR" sz="2700" b="1" dirty="0"/>
              <a:t>α</a:t>
            </a:r>
            <a:r>
              <a:rPr lang="el-GR" sz="2700" dirty="0"/>
              <a:t>, </a:t>
            </a:r>
            <a:r>
              <a:rPr lang="el-GR" sz="2700" b="1" dirty="0"/>
              <a:t>β1</a:t>
            </a:r>
            <a:r>
              <a:rPr lang="el-GR" sz="2700" dirty="0"/>
              <a:t> και </a:t>
            </a:r>
            <a:r>
              <a:rPr lang="el-GR" sz="2700" b="1" dirty="0"/>
              <a:t>β2</a:t>
            </a:r>
            <a:r>
              <a:rPr lang="el-GR" sz="2700" dirty="0"/>
              <a:t> αγωνιστική δράση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3543312"/>
          </a:xfrm>
          <a:solidFill>
            <a:srgbClr val="99FF66"/>
          </a:solidFill>
        </p:spPr>
        <p:txBody>
          <a:bodyPr>
            <a:normAutofit/>
          </a:bodyPr>
          <a:lstStyle/>
          <a:p>
            <a:r>
              <a:rPr lang="el-GR" sz="2400" dirty="0"/>
              <a:t>Παραλαβή  από επινεφρίδια (π.χ. βοοειδών) με εκχύλιση με αραιό όξινο διάλυμα</a:t>
            </a:r>
          </a:p>
          <a:p>
            <a:r>
              <a:rPr lang="el-GR" sz="2400" dirty="0"/>
              <a:t>θέρμανση και κατεργασία με αιθανόλη</a:t>
            </a:r>
          </a:p>
          <a:p>
            <a:r>
              <a:rPr lang="el-GR" sz="2400" dirty="0"/>
              <a:t>αδρεναλίνη καταβυθίζεται με αμμωνία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740183" y="1785926"/>
          <a:ext cx="3277183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CS ChemDraw Drawing" r:id="rId3" imgW="1999343" imgH="784497" progId="ChemDraw.Document.6.0">
                  <p:embed/>
                </p:oleObj>
              </mc:Choice>
              <mc:Fallback>
                <p:oleObj name="CS ChemDraw Drawing" r:id="rId3" imgW="1999343" imgH="78449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183" y="1785926"/>
                        <a:ext cx="3277183" cy="128588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044824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1139</TotalTime>
  <Words>1783</Words>
  <Application>Microsoft Office PowerPoint</Application>
  <PresentationFormat>On-screen Show (4:3)</PresentationFormat>
  <Paragraphs>224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Roboto</vt:lpstr>
      <vt:lpstr>Times New Roman</vt:lpstr>
      <vt:lpstr>Wingdings</vt:lpstr>
      <vt:lpstr>Θέμα του Office</vt:lpstr>
      <vt:lpstr>CS ChemDraw Drawing</vt:lpstr>
      <vt:lpstr>Β. Αδρενεργικά Φάρμακα  και Συγγενείς Ενώσεις </vt:lpstr>
      <vt:lpstr>Τόπος δράσης: Τα αδρενεργικά νεύρα στο ΑΝΣ είναι μεταγαγγλιακές συμπαθητικές νευρικές ίνες </vt:lpstr>
      <vt:lpstr>PowerPoint Presentation</vt:lpstr>
      <vt:lpstr>PowerPoint Presentation</vt:lpstr>
      <vt:lpstr>PowerPoint Presentation</vt:lpstr>
      <vt:lpstr>οι δύο νευρομεταβιβαστές μεταβολίζονται σημαντικά πριν απεκκριθούν</vt:lpstr>
      <vt:lpstr>Αδρενεργικοί  υποδοχείς : α και β</vt:lpstr>
      <vt:lpstr>PowerPoint Presentation</vt:lpstr>
      <vt:lpstr> Αδρεναλίνη (Επινεφρίνη) (-)-3,4-διυδροξυ-α βενζυλική αλκοόλη, κατέχει δράση α, β1 και β2 αγωνιστική δράση </vt:lpstr>
      <vt:lpstr>Σε χαμηλές δόσεις αποκρίνονται πρώτα οι β υποδοχείς, διεγείρεται η καρδιά και διαστέλλονται οι βρόγχοι</vt:lpstr>
      <vt:lpstr>PowerPoint Presentation</vt:lpstr>
      <vt:lpstr>Υδροχλωρική Ισοπροτερενόλη/Ισοπρεναλίνη  ισχυρός β-αδρενεργικός αγωνιστής, χωρίς πρακτικά επίδραση στους α υποδοχείς</vt:lpstr>
      <vt:lpstr>σχέσεις δομής-δράσης των συμπαθομιμητικών </vt:lpstr>
      <vt:lpstr>Η απευθείας δράση…</vt:lpstr>
      <vt:lpstr>R ή D</vt:lpstr>
      <vt:lpstr>Για τους β-αγωνιστές, υπάρχουν ορισμένα δομικά στοιχεία που προσδίνουν εκλεκτικότητα για δράση είτε στους β1 είτε στους β2 υποδοχείς</vt:lpstr>
      <vt:lpstr>Σαλβουταμόλη (Αλβουταμόλη, Αλβουτερόλη) β2 αγωνιστής</vt:lpstr>
      <vt:lpstr>Υδροχλωρική Ναφαζολίνη, άμεση α-αγωνιστική δράση</vt:lpstr>
      <vt:lpstr>Αμφεταμίνες : - Συμπαθομιμητικές αμίνες που δρουν κεντρικά  </vt:lpstr>
      <vt:lpstr>Αμφεταμίνες : Σχέσεις δομής-δράσης</vt:lpstr>
      <vt:lpstr>PowerPoint Presentation</vt:lpstr>
      <vt:lpstr>έμμεσα</vt:lpstr>
      <vt:lpstr>Εφεδρίνη αλκαλοειδές που βρίσκεται σε είδη Εphedra  Η φυσική εφεδρίνη είναι το D(-) και είναι το δραστικότερο από τα 4 ισομερή</vt:lpstr>
      <vt:lpstr>Διπλή δράση</vt:lpstr>
      <vt:lpstr>Συμπαθολυτικά φάρμακα- Ανταγωνιστές</vt:lpstr>
      <vt:lpstr>Οι α ανταγωνιστές κατατάσσονται στις παρακάτω ομάδες</vt:lpstr>
      <vt:lpstr> ενώσεις που δρουν σαν ψευδείς νευρομεταβιβαστές π.χ. α-μεθυλο-DΟΡΑ,  </vt:lpstr>
      <vt:lpstr>απελευθερώνεται η α-μεθυλο-νοραδρεναλίνη που δρα σαν ψευδής νευρομεταβιβαστής  στους κεντρικούς αδρενεργικούς νευρώνες </vt:lpstr>
      <vt:lpstr>Υδροχλωρική  Φαινοξυβενζαμίνη</vt:lpstr>
      <vt:lpstr>Η φαινοξυβενζαμίνη ενώνεται : μη αντιστρεπτά με τους αδρενεργικούς υποδοχείς των λείων μυών, μέσω αλκυλίωσης </vt:lpstr>
      <vt:lpstr>Υδροχλωρική ή Μεθυλοσουλφονική  Φαιντολαμίνη </vt:lpstr>
      <vt:lpstr>Πραζοσίνη</vt:lpstr>
      <vt:lpstr>Ανταγωνιστές των β Υποδοχέων</vt:lpstr>
      <vt:lpstr>Ανταγωνιστές των β Υποδοχέων</vt:lpstr>
      <vt:lpstr> Ανταγωνιστές των β Υποδοχέων  </vt:lpstr>
      <vt:lpstr>Ασύμμετρο C        R, S εναντιομερή</vt:lpstr>
      <vt:lpstr>Σχέσεις δομής-δράσης και για τις δύο κατηγορίες παραγώγων (β1 &amp; β2)</vt:lpstr>
      <vt:lpstr>Βελτίωση…..</vt:lpstr>
      <vt:lpstr>Ιδιαίτερα για τις αρυλοξυ-προπανολαμίνες……</vt:lpstr>
      <vt:lpstr>PowerPoint Presentation</vt:lpstr>
      <vt:lpstr>Υδροχλωρική Προπρανολόλη</vt:lpstr>
      <vt:lpstr>Τρυγική  Μετοπρολόλη  εκλεκτικός β1- ανταγωνιστής σε χαμηλές δόσεις</vt:lpstr>
      <vt:lpstr>Ατενολόλη</vt:lpstr>
      <vt:lpstr>Γενικά Συμπαθομιμητικά</vt:lpstr>
      <vt:lpstr>PowerPoint Presentation</vt:lpstr>
      <vt:lpstr>PowerPoint Presentation</vt:lpstr>
      <vt:lpstr>PowerPoint Presentation</vt:lpstr>
      <vt:lpstr>PowerPoint Presentation</vt:lpstr>
      <vt:lpstr>http://users.auth.gr/hadjipav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Β. Αδρενεργικά Φάρμακα  και  Συγγενείς Ενώσεις</dc:title>
  <dc:creator>USER</dc:creator>
  <cp:lastModifiedBy>Dimitra Hadjipavlou-Litina</cp:lastModifiedBy>
  <cp:revision>100</cp:revision>
  <dcterms:created xsi:type="dcterms:W3CDTF">2015-04-21T16:16:38Z</dcterms:created>
  <dcterms:modified xsi:type="dcterms:W3CDTF">2022-04-12T20:48:43Z</dcterms:modified>
</cp:coreProperties>
</file>