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1" r:id="rId4"/>
    <p:sldId id="260" r:id="rId5"/>
    <p:sldId id="259" r:id="rId6"/>
    <p:sldId id="264" r:id="rId7"/>
    <p:sldId id="265" r:id="rId8"/>
    <p:sldId id="271" r:id="rId9"/>
    <p:sldId id="338" r:id="rId10"/>
    <p:sldId id="323" r:id="rId11"/>
    <p:sldId id="308" r:id="rId12"/>
    <p:sldId id="290" r:id="rId13"/>
    <p:sldId id="273" r:id="rId14"/>
    <p:sldId id="268" r:id="rId15"/>
    <p:sldId id="291" r:id="rId16"/>
    <p:sldId id="324" r:id="rId17"/>
    <p:sldId id="334" r:id="rId18"/>
    <p:sldId id="325" r:id="rId19"/>
    <p:sldId id="326" r:id="rId20"/>
    <p:sldId id="327" r:id="rId21"/>
    <p:sldId id="328" r:id="rId22"/>
    <p:sldId id="289" r:id="rId23"/>
    <p:sldId id="272" r:id="rId24"/>
    <p:sldId id="258" r:id="rId25"/>
    <p:sldId id="309" r:id="rId26"/>
    <p:sldId id="263" r:id="rId27"/>
    <p:sldId id="266" r:id="rId28"/>
    <p:sldId id="274" r:id="rId29"/>
    <p:sldId id="275" r:id="rId30"/>
    <p:sldId id="276" r:id="rId31"/>
    <p:sldId id="270" r:id="rId32"/>
    <p:sldId id="278" r:id="rId33"/>
    <p:sldId id="280" r:id="rId34"/>
    <p:sldId id="283" r:id="rId35"/>
    <p:sldId id="285" r:id="rId36"/>
    <p:sldId id="286" r:id="rId37"/>
    <p:sldId id="287" r:id="rId38"/>
    <p:sldId id="288" r:id="rId39"/>
    <p:sldId id="314" r:id="rId40"/>
    <p:sldId id="294" r:id="rId41"/>
    <p:sldId id="301" r:id="rId42"/>
    <p:sldId id="310" r:id="rId43"/>
    <p:sldId id="319" r:id="rId44"/>
    <p:sldId id="322" r:id="rId45"/>
    <p:sldId id="320" r:id="rId46"/>
    <p:sldId id="321" r:id="rId47"/>
    <p:sldId id="312" r:id="rId48"/>
    <p:sldId id="313" r:id="rId49"/>
    <p:sldId id="311" r:id="rId50"/>
    <p:sldId id="302" r:id="rId51"/>
    <p:sldId id="315" r:id="rId52"/>
    <p:sldId id="316" r:id="rId53"/>
    <p:sldId id="317" r:id="rId54"/>
    <p:sldId id="298" r:id="rId55"/>
    <p:sldId id="329" r:id="rId56"/>
    <p:sldId id="331" r:id="rId57"/>
    <p:sldId id="330" r:id="rId58"/>
    <p:sldId id="300" r:id="rId59"/>
    <p:sldId id="292" r:id="rId60"/>
    <p:sldId id="295" r:id="rId61"/>
    <p:sldId id="293" r:id="rId62"/>
    <p:sldId id="297" r:id="rId63"/>
    <p:sldId id="277" r:id="rId64"/>
    <p:sldId id="296" r:id="rId65"/>
    <p:sldId id="282" r:id="rId66"/>
    <p:sldId id="267" r:id="rId67"/>
    <p:sldId id="284" r:id="rId68"/>
    <p:sldId id="303" r:id="rId69"/>
    <p:sldId id="304" r:id="rId70"/>
    <p:sldId id="305" r:id="rId71"/>
    <p:sldId id="306" r:id="rId72"/>
    <p:sldId id="307" r:id="rId73"/>
    <p:sldId id="257" r:id="rId74"/>
    <p:sldId id="279" r:id="rId75"/>
    <p:sldId id="269" r:id="rId76"/>
    <p:sldId id="333" r:id="rId77"/>
    <p:sldId id="332" r:id="rId78"/>
    <p:sldId id="337" r:id="rId79"/>
    <p:sldId id="299" r:id="rId80"/>
    <p:sldId id="281" r:id="rId81"/>
    <p:sldId id="336"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29" autoAdjust="0"/>
    <p:restoredTop sz="94660"/>
  </p:normalViewPr>
  <p:slideViewPr>
    <p:cSldViewPr>
      <p:cViewPr varScale="1">
        <p:scale>
          <a:sx n="63" d="100"/>
          <a:sy n="63" d="100"/>
        </p:scale>
        <p:origin x="-4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D214A2-812D-4CDB-B34D-F4F2EDF3864D}"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2FAF1-B2BC-4EF6-8FF8-A8D7D98B13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D214A2-812D-4CDB-B34D-F4F2EDF3864D}"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2FAF1-B2BC-4EF6-8FF8-A8D7D98B13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D214A2-812D-4CDB-B34D-F4F2EDF3864D}"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2FAF1-B2BC-4EF6-8FF8-A8D7D98B13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D214A2-812D-4CDB-B34D-F4F2EDF3864D}"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2FAF1-B2BC-4EF6-8FF8-A8D7D98B13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214A2-812D-4CDB-B34D-F4F2EDF3864D}"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2FAF1-B2BC-4EF6-8FF8-A8D7D98B13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D214A2-812D-4CDB-B34D-F4F2EDF3864D}" type="datetimeFigureOut">
              <a:rPr lang="en-US" smtClean="0"/>
              <a:pPr/>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2FAF1-B2BC-4EF6-8FF8-A8D7D98B13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D214A2-812D-4CDB-B34D-F4F2EDF3864D}" type="datetimeFigureOut">
              <a:rPr lang="en-US" smtClean="0"/>
              <a:pPr/>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42FAF1-B2BC-4EF6-8FF8-A8D7D98B13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D214A2-812D-4CDB-B34D-F4F2EDF3864D}" type="datetimeFigureOut">
              <a:rPr lang="en-US" smtClean="0"/>
              <a:pPr/>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42FAF1-B2BC-4EF6-8FF8-A8D7D98B13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214A2-812D-4CDB-B34D-F4F2EDF3864D}" type="datetimeFigureOut">
              <a:rPr lang="en-US" smtClean="0"/>
              <a:pPr/>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42FAF1-B2BC-4EF6-8FF8-A8D7D98B13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D214A2-812D-4CDB-B34D-F4F2EDF3864D}" type="datetimeFigureOut">
              <a:rPr lang="en-US" smtClean="0"/>
              <a:pPr/>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2FAF1-B2BC-4EF6-8FF8-A8D7D98B13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D214A2-812D-4CDB-B34D-F4F2EDF3864D}" type="datetimeFigureOut">
              <a:rPr lang="en-US" smtClean="0"/>
              <a:pPr/>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2FAF1-B2BC-4EF6-8FF8-A8D7D98B13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214A2-812D-4CDB-B34D-F4F2EDF3864D}" type="datetimeFigureOut">
              <a:rPr lang="en-US" smtClean="0"/>
              <a:pPr/>
              <a:t>12/9/2016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2FAF1-B2BC-4EF6-8FF8-A8D7D98B13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Humanities &amp; Social Sciences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Karl </a:t>
            </a:r>
            <a:r>
              <a:rPr lang="en-US" dirty="0" err="1" smtClean="0"/>
              <a:t>Korsch</a:t>
            </a:r>
            <a:r>
              <a:rPr lang="en-US" dirty="0" smtClean="0"/>
              <a:t>, </a:t>
            </a:r>
            <a:r>
              <a:rPr lang="fr-FR" dirty="0" smtClean="0"/>
              <a:t>1886-1961</a:t>
            </a:r>
            <a:endParaRPr lang="en-US" dirty="0"/>
          </a:p>
        </p:txBody>
      </p:sp>
      <p:sp>
        <p:nvSpPr>
          <p:cNvPr id="3" name="Content Placeholder 2"/>
          <p:cNvSpPr>
            <a:spLocks noGrp="1"/>
          </p:cNvSpPr>
          <p:nvPr>
            <p:ph idx="1"/>
          </p:nvPr>
        </p:nvSpPr>
        <p:spPr>
          <a:xfrm>
            <a:off x="4495800" y="1600200"/>
            <a:ext cx="4191000" cy="4525963"/>
          </a:xfrm>
        </p:spPr>
        <p:txBody>
          <a:bodyPr/>
          <a:lstStyle/>
          <a:p>
            <a:pPr>
              <a:buNone/>
            </a:pPr>
            <a:r>
              <a:rPr lang="en-US" dirty="0" smtClean="0"/>
              <a:t>Western Marxism in the </a:t>
            </a:r>
            <a:r>
              <a:rPr lang="en-US" dirty="0" err="1" smtClean="0"/>
              <a:t>1920s</a:t>
            </a:r>
            <a:endParaRPr lang="en-US" dirty="0"/>
          </a:p>
        </p:txBody>
      </p:sp>
      <p:pic>
        <p:nvPicPr>
          <p:cNvPr id="81922" name="Picture 2" descr="Afficher l'image d'origine"/>
          <p:cNvPicPr>
            <a:picLocks noChangeAspect="1" noChangeArrowheads="1"/>
          </p:cNvPicPr>
          <p:nvPr/>
        </p:nvPicPr>
        <p:blipFill>
          <a:blip r:embed="rId2" cstate="print"/>
          <a:srcRect/>
          <a:stretch>
            <a:fillRect/>
          </a:stretch>
        </p:blipFill>
        <p:spPr bwMode="auto">
          <a:xfrm>
            <a:off x="0" y="1443625"/>
            <a:ext cx="4343400" cy="54143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Ernst Bloch</a:t>
            </a:r>
            <a:r>
              <a:rPr lang="el-GR" dirty="0" smtClean="0"/>
              <a:t>,</a:t>
            </a:r>
            <a:r>
              <a:rPr lang="en-US" dirty="0" smtClean="0"/>
              <a:t> 1885</a:t>
            </a:r>
            <a:r>
              <a:rPr lang="el-GR" dirty="0" smtClean="0"/>
              <a:t>-</a:t>
            </a:r>
            <a:r>
              <a:rPr lang="en-US" dirty="0" smtClean="0"/>
              <a:t>1977</a:t>
            </a:r>
            <a:endParaRPr lang="en-US" dirty="0"/>
          </a:p>
        </p:txBody>
      </p:sp>
      <p:sp>
        <p:nvSpPr>
          <p:cNvPr id="3" name="Content Placeholder 2"/>
          <p:cNvSpPr>
            <a:spLocks noGrp="1"/>
          </p:cNvSpPr>
          <p:nvPr>
            <p:ph idx="1"/>
          </p:nvPr>
        </p:nvSpPr>
        <p:spPr>
          <a:xfrm>
            <a:off x="4953000" y="1600200"/>
            <a:ext cx="4191000" cy="5257800"/>
          </a:xfrm>
        </p:spPr>
        <p:txBody>
          <a:bodyPr/>
          <a:lstStyle/>
          <a:p>
            <a:pPr>
              <a:buNone/>
            </a:pPr>
            <a:r>
              <a:rPr lang="en-US" dirty="0" smtClean="0"/>
              <a:t>Marxist philosophy, in a humanistic world, where oppression and exploitation have been eliminated, there will always be a truly revolutionary force. 1961 </a:t>
            </a:r>
            <a:r>
              <a:rPr lang="en-US" dirty="0" err="1" smtClean="0"/>
              <a:t>Tübingen</a:t>
            </a:r>
            <a:r>
              <a:rPr lang="en-US" dirty="0" smtClean="0"/>
              <a:t>.</a:t>
            </a:r>
            <a:endParaRPr lang="en-US" dirty="0"/>
          </a:p>
        </p:txBody>
      </p:sp>
      <p:pic>
        <p:nvPicPr>
          <p:cNvPr id="1026" name="Picture 2" descr="Afficher l'image d'origine"/>
          <p:cNvPicPr>
            <a:picLocks noChangeAspect="1" noChangeArrowheads="1"/>
          </p:cNvPicPr>
          <p:nvPr/>
        </p:nvPicPr>
        <p:blipFill>
          <a:blip r:embed="rId2" cstate="print"/>
          <a:srcRect/>
          <a:stretch>
            <a:fillRect/>
          </a:stretch>
        </p:blipFill>
        <p:spPr bwMode="auto">
          <a:xfrm flipH="1">
            <a:off x="0" y="1275945"/>
            <a:ext cx="4572000" cy="558205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Karl Jaspers, 1883-1969</a:t>
            </a:r>
            <a:endParaRPr lang="en-US" dirty="0"/>
          </a:p>
        </p:txBody>
      </p:sp>
      <p:sp>
        <p:nvSpPr>
          <p:cNvPr id="3" name="Content Placeholder 2"/>
          <p:cNvSpPr>
            <a:spLocks noGrp="1"/>
          </p:cNvSpPr>
          <p:nvPr>
            <p:ph idx="1"/>
          </p:nvPr>
        </p:nvSpPr>
        <p:spPr>
          <a:xfrm>
            <a:off x="4495800" y="1600200"/>
            <a:ext cx="4648200" cy="5257800"/>
          </a:xfrm>
        </p:spPr>
        <p:txBody>
          <a:bodyPr/>
          <a:lstStyle/>
          <a:p>
            <a:pPr>
              <a:buNone/>
            </a:pPr>
            <a:r>
              <a:rPr lang="en-US" dirty="0" smtClean="0"/>
              <a:t>Psychiatrist, philosopher with a strong influence on modern theology, exponent of existentialism.</a:t>
            </a:r>
            <a:endParaRPr lang="en-US" dirty="0"/>
          </a:p>
        </p:txBody>
      </p:sp>
      <p:sp>
        <p:nvSpPr>
          <p:cNvPr id="11266" name="AutoShape 2" descr="Résultat de recherche d'images pour &quot;Jaspers&quot;"/>
          <p:cNvSpPr>
            <a:spLocks noChangeAspect="1" noChangeArrowheads="1"/>
          </p:cNvSpPr>
          <p:nvPr/>
        </p:nvSpPr>
        <p:spPr bwMode="auto">
          <a:xfrm>
            <a:off x="63500" y="-136525"/>
            <a:ext cx="876300" cy="12001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Résultat de recherche d'images pour &quot;Jaspers&quot;"/>
          <p:cNvSpPr>
            <a:spLocks noChangeAspect="1" noChangeArrowheads="1"/>
          </p:cNvSpPr>
          <p:nvPr/>
        </p:nvSpPr>
        <p:spPr bwMode="auto">
          <a:xfrm>
            <a:off x="63500" y="-136525"/>
            <a:ext cx="876300" cy="12001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70" name="Picture 6" descr="Afficher l'image d'origine"/>
          <p:cNvPicPr>
            <a:picLocks noChangeAspect="1" noChangeArrowheads="1"/>
          </p:cNvPicPr>
          <p:nvPr/>
        </p:nvPicPr>
        <p:blipFill>
          <a:blip r:embed="rId2" cstate="print"/>
          <a:srcRect/>
          <a:stretch>
            <a:fillRect/>
          </a:stretch>
        </p:blipFill>
        <p:spPr bwMode="auto">
          <a:xfrm>
            <a:off x="0" y="1291847"/>
            <a:ext cx="4038600" cy="556615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Edmund Husserl, 1859-1938 </a:t>
            </a:r>
            <a:endParaRPr lang="en-US" dirty="0"/>
          </a:p>
        </p:txBody>
      </p:sp>
      <p:sp>
        <p:nvSpPr>
          <p:cNvPr id="3" name="Content Placeholder 2"/>
          <p:cNvSpPr>
            <a:spLocks noGrp="1"/>
          </p:cNvSpPr>
          <p:nvPr>
            <p:ph idx="1"/>
          </p:nvPr>
        </p:nvSpPr>
        <p:spPr>
          <a:xfrm>
            <a:off x="3886200" y="1600200"/>
            <a:ext cx="5257800" cy="4525963"/>
          </a:xfrm>
        </p:spPr>
        <p:txBody>
          <a:bodyPr>
            <a:normAutofit fontScale="92500" lnSpcReduction="20000"/>
          </a:bodyPr>
          <a:lstStyle/>
          <a:p>
            <a:pPr>
              <a:buNone/>
            </a:pPr>
            <a:r>
              <a:rPr lang="en-US" dirty="0" smtClean="0"/>
              <a:t>Phenomenology, the systematic study of the structures of consciousness and the phenomena that appear in acts of consciousness. Differentiated from the Cartesian method of analysis (the world is objects, sets of objects, and objects acting and reacting upon one another).</a:t>
            </a:r>
            <a:endParaRPr lang="en-US" dirty="0"/>
          </a:p>
        </p:txBody>
      </p:sp>
      <p:pic>
        <p:nvPicPr>
          <p:cNvPr id="31746" name="Picture 2" descr="Afficher l'image d'origine"/>
          <p:cNvPicPr>
            <a:picLocks noChangeAspect="1" noChangeArrowheads="1"/>
          </p:cNvPicPr>
          <p:nvPr/>
        </p:nvPicPr>
        <p:blipFill>
          <a:blip r:embed="rId2" cstate="print"/>
          <a:srcRect/>
          <a:stretch>
            <a:fillRect/>
          </a:stretch>
        </p:blipFill>
        <p:spPr bwMode="auto">
          <a:xfrm>
            <a:off x="0" y="1364512"/>
            <a:ext cx="3810000" cy="54934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036638"/>
          </a:xfrm>
        </p:spPr>
        <p:txBody>
          <a:bodyPr>
            <a:normAutofit/>
          </a:bodyPr>
          <a:lstStyle/>
          <a:p>
            <a:r>
              <a:rPr lang="fr-FR" dirty="0" smtClean="0"/>
              <a:t>Martin Heidegger, 1889</a:t>
            </a:r>
            <a:r>
              <a:rPr lang="el-GR" dirty="0" smtClean="0"/>
              <a:t>-</a:t>
            </a:r>
            <a:r>
              <a:rPr lang="fr-FR" dirty="0" smtClean="0"/>
              <a:t>1976 </a:t>
            </a:r>
            <a:endParaRPr lang="en-US" dirty="0"/>
          </a:p>
        </p:txBody>
      </p:sp>
      <p:sp>
        <p:nvSpPr>
          <p:cNvPr id="3" name="Content Placeholder 2"/>
          <p:cNvSpPr>
            <a:spLocks noGrp="1"/>
          </p:cNvSpPr>
          <p:nvPr>
            <p:ph idx="1"/>
          </p:nvPr>
        </p:nvSpPr>
        <p:spPr>
          <a:xfrm>
            <a:off x="4419600" y="1600200"/>
            <a:ext cx="4267200" cy="4525963"/>
          </a:xfrm>
        </p:spPr>
        <p:txBody>
          <a:bodyPr/>
          <a:lstStyle/>
          <a:p>
            <a:pPr>
              <a:buNone/>
            </a:pPr>
            <a:r>
              <a:rPr lang="en-US" dirty="0" smtClean="0"/>
              <a:t>Being, time, and </a:t>
            </a:r>
            <a:r>
              <a:rPr lang="en-US" dirty="0" err="1" smtClean="0"/>
              <a:t>Dasein</a:t>
            </a:r>
            <a:endParaRPr lang="en-US" dirty="0"/>
          </a:p>
        </p:txBody>
      </p:sp>
      <p:pic>
        <p:nvPicPr>
          <p:cNvPr id="3074" name="Picture 2" descr="Afficher l'image d'origine"/>
          <p:cNvPicPr>
            <a:picLocks noChangeAspect="1" noChangeArrowheads="1"/>
          </p:cNvPicPr>
          <p:nvPr/>
        </p:nvPicPr>
        <p:blipFill>
          <a:blip r:embed="rId2" cstate="print"/>
          <a:srcRect/>
          <a:stretch>
            <a:fillRect/>
          </a:stretch>
        </p:blipFill>
        <p:spPr bwMode="auto">
          <a:xfrm>
            <a:off x="0" y="1524000"/>
            <a:ext cx="4092222" cy="5334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Hans-Georg </a:t>
            </a:r>
            <a:r>
              <a:rPr lang="en-US" dirty="0" err="1" smtClean="0"/>
              <a:t>Gadamer</a:t>
            </a:r>
            <a:r>
              <a:rPr lang="en-US" dirty="0" smtClean="0"/>
              <a:t>, 1900-2002</a:t>
            </a:r>
            <a:endParaRPr lang="en-US" dirty="0"/>
          </a:p>
        </p:txBody>
      </p:sp>
      <p:sp>
        <p:nvSpPr>
          <p:cNvPr id="3" name="Content Placeholder 2"/>
          <p:cNvSpPr>
            <a:spLocks noGrp="1"/>
          </p:cNvSpPr>
          <p:nvPr>
            <p:ph idx="1"/>
          </p:nvPr>
        </p:nvSpPr>
        <p:spPr/>
        <p:txBody>
          <a:bodyPr/>
          <a:lstStyle/>
          <a:p>
            <a:endParaRPr lang="en-US"/>
          </a:p>
        </p:txBody>
      </p:sp>
      <p:pic>
        <p:nvPicPr>
          <p:cNvPr id="10242" name="Picture 2" descr="Afficher l'image d'origine"/>
          <p:cNvPicPr>
            <a:picLocks noChangeAspect="1" noChangeArrowheads="1"/>
          </p:cNvPicPr>
          <p:nvPr/>
        </p:nvPicPr>
        <p:blipFill>
          <a:blip r:embed="rId2" cstate="print"/>
          <a:srcRect/>
          <a:stretch>
            <a:fillRect/>
          </a:stretch>
        </p:blipFill>
        <p:spPr bwMode="auto">
          <a:xfrm>
            <a:off x="0" y="1401581"/>
            <a:ext cx="3657600" cy="545642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Philosophers of science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Philosophers of science,</a:t>
            </a:r>
            <a:br>
              <a:rPr lang="en-US" dirty="0" smtClean="0"/>
            </a:br>
            <a:r>
              <a:rPr lang="en-US" dirty="0" smtClean="0"/>
              <a:t>Gaston </a:t>
            </a:r>
            <a:r>
              <a:rPr lang="en-US" dirty="0" err="1" smtClean="0"/>
              <a:t>Bachelard</a:t>
            </a:r>
            <a:r>
              <a:rPr lang="el-GR" dirty="0" smtClean="0"/>
              <a:t>, 1884-1962</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www.brainpickings.org/wp-content/uploads/2014/07/gastonbachelard1.jpg"/>
          <p:cNvPicPr>
            <a:picLocks noChangeAspect="1" noChangeArrowheads="1"/>
          </p:cNvPicPr>
          <p:nvPr/>
        </p:nvPicPr>
        <p:blipFill>
          <a:blip r:embed="rId2" cstate="print"/>
          <a:srcRect/>
          <a:stretch>
            <a:fillRect/>
          </a:stretch>
        </p:blipFill>
        <p:spPr bwMode="auto">
          <a:xfrm>
            <a:off x="0" y="1628774"/>
            <a:ext cx="6781800" cy="522922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r>
              <a:rPr lang="en-US" dirty="0" smtClean="0"/>
              <a:t>philosophers of science, </a:t>
            </a:r>
            <a:br>
              <a:rPr lang="en-US" dirty="0" smtClean="0"/>
            </a:br>
            <a:r>
              <a:rPr lang="en-US" dirty="0" smtClean="0"/>
              <a:t>Karl Popper, 1902-1994</a:t>
            </a:r>
            <a:endParaRPr lang="en-US" dirty="0"/>
          </a:p>
        </p:txBody>
      </p:sp>
      <p:sp>
        <p:nvSpPr>
          <p:cNvPr id="3" name="Content Placeholder 2"/>
          <p:cNvSpPr>
            <a:spLocks noGrp="1"/>
          </p:cNvSpPr>
          <p:nvPr>
            <p:ph idx="1"/>
          </p:nvPr>
        </p:nvSpPr>
        <p:spPr/>
        <p:txBody>
          <a:bodyPr/>
          <a:lstStyle/>
          <a:p>
            <a:endParaRPr lang="en-US"/>
          </a:p>
        </p:txBody>
      </p:sp>
      <p:pic>
        <p:nvPicPr>
          <p:cNvPr id="82946" name="Picture 2" descr="https://upload.wikimedia.org/wikipedia/commons/4/43/Karl_Popper.jpg"/>
          <p:cNvPicPr>
            <a:picLocks noChangeAspect="1" noChangeArrowheads="1"/>
          </p:cNvPicPr>
          <p:nvPr/>
        </p:nvPicPr>
        <p:blipFill>
          <a:blip r:embed="rId2" cstate="print"/>
          <a:srcRect/>
          <a:stretch>
            <a:fillRect/>
          </a:stretch>
        </p:blipFill>
        <p:spPr bwMode="auto">
          <a:xfrm>
            <a:off x="0" y="1524000"/>
            <a:ext cx="4161768" cy="5334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Philosophers of science,</a:t>
            </a:r>
            <a:br>
              <a:rPr lang="en-US" dirty="0" smtClean="0"/>
            </a:br>
            <a:r>
              <a:rPr lang="en-US" dirty="0" smtClean="0"/>
              <a:t>Thomas Kuhn, 1922-1996</a:t>
            </a:r>
            <a:endParaRPr lang="en-US" dirty="0"/>
          </a:p>
        </p:txBody>
      </p:sp>
      <p:sp>
        <p:nvSpPr>
          <p:cNvPr id="3" name="Content Placeholder 2"/>
          <p:cNvSpPr>
            <a:spLocks noGrp="1"/>
          </p:cNvSpPr>
          <p:nvPr>
            <p:ph idx="1"/>
          </p:nvPr>
        </p:nvSpPr>
        <p:spPr/>
        <p:txBody>
          <a:bodyPr/>
          <a:lstStyle/>
          <a:p>
            <a:endParaRPr lang="en-US"/>
          </a:p>
        </p:txBody>
      </p:sp>
      <p:pic>
        <p:nvPicPr>
          <p:cNvPr id="87042" name="Picture 2" descr="http://media-2.web.britannica.com/eb-media/73/110273-004-DB153503.jpg"/>
          <p:cNvPicPr>
            <a:picLocks noChangeAspect="1" noChangeArrowheads="1"/>
          </p:cNvPicPr>
          <p:nvPr/>
        </p:nvPicPr>
        <p:blipFill>
          <a:blip r:embed="rId2" cstate="print"/>
          <a:srcRect/>
          <a:stretch>
            <a:fillRect/>
          </a:stretch>
        </p:blipFill>
        <p:spPr bwMode="auto">
          <a:xfrm>
            <a:off x="0" y="1654947"/>
            <a:ext cx="6324600" cy="520305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Frankfurter </a:t>
            </a:r>
            <a:r>
              <a:rPr lang="en-US" dirty="0" err="1" smtClean="0"/>
              <a:t>Schule</a:t>
            </a:r>
            <a:r>
              <a:rPr lang="en-US" dirty="0" smtClean="0"/>
              <a:t>, school of social theory and philosophy </a:t>
            </a:r>
            <a:r>
              <a:rPr lang="el-GR" dirty="0" smtClean="0"/>
              <a:t>[</a:t>
            </a:r>
            <a:r>
              <a:rPr lang="en-US" dirty="0" smtClean="0"/>
              <a:t>Frankfurt School</a:t>
            </a:r>
            <a:r>
              <a:rPr lang="el-GR" dirty="0" smtClean="0"/>
              <a:t>]</a:t>
            </a:r>
            <a:r>
              <a:rPr lang="en-US" dirty="0" smtClean="0"/>
              <a:t> </a:t>
            </a:r>
            <a:r>
              <a:rPr lang="el-GR" dirty="0" smtClean="0"/>
              <a:t>(</a:t>
            </a:r>
            <a:r>
              <a:rPr lang="en-US" dirty="0" smtClean="0"/>
              <a:t>Goethe University Frankfurt). </a:t>
            </a:r>
            <a:endParaRPr lang="en-US" dirty="0"/>
          </a:p>
        </p:txBody>
      </p:sp>
      <p:sp>
        <p:nvSpPr>
          <p:cNvPr id="3" name="Content Placeholder 2"/>
          <p:cNvSpPr>
            <a:spLocks noGrp="1"/>
          </p:cNvSpPr>
          <p:nvPr>
            <p:ph idx="1"/>
          </p:nvPr>
        </p:nvSpPr>
        <p:spPr>
          <a:xfrm>
            <a:off x="609600" y="1981200"/>
            <a:ext cx="8229600" cy="4876800"/>
          </a:xfrm>
        </p:spPr>
        <p:txBody>
          <a:bodyPr>
            <a:normAutofit fontScale="85000" lnSpcReduction="20000"/>
          </a:bodyPr>
          <a:lstStyle/>
          <a:p>
            <a:r>
              <a:rPr lang="en-US" dirty="0" smtClean="0"/>
              <a:t>Herbert Marcuse </a:t>
            </a:r>
          </a:p>
          <a:p>
            <a:r>
              <a:rPr lang="en-US" dirty="0" smtClean="0"/>
              <a:t>Theodor </a:t>
            </a:r>
            <a:r>
              <a:rPr lang="en-US" dirty="0" err="1" smtClean="0"/>
              <a:t>Adorno</a:t>
            </a:r>
            <a:endParaRPr lang="en-US" dirty="0" smtClean="0"/>
          </a:p>
          <a:p>
            <a:r>
              <a:rPr lang="en-US" dirty="0" smtClean="0"/>
              <a:t>Max </a:t>
            </a:r>
            <a:r>
              <a:rPr lang="en-US" dirty="0" err="1" smtClean="0"/>
              <a:t>Horkheimer</a:t>
            </a:r>
            <a:r>
              <a:rPr lang="en-US" dirty="0" smtClean="0"/>
              <a:t> </a:t>
            </a:r>
          </a:p>
          <a:p>
            <a:r>
              <a:rPr lang="en-US" dirty="0" smtClean="0"/>
              <a:t>Walter Benjamin</a:t>
            </a:r>
          </a:p>
          <a:p>
            <a:r>
              <a:rPr lang="en-US" dirty="0" smtClean="0"/>
              <a:t>Erich Fromm </a:t>
            </a:r>
          </a:p>
          <a:p>
            <a:r>
              <a:rPr lang="en-US" dirty="0" smtClean="0"/>
              <a:t>Friedrich Pollock</a:t>
            </a:r>
          </a:p>
          <a:p>
            <a:r>
              <a:rPr lang="en-US" dirty="0" smtClean="0"/>
              <a:t>Leo </a:t>
            </a:r>
            <a:r>
              <a:rPr lang="en-US" dirty="0" err="1" smtClean="0"/>
              <a:t>Löwenthal</a:t>
            </a:r>
            <a:r>
              <a:rPr lang="en-US" dirty="0" smtClean="0"/>
              <a:t> </a:t>
            </a:r>
          </a:p>
          <a:p>
            <a:r>
              <a:rPr lang="en-US" dirty="0" err="1" smtClean="0"/>
              <a:t>Jürgen</a:t>
            </a:r>
            <a:r>
              <a:rPr lang="en-US" dirty="0" smtClean="0"/>
              <a:t> </a:t>
            </a:r>
            <a:r>
              <a:rPr lang="en-US" dirty="0" err="1" smtClean="0"/>
              <a:t>Habermas</a:t>
            </a:r>
            <a:endParaRPr lang="en-US" dirty="0" smtClean="0"/>
          </a:p>
          <a:p>
            <a:r>
              <a:rPr lang="en-US" dirty="0" smtClean="0"/>
              <a:t>Alfred Schmidt </a:t>
            </a:r>
          </a:p>
          <a:p>
            <a:r>
              <a:rPr lang="en-US" dirty="0" smtClean="0"/>
              <a:t>Axel </a:t>
            </a:r>
            <a:r>
              <a:rPr lang="en-US" dirty="0" err="1" smtClean="0"/>
              <a:t>Honneth</a:t>
            </a:r>
            <a:r>
              <a:rPr lang="en-US" dirty="0" smtClean="0"/>
              <a:t> </a:t>
            </a:r>
          </a:p>
          <a:p>
            <a:r>
              <a:rPr lang="en-US" dirty="0" smtClean="0"/>
              <a:t>Siegfried </a:t>
            </a:r>
            <a:r>
              <a:rPr lang="en-US" dirty="0" err="1" smtClean="0"/>
              <a:t>Kracauer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Philosophers of science,</a:t>
            </a:r>
            <a:br>
              <a:rPr lang="en-US" dirty="0" smtClean="0"/>
            </a:br>
            <a:r>
              <a:rPr lang="en-US" dirty="0" err="1" smtClean="0"/>
              <a:t>Imre</a:t>
            </a:r>
            <a:r>
              <a:rPr lang="en-US" dirty="0" smtClean="0"/>
              <a:t> </a:t>
            </a:r>
            <a:r>
              <a:rPr lang="en-US" dirty="0" err="1" smtClean="0"/>
              <a:t>Lakatos</a:t>
            </a:r>
            <a:r>
              <a:rPr lang="en-US" dirty="0" smtClean="0"/>
              <a:t>, 1922-1974</a:t>
            </a:r>
            <a:endParaRPr lang="en-US" dirty="0"/>
          </a:p>
        </p:txBody>
      </p:sp>
      <p:sp>
        <p:nvSpPr>
          <p:cNvPr id="3" name="Content Placeholder 2"/>
          <p:cNvSpPr>
            <a:spLocks noGrp="1"/>
          </p:cNvSpPr>
          <p:nvPr>
            <p:ph idx="1"/>
          </p:nvPr>
        </p:nvSpPr>
        <p:spPr>
          <a:xfrm>
            <a:off x="381000" y="1676400"/>
            <a:ext cx="8229600" cy="4525963"/>
          </a:xfrm>
        </p:spPr>
        <p:txBody>
          <a:bodyPr/>
          <a:lstStyle/>
          <a:p>
            <a:pPr>
              <a:buNone/>
            </a:pPr>
            <a:r>
              <a:rPr lang="el-GR" dirty="0" smtClean="0"/>
              <a:t>                                        «Η ιστορία της επιστήμης      </a:t>
            </a:r>
          </a:p>
          <a:p>
            <a:pPr>
              <a:buNone/>
            </a:pPr>
            <a:r>
              <a:rPr lang="el-GR" dirty="0" smtClean="0"/>
              <a:t>                                           χωρίς τη φιλοσοφία της </a:t>
            </a:r>
          </a:p>
          <a:p>
            <a:pPr>
              <a:buNone/>
            </a:pPr>
            <a:r>
              <a:rPr lang="el-GR" dirty="0" smtClean="0"/>
              <a:t>                                          επιστήμης είναι τυφλή»</a:t>
            </a:r>
          </a:p>
          <a:p>
            <a:pPr>
              <a:buNone/>
            </a:pPr>
            <a:r>
              <a:rPr lang="el-GR" dirty="0" smtClean="0"/>
              <a:t>                                          [σχέση μεταξύ </a:t>
            </a:r>
          </a:p>
          <a:p>
            <a:pPr>
              <a:buNone/>
            </a:pPr>
            <a:r>
              <a:rPr lang="el-GR" dirty="0" smtClean="0"/>
              <a:t>                                           επαναστατικής θεωρίας </a:t>
            </a:r>
          </a:p>
          <a:p>
            <a:pPr>
              <a:buNone/>
            </a:pPr>
            <a:r>
              <a:rPr lang="el-GR" dirty="0" smtClean="0"/>
              <a:t>                                           και πράξης].</a:t>
            </a:r>
            <a:endParaRPr lang="en-US" dirty="0"/>
          </a:p>
        </p:txBody>
      </p:sp>
      <p:pic>
        <p:nvPicPr>
          <p:cNvPr id="86018" name="Picture 2" descr="https://upload.wikimedia.org/wikipedia/commons/thumb/c/c0/Professor_Imre_Lakatos,_c1960s.jpg/220px-Professor_Imre_Lakatos,_c1960s.jpg"/>
          <p:cNvPicPr>
            <a:picLocks noChangeAspect="1" noChangeArrowheads="1"/>
          </p:cNvPicPr>
          <p:nvPr/>
        </p:nvPicPr>
        <p:blipFill>
          <a:blip r:embed="rId2" cstate="print"/>
          <a:srcRect/>
          <a:stretch>
            <a:fillRect/>
          </a:stretch>
        </p:blipFill>
        <p:spPr bwMode="auto">
          <a:xfrm>
            <a:off x="0" y="1600200"/>
            <a:ext cx="3733800" cy="549887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Philosophers of science, </a:t>
            </a:r>
            <a:br>
              <a:rPr lang="en-US" dirty="0" smtClean="0"/>
            </a:br>
            <a:r>
              <a:rPr lang="en-US" dirty="0" smtClean="0"/>
              <a:t>Paul </a:t>
            </a:r>
            <a:r>
              <a:rPr lang="en-US" dirty="0" err="1" smtClean="0"/>
              <a:t>Feyerabend</a:t>
            </a:r>
            <a:r>
              <a:rPr lang="en-US" dirty="0" smtClean="0"/>
              <a:t>, 1924-1994</a:t>
            </a:r>
            <a:endParaRPr lang="en-US" dirty="0"/>
          </a:p>
        </p:txBody>
      </p:sp>
      <p:sp>
        <p:nvSpPr>
          <p:cNvPr id="3" name="Content Placeholder 2"/>
          <p:cNvSpPr>
            <a:spLocks noGrp="1"/>
          </p:cNvSpPr>
          <p:nvPr>
            <p:ph idx="1"/>
          </p:nvPr>
        </p:nvSpPr>
        <p:spPr/>
        <p:txBody>
          <a:bodyPr/>
          <a:lstStyle/>
          <a:p>
            <a:endParaRPr lang="en-US"/>
          </a:p>
        </p:txBody>
      </p:sp>
      <p:pic>
        <p:nvPicPr>
          <p:cNvPr id="84994" name="Picture 2" descr="https://www.marxists.org/glossary/people/f/pics/feyerabe.jpg"/>
          <p:cNvPicPr>
            <a:picLocks noChangeAspect="1" noChangeArrowheads="1"/>
          </p:cNvPicPr>
          <p:nvPr/>
        </p:nvPicPr>
        <p:blipFill>
          <a:blip r:embed="rId2" cstate="print"/>
          <a:srcRect/>
          <a:stretch>
            <a:fillRect/>
          </a:stretch>
        </p:blipFill>
        <p:spPr bwMode="auto">
          <a:xfrm>
            <a:off x="0" y="1600200"/>
            <a:ext cx="4419600" cy="559079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Ludwig Wittgenstein, 1889-1951</a:t>
            </a:r>
            <a:endParaRPr lang="en-US" dirty="0"/>
          </a:p>
        </p:txBody>
      </p:sp>
      <p:sp>
        <p:nvSpPr>
          <p:cNvPr id="3" name="Content Placeholder 2"/>
          <p:cNvSpPr>
            <a:spLocks noGrp="1"/>
          </p:cNvSpPr>
          <p:nvPr>
            <p:ph idx="1"/>
          </p:nvPr>
        </p:nvSpPr>
        <p:spPr/>
        <p:txBody>
          <a:bodyPr/>
          <a:lstStyle/>
          <a:p>
            <a:endParaRPr lang="en-US"/>
          </a:p>
        </p:txBody>
      </p:sp>
      <p:pic>
        <p:nvPicPr>
          <p:cNvPr id="12290" name="Picture 2" descr="Afficher l'image d'origine"/>
          <p:cNvPicPr>
            <a:picLocks noChangeAspect="1" noChangeArrowheads="1"/>
          </p:cNvPicPr>
          <p:nvPr/>
        </p:nvPicPr>
        <p:blipFill>
          <a:blip r:embed="rId2" cstate="print"/>
          <a:srcRect/>
          <a:stretch>
            <a:fillRect/>
          </a:stretch>
        </p:blipFill>
        <p:spPr bwMode="auto">
          <a:xfrm>
            <a:off x="0" y="1377043"/>
            <a:ext cx="4038600" cy="548095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Maurice Merleau-Ponty, 1908-1961</a:t>
            </a:r>
            <a:endParaRPr lang="en-US" dirty="0"/>
          </a:p>
        </p:txBody>
      </p:sp>
      <p:sp>
        <p:nvSpPr>
          <p:cNvPr id="3" name="Content Placeholder 2"/>
          <p:cNvSpPr>
            <a:spLocks noGrp="1"/>
          </p:cNvSpPr>
          <p:nvPr>
            <p:ph idx="1"/>
          </p:nvPr>
        </p:nvSpPr>
        <p:spPr/>
        <p:txBody>
          <a:bodyPr/>
          <a:lstStyle/>
          <a:p>
            <a:endParaRPr lang="en-US"/>
          </a:p>
        </p:txBody>
      </p:sp>
      <p:sp>
        <p:nvSpPr>
          <p:cNvPr id="32770" name="AutoShape 2" descr="Résultat de recherche d'images pour &quot;maurice merleau-ponty&quot;"/>
          <p:cNvSpPr>
            <a:spLocks noChangeAspect="1" noChangeArrowheads="1"/>
          </p:cNvSpPr>
          <p:nvPr/>
        </p:nvSpPr>
        <p:spPr bwMode="auto">
          <a:xfrm>
            <a:off x="63500" y="-136525"/>
            <a:ext cx="1257300" cy="1771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2" name="Picture 4" descr="Afficher l'image d'origine"/>
          <p:cNvPicPr>
            <a:picLocks noChangeAspect="1" noChangeArrowheads="1"/>
          </p:cNvPicPr>
          <p:nvPr/>
        </p:nvPicPr>
        <p:blipFill>
          <a:blip r:embed="rId2" cstate="print"/>
          <a:srcRect/>
          <a:stretch>
            <a:fillRect/>
          </a:stretch>
        </p:blipFill>
        <p:spPr bwMode="auto">
          <a:xfrm>
            <a:off x="0" y="1274618"/>
            <a:ext cx="3962400" cy="558338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Henri </a:t>
            </a:r>
            <a:r>
              <a:rPr lang="en-US" dirty="0" smtClean="0"/>
              <a:t>Lefebvre, 1901-1991</a:t>
            </a:r>
            <a:r>
              <a:rPr lang="en-US" dirty="0"/>
              <a:t/>
            </a:r>
            <a:br>
              <a:rPr lang="en-US" dirty="0"/>
            </a:br>
            <a:endParaRPr lang="en-US" dirty="0"/>
          </a:p>
        </p:txBody>
      </p:sp>
      <p:sp>
        <p:nvSpPr>
          <p:cNvPr id="3" name="Content Placeholder 2"/>
          <p:cNvSpPr>
            <a:spLocks noGrp="1"/>
          </p:cNvSpPr>
          <p:nvPr>
            <p:ph idx="1"/>
          </p:nvPr>
        </p:nvSpPr>
        <p:spPr/>
        <p:txBody>
          <a:bodyPr/>
          <a:lstStyle/>
          <a:p>
            <a:endParaRPr lang="en-US"/>
          </a:p>
        </p:txBody>
      </p:sp>
      <p:pic>
        <p:nvPicPr>
          <p:cNvPr id="3074" name="Picture 2" descr="Afficher l'image d'origine"/>
          <p:cNvPicPr>
            <a:picLocks noChangeAspect="1" noChangeArrowheads="1"/>
          </p:cNvPicPr>
          <p:nvPr/>
        </p:nvPicPr>
        <p:blipFill>
          <a:blip r:embed="rId2" cstate="print"/>
          <a:srcRect/>
          <a:stretch>
            <a:fillRect/>
          </a:stretch>
        </p:blipFill>
        <p:spPr bwMode="auto">
          <a:xfrm>
            <a:off x="0" y="1188720"/>
            <a:ext cx="4572000" cy="566928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Georges </a:t>
            </a:r>
            <a:r>
              <a:rPr lang="en-US" dirty="0" err="1" smtClean="0"/>
              <a:t>Friedmann</a:t>
            </a:r>
            <a:r>
              <a:rPr lang="el-GR" dirty="0" smtClean="0"/>
              <a:t>, 1902-1977</a:t>
            </a:r>
            <a:endParaRPr lang="en-US" dirty="0"/>
          </a:p>
        </p:txBody>
      </p:sp>
      <p:sp>
        <p:nvSpPr>
          <p:cNvPr id="3" name="Content Placeholder 2"/>
          <p:cNvSpPr>
            <a:spLocks noGrp="1"/>
          </p:cNvSpPr>
          <p:nvPr>
            <p:ph idx="1"/>
          </p:nvPr>
        </p:nvSpPr>
        <p:spPr/>
        <p:txBody>
          <a:bodyPr/>
          <a:lstStyle/>
          <a:p>
            <a:endParaRPr lang="en-US"/>
          </a:p>
        </p:txBody>
      </p:sp>
      <p:pic>
        <p:nvPicPr>
          <p:cNvPr id="67586" name="Picture 2" descr="Afficher l'image d'origine"/>
          <p:cNvPicPr>
            <a:picLocks noChangeAspect="1" noChangeArrowheads="1"/>
          </p:cNvPicPr>
          <p:nvPr/>
        </p:nvPicPr>
        <p:blipFill>
          <a:blip r:embed="rId2" cstate="print"/>
          <a:srcRect/>
          <a:stretch>
            <a:fillRect/>
          </a:stretch>
        </p:blipFill>
        <p:spPr bwMode="auto">
          <a:xfrm>
            <a:off x="0" y="1308538"/>
            <a:ext cx="4191000" cy="554946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Jacques Derrida, </a:t>
            </a:r>
            <a:r>
              <a:rPr lang="fr-FR" dirty="0" smtClean="0"/>
              <a:t>1930-2004</a:t>
            </a:r>
            <a:endParaRPr lang="en-US" dirty="0"/>
          </a:p>
        </p:txBody>
      </p:sp>
      <p:sp>
        <p:nvSpPr>
          <p:cNvPr id="3" name="Content Placeholder 2"/>
          <p:cNvSpPr>
            <a:spLocks noGrp="1"/>
          </p:cNvSpPr>
          <p:nvPr>
            <p:ph idx="1"/>
          </p:nvPr>
        </p:nvSpPr>
        <p:spPr/>
        <p:txBody>
          <a:bodyPr/>
          <a:lstStyle/>
          <a:p>
            <a:pPr>
              <a:buNone/>
            </a:pPr>
            <a:r>
              <a:rPr lang="fr-FR" dirty="0" smtClean="0"/>
              <a:t>                                          Déconstruire le </a:t>
            </a:r>
          </a:p>
          <a:p>
            <a:pPr>
              <a:buNone/>
            </a:pPr>
            <a:r>
              <a:rPr lang="fr-FR" dirty="0" smtClean="0"/>
              <a:t>                                          « logocentrisme » </a:t>
            </a:r>
          </a:p>
          <a:p>
            <a:pPr>
              <a:buNone/>
            </a:pPr>
            <a:r>
              <a:rPr lang="fr-FR" dirty="0" smtClean="0"/>
              <a:t>                                          (le primat de la raison </a:t>
            </a:r>
          </a:p>
          <a:p>
            <a:pPr>
              <a:buNone/>
            </a:pPr>
            <a:r>
              <a:rPr lang="fr-FR" dirty="0" smtClean="0"/>
              <a:t>                                          sur tout ce qui est </a:t>
            </a:r>
          </a:p>
          <a:p>
            <a:pPr>
              <a:buNone/>
            </a:pPr>
            <a:r>
              <a:rPr lang="fr-FR" dirty="0" smtClean="0"/>
              <a:t>                                           « irrationnel »).</a:t>
            </a:r>
            <a:endParaRPr lang="en-US" dirty="0"/>
          </a:p>
        </p:txBody>
      </p:sp>
      <p:pic>
        <p:nvPicPr>
          <p:cNvPr id="21506" name="Picture 2" descr="Afficher l'image d'origine"/>
          <p:cNvPicPr>
            <a:picLocks noChangeAspect="1" noChangeArrowheads="1"/>
          </p:cNvPicPr>
          <p:nvPr/>
        </p:nvPicPr>
        <p:blipFill>
          <a:blip r:embed="rId2" cstate="print"/>
          <a:srcRect/>
          <a:stretch>
            <a:fillRect/>
          </a:stretch>
        </p:blipFill>
        <p:spPr bwMode="auto">
          <a:xfrm>
            <a:off x="-228600" y="1219200"/>
            <a:ext cx="4343400" cy="538581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Michel Foucault, 1926-1984 </a:t>
            </a:r>
            <a:endParaRPr lang="en-US" dirty="0"/>
          </a:p>
        </p:txBody>
      </p:sp>
      <p:sp>
        <p:nvSpPr>
          <p:cNvPr id="3" name="Content Placeholder 2"/>
          <p:cNvSpPr>
            <a:spLocks noGrp="1"/>
          </p:cNvSpPr>
          <p:nvPr>
            <p:ph idx="1"/>
          </p:nvPr>
        </p:nvSpPr>
        <p:spPr/>
        <p:txBody>
          <a:bodyPr/>
          <a:lstStyle/>
          <a:p>
            <a:endParaRPr lang="en-US"/>
          </a:p>
        </p:txBody>
      </p:sp>
      <p:pic>
        <p:nvPicPr>
          <p:cNvPr id="18434" name="Picture 2" descr="Afficher l'image d'origine"/>
          <p:cNvPicPr>
            <a:picLocks noChangeAspect="1" noChangeArrowheads="1"/>
          </p:cNvPicPr>
          <p:nvPr/>
        </p:nvPicPr>
        <p:blipFill>
          <a:blip r:embed="rId2" cstate="print"/>
          <a:srcRect/>
          <a:stretch>
            <a:fillRect/>
          </a:stretch>
        </p:blipFill>
        <p:spPr bwMode="auto">
          <a:xfrm>
            <a:off x="0" y="1258152"/>
            <a:ext cx="4038600" cy="559984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8229600" cy="1143000"/>
          </a:xfrm>
        </p:spPr>
        <p:txBody>
          <a:bodyPr>
            <a:normAutofit/>
          </a:bodyPr>
          <a:lstStyle/>
          <a:p>
            <a:r>
              <a:rPr lang="fr-FR" dirty="0" smtClean="0"/>
              <a:t>Gilles Deleuze, 1925-1995</a:t>
            </a:r>
            <a:endParaRPr lang="en-US" dirty="0"/>
          </a:p>
        </p:txBody>
      </p:sp>
      <p:sp>
        <p:nvSpPr>
          <p:cNvPr id="3" name="Content Placeholder 2"/>
          <p:cNvSpPr>
            <a:spLocks noGrp="1"/>
          </p:cNvSpPr>
          <p:nvPr>
            <p:ph idx="1"/>
          </p:nvPr>
        </p:nvSpPr>
        <p:spPr>
          <a:xfrm>
            <a:off x="5105400" y="1600200"/>
            <a:ext cx="3886200" cy="4525963"/>
          </a:xfrm>
        </p:spPr>
        <p:txBody>
          <a:bodyPr/>
          <a:lstStyle/>
          <a:p>
            <a:pPr>
              <a:buNone/>
            </a:pPr>
            <a:r>
              <a:rPr lang="en-US" dirty="0" smtClean="0"/>
              <a:t> literary theory, </a:t>
            </a:r>
          </a:p>
          <a:p>
            <a:pPr>
              <a:buNone/>
            </a:pPr>
            <a:r>
              <a:rPr lang="en-US" dirty="0" smtClean="0"/>
              <a:t>post-structuralism,</a:t>
            </a:r>
          </a:p>
          <a:p>
            <a:pPr>
              <a:buNone/>
            </a:pPr>
            <a:r>
              <a:rPr lang="en-US" dirty="0" smtClean="0"/>
              <a:t> postmodernism.</a:t>
            </a:r>
            <a:endParaRPr lang="en-US" dirty="0"/>
          </a:p>
        </p:txBody>
      </p:sp>
      <p:pic>
        <p:nvPicPr>
          <p:cNvPr id="30722" name="Picture 2" descr="Afficher l'image d'origine"/>
          <p:cNvPicPr>
            <a:picLocks noChangeAspect="1" noChangeArrowheads="1"/>
          </p:cNvPicPr>
          <p:nvPr/>
        </p:nvPicPr>
        <p:blipFill>
          <a:blip r:embed="rId2" cstate="print"/>
          <a:srcRect/>
          <a:stretch>
            <a:fillRect/>
          </a:stretch>
        </p:blipFill>
        <p:spPr bwMode="auto">
          <a:xfrm>
            <a:off x="0" y="1430997"/>
            <a:ext cx="4876800" cy="542700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Félix Guattari, 1930-1992</a:t>
            </a:r>
            <a:endParaRPr lang="en-US" dirty="0"/>
          </a:p>
        </p:txBody>
      </p:sp>
      <p:sp>
        <p:nvSpPr>
          <p:cNvPr id="3" name="Content Placeholder 2"/>
          <p:cNvSpPr>
            <a:spLocks noGrp="1"/>
          </p:cNvSpPr>
          <p:nvPr>
            <p:ph idx="1"/>
          </p:nvPr>
        </p:nvSpPr>
        <p:spPr/>
        <p:txBody>
          <a:bodyPr/>
          <a:lstStyle/>
          <a:p>
            <a:endParaRPr lang="en-US"/>
          </a:p>
        </p:txBody>
      </p:sp>
      <p:pic>
        <p:nvPicPr>
          <p:cNvPr id="29698" name="Picture 2" descr="Afficher l'image d'origine"/>
          <p:cNvPicPr>
            <a:picLocks noChangeAspect="1" noChangeArrowheads="1"/>
          </p:cNvPicPr>
          <p:nvPr/>
        </p:nvPicPr>
        <p:blipFill>
          <a:blip r:embed="rId2" cstate="print"/>
          <a:srcRect/>
          <a:stretch>
            <a:fillRect/>
          </a:stretch>
        </p:blipFill>
        <p:spPr bwMode="auto">
          <a:xfrm>
            <a:off x="-1" y="1524001"/>
            <a:ext cx="5838209" cy="5334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8229600" cy="457200"/>
          </a:xfrm>
        </p:spPr>
        <p:txBody>
          <a:bodyPr>
            <a:normAutofit fontScale="90000"/>
          </a:bodyPr>
          <a:lstStyle/>
          <a:p>
            <a:r>
              <a:rPr lang="en-US" dirty="0" smtClean="0"/>
              <a:t>Frankfurt School </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381000" y="685800"/>
            <a:ext cx="8763000" cy="6001643"/>
          </a:xfrm>
          <a:prstGeom prst="rect">
            <a:avLst/>
          </a:prstGeom>
        </p:spPr>
        <p:txBody>
          <a:bodyPr wrap="square">
            <a:spAutoFit/>
          </a:bodyPr>
          <a:lstStyle/>
          <a:p>
            <a:r>
              <a:rPr lang="en-US" sz="3200" dirty="0" smtClean="0"/>
              <a:t>Critical theory</a:t>
            </a:r>
          </a:p>
          <a:p>
            <a:r>
              <a:rPr lang="en-US" sz="3200" dirty="0" smtClean="0"/>
              <a:t>Dialectic  </a:t>
            </a:r>
          </a:p>
          <a:p>
            <a:r>
              <a:rPr lang="en-US" sz="3200" dirty="0" smtClean="0"/>
              <a:t>Praxis</a:t>
            </a:r>
          </a:p>
          <a:p>
            <a:r>
              <a:rPr lang="en-US" sz="3200" dirty="0" smtClean="0"/>
              <a:t>Psychoanalysis </a:t>
            </a:r>
          </a:p>
          <a:p>
            <a:r>
              <a:rPr lang="en-US" sz="3200" dirty="0" err="1" smtClean="0"/>
              <a:t>Antipositivism</a:t>
            </a:r>
            <a:endParaRPr lang="en-US" sz="3200" dirty="0" smtClean="0"/>
          </a:p>
          <a:p>
            <a:r>
              <a:rPr lang="en-US" sz="3200" dirty="0" smtClean="0"/>
              <a:t>Popular culture  </a:t>
            </a:r>
          </a:p>
          <a:p>
            <a:r>
              <a:rPr lang="en-US" sz="3200" dirty="0" smtClean="0"/>
              <a:t>Culture industry</a:t>
            </a:r>
          </a:p>
          <a:p>
            <a:r>
              <a:rPr lang="en-US" sz="3200" dirty="0" smtClean="0"/>
              <a:t>Advanced capitalism</a:t>
            </a:r>
          </a:p>
          <a:p>
            <a:r>
              <a:rPr lang="en-US" sz="3200" dirty="0" err="1" smtClean="0"/>
              <a:t>Privatism</a:t>
            </a:r>
            <a:r>
              <a:rPr lang="en-US" sz="3200" dirty="0" smtClean="0"/>
              <a:t>  </a:t>
            </a:r>
          </a:p>
          <a:p>
            <a:r>
              <a:rPr lang="en-US" sz="3200" dirty="0" smtClean="0"/>
              <a:t>Non-identity</a:t>
            </a:r>
          </a:p>
          <a:p>
            <a:r>
              <a:rPr lang="en-US" sz="3200" dirty="0" smtClean="0"/>
              <a:t>Communicative rationality</a:t>
            </a:r>
          </a:p>
          <a:p>
            <a:r>
              <a:rPr lang="en-US" sz="3200" dirty="0" err="1" smtClean="0"/>
              <a:t>Legitimation</a:t>
            </a:r>
            <a:r>
              <a:rPr lang="en-US" sz="3200" dirty="0" smtClean="0"/>
              <a:t> crisis</a:t>
            </a:r>
            <a:endParaRPr 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Jacques Lacan, 1901-1981</a:t>
            </a:r>
            <a:endParaRPr lang="en-US" dirty="0"/>
          </a:p>
        </p:txBody>
      </p:sp>
      <p:sp>
        <p:nvSpPr>
          <p:cNvPr id="3" name="Content Placeholder 2"/>
          <p:cNvSpPr>
            <a:spLocks noGrp="1"/>
          </p:cNvSpPr>
          <p:nvPr>
            <p:ph idx="1"/>
          </p:nvPr>
        </p:nvSpPr>
        <p:spPr>
          <a:xfrm>
            <a:off x="6096000" y="1600200"/>
            <a:ext cx="2819400" cy="4525963"/>
          </a:xfrm>
        </p:spPr>
        <p:txBody>
          <a:bodyPr/>
          <a:lstStyle/>
          <a:p>
            <a:pPr>
              <a:buNone/>
            </a:pPr>
            <a:r>
              <a:rPr lang="fr-FR" dirty="0" smtClean="0"/>
              <a:t>L'inconscient est structuré comme un langage</a:t>
            </a:r>
            <a:endParaRPr lang="en-US" dirty="0"/>
          </a:p>
        </p:txBody>
      </p:sp>
      <p:pic>
        <p:nvPicPr>
          <p:cNvPr id="28674" name="Picture 2" descr="Afficher l'image d'origine"/>
          <p:cNvPicPr>
            <a:picLocks noChangeAspect="1" noChangeArrowheads="1"/>
          </p:cNvPicPr>
          <p:nvPr/>
        </p:nvPicPr>
        <p:blipFill>
          <a:blip r:embed="rId2" cstate="print"/>
          <a:srcRect/>
          <a:stretch>
            <a:fillRect/>
          </a:stretch>
        </p:blipFill>
        <p:spPr bwMode="auto">
          <a:xfrm>
            <a:off x="-228600" y="1600200"/>
            <a:ext cx="6167240" cy="45910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Claude Lévi-Strauss, 1908-2009</a:t>
            </a:r>
            <a:endParaRPr lang="en-US" dirty="0"/>
          </a:p>
        </p:txBody>
      </p:sp>
      <p:sp>
        <p:nvSpPr>
          <p:cNvPr id="3" name="Content Placeholder 2"/>
          <p:cNvSpPr>
            <a:spLocks noGrp="1"/>
          </p:cNvSpPr>
          <p:nvPr>
            <p:ph idx="1"/>
          </p:nvPr>
        </p:nvSpPr>
        <p:spPr/>
        <p:txBody>
          <a:bodyPr/>
          <a:lstStyle/>
          <a:p>
            <a:endParaRPr lang="en-US"/>
          </a:p>
        </p:txBody>
      </p:sp>
      <p:pic>
        <p:nvPicPr>
          <p:cNvPr id="1026" name="Picture 2" descr="Afficher l'image d'origine"/>
          <p:cNvPicPr>
            <a:picLocks noChangeAspect="1" noChangeArrowheads="1"/>
          </p:cNvPicPr>
          <p:nvPr/>
        </p:nvPicPr>
        <p:blipFill>
          <a:blip r:embed="rId2" cstate="print"/>
          <a:srcRect/>
          <a:stretch>
            <a:fillRect/>
          </a:stretch>
        </p:blipFill>
        <p:spPr bwMode="auto">
          <a:xfrm>
            <a:off x="0" y="1424941"/>
            <a:ext cx="5257800" cy="543306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Louis Althusser, 1918-1990 </a:t>
            </a:r>
            <a:endParaRPr lang="en-US" dirty="0"/>
          </a:p>
        </p:txBody>
      </p:sp>
      <p:sp>
        <p:nvSpPr>
          <p:cNvPr id="3" name="Content Placeholder 2"/>
          <p:cNvSpPr>
            <a:spLocks noGrp="1"/>
          </p:cNvSpPr>
          <p:nvPr>
            <p:ph idx="1"/>
          </p:nvPr>
        </p:nvSpPr>
        <p:spPr/>
        <p:txBody>
          <a:bodyPr/>
          <a:lstStyle/>
          <a:p>
            <a:endParaRPr lang="en-US"/>
          </a:p>
        </p:txBody>
      </p:sp>
      <p:pic>
        <p:nvPicPr>
          <p:cNvPr id="38914" name="Picture 2" descr="Afficher l'image d'origine"/>
          <p:cNvPicPr>
            <a:picLocks noChangeAspect="1" noChangeArrowheads="1"/>
          </p:cNvPicPr>
          <p:nvPr/>
        </p:nvPicPr>
        <p:blipFill>
          <a:blip r:embed="rId2" cstate="print"/>
          <a:srcRect/>
          <a:stretch>
            <a:fillRect/>
          </a:stretch>
        </p:blipFill>
        <p:spPr bwMode="auto">
          <a:xfrm>
            <a:off x="0" y="1353312"/>
            <a:ext cx="4267200" cy="550468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Jean Baudrillard, 1929-2007 </a:t>
            </a:r>
            <a:endParaRPr lang="en-US" dirty="0"/>
          </a:p>
        </p:txBody>
      </p:sp>
      <p:sp>
        <p:nvSpPr>
          <p:cNvPr id="3" name="Content Placeholder 2"/>
          <p:cNvSpPr>
            <a:spLocks noGrp="1"/>
          </p:cNvSpPr>
          <p:nvPr>
            <p:ph idx="1"/>
          </p:nvPr>
        </p:nvSpPr>
        <p:spPr>
          <a:xfrm>
            <a:off x="5638800" y="1600200"/>
            <a:ext cx="3505200" cy="4525963"/>
          </a:xfrm>
        </p:spPr>
        <p:txBody>
          <a:bodyPr/>
          <a:lstStyle/>
          <a:p>
            <a:r>
              <a:rPr lang="en-US" dirty="0" smtClean="0"/>
              <a:t> postmodernism and specifically post-structuralism</a:t>
            </a:r>
            <a:endParaRPr lang="en-US" dirty="0"/>
          </a:p>
        </p:txBody>
      </p:sp>
      <p:pic>
        <p:nvPicPr>
          <p:cNvPr id="36866" name="Picture 2" descr="Afficher l'image d'origine"/>
          <p:cNvPicPr>
            <a:picLocks noChangeAspect="1" noChangeArrowheads="1"/>
          </p:cNvPicPr>
          <p:nvPr/>
        </p:nvPicPr>
        <p:blipFill>
          <a:blip r:embed="rId2" cstate="print"/>
          <a:srcRect/>
          <a:stretch>
            <a:fillRect/>
          </a:stretch>
        </p:blipFill>
        <p:spPr bwMode="auto">
          <a:xfrm>
            <a:off x="-838200" y="1143000"/>
            <a:ext cx="6858000" cy="500222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Jean-François </a:t>
            </a:r>
            <a:r>
              <a:rPr lang="fr-FR" dirty="0" err="1" smtClean="0"/>
              <a:t>Lyotard</a:t>
            </a:r>
            <a:r>
              <a:rPr lang="fr-FR" dirty="0" smtClean="0"/>
              <a:t>, 1924-1998</a:t>
            </a:r>
            <a:endParaRPr lang="en-US" dirty="0"/>
          </a:p>
        </p:txBody>
      </p:sp>
      <p:sp>
        <p:nvSpPr>
          <p:cNvPr id="3" name="Content Placeholder 2"/>
          <p:cNvSpPr>
            <a:spLocks noGrp="1"/>
          </p:cNvSpPr>
          <p:nvPr>
            <p:ph idx="1"/>
          </p:nvPr>
        </p:nvSpPr>
        <p:spPr/>
        <p:txBody>
          <a:bodyPr/>
          <a:lstStyle/>
          <a:p>
            <a:endParaRPr lang="en-US"/>
          </a:p>
        </p:txBody>
      </p:sp>
      <p:pic>
        <p:nvPicPr>
          <p:cNvPr id="18434" name="Picture 2" descr="Afficher l'image d'origine"/>
          <p:cNvPicPr>
            <a:picLocks noChangeAspect="1" noChangeArrowheads="1"/>
          </p:cNvPicPr>
          <p:nvPr/>
        </p:nvPicPr>
        <p:blipFill>
          <a:blip r:embed="rId2" cstate="print"/>
          <a:srcRect/>
          <a:stretch>
            <a:fillRect/>
          </a:stretch>
        </p:blipFill>
        <p:spPr bwMode="auto">
          <a:xfrm>
            <a:off x="0" y="1346200"/>
            <a:ext cx="3657600" cy="55118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Hannah Arendt, 1906-1975</a:t>
            </a:r>
            <a:endParaRPr lang="en-US" dirty="0"/>
          </a:p>
        </p:txBody>
      </p:sp>
      <p:sp>
        <p:nvSpPr>
          <p:cNvPr id="3" name="Content Placeholder 2"/>
          <p:cNvSpPr>
            <a:spLocks noGrp="1"/>
          </p:cNvSpPr>
          <p:nvPr>
            <p:ph idx="1"/>
          </p:nvPr>
        </p:nvSpPr>
        <p:spPr/>
        <p:txBody>
          <a:bodyPr/>
          <a:lstStyle/>
          <a:p>
            <a:endParaRPr lang="en-US"/>
          </a:p>
        </p:txBody>
      </p:sp>
      <p:pic>
        <p:nvPicPr>
          <p:cNvPr id="16386" name="Picture 2" descr="Afficher l'image d'origine"/>
          <p:cNvPicPr>
            <a:picLocks noChangeAspect="1" noChangeArrowheads="1"/>
          </p:cNvPicPr>
          <p:nvPr/>
        </p:nvPicPr>
        <p:blipFill>
          <a:blip r:embed="rId2" cstate="print"/>
          <a:srcRect/>
          <a:stretch>
            <a:fillRect/>
          </a:stretch>
        </p:blipFill>
        <p:spPr bwMode="auto">
          <a:xfrm>
            <a:off x="0" y="1451330"/>
            <a:ext cx="4572000" cy="540667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Pierre Bourdieu, 1930-2002 </a:t>
            </a:r>
            <a:endParaRPr lang="en-US" dirty="0"/>
          </a:p>
        </p:txBody>
      </p:sp>
      <p:sp>
        <p:nvSpPr>
          <p:cNvPr id="3" name="Content Placeholder 2"/>
          <p:cNvSpPr>
            <a:spLocks noGrp="1"/>
          </p:cNvSpPr>
          <p:nvPr>
            <p:ph idx="1"/>
          </p:nvPr>
        </p:nvSpPr>
        <p:spPr/>
        <p:txBody>
          <a:bodyPr/>
          <a:lstStyle/>
          <a:p>
            <a:endParaRPr lang="en-US"/>
          </a:p>
        </p:txBody>
      </p:sp>
      <p:pic>
        <p:nvPicPr>
          <p:cNvPr id="43010" name="Picture 2" descr="Afficher l'image d'origine"/>
          <p:cNvPicPr>
            <a:picLocks noChangeAspect="1" noChangeArrowheads="1"/>
          </p:cNvPicPr>
          <p:nvPr/>
        </p:nvPicPr>
        <p:blipFill>
          <a:blip r:embed="rId2" cstate="print"/>
          <a:srcRect/>
          <a:stretch>
            <a:fillRect/>
          </a:stretch>
        </p:blipFill>
        <p:spPr bwMode="auto">
          <a:xfrm>
            <a:off x="0" y="1421087"/>
            <a:ext cx="4953000" cy="543691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Georg Lukács, 1885-1971</a:t>
            </a:r>
            <a:endParaRPr lang="en-US" dirty="0"/>
          </a:p>
        </p:txBody>
      </p:sp>
      <p:sp>
        <p:nvSpPr>
          <p:cNvPr id="3" name="Content Placeholder 2"/>
          <p:cNvSpPr>
            <a:spLocks noGrp="1"/>
          </p:cNvSpPr>
          <p:nvPr>
            <p:ph idx="1"/>
          </p:nvPr>
        </p:nvSpPr>
        <p:spPr/>
        <p:txBody>
          <a:bodyPr/>
          <a:lstStyle/>
          <a:p>
            <a:endParaRPr lang="en-US"/>
          </a:p>
        </p:txBody>
      </p:sp>
      <p:pic>
        <p:nvPicPr>
          <p:cNvPr id="41986" name="Picture 2" descr="Afficher l'image d'origine"/>
          <p:cNvPicPr>
            <a:picLocks noChangeAspect="1" noChangeArrowheads="1"/>
          </p:cNvPicPr>
          <p:nvPr/>
        </p:nvPicPr>
        <p:blipFill>
          <a:blip r:embed="rId2" cstate="print"/>
          <a:srcRect/>
          <a:stretch>
            <a:fillRect/>
          </a:stretch>
        </p:blipFill>
        <p:spPr bwMode="auto">
          <a:xfrm>
            <a:off x="0" y="1329381"/>
            <a:ext cx="3962400" cy="5528619"/>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Jean-Paul Sartre, 1905-1980</a:t>
            </a:r>
            <a:endParaRPr lang="en-US" dirty="0"/>
          </a:p>
        </p:txBody>
      </p:sp>
      <p:sp>
        <p:nvSpPr>
          <p:cNvPr id="3" name="Content Placeholder 2"/>
          <p:cNvSpPr>
            <a:spLocks noGrp="1"/>
          </p:cNvSpPr>
          <p:nvPr>
            <p:ph idx="1"/>
          </p:nvPr>
        </p:nvSpPr>
        <p:spPr>
          <a:xfrm>
            <a:off x="4800600" y="1600200"/>
            <a:ext cx="4343400" cy="5029200"/>
          </a:xfrm>
        </p:spPr>
        <p:txBody>
          <a:bodyPr/>
          <a:lstStyle/>
          <a:p>
            <a:pPr>
              <a:buNone/>
            </a:pPr>
            <a:r>
              <a:rPr lang="en-US" dirty="0" smtClean="0"/>
              <a:t>Existentialism, philosophical thinking begins with the human subject—not merely the thinking subject, but the acting, feeling, living human individual.</a:t>
            </a:r>
            <a:endParaRPr lang="en-US" dirty="0"/>
          </a:p>
        </p:txBody>
      </p:sp>
      <p:pic>
        <p:nvPicPr>
          <p:cNvPr id="40962" name="Picture 2" descr="Afficher l'image d'origine"/>
          <p:cNvPicPr>
            <a:picLocks noChangeAspect="1" noChangeArrowheads="1"/>
          </p:cNvPicPr>
          <p:nvPr/>
        </p:nvPicPr>
        <p:blipFill>
          <a:blip r:embed="rId2" cstate="print"/>
          <a:srcRect/>
          <a:stretch>
            <a:fillRect/>
          </a:stretch>
        </p:blipFill>
        <p:spPr bwMode="auto">
          <a:xfrm>
            <a:off x="-914400" y="1676400"/>
            <a:ext cx="5791200" cy="4610194"/>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Simone de Beauvoir, 1908-1986</a:t>
            </a:r>
            <a:endParaRPr lang="en-US" dirty="0"/>
          </a:p>
        </p:txBody>
      </p:sp>
      <p:sp>
        <p:nvSpPr>
          <p:cNvPr id="3" name="Content Placeholder 2"/>
          <p:cNvSpPr>
            <a:spLocks noGrp="1"/>
          </p:cNvSpPr>
          <p:nvPr>
            <p:ph idx="1"/>
          </p:nvPr>
        </p:nvSpPr>
        <p:spPr/>
        <p:txBody>
          <a:bodyPr/>
          <a:lstStyle/>
          <a:p>
            <a:endParaRPr lang="en-US"/>
          </a:p>
        </p:txBody>
      </p:sp>
      <p:pic>
        <p:nvPicPr>
          <p:cNvPr id="71682" name="Picture 2" descr="Afficher l'image d'origine"/>
          <p:cNvPicPr>
            <a:picLocks noChangeAspect="1" noChangeArrowheads="1"/>
          </p:cNvPicPr>
          <p:nvPr/>
        </p:nvPicPr>
        <p:blipFill>
          <a:blip r:embed="rId2" cstate="print"/>
          <a:srcRect/>
          <a:stretch>
            <a:fillRect/>
          </a:stretch>
        </p:blipFill>
        <p:spPr bwMode="auto">
          <a:xfrm>
            <a:off x="0" y="1435827"/>
            <a:ext cx="7772400" cy="542217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Frankfurt School, Herbert Marcuse, 1898-1979</a:t>
            </a:r>
            <a:endParaRPr lang="en-US" dirty="0"/>
          </a:p>
        </p:txBody>
      </p:sp>
      <p:sp>
        <p:nvSpPr>
          <p:cNvPr id="3" name="Content Placeholder 2"/>
          <p:cNvSpPr>
            <a:spLocks noGrp="1"/>
          </p:cNvSpPr>
          <p:nvPr>
            <p:ph idx="1"/>
          </p:nvPr>
        </p:nvSpPr>
        <p:spPr>
          <a:xfrm>
            <a:off x="1295400" y="1828800"/>
            <a:ext cx="7239000" cy="4525963"/>
          </a:xfrm>
        </p:spPr>
        <p:txBody>
          <a:bodyPr>
            <a:normAutofit fontScale="70000" lnSpcReduction="20000"/>
          </a:bodyPr>
          <a:lstStyle/>
          <a:p>
            <a:pPr>
              <a:buNone/>
            </a:pPr>
            <a:r>
              <a:rPr lang="en-US" dirty="0" smtClean="0"/>
              <a:t>                                          the New Left, </a:t>
            </a:r>
          </a:p>
          <a:p>
            <a:pPr>
              <a:buNone/>
            </a:pPr>
            <a:r>
              <a:rPr lang="en-US" dirty="0" smtClean="0"/>
              <a:t>                                          the subjectivity of the </a:t>
            </a:r>
          </a:p>
          <a:p>
            <a:pPr>
              <a:buNone/>
            </a:pPr>
            <a:r>
              <a:rPr lang="en-US" dirty="0" smtClean="0"/>
              <a:t>                                          individual, expanded Marx’s </a:t>
            </a:r>
          </a:p>
          <a:p>
            <a:pPr>
              <a:buNone/>
            </a:pPr>
            <a:r>
              <a:rPr lang="en-US" dirty="0" smtClean="0"/>
              <a:t>                                         Alienation (capitalism exploits </a:t>
            </a:r>
          </a:p>
          <a:p>
            <a:pPr>
              <a:buNone/>
            </a:pPr>
            <a:r>
              <a:rPr lang="en-US" dirty="0" smtClean="0"/>
              <a:t>                                          humans, and by producing </a:t>
            </a:r>
          </a:p>
          <a:p>
            <a:pPr>
              <a:buNone/>
            </a:pPr>
            <a:r>
              <a:rPr lang="en-US" dirty="0" smtClean="0"/>
              <a:t>                                          objects the laborers become </a:t>
            </a:r>
          </a:p>
          <a:p>
            <a:pPr>
              <a:buNone/>
            </a:pPr>
            <a:r>
              <a:rPr lang="en-US" dirty="0" smtClean="0"/>
              <a:t>                                          alienated, dehumanized to </a:t>
            </a:r>
          </a:p>
          <a:p>
            <a:pPr>
              <a:buNone/>
            </a:pPr>
            <a:r>
              <a:rPr lang="en-US" dirty="0" smtClean="0"/>
              <a:t>                                          functional objects), capitalism </a:t>
            </a:r>
          </a:p>
          <a:p>
            <a:pPr>
              <a:buNone/>
            </a:pPr>
            <a:r>
              <a:rPr lang="en-US" dirty="0" smtClean="0"/>
              <a:t>                                          pushed laborers to see themselves </a:t>
            </a:r>
          </a:p>
          <a:p>
            <a:pPr>
              <a:buNone/>
            </a:pPr>
            <a:r>
              <a:rPr lang="en-US" dirty="0" smtClean="0"/>
              <a:t>                                          as extensions of the objects they were </a:t>
            </a:r>
          </a:p>
          <a:p>
            <a:pPr>
              <a:buNone/>
            </a:pPr>
            <a:r>
              <a:rPr lang="en-US" dirty="0" smtClean="0"/>
              <a:t>                                          producing.</a:t>
            </a:r>
            <a:endParaRPr lang="en-US" dirty="0"/>
          </a:p>
        </p:txBody>
      </p:sp>
      <p:pic>
        <p:nvPicPr>
          <p:cNvPr id="1026" name="Picture 2" descr="Afficher l'image d'origine"/>
          <p:cNvPicPr>
            <a:picLocks noChangeAspect="1" noChangeArrowheads="1"/>
          </p:cNvPicPr>
          <p:nvPr/>
        </p:nvPicPr>
        <p:blipFill>
          <a:blip r:embed="rId2" cstate="print"/>
          <a:srcRect/>
          <a:stretch>
            <a:fillRect/>
          </a:stretch>
        </p:blipFill>
        <p:spPr bwMode="auto">
          <a:xfrm>
            <a:off x="0" y="1600200"/>
            <a:ext cx="3810000" cy="54689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Bertrand Russell, 1872-1970 </a:t>
            </a:r>
            <a:endParaRPr lang="en-US" dirty="0"/>
          </a:p>
        </p:txBody>
      </p:sp>
      <p:sp>
        <p:nvSpPr>
          <p:cNvPr id="3" name="Content Placeholder 2"/>
          <p:cNvSpPr>
            <a:spLocks noGrp="1"/>
          </p:cNvSpPr>
          <p:nvPr>
            <p:ph idx="1"/>
          </p:nvPr>
        </p:nvSpPr>
        <p:spPr/>
        <p:txBody>
          <a:bodyPr/>
          <a:lstStyle/>
          <a:p>
            <a:endParaRPr lang="en-US"/>
          </a:p>
        </p:txBody>
      </p:sp>
      <p:pic>
        <p:nvPicPr>
          <p:cNvPr id="7170" name="Picture 2" descr="Afficher l'image d'origine"/>
          <p:cNvPicPr>
            <a:picLocks noChangeAspect="1" noChangeArrowheads="1"/>
          </p:cNvPicPr>
          <p:nvPr/>
        </p:nvPicPr>
        <p:blipFill>
          <a:blip r:embed="rId2" cstate="print"/>
          <a:srcRect/>
          <a:stretch>
            <a:fillRect/>
          </a:stretch>
        </p:blipFill>
        <p:spPr bwMode="auto">
          <a:xfrm>
            <a:off x="0" y="1418789"/>
            <a:ext cx="4343400" cy="543921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err="1" smtClean="0"/>
              <a:t>Nicos</a:t>
            </a:r>
            <a:r>
              <a:rPr lang="fr-FR" dirty="0" smtClean="0"/>
              <a:t> </a:t>
            </a:r>
            <a:r>
              <a:rPr lang="fr-FR" dirty="0" err="1" smtClean="0"/>
              <a:t>Poulantzas</a:t>
            </a:r>
            <a:r>
              <a:rPr lang="el-GR" dirty="0" smtClean="0"/>
              <a:t>,</a:t>
            </a:r>
            <a:r>
              <a:rPr lang="fr-FR" dirty="0" smtClean="0"/>
              <a:t> 1936-1979</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Afficher l'image d'origine"/>
          <p:cNvPicPr>
            <a:picLocks noChangeAspect="1" noChangeArrowheads="1"/>
          </p:cNvPicPr>
          <p:nvPr/>
        </p:nvPicPr>
        <p:blipFill>
          <a:blip r:embed="rId2" cstate="print"/>
          <a:srcRect/>
          <a:stretch>
            <a:fillRect/>
          </a:stretch>
        </p:blipFill>
        <p:spPr bwMode="auto">
          <a:xfrm>
            <a:off x="0" y="1377835"/>
            <a:ext cx="4114800" cy="548016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Cornelius </a:t>
            </a:r>
            <a:r>
              <a:rPr lang="fr-FR" dirty="0" err="1" smtClean="0"/>
              <a:t>Castoriadis</a:t>
            </a:r>
            <a:r>
              <a:rPr lang="fr-FR" dirty="0" smtClean="0"/>
              <a:t>, 1922-1997 </a:t>
            </a:r>
            <a:endParaRPr lang="en-US" dirty="0"/>
          </a:p>
        </p:txBody>
      </p:sp>
      <p:sp>
        <p:nvSpPr>
          <p:cNvPr id="3" name="Content Placeholder 2"/>
          <p:cNvSpPr>
            <a:spLocks noGrp="1"/>
          </p:cNvSpPr>
          <p:nvPr>
            <p:ph idx="1"/>
          </p:nvPr>
        </p:nvSpPr>
        <p:spPr/>
        <p:txBody>
          <a:bodyPr/>
          <a:lstStyle/>
          <a:p>
            <a:endParaRPr lang="en-US"/>
          </a:p>
        </p:txBody>
      </p:sp>
      <p:pic>
        <p:nvPicPr>
          <p:cNvPr id="68610" name="Picture 2" descr="Afficher l'image d'origine"/>
          <p:cNvPicPr>
            <a:picLocks noChangeAspect="1" noChangeArrowheads="1"/>
          </p:cNvPicPr>
          <p:nvPr/>
        </p:nvPicPr>
        <p:blipFill>
          <a:blip r:embed="rId2" cstate="print"/>
          <a:srcRect/>
          <a:stretch>
            <a:fillRect/>
          </a:stretch>
        </p:blipFill>
        <p:spPr bwMode="auto">
          <a:xfrm>
            <a:off x="0" y="1376183"/>
            <a:ext cx="4876800" cy="5481817"/>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Kostas </a:t>
            </a:r>
            <a:r>
              <a:rPr lang="en-US" dirty="0" err="1" smtClean="0"/>
              <a:t>Axelos</a:t>
            </a:r>
            <a:r>
              <a:rPr lang="en-US" dirty="0" smtClean="0"/>
              <a:t>, </a:t>
            </a:r>
            <a:r>
              <a:rPr lang="fr-FR" dirty="0" smtClean="0"/>
              <a:t>1924-2010</a:t>
            </a:r>
            <a:endParaRPr lang="en-US" dirty="0"/>
          </a:p>
        </p:txBody>
      </p:sp>
      <p:sp>
        <p:nvSpPr>
          <p:cNvPr id="3" name="Content Placeholder 2"/>
          <p:cNvSpPr>
            <a:spLocks noGrp="1"/>
          </p:cNvSpPr>
          <p:nvPr>
            <p:ph idx="1"/>
          </p:nvPr>
        </p:nvSpPr>
        <p:spPr/>
        <p:txBody>
          <a:bodyPr/>
          <a:lstStyle/>
          <a:p>
            <a:endParaRPr lang="en-US"/>
          </a:p>
        </p:txBody>
      </p:sp>
      <p:pic>
        <p:nvPicPr>
          <p:cNvPr id="76802" name="Picture 2" descr="Afficher l'image d'origine"/>
          <p:cNvPicPr>
            <a:picLocks noChangeAspect="1" noChangeArrowheads="1"/>
          </p:cNvPicPr>
          <p:nvPr/>
        </p:nvPicPr>
        <p:blipFill>
          <a:blip r:embed="rId2" cstate="print"/>
          <a:srcRect/>
          <a:stretch>
            <a:fillRect/>
          </a:stretch>
        </p:blipFill>
        <p:spPr bwMode="auto">
          <a:xfrm>
            <a:off x="0" y="1435305"/>
            <a:ext cx="5410200" cy="542269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Κωνσταντίνος Θ</a:t>
            </a:r>
            <a:r>
              <a:rPr lang="en-US" dirty="0" smtClean="0"/>
              <a:t>. </a:t>
            </a:r>
            <a:r>
              <a:rPr lang="el-GR" dirty="0" smtClean="0"/>
              <a:t>Δημαράς</a:t>
            </a:r>
            <a:r>
              <a:rPr lang="en-US" dirty="0" smtClean="0"/>
              <a:t>, </a:t>
            </a:r>
            <a:r>
              <a:rPr lang="el-GR" dirty="0" smtClean="0"/>
              <a:t>1904-1992</a:t>
            </a:r>
            <a:endParaRPr lang="en-US" dirty="0"/>
          </a:p>
        </p:txBody>
      </p:sp>
      <p:sp>
        <p:nvSpPr>
          <p:cNvPr id="3" name="Content Placeholder 2"/>
          <p:cNvSpPr>
            <a:spLocks noGrp="1"/>
          </p:cNvSpPr>
          <p:nvPr>
            <p:ph idx="1"/>
          </p:nvPr>
        </p:nvSpPr>
        <p:spPr/>
        <p:txBody>
          <a:bodyPr/>
          <a:lstStyle/>
          <a:p>
            <a:endParaRPr lang="en-US"/>
          </a:p>
        </p:txBody>
      </p:sp>
      <p:pic>
        <p:nvPicPr>
          <p:cNvPr id="80898" name="Picture 2" descr="Afficher l'image d'origine"/>
          <p:cNvPicPr>
            <a:picLocks noChangeAspect="1" noChangeArrowheads="1"/>
          </p:cNvPicPr>
          <p:nvPr/>
        </p:nvPicPr>
        <p:blipFill>
          <a:blip r:embed="rId2" cstate="print"/>
          <a:srcRect/>
          <a:stretch>
            <a:fillRect/>
          </a:stretch>
        </p:blipFill>
        <p:spPr bwMode="auto">
          <a:xfrm>
            <a:off x="0" y="1449325"/>
            <a:ext cx="3962400" cy="540867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Roger Garaudy, 1913-2012</a:t>
            </a:r>
            <a:endParaRPr lang="en-US" dirty="0"/>
          </a:p>
        </p:txBody>
      </p:sp>
      <p:sp>
        <p:nvSpPr>
          <p:cNvPr id="3" name="Content Placeholder 2"/>
          <p:cNvSpPr>
            <a:spLocks noGrp="1"/>
          </p:cNvSpPr>
          <p:nvPr>
            <p:ph idx="1"/>
          </p:nvPr>
        </p:nvSpPr>
        <p:spPr/>
        <p:txBody>
          <a:bodyPr/>
          <a:lstStyle/>
          <a:p>
            <a:endParaRPr lang="en-US"/>
          </a:p>
        </p:txBody>
      </p:sp>
      <p:pic>
        <p:nvPicPr>
          <p:cNvPr id="79874" name="Picture 2" descr="Afficher l'image d'origine"/>
          <p:cNvPicPr>
            <a:picLocks noChangeAspect="1" noChangeArrowheads="1"/>
          </p:cNvPicPr>
          <p:nvPr/>
        </p:nvPicPr>
        <p:blipFill>
          <a:blip r:embed="rId2" cstate="print"/>
          <a:srcRect/>
          <a:stretch>
            <a:fillRect/>
          </a:stretch>
        </p:blipFill>
        <p:spPr bwMode="auto">
          <a:xfrm>
            <a:off x="0" y="1233714"/>
            <a:ext cx="3810000" cy="562428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Claude Lefort, 1924-2010</a:t>
            </a:r>
            <a:endParaRPr lang="en-US" dirty="0"/>
          </a:p>
        </p:txBody>
      </p:sp>
      <p:sp>
        <p:nvSpPr>
          <p:cNvPr id="3" name="Content Placeholder 2"/>
          <p:cNvSpPr>
            <a:spLocks noGrp="1"/>
          </p:cNvSpPr>
          <p:nvPr>
            <p:ph idx="1"/>
          </p:nvPr>
        </p:nvSpPr>
        <p:spPr/>
        <p:txBody>
          <a:bodyPr/>
          <a:lstStyle/>
          <a:p>
            <a:endParaRPr lang="en-US"/>
          </a:p>
        </p:txBody>
      </p:sp>
      <p:pic>
        <p:nvPicPr>
          <p:cNvPr id="78850" name="Picture 2" descr="Afficher l'image d'origine"/>
          <p:cNvPicPr>
            <a:picLocks noChangeAspect="1" noChangeArrowheads="1"/>
          </p:cNvPicPr>
          <p:nvPr/>
        </p:nvPicPr>
        <p:blipFill>
          <a:blip r:embed="rId2" cstate="print"/>
          <a:srcRect/>
          <a:stretch>
            <a:fillRect/>
          </a:stretch>
        </p:blipFill>
        <p:spPr bwMode="auto">
          <a:xfrm>
            <a:off x="0" y="1524001"/>
            <a:ext cx="5334000" cy="53340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Pierre George, 1909-2006</a:t>
            </a:r>
            <a:endParaRPr lang="en-US" dirty="0"/>
          </a:p>
        </p:txBody>
      </p:sp>
      <p:sp>
        <p:nvSpPr>
          <p:cNvPr id="3" name="Content Placeholder 2"/>
          <p:cNvSpPr>
            <a:spLocks noGrp="1"/>
          </p:cNvSpPr>
          <p:nvPr>
            <p:ph idx="1"/>
          </p:nvPr>
        </p:nvSpPr>
        <p:spPr/>
        <p:txBody>
          <a:bodyPr/>
          <a:lstStyle/>
          <a:p>
            <a:endParaRPr lang="en-US"/>
          </a:p>
        </p:txBody>
      </p:sp>
      <p:pic>
        <p:nvPicPr>
          <p:cNvPr id="70658" name="Picture 2" descr="Afficher l'image d'origine"/>
          <p:cNvPicPr>
            <a:picLocks noChangeAspect="1" noChangeArrowheads="1"/>
          </p:cNvPicPr>
          <p:nvPr/>
        </p:nvPicPr>
        <p:blipFill>
          <a:blip r:embed="rId2" cstate="print"/>
          <a:srcRect/>
          <a:stretch>
            <a:fillRect/>
          </a:stretch>
        </p:blipFill>
        <p:spPr bwMode="auto">
          <a:xfrm>
            <a:off x="0" y="1664188"/>
            <a:ext cx="3733800" cy="5193812"/>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Simone Weil, 1909-1943</a:t>
            </a:r>
            <a:endParaRPr lang="en-US" dirty="0"/>
          </a:p>
        </p:txBody>
      </p:sp>
      <p:sp>
        <p:nvSpPr>
          <p:cNvPr id="3" name="Content Placeholder 2"/>
          <p:cNvSpPr>
            <a:spLocks noGrp="1"/>
          </p:cNvSpPr>
          <p:nvPr>
            <p:ph idx="1"/>
          </p:nvPr>
        </p:nvSpPr>
        <p:spPr/>
        <p:txBody>
          <a:bodyPr/>
          <a:lstStyle/>
          <a:p>
            <a:endParaRPr lang="en-US"/>
          </a:p>
        </p:txBody>
      </p:sp>
      <p:pic>
        <p:nvPicPr>
          <p:cNvPr id="72706" name="Picture 2" descr="Afficher l'image d'origine"/>
          <p:cNvPicPr>
            <a:picLocks noChangeAspect="1" noChangeArrowheads="1"/>
          </p:cNvPicPr>
          <p:nvPr/>
        </p:nvPicPr>
        <p:blipFill>
          <a:blip r:embed="rId2" cstate="print"/>
          <a:srcRect/>
          <a:stretch>
            <a:fillRect/>
          </a:stretch>
        </p:blipFill>
        <p:spPr bwMode="auto">
          <a:xfrm>
            <a:off x="0" y="1386103"/>
            <a:ext cx="4343400" cy="5471897"/>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Vladimir Jankélévitch, 1903-1985</a:t>
            </a:r>
            <a:endParaRPr lang="en-US" dirty="0"/>
          </a:p>
        </p:txBody>
      </p:sp>
      <p:sp>
        <p:nvSpPr>
          <p:cNvPr id="3" name="Content Placeholder 2"/>
          <p:cNvSpPr>
            <a:spLocks noGrp="1"/>
          </p:cNvSpPr>
          <p:nvPr>
            <p:ph idx="1"/>
          </p:nvPr>
        </p:nvSpPr>
        <p:spPr/>
        <p:txBody>
          <a:bodyPr/>
          <a:lstStyle/>
          <a:p>
            <a:endParaRPr lang="en-US"/>
          </a:p>
        </p:txBody>
      </p:sp>
      <p:pic>
        <p:nvPicPr>
          <p:cNvPr id="69634" name="Picture 2" descr="Afficher l'image d'origine"/>
          <p:cNvPicPr>
            <a:picLocks noChangeAspect="1" noChangeArrowheads="1"/>
          </p:cNvPicPr>
          <p:nvPr/>
        </p:nvPicPr>
        <p:blipFill>
          <a:blip r:embed="rId2" cstate="print"/>
          <a:srcRect/>
          <a:stretch>
            <a:fillRect/>
          </a:stretch>
        </p:blipFill>
        <p:spPr bwMode="auto">
          <a:xfrm>
            <a:off x="0" y="1313778"/>
            <a:ext cx="4343400" cy="554422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Frankfurt School, Theodor </a:t>
            </a:r>
            <a:r>
              <a:rPr lang="en-US" dirty="0" err="1"/>
              <a:t>Adorno</a:t>
            </a:r>
            <a:r>
              <a:rPr lang="en-US" dirty="0"/>
              <a:t>, 1903-1969</a:t>
            </a:r>
          </a:p>
        </p:txBody>
      </p:sp>
      <p:sp>
        <p:nvSpPr>
          <p:cNvPr id="3" name="Content Placeholder 2"/>
          <p:cNvSpPr>
            <a:spLocks noGrp="1"/>
          </p:cNvSpPr>
          <p:nvPr>
            <p:ph idx="1"/>
          </p:nvPr>
        </p:nvSpPr>
        <p:spPr>
          <a:xfrm>
            <a:off x="4114800" y="1600200"/>
            <a:ext cx="5029200" cy="5257800"/>
          </a:xfrm>
        </p:spPr>
        <p:txBody>
          <a:bodyPr>
            <a:normAutofit fontScale="92500" lnSpcReduction="20000"/>
          </a:bodyPr>
          <a:lstStyle/>
          <a:p>
            <a:pPr>
              <a:buNone/>
            </a:pPr>
            <a:r>
              <a:rPr lang="en-US" dirty="0" smtClean="0"/>
              <a:t>Critical Theory, automatic system, society is a self-regulating system, from which one must escape (but from which nobody can escape). Standardization, the products of capitalist-driven mass media and mass culture in pursuit of maximum profit. A media culture driven society, its main characteristics is product consumption.</a:t>
            </a:r>
            <a:endParaRPr lang="en-US" dirty="0"/>
          </a:p>
        </p:txBody>
      </p:sp>
      <p:pic>
        <p:nvPicPr>
          <p:cNvPr id="2050" name="Picture 2" descr="Afficher l'image d'origine"/>
          <p:cNvPicPr>
            <a:picLocks noChangeAspect="1" noChangeArrowheads="1"/>
          </p:cNvPicPr>
          <p:nvPr/>
        </p:nvPicPr>
        <p:blipFill>
          <a:blip r:embed="rId2" cstate="print"/>
          <a:srcRect/>
          <a:stretch>
            <a:fillRect/>
          </a:stretch>
        </p:blipFill>
        <p:spPr bwMode="auto">
          <a:xfrm>
            <a:off x="0" y="1483438"/>
            <a:ext cx="4038600" cy="5374562"/>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fr-FR" dirty="0" smtClean="0"/>
              <a:t>Roland Barthes, 1915-1980</a:t>
            </a:r>
            <a:endParaRPr lang="en-US" dirty="0"/>
          </a:p>
        </p:txBody>
      </p:sp>
      <p:sp>
        <p:nvSpPr>
          <p:cNvPr id="3" name="Content Placeholder 2"/>
          <p:cNvSpPr>
            <a:spLocks noGrp="1"/>
          </p:cNvSpPr>
          <p:nvPr>
            <p:ph idx="1"/>
          </p:nvPr>
        </p:nvSpPr>
        <p:spPr>
          <a:xfrm>
            <a:off x="5410200" y="1600200"/>
            <a:ext cx="3733800" cy="4525963"/>
          </a:xfrm>
        </p:spPr>
        <p:txBody>
          <a:bodyPr/>
          <a:lstStyle/>
          <a:p>
            <a:pPr>
              <a:buNone/>
            </a:pPr>
            <a:r>
              <a:rPr lang="en-US" dirty="0" smtClean="0"/>
              <a:t> Semiotics, social theory, design theory, anthropology, post-structuralism.</a:t>
            </a:r>
          </a:p>
          <a:p>
            <a:pPr>
              <a:buNone/>
            </a:pPr>
            <a:r>
              <a:rPr lang="fr-FR" dirty="0" smtClean="0"/>
              <a:t>La mort de l’auteur :</a:t>
            </a:r>
          </a:p>
          <a:p>
            <a:pPr>
              <a:buNone/>
            </a:pPr>
            <a:r>
              <a:rPr lang="fr-FR" dirty="0" smtClean="0"/>
              <a:t>Balzac, Sarrasine.</a:t>
            </a:r>
            <a:endParaRPr lang="en-US" dirty="0"/>
          </a:p>
        </p:txBody>
      </p:sp>
      <p:pic>
        <p:nvPicPr>
          <p:cNvPr id="1026" name="Picture 2" descr="Afficher l'image d'origine"/>
          <p:cNvPicPr>
            <a:picLocks noChangeAspect="1" noChangeArrowheads="1"/>
          </p:cNvPicPr>
          <p:nvPr/>
        </p:nvPicPr>
        <p:blipFill>
          <a:blip r:embed="rId2" cstate="print"/>
          <a:srcRect/>
          <a:stretch>
            <a:fillRect/>
          </a:stretch>
        </p:blipFill>
        <p:spPr bwMode="auto">
          <a:xfrm>
            <a:off x="0" y="2042327"/>
            <a:ext cx="5410200" cy="4815673"/>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Albert Camus, 1913-1960 </a:t>
            </a:r>
            <a:endParaRPr lang="en-US" dirty="0"/>
          </a:p>
        </p:txBody>
      </p:sp>
      <p:sp>
        <p:nvSpPr>
          <p:cNvPr id="3" name="Content Placeholder 2"/>
          <p:cNvSpPr>
            <a:spLocks noGrp="1"/>
          </p:cNvSpPr>
          <p:nvPr>
            <p:ph idx="1"/>
          </p:nvPr>
        </p:nvSpPr>
        <p:spPr>
          <a:xfrm>
            <a:off x="4953000" y="1600200"/>
            <a:ext cx="4191000" cy="5257800"/>
          </a:xfrm>
        </p:spPr>
        <p:txBody>
          <a:bodyPr>
            <a:normAutofit fontScale="85000" lnSpcReduction="20000"/>
          </a:bodyPr>
          <a:lstStyle/>
          <a:p>
            <a:r>
              <a:rPr lang="en-US" dirty="0" smtClean="0"/>
              <a:t>The rebel. </a:t>
            </a:r>
          </a:p>
          <a:p>
            <a:r>
              <a:rPr lang="en-US" dirty="0" err="1" smtClean="0"/>
              <a:t>Absurdism</a:t>
            </a:r>
            <a:r>
              <a:rPr lang="en-US" dirty="0" smtClean="0"/>
              <a:t>, the efforts of humanity to find inherent meaning fail (and hence are absurd) because the unknown make certainty impossible. The individuals, conscious of the Absurd, should respond to it, and should embrace the absurd condition of human existence while continuing to search for meaning.</a:t>
            </a:r>
            <a:endParaRPr lang="en-US" dirty="0"/>
          </a:p>
        </p:txBody>
      </p:sp>
      <p:pic>
        <p:nvPicPr>
          <p:cNvPr id="74754" name="Picture 2" descr="Afficher l'image d'origine"/>
          <p:cNvPicPr>
            <a:picLocks noChangeAspect="1" noChangeArrowheads="1"/>
          </p:cNvPicPr>
          <p:nvPr/>
        </p:nvPicPr>
        <p:blipFill>
          <a:blip r:embed="rId2" cstate="print"/>
          <a:srcRect/>
          <a:stretch>
            <a:fillRect/>
          </a:stretch>
        </p:blipFill>
        <p:spPr bwMode="auto">
          <a:xfrm>
            <a:off x="-609600" y="1905000"/>
            <a:ext cx="5410200" cy="550037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i="1" dirty="0" smtClean="0"/>
              <a:t>Annales</a:t>
            </a:r>
            <a:r>
              <a:rPr lang="en-US" i="1" dirty="0" smtClean="0"/>
              <a:t>, </a:t>
            </a:r>
            <a:r>
              <a:rPr lang="fr-FR" dirty="0" smtClean="0"/>
              <a:t>Marc Bloch, 1886-1944</a:t>
            </a:r>
            <a:endParaRPr lang="en-US" dirty="0"/>
          </a:p>
        </p:txBody>
      </p:sp>
      <p:sp>
        <p:nvSpPr>
          <p:cNvPr id="3" name="Content Placeholder 2"/>
          <p:cNvSpPr>
            <a:spLocks noGrp="1"/>
          </p:cNvSpPr>
          <p:nvPr>
            <p:ph idx="1"/>
          </p:nvPr>
        </p:nvSpPr>
        <p:spPr/>
        <p:txBody>
          <a:bodyPr/>
          <a:lstStyle/>
          <a:p>
            <a:endParaRPr lang="en-US"/>
          </a:p>
        </p:txBody>
      </p:sp>
      <p:pic>
        <p:nvPicPr>
          <p:cNvPr id="73730" name="Picture 2" descr="Afficher l'image d'origine"/>
          <p:cNvPicPr>
            <a:picLocks noChangeAspect="1" noChangeArrowheads="1"/>
          </p:cNvPicPr>
          <p:nvPr/>
        </p:nvPicPr>
        <p:blipFill>
          <a:blip r:embed="rId2" cstate="print"/>
          <a:srcRect/>
          <a:stretch>
            <a:fillRect/>
          </a:stretch>
        </p:blipFill>
        <p:spPr bwMode="auto">
          <a:xfrm>
            <a:off x="0" y="1589852"/>
            <a:ext cx="3048000" cy="5268148"/>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i="1" dirty="0" smtClean="0"/>
              <a:t>Annales</a:t>
            </a:r>
            <a:r>
              <a:rPr lang="en-US" i="1" dirty="0" smtClean="0"/>
              <a:t>, </a:t>
            </a:r>
            <a:r>
              <a:rPr lang="fr-FR" dirty="0" smtClean="0"/>
              <a:t>Lucien Febvre, 1878-1956</a:t>
            </a:r>
            <a:endParaRPr lang="en-US" dirty="0"/>
          </a:p>
        </p:txBody>
      </p:sp>
      <p:sp>
        <p:nvSpPr>
          <p:cNvPr id="3" name="Content Placeholder 2"/>
          <p:cNvSpPr>
            <a:spLocks noGrp="1"/>
          </p:cNvSpPr>
          <p:nvPr>
            <p:ph idx="1"/>
          </p:nvPr>
        </p:nvSpPr>
        <p:spPr/>
        <p:txBody>
          <a:bodyPr/>
          <a:lstStyle/>
          <a:p>
            <a:endParaRPr lang="en-US"/>
          </a:p>
        </p:txBody>
      </p:sp>
      <p:pic>
        <p:nvPicPr>
          <p:cNvPr id="75778" name="Picture 2" descr="Afficher l'image d'origine"/>
          <p:cNvPicPr>
            <a:picLocks noChangeAspect="1" noChangeArrowheads="1"/>
          </p:cNvPicPr>
          <p:nvPr/>
        </p:nvPicPr>
        <p:blipFill>
          <a:blip r:embed="rId2" cstate="print"/>
          <a:srcRect/>
          <a:stretch>
            <a:fillRect/>
          </a:stretch>
        </p:blipFill>
        <p:spPr bwMode="auto">
          <a:xfrm>
            <a:off x="-228600" y="1447800"/>
            <a:ext cx="5562600" cy="55626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i="1" dirty="0" smtClean="0"/>
              <a:t>Annales</a:t>
            </a:r>
            <a:r>
              <a:rPr lang="en-US" i="1" dirty="0" smtClean="0"/>
              <a:t>, </a:t>
            </a:r>
            <a:r>
              <a:rPr lang="fr-FR" dirty="0" smtClean="0"/>
              <a:t>Fernand Braudel, 1902-1985</a:t>
            </a:r>
            <a:endParaRPr lang="en-US" dirty="0"/>
          </a:p>
        </p:txBody>
      </p:sp>
      <p:sp>
        <p:nvSpPr>
          <p:cNvPr id="3" name="Content Placeholder 2"/>
          <p:cNvSpPr>
            <a:spLocks noGrp="1"/>
          </p:cNvSpPr>
          <p:nvPr>
            <p:ph idx="1"/>
          </p:nvPr>
        </p:nvSpPr>
        <p:spPr/>
        <p:txBody>
          <a:bodyPr/>
          <a:lstStyle/>
          <a:p>
            <a:endParaRPr lang="en-US"/>
          </a:p>
        </p:txBody>
      </p:sp>
      <p:pic>
        <p:nvPicPr>
          <p:cNvPr id="3074" name="Picture 2" descr="Afficher l'image d'origine"/>
          <p:cNvPicPr>
            <a:picLocks noChangeAspect="1" noChangeArrowheads="1"/>
          </p:cNvPicPr>
          <p:nvPr/>
        </p:nvPicPr>
        <p:blipFill>
          <a:blip r:embed="rId2" cstate="print"/>
          <a:srcRect/>
          <a:stretch>
            <a:fillRect/>
          </a:stretch>
        </p:blipFill>
        <p:spPr bwMode="auto">
          <a:xfrm>
            <a:off x="0" y="1264423"/>
            <a:ext cx="4343400" cy="5593577"/>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Eric </a:t>
            </a:r>
            <a:r>
              <a:rPr lang="en-US" dirty="0" err="1" smtClean="0"/>
              <a:t>Hobsbawm</a:t>
            </a:r>
            <a:r>
              <a:rPr lang="en-US" dirty="0" smtClean="0"/>
              <a:t>, 1917-2012</a:t>
            </a:r>
            <a:endParaRPr lang="en-US" dirty="0"/>
          </a:p>
        </p:txBody>
      </p:sp>
      <p:sp>
        <p:nvSpPr>
          <p:cNvPr id="3" name="Content Placeholder 2"/>
          <p:cNvSpPr>
            <a:spLocks noGrp="1"/>
          </p:cNvSpPr>
          <p:nvPr>
            <p:ph idx="1"/>
          </p:nvPr>
        </p:nvSpPr>
        <p:spPr/>
        <p:txBody>
          <a:bodyPr/>
          <a:lstStyle/>
          <a:p>
            <a:endParaRPr lang="en-US"/>
          </a:p>
        </p:txBody>
      </p:sp>
      <p:pic>
        <p:nvPicPr>
          <p:cNvPr id="2050" name="Picture 2" descr="Afficher l'image d'origine"/>
          <p:cNvPicPr>
            <a:picLocks noChangeAspect="1" noChangeArrowheads="1"/>
          </p:cNvPicPr>
          <p:nvPr/>
        </p:nvPicPr>
        <p:blipFill>
          <a:blip r:embed="rId2" cstate="print"/>
          <a:srcRect/>
          <a:stretch>
            <a:fillRect/>
          </a:stretch>
        </p:blipFill>
        <p:spPr bwMode="auto">
          <a:xfrm>
            <a:off x="0" y="1359108"/>
            <a:ext cx="5410200" cy="5498892"/>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Ralph </a:t>
            </a:r>
            <a:r>
              <a:rPr lang="en-US" dirty="0" err="1" smtClean="0"/>
              <a:t>Miliband</a:t>
            </a:r>
            <a:r>
              <a:rPr lang="en-US" dirty="0" smtClean="0"/>
              <a:t>, 1924-1994</a:t>
            </a:r>
            <a:endParaRPr lang="en-US" dirty="0"/>
          </a:p>
        </p:txBody>
      </p:sp>
      <p:sp>
        <p:nvSpPr>
          <p:cNvPr id="3" name="Content Placeholder 2"/>
          <p:cNvSpPr>
            <a:spLocks noGrp="1"/>
          </p:cNvSpPr>
          <p:nvPr>
            <p:ph idx="1"/>
          </p:nvPr>
        </p:nvSpPr>
        <p:spPr/>
        <p:txBody>
          <a:bodyPr/>
          <a:lstStyle/>
          <a:p>
            <a:endParaRPr lang="en-US"/>
          </a:p>
        </p:txBody>
      </p:sp>
      <p:pic>
        <p:nvPicPr>
          <p:cNvPr id="90114" name="Picture 2" descr="Afficher l'image d'origine"/>
          <p:cNvPicPr>
            <a:picLocks noChangeAspect="1" noChangeArrowheads="1"/>
          </p:cNvPicPr>
          <p:nvPr/>
        </p:nvPicPr>
        <p:blipFill>
          <a:blip r:embed="rId2" cstate="print"/>
          <a:srcRect/>
          <a:stretch>
            <a:fillRect/>
          </a:stretch>
        </p:blipFill>
        <p:spPr bwMode="auto">
          <a:xfrm>
            <a:off x="0" y="1531160"/>
            <a:ext cx="3657600" cy="532684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Ernest Mandel, 1923-1995 </a:t>
            </a:r>
            <a:endParaRPr lang="en-US" dirty="0"/>
          </a:p>
        </p:txBody>
      </p:sp>
      <p:sp>
        <p:nvSpPr>
          <p:cNvPr id="3" name="Content Placeholder 2"/>
          <p:cNvSpPr>
            <a:spLocks noGrp="1"/>
          </p:cNvSpPr>
          <p:nvPr>
            <p:ph idx="1"/>
          </p:nvPr>
        </p:nvSpPr>
        <p:spPr/>
        <p:txBody>
          <a:bodyPr/>
          <a:lstStyle/>
          <a:p>
            <a:endParaRPr lang="en-US"/>
          </a:p>
        </p:txBody>
      </p:sp>
      <p:pic>
        <p:nvPicPr>
          <p:cNvPr id="1026" name="Picture 2" descr="Afficher l'image d'origine"/>
          <p:cNvPicPr>
            <a:picLocks noChangeAspect="1" noChangeArrowheads="1"/>
          </p:cNvPicPr>
          <p:nvPr/>
        </p:nvPicPr>
        <p:blipFill>
          <a:blip r:embed="rId2" cstate="print"/>
          <a:srcRect/>
          <a:stretch>
            <a:fillRect/>
          </a:stretch>
        </p:blipFill>
        <p:spPr bwMode="auto">
          <a:xfrm>
            <a:off x="0" y="1408176"/>
            <a:ext cx="3657600" cy="5449824"/>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Ernesto </a:t>
            </a:r>
            <a:r>
              <a:rPr lang="fr-FR" dirty="0" err="1" smtClean="0"/>
              <a:t>Laclau</a:t>
            </a:r>
            <a:r>
              <a:rPr lang="el-GR" dirty="0" smtClean="0"/>
              <a:t>,</a:t>
            </a:r>
            <a:r>
              <a:rPr lang="fr-FR" dirty="0" smtClean="0"/>
              <a:t> 1935</a:t>
            </a:r>
            <a:r>
              <a:rPr lang="el-GR" dirty="0" smtClean="0"/>
              <a:t>-</a:t>
            </a:r>
            <a:r>
              <a:rPr lang="fr-FR" dirty="0" smtClean="0"/>
              <a:t>2014</a:t>
            </a:r>
            <a:endParaRPr lang="en-US" dirty="0"/>
          </a:p>
        </p:txBody>
      </p:sp>
      <p:sp>
        <p:nvSpPr>
          <p:cNvPr id="3" name="Content Placeholder 2"/>
          <p:cNvSpPr>
            <a:spLocks noGrp="1"/>
          </p:cNvSpPr>
          <p:nvPr>
            <p:ph idx="1"/>
          </p:nvPr>
        </p:nvSpPr>
        <p:spPr/>
        <p:txBody>
          <a:bodyPr/>
          <a:lstStyle/>
          <a:p>
            <a:endParaRPr lang="en-US"/>
          </a:p>
        </p:txBody>
      </p:sp>
      <p:pic>
        <p:nvPicPr>
          <p:cNvPr id="19458" name="Picture 2" descr="Afficher l'image d'origine"/>
          <p:cNvPicPr>
            <a:picLocks noChangeAspect="1" noChangeArrowheads="1"/>
          </p:cNvPicPr>
          <p:nvPr/>
        </p:nvPicPr>
        <p:blipFill>
          <a:blip r:embed="rId2" cstate="print"/>
          <a:srcRect/>
          <a:stretch>
            <a:fillRect/>
          </a:stretch>
        </p:blipFill>
        <p:spPr bwMode="auto">
          <a:xfrm>
            <a:off x="0" y="1600201"/>
            <a:ext cx="7161217" cy="52578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Michel </a:t>
            </a:r>
            <a:r>
              <a:rPr lang="en-US" dirty="0" err="1" smtClean="0"/>
              <a:t>Wieviorka</a:t>
            </a:r>
            <a:r>
              <a:rPr lang="en-US" dirty="0" smtClean="0"/>
              <a:t>, born 1946</a:t>
            </a:r>
            <a:endParaRPr lang="en-US" dirty="0"/>
          </a:p>
        </p:txBody>
      </p:sp>
      <p:sp>
        <p:nvSpPr>
          <p:cNvPr id="3" name="Content Placeholder 2"/>
          <p:cNvSpPr>
            <a:spLocks noGrp="1"/>
          </p:cNvSpPr>
          <p:nvPr>
            <p:ph idx="1"/>
          </p:nvPr>
        </p:nvSpPr>
        <p:spPr/>
        <p:txBody>
          <a:bodyPr/>
          <a:lstStyle/>
          <a:p>
            <a:endParaRPr lang="en-US"/>
          </a:p>
        </p:txBody>
      </p:sp>
      <p:pic>
        <p:nvPicPr>
          <p:cNvPr id="9218" name="Picture 2" descr="Afficher l'image d'origine"/>
          <p:cNvPicPr>
            <a:picLocks noChangeAspect="1" noChangeArrowheads="1"/>
          </p:cNvPicPr>
          <p:nvPr/>
        </p:nvPicPr>
        <p:blipFill>
          <a:blip r:embed="rId2" cstate="print"/>
          <a:srcRect/>
          <a:stretch>
            <a:fillRect/>
          </a:stretch>
        </p:blipFill>
        <p:spPr bwMode="auto">
          <a:xfrm>
            <a:off x="0" y="1370700"/>
            <a:ext cx="5105400" cy="54873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Frankfurt School, Max </a:t>
            </a:r>
            <a:r>
              <a:rPr lang="en-US" dirty="0" err="1" smtClean="0"/>
              <a:t>Horkheimer</a:t>
            </a:r>
            <a:r>
              <a:rPr lang="en-US" dirty="0" smtClean="0"/>
              <a:t>, 1895-1973</a:t>
            </a:r>
            <a:endParaRPr lang="en-US" dirty="0"/>
          </a:p>
        </p:txBody>
      </p:sp>
      <p:sp>
        <p:nvSpPr>
          <p:cNvPr id="3" name="Content Placeholder 2"/>
          <p:cNvSpPr>
            <a:spLocks noGrp="1"/>
          </p:cNvSpPr>
          <p:nvPr>
            <p:ph idx="1"/>
          </p:nvPr>
        </p:nvSpPr>
        <p:spPr>
          <a:xfrm>
            <a:off x="4038600" y="1600200"/>
            <a:ext cx="5105400" cy="5257800"/>
          </a:xfrm>
        </p:spPr>
        <p:txBody>
          <a:bodyPr/>
          <a:lstStyle/>
          <a:p>
            <a:pPr>
              <a:buNone/>
            </a:pPr>
            <a:r>
              <a:rPr lang="en-US" dirty="0" smtClean="0"/>
              <a:t>Authoritarianism, militarism, economic disruption, environmental crisis, and the poverty of mass culture using the philosophy of history as a framework.</a:t>
            </a:r>
            <a:endParaRPr lang="en-US" dirty="0"/>
          </a:p>
        </p:txBody>
      </p:sp>
      <p:pic>
        <p:nvPicPr>
          <p:cNvPr id="20482" name="Picture 2" descr="Afficher l'image d'origine"/>
          <p:cNvPicPr>
            <a:picLocks noChangeAspect="1" noChangeArrowheads="1"/>
          </p:cNvPicPr>
          <p:nvPr/>
        </p:nvPicPr>
        <p:blipFill>
          <a:blip r:embed="rId2" cstate="print"/>
          <a:srcRect/>
          <a:stretch>
            <a:fillRect/>
          </a:stretch>
        </p:blipFill>
        <p:spPr bwMode="auto">
          <a:xfrm>
            <a:off x="0" y="1365272"/>
            <a:ext cx="3657600" cy="5492728"/>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Anthony </a:t>
            </a:r>
            <a:r>
              <a:rPr lang="fr-FR" dirty="0" err="1" smtClean="0"/>
              <a:t>Giddens</a:t>
            </a:r>
            <a:r>
              <a:rPr lang="fr-FR" dirty="0" smtClean="0"/>
              <a:t>, </a:t>
            </a:r>
            <a:r>
              <a:rPr lang="fr-FR" dirty="0" err="1" smtClean="0"/>
              <a:t>born</a:t>
            </a:r>
            <a:r>
              <a:rPr lang="fr-FR" dirty="0" smtClean="0"/>
              <a:t> 1938 </a:t>
            </a:r>
            <a:endParaRPr lang="en-US" dirty="0"/>
          </a:p>
        </p:txBody>
      </p:sp>
      <p:sp>
        <p:nvSpPr>
          <p:cNvPr id="3" name="Content Placeholder 2"/>
          <p:cNvSpPr>
            <a:spLocks noGrp="1"/>
          </p:cNvSpPr>
          <p:nvPr>
            <p:ph idx="1"/>
          </p:nvPr>
        </p:nvSpPr>
        <p:spPr/>
        <p:txBody>
          <a:bodyPr/>
          <a:lstStyle/>
          <a:p>
            <a:endParaRPr lang="en-US"/>
          </a:p>
        </p:txBody>
      </p:sp>
      <p:pic>
        <p:nvPicPr>
          <p:cNvPr id="6146" name="Picture 2" descr="Afficher l'image d'origine"/>
          <p:cNvPicPr>
            <a:picLocks noChangeAspect="1" noChangeArrowheads="1"/>
          </p:cNvPicPr>
          <p:nvPr/>
        </p:nvPicPr>
        <p:blipFill>
          <a:blip r:embed="rId2" cstate="print"/>
          <a:srcRect/>
          <a:stretch>
            <a:fillRect/>
          </a:stretch>
        </p:blipFill>
        <p:spPr bwMode="auto">
          <a:xfrm>
            <a:off x="0" y="1524000"/>
            <a:ext cx="8717507" cy="53340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Manuel </a:t>
            </a:r>
            <a:r>
              <a:rPr lang="fr-FR" dirty="0" err="1" smtClean="0"/>
              <a:t>Castells</a:t>
            </a:r>
            <a:r>
              <a:rPr lang="fr-FR" dirty="0" smtClean="0"/>
              <a:t>, </a:t>
            </a:r>
            <a:r>
              <a:rPr lang="fr-FR" dirty="0" err="1" smtClean="0"/>
              <a:t>born</a:t>
            </a:r>
            <a:r>
              <a:rPr lang="fr-FR" dirty="0" smtClean="0"/>
              <a:t> 1942 </a:t>
            </a:r>
            <a:endParaRPr lang="en-US" dirty="0"/>
          </a:p>
        </p:txBody>
      </p:sp>
      <p:sp>
        <p:nvSpPr>
          <p:cNvPr id="3" name="Content Placeholder 2"/>
          <p:cNvSpPr>
            <a:spLocks noGrp="1"/>
          </p:cNvSpPr>
          <p:nvPr>
            <p:ph idx="1"/>
          </p:nvPr>
        </p:nvSpPr>
        <p:spPr/>
        <p:txBody>
          <a:bodyPr/>
          <a:lstStyle/>
          <a:p>
            <a:endParaRPr lang="en-US"/>
          </a:p>
        </p:txBody>
      </p:sp>
      <p:pic>
        <p:nvPicPr>
          <p:cNvPr id="8194" name="Picture 2" descr="Afficher l'image d'origine"/>
          <p:cNvPicPr>
            <a:picLocks noChangeAspect="1" noChangeArrowheads="1"/>
          </p:cNvPicPr>
          <p:nvPr/>
        </p:nvPicPr>
        <p:blipFill>
          <a:blip r:embed="rId2" cstate="print"/>
          <a:srcRect/>
          <a:stretch>
            <a:fillRect/>
          </a:stretch>
        </p:blipFill>
        <p:spPr bwMode="auto">
          <a:xfrm>
            <a:off x="0" y="1524001"/>
            <a:ext cx="8030308" cy="53340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Immanuel </a:t>
            </a:r>
            <a:r>
              <a:rPr lang="en-US" dirty="0" err="1" smtClean="0"/>
              <a:t>Wallerstein</a:t>
            </a:r>
            <a:r>
              <a:rPr lang="en-US" dirty="0" smtClean="0"/>
              <a:t>, born 1930</a:t>
            </a:r>
            <a:endParaRPr lang="en-US" dirty="0"/>
          </a:p>
        </p:txBody>
      </p:sp>
      <p:sp>
        <p:nvSpPr>
          <p:cNvPr id="3" name="Content Placeholder 2"/>
          <p:cNvSpPr>
            <a:spLocks noGrp="1"/>
          </p:cNvSpPr>
          <p:nvPr>
            <p:ph idx="1"/>
          </p:nvPr>
        </p:nvSpPr>
        <p:spPr/>
        <p:txBody>
          <a:bodyPr/>
          <a:lstStyle/>
          <a:p>
            <a:endParaRPr lang="en-US"/>
          </a:p>
        </p:txBody>
      </p:sp>
      <p:pic>
        <p:nvPicPr>
          <p:cNvPr id="4098" name="Picture 2" descr="Afficher l'image d'origine"/>
          <p:cNvPicPr>
            <a:picLocks noChangeAspect="1" noChangeArrowheads="1"/>
          </p:cNvPicPr>
          <p:nvPr/>
        </p:nvPicPr>
        <p:blipFill>
          <a:blip r:embed="rId2" cstate="print"/>
          <a:srcRect/>
          <a:stretch>
            <a:fillRect/>
          </a:stretch>
        </p:blipFill>
        <p:spPr bwMode="auto">
          <a:xfrm>
            <a:off x="0" y="1449324"/>
            <a:ext cx="4800600" cy="5408676"/>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Toni Negri, </a:t>
            </a:r>
            <a:r>
              <a:rPr lang="fr-FR" dirty="0" err="1" smtClean="0"/>
              <a:t>born</a:t>
            </a:r>
            <a:r>
              <a:rPr lang="fr-FR" dirty="0" smtClean="0"/>
              <a:t> 1933</a:t>
            </a:r>
            <a:endParaRPr lang="en-US" dirty="0"/>
          </a:p>
        </p:txBody>
      </p:sp>
      <p:sp>
        <p:nvSpPr>
          <p:cNvPr id="3" name="Content Placeholder 2"/>
          <p:cNvSpPr>
            <a:spLocks noGrp="1"/>
          </p:cNvSpPr>
          <p:nvPr>
            <p:ph idx="1"/>
          </p:nvPr>
        </p:nvSpPr>
        <p:spPr/>
        <p:txBody>
          <a:bodyPr/>
          <a:lstStyle/>
          <a:p>
            <a:endParaRPr lang="en-US"/>
          </a:p>
        </p:txBody>
      </p:sp>
      <p:pic>
        <p:nvPicPr>
          <p:cNvPr id="39938" name="Picture 2" descr="Afficher l'image d'origine"/>
          <p:cNvPicPr>
            <a:picLocks noChangeAspect="1" noChangeArrowheads="1"/>
          </p:cNvPicPr>
          <p:nvPr/>
        </p:nvPicPr>
        <p:blipFill>
          <a:blip r:embed="rId2" cstate="print"/>
          <a:srcRect/>
          <a:stretch>
            <a:fillRect/>
          </a:stretch>
        </p:blipFill>
        <p:spPr bwMode="auto">
          <a:xfrm>
            <a:off x="0" y="1385316"/>
            <a:ext cx="4114800" cy="5472684"/>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Jacques </a:t>
            </a:r>
            <a:r>
              <a:rPr lang="fr-FR" dirty="0" err="1" smtClean="0"/>
              <a:t>Rancière</a:t>
            </a:r>
            <a:r>
              <a:rPr lang="fr-FR" dirty="0" smtClean="0"/>
              <a:t>, </a:t>
            </a:r>
            <a:r>
              <a:rPr lang="fr-FR" dirty="0" err="1" smtClean="0"/>
              <a:t>born</a:t>
            </a:r>
            <a:r>
              <a:rPr lang="fr-FR" dirty="0" smtClean="0"/>
              <a:t> 1940 </a:t>
            </a:r>
            <a:endParaRPr lang="en-US" dirty="0"/>
          </a:p>
        </p:txBody>
      </p:sp>
      <p:sp>
        <p:nvSpPr>
          <p:cNvPr id="3" name="Content Placeholder 2"/>
          <p:cNvSpPr>
            <a:spLocks noGrp="1"/>
          </p:cNvSpPr>
          <p:nvPr>
            <p:ph idx="1"/>
          </p:nvPr>
        </p:nvSpPr>
        <p:spPr>
          <a:xfrm>
            <a:off x="5181600" y="1600200"/>
            <a:ext cx="3962400" cy="5257800"/>
          </a:xfrm>
        </p:spPr>
        <p:txBody>
          <a:bodyPr/>
          <a:lstStyle/>
          <a:p>
            <a:pPr>
              <a:buNone/>
            </a:pPr>
            <a:r>
              <a:rPr lang="en-US" dirty="0" smtClean="0"/>
              <a:t>co-authored Reading Capital (1968), with the </a:t>
            </a:r>
            <a:r>
              <a:rPr lang="en-US" dirty="0" err="1" smtClean="0"/>
              <a:t>structuralist</a:t>
            </a:r>
            <a:r>
              <a:rPr lang="en-US" dirty="0" smtClean="0"/>
              <a:t> Marxist philosopher Louis </a:t>
            </a:r>
            <a:r>
              <a:rPr lang="en-US" dirty="0" err="1" smtClean="0"/>
              <a:t>Althusser</a:t>
            </a:r>
            <a:endParaRPr lang="en-US" dirty="0"/>
          </a:p>
        </p:txBody>
      </p:sp>
      <p:pic>
        <p:nvPicPr>
          <p:cNvPr id="5122" name="Picture 2" descr="Afficher l'image d'origine"/>
          <p:cNvPicPr>
            <a:picLocks noChangeAspect="1" noChangeArrowheads="1"/>
          </p:cNvPicPr>
          <p:nvPr/>
        </p:nvPicPr>
        <p:blipFill>
          <a:blip r:embed="rId2" cstate="print"/>
          <a:srcRect/>
          <a:stretch>
            <a:fillRect/>
          </a:stretch>
        </p:blipFill>
        <p:spPr bwMode="auto">
          <a:xfrm>
            <a:off x="0" y="1524001"/>
            <a:ext cx="5099538" cy="53340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Étienne </a:t>
            </a:r>
            <a:r>
              <a:rPr lang="fr-FR" dirty="0" err="1" smtClean="0"/>
              <a:t>Balibar</a:t>
            </a:r>
            <a:r>
              <a:rPr lang="fr-FR" dirty="0" smtClean="0"/>
              <a:t>, </a:t>
            </a:r>
            <a:r>
              <a:rPr lang="fr-FR" dirty="0" err="1" smtClean="0"/>
              <a:t>born</a:t>
            </a:r>
            <a:r>
              <a:rPr lang="fr-FR" dirty="0" smtClean="0"/>
              <a:t> 1942 </a:t>
            </a:r>
            <a:endParaRPr lang="en-US" dirty="0"/>
          </a:p>
        </p:txBody>
      </p:sp>
      <p:sp>
        <p:nvSpPr>
          <p:cNvPr id="3" name="Content Placeholder 2"/>
          <p:cNvSpPr>
            <a:spLocks noGrp="1"/>
          </p:cNvSpPr>
          <p:nvPr>
            <p:ph idx="1"/>
          </p:nvPr>
        </p:nvSpPr>
        <p:spPr/>
        <p:txBody>
          <a:bodyPr/>
          <a:lstStyle/>
          <a:p>
            <a:endParaRPr lang="en-US"/>
          </a:p>
        </p:txBody>
      </p:sp>
      <p:pic>
        <p:nvPicPr>
          <p:cNvPr id="19458" name="Picture 2" descr="Afficher l'image d'origine"/>
          <p:cNvPicPr>
            <a:picLocks noChangeAspect="1" noChangeArrowheads="1"/>
          </p:cNvPicPr>
          <p:nvPr/>
        </p:nvPicPr>
        <p:blipFill>
          <a:blip r:embed="rId2" cstate="print"/>
          <a:srcRect/>
          <a:stretch>
            <a:fillRect/>
          </a:stretch>
        </p:blipFill>
        <p:spPr bwMode="auto">
          <a:xfrm>
            <a:off x="0" y="1324429"/>
            <a:ext cx="3810000" cy="5533571"/>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Edward </a:t>
            </a:r>
            <a:r>
              <a:rPr lang="en-US" dirty="0" err="1" smtClean="0"/>
              <a:t>Saïd</a:t>
            </a:r>
            <a:r>
              <a:rPr lang="en-US" dirty="0" smtClean="0"/>
              <a:t>, born 1935 </a:t>
            </a:r>
            <a:endParaRPr lang="en-US" dirty="0"/>
          </a:p>
        </p:txBody>
      </p:sp>
      <p:sp>
        <p:nvSpPr>
          <p:cNvPr id="3" name="Content Placeholder 2"/>
          <p:cNvSpPr>
            <a:spLocks noGrp="1"/>
          </p:cNvSpPr>
          <p:nvPr>
            <p:ph idx="1"/>
          </p:nvPr>
        </p:nvSpPr>
        <p:spPr/>
        <p:txBody>
          <a:bodyPr/>
          <a:lstStyle/>
          <a:p>
            <a:endParaRPr lang="en-US"/>
          </a:p>
        </p:txBody>
      </p:sp>
      <p:sp>
        <p:nvSpPr>
          <p:cNvPr id="27650" name="AutoShape 2" descr="Résultat de recherche d'images pour &quot;edward said&quot;"/>
          <p:cNvSpPr>
            <a:spLocks noChangeAspect="1" noChangeArrowheads="1"/>
          </p:cNvSpPr>
          <p:nvPr/>
        </p:nvSpPr>
        <p:spPr bwMode="auto">
          <a:xfrm>
            <a:off x="63500" y="-136525"/>
            <a:ext cx="1371600" cy="1771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2" name="Picture 4" descr="Afficher l'image d'origine"/>
          <p:cNvPicPr>
            <a:picLocks noChangeAspect="1" noChangeArrowheads="1"/>
          </p:cNvPicPr>
          <p:nvPr/>
        </p:nvPicPr>
        <p:blipFill>
          <a:blip r:embed="rId2" cstate="print"/>
          <a:srcRect/>
          <a:stretch>
            <a:fillRect/>
          </a:stretch>
        </p:blipFill>
        <p:spPr bwMode="auto">
          <a:xfrm>
            <a:off x="0" y="1444625"/>
            <a:ext cx="4191000" cy="5413375"/>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Alain Touraine, </a:t>
            </a:r>
            <a:r>
              <a:rPr lang="fr-FR" dirty="0" err="1" smtClean="0"/>
              <a:t>born</a:t>
            </a:r>
            <a:r>
              <a:rPr lang="fr-FR" dirty="0" smtClean="0"/>
              <a:t> 1925 </a:t>
            </a:r>
            <a:endParaRPr lang="en-US" dirty="0"/>
          </a:p>
        </p:txBody>
      </p:sp>
      <p:sp>
        <p:nvSpPr>
          <p:cNvPr id="3" name="Content Placeholder 2"/>
          <p:cNvSpPr>
            <a:spLocks noGrp="1"/>
          </p:cNvSpPr>
          <p:nvPr>
            <p:ph idx="1"/>
          </p:nvPr>
        </p:nvSpPr>
        <p:spPr/>
        <p:txBody>
          <a:bodyPr/>
          <a:lstStyle/>
          <a:p>
            <a:endParaRPr lang="en-US"/>
          </a:p>
        </p:txBody>
      </p:sp>
      <p:pic>
        <p:nvPicPr>
          <p:cNvPr id="17410" name="Picture 2" descr="Afficher l'image d'origine"/>
          <p:cNvPicPr>
            <a:picLocks noChangeAspect="1" noChangeArrowheads="1"/>
          </p:cNvPicPr>
          <p:nvPr/>
        </p:nvPicPr>
        <p:blipFill>
          <a:blip r:embed="rId2" cstate="print"/>
          <a:srcRect/>
          <a:stretch>
            <a:fillRect/>
          </a:stretch>
        </p:blipFill>
        <p:spPr bwMode="auto">
          <a:xfrm>
            <a:off x="0" y="1485900"/>
            <a:ext cx="3581400" cy="53721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Edgar Morin, born 1921</a:t>
            </a:r>
            <a:endParaRPr lang="en-US" dirty="0"/>
          </a:p>
        </p:txBody>
      </p:sp>
      <p:sp>
        <p:nvSpPr>
          <p:cNvPr id="3" name="Content Placeholder 2"/>
          <p:cNvSpPr>
            <a:spLocks noGrp="1"/>
          </p:cNvSpPr>
          <p:nvPr>
            <p:ph idx="1"/>
          </p:nvPr>
        </p:nvSpPr>
        <p:spPr/>
        <p:txBody>
          <a:bodyPr/>
          <a:lstStyle/>
          <a:p>
            <a:endParaRPr lang="en-US"/>
          </a:p>
        </p:txBody>
      </p:sp>
      <p:pic>
        <p:nvPicPr>
          <p:cNvPr id="44034" name="Picture 2" descr="Afficher l'image d'origine"/>
          <p:cNvPicPr>
            <a:picLocks noChangeAspect="1" noChangeArrowheads="1"/>
          </p:cNvPicPr>
          <p:nvPr/>
        </p:nvPicPr>
        <p:blipFill>
          <a:blip r:embed="rId2" cstate="print"/>
          <a:srcRect/>
          <a:stretch>
            <a:fillRect/>
          </a:stretch>
        </p:blipFill>
        <p:spPr bwMode="auto">
          <a:xfrm>
            <a:off x="-484554" y="1524000"/>
            <a:ext cx="9628554" cy="53340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Georges </a:t>
            </a:r>
            <a:r>
              <a:rPr lang="en-US" dirty="0" err="1" smtClean="0"/>
              <a:t>Labica</a:t>
            </a:r>
            <a:r>
              <a:rPr lang="en-US" dirty="0" smtClean="0"/>
              <a:t>, born 1930</a:t>
            </a:r>
            <a:endParaRPr lang="en-US" dirty="0"/>
          </a:p>
        </p:txBody>
      </p:sp>
      <p:sp>
        <p:nvSpPr>
          <p:cNvPr id="3" name="Content Placeholder 2"/>
          <p:cNvSpPr>
            <a:spLocks noGrp="1"/>
          </p:cNvSpPr>
          <p:nvPr>
            <p:ph idx="1"/>
          </p:nvPr>
        </p:nvSpPr>
        <p:spPr/>
        <p:txBody>
          <a:bodyPr/>
          <a:lstStyle/>
          <a:p>
            <a:endParaRPr lang="en-US"/>
          </a:p>
        </p:txBody>
      </p:sp>
      <p:pic>
        <p:nvPicPr>
          <p:cNvPr id="43010" name="Picture 2" descr="Afficher l'image d'origine"/>
          <p:cNvPicPr>
            <a:picLocks noChangeAspect="1" noChangeArrowheads="1"/>
          </p:cNvPicPr>
          <p:nvPr/>
        </p:nvPicPr>
        <p:blipFill>
          <a:blip r:embed="rId2" cstate="print"/>
          <a:srcRect/>
          <a:stretch>
            <a:fillRect/>
          </a:stretch>
        </p:blipFill>
        <p:spPr bwMode="auto">
          <a:xfrm>
            <a:off x="0" y="1356155"/>
            <a:ext cx="3962400" cy="550184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Frankfurt School, Walter Benjamin,</a:t>
            </a:r>
            <a:r>
              <a:rPr lang="fr-FR" dirty="0" smtClean="0"/>
              <a:t> 1892-1940 </a:t>
            </a:r>
            <a:r>
              <a:rPr lang="en-US" dirty="0" smtClean="0"/>
              <a:t> </a:t>
            </a:r>
            <a:endParaRPr lang="en-US" dirty="0"/>
          </a:p>
        </p:txBody>
      </p:sp>
      <p:sp>
        <p:nvSpPr>
          <p:cNvPr id="3" name="Content Placeholder 2"/>
          <p:cNvSpPr>
            <a:spLocks noGrp="1"/>
          </p:cNvSpPr>
          <p:nvPr>
            <p:ph idx="1"/>
          </p:nvPr>
        </p:nvSpPr>
        <p:spPr>
          <a:xfrm>
            <a:off x="4343400" y="1600200"/>
            <a:ext cx="4800600" cy="5257800"/>
          </a:xfrm>
        </p:spPr>
        <p:txBody>
          <a:bodyPr/>
          <a:lstStyle/>
          <a:p>
            <a:pPr>
              <a:buNone/>
            </a:pPr>
            <a:r>
              <a:rPr lang="en-US" dirty="0" smtClean="0"/>
              <a:t>Aesthetic theory, literary criticism, and historical materialism.</a:t>
            </a:r>
            <a:endParaRPr lang="en-US" dirty="0"/>
          </a:p>
        </p:txBody>
      </p:sp>
      <p:pic>
        <p:nvPicPr>
          <p:cNvPr id="19458" name="Picture 2" descr="Afficher l'image d'origine"/>
          <p:cNvPicPr>
            <a:picLocks noChangeAspect="1" noChangeArrowheads="1"/>
          </p:cNvPicPr>
          <p:nvPr/>
        </p:nvPicPr>
        <p:blipFill>
          <a:blip r:embed="rId2" cstate="print"/>
          <a:srcRect/>
          <a:stretch>
            <a:fillRect/>
          </a:stretch>
        </p:blipFill>
        <p:spPr bwMode="auto">
          <a:xfrm>
            <a:off x="0" y="1546629"/>
            <a:ext cx="4038600" cy="5311371"/>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Noam Chomsky, born 1928</a:t>
            </a:r>
            <a:endParaRPr lang="en-US" dirty="0"/>
          </a:p>
        </p:txBody>
      </p:sp>
      <p:sp>
        <p:nvSpPr>
          <p:cNvPr id="3" name="Content Placeholder 2"/>
          <p:cNvSpPr>
            <a:spLocks noGrp="1"/>
          </p:cNvSpPr>
          <p:nvPr>
            <p:ph idx="1"/>
          </p:nvPr>
        </p:nvSpPr>
        <p:spPr/>
        <p:txBody>
          <a:bodyPr/>
          <a:lstStyle/>
          <a:p>
            <a:endParaRPr lang="en-US"/>
          </a:p>
        </p:txBody>
      </p:sp>
      <p:pic>
        <p:nvPicPr>
          <p:cNvPr id="52226" name="Picture 2" descr="https://encrypted-tbn2.gstatic.com/images?q=tbn:ANd9GcRQsss5xcdvSRD9s9DRQR4RDYrHKdPuq46kosB0OKlaLQ1zsnycpg"/>
          <p:cNvPicPr>
            <a:picLocks noChangeAspect="1" noChangeArrowheads="1"/>
          </p:cNvPicPr>
          <p:nvPr/>
        </p:nvPicPr>
        <p:blipFill>
          <a:blip r:embed="rId2" cstate="print"/>
          <a:srcRect/>
          <a:stretch>
            <a:fillRect/>
          </a:stretch>
        </p:blipFill>
        <p:spPr bwMode="auto">
          <a:xfrm>
            <a:off x="0" y="1413801"/>
            <a:ext cx="4114800" cy="5444199"/>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Eftýchios</a:t>
            </a:r>
            <a:r>
              <a:rPr lang="en-US" dirty="0" smtClean="0"/>
              <a:t> </a:t>
            </a:r>
            <a:r>
              <a:rPr lang="en-US" dirty="0" err="1" smtClean="0"/>
              <a:t>Bitsákis</a:t>
            </a:r>
            <a:r>
              <a:rPr lang="el-GR" dirty="0" smtClean="0"/>
              <a:t>, </a:t>
            </a:r>
            <a:r>
              <a:rPr lang="en-US" dirty="0" smtClean="0"/>
              <a:t>born</a:t>
            </a:r>
            <a:r>
              <a:rPr lang="el-GR" dirty="0" smtClean="0"/>
              <a:t> 1927</a:t>
            </a:r>
            <a:endParaRPr lang="en-US" dirty="0"/>
          </a:p>
        </p:txBody>
      </p:sp>
      <p:sp>
        <p:nvSpPr>
          <p:cNvPr id="3" name="Content Placeholder 2"/>
          <p:cNvSpPr>
            <a:spLocks noGrp="1"/>
          </p:cNvSpPr>
          <p:nvPr>
            <p:ph idx="1"/>
          </p:nvPr>
        </p:nvSpPr>
        <p:spPr/>
        <p:txBody>
          <a:bodyPr/>
          <a:lstStyle/>
          <a:p>
            <a:endParaRPr lang="en-US"/>
          </a:p>
        </p:txBody>
      </p:sp>
      <p:pic>
        <p:nvPicPr>
          <p:cNvPr id="2050" name="Picture 2" descr="https://laoutaris.files.wordpress.com/2011/06/bitsakis-b.jpg"/>
          <p:cNvPicPr>
            <a:picLocks noChangeAspect="1" noChangeArrowheads="1"/>
          </p:cNvPicPr>
          <p:nvPr/>
        </p:nvPicPr>
        <p:blipFill>
          <a:blip r:embed="rId2" cstate="print"/>
          <a:srcRect/>
          <a:stretch>
            <a:fillRect/>
          </a:stretch>
        </p:blipFill>
        <p:spPr bwMode="auto">
          <a:xfrm>
            <a:off x="0" y="1526757"/>
            <a:ext cx="4419600" cy="5331243"/>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Hélène </a:t>
            </a:r>
            <a:r>
              <a:rPr lang="en-US" dirty="0" err="1" smtClean="0"/>
              <a:t>Glykatzi-Ahrweiler</a:t>
            </a:r>
            <a:r>
              <a:rPr lang="en-US" dirty="0" smtClean="0"/>
              <a:t>, born 1926</a:t>
            </a:r>
            <a:endParaRPr lang="en-US" dirty="0"/>
          </a:p>
        </p:txBody>
      </p:sp>
      <p:sp>
        <p:nvSpPr>
          <p:cNvPr id="3" name="Content Placeholder 2"/>
          <p:cNvSpPr>
            <a:spLocks noGrp="1"/>
          </p:cNvSpPr>
          <p:nvPr>
            <p:ph idx="1"/>
          </p:nvPr>
        </p:nvSpPr>
        <p:spPr/>
        <p:txBody>
          <a:bodyPr/>
          <a:lstStyle/>
          <a:p>
            <a:endParaRPr lang="en-US"/>
          </a:p>
        </p:txBody>
      </p:sp>
      <p:pic>
        <p:nvPicPr>
          <p:cNvPr id="1026" name="Picture 2" descr="Afficher l'image d'origine"/>
          <p:cNvPicPr>
            <a:picLocks noChangeAspect="1" noChangeArrowheads="1"/>
          </p:cNvPicPr>
          <p:nvPr/>
        </p:nvPicPr>
        <p:blipFill>
          <a:blip r:embed="rId2" cstate="print"/>
          <a:srcRect/>
          <a:stretch>
            <a:fillRect/>
          </a:stretch>
        </p:blipFill>
        <p:spPr bwMode="auto">
          <a:xfrm>
            <a:off x="0" y="1351935"/>
            <a:ext cx="4267200" cy="5506066"/>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David </a:t>
            </a:r>
            <a:r>
              <a:rPr lang="en-US" dirty="0" smtClean="0"/>
              <a:t>Harvey, born 1935</a:t>
            </a:r>
            <a:r>
              <a:rPr lang="en-US" dirty="0"/>
              <a:t/>
            </a:r>
            <a:br>
              <a:rPr lang="en-US" dirty="0"/>
            </a:br>
            <a:endParaRPr lang="en-US" dirty="0"/>
          </a:p>
        </p:txBody>
      </p:sp>
      <p:sp>
        <p:nvSpPr>
          <p:cNvPr id="3" name="Content Placeholder 2"/>
          <p:cNvSpPr>
            <a:spLocks noGrp="1"/>
          </p:cNvSpPr>
          <p:nvPr>
            <p:ph idx="1"/>
          </p:nvPr>
        </p:nvSpPr>
        <p:spPr/>
        <p:txBody>
          <a:bodyPr/>
          <a:lstStyle/>
          <a:p>
            <a:pPr>
              <a:buNone/>
            </a:pPr>
            <a:endParaRPr lang="en-US" dirty="0"/>
          </a:p>
        </p:txBody>
      </p:sp>
      <p:pic>
        <p:nvPicPr>
          <p:cNvPr id="4098" name="Picture 2" descr="Afficher l'image d'origine"/>
          <p:cNvPicPr>
            <a:picLocks noChangeAspect="1" noChangeArrowheads="1"/>
          </p:cNvPicPr>
          <p:nvPr/>
        </p:nvPicPr>
        <p:blipFill>
          <a:blip r:embed="rId2" cstate="print"/>
          <a:srcRect/>
          <a:stretch>
            <a:fillRect/>
          </a:stretch>
        </p:blipFill>
        <p:spPr bwMode="auto">
          <a:xfrm>
            <a:off x="-1" y="1219201"/>
            <a:ext cx="7725037" cy="5638800"/>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Alain </a:t>
            </a:r>
            <a:r>
              <a:rPr lang="fr-FR" dirty="0" err="1" smtClean="0"/>
              <a:t>Badiou</a:t>
            </a:r>
            <a:r>
              <a:rPr lang="fr-FR" dirty="0" smtClean="0"/>
              <a:t>, </a:t>
            </a:r>
            <a:r>
              <a:rPr lang="fr-FR" dirty="0" err="1" smtClean="0"/>
              <a:t>born</a:t>
            </a:r>
            <a:r>
              <a:rPr lang="fr-FR" dirty="0" smtClean="0"/>
              <a:t> 1937</a:t>
            </a:r>
            <a:endParaRPr lang="en-US" dirty="0"/>
          </a:p>
        </p:txBody>
      </p:sp>
      <p:sp>
        <p:nvSpPr>
          <p:cNvPr id="3" name="Content Placeholder 2"/>
          <p:cNvSpPr>
            <a:spLocks noGrp="1"/>
          </p:cNvSpPr>
          <p:nvPr>
            <p:ph idx="1"/>
          </p:nvPr>
        </p:nvSpPr>
        <p:spPr/>
        <p:txBody>
          <a:bodyPr/>
          <a:lstStyle/>
          <a:p>
            <a:endParaRPr lang="en-US"/>
          </a:p>
        </p:txBody>
      </p:sp>
      <p:pic>
        <p:nvPicPr>
          <p:cNvPr id="37890" name="Picture 2" descr="Afficher l'image d'origine"/>
          <p:cNvPicPr>
            <a:picLocks noChangeAspect="1" noChangeArrowheads="1"/>
          </p:cNvPicPr>
          <p:nvPr/>
        </p:nvPicPr>
        <p:blipFill>
          <a:blip r:embed="rId2" cstate="print"/>
          <a:srcRect/>
          <a:stretch>
            <a:fillRect/>
          </a:stretch>
        </p:blipFill>
        <p:spPr bwMode="auto">
          <a:xfrm>
            <a:off x="0" y="1297423"/>
            <a:ext cx="4343400" cy="5560577"/>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Jürgen</a:t>
            </a:r>
            <a:r>
              <a:rPr lang="en-US" dirty="0" smtClean="0"/>
              <a:t> </a:t>
            </a:r>
            <a:r>
              <a:rPr lang="en-US" dirty="0" err="1" smtClean="0"/>
              <a:t>Habermas</a:t>
            </a:r>
            <a:r>
              <a:rPr lang="en-US" dirty="0" smtClean="0"/>
              <a:t>, born 1929</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Afficher l'image d'origine"/>
          <p:cNvPicPr>
            <a:picLocks noChangeAspect="1" noChangeArrowheads="1"/>
          </p:cNvPicPr>
          <p:nvPr/>
        </p:nvPicPr>
        <p:blipFill>
          <a:blip r:embed="rId2" cstate="print"/>
          <a:srcRect/>
          <a:stretch>
            <a:fillRect/>
          </a:stretch>
        </p:blipFill>
        <p:spPr bwMode="auto">
          <a:xfrm>
            <a:off x="0" y="1309208"/>
            <a:ext cx="3810000" cy="5548792"/>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Régis</a:t>
            </a:r>
            <a:r>
              <a:rPr lang="en-US" dirty="0" smtClean="0"/>
              <a:t> </a:t>
            </a:r>
            <a:r>
              <a:rPr lang="en-US" dirty="0" err="1" smtClean="0"/>
              <a:t>Debray</a:t>
            </a:r>
            <a:r>
              <a:rPr lang="en-US" smtClean="0"/>
              <a:t>, born 1940</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www.voltairenet.org/local/cache-vignettes/L400xH300/1-1009-238d7.jpg"/>
          <p:cNvPicPr>
            <a:picLocks noChangeAspect="1" noChangeArrowheads="1"/>
          </p:cNvPicPr>
          <p:nvPr/>
        </p:nvPicPr>
        <p:blipFill>
          <a:blip r:embed="rId2" cstate="print"/>
          <a:srcRect/>
          <a:stretch>
            <a:fillRect/>
          </a:stretch>
        </p:blipFill>
        <p:spPr bwMode="auto">
          <a:xfrm>
            <a:off x="0" y="1524000"/>
            <a:ext cx="7112000" cy="53340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Perry Anderson</a:t>
            </a:r>
            <a:r>
              <a:rPr lang="el-GR" dirty="0" smtClean="0"/>
              <a:t>, 1938</a:t>
            </a:r>
            <a:endParaRPr lang="en-US" dirty="0"/>
          </a:p>
        </p:txBody>
      </p:sp>
      <p:sp>
        <p:nvSpPr>
          <p:cNvPr id="3" name="Content Placeholder 2"/>
          <p:cNvSpPr>
            <a:spLocks noGrp="1"/>
          </p:cNvSpPr>
          <p:nvPr>
            <p:ph idx="1"/>
          </p:nvPr>
        </p:nvSpPr>
        <p:spPr/>
        <p:txBody>
          <a:bodyPr/>
          <a:lstStyle/>
          <a:p>
            <a:endParaRPr lang="en-US"/>
          </a:p>
        </p:txBody>
      </p:sp>
      <p:pic>
        <p:nvPicPr>
          <p:cNvPr id="91138" name="Picture 2" descr="Afficher l'image d'origine"/>
          <p:cNvPicPr>
            <a:picLocks noChangeAspect="1" noChangeArrowheads="1"/>
          </p:cNvPicPr>
          <p:nvPr/>
        </p:nvPicPr>
        <p:blipFill>
          <a:blip r:embed="rId2" cstate="print"/>
          <a:srcRect/>
          <a:stretch>
            <a:fillRect/>
          </a:stretch>
        </p:blipFill>
        <p:spPr bwMode="auto">
          <a:xfrm>
            <a:off x="0" y="1363599"/>
            <a:ext cx="5257800" cy="5494401"/>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Tony </a:t>
            </a:r>
            <a:r>
              <a:rPr lang="en-US" dirty="0" err="1" smtClean="0"/>
              <a:t>Negri</a:t>
            </a:r>
            <a:r>
              <a:rPr lang="el-GR" dirty="0" smtClean="0"/>
              <a:t>,</a:t>
            </a:r>
            <a:r>
              <a:rPr lang="en-US" dirty="0" smtClean="0"/>
              <a:t> born 1933</a:t>
            </a:r>
            <a:r>
              <a:rPr lang="el-GR" dirty="0" smtClean="0"/>
              <a:t> </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Afficher l'image d'origine"/>
          <p:cNvPicPr>
            <a:picLocks noChangeAspect="1" noChangeArrowheads="1"/>
          </p:cNvPicPr>
          <p:nvPr/>
        </p:nvPicPr>
        <p:blipFill>
          <a:blip r:embed="rId2" cstate="print"/>
          <a:srcRect/>
          <a:stretch>
            <a:fillRect/>
          </a:stretch>
        </p:blipFill>
        <p:spPr bwMode="auto">
          <a:xfrm>
            <a:off x="0" y="1371600"/>
            <a:ext cx="7320127" cy="5486400"/>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Julia Kristeva, </a:t>
            </a:r>
            <a:r>
              <a:rPr lang="fr-FR" dirty="0" err="1" smtClean="0"/>
              <a:t>born</a:t>
            </a:r>
            <a:r>
              <a:rPr lang="fr-FR" dirty="0" smtClean="0"/>
              <a:t> 1941</a:t>
            </a:r>
            <a:endParaRPr lang="en-US" dirty="0"/>
          </a:p>
        </p:txBody>
      </p:sp>
      <p:sp>
        <p:nvSpPr>
          <p:cNvPr id="3" name="Content Placeholder 2"/>
          <p:cNvSpPr>
            <a:spLocks noGrp="1"/>
          </p:cNvSpPr>
          <p:nvPr>
            <p:ph idx="1"/>
          </p:nvPr>
        </p:nvSpPr>
        <p:spPr/>
        <p:txBody>
          <a:bodyPr/>
          <a:lstStyle/>
          <a:p>
            <a:endParaRPr lang="en-US"/>
          </a:p>
        </p:txBody>
      </p:sp>
      <p:pic>
        <p:nvPicPr>
          <p:cNvPr id="20482" name="Picture 2" descr="Afficher l'image d'origine"/>
          <p:cNvPicPr>
            <a:picLocks noChangeAspect="1" noChangeArrowheads="1"/>
          </p:cNvPicPr>
          <p:nvPr/>
        </p:nvPicPr>
        <p:blipFill>
          <a:blip r:embed="rId2" cstate="print"/>
          <a:srcRect/>
          <a:stretch>
            <a:fillRect/>
          </a:stretch>
        </p:blipFill>
        <p:spPr bwMode="auto">
          <a:xfrm>
            <a:off x="0" y="1053353"/>
            <a:ext cx="5638800" cy="580464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smtClean="0"/>
              <a:t>Frankfurt School, Erich Fromm</a:t>
            </a:r>
            <a:r>
              <a:rPr lang="el-GR" dirty="0" smtClean="0"/>
              <a:t>,      </a:t>
            </a:r>
            <a:r>
              <a:rPr lang="en-US" dirty="0" smtClean="0"/>
              <a:t>1900 </a:t>
            </a:r>
            <a:r>
              <a:rPr lang="el-GR" dirty="0" smtClean="0"/>
              <a:t>-</a:t>
            </a:r>
            <a:r>
              <a:rPr lang="en-US" dirty="0" smtClean="0"/>
              <a:t>1980</a:t>
            </a:r>
            <a:endParaRPr lang="en-US" dirty="0"/>
          </a:p>
        </p:txBody>
      </p:sp>
      <p:sp>
        <p:nvSpPr>
          <p:cNvPr id="3" name="Content Placeholder 2"/>
          <p:cNvSpPr>
            <a:spLocks noGrp="1"/>
          </p:cNvSpPr>
          <p:nvPr>
            <p:ph idx="1"/>
          </p:nvPr>
        </p:nvSpPr>
        <p:spPr>
          <a:xfrm>
            <a:off x="0" y="1600200"/>
            <a:ext cx="9144000" cy="4525963"/>
          </a:xfrm>
        </p:spPr>
        <p:txBody>
          <a:bodyPr>
            <a:normAutofit fontScale="92500" lnSpcReduction="20000"/>
          </a:bodyPr>
          <a:lstStyle/>
          <a:p>
            <a:pPr>
              <a:buNone/>
            </a:pPr>
            <a:r>
              <a:rPr lang="en-US" dirty="0" smtClean="0"/>
              <a:t>                                               Social psychologist, sociologist. </a:t>
            </a:r>
          </a:p>
          <a:p>
            <a:pPr>
              <a:buNone/>
            </a:pPr>
            <a:r>
              <a:rPr lang="en-US" dirty="0" smtClean="0"/>
              <a:t>                                               Social and political philosophy, </a:t>
            </a:r>
          </a:p>
          <a:p>
            <a:pPr>
              <a:buNone/>
            </a:pPr>
            <a:r>
              <a:rPr lang="en-US" smtClean="0"/>
              <a:t>                                               in </a:t>
            </a:r>
            <a:r>
              <a:rPr lang="en-US" dirty="0" smtClean="0"/>
              <a:t>favor of a humanistic and </a:t>
            </a:r>
          </a:p>
          <a:p>
            <a:pPr>
              <a:buNone/>
            </a:pPr>
            <a:r>
              <a:rPr lang="en-US" dirty="0" smtClean="0"/>
              <a:t>                                               democratic socialism. Early </a:t>
            </a:r>
          </a:p>
          <a:p>
            <a:pPr>
              <a:buNone/>
            </a:pPr>
            <a:r>
              <a:rPr lang="en-US" dirty="0" smtClean="0"/>
              <a:t>                                               works of Karl Marx (the ideal of </a:t>
            </a:r>
          </a:p>
          <a:p>
            <a:pPr>
              <a:buNone/>
            </a:pPr>
            <a:r>
              <a:rPr lang="en-US" dirty="0" smtClean="0"/>
              <a:t>                                               freedom), reject dehumanizing </a:t>
            </a:r>
          </a:p>
          <a:p>
            <a:pPr>
              <a:buNone/>
            </a:pPr>
            <a:r>
              <a:rPr lang="en-US" dirty="0" smtClean="0"/>
              <a:t>                                               Western capitalism and Soviet         </a:t>
            </a:r>
          </a:p>
          <a:p>
            <a:pPr>
              <a:buNone/>
            </a:pPr>
            <a:r>
              <a:rPr lang="en-US" dirty="0" smtClean="0"/>
              <a:t>                                               communism, which resulted in </a:t>
            </a:r>
          </a:p>
          <a:p>
            <a:pPr>
              <a:buNone/>
            </a:pPr>
            <a:r>
              <a:rPr lang="en-US" dirty="0" smtClean="0"/>
              <a:t>                                               the phenomenon of alienation.</a:t>
            </a:r>
            <a:endParaRPr lang="en-US" dirty="0"/>
          </a:p>
        </p:txBody>
      </p:sp>
      <p:pic>
        <p:nvPicPr>
          <p:cNvPr id="33794" name="Picture 2" descr="Afficher l'image d'origine"/>
          <p:cNvPicPr>
            <a:picLocks noChangeAspect="1" noChangeArrowheads="1"/>
          </p:cNvPicPr>
          <p:nvPr/>
        </p:nvPicPr>
        <p:blipFill>
          <a:blip r:embed="rId2" cstate="print"/>
          <a:srcRect/>
          <a:stretch>
            <a:fillRect/>
          </a:stretch>
        </p:blipFill>
        <p:spPr bwMode="auto">
          <a:xfrm>
            <a:off x="-228600" y="1383915"/>
            <a:ext cx="4267200" cy="5474085"/>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Slavoj</a:t>
            </a:r>
            <a:r>
              <a:rPr lang="fr-FR" dirty="0" smtClean="0"/>
              <a:t> </a:t>
            </a:r>
            <a:r>
              <a:rPr lang="fr-FR" dirty="0" err="1" smtClean="0"/>
              <a:t>Žižek</a:t>
            </a:r>
            <a:r>
              <a:rPr lang="fr-FR" dirty="0" smtClean="0"/>
              <a:t>, </a:t>
            </a:r>
            <a:r>
              <a:rPr lang="fr-FR" dirty="0" err="1" smtClean="0"/>
              <a:t>born</a:t>
            </a:r>
            <a:r>
              <a:rPr lang="fr-FR" dirty="0" smtClean="0"/>
              <a:t> 1949</a:t>
            </a:r>
            <a:endParaRPr lang="en-US" dirty="0"/>
          </a:p>
        </p:txBody>
      </p:sp>
      <p:sp>
        <p:nvSpPr>
          <p:cNvPr id="3" name="Content Placeholder 2"/>
          <p:cNvSpPr>
            <a:spLocks noGrp="1"/>
          </p:cNvSpPr>
          <p:nvPr>
            <p:ph idx="1"/>
          </p:nvPr>
        </p:nvSpPr>
        <p:spPr/>
        <p:txBody>
          <a:bodyPr/>
          <a:lstStyle/>
          <a:p>
            <a:endParaRPr lang="en-US"/>
          </a:p>
        </p:txBody>
      </p:sp>
      <p:pic>
        <p:nvPicPr>
          <p:cNvPr id="35842" name="Picture 2" descr="Afficher l'image d'origine"/>
          <p:cNvPicPr>
            <a:picLocks noChangeAspect="1" noChangeArrowheads="1"/>
          </p:cNvPicPr>
          <p:nvPr/>
        </p:nvPicPr>
        <p:blipFill>
          <a:blip r:embed="rId2" cstate="print"/>
          <a:srcRect/>
          <a:stretch>
            <a:fillRect/>
          </a:stretch>
        </p:blipFill>
        <p:spPr bwMode="auto">
          <a:xfrm>
            <a:off x="-1" y="1524000"/>
            <a:ext cx="7964129" cy="5334000"/>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Tariq </a:t>
            </a:r>
            <a:r>
              <a:rPr lang="en-US" dirty="0" smtClean="0"/>
              <a:t>Ali</a:t>
            </a:r>
            <a:r>
              <a:rPr lang="el-GR" dirty="0" smtClean="0"/>
              <a:t>, </a:t>
            </a:r>
            <a:r>
              <a:rPr lang="en-US" dirty="0" smtClean="0"/>
              <a:t>born 1943</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1028" name="Picture 4" descr="Afficher l'image d'origine"/>
          <p:cNvPicPr>
            <a:picLocks noChangeAspect="1" noChangeArrowheads="1"/>
          </p:cNvPicPr>
          <p:nvPr/>
        </p:nvPicPr>
        <p:blipFill>
          <a:blip r:embed="rId2" cstate="print"/>
          <a:srcRect/>
          <a:stretch>
            <a:fillRect/>
          </a:stretch>
        </p:blipFill>
        <p:spPr bwMode="auto">
          <a:xfrm>
            <a:off x="-1" y="1371600"/>
            <a:ext cx="5486399" cy="5486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Wolfgang </a:t>
            </a:r>
            <a:r>
              <a:rPr lang="en-US" dirty="0" err="1" smtClean="0"/>
              <a:t>Abendroth</a:t>
            </a:r>
            <a:r>
              <a:rPr lang="el-GR" dirty="0" smtClean="0"/>
              <a:t>,</a:t>
            </a:r>
            <a:r>
              <a:rPr lang="en-US" dirty="0" smtClean="0"/>
              <a:t> 1906-1985</a:t>
            </a:r>
            <a:endParaRPr lang="en-US" dirty="0"/>
          </a:p>
        </p:txBody>
      </p:sp>
      <p:pic>
        <p:nvPicPr>
          <p:cNvPr id="1026" name="Picture 2" descr="C:\Users\User\Documents\0 2016\Wolfgang Abendroth 1906-1985.jpg"/>
          <p:cNvPicPr>
            <a:picLocks noGrp="1" noChangeAspect="1" noChangeArrowheads="1"/>
          </p:cNvPicPr>
          <p:nvPr>
            <p:ph idx="1"/>
          </p:nvPr>
        </p:nvPicPr>
        <p:blipFill>
          <a:blip r:embed="rId2" cstate="print"/>
          <a:srcRect/>
          <a:stretch>
            <a:fillRect/>
          </a:stretch>
        </p:blipFill>
        <p:spPr bwMode="auto">
          <a:xfrm>
            <a:off x="0" y="1295400"/>
            <a:ext cx="3998368" cy="5562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TotalTime>
  <Words>918</Words>
  <Application>Microsoft Office PowerPoint</Application>
  <PresentationFormat>On-screen Show (4:3)</PresentationFormat>
  <Paragraphs>155</Paragraphs>
  <Slides>81</Slides>
  <Notes>0</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Humanities &amp; Social Sciences</vt:lpstr>
      <vt:lpstr>Frankfurter Schule, school of social theory and philosophy [Frankfurt School] (Goethe University Frankfurt). </vt:lpstr>
      <vt:lpstr>Frankfurt School </vt:lpstr>
      <vt:lpstr>Frankfurt School, Herbert Marcuse, 1898-1979</vt:lpstr>
      <vt:lpstr>Frankfurt School, Theodor Adorno, 1903-1969</vt:lpstr>
      <vt:lpstr>Frankfurt School, Max Horkheimer, 1895-1973</vt:lpstr>
      <vt:lpstr>Frankfurt School, Walter Benjamin, 1892-1940  </vt:lpstr>
      <vt:lpstr>Frankfurt School, Erich Fromm,      1900 -1980</vt:lpstr>
      <vt:lpstr>Wolfgang Abendroth, 1906-1985</vt:lpstr>
      <vt:lpstr>Karl Korsch, 1886-1961</vt:lpstr>
      <vt:lpstr>Ernst Bloch, 1885-1977</vt:lpstr>
      <vt:lpstr>Karl Jaspers, 1883-1969</vt:lpstr>
      <vt:lpstr>Edmund Husserl, 1859-1938 </vt:lpstr>
      <vt:lpstr>Martin Heidegger, 1889-1976 </vt:lpstr>
      <vt:lpstr>Hans-Georg Gadamer, 1900-2002</vt:lpstr>
      <vt:lpstr>Philosophers of science</vt:lpstr>
      <vt:lpstr>Philosophers of science, Gaston Bachelard, 1884-1962</vt:lpstr>
      <vt:lpstr>philosophers of science,  Karl Popper, 1902-1994</vt:lpstr>
      <vt:lpstr>Philosophers of science, Thomas Kuhn, 1922-1996</vt:lpstr>
      <vt:lpstr>Philosophers of science, Imre Lakatos, 1922-1974</vt:lpstr>
      <vt:lpstr>Philosophers of science,  Paul Feyerabend, 1924-1994</vt:lpstr>
      <vt:lpstr>Ludwig Wittgenstein, 1889-1951</vt:lpstr>
      <vt:lpstr>Maurice Merleau-Ponty, 1908-1961</vt:lpstr>
      <vt:lpstr>Henri Lefebvre, 1901-1991 </vt:lpstr>
      <vt:lpstr>Georges Friedmann, 1902-1977</vt:lpstr>
      <vt:lpstr>Jacques Derrida, 1930-2004</vt:lpstr>
      <vt:lpstr>Michel Foucault, 1926-1984 </vt:lpstr>
      <vt:lpstr>Gilles Deleuze, 1925-1995</vt:lpstr>
      <vt:lpstr>Félix Guattari, 1930-1992</vt:lpstr>
      <vt:lpstr>Jacques Lacan, 1901-1981</vt:lpstr>
      <vt:lpstr>Claude Lévi-Strauss, 1908-2009</vt:lpstr>
      <vt:lpstr>Louis Althusser, 1918-1990 </vt:lpstr>
      <vt:lpstr>Jean Baudrillard, 1929-2007 </vt:lpstr>
      <vt:lpstr>Jean-François Lyotard, 1924-1998</vt:lpstr>
      <vt:lpstr>Hannah Arendt, 1906-1975</vt:lpstr>
      <vt:lpstr>Pierre Bourdieu, 1930-2002 </vt:lpstr>
      <vt:lpstr>Georg Lukács, 1885-1971</vt:lpstr>
      <vt:lpstr>Jean-Paul Sartre, 1905-1980</vt:lpstr>
      <vt:lpstr>Simone de Beauvoir, 1908-1986</vt:lpstr>
      <vt:lpstr>Bertrand Russell, 1872-1970 </vt:lpstr>
      <vt:lpstr>Nicos Poulantzas, 1936-1979</vt:lpstr>
      <vt:lpstr>Cornelius Castoriadis, 1922-1997 </vt:lpstr>
      <vt:lpstr>Kostas Axelos, 1924-2010</vt:lpstr>
      <vt:lpstr>Κωνσταντίνος Θ. Δημαράς, 1904-1992</vt:lpstr>
      <vt:lpstr>Roger Garaudy, 1913-2012</vt:lpstr>
      <vt:lpstr>Claude Lefort, 1924-2010</vt:lpstr>
      <vt:lpstr>Pierre George, 1909-2006</vt:lpstr>
      <vt:lpstr>Simone Weil, 1909-1943</vt:lpstr>
      <vt:lpstr>Vladimir Jankélévitch, 1903-1985</vt:lpstr>
      <vt:lpstr>Roland Barthes, 1915-1980</vt:lpstr>
      <vt:lpstr>Albert Camus, 1913-1960 </vt:lpstr>
      <vt:lpstr>Annales, Marc Bloch, 1886-1944</vt:lpstr>
      <vt:lpstr>Annales, Lucien Febvre, 1878-1956</vt:lpstr>
      <vt:lpstr>Annales, Fernand Braudel, 1902-1985</vt:lpstr>
      <vt:lpstr>Eric Hobsbawm, 1917-2012</vt:lpstr>
      <vt:lpstr>Ralph Miliband, 1924-1994</vt:lpstr>
      <vt:lpstr>Ernest Mandel, 1923-1995 </vt:lpstr>
      <vt:lpstr>Ernesto Laclau, 1935-2014</vt:lpstr>
      <vt:lpstr>Michel Wieviorka, born 1946</vt:lpstr>
      <vt:lpstr>Anthony Giddens, born 1938 </vt:lpstr>
      <vt:lpstr>Manuel Castells, born 1942 </vt:lpstr>
      <vt:lpstr>Immanuel Wallerstein, born 1930</vt:lpstr>
      <vt:lpstr>Toni Negri, born 1933</vt:lpstr>
      <vt:lpstr>Jacques Rancière, born 1940 </vt:lpstr>
      <vt:lpstr>Étienne Balibar, born 1942 </vt:lpstr>
      <vt:lpstr>Edward Saïd, born 1935 </vt:lpstr>
      <vt:lpstr>Alain Touraine, born 1925 </vt:lpstr>
      <vt:lpstr>Edgar Morin, born 1921</vt:lpstr>
      <vt:lpstr>Georges Labica, born 1930</vt:lpstr>
      <vt:lpstr>Noam Chomsky, born 1928</vt:lpstr>
      <vt:lpstr>Eftýchios Bitsákis, born 1927</vt:lpstr>
      <vt:lpstr>Hélène Glykatzi-Ahrweiler, born 1926</vt:lpstr>
      <vt:lpstr>David Harvey, born 1935 </vt:lpstr>
      <vt:lpstr>Alain Badiou, born 1937</vt:lpstr>
      <vt:lpstr>Jürgen Habermas, born 1929</vt:lpstr>
      <vt:lpstr>Régis Debray, born 1940</vt:lpstr>
      <vt:lpstr>Perry Anderson, 1938</vt:lpstr>
      <vt:lpstr>Tony Negri, born 1933 </vt:lpstr>
      <vt:lpstr>Julia Kristeva, born 1941</vt:lpstr>
      <vt:lpstr>Slavoj Žižek, born 1949</vt:lpstr>
      <vt:lpstr>Tariq Ali, born 1943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82</cp:revision>
  <dcterms:created xsi:type="dcterms:W3CDTF">2016-01-13T14:23:12Z</dcterms:created>
  <dcterms:modified xsi:type="dcterms:W3CDTF">2016-12-09T13:50:49Z</dcterms:modified>
</cp:coreProperties>
</file>