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64" r:id="rId7"/>
    <p:sldId id="265" r:id="rId8"/>
    <p:sldId id="271" r:id="rId9"/>
    <p:sldId id="323" r:id="rId10"/>
    <p:sldId id="308" r:id="rId11"/>
    <p:sldId id="290" r:id="rId12"/>
    <p:sldId id="273" r:id="rId13"/>
    <p:sldId id="268" r:id="rId14"/>
    <p:sldId id="291" r:id="rId15"/>
    <p:sldId id="324" r:id="rId16"/>
    <p:sldId id="325" r:id="rId17"/>
    <p:sldId id="326" r:id="rId18"/>
    <p:sldId id="327" r:id="rId19"/>
    <p:sldId id="328" r:id="rId20"/>
    <p:sldId id="289" r:id="rId21"/>
    <p:sldId id="272" r:id="rId22"/>
    <p:sldId id="258" r:id="rId23"/>
    <p:sldId id="309" r:id="rId24"/>
    <p:sldId id="263" r:id="rId25"/>
    <p:sldId id="266" r:id="rId26"/>
    <p:sldId id="274" r:id="rId27"/>
    <p:sldId id="275" r:id="rId28"/>
    <p:sldId id="276" r:id="rId29"/>
    <p:sldId id="270" r:id="rId30"/>
    <p:sldId id="277" r:id="rId31"/>
    <p:sldId id="278" r:id="rId32"/>
    <p:sldId id="280" r:id="rId33"/>
    <p:sldId id="283" r:id="rId34"/>
    <p:sldId id="285" r:id="rId35"/>
    <p:sldId id="286" r:id="rId36"/>
    <p:sldId id="287" r:id="rId37"/>
    <p:sldId id="288" r:id="rId38"/>
    <p:sldId id="314" r:id="rId39"/>
    <p:sldId id="294" r:id="rId40"/>
    <p:sldId id="301" r:id="rId41"/>
    <p:sldId id="310" r:id="rId42"/>
    <p:sldId id="319" r:id="rId43"/>
    <p:sldId id="322" r:id="rId44"/>
    <p:sldId id="320" r:id="rId45"/>
    <p:sldId id="321" r:id="rId46"/>
    <p:sldId id="312" r:id="rId47"/>
    <p:sldId id="313" r:id="rId48"/>
    <p:sldId id="311" r:id="rId49"/>
    <p:sldId id="302" r:id="rId50"/>
    <p:sldId id="315" r:id="rId51"/>
    <p:sldId id="318" r:id="rId52"/>
    <p:sldId id="316" r:id="rId53"/>
    <p:sldId id="317" r:id="rId54"/>
    <p:sldId id="298" r:id="rId55"/>
    <p:sldId id="329" r:id="rId56"/>
    <p:sldId id="331" r:id="rId57"/>
    <p:sldId id="330" r:id="rId58"/>
    <p:sldId id="300" r:id="rId59"/>
    <p:sldId id="292" r:id="rId60"/>
    <p:sldId id="295" r:id="rId61"/>
    <p:sldId id="293" r:id="rId62"/>
    <p:sldId id="297" r:id="rId63"/>
    <p:sldId id="296" r:id="rId64"/>
    <p:sldId id="282" r:id="rId65"/>
    <p:sldId id="267" r:id="rId66"/>
    <p:sldId id="284" r:id="rId67"/>
    <p:sldId id="303" r:id="rId68"/>
    <p:sldId id="304" r:id="rId69"/>
    <p:sldId id="305" r:id="rId70"/>
    <p:sldId id="306" r:id="rId71"/>
    <p:sldId id="307" r:id="rId72"/>
    <p:sldId id="257" r:id="rId73"/>
    <p:sldId id="279" r:id="rId74"/>
    <p:sldId id="269" r:id="rId75"/>
    <p:sldId id="333" r:id="rId76"/>
    <p:sldId id="332" r:id="rId77"/>
    <p:sldId id="299" r:id="rId78"/>
    <p:sldId id="28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2" autoAdjust="0"/>
    <p:restoredTop sz="94660"/>
  </p:normalViewPr>
  <p:slideViewPr>
    <p:cSldViewPr>
      <p:cViewPr varScale="1">
        <p:scale>
          <a:sx n="63" d="100"/>
          <a:sy n="63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14A2-812D-4CDB-B34D-F4F2EDF3864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FAF1-B2BC-4EF6-8FF8-A8D7D98B1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Humanities &amp; Social 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Ernst Bloch</a:t>
            </a:r>
            <a:r>
              <a:rPr lang="el-GR" dirty="0" smtClean="0"/>
              <a:t>,</a:t>
            </a:r>
            <a:r>
              <a:rPr lang="en-US" dirty="0" smtClean="0"/>
              <a:t> 1885</a:t>
            </a:r>
            <a:r>
              <a:rPr lang="el-GR" dirty="0" smtClean="0"/>
              <a:t>-</a:t>
            </a:r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5945"/>
            <a:ext cx="4191000" cy="5582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Karl Jaspers, 1883-1969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AutoShape 2" descr="Résultat de recherche d'images pour &quot;Jaspers&quot;"/>
          <p:cNvSpPr>
            <a:spLocks noChangeAspect="1" noChangeArrowheads="1"/>
          </p:cNvSpPr>
          <p:nvPr/>
        </p:nvSpPr>
        <p:spPr bwMode="auto">
          <a:xfrm>
            <a:off x="63500" y="-136525"/>
            <a:ext cx="8763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Résultat de recherche d'images pour &quot;Jaspers&quot;"/>
          <p:cNvSpPr>
            <a:spLocks noChangeAspect="1" noChangeArrowheads="1"/>
          </p:cNvSpPr>
          <p:nvPr/>
        </p:nvSpPr>
        <p:spPr bwMode="auto">
          <a:xfrm>
            <a:off x="63500" y="-136525"/>
            <a:ext cx="8763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1847"/>
            <a:ext cx="4038600" cy="5566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Edmund Husserl, 1859-1938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4512"/>
            <a:ext cx="3810000" cy="549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036638"/>
          </a:xfrm>
        </p:spPr>
        <p:txBody>
          <a:bodyPr>
            <a:normAutofit/>
          </a:bodyPr>
          <a:lstStyle/>
          <a:p>
            <a:r>
              <a:rPr lang="fr-FR" dirty="0" smtClean="0"/>
              <a:t>Martin Heidegger, 1889</a:t>
            </a:r>
            <a:r>
              <a:rPr lang="el-GR" dirty="0" smtClean="0"/>
              <a:t>-</a:t>
            </a:r>
            <a:r>
              <a:rPr lang="fr-FR" dirty="0" smtClean="0"/>
              <a:t>1976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9222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Hans-Georg </a:t>
            </a:r>
            <a:r>
              <a:rPr lang="en-US" dirty="0" err="1" smtClean="0"/>
              <a:t>Gadamer</a:t>
            </a:r>
            <a:r>
              <a:rPr lang="en-US" dirty="0" smtClean="0"/>
              <a:t>, 1900-2002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581"/>
            <a:ext cx="3657600" cy="545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Karl Popper, 1902-1994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s://upload.wikimedia.org/wikipedia/commons/4/43/Karl_P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6176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Thomas Kuhn, 1922-1996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media-2.web.britannica.com/eb-media/73/110273-004-DB153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4947"/>
            <a:ext cx="6324600" cy="520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Imre</a:t>
            </a:r>
            <a:r>
              <a:rPr lang="en-US" dirty="0" smtClean="0"/>
              <a:t> </a:t>
            </a:r>
            <a:r>
              <a:rPr lang="en-US" dirty="0" err="1" smtClean="0"/>
              <a:t>Lakatos</a:t>
            </a:r>
            <a:r>
              <a:rPr lang="en-US" dirty="0" smtClean="0"/>
              <a:t>, 1922-1974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s://upload.wikimedia.org/wikipedia/commons/thumb/c/c0/Professor_Imre_Lakatos,_c1960s.jpg/220px-Professor_Imre_Lakatos,_c196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9129"/>
            <a:ext cx="3733800" cy="5498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Feyerabend</a:t>
            </a:r>
            <a:r>
              <a:rPr lang="en-US" dirty="0" smtClean="0"/>
              <a:t>, 1924-1994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s://www.marxists.org/glossary/people/f/pics/feyer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7204"/>
            <a:ext cx="4419600" cy="559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Frankfurter </a:t>
            </a:r>
            <a:r>
              <a:rPr lang="en-US" dirty="0" err="1" smtClean="0"/>
              <a:t>Schule</a:t>
            </a:r>
            <a:r>
              <a:rPr lang="en-US" dirty="0" smtClean="0"/>
              <a:t>, school of social theory and philosophy (Goethe University Frankfurt).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Herbert Marcuse </a:t>
            </a:r>
          </a:p>
          <a:p>
            <a:r>
              <a:rPr lang="en-US" dirty="0" smtClean="0"/>
              <a:t>Theodor </a:t>
            </a:r>
            <a:r>
              <a:rPr lang="en-US" dirty="0" err="1" smtClean="0"/>
              <a:t>Adorno</a:t>
            </a:r>
            <a:endParaRPr lang="en-US" dirty="0" smtClean="0"/>
          </a:p>
          <a:p>
            <a:r>
              <a:rPr lang="en-US" dirty="0" smtClean="0"/>
              <a:t>Max </a:t>
            </a:r>
            <a:r>
              <a:rPr lang="en-US" dirty="0" err="1" smtClean="0"/>
              <a:t>Horkheimer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Walter Benjamin</a:t>
            </a:r>
          </a:p>
          <a:p>
            <a:r>
              <a:rPr lang="en-US" dirty="0" smtClean="0"/>
              <a:t>Erich Fromm </a:t>
            </a:r>
          </a:p>
          <a:p>
            <a:r>
              <a:rPr lang="en-US" dirty="0" smtClean="0"/>
              <a:t>Friedrich Pollock</a:t>
            </a:r>
          </a:p>
          <a:p>
            <a:r>
              <a:rPr lang="en-US" dirty="0" smtClean="0"/>
              <a:t>Leo </a:t>
            </a:r>
            <a:r>
              <a:rPr lang="en-US" dirty="0" err="1" smtClean="0"/>
              <a:t>Löwenthal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Jürgen</a:t>
            </a:r>
            <a:r>
              <a:rPr lang="en-US" dirty="0" smtClean="0"/>
              <a:t> </a:t>
            </a:r>
            <a:r>
              <a:rPr lang="en-US" dirty="0" err="1" smtClean="0"/>
              <a:t>Habermas</a:t>
            </a:r>
            <a:endParaRPr lang="en-US" dirty="0" smtClean="0"/>
          </a:p>
          <a:p>
            <a:r>
              <a:rPr lang="en-US" dirty="0" smtClean="0"/>
              <a:t>Alfred Schmidt </a:t>
            </a:r>
          </a:p>
          <a:p>
            <a:r>
              <a:rPr lang="en-US" dirty="0" smtClean="0"/>
              <a:t>Axel </a:t>
            </a:r>
            <a:r>
              <a:rPr lang="en-US" dirty="0" err="1" smtClean="0"/>
              <a:t>Honneth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Siegfried </a:t>
            </a:r>
            <a:r>
              <a:rPr lang="en-US" dirty="0" err="1" smtClean="0"/>
              <a:t>Kracauer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Ludwig Wittgenstein, 1889-1951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7043"/>
            <a:ext cx="4038600" cy="548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Maurice Merleau-Ponty, 1908-1961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AutoShape 2" descr="Résultat de recherche d'images pour &quot;maurice merleau-ponty&quot;"/>
          <p:cNvSpPr>
            <a:spLocks noChangeAspect="1" noChangeArrowheads="1"/>
          </p:cNvSpPr>
          <p:nvPr/>
        </p:nvSpPr>
        <p:spPr bwMode="auto">
          <a:xfrm>
            <a:off x="63500" y="-136525"/>
            <a:ext cx="12573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4618"/>
            <a:ext cx="3962400" cy="5583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Henri </a:t>
            </a:r>
            <a:r>
              <a:rPr lang="en-US" dirty="0" smtClean="0"/>
              <a:t>Lefebvre, 1901-1991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720"/>
            <a:ext cx="4572000" cy="566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</a:t>
            </a:r>
            <a:r>
              <a:rPr lang="en-US" dirty="0" err="1" smtClean="0"/>
              <a:t>Friedmann</a:t>
            </a:r>
            <a:r>
              <a:rPr lang="el-GR" dirty="0" smtClean="0"/>
              <a:t>, 1902-1977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538"/>
            <a:ext cx="4191000" cy="554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Jacques Derrida, </a:t>
            </a:r>
            <a:r>
              <a:rPr lang="fr-FR" dirty="0" smtClean="0"/>
              <a:t>1930-2004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8384"/>
            <a:ext cx="4343400" cy="538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Michel Foucault, 1926-1984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8152"/>
            <a:ext cx="4038600" cy="559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Gilles Deleuze, 1925-1995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0997"/>
            <a:ext cx="4876800" cy="5427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Félix Guattari, 1930-1992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1"/>
            <a:ext cx="583820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Jacques Lacan, 1901-1981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524000"/>
            <a:ext cx="739557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Claude Lévi-Strauss, 1908-2009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4941"/>
            <a:ext cx="5257800" cy="543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858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Critical theory</a:t>
            </a:r>
          </a:p>
          <a:p>
            <a:r>
              <a:rPr lang="en-US" sz="3200" dirty="0" smtClean="0"/>
              <a:t>Dialectic  </a:t>
            </a:r>
          </a:p>
          <a:p>
            <a:r>
              <a:rPr lang="en-US" sz="3200" dirty="0" smtClean="0"/>
              <a:t>Praxis</a:t>
            </a:r>
          </a:p>
          <a:p>
            <a:r>
              <a:rPr lang="en-US" sz="3200" dirty="0" smtClean="0"/>
              <a:t>Psychoanalysis </a:t>
            </a:r>
          </a:p>
          <a:p>
            <a:r>
              <a:rPr lang="en-US" sz="3200" dirty="0" err="1" smtClean="0"/>
              <a:t>Antipositivism</a:t>
            </a:r>
            <a:endParaRPr lang="en-US" sz="3200" dirty="0" smtClean="0"/>
          </a:p>
          <a:p>
            <a:r>
              <a:rPr lang="en-US" sz="3200" dirty="0" smtClean="0"/>
              <a:t>Popular culture  </a:t>
            </a:r>
          </a:p>
          <a:p>
            <a:r>
              <a:rPr lang="en-US" sz="3200" dirty="0" smtClean="0"/>
              <a:t>Culture industry</a:t>
            </a:r>
          </a:p>
          <a:p>
            <a:r>
              <a:rPr lang="en-US" sz="3200" dirty="0" smtClean="0"/>
              <a:t>Advanced capitalism</a:t>
            </a:r>
          </a:p>
          <a:p>
            <a:r>
              <a:rPr lang="en-US" sz="3200" dirty="0" err="1" smtClean="0"/>
              <a:t>Privatism</a:t>
            </a:r>
            <a:r>
              <a:rPr lang="en-US" sz="3200" dirty="0" smtClean="0"/>
              <a:t>  </a:t>
            </a:r>
          </a:p>
          <a:p>
            <a:r>
              <a:rPr lang="en-US" sz="3200" dirty="0" smtClean="0"/>
              <a:t>Non-identity</a:t>
            </a:r>
          </a:p>
          <a:p>
            <a:r>
              <a:rPr lang="en-US" sz="3200" dirty="0" smtClean="0"/>
              <a:t>Communicative rationality</a:t>
            </a:r>
          </a:p>
          <a:p>
            <a:r>
              <a:rPr lang="en-US" sz="3200" dirty="0" err="1" smtClean="0"/>
              <a:t>Legitimation</a:t>
            </a:r>
            <a:r>
              <a:rPr lang="en-US" sz="3200" dirty="0" smtClean="0"/>
              <a:t> crisis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Toni Negri, </a:t>
            </a:r>
            <a:r>
              <a:rPr lang="fr-FR" dirty="0" err="1" smtClean="0"/>
              <a:t>born</a:t>
            </a:r>
            <a:r>
              <a:rPr lang="fr-FR" dirty="0" smtClean="0"/>
              <a:t> 1933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5316"/>
            <a:ext cx="4114800" cy="547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Louis Althusser, 1918-1990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3312"/>
            <a:ext cx="4267200" cy="550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 Baudrillard, 1929-2007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5558"/>
            <a:ext cx="7467600" cy="5502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Jean-François </a:t>
            </a:r>
            <a:r>
              <a:rPr lang="fr-FR" dirty="0" err="1" smtClean="0"/>
              <a:t>Lyotard</a:t>
            </a:r>
            <a:r>
              <a:rPr lang="fr-FR" dirty="0" smtClean="0"/>
              <a:t>, 1924-1998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6200"/>
            <a:ext cx="36576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Hannah Arendt, 1906-1975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1330"/>
            <a:ext cx="4572000" cy="540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Pierre Bourdieu, 1930- 2002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087"/>
            <a:ext cx="4953000" cy="543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Georg Lukács, 1885-1971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9381"/>
            <a:ext cx="3962400" cy="552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Jean-Paul Sartre, 1905-1980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79614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Simone de Beauvoir, 1908-1986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827"/>
            <a:ext cx="7772400" cy="5422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Bertrand Russell, 1872-1970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8789"/>
            <a:ext cx="4343400" cy="5439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Herbert Marcuse, 1898-1979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9100"/>
            <a:ext cx="3810000" cy="546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Nicos</a:t>
            </a:r>
            <a:r>
              <a:rPr lang="fr-FR" dirty="0" smtClean="0"/>
              <a:t> </a:t>
            </a:r>
            <a:r>
              <a:rPr lang="fr-FR" dirty="0" err="1" smtClean="0"/>
              <a:t>Poulantzas</a:t>
            </a:r>
            <a:r>
              <a:rPr lang="fr-FR" dirty="0" smtClean="0"/>
              <a:t> 1936-1979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7835"/>
            <a:ext cx="4114800" cy="548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Cornelius </a:t>
            </a:r>
            <a:r>
              <a:rPr lang="fr-FR" dirty="0" err="1" smtClean="0"/>
              <a:t>Castoriadis</a:t>
            </a:r>
            <a:r>
              <a:rPr lang="fr-FR" dirty="0" smtClean="0"/>
              <a:t>, 1922-1997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183"/>
            <a:ext cx="4876800" cy="5481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Kostas </a:t>
            </a:r>
            <a:r>
              <a:rPr lang="en-US" dirty="0" err="1" smtClean="0"/>
              <a:t>Axelos</a:t>
            </a:r>
            <a:r>
              <a:rPr lang="en-US" dirty="0" smtClean="0"/>
              <a:t>, </a:t>
            </a:r>
            <a:r>
              <a:rPr lang="fr-FR" dirty="0" smtClean="0"/>
              <a:t>1924-2010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305"/>
            <a:ext cx="5410200" cy="542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Κωνσταντίνος Θ</a:t>
            </a:r>
            <a:r>
              <a:rPr lang="en-US" dirty="0" smtClean="0"/>
              <a:t>. </a:t>
            </a:r>
            <a:r>
              <a:rPr lang="el-GR" dirty="0" smtClean="0"/>
              <a:t>Δημαράς</a:t>
            </a:r>
            <a:r>
              <a:rPr lang="en-US" dirty="0" smtClean="0"/>
              <a:t>, </a:t>
            </a:r>
            <a:r>
              <a:rPr lang="el-GR" dirty="0" smtClean="0"/>
              <a:t>1904-1992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325"/>
            <a:ext cx="3962400" cy="540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Roger Garaudy, 1913-2012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3714"/>
            <a:ext cx="3810000" cy="562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Claude Lefort, 1924-2010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Pierre George, 1909-2006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4188"/>
            <a:ext cx="3733800" cy="519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Simone Weil, 1909-1943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6103"/>
            <a:ext cx="4343400" cy="547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Vladimir Jankélévitch, 1903-1985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3778"/>
            <a:ext cx="4343400" cy="554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Roland Barthes, 1915-1980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1891"/>
            <a:ext cx="6096000" cy="542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 </a:t>
            </a:r>
            <a:r>
              <a:rPr lang="en-US" dirty="0" err="1"/>
              <a:t>Adorno</a:t>
            </a:r>
            <a:r>
              <a:rPr lang="en-US" dirty="0"/>
              <a:t>, 1903-1969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624"/>
            <a:ext cx="4191000" cy="557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Albert Camus, 1913-1960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631"/>
            <a:ext cx="5410200" cy="55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επιθεώρηση </a:t>
            </a:r>
            <a:r>
              <a:rPr lang="el-GR" i="1" dirty="0" smtClean="0"/>
              <a:t>Annales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Marc Bloch, 1886-1944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852"/>
            <a:ext cx="3048000" cy="526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Lucien Febvre, 1878-1956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447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Fernand Braudel, 1902-1985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4423"/>
            <a:ext cx="4343400" cy="559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Hobsbawm</a:t>
            </a:r>
            <a:r>
              <a:rPr lang="en-US" dirty="0" smtClean="0"/>
              <a:t>, 1917-2012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9108"/>
            <a:ext cx="5410200" cy="549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Ralph </a:t>
            </a:r>
            <a:r>
              <a:rPr lang="en-US" dirty="0" err="1" smtClean="0"/>
              <a:t>Miliband</a:t>
            </a:r>
            <a:r>
              <a:rPr lang="en-US" dirty="0" smtClean="0"/>
              <a:t>, 1924-1994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1160"/>
            <a:ext cx="3657600" cy="532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Ernest Mandel, 1923-1995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176"/>
            <a:ext cx="3657600" cy="544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Ernesto </a:t>
            </a:r>
            <a:r>
              <a:rPr lang="fr-FR" dirty="0" err="1" smtClean="0"/>
              <a:t>Laclau</a:t>
            </a:r>
            <a:r>
              <a:rPr lang="el-GR" dirty="0" smtClean="0"/>
              <a:t>,</a:t>
            </a:r>
            <a:r>
              <a:rPr lang="fr-FR" dirty="0" smtClean="0"/>
              <a:t> 1935</a:t>
            </a:r>
            <a:r>
              <a:rPr lang="el-GR" dirty="0" smtClean="0"/>
              <a:t>-</a:t>
            </a:r>
            <a:r>
              <a:rPr lang="fr-FR" dirty="0" smtClean="0"/>
              <a:t>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716121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 </a:t>
            </a:r>
            <a:r>
              <a:rPr lang="en-US" dirty="0" err="1" smtClean="0"/>
              <a:t>Wieviorka</a:t>
            </a:r>
            <a:r>
              <a:rPr lang="en-US" dirty="0" smtClean="0"/>
              <a:t>, born 1946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0700"/>
            <a:ext cx="5105400" cy="548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Horkheimer</a:t>
            </a:r>
            <a:r>
              <a:rPr lang="en-US" dirty="0" smtClean="0"/>
              <a:t>, 1895-1973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272"/>
            <a:ext cx="3657600" cy="549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Anthony </a:t>
            </a:r>
            <a:r>
              <a:rPr lang="fr-FR" dirty="0" err="1" smtClean="0"/>
              <a:t>Giddens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1938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717507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Manuel </a:t>
            </a:r>
            <a:r>
              <a:rPr lang="fr-FR" dirty="0" err="1" smtClean="0"/>
              <a:t>Castells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1942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803030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Immanuel </a:t>
            </a:r>
            <a:r>
              <a:rPr lang="en-US" dirty="0" err="1" smtClean="0"/>
              <a:t>Wallerstein</a:t>
            </a:r>
            <a:r>
              <a:rPr lang="en-US" dirty="0" smtClean="0"/>
              <a:t>, born 1930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324"/>
            <a:ext cx="4800600" cy="540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Jacques </a:t>
            </a:r>
            <a:r>
              <a:rPr lang="fr-FR" dirty="0" err="1" smtClean="0"/>
              <a:t>Rancière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1940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509953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Étienne </a:t>
            </a:r>
            <a:r>
              <a:rPr lang="fr-FR" dirty="0" err="1" smtClean="0"/>
              <a:t>Balibar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1942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4429"/>
            <a:ext cx="3810000" cy="553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Edward </a:t>
            </a:r>
            <a:r>
              <a:rPr lang="en-US" dirty="0" err="1" smtClean="0"/>
              <a:t>Saïd</a:t>
            </a:r>
            <a:r>
              <a:rPr lang="en-US" dirty="0" smtClean="0"/>
              <a:t>, born 1935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Résultat de recherche d'images pour &quot;edward said&quot;"/>
          <p:cNvSpPr>
            <a:spLocks noChangeAspect="1" noChangeArrowheads="1"/>
          </p:cNvSpPr>
          <p:nvPr/>
        </p:nvSpPr>
        <p:spPr bwMode="auto">
          <a:xfrm>
            <a:off x="63500" y="-136525"/>
            <a:ext cx="13716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5"/>
            <a:ext cx="4191000" cy="541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Alain Touraine, </a:t>
            </a:r>
            <a:r>
              <a:rPr lang="fr-FR" dirty="0" err="1" smtClean="0"/>
              <a:t>born</a:t>
            </a:r>
            <a:r>
              <a:rPr lang="fr-FR" dirty="0" smtClean="0"/>
              <a:t> 1925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Morin, born 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554" y="1524000"/>
            <a:ext cx="962855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</a:t>
            </a:r>
            <a:r>
              <a:rPr lang="en-US" dirty="0" err="1" smtClean="0"/>
              <a:t>Labica</a:t>
            </a:r>
            <a:r>
              <a:rPr lang="en-US" dirty="0" smtClean="0"/>
              <a:t>, born 1930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6155"/>
            <a:ext cx="3962400" cy="550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Noam Chomsky, born 1928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s://encrypted-tbn2.gstatic.com/images?q=tbn:ANd9GcRQsss5xcdvSRD9s9DRQR4RDYrHKdPuq46kosB0OKlaLQ1zsnyc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801"/>
            <a:ext cx="4114800" cy="544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Walter Benjamin,</a:t>
            </a:r>
            <a:r>
              <a:rPr lang="fr-FR" dirty="0" smtClean="0"/>
              <a:t> 1892-1940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629"/>
            <a:ext cx="4038600" cy="531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Eftýchios</a:t>
            </a:r>
            <a:r>
              <a:rPr lang="en-US" dirty="0" smtClean="0"/>
              <a:t> </a:t>
            </a:r>
            <a:r>
              <a:rPr lang="en-US" dirty="0" err="1" smtClean="0"/>
              <a:t>Bitsákis</a:t>
            </a:r>
            <a:r>
              <a:rPr lang="el-GR" dirty="0" smtClean="0"/>
              <a:t>, </a:t>
            </a:r>
            <a:r>
              <a:rPr lang="en-US" dirty="0" smtClean="0"/>
              <a:t>born</a:t>
            </a:r>
            <a:r>
              <a:rPr lang="el-GR" dirty="0" smtClean="0"/>
              <a:t> 1927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aoutaris.files.wordpress.com/2011/06/bitsaki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6757"/>
            <a:ext cx="4419600" cy="5331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Hélène </a:t>
            </a:r>
            <a:r>
              <a:rPr lang="en-US" dirty="0" err="1" smtClean="0"/>
              <a:t>Glykatzi-Ahrweiler</a:t>
            </a:r>
            <a:r>
              <a:rPr lang="en-US" dirty="0" smtClean="0"/>
              <a:t>, born 1926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1935"/>
            <a:ext cx="4267200" cy="5506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David </a:t>
            </a:r>
            <a:r>
              <a:rPr lang="en-US" dirty="0" smtClean="0"/>
              <a:t>Harvey, born 1935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1"/>
            <a:ext cx="772503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Alain </a:t>
            </a:r>
            <a:r>
              <a:rPr lang="fr-FR" dirty="0" err="1" smtClean="0"/>
              <a:t>Badiou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7423"/>
            <a:ext cx="4343400" cy="556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Jürgen</a:t>
            </a:r>
            <a:r>
              <a:rPr lang="en-US" dirty="0" smtClean="0"/>
              <a:t> </a:t>
            </a:r>
            <a:r>
              <a:rPr lang="en-US" dirty="0" err="1" smtClean="0"/>
              <a:t>Habermas</a:t>
            </a:r>
            <a:r>
              <a:rPr lang="en-US" dirty="0" smtClean="0"/>
              <a:t>, born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9208"/>
            <a:ext cx="3810000" cy="554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Samir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, born 1931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outhasiarev.files.wordpress.com/2008/11/sa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Perry Anderson</a:t>
            </a:r>
            <a:r>
              <a:rPr lang="el-GR" dirty="0" smtClean="0"/>
              <a:t>, 1938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3599"/>
            <a:ext cx="5257800" cy="549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Julia Kristeva, </a:t>
            </a:r>
            <a:r>
              <a:rPr lang="fr-FR" dirty="0" err="1" smtClean="0"/>
              <a:t>born</a:t>
            </a:r>
            <a:r>
              <a:rPr lang="fr-FR" dirty="0" smtClean="0"/>
              <a:t> 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3353"/>
            <a:ext cx="5638800" cy="580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Slavoj</a:t>
            </a:r>
            <a:r>
              <a:rPr lang="fr-FR" dirty="0" smtClean="0"/>
              <a:t> </a:t>
            </a:r>
            <a:r>
              <a:rPr lang="fr-FR" dirty="0" err="1" smtClean="0"/>
              <a:t>Žižek</a:t>
            </a:r>
            <a:r>
              <a:rPr lang="fr-FR" dirty="0" smtClean="0"/>
              <a:t>, </a:t>
            </a:r>
            <a:r>
              <a:rPr lang="fr-FR" dirty="0" err="1" smtClean="0"/>
              <a:t>born</a:t>
            </a:r>
            <a:r>
              <a:rPr lang="fr-FR" dirty="0" smtClean="0"/>
              <a:t> 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0"/>
            <a:ext cx="796412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Erich Fromm</a:t>
            </a:r>
            <a:r>
              <a:rPr lang="el-GR" dirty="0" smtClean="0"/>
              <a:t>, </a:t>
            </a:r>
            <a:r>
              <a:rPr lang="en-US" dirty="0" smtClean="0"/>
              <a:t>1900 </a:t>
            </a:r>
            <a:r>
              <a:rPr lang="el-GR" dirty="0" smtClean="0"/>
              <a:t>-</a:t>
            </a:r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3915"/>
            <a:ext cx="4267200" cy="547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Karl </a:t>
            </a:r>
            <a:r>
              <a:rPr lang="en-US" dirty="0" err="1" smtClean="0"/>
              <a:t>Korsch</a:t>
            </a:r>
            <a:r>
              <a:rPr lang="en-US" dirty="0" smtClean="0"/>
              <a:t>, </a:t>
            </a:r>
            <a:r>
              <a:rPr lang="fr-FR" dirty="0" smtClean="0"/>
              <a:t>1886-1961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3625"/>
            <a:ext cx="4343400" cy="541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386</Words>
  <Application>Microsoft Office PowerPoint</Application>
  <PresentationFormat>On-screen Show (4:3)</PresentationFormat>
  <Paragraphs>100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Humanities &amp; Social Sciences</vt:lpstr>
      <vt:lpstr>Frankfurter Schule, school of social theory and philosophy (Goethe University Frankfurt). </vt:lpstr>
      <vt:lpstr>Slide 3</vt:lpstr>
      <vt:lpstr>Herbert Marcuse, 1898-1979</vt:lpstr>
      <vt:lpstr>Theodor Adorno, 1903-1969</vt:lpstr>
      <vt:lpstr>Max Horkheimer, 1895-1973</vt:lpstr>
      <vt:lpstr>Walter Benjamin, 1892-1940  </vt:lpstr>
      <vt:lpstr>Erich Fromm, 1900 -1980</vt:lpstr>
      <vt:lpstr>Karl Korsch, 1886-1961</vt:lpstr>
      <vt:lpstr>Ernst Bloch, 1885-1977</vt:lpstr>
      <vt:lpstr>Karl Jaspers, 1883-1969</vt:lpstr>
      <vt:lpstr>Edmund Husserl, 1859-1938 </vt:lpstr>
      <vt:lpstr>Martin Heidegger, 1889-1976 </vt:lpstr>
      <vt:lpstr>Hans-Georg Gadamer, 1900-2002</vt:lpstr>
      <vt:lpstr>philosophers of science</vt:lpstr>
      <vt:lpstr>Karl Popper, 1902-1994</vt:lpstr>
      <vt:lpstr>Thomas Kuhn, 1922-1996</vt:lpstr>
      <vt:lpstr>Imre Lakatos, 1922-1974</vt:lpstr>
      <vt:lpstr>Paul Feyerabend, 1924-1994</vt:lpstr>
      <vt:lpstr>Ludwig Wittgenstein, 1889-1951</vt:lpstr>
      <vt:lpstr>Maurice Merleau-Ponty, 1908-1961</vt:lpstr>
      <vt:lpstr>Henri Lefebvre, 1901-1991 </vt:lpstr>
      <vt:lpstr>Georges Friedmann, 1902-1977</vt:lpstr>
      <vt:lpstr>Jacques Derrida, 1930-2004</vt:lpstr>
      <vt:lpstr>Michel Foucault, 1926-1984 </vt:lpstr>
      <vt:lpstr>Gilles Deleuze, 1925-1995</vt:lpstr>
      <vt:lpstr>Félix Guattari, 1930-1992</vt:lpstr>
      <vt:lpstr>Jacques Lacan, 1901-1981</vt:lpstr>
      <vt:lpstr>Claude Lévi-Strauss, 1908-2009</vt:lpstr>
      <vt:lpstr>Toni Negri, born 1933</vt:lpstr>
      <vt:lpstr>Louis Althusser, 1918-1990 </vt:lpstr>
      <vt:lpstr>Jean Baudrillard, 1929-2007 </vt:lpstr>
      <vt:lpstr>Jean-François Lyotard, 1924-1998</vt:lpstr>
      <vt:lpstr>Hannah Arendt, 1906-1975</vt:lpstr>
      <vt:lpstr>Pierre Bourdieu, 1930- 2002 </vt:lpstr>
      <vt:lpstr>Georg Lukács, 1885-1971</vt:lpstr>
      <vt:lpstr>Jean-Paul Sartre, 1905-1980</vt:lpstr>
      <vt:lpstr>Simone de Beauvoir, 1908-1986</vt:lpstr>
      <vt:lpstr>Bertrand Russell, 1872-1970 </vt:lpstr>
      <vt:lpstr>Nicos Poulantzas 1936-1979</vt:lpstr>
      <vt:lpstr>Cornelius Castoriadis, 1922-1997 </vt:lpstr>
      <vt:lpstr>Kostas Axelos, 1924-2010</vt:lpstr>
      <vt:lpstr>Κωνσταντίνος Θ. Δημαράς, 1904-1992</vt:lpstr>
      <vt:lpstr>Roger Garaudy, 1913-2012</vt:lpstr>
      <vt:lpstr>Claude Lefort, 1924-2010</vt:lpstr>
      <vt:lpstr>Pierre George, 1909-2006</vt:lpstr>
      <vt:lpstr>Simone Weil, 1909-1943</vt:lpstr>
      <vt:lpstr>Vladimir Jankélévitch, 1903-1985</vt:lpstr>
      <vt:lpstr>Roland Barthes, 1915-1980</vt:lpstr>
      <vt:lpstr>Albert Camus, 1913-1960 </vt:lpstr>
      <vt:lpstr>επιθεώρηση Annales</vt:lpstr>
      <vt:lpstr>Marc Bloch, 1886-1944</vt:lpstr>
      <vt:lpstr>Lucien Febvre, 1878-1956</vt:lpstr>
      <vt:lpstr>Fernand Braudel, 1902-1985</vt:lpstr>
      <vt:lpstr>Eric Hobsbawm, 1917-2012</vt:lpstr>
      <vt:lpstr>Ralph Miliband, 1924-1994</vt:lpstr>
      <vt:lpstr>Ernest Mandel, 1923-1995 </vt:lpstr>
      <vt:lpstr>Ernesto Laclau, 1935-2014</vt:lpstr>
      <vt:lpstr>Michel Wieviorka, born 1946</vt:lpstr>
      <vt:lpstr>Anthony Giddens, born 1938 </vt:lpstr>
      <vt:lpstr>Manuel Castells, born 1942 </vt:lpstr>
      <vt:lpstr>Immanuel Wallerstein, born 1930</vt:lpstr>
      <vt:lpstr>Jacques Rancière, born 1940 </vt:lpstr>
      <vt:lpstr>Étienne Balibar, born 1942 </vt:lpstr>
      <vt:lpstr>Edward Saïd, born 1935 </vt:lpstr>
      <vt:lpstr>Alain Touraine, born 1925 </vt:lpstr>
      <vt:lpstr>Edgar Morin, born 1921</vt:lpstr>
      <vt:lpstr>Georges Labica, born 1930</vt:lpstr>
      <vt:lpstr>Noam Chomsky, born 1928</vt:lpstr>
      <vt:lpstr>Eftýchios Bitsákis, born 1927</vt:lpstr>
      <vt:lpstr>Hélène Glykatzi-Ahrweiler, born 1926</vt:lpstr>
      <vt:lpstr>David Harvey, born 1935 </vt:lpstr>
      <vt:lpstr>Alain Badiou, born 1937</vt:lpstr>
      <vt:lpstr>Jürgen Habermas, born 1929</vt:lpstr>
      <vt:lpstr>Samir Amin, born 1931</vt:lpstr>
      <vt:lpstr>Perry Anderson, 1938</vt:lpstr>
      <vt:lpstr>Julia Kristeva, born 1941</vt:lpstr>
      <vt:lpstr>Slavoj Žižek, born 1949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2016-01-13T14:23:12Z</dcterms:created>
  <dcterms:modified xsi:type="dcterms:W3CDTF">2016-01-17T20:54:38Z</dcterms:modified>
</cp:coreProperties>
</file>