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56" r:id="rId5"/>
    <p:sldId id="257" r:id="rId6"/>
    <p:sldId id="258" r:id="rId7"/>
    <p:sldId id="259" r:id="rId8"/>
    <p:sldId id="268" r:id="rId9"/>
    <p:sldId id="260" r:id="rId10"/>
    <p:sldId id="261" r:id="rId11"/>
    <p:sldId id="262" r:id="rId12"/>
    <p:sldId id="275" r:id="rId13"/>
    <p:sldId id="264" r:id="rId14"/>
    <p:sldId id="263" r:id="rId15"/>
    <p:sldId id="265" r:id="rId16"/>
    <p:sldId id="266" r:id="rId17"/>
    <p:sldId id="267"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3" autoAdjust="0"/>
    <p:restoredTop sz="94660"/>
  </p:normalViewPr>
  <p:slideViewPr>
    <p:cSldViewPr>
      <p:cViewPr varScale="1">
        <p:scale>
          <a:sx n="65" d="100"/>
          <a:sy n="65" d="100"/>
        </p:scale>
        <p:origin x="-8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F2391-34C2-437B-A188-2D9FF6FB5231}"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24DF1-D6CE-4813-81F9-9B7EEAA610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F2391-34C2-437B-A188-2D9FF6FB5231}" type="datetimeFigureOut">
              <a:rPr lang="en-US" smtClean="0"/>
              <a:pPr/>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24DF1-D6CE-4813-81F9-9B7EEAA610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facebook.com/photo.php?fbid=586789501507590&amp;set=a.104344519752093.5278.100005296355672&amp;type=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lstStyle/>
          <a:p>
            <a:r>
              <a:rPr lang="en-US" dirty="0" smtClean="0">
                <a:latin typeface="Times New Roman" pitchFamily="18" charset="0"/>
                <a:cs typeface="Times New Roman" pitchFamily="18" charset="0"/>
              </a:rPr>
              <a:t>quantum mechanics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69" name="Picture 1" descr="C:\000Pedag,cours 2015-6, materiau des cours  2015-2016\Schrodingers_cat\Schrodinger_cat.jpg"/>
          <p:cNvPicPr>
            <a:picLocks noChangeAspect="1" noChangeArrowheads="1"/>
          </p:cNvPicPr>
          <p:nvPr/>
        </p:nvPicPr>
        <p:blipFill>
          <a:blip r:embed="rId2" cstate="print"/>
          <a:srcRect/>
          <a:stretch>
            <a:fillRect/>
          </a:stretch>
        </p:blipFill>
        <p:spPr bwMode="auto">
          <a:xfrm>
            <a:off x="0" y="595313"/>
            <a:ext cx="9144000" cy="485775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248400"/>
          </a:xfrm>
        </p:spPr>
        <p:txBody>
          <a:bodyPr>
            <a:normAutofit fontScale="85000" lnSpcReduction="20000"/>
          </a:bodyPr>
          <a:lstStyle/>
          <a:p>
            <a:r>
              <a:rPr lang="el-GR" dirty="0"/>
              <a:t>Η γάτα κλειδώνεται σε ένα ατσάλινο θάλαμο, μαζί με την εξής διάταξη (η οποία βρίσκεται με ασφάλεια εκτός εμβέλειας της γάτας): σε έναν μετρητή γκάιγκερ υπάρχει μια ελάχιστη ποσότητα ραδιενεργού ουσίας, τόσο μικρής, που κατά τη διάρκεια μιας ώρας ένα από τα άτομα ίσως διασπάται αλλά ίσως και όχι. Αν συμβεί διάσπαση, ο μετρητής ενεργοποιείται και μέσω ενός διακόπτη (ρελέ) απελευθερώνει ένα σφυρί που σπάει μια μικρή φιάλη με υδροκυάνιο. Αν κάποιος αφήσει αυτό το σύστημα μόνο του για μια ώρα, μπορεί να υποθέσει ότι η γάτα είναι ακόμα ζωντανή, εάν εν το μεταξύ δεν έχει διασπαστεί κάποιο άτομο. </a:t>
            </a:r>
            <a:endParaRPr lang="en-US" dirty="0"/>
          </a:p>
          <a:p>
            <a:r>
              <a:rPr lang="el-GR" dirty="0"/>
              <a:t>Όταν κάποιος κοιτάει στο κουτί, την βλέπει είτε ζωντανή είτε νεκρή, αλλά ποτέ και ζωντανή και νεκρή. Αυτό θέτει το ερώτημα: ακριβώς πότε μια κβαντική υπέρθεση (</a:t>
            </a:r>
            <a:r>
              <a:rPr lang="en-US" dirty="0"/>
              <a:t>quantum superposition</a:t>
            </a:r>
            <a:r>
              <a:rPr lang="el-GR" dirty="0"/>
              <a:t>) σταματάει οπότε η πραγματικότητα εμφανίζει τη μια πιθανότητα ή την άλλη;</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Autofit/>
          </a:bodyPr>
          <a:lstStyle/>
          <a:p>
            <a:pPr>
              <a:buNone/>
            </a:pPr>
            <a:r>
              <a:rPr lang="el-GR" sz="3600" dirty="0" smtClean="0"/>
              <a:t>Η γάτα του </a:t>
            </a:r>
            <a:r>
              <a:rPr lang="en-US" sz="3600" dirty="0" err="1" smtClean="0"/>
              <a:t>Schoedinger</a:t>
            </a:r>
            <a:r>
              <a:rPr lang="el-GR" sz="3600" dirty="0" smtClean="0"/>
              <a:t>, περίπτωση συλλογισμού με αναλογία, χρησιμοποιείται για να </a:t>
            </a:r>
            <a:r>
              <a:rPr lang="el-GR" sz="3600" dirty="0" smtClean="0"/>
              <a:t>δείξει </a:t>
            </a:r>
            <a:r>
              <a:rPr lang="el-GR" sz="3600" dirty="0" smtClean="0"/>
              <a:t>ότι οι ιδέες της κβαντομηχανικής (φυσική του μικρόκοσμου), αν τις εφαρμόσουμε σε μακροσκοπικά φαινόμενα, δίνουν παράδοξες καταστάσεις. Επομένως δεν μπορεί να χρησιμοποιείται πέρα από την περιοχή που είναι φτιαγμένη, όπως κάθε φυσική θεωρία.</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smbc-comics.com/comics/20071023.gif"/>
          <p:cNvPicPr/>
          <p:nvPr/>
        </p:nvPicPr>
        <p:blipFill>
          <a:blip r:embed="rId2" cstate="print"/>
          <a:srcRect/>
          <a:stretch>
            <a:fillRect/>
          </a:stretch>
        </p:blipFill>
        <p:spPr bwMode="auto">
          <a:xfrm>
            <a:off x="838200" y="0"/>
            <a:ext cx="7620000" cy="76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Cyanide and Happiness, a daily webcomic"/>
          <p:cNvPicPr>
            <a:picLocks noChangeAspect="1" noChangeArrowheads="1"/>
          </p:cNvPicPr>
          <p:nvPr/>
        </p:nvPicPr>
        <p:blipFill>
          <a:blip r:embed="rId2" cstate="print"/>
          <a:srcRect/>
          <a:stretch>
            <a:fillRect/>
          </a:stretch>
        </p:blipFill>
        <p:spPr bwMode="auto">
          <a:xfrm>
            <a:off x="0" y="-304800"/>
            <a:ext cx="9144000" cy="643655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3" name="Picture 1" descr="C:\000Pedag,cours 2015-6, materiau des cours  2015-2016\Schrodingers_cat\Wanted-Dead-Or-Alive-Poster cornell-scholdinger-cat.jpg"/>
          <p:cNvPicPr>
            <a:picLocks noChangeAspect="1" noChangeArrowheads="1"/>
          </p:cNvPicPr>
          <p:nvPr/>
        </p:nvPicPr>
        <p:blipFill>
          <a:blip r:embed="rId2" cstate="print"/>
          <a:srcRect/>
          <a:stretch>
            <a:fillRect/>
          </a:stretch>
        </p:blipFill>
        <p:spPr bwMode="auto">
          <a:xfrm>
            <a:off x="1905000" y="50800"/>
            <a:ext cx="5333999" cy="675639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49" name="Picture 1" descr="C:\000Pedag,cours 2015-6, materiau des cours  2015-2016\Schrodingers_cat\Wanted-Dead-Or-Alive-Poster.jpg"/>
          <p:cNvPicPr>
            <a:picLocks noChangeAspect="1" noChangeArrowheads="1"/>
          </p:cNvPicPr>
          <p:nvPr/>
        </p:nvPicPr>
        <p:blipFill>
          <a:blip r:embed="rId2" cstate="print"/>
          <a:srcRect/>
          <a:stretch>
            <a:fillRect/>
          </a:stretch>
        </p:blipFill>
        <p:spPr bwMode="auto">
          <a:xfrm>
            <a:off x="1600200" y="0"/>
            <a:ext cx="5442978" cy="72199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5" name="Picture 1" descr="C:\000Pedag,cours 2015-6, materiau des cours  2015-2016\Schrodingers_cat\Schrodinger Jesus.jpg"/>
          <p:cNvPicPr>
            <a:picLocks noChangeAspect="1" noChangeArrowheads="1"/>
          </p:cNvPicPr>
          <p:nvPr/>
        </p:nvPicPr>
        <p:blipFill>
          <a:blip r:embed="rId2" cstate="print"/>
          <a:srcRect/>
          <a:stretch>
            <a:fillRect/>
          </a:stretch>
        </p:blipFill>
        <p:spPr bwMode="auto">
          <a:xfrm>
            <a:off x="1066800" y="112743"/>
            <a:ext cx="7010400" cy="663251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Greek Mythology and Schrödinger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4000" dirty="0" smtClean="0">
                <a:latin typeface="Times New Roman" pitchFamily="18" charset="0"/>
                <a:cs typeface="Times New Roman" pitchFamily="18" charset="0"/>
              </a:rPr>
              <a:t>In the Greek myth of Orpheus and Eurydice, the hero walks in front of his beloved but hasn't the right to look at her, as this crime will send her to the underworld eternally. </a:t>
            </a:r>
          </a:p>
          <a:p>
            <a:pPr>
              <a:buNone/>
            </a:pPr>
            <a:r>
              <a:rPr lang="en-US" sz="4000" dirty="0" smtClean="0">
                <a:latin typeface="Times New Roman" pitchFamily="18" charset="0"/>
                <a:cs typeface="Times New Roman" pitchFamily="18" charset="0"/>
              </a:rPr>
              <a:t>Once Orpheus looks at Eurydice, she passes away forever. </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may contain: 2 people">
            <a:hlinkClick r:id="rId2"/>
          </p:cNvPr>
          <p:cNvPicPr>
            <a:picLocks noGrp="1"/>
          </p:cNvPicPr>
          <p:nvPr>
            <p:ph idx="1"/>
          </p:nvPr>
        </p:nvPicPr>
        <p:blipFill>
          <a:blip r:embed="rId3" cstate="print"/>
          <a:srcRect/>
          <a:stretch>
            <a:fillRect/>
          </a:stretch>
        </p:blipFill>
        <p:spPr bwMode="auto">
          <a:xfrm>
            <a:off x="0" y="0"/>
            <a:ext cx="8763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858000"/>
          </a:xfrm>
        </p:spPr>
        <p:txBody>
          <a:bodyPr>
            <a:noAutofit/>
          </a:bodyPr>
          <a:lstStyle/>
          <a:p>
            <a:pPr>
              <a:buNone/>
            </a:pPr>
            <a:r>
              <a:rPr lang="el-GR" sz="2700" dirty="0" smtClean="0">
                <a:latin typeface="Times New Roman" pitchFamily="18" charset="0"/>
                <a:cs typeface="Times New Roman" pitchFamily="18" charset="0"/>
              </a:rPr>
              <a:t>Κβαντομηχανική (</a:t>
            </a:r>
            <a:r>
              <a:rPr lang="en-US" sz="2700" dirty="0" smtClean="0">
                <a:latin typeface="Times New Roman" pitchFamily="18" charset="0"/>
                <a:cs typeface="Times New Roman" pitchFamily="18" charset="0"/>
              </a:rPr>
              <a:t>quantum mechanics</a:t>
            </a:r>
            <a:r>
              <a:rPr lang="el-GR" sz="2700" dirty="0" smtClean="0">
                <a:latin typeface="Times New Roman" pitchFamily="18" charset="0"/>
                <a:cs typeface="Times New Roman" pitchFamily="18" charset="0"/>
              </a:rPr>
              <a:t>)</a:t>
            </a:r>
          </a:p>
          <a:p>
            <a:pPr>
              <a:buNone/>
            </a:pPr>
            <a:endParaRPr lang="en-US" sz="1600" dirty="0" smtClean="0">
              <a:latin typeface="Times New Roman" pitchFamily="18" charset="0"/>
              <a:cs typeface="Times New Roman" pitchFamily="18" charset="0"/>
            </a:endParaRPr>
          </a:p>
          <a:p>
            <a:pPr>
              <a:buNone/>
            </a:pPr>
            <a:r>
              <a:rPr lang="fr-FR" sz="2700" dirty="0" smtClean="0">
                <a:latin typeface="Times New Roman" pitchFamily="18" charset="0"/>
                <a:cs typeface="Times New Roman" pitchFamily="18" charset="0"/>
              </a:rPr>
              <a:t>- Louis de Broglie, Einstein, Schrödinger, Max Planck</a:t>
            </a:r>
            <a:endParaRPr lang="en-US" sz="2700" dirty="0" smtClean="0">
              <a:latin typeface="Times New Roman" pitchFamily="18" charset="0"/>
              <a:cs typeface="Times New Roman" pitchFamily="18" charset="0"/>
            </a:endParaRPr>
          </a:p>
          <a:p>
            <a:pPr>
              <a:buNone/>
            </a:pPr>
            <a:r>
              <a:rPr lang="el-GR" sz="2700" dirty="0" smtClean="0">
                <a:latin typeface="Times New Roman" pitchFamily="18" charset="0"/>
                <a:cs typeface="Times New Roman" pitchFamily="18" charset="0"/>
              </a:rPr>
              <a:t>Αιτιοκρατία </a:t>
            </a:r>
            <a:r>
              <a:rPr lang="en-US" sz="2700" dirty="0" smtClean="0">
                <a:latin typeface="Times New Roman" pitchFamily="18" charset="0"/>
                <a:cs typeface="Times New Roman" pitchFamily="18" charset="0"/>
              </a:rPr>
              <a:t>(determinism)</a:t>
            </a:r>
            <a:r>
              <a:rPr lang="el-GR" sz="27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Αιτιότητα</a:t>
            </a:r>
            <a:r>
              <a:rPr lang="fr-FR"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(causality).</a:t>
            </a:r>
            <a:endParaRPr lang="en-US" sz="2700" dirty="0" smtClean="0">
              <a:latin typeface="Times New Roman" pitchFamily="18" charset="0"/>
              <a:cs typeface="Times New Roman" pitchFamily="18" charset="0"/>
            </a:endParaRPr>
          </a:p>
          <a:p>
            <a:pPr>
              <a:buNone/>
            </a:pPr>
            <a:endParaRPr lang="el-GR" sz="1400" dirty="0" smtClean="0">
              <a:latin typeface="Times New Roman" pitchFamily="18" charset="0"/>
              <a:cs typeface="Times New Roman" pitchFamily="18" charset="0"/>
            </a:endParaRPr>
          </a:p>
          <a:p>
            <a:pPr>
              <a:buNone/>
            </a:pPr>
            <a:r>
              <a:rPr lang="en-US" sz="2700" dirty="0" smtClean="0">
                <a:latin typeface="Times New Roman" pitchFamily="18" charset="0"/>
                <a:cs typeface="Times New Roman" pitchFamily="18" charset="0"/>
              </a:rPr>
              <a:t>- Werner Heisenberg, </a:t>
            </a:r>
            <a:r>
              <a:rPr lang="en-US" sz="2700" dirty="0" err="1" smtClean="0">
                <a:latin typeface="Times New Roman" pitchFamily="18" charset="0"/>
                <a:cs typeface="Times New Roman" pitchFamily="18" charset="0"/>
              </a:rPr>
              <a:t>Niels</a:t>
            </a:r>
            <a:r>
              <a:rPr lang="en-US" sz="2700" dirty="0" smtClean="0">
                <a:latin typeface="Times New Roman" pitchFamily="18" charset="0"/>
                <a:cs typeface="Times New Roman" pitchFamily="18" charset="0"/>
              </a:rPr>
              <a:t> Bohr</a:t>
            </a:r>
          </a:p>
          <a:p>
            <a:pPr>
              <a:buNone/>
            </a:pPr>
            <a:r>
              <a:rPr lang="en-US" sz="2700" dirty="0" smtClean="0">
                <a:latin typeface="Times New Roman" pitchFamily="18" charset="0"/>
                <a:cs typeface="Times New Roman" pitchFamily="18" charset="0"/>
              </a:rPr>
              <a:t>matrix mechanics</a:t>
            </a:r>
          </a:p>
          <a:p>
            <a:pPr>
              <a:buNone/>
            </a:pPr>
            <a:r>
              <a:rPr lang="el-GR" sz="2700" dirty="0" smtClean="0">
                <a:latin typeface="Times New Roman" pitchFamily="18" charset="0"/>
                <a:cs typeface="Times New Roman" pitchFamily="18" charset="0"/>
              </a:rPr>
              <a:t>Αρχή της απροσδιοριστίας</a:t>
            </a:r>
            <a:r>
              <a:rPr lang="en-US" sz="2700" dirty="0" smtClean="0">
                <a:latin typeface="Times New Roman" pitchFamily="18" charset="0"/>
                <a:cs typeface="Times New Roman" pitchFamily="18" charset="0"/>
              </a:rPr>
              <a:t> (uncertainty principle):</a:t>
            </a:r>
          </a:p>
          <a:p>
            <a:pPr>
              <a:buNone/>
            </a:pPr>
            <a:r>
              <a:rPr lang="el-GR" sz="2700" dirty="0" smtClean="0">
                <a:latin typeface="Times New Roman" pitchFamily="18" charset="0"/>
                <a:cs typeface="Times New Roman" pitchFamily="18" charset="0"/>
              </a:rPr>
              <a:t>Είναι αδύνατο να μετρηθεί ταυτόχρονα και με ακρίβεια, ούτε πρακτικά, ούτε και θεωρητικά, η θέση και η ταχύτητα, ή ορμή, ενός σωματίου.</a:t>
            </a:r>
            <a:endParaRPr lang="en-US" sz="2700" dirty="0" smtClean="0">
              <a:latin typeface="Times New Roman" pitchFamily="18" charset="0"/>
              <a:cs typeface="Times New Roman" pitchFamily="18" charset="0"/>
            </a:endParaRPr>
          </a:p>
          <a:p>
            <a:pPr>
              <a:buNone/>
            </a:pPr>
            <a:r>
              <a:rPr lang="el-GR" sz="2700" dirty="0" smtClean="0">
                <a:latin typeface="Times New Roman" pitchFamily="18" charset="0"/>
                <a:cs typeface="Times New Roman" pitchFamily="18" charset="0"/>
              </a:rPr>
              <a:t>Εν αντιθέσει με την αρχή της αιτιοκρατίας, σύμφωνα με την αρχή της απροσδιοριστίας υπάρχουν γεγονότα των οποίων η εκδήλωση δεν υπαγορεύεται από κάποια αιτία.</a:t>
            </a:r>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6172200"/>
          </a:xfrm>
        </p:spPr>
        <p:txBody>
          <a:bodyPr>
            <a:normAutofit/>
          </a:bodyPr>
          <a:lstStyle/>
          <a:p>
            <a:pPr>
              <a:buNone/>
            </a:pPr>
            <a:r>
              <a:rPr lang="en-US" dirty="0" smtClean="0">
                <a:latin typeface="Times New Roman" pitchFamily="18" charset="0"/>
                <a:cs typeface="Times New Roman" pitchFamily="18" charset="0"/>
              </a:rPr>
              <a:t>The concept of Quantum Mechanics was in the Greek myth of "Orpheus and Eurydice" where the hero walks in front of his beloved but hasn't the right to look at her, as this crime will send her to the underworld eternally. So, Eurydice is alive as long as Orpheus isn't looking at her, but the hero isn't sure. Actually Orpheus didn't know the state of Eurydice while he wasn't looking at her. Once Orpheus becomes observer of the facts, Eurydice passes away forever.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858000"/>
          </a:xfrm>
        </p:spPr>
        <p:txBody>
          <a:bodyPr>
            <a:normAutofit fontScale="92500" lnSpcReduction="10000"/>
          </a:bodyPr>
          <a:lstStyle/>
          <a:p>
            <a:pPr>
              <a:buNone/>
            </a:pPr>
            <a:r>
              <a:rPr lang="en-US" dirty="0" smtClean="0">
                <a:latin typeface="Times New Roman" pitchFamily="18" charset="0"/>
                <a:cs typeface="Times New Roman" pitchFamily="18" charset="0"/>
              </a:rPr>
              <a:t>Einstein, himself one of the founders of quantum theory, did not accept some of the more philosophical or metaphysical interpretations of quantum mechanics, such as rejection of determinism and of causality. </a:t>
            </a:r>
          </a:p>
          <a:p>
            <a:pPr>
              <a:buNone/>
            </a:pPr>
            <a:r>
              <a:rPr lang="en-US" dirty="0" smtClean="0">
                <a:latin typeface="Times New Roman" pitchFamily="18" charset="0"/>
                <a:cs typeface="Times New Roman" pitchFamily="18" charset="0"/>
              </a:rPr>
              <a:t>“God does not play with dice”</a:t>
            </a:r>
          </a:p>
          <a:p>
            <a:pPr>
              <a:buNone/>
            </a:pPr>
            <a:r>
              <a:rPr lang="en-US" dirty="0" smtClean="0">
                <a:latin typeface="Times New Roman" pitchFamily="18" charset="0"/>
                <a:cs typeface="Times New Roman" pitchFamily="18" charset="0"/>
              </a:rPr>
              <a:t>He rejected the concept that the state of a physical system depends on the experimental arrangement for its measurement. He held that a state of nature occurs in its own right, regardless of whether or how it might be observed. In that view, he is supported by the currently accepted definition of a quantum state, which remains invariant under arbitrary choice of configuration space for its representation, that is to say, manner of observation.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Schrödinger's </a:t>
            </a:r>
            <a:r>
              <a:rPr lang="en-US" dirty="0" smtClean="0"/>
              <a:t>cat</a:t>
            </a:r>
            <a:r>
              <a:rPr lang="el-GR" dirty="0" smtClean="0"/>
              <a:t>, 1935</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Erwin </a:t>
            </a:r>
            <a:r>
              <a:rPr lang="en-US" dirty="0" err="1"/>
              <a:t>Schr</a:t>
            </a:r>
            <a:r>
              <a:rPr lang="el-GR" dirty="0"/>
              <a:t>ö</a:t>
            </a:r>
            <a:r>
              <a:rPr lang="en-US" dirty="0" smtClean="0"/>
              <a:t>dinger</a:t>
            </a:r>
            <a:r>
              <a:rPr lang="el-GR" dirty="0" smtClean="0"/>
              <a:t> 1887-1961</a:t>
            </a:r>
            <a:endParaRPr lang="en-US" dirty="0"/>
          </a:p>
        </p:txBody>
      </p:sp>
      <p:sp>
        <p:nvSpPr>
          <p:cNvPr id="3" name="Content Placeholder 2"/>
          <p:cNvSpPr>
            <a:spLocks noGrp="1"/>
          </p:cNvSpPr>
          <p:nvPr>
            <p:ph idx="1"/>
          </p:nvPr>
        </p:nvSpPr>
        <p:spPr/>
        <p:txBody>
          <a:bodyPr/>
          <a:lstStyle/>
          <a:p>
            <a:endParaRPr lang="en-US" dirty="0"/>
          </a:p>
        </p:txBody>
      </p:sp>
      <p:pic>
        <p:nvPicPr>
          <p:cNvPr id="11266" name="Picture 2" descr="https://upload.wikimedia.org/wikipedia/commons/2/2e/Erwin_Schr%C3%B6dinger_%281933%29.jpg"/>
          <p:cNvPicPr>
            <a:picLocks noChangeAspect="1" noChangeArrowheads="1"/>
          </p:cNvPicPr>
          <p:nvPr/>
        </p:nvPicPr>
        <p:blipFill>
          <a:blip r:embed="rId2" cstate="print"/>
          <a:srcRect/>
          <a:stretch>
            <a:fillRect/>
          </a:stretch>
        </p:blipFill>
        <p:spPr bwMode="auto">
          <a:xfrm>
            <a:off x="1219200" y="1254033"/>
            <a:ext cx="3962400" cy="560396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a:latin typeface="Times New Roman" pitchFamily="18" charset="0"/>
                <a:cs typeface="Times New Roman" pitchFamily="18" charset="0"/>
              </a:rPr>
              <a:t>Θ</a:t>
            </a:r>
            <a:r>
              <a:rPr lang="el-GR" dirty="0" smtClean="0">
                <a:latin typeface="Times New Roman" pitchFamily="18" charset="0"/>
                <a:cs typeface="Times New Roman" pitchFamily="18" charset="0"/>
              </a:rPr>
              <a:t>εωρητικές </a:t>
            </a:r>
            <a:r>
              <a:rPr lang="el-GR" dirty="0">
                <a:latin typeface="Times New Roman" pitchFamily="18" charset="0"/>
                <a:cs typeface="Times New Roman" pitchFamily="18" charset="0"/>
              </a:rPr>
              <a:t>συζητήσεις για τις ερμηνείες της κβαντομηχανικής.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Π</a:t>
            </a:r>
            <a:r>
              <a:rPr lang="el-GR" dirty="0" smtClean="0">
                <a:latin typeface="Times New Roman" pitchFamily="18" charset="0"/>
                <a:cs typeface="Times New Roman" pitchFamily="18" charset="0"/>
              </a:rPr>
              <a:t>ρόβλημα </a:t>
            </a:r>
            <a:r>
              <a:rPr lang="el-GR" dirty="0">
                <a:latin typeface="Times New Roman" pitchFamily="18" charset="0"/>
                <a:cs typeface="Times New Roman" pitchFamily="18" charset="0"/>
              </a:rPr>
              <a:t>στην ερμηνεία της </a:t>
            </a:r>
            <a:r>
              <a:rPr lang="el-GR" dirty="0" smtClean="0">
                <a:latin typeface="Times New Roman" pitchFamily="18" charset="0"/>
                <a:cs typeface="Times New Roman" pitchFamily="18" charset="0"/>
              </a:rPr>
              <a:t>σχολής της Κοπεγχάγης (</a:t>
            </a:r>
            <a:r>
              <a:rPr lang="en-US" dirty="0" smtClean="0">
                <a:latin typeface="Times New Roman" pitchFamily="18" charset="0"/>
                <a:cs typeface="Times New Roman" pitchFamily="18" charset="0"/>
              </a:rPr>
              <a:t>Heisenberg, Bohr</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για την κβαντομηχανική στην εφαρμογή της σε καθημερινά αντικείμενα.</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l-GR" b="1" dirty="0">
                <a:latin typeface="Times New Roman" pitchFamily="18" charset="0"/>
                <a:cs typeface="Times New Roman" pitchFamily="18" charset="0"/>
              </a:rPr>
              <a:t>Το νοητικό πείραμα του Σρέντινγκερ </a:t>
            </a:r>
            <a:endParaRPr lang="en-US" b="1"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θέτει το ερώτημα, πότε ένα κβαντικό σύστημα σταματάει να υπάρχει σε μια κβαντική υπέρθεση καταστάσεων και γίνεται το ένα ή το άλλο;</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Quantum superposition</a:t>
            </a:r>
            <a:br>
              <a:rPr lang="en-US" dirty="0" smtClean="0"/>
            </a:br>
            <a:endParaRPr lang="en-US" dirty="0"/>
          </a:p>
        </p:txBody>
      </p:sp>
      <p:sp>
        <p:nvSpPr>
          <p:cNvPr id="3" name="Content Placeholder 2"/>
          <p:cNvSpPr>
            <a:spLocks noGrp="1"/>
          </p:cNvSpPr>
          <p:nvPr>
            <p:ph idx="1"/>
          </p:nvPr>
        </p:nvSpPr>
        <p:spPr/>
        <p:txBody>
          <a:bodyPr/>
          <a:lstStyle/>
          <a:p>
            <a:pPr>
              <a:buNone/>
            </a:pPr>
            <a:r>
              <a:rPr lang="el-GR" dirty="0" smtClean="0"/>
              <a:t>Η κβαντική υπέρθεση είναι ένα θεμελιώδες φαινόμενο της κβαντομηχανικής. </a:t>
            </a:r>
          </a:p>
          <a:p>
            <a:pPr>
              <a:buNone/>
            </a:pPr>
            <a:r>
              <a:rPr lang="el-GR" dirty="0" smtClean="0"/>
              <a:t>Κατά την υπέρθεση, δύο κβαντικές καταστάσεις προστίθενται μεταξύ τους με τρόπο που τους επιτρέπει να συνυπάρχουν ταυτόχρονα. </a:t>
            </a:r>
          </a:p>
          <a:p>
            <a:pPr>
              <a:buNone/>
            </a:pPr>
            <a:r>
              <a:rPr lang="el-GR" dirty="0" smtClean="0"/>
              <a:t>Με αυτό τον τρόπο, κάθε κβαντική κατάσταση μπορεί να περιγραφεί ως το άθροισμα πολλαπλών διακριτών βασικών καταστάσεων.</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l-GR" dirty="0"/>
              <a:t>Το σενάριο παρουσιάζει μια γάτα, η οποία μπορεί να είναι ταυτόχρονα ζωντανή και νεκρή, με την κατάστασή της να συνδέεται με προηγούμενο τυχαίο γεγονός.</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722</Words>
  <Application>Microsoft Office PowerPoint</Application>
  <PresentationFormat>On-screen Show (4:3)</PresentationFormat>
  <Paragraphs>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quantum mechanics</vt:lpstr>
      <vt:lpstr>Slide 2</vt:lpstr>
      <vt:lpstr>Slide 3</vt:lpstr>
      <vt:lpstr>Schrödinger's cat, 1935</vt:lpstr>
      <vt:lpstr>Erwin Schrödinger 1887-1961</vt:lpstr>
      <vt:lpstr>Slide 6</vt:lpstr>
      <vt:lpstr>Slide 7</vt:lpstr>
      <vt:lpstr>Quantum superposition </vt:lpstr>
      <vt:lpstr>Slide 9</vt:lpstr>
      <vt:lpstr>Slide 10</vt:lpstr>
      <vt:lpstr>Slide 11</vt:lpstr>
      <vt:lpstr>Slide 12</vt:lpstr>
      <vt:lpstr>Slide 13</vt:lpstr>
      <vt:lpstr>Slide 14</vt:lpstr>
      <vt:lpstr>Slide 15</vt:lpstr>
      <vt:lpstr>Slide 16</vt:lpstr>
      <vt:lpstr>Slide 17</vt:lpstr>
      <vt:lpstr>Greek Mythology and Schrödinger</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Schrödinger's cat, 1935</dc:title>
  <dc:creator>User</dc:creator>
  <cp:lastModifiedBy>User</cp:lastModifiedBy>
  <cp:revision>11</cp:revision>
  <dcterms:created xsi:type="dcterms:W3CDTF">2016-11-11T20:29:13Z</dcterms:created>
  <dcterms:modified xsi:type="dcterms:W3CDTF">2016-11-28T11:05:51Z</dcterms:modified>
</cp:coreProperties>
</file>