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20CC4-0919-4DEB-9C79-319BF3DDA1C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l-GR"/>
        </a:p>
      </dgm:t>
    </dgm:pt>
    <dgm:pt modelId="{A9A81345-B35E-449E-806E-DD8CC828E30A}">
      <dgm:prSet phldrT="[Κείμενο]"/>
      <dgm:spPr/>
      <dgm:t>
        <a:bodyPr/>
        <a:lstStyle/>
        <a:p>
          <a:r>
            <a:rPr lang="el-GR" b="1" dirty="0" smtClean="0"/>
            <a:t>ΠΡΟ-ΕΠΙΣΤΗΜΗ</a:t>
          </a:r>
          <a:endParaRPr lang="el-GR" b="1" dirty="0"/>
        </a:p>
      </dgm:t>
    </dgm:pt>
    <dgm:pt modelId="{4908BE51-2850-43DB-B4A7-F2A197FAE5A2}" type="parTrans" cxnId="{B7C9EA3C-6FB3-41A0-886F-D787D16B381D}">
      <dgm:prSet/>
      <dgm:spPr/>
      <dgm:t>
        <a:bodyPr/>
        <a:lstStyle/>
        <a:p>
          <a:endParaRPr lang="el-GR"/>
        </a:p>
      </dgm:t>
    </dgm:pt>
    <dgm:pt modelId="{B6654E3D-9140-4262-9A75-869A23C5D184}" type="sibTrans" cxnId="{B7C9EA3C-6FB3-41A0-886F-D787D16B381D}">
      <dgm:prSet/>
      <dgm:spPr/>
      <dgm:t>
        <a:bodyPr/>
        <a:lstStyle/>
        <a:p>
          <a:endParaRPr lang="el-GR"/>
        </a:p>
      </dgm:t>
    </dgm:pt>
    <dgm:pt modelId="{0BAFAE7E-7206-4B90-ACF2-8694926F0AA7}">
      <dgm:prSet phldrT="[Κείμενο]" custT="1"/>
      <dgm:spPr/>
      <dgm:t>
        <a:bodyPr/>
        <a:lstStyle/>
        <a:p>
          <a:r>
            <a:rPr lang="el-GR" sz="1700" b="1" dirty="0" smtClean="0"/>
            <a:t>ΠΑΡΑΔΕΙΓΜΑ</a:t>
          </a:r>
          <a:endParaRPr lang="el-GR" sz="1700" b="1" dirty="0"/>
        </a:p>
      </dgm:t>
    </dgm:pt>
    <dgm:pt modelId="{8E4C5925-0CD5-43B6-B376-D67E72628A61}" type="parTrans" cxnId="{B464E932-C1D8-4042-A761-CCB7A19B343F}">
      <dgm:prSet/>
      <dgm:spPr/>
      <dgm:t>
        <a:bodyPr/>
        <a:lstStyle/>
        <a:p>
          <a:endParaRPr lang="el-GR"/>
        </a:p>
      </dgm:t>
    </dgm:pt>
    <dgm:pt modelId="{57B03979-0F08-44A2-B1AC-C2A6524CB14B}" type="sibTrans" cxnId="{B464E932-C1D8-4042-A761-CCB7A19B343F}">
      <dgm:prSet/>
      <dgm:spPr/>
      <dgm:t>
        <a:bodyPr/>
        <a:lstStyle/>
        <a:p>
          <a:endParaRPr lang="el-GR"/>
        </a:p>
      </dgm:t>
    </dgm:pt>
    <dgm:pt modelId="{FB13F374-41BF-4E49-838E-1909F1E1BB76}">
      <dgm:prSet phldrT="[Κείμενο]" custT="1"/>
      <dgm:spPr/>
      <dgm:t>
        <a:bodyPr/>
        <a:lstStyle/>
        <a:p>
          <a:r>
            <a:rPr lang="el-GR" sz="1700" b="1" dirty="0" smtClean="0"/>
            <a:t>ΕΠΙΣΤΗΜΟΝΙΚΗ ΚΟΙΝΟΤΗΤΑ </a:t>
          </a:r>
          <a:endParaRPr lang="el-GR" sz="1700" b="1" dirty="0"/>
        </a:p>
      </dgm:t>
    </dgm:pt>
    <dgm:pt modelId="{1BE9C2A4-5FF9-417B-9BF0-BB202ED87C07}" type="parTrans" cxnId="{1F7BC51B-CDB2-4F26-8B1A-9F0D7A895373}">
      <dgm:prSet/>
      <dgm:spPr/>
      <dgm:t>
        <a:bodyPr/>
        <a:lstStyle/>
        <a:p>
          <a:endParaRPr lang="el-GR"/>
        </a:p>
      </dgm:t>
    </dgm:pt>
    <dgm:pt modelId="{33D03B57-0E8B-4BAD-A582-754392515443}" type="sibTrans" cxnId="{1F7BC51B-CDB2-4F26-8B1A-9F0D7A895373}">
      <dgm:prSet/>
      <dgm:spPr/>
      <dgm:t>
        <a:bodyPr/>
        <a:lstStyle/>
        <a:p>
          <a:endParaRPr lang="el-GR"/>
        </a:p>
      </dgm:t>
    </dgm:pt>
    <dgm:pt modelId="{CD67E7C5-04AE-455F-9666-F00B2AE276AD}">
      <dgm:prSet phldrT="[Κείμενο]"/>
      <dgm:spPr/>
      <dgm:t>
        <a:bodyPr/>
        <a:lstStyle/>
        <a:p>
          <a:r>
            <a:rPr lang="el-GR" b="1" dirty="0" smtClean="0"/>
            <a:t>ΦΥΣΙΟΛΟΓΙΚΗ ΕΠΙΣΤΗΜΗ</a:t>
          </a:r>
          <a:endParaRPr lang="el-GR" b="1" dirty="0"/>
        </a:p>
      </dgm:t>
    </dgm:pt>
    <dgm:pt modelId="{B208E9D8-0692-4514-8EB8-04BC70A947F2}" type="parTrans" cxnId="{D51D3439-77A9-46BC-936C-801F74081ED0}">
      <dgm:prSet/>
      <dgm:spPr/>
      <dgm:t>
        <a:bodyPr/>
        <a:lstStyle/>
        <a:p>
          <a:endParaRPr lang="el-GR"/>
        </a:p>
      </dgm:t>
    </dgm:pt>
    <dgm:pt modelId="{610D2A24-B77B-45E0-A2EC-B24EFEB00880}" type="sibTrans" cxnId="{D51D3439-77A9-46BC-936C-801F74081ED0}">
      <dgm:prSet/>
      <dgm:spPr/>
      <dgm:t>
        <a:bodyPr/>
        <a:lstStyle/>
        <a:p>
          <a:endParaRPr lang="el-GR"/>
        </a:p>
      </dgm:t>
    </dgm:pt>
    <dgm:pt modelId="{9C8177AB-7108-45A9-973D-C3EC6DC0A91A}">
      <dgm:prSet phldrT="[Κείμενο]" custT="1"/>
      <dgm:spPr/>
      <dgm:t>
        <a:bodyPr/>
        <a:lstStyle/>
        <a:p>
          <a:r>
            <a:rPr lang="el-GR" sz="1700" b="1" dirty="0" smtClean="0"/>
            <a:t>ΑΝΩΜΑΛΙΕΣ </a:t>
          </a:r>
          <a:endParaRPr lang="el-GR" sz="1700" b="1" dirty="0"/>
        </a:p>
      </dgm:t>
    </dgm:pt>
    <dgm:pt modelId="{D8B4FAA9-2E68-415E-8122-9460EB92F7D0}" type="parTrans" cxnId="{768A85CD-555B-48BA-A734-0F4378161E75}">
      <dgm:prSet/>
      <dgm:spPr/>
      <dgm:t>
        <a:bodyPr/>
        <a:lstStyle/>
        <a:p>
          <a:endParaRPr lang="el-GR"/>
        </a:p>
      </dgm:t>
    </dgm:pt>
    <dgm:pt modelId="{C8A0489B-6BBA-4044-8E03-69169C12276A}" type="sibTrans" cxnId="{768A85CD-555B-48BA-A734-0F4378161E75}">
      <dgm:prSet/>
      <dgm:spPr/>
      <dgm:t>
        <a:bodyPr/>
        <a:lstStyle/>
        <a:p>
          <a:endParaRPr lang="el-GR"/>
        </a:p>
      </dgm:t>
    </dgm:pt>
    <dgm:pt modelId="{80A33DB9-EAA8-414F-A674-8D40368B4456}">
      <dgm:prSet phldrT="[Κείμενο]" custT="1"/>
      <dgm:spPr/>
      <dgm:t>
        <a:bodyPr/>
        <a:lstStyle/>
        <a:p>
          <a:r>
            <a:rPr lang="el-GR" sz="1700" b="1" dirty="0" smtClean="0"/>
            <a:t>ΚΡΙΣΗ (ΙΔΙΟΡΡΥΘΜΗ ΕΠΙΣΤΗΜΗ) </a:t>
          </a:r>
          <a:endParaRPr lang="el-GR" sz="1700" b="1" dirty="0"/>
        </a:p>
      </dgm:t>
    </dgm:pt>
    <dgm:pt modelId="{10E1A1B8-EB3F-464D-9FD0-63B07BD2E115}" type="parTrans" cxnId="{FF1A9692-CC41-4F5E-9303-B09CAADAB104}">
      <dgm:prSet/>
      <dgm:spPr/>
      <dgm:t>
        <a:bodyPr/>
        <a:lstStyle/>
        <a:p>
          <a:endParaRPr lang="el-GR"/>
        </a:p>
      </dgm:t>
    </dgm:pt>
    <dgm:pt modelId="{88AE1775-767A-441F-B823-5E42F38BB31F}" type="sibTrans" cxnId="{FF1A9692-CC41-4F5E-9303-B09CAADAB104}">
      <dgm:prSet/>
      <dgm:spPr/>
      <dgm:t>
        <a:bodyPr/>
        <a:lstStyle/>
        <a:p>
          <a:endParaRPr lang="el-GR"/>
        </a:p>
      </dgm:t>
    </dgm:pt>
    <dgm:pt modelId="{EEEA7C81-7332-47C7-AF14-0B2017F56EC6}">
      <dgm:prSet phldrT="[Κείμενο]"/>
      <dgm:spPr/>
      <dgm:t>
        <a:bodyPr/>
        <a:lstStyle/>
        <a:p>
          <a:r>
            <a:rPr lang="el-GR" b="1" dirty="0" smtClean="0"/>
            <a:t>ΕΠΙΣΤΗΜΟΝΙΚΗ  ΕΠΑΝΑΣΤΑΣΗ</a:t>
          </a:r>
          <a:endParaRPr lang="el-GR" b="1" dirty="0"/>
        </a:p>
      </dgm:t>
    </dgm:pt>
    <dgm:pt modelId="{2D1FD256-4751-4528-BA87-C26CCB1B7463}" type="parTrans" cxnId="{025DBA1A-71CB-4651-A5B1-82D4E25D1520}">
      <dgm:prSet/>
      <dgm:spPr/>
      <dgm:t>
        <a:bodyPr/>
        <a:lstStyle/>
        <a:p>
          <a:endParaRPr lang="el-GR"/>
        </a:p>
      </dgm:t>
    </dgm:pt>
    <dgm:pt modelId="{7F3D947C-AE15-48FB-8A8B-EF585B5165CD}" type="sibTrans" cxnId="{025DBA1A-71CB-4651-A5B1-82D4E25D1520}">
      <dgm:prSet/>
      <dgm:spPr/>
      <dgm:t>
        <a:bodyPr/>
        <a:lstStyle/>
        <a:p>
          <a:endParaRPr lang="el-GR"/>
        </a:p>
      </dgm:t>
    </dgm:pt>
    <dgm:pt modelId="{C31D36F3-F232-427A-9E40-D63DD56551AD}">
      <dgm:prSet phldrT="[Κείμενο]" custT="1"/>
      <dgm:spPr/>
      <dgm:t>
        <a:bodyPr/>
        <a:lstStyle/>
        <a:p>
          <a:r>
            <a:rPr lang="el-GR" sz="1700" b="1" dirty="0" smtClean="0"/>
            <a:t>ΝΕΟ ΠΑΡΑΔΕΙΓΜΑ </a:t>
          </a:r>
          <a:endParaRPr lang="el-GR" sz="1700" b="1" dirty="0"/>
        </a:p>
      </dgm:t>
    </dgm:pt>
    <dgm:pt modelId="{FC7C3041-2274-4014-AB1E-878EC35FE1CD}" type="parTrans" cxnId="{7565E9B9-BCBE-4D47-8B34-5BBFCBDDD3F0}">
      <dgm:prSet/>
      <dgm:spPr/>
      <dgm:t>
        <a:bodyPr/>
        <a:lstStyle/>
        <a:p>
          <a:endParaRPr lang="el-GR"/>
        </a:p>
      </dgm:t>
    </dgm:pt>
    <dgm:pt modelId="{E10B0648-ABB6-40C1-8CA9-63E00A28556E}" type="sibTrans" cxnId="{7565E9B9-BCBE-4D47-8B34-5BBFCBDDD3F0}">
      <dgm:prSet/>
      <dgm:spPr/>
      <dgm:t>
        <a:bodyPr/>
        <a:lstStyle/>
        <a:p>
          <a:endParaRPr lang="el-GR"/>
        </a:p>
      </dgm:t>
    </dgm:pt>
    <dgm:pt modelId="{A6E740DE-F1E5-466B-8D94-63C2104BDDA0}">
      <dgm:prSet phldrT="[Κείμενο]" custT="1"/>
      <dgm:spPr/>
      <dgm:t>
        <a:bodyPr/>
        <a:lstStyle/>
        <a:p>
          <a:r>
            <a:rPr lang="el-GR" sz="1700" b="1" dirty="0" smtClean="0"/>
            <a:t>ΝΕΑ ΕΠΙΣΤΗΝΟΜΙΚΗ ΚΟΙΝΟΤΗΤΑ</a:t>
          </a:r>
          <a:endParaRPr lang="el-GR" sz="1700" b="1" dirty="0"/>
        </a:p>
      </dgm:t>
    </dgm:pt>
    <dgm:pt modelId="{8C84D189-2B1C-4E83-89B3-8887E65B7E68}" type="parTrans" cxnId="{3E0FD9E5-56FB-4ACB-B31E-C6213DF426AB}">
      <dgm:prSet/>
      <dgm:spPr/>
      <dgm:t>
        <a:bodyPr/>
        <a:lstStyle/>
        <a:p>
          <a:endParaRPr lang="el-GR"/>
        </a:p>
      </dgm:t>
    </dgm:pt>
    <dgm:pt modelId="{1E5DEFA0-4135-4225-8AA4-1331A4BCA982}" type="sibTrans" cxnId="{3E0FD9E5-56FB-4ACB-B31E-C6213DF426AB}">
      <dgm:prSet/>
      <dgm:spPr/>
      <dgm:t>
        <a:bodyPr/>
        <a:lstStyle/>
        <a:p>
          <a:endParaRPr lang="el-GR"/>
        </a:p>
      </dgm:t>
    </dgm:pt>
    <dgm:pt modelId="{15D79F27-2D72-4E31-8639-E7EA7856194A}" type="pres">
      <dgm:prSet presAssocID="{BA220CC4-0919-4DEB-9C79-319BF3DDA1C7}" presName="Name0" presStyleCnt="0">
        <dgm:presLayoutVars>
          <dgm:dir/>
          <dgm:animLvl val="lvl"/>
          <dgm:resizeHandles val="exact"/>
        </dgm:presLayoutVars>
      </dgm:prSet>
      <dgm:spPr/>
      <dgm:t>
        <a:bodyPr/>
        <a:lstStyle/>
        <a:p>
          <a:endParaRPr lang="el-GR"/>
        </a:p>
      </dgm:t>
    </dgm:pt>
    <dgm:pt modelId="{23341666-F4A4-4536-9787-330537CB65B4}" type="pres">
      <dgm:prSet presAssocID="{EEEA7C81-7332-47C7-AF14-0B2017F56EC6}" presName="boxAndChildren" presStyleCnt="0"/>
      <dgm:spPr/>
    </dgm:pt>
    <dgm:pt modelId="{256D9DAF-AA53-4214-AD93-A55F9299788F}" type="pres">
      <dgm:prSet presAssocID="{EEEA7C81-7332-47C7-AF14-0B2017F56EC6}" presName="parentTextBox" presStyleLbl="node1" presStyleIdx="0" presStyleCnt="3"/>
      <dgm:spPr/>
      <dgm:t>
        <a:bodyPr/>
        <a:lstStyle/>
        <a:p>
          <a:endParaRPr lang="el-GR"/>
        </a:p>
      </dgm:t>
    </dgm:pt>
    <dgm:pt modelId="{6366134D-C178-43B1-8E87-30B2897686B3}" type="pres">
      <dgm:prSet presAssocID="{EEEA7C81-7332-47C7-AF14-0B2017F56EC6}" presName="entireBox" presStyleLbl="node1" presStyleIdx="0" presStyleCnt="3"/>
      <dgm:spPr/>
      <dgm:t>
        <a:bodyPr/>
        <a:lstStyle/>
        <a:p>
          <a:endParaRPr lang="el-GR"/>
        </a:p>
      </dgm:t>
    </dgm:pt>
    <dgm:pt modelId="{46402E48-292A-4089-ADA5-AAA01CF607FC}" type="pres">
      <dgm:prSet presAssocID="{EEEA7C81-7332-47C7-AF14-0B2017F56EC6}" presName="descendantBox" presStyleCnt="0"/>
      <dgm:spPr/>
    </dgm:pt>
    <dgm:pt modelId="{598F41A7-CADC-4C93-B577-66796D70E505}" type="pres">
      <dgm:prSet presAssocID="{C31D36F3-F232-427A-9E40-D63DD56551AD}" presName="childTextBox" presStyleLbl="fgAccFollowNode1" presStyleIdx="0" presStyleCnt="6">
        <dgm:presLayoutVars>
          <dgm:bulletEnabled val="1"/>
        </dgm:presLayoutVars>
      </dgm:prSet>
      <dgm:spPr/>
      <dgm:t>
        <a:bodyPr/>
        <a:lstStyle/>
        <a:p>
          <a:endParaRPr lang="el-GR"/>
        </a:p>
      </dgm:t>
    </dgm:pt>
    <dgm:pt modelId="{741E1941-BDE3-42B0-882E-8EAE98558363}" type="pres">
      <dgm:prSet presAssocID="{A6E740DE-F1E5-466B-8D94-63C2104BDDA0}" presName="childTextBox" presStyleLbl="fgAccFollowNode1" presStyleIdx="1" presStyleCnt="6">
        <dgm:presLayoutVars>
          <dgm:bulletEnabled val="1"/>
        </dgm:presLayoutVars>
      </dgm:prSet>
      <dgm:spPr/>
      <dgm:t>
        <a:bodyPr/>
        <a:lstStyle/>
        <a:p>
          <a:endParaRPr lang="el-GR"/>
        </a:p>
      </dgm:t>
    </dgm:pt>
    <dgm:pt modelId="{DB1C481A-A5FA-4D08-A3FD-766984FB64F0}" type="pres">
      <dgm:prSet presAssocID="{610D2A24-B77B-45E0-A2EC-B24EFEB00880}" presName="sp" presStyleCnt="0"/>
      <dgm:spPr/>
    </dgm:pt>
    <dgm:pt modelId="{A4803F27-BD70-496A-8580-FBB011110D2D}" type="pres">
      <dgm:prSet presAssocID="{CD67E7C5-04AE-455F-9666-F00B2AE276AD}" presName="arrowAndChildren" presStyleCnt="0"/>
      <dgm:spPr/>
    </dgm:pt>
    <dgm:pt modelId="{70B870F1-0B4D-46E4-8E8F-8BBAE9B04C2C}" type="pres">
      <dgm:prSet presAssocID="{CD67E7C5-04AE-455F-9666-F00B2AE276AD}" presName="parentTextArrow" presStyleLbl="node1" presStyleIdx="0" presStyleCnt="3"/>
      <dgm:spPr/>
      <dgm:t>
        <a:bodyPr/>
        <a:lstStyle/>
        <a:p>
          <a:endParaRPr lang="el-GR"/>
        </a:p>
      </dgm:t>
    </dgm:pt>
    <dgm:pt modelId="{8A47BC4E-A11B-40F1-B123-3D021E5DB8F1}" type="pres">
      <dgm:prSet presAssocID="{CD67E7C5-04AE-455F-9666-F00B2AE276AD}" presName="arrow" presStyleLbl="node1" presStyleIdx="1" presStyleCnt="3"/>
      <dgm:spPr/>
      <dgm:t>
        <a:bodyPr/>
        <a:lstStyle/>
        <a:p>
          <a:endParaRPr lang="el-GR"/>
        </a:p>
      </dgm:t>
    </dgm:pt>
    <dgm:pt modelId="{7E561540-2467-4413-8410-BF9B8886BF47}" type="pres">
      <dgm:prSet presAssocID="{CD67E7C5-04AE-455F-9666-F00B2AE276AD}" presName="descendantArrow" presStyleCnt="0"/>
      <dgm:spPr/>
    </dgm:pt>
    <dgm:pt modelId="{6A84ABD8-BB9F-457E-A02F-9E66720F99A0}" type="pres">
      <dgm:prSet presAssocID="{9C8177AB-7108-45A9-973D-C3EC6DC0A91A}" presName="childTextArrow" presStyleLbl="fgAccFollowNode1" presStyleIdx="2" presStyleCnt="6">
        <dgm:presLayoutVars>
          <dgm:bulletEnabled val="1"/>
        </dgm:presLayoutVars>
      </dgm:prSet>
      <dgm:spPr/>
      <dgm:t>
        <a:bodyPr/>
        <a:lstStyle/>
        <a:p>
          <a:endParaRPr lang="el-GR"/>
        </a:p>
      </dgm:t>
    </dgm:pt>
    <dgm:pt modelId="{6197CB03-7B56-4418-95E4-C803FC7F9482}" type="pres">
      <dgm:prSet presAssocID="{80A33DB9-EAA8-414F-A674-8D40368B4456}" presName="childTextArrow" presStyleLbl="fgAccFollowNode1" presStyleIdx="3" presStyleCnt="6">
        <dgm:presLayoutVars>
          <dgm:bulletEnabled val="1"/>
        </dgm:presLayoutVars>
      </dgm:prSet>
      <dgm:spPr/>
      <dgm:t>
        <a:bodyPr/>
        <a:lstStyle/>
        <a:p>
          <a:endParaRPr lang="el-GR"/>
        </a:p>
      </dgm:t>
    </dgm:pt>
    <dgm:pt modelId="{64A362D3-42C1-449A-BF69-F56432DB3983}" type="pres">
      <dgm:prSet presAssocID="{B6654E3D-9140-4262-9A75-869A23C5D184}" presName="sp" presStyleCnt="0"/>
      <dgm:spPr/>
    </dgm:pt>
    <dgm:pt modelId="{9D4F8C09-61A4-4624-AC8E-A49391B44DB0}" type="pres">
      <dgm:prSet presAssocID="{A9A81345-B35E-449E-806E-DD8CC828E30A}" presName="arrowAndChildren" presStyleCnt="0"/>
      <dgm:spPr/>
    </dgm:pt>
    <dgm:pt modelId="{CFFAE7FD-F9FF-46D0-AB0C-A3E46C3A0F6C}" type="pres">
      <dgm:prSet presAssocID="{A9A81345-B35E-449E-806E-DD8CC828E30A}" presName="parentTextArrow" presStyleLbl="node1" presStyleIdx="1" presStyleCnt="3"/>
      <dgm:spPr/>
      <dgm:t>
        <a:bodyPr/>
        <a:lstStyle/>
        <a:p>
          <a:endParaRPr lang="el-GR"/>
        </a:p>
      </dgm:t>
    </dgm:pt>
    <dgm:pt modelId="{27FFF742-013F-447C-9CC2-D33FEE37783B}" type="pres">
      <dgm:prSet presAssocID="{A9A81345-B35E-449E-806E-DD8CC828E30A}" presName="arrow" presStyleLbl="node1" presStyleIdx="2" presStyleCnt="3"/>
      <dgm:spPr/>
      <dgm:t>
        <a:bodyPr/>
        <a:lstStyle/>
        <a:p>
          <a:endParaRPr lang="el-GR"/>
        </a:p>
      </dgm:t>
    </dgm:pt>
    <dgm:pt modelId="{F8EB8AC2-E1FA-4465-A5AA-345339A2DC54}" type="pres">
      <dgm:prSet presAssocID="{A9A81345-B35E-449E-806E-DD8CC828E30A}" presName="descendantArrow" presStyleCnt="0"/>
      <dgm:spPr/>
    </dgm:pt>
    <dgm:pt modelId="{5569D6C5-CD76-458B-85D4-5E987FA06C38}" type="pres">
      <dgm:prSet presAssocID="{0BAFAE7E-7206-4B90-ACF2-8694926F0AA7}" presName="childTextArrow" presStyleLbl="fgAccFollowNode1" presStyleIdx="4" presStyleCnt="6" custLinFactNeighborX="-2317" custLinFactNeighborY="-11930">
        <dgm:presLayoutVars>
          <dgm:bulletEnabled val="1"/>
        </dgm:presLayoutVars>
      </dgm:prSet>
      <dgm:spPr/>
      <dgm:t>
        <a:bodyPr/>
        <a:lstStyle/>
        <a:p>
          <a:endParaRPr lang="el-GR"/>
        </a:p>
      </dgm:t>
    </dgm:pt>
    <dgm:pt modelId="{FCFA79C1-C400-46AC-B982-16CC153546E1}" type="pres">
      <dgm:prSet presAssocID="{FB13F374-41BF-4E49-838E-1909F1E1BB76}" presName="childTextArrow" presStyleLbl="fgAccFollowNode1" presStyleIdx="5" presStyleCnt="6" custLinFactNeighborX="-381" custLinFactNeighborY="-11930">
        <dgm:presLayoutVars>
          <dgm:bulletEnabled val="1"/>
        </dgm:presLayoutVars>
      </dgm:prSet>
      <dgm:spPr/>
      <dgm:t>
        <a:bodyPr/>
        <a:lstStyle/>
        <a:p>
          <a:endParaRPr lang="el-GR"/>
        </a:p>
      </dgm:t>
    </dgm:pt>
  </dgm:ptLst>
  <dgm:cxnLst>
    <dgm:cxn modelId="{CF526983-BCFE-4CA5-855F-F8202C5D8F00}" type="presOf" srcId="{CD67E7C5-04AE-455F-9666-F00B2AE276AD}" destId="{70B870F1-0B4D-46E4-8E8F-8BBAE9B04C2C}" srcOrd="0" destOrd="0" presId="urn:microsoft.com/office/officeart/2005/8/layout/process4"/>
    <dgm:cxn modelId="{0683153C-46EE-4B7E-9665-A537B2C85ACB}" type="presOf" srcId="{A9A81345-B35E-449E-806E-DD8CC828E30A}" destId="{27FFF742-013F-447C-9CC2-D33FEE37783B}" srcOrd="1" destOrd="0" presId="urn:microsoft.com/office/officeart/2005/8/layout/process4"/>
    <dgm:cxn modelId="{2B2DA7CA-5790-4B05-BBDE-5C4B37957C5D}" type="presOf" srcId="{0BAFAE7E-7206-4B90-ACF2-8694926F0AA7}" destId="{5569D6C5-CD76-458B-85D4-5E987FA06C38}" srcOrd="0" destOrd="0" presId="urn:microsoft.com/office/officeart/2005/8/layout/process4"/>
    <dgm:cxn modelId="{966FCDBD-2EDC-49EF-83CD-02C1C41A5A01}" type="presOf" srcId="{BA220CC4-0919-4DEB-9C79-319BF3DDA1C7}" destId="{15D79F27-2D72-4E31-8639-E7EA7856194A}" srcOrd="0" destOrd="0" presId="urn:microsoft.com/office/officeart/2005/8/layout/process4"/>
    <dgm:cxn modelId="{02C9BE3E-7C70-4232-8856-81D9CD41533E}" type="presOf" srcId="{EEEA7C81-7332-47C7-AF14-0B2017F56EC6}" destId="{256D9DAF-AA53-4214-AD93-A55F9299788F}" srcOrd="0" destOrd="0" presId="urn:microsoft.com/office/officeart/2005/8/layout/process4"/>
    <dgm:cxn modelId="{B464E932-C1D8-4042-A761-CCB7A19B343F}" srcId="{A9A81345-B35E-449E-806E-DD8CC828E30A}" destId="{0BAFAE7E-7206-4B90-ACF2-8694926F0AA7}" srcOrd="0" destOrd="0" parTransId="{8E4C5925-0CD5-43B6-B376-D67E72628A61}" sibTransId="{57B03979-0F08-44A2-B1AC-C2A6524CB14B}"/>
    <dgm:cxn modelId="{A3FF4020-D32A-47FD-A0A6-2FC1C09A1271}" type="presOf" srcId="{EEEA7C81-7332-47C7-AF14-0B2017F56EC6}" destId="{6366134D-C178-43B1-8E87-30B2897686B3}" srcOrd="1" destOrd="0" presId="urn:microsoft.com/office/officeart/2005/8/layout/process4"/>
    <dgm:cxn modelId="{BC0B2B94-0F6C-40A2-BBCE-010E92D721AE}" type="presOf" srcId="{CD67E7C5-04AE-455F-9666-F00B2AE276AD}" destId="{8A47BC4E-A11B-40F1-B123-3D021E5DB8F1}" srcOrd="1" destOrd="0" presId="urn:microsoft.com/office/officeart/2005/8/layout/process4"/>
    <dgm:cxn modelId="{1F7BC51B-CDB2-4F26-8B1A-9F0D7A895373}" srcId="{A9A81345-B35E-449E-806E-DD8CC828E30A}" destId="{FB13F374-41BF-4E49-838E-1909F1E1BB76}" srcOrd="1" destOrd="0" parTransId="{1BE9C2A4-5FF9-417B-9BF0-BB202ED87C07}" sibTransId="{33D03B57-0E8B-4BAD-A582-754392515443}"/>
    <dgm:cxn modelId="{DA10CF09-8A35-4FEF-9890-259A2F434D04}" type="presOf" srcId="{FB13F374-41BF-4E49-838E-1909F1E1BB76}" destId="{FCFA79C1-C400-46AC-B982-16CC153546E1}" srcOrd="0" destOrd="0" presId="urn:microsoft.com/office/officeart/2005/8/layout/process4"/>
    <dgm:cxn modelId="{FF1A9692-CC41-4F5E-9303-B09CAADAB104}" srcId="{CD67E7C5-04AE-455F-9666-F00B2AE276AD}" destId="{80A33DB9-EAA8-414F-A674-8D40368B4456}" srcOrd="1" destOrd="0" parTransId="{10E1A1B8-EB3F-464D-9FD0-63B07BD2E115}" sibTransId="{88AE1775-767A-441F-B823-5E42F38BB31F}"/>
    <dgm:cxn modelId="{23D79AEF-0E94-47E5-8D0F-9208887E3C5E}" type="presOf" srcId="{A9A81345-B35E-449E-806E-DD8CC828E30A}" destId="{CFFAE7FD-F9FF-46D0-AB0C-A3E46C3A0F6C}" srcOrd="0" destOrd="0" presId="urn:microsoft.com/office/officeart/2005/8/layout/process4"/>
    <dgm:cxn modelId="{8C42F118-F154-4810-AA8E-5575E4EB93E3}" type="presOf" srcId="{A6E740DE-F1E5-466B-8D94-63C2104BDDA0}" destId="{741E1941-BDE3-42B0-882E-8EAE98558363}" srcOrd="0" destOrd="0" presId="urn:microsoft.com/office/officeart/2005/8/layout/process4"/>
    <dgm:cxn modelId="{D51D3439-77A9-46BC-936C-801F74081ED0}" srcId="{BA220CC4-0919-4DEB-9C79-319BF3DDA1C7}" destId="{CD67E7C5-04AE-455F-9666-F00B2AE276AD}" srcOrd="1" destOrd="0" parTransId="{B208E9D8-0692-4514-8EB8-04BC70A947F2}" sibTransId="{610D2A24-B77B-45E0-A2EC-B24EFEB00880}"/>
    <dgm:cxn modelId="{B7C9EA3C-6FB3-41A0-886F-D787D16B381D}" srcId="{BA220CC4-0919-4DEB-9C79-319BF3DDA1C7}" destId="{A9A81345-B35E-449E-806E-DD8CC828E30A}" srcOrd="0" destOrd="0" parTransId="{4908BE51-2850-43DB-B4A7-F2A197FAE5A2}" sibTransId="{B6654E3D-9140-4262-9A75-869A23C5D184}"/>
    <dgm:cxn modelId="{7565E9B9-BCBE-4D47-8B34-5BBFCBDDD3F0}" srcId="{EEEA7C81-7332-47C7-AF14-0B2017F56EC6}" destId="{C31D36F3-F232-427A-9E40-D63DD56551AD}" srcOrd="0" destOrd="0" parTransId="{FC7C3041-2274-4014-AB1E-878EC35FE1CD}" sibTransId="{E10B0648-ABB6-40C1-8CA9-63E00A28556E}"/>
    <dgm:cxn modelId="{025DBA1A-71CB-4651-A5B1-82D4E25D1520}" srcId="{BA220CC4-0919-4DEB-9C79-319BF3DDA1C7}" destId="{EEEA7C81-7332-47C7-AF14-0B2017F56EC6}" srcOrd="2" destOrd="0" parTransId="{2D1FD256-4751-4528-BA87-C26CCB1B7463}" sibTransId="{7F3D947C-AE15-48FB-8A8B-EF585B5165CD}"/>
    <dgm:cxn modelId="{768A85CD-555B-48BA-A734-0F4378161E75}" srcId="{CD67E7C5-04AE-455F-9666-F00B2AE276AD}" destId="{9C8177AB-7108-45A9-973D-C3EC6DC0A91A}" srcOrd="0" destOrd="0" parTransId="{D8B4FAA9-2E68-415E-8122-9460EB92F7D0}" sibTransId="{C8A0489B-6BBA-4044-8E03-69169C12276A}"/>
    <dgm:cxn modelId="{2C9D7D62-F68A-470E-8532-02CD6897103C}" type="presOf" srcId="{80A33DB9-EAA8-414F-A674-8D40368B4456}" destId="{6197CB03-7B56-4418-95E4-C803FC7F9482}" srcOrd="0" destOrd="0" presId="urn:microsoft.com/office/officeart/2005/8/layout/process4"/>
    <dgm:cxn modelId="{253A13B3-B5C1-4558-AE70-4E1F239BB2C8}" type="presOf" srcId="{C31D36F3-F232-427A-9E40-D63DD56551AD}" destId="{598F41A7-CADC-4C93-B577-66796D70E505}" srcOrd="0" destOrd="0" presId="urn:microsoft.com/office/officeart/2005/8/layout/process4"/>
    <dgm:cxn modelId="{EE6C940C-752F-4AFF-9086-1D06F4CB74A9}" type="presOf" srcId="{9C8177AB-7108-45A9-973D-C3EC6DC0A91A}" destId="{6A84ABD8-BB9F-457E-A02F-9E66720F99A0}" srcOrd="0" destOrd="0" presId="urn:microsoft.com/office/officeart/2005/8/layout/process4"/>
    <dgm:cxn modelId="{3E0FD9E5-56FB-4ACB-B31E-C6213DF426AB}" srcId="{EEEA7C81-7332-47C7-AF14-0B2017F56EC6}" destId="{A6E740DE-F1E5-466B-8D94-63C2104BDDA0}" srcOrd="1" destOrd="0" parTransId="{8C84D189-2B1C-4E83-89B3-8887E65B7E68}" sibTransId="{1E5DEFA0-4135-4225-8AA4-1331A4BCA982}"/>
    <dgm:cxn modelId="{81C1B6C7-93D4-4A5F-95EB-881C3F2C97CA}" type="presParOf" srcId="{15D79F27-2D72-4E31-8639-E7EA7856194A}" destId="{23341666-F4A4-4536-9787-330537CB65B4}" srcOrd="0" destOrd="0" presId="urn:microsoft.com/office/officeart/2005/8/layout/process4"/>
    <dgm:cxn modelId="{9BBE62D4-5BC4-4E11-899F-770B49D7FCBA}" type="presParOf" srcId="{23341666-F4A4-4536-9787-330537CB65B4}" destId="{256D9DAF-AA53-4214-AD93-A55F9299788F}" srcOrd="0" destOrd="0" presId="urn:microsoft.com/office/officeart/2005/8/layout/process4"/>
    <dgm:cxn modelId="{39049492-8FF8-4D8B-81C8-EAC13CF4D462}" type="presParOf" srcId="{23341666-F4A4-4536-9787-330537CB65B4}" destId="{6366134D-C178-43B1-8E87-30B2897686B3}" srcOrd="1" destOrd="0" presId="urn:microsoft.com/office/officeart/2005/8/layout/process4"/>
    <dgm:cxn modelId="{1ABF20E9-DC9D-4588-81AB-62D1182E0307}" type="presParOf" srcId="{23341666-F4A4-4536-9787-330537CB65B4}" destId="{46402E48-292A-4089-ADA5-AAA01CF607FC}" srcOrd="2" destOrd="0" presId="urn:microsoft.com/office/officeart/2005/8/layout/process4"/>
    <dgm:cxn modelId="{94C07E64-FC74-4269-B51B-0C120020865E}" type="presParOf" srcId="{46402E48-292A-4089-ADA5-AAA01CF607FC}" destId="{598F41A7-CADC-4C93-B577-66796D70E505}" srcOrd="0" destOrd="0" presId="urn:microsoft.com/office/officeart/2005/8/layout/process4"/>
    <dgm:cxn modelId="{3A6A1D3B-A016-47E2-B5EA-64D3C7E7D1A2}" type="presParOf" srcId="{46402E48-292A-4089-ADA5-AAA01CF607FC}" destId="{741E1941-BDE3-42B0-882E-8EAE98558363}" srcOrd="1" destOrd="0" presId="urn:microsoft.com/office/officeart/2005/8/layout/process4"/>
    <dgm:cxn modelId="{F77FB13C-C752-4CCE-AA1F-AF5A3332071B}" type="presParOf" srcId="{15D79F27-2D72-4E31-8639-E7EA7856194A}" destId="{DB1C481A-A5FA-4D08-A3FD-766984FB64F0}" srcOrd="1" destOrd="0" presId="urn:microsoft.com/office/officeart/2005/8/layout/process4"/>
    <dgm:cxn modelId="{3B4D3F96-D6CC-4CCC-9F88-064F48B24F51}" type="presParOf" srcId="{15D79F27-2D72-4E31-8639-E7EA7856194A}" destId="{A4803F27-BD70-496A-8580-FBB011110D2D}" srcOrd="2" destOrd="0" presId="urn:microsoft.com/office/officeart/2005/8/layout/process4"/>
    <dgm:cxn modelId="{A344F7C3-4044-4620-BE12-1C2AB6601330}" type="presParOf" srcId="{A4803F27-BD70-496A-8580-FBB011110D2D}" destId="{70B870F1-0B4D-46E4-8E8F-8BBAE9B04C2C}" srcOrd="0" destOrd="0" presId="urn:microsoft.com/office/officeart/2005/8/layout/process4"/>
    <dgm:cxn modelId="{C91DBA02-5716-490B-A428-C9867F2E7473}" type="presParOf" srcId="{A4803F27-BD70-496A-8580-FBB011110D2D}" destId="{8A47BC4E-A11B-40F1-B123-3D021E5DB8F1}" srcOrd="1" destOrd="0" presId="urn:microsoft.com/office/officeart/2005/8/layout/process4"/>
    <dgm:cxn modelId="{5C6098B0-EB6E-41EA-867D-EA1D21D431CC}" type="presParOf" srcId="{A4803F27-BD70-496A-8580-FBB011110D2D}" destId="{7E561540-2467-4413-8410-BF9B8886BF47}" srcOrd="2" destOrd="0" presId="urn:microsoft.com/office/officeart/2005/8/layout/process4"/>
    <dgm:cxn modelId="{9D89ACB9-7644-4713-AFFF-17CC97ABC54D}" type="presParOf" srcId="{7E561540-2467-4413-8410-BF9B8886BF47}" destId="{6A84ABD8-BB9F-457E-A02F-9E66720F99A0}" srcOrd="0" destOrd="0" presId="urn:microsoft.com/office/officeart/2005/8/layout/process4"/>
    <dgm:cxn modelId="{0391D4F5-9031-4931-9BD3-9DF3CAE0AC47}" type="presParOf" srcId="{7E561540-2467-4413-8410-BF9B8886BF47}" destId="{6197CB03-7B56-4418-95E4-C803FC7F9482}" srcOrd="1" destOrd="0" presId="urn:microsoft.com/office/officeart/2005/8/layout/process4"/>
    <dgm:cxn modelId="{2675A383-AE38-4D51-B876-9A020494C61C}" type="presParOf" srcId="{15D79F27-2D72-4E31-8639-E7EA7856194A}" destId="{64A362D3-42C1-449A-BF69-F56432DB3983}" srcOrd="3" destOrd="0" presId="urn:microsoft.com/office/officeart/2005/8/layout/process4"/>
    <dgm:cxn modelId="{93AF6D74-B63E-4D0C-A4E3-50599F7BAEA1}" type="presParOf" srcId="{15D79F27-2D72-4E31-8639-E7EA7856194A}" destId="{9D4F8C09-61A4-4624-AC8E-A49391B44DB0}" srcOrd="4" destOrd="0" presId="urn:microsoft.com/office/officeart/2005/8/layout/process4"/>
    <dgm:cxn modelId="{6F81531D-1915-4F49-89C3-F240381AF1CC}" type="presParOf" srcId="{9D4F8C09-61A4-4624-AC8E-A49391B44DB0}" destId="{CFFAE7FD-F9FF-46D0-AB0C-A3E46C3A0F6C}" srcOrd="0" destOrd="0" presId="urn:microsoft.com/office/officeart/2005/8/layout/process4"/>
    <dgm:cxn modelId="{2945785D-AEA5-431A-979B-32A6C09BC758}" type="presParOf" srcId="{9D4F8C09-61A4-4624-AC8E-A49391B44DB0}" destId="{27FFF742-013F-447C-9CC2-D33FEE37783B}" srcOrd="1" destOrd="0" presId="urn:microsoft.com/office/officeart/2005/8/layout/process4"/>
    <dgm:cxn modelId="{55D426F3-76E6-477F-B721-18A8D44A10BB}" type="presParOf" srcId="{9D4F8C09-61A4-4624-AC8E-A49391B44DB0}" destId="{F8EB8AC2-E1FA-4465-A5AA-345339A2DC54}" srcOrd="2" destOrd="0" presId="urn:microsoft.com/office/officeart/2005/8/layout/process4"/>
    <dgm:cxn modelId="{BC8E654B-CF57-4CF1-A127-160CBFC98842}" type="presParOf" srcId="{F8EB8AC2-E1FA-4465-A5AA-345339A2DC54}" destId="{5569D6C5-CD76-458B-85D4-5E987FA06C38}" srcOrd="0" destOrd="0" presId="urn:microsoft.com/office/officeart/2005/8/layout/process4"/>
    <dgm:cxn modelId="{0C7E09E4-2B6A-4C5E-B245-D855B94835C3}" type="presParOf" srcId="{F8EB8AC2-E1FA-4465-A5AA-345339A2DC54}" destId="{FCFA79C1-C400-46AC-B982-16CC153546E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6134D-C178-43B1-8E87-30B2897686B3}">
      <dsp:nvSpPr>
        <dsp:cNvPr id="0" name=""/>
        <dsp:cNvSpPr/>
      </dsp:nvSpPr>
      <dsp:spPr>
        <a:xfrm>
          <a:off x="0" y="2710211"/>
          <a:ext cx="6216352" cy="8895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l-GR" sz="1700" b="1" kern="1200" dirty="0" smtClean="0"/>
            <a:t>ΕΠΙΣΤΗΜΟΝΙΚΗ  ΕΠΑΝΑΣΤΑΣΗ</a:t>
          </a:r>
          <a:endParaRPr lang="el-GR" sz="1700" b="1" kern="1200" dirty="0"/>
        </a:p>
      </dsp:txBody>
      <dsp:txXfrm>
        <a:off x="0" y="2710211"/>
        <a:ext cx="6216352" cy="480358"/>
      </dsp:txXfrm>
    </dsp:sp>
    <dsp:sp modelId="{598F41A7-CADC-4C93-B577-66796D70E505}">
      <dsp:nvSpPr>
        <dsp:cNvPr id="0" name=""/>
        <dsp:cNvSpPr/>
      </dsp:nvSpPr>
      <dsp:spPr>
        <a:xfrm>
          <a:off x="0" y="3172778"/>
          <a:ext cx="3108176" cy="40919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ΝΕΟ ΠΑΡΑΔΕΙΓΜΑ </a:t>
          </a:r>
          <a:endParaRPr lang="el-GR" sz="1700" b="1" kern="1200" dirty="0"/>
        </a:p>
      </dsp:txBody>
      <dsp:txXfrm>
        <a:off x="0" y="3172778"/>
        <a:ext cx="3108176" cy="409193"/>
      </dsp:txXfrm>
    </dsp:sp>
    <dsp:sp modelId="{741E1941-BDE3-42B0-882E-8EAE98558363}">
      <dsp:nvSpPr>
        <dsp:cNvPr id="0" name=""/>
        <dsp:cNvSpPr/>
      </dsp:nvSpPr>
      <dsp:spPr>
        <a:xfrm>
          <a:off x="3108176" y="3172778"/>
          <a:ext cx="3108176" cy="40919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ΝΕΑ ΕΠΙΣΤΗΝΟΜΙΚΗ ΚΟΙΝΟΤΗΤΑ</a:t>
          </a:r>
          <a:endParaRPr lang="el-GR" sz="1700" b="1" kern="1200" dirty="0"/>
        </a:p>
      </dsp:txBody>
      <dsp:txXfrm>
        <a:off x="3108176" y="3172778"/>
        <a:ext cx="3108176" cy="409193"/>
      </dsp:txXfrm>
    </dsp:sp>
    <dsp:sp modelId="{8A47BC4E-A11B-40F1-B123-3D021E5DB8F1}">
      <dsp:nvSpPr>
        <dsp:cNvPr id="0" name=""/>
        <dsp:cNvSpPr/>
      </dsp:nvSpPr>
      <dsp:spPr>
        <a:xfrm rot="10800000">
          <a:off x="0" y="1355424"/>
          <a:ext cx="6216352" cy="1368130"/>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l-GR" sz="1700" b="1" kern="1200" dirty="0" smtClean="0"/>
            <a:t>ΦΥΣΙΟΛΟΓΙΚΗ ΕΠΙΣΤΗΜΗ</a:t>
          </a:r>
          <a:endParaRPr lang="el-GR" sz="1700" b="1" kern="1200" dirty="0"/>
        </a:p>
      </dsp:txBody>
      <dsp:txXfrm rot="-10800000">
        <a:off x="0" y="1355424"/>
        <a:ext cx="6216352" cy="480213"/>
      </dsp:txXfrm>
    </dsp:sp>
    <dsp:sp modelId="{6A84ABD8-BB9F-457E-A02F-9E66720F99A0}">
      <dsp:nvSpPr>
        <dsp:cNvPr id="0" name=""/>
        <dsp:cNvSpPr/>
      </dsp:nvSpPr>
      <dsp:spPr>
        <a:xfrm>
          <a:off x="0" y="1835637"/>
          <a:ext cx="3108176" cy="4090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ΑΝΩΜΑΛΙΕΣ </a:t>
          </a:r>
          <a:endParaRPr lang="el-GR" sz="1700" b="1" kern="1200" dirty="0"/>
        </a:p>
      </dsp:txBody>
      <dsp:txXfrm>
        <a:off x="0" y="1835637"/>
        <a:ext cx="3108176" cy="409071"/>
      </dsp:txXfrm>
    </dsp:sp>
    <dsp:sp modelId="{6197CB03-7B56-4418-95E4-C803FC7F9482}">
      <dsp:nvSpPr>
        <dsp:cNvPr id="0" name=""/>
        <dsp:cNvSpPr/>
      </dsp:nvSpPr>
      <dsp:spPr>
        <a:xfrm>
          <a:off x="3108176" y="1835637"/>
          <a:ext cx="3108176" cy="4090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ΚΡΙΣΗ (ΙΔΙΟΡΡΥΘΜΗ ΕΠΙΣΤΗΜΗ) </a:t>
          </a:r>
          <a:endParaRPr lang="el-GR" sz="1700" b="1" kern="1200" dirty="0"/>
        </a:p>
      </dsp:txBody>
      <dsp:txXfrm>
        <a:off x="3108176" y="1835637"/>
        <a:ext cx="3108176" cy="409071"/>
      </dsp:txXfrm>
    </dsp:sp>
    <dsp:sp modelId="{27FFF742-013F-447C-9CC2-D33FEE37783B}">
      <dsp:nvSpPr>
        <dsp:cNvPr id="0" name=""/>
        <dsp:cNvSpPr/>
      </dsp:nvSpPr>
      <dsp:spPr>
        <a:xfrm rot="10800000">
          <a:off x="0" y="636"/>
          <a:ext cx="6216352" cy="1368130"/>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l-GR" sz="1700" b="1" kern="1200" dirty="0" smtClean="0"/>
            <a:t>ΠΡΟ-ΕΠΙΣΤΗΜΗ</a:t>
          </a:r>
          <a:endParaRPr lang="el-GR" sz="1700" b="1" kern="1200" dirty="0"/>
        </a:p>
      </dsp:txBody>
      <dsp:txXfrm rot="-10800000">
        <a:off x="0" y="636"/>
        <a:ext cx="6216352" cy="480213"/>
      </dsp:txXfrm>
    </dsp:sp>
    <dsp:sp modelId="{5569D6C5-CD76-458B-85D4-5E987FA06C38}">
      <dsp:nvSpPr>
        <dsp:cNvPr id="0" name=""/>
        <dsp:cNvSpPr/>
      </dsp:nvSpPr>
      <dsp:spPr>
        <a:xfrm>
          <a:off x="0" y="432048"/>
          <a:ext cx="3108176" cy="4090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ΠΑΡΑΔΕΙΓΜΑ</a:t>
          </a:r>
          <a:endParaRPr lang="el-GR" sz="1700" b="1" kern="1200" dirty="0"/>
        </a:p>
      </dsp:txBody>
      <dsp:txXfrm>
        <a:off x="0" y="432048"/>
        <a:ext cx="3108176" cy="409071"/>
      </dsp:txXfrm>
    </dsp:sp>
    <dsp:sp modelId="{FCFA79C1-C400-46AC-B982-16CC153546E1}">
      <dsp:nvSpPr>
        <dsp:cNvPr id="0" name=""/>
        <dsp:cNvSpPr/>
      </dsp:nvSpPr>
      <dsp:spPr>
        <a:xfrm>
          <a:off x="3096333" y="432048"/>
          <a:ext cx="3108176" cy="40907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l-GR" sz="1700" b="1" kern="1200" dirty="0" smtClean="0"/>
            <a:t>ΕΠΙΣΤΗΜΟΝΙΚΗ ΚΟΙΝΟΤΗΤΑ </a:t>
          </a:r>
          <a:endParaRPr lang="el-GR" sz="1700" b="1" kern="1200" dirty="0"/>
        </a:p>
      </dsp:txBody>
      <dsp:txXfrm>
        <a:off x="3096333" y="432048"/>
        <a:ext cx="3108176" cy="4090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DD4A93CB-C692-472B-A547-39CEFAFE0857}" type="datetimeFigureOut">
              <a:rPr lang="el-GR" smtClean="0"/>
              <a:t>1/12/2014</a:t>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CB3D68D-D81E-4397-9D02-47239F3D2C6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D4A93CB-C692-472B-A547-39CEFAFE0857}" type="datetimeFigureOut">
              <a:rPr lang="el-GR" smtClean="0"/>
              <a:t>1/12/2014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D4A93CB-C692-472B-A547-39CEFAFE0857}" type="datetimeFigureOut">
              <a:rPr lang="el-GR" smtClean="0"/>
              <a:t>1/12/2014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D4A93CB-C692-472B-A547-39CEFAFE0857}" type="datetimeFigureOut">
              <a:rPr lang="el-GR" smtClean="0"/>
              <a:t>1/12/2014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DD4A93CB-C692-472B-A547-39CEFAFE0857}" type="datetimeFigureOut">
              <a:rPr lang="el-GR" smtClean="0"/>
              <a:t>1/12/2014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DD4A93CB-C692-472B-A547-39CEFAFE0857}" type="datetimeFigureOut">
              <a:rPr lang="el-GR" smtClean="0"/>
              <a:t>1/12/2014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DD4A93CB-C692-472B-A547-39CEFAFE0857}" type="datetimeFigureOut">
              <a:rPr lang="el-GR" smtClean="0"/>
              <a:t>1/12/2014</a:t>
            </a:fld>
            <a:endParaRPr lang="el-GR"/>
          </a:p>
        </p:txBody>
      </p:sp>
      <p:sp>
        <p:nvSpPr>
          <p:cNvPr id="27" name="Θέση αριθμού διαφάνειας 26"/>
          <p:cNvSpPr>
            <a:spLocks noGrp="1"/>
          </p:cNvSpPr>
          <p:nvPr>
            <p:ph type="sldNum" sz="quarter" idx="11"/>
          </p:nvPr>
        </p:nvSpPr>
        <p:spPr/>
        <p:txBody>
          <a:bodyPr rtlCol="0"/>
          <a:lstStyle/>
          <a:p>
            <a:fld id="{BCB3D68D-D81E-4397-9D02-47239F3D2C6C}" type="slidenum">
              <a:rPr lang="el-GR" smtClean="0"/>
              <a:t>‹#›</a:t>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DD4A93CB-C692-472B-A547-39CEFAFE0857}" type="datetimeFigureOut">
              <a:rPr lang="el-GR" smtClean="0"/>
              <a:t>1/12/2014</a:t>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BCB3D68D-D81E-4397-9D02-47239F3D2C6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D4A93CB-C692-472B-A547-39CEFAFE0857}" type="datetimeFigureOut">
              <a:rPr lang="el-GR" smtClean="0"/>
              <a:t>1/12/2014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DD4A93CB-C692-472B-A547-39CEFAFE0857}" type="datetimeFigureOut">
              <a:rPr lang="el-GR" smtClean="0"/>
              <a:t>1/12/2014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DD4A93CB-C692-472B-A547-39CEFAFE0857}" type="datetimeFigureOut">
              <a:rPr lang="el-GR" smtClean="0"/>
              <a:t>1/12/2014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CB3D68D-D81E-4397-9D02-47239F3D2C6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4A93CB-C692-472B-A547-39CEFAFE0857}" type="datetimeFigureOut">
              <a:rPr lang="el-GR" smtClean="0"/>
              <a:t>1/12/2014</a:t>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CB3D68D-D81E-4397-9D02-47239F3D2C6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a:t>ΑΡΧΕΣ ΕΠΙΣΤΗΜΟΝΙΚΗΣ ΘΕΩΡΙΑΣ </a:t>
            </a:r>
            <a:r>
              <a:rPr lang="el-GR" dirty="0"/>
              <a:t>(</a:t>
            </a:r>
            <a:r>
              <a:rPr lang="fr-FR" dirty="0"/>
              <a:t>Popper</a:t>
            </a:r>
            <a:r>
              <a:rPr lang="en-GB" dirty="0"/>
              <a:t>, Kuhn, </a:t>
            </a:r>
            <a:r>
              <a:rPr lang="en-GB" dirty="0" err="1"/>
              <a:t>Lakatos</a:t>
            </a:r>
            <a:r>
              <a:rPr lang="en-GB" dirty="0"/>
              <a:t>)</a:t>
            </a:r>
            <a:br>
              <a:rPr lang="en-GB" dirty="0"/>
            </a:br>
            <a:endParaRPr lang="el-GR" dirty="0"/>
          </a:p>
        </p:txBody>
      </p:sp>
      <p:sp>
        <p:nvSpPr>
          <p:cNvPr id="3" name="Υπότιτλος 2"/>
          <p:cNvSpPr>
            <a:spLocks noGrp="1"/>
          </p:cNvSpPr>
          <p:nvPr>
            <p:ph type="subTitle" idx="1"/>
          </p:nvPr>
        </p:nvSpPr>
        <p:spPr/>
        <p:txBody>
          <a:bodyPr>
            <a:normAutofit fontScale="25000" lnSpcReduction="20000"/>
          </a:bodyPr>
          <a:lstStyle/>
          <a:p>
            <a:r>
              <a:rPr lang="el-GR" sz="5600" dirty="0" smtClean="0"/>
              <a:t> </a:t>
            </a:r>
          </a:p>
          <a:p>
            <a:r>
              <a:rPr lang="el-GR" sz="5600" b="1" dirty="0" smtClean="0"/>
              <a:t>(Α.Π.Θ-</a:t>
            </a:r>
            <a:r>
              <a:rPr lang="en-GB" sz="5600" b="1" dirty="0" err="1" smtClean="0"/>
              <a:t>Univ</a:t>
            </a:r>
            <a:r>
              <a:rPr lang="en-GB" sz="5600" b="1" dirty="0" smtClean="0"/>
              <a:t> du Maine)</a:t>
            </a:r>
            <a:endParaRPr lang="el-GR" sz="5600" b="1" dirty="0" smtClean="0"/>
          </a:p>
          <a:p>
            <a:r>
              <a:rPr lang="el-GR" sz="5600" b="1" dirty="0" smtClean="0"/>
              <a:t>Κοινό Ελληνογαλλικό Μεταπτυχιακό </a:t>
            </a:r>
          </a:p>
          <a:p>
            <a:r>
              <a:rPr lang="en-GB" sz="5600" b="1" dirty="0" smtClean="0"/>
              <a:t>E</a:t>
            </a:r>
            <a:r>
              <a:rPr lang="el-GR" sz="5600" b="1" dirty="0" err="1" smtClean="0"/>
              <a:t>κπαιδευτικές</a:t>
            </a:r>
            <a:r>
              <a:rPr lang="el-GR" sz="5600" b="1" dirty="0" smtClean="0"/>
              <a:t> Πολιτικές και διδακτικές της πολυγλωσσίας σε πολυπολιτισμικά περιβάλλοντα</a:t>
            </a:r>
          </a:p>
          <a:p>
            <a:r>
              <a:rPr lang="el-GR" sz="5600" b="1" dirty="0" smtClean="0"/>
              <a:t>Υπεύθυνος καθηγητής</a:t>
            </a:r>
            <a:r>
              <a:rPr lang="en-GB" sz="5600" dirty="0" smtClean="0"/>
              <a:t>: </a:t>
            </a:r>
            <a:r>
              <a:rPr lang="el-GR" sz="5600" dirty="0" err="1" smtClean="0"/>
              <a:t>Δάγκας</a:t>
            </a:r>
            <a:r>
              <a:rPr lang="el-GR" sz="5600" dirty="0"/>
              <a:t> </a:t>
            </a:r>
            <a:r>
              <a:rPr lang="el-GR" sz="5600" dirty="0" smtClean="0"/>
              <a:t>Αλέξανδρος</a:t>
            </a:r>
            <a:endParaRPr lang="en-GB" sz="5600" dirty="0" smtClean="0"/>
          </a:p>
          <a:p>
            <a:r>
              <a:rPr lang="el-GR" sz="5600" b="1" dirty="0" smtClean="0"/>
              <a:t>Φοιτητής</a:t>
            </a:r>
            <a:r>
              <a:rPr lang="en-GB" sz="5600" dirty="0"/>
              <a:t>: </a:t>
            </a:r>
            <a:r>
              <a:rPr lang="el-GR" sz="5600" dirty="0"/>
              <a:t>Φωτεινός Ιωάννης </a:t>
            </a:r>
            <a:endParaRPr lang="en-GB" sz="5600" dirty="0" smtClean="0"/>
          </a:p>
          <a:p>
            <a:r>
              <a:rPr lang="fr-FR" sz="6400" b="1" dirty="0" smtClean="0"/>
              <a:t>V</a:t>
            </a:r>
            <a:r>
              <a:rPr lang="en-GB" sz="6400" b="1" dirty="0" err="1"/>
              <a:t>alidation</a:t>
            </a:r>
            <a:r>
              <a:rPr lang="en-GB" sz="6400" b="1" dirty="0"/>
              <a:t> </a:t>
            </a:r>
          </a:p>
          <a:p>
            <a:endParaRPr lang="el-GR" dirty="0" smtClean="0"/>
          </a:p>
          <a:p>
            <a:endParaRPr lang="el-GR" dirty="0"/>
          </a:p>
        </p:txBody>
      </p:sp>
    </p:spTree>
    <p:extLst>
      <p:ext uri="{BB962C8B-B14F-4D97-AF65-F5344CB8AC3E}">
        <p14:creationId xmlns:p14="http://schemas.microsoft.com/office/powerpoint/2010/main" val="410148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n-GB" dirty="0" smtClean="0"/>
              <a:t> </a:t>
            </a:r>
            <a:r>
              <a:rPr lang="el-GR" sz="1700" dirty="0" smtClean="0">
                <a:latin typeface="Calibri" pitchFamily="34" charset="0"/>
                <a:cs typeface="Calibri" pitchFamily="34" charset="0"/>
              </a:rPr>
              <a:t>Στην επιστήμη, όπως ακριβώς και στη ζωή, μαθαίνουμε από τα λάθη μας  περισσότερο από τις επιτυχίες μας.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Μια επιτυχής επιστημονική θεωρία δεν μπορεί να δικαιολογηθεί, μπορεί μόνο </a:t>
            </a:r>
            <a:r>
              <a:rPr lang="el-GR" sz="1700" i="1" dirty="0" smtClean="0">
                <a:latin typeface="Calibri" pitchFamily="34" charset="0"/>
                <a:cs typeface="Calibri" pitchFamily="34" charset="0"/>
              </a:rPr>
              <a:t>να ελεγχθεί </a:t>
            </a:r>
            <a:r>
              <a:rPr lang="el-GR" sz="1700" b="1" dirty="0" smtClean="0">
                <a:latin typeface="Calibri" pitchFamily="34" charset="0"/>
                <a:cs typeface="Calibri" pitchFamily="34" charset="0"/>
              </a:rPr>
              <a:t>κριτικά</a:t>
            </a:r>
            <a:r>
              <a:rPr lang="el-GR" sz="1700" dirty="0" smtClean="0">
                <a:latin typeface="Calibri" pitchFamily="34" charset="0"/>
                <a:cs typeface="Calibri" pitchFamily="34" charset="0"/>
              </a:rPr>
              <a:t>. Ο </a:t>
            </a:r>
            <a:r>
              <a:rPr lang="fr-FR" sz="1700" b="1" dirty="0" smtClean="0">
                <a:latin typeface="Calibri" pitchFamily="34" charset="0"/>
                <a:cs typeface="Calibri" pitchFamily="34" charset="0"/>
              </a:rPr>
              <a:t>Popper </a:t>
            </a:r>
            <a:r>
              <a:rPr lang="el-GR" sz="1700" dirty="0" smtClean="0">
                <a:latin typeface="Calibri" pitchFamily="34" charset="0"/>
                <a:cs typeface="Calibri" pitchFamily="34" charset="0"/>
              </a:rPr>
              <a:t>εισηγείται τον κανόνα αυτό, που ευνοεί την κριτική μέθοδο «</a:t>
            </a:r>
            <a:r>
              <a:rPr lang="el-GR" sz="1700" b="1" i="1" dirty="0" smtClean="0">
                <a:latin typeface="Calibri" pitchFamily="34" charset="0"/>
                <a:cs typeface="Calibri" pitchFamily="34" charset="0"/>
              </a:rPr>
              <a:t>δοκιμής και σφάλματος</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επιστήμη αρχίζει με ένα πρόβλημα που θέτει η </a:t>
            </a:r>
            <a:r>
              <a:rPr lang="el-GR" sz="1700" b="1" dirty="0" smtClean="0">
                <a:latin typeface="Calibri" pitchFamily="34" charset="0"/>
                <a:cs typeface="Calibri" pitchFamily="34" charset="0"/>
              </a:rPr>
              <a:t>διάψευση μιας θεωρίας</a:t>
            </a:r>
            <a:r>
              <a:rPr lang="el-GR" sz="1700" dirty="0" smtClean="0">
                <a:latin typeface="Calibri" pitchFamily="34" charset="0"/>
                <a:cs typeface="Calibri" pitchFamily="34" charset="0"/>
              </a:rPr>
              <a:t>, και ο έλεγχος της λύσης που θα προσφέρει στο πρόβλημα μια νέα θεωρία υποδεικνύει τις απαιτούμενες παρατηρήσεις.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μεθοδολογία του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προτρέπει τους επιστήμονες να διατυπώνουν παράτολμες υποθέσεις ή ριψοκίνδυνες εικασίες, ως δοκιμαστικές λύσεις και στη συνέχεια να υποβάλλουν τις υποθέσεις αυτές, σε ανελέητη  και εξαντλητική κριτική, μέσω μιας πειραματικής  εξέτασης που αποσκοπεί στη </a:t>
            </a:r>
            <a:r>
              <a:rPr lang="el-GR" sz="1700" b="1" dirty="0" smtClean="0">
                <a:latin typeface="Calibri" pitchFamily="34" charset="0"/>
                <a:cs typeface="Calibri" pitchFamily="34" charset="0"/>
              </a:rPr>
              <a:t>διάψευση</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διαδικασία </a:t>
            </a:r>
            <a:r>
              <a:rPr lang="el-GR" sz="1700" b="1" dirty="0" smtClean="0">
                <a:latin typeface="Calibri" pitchFamily="34" charset="0"/>
                <a:cs typeface="Calibri" pitchFamily="34" charset="0"/>
              </a:rPr>
              <a:t>κριτικού ελέγχου </a:t>
            </a:r>
            <a:r>
              <a:rPr lang="el-GR" sz="1700" dirty="0" smtClean="0">
                <a:latin typeface="Calibri" pitchFamily="34" charset="0"/>
                <a:cs typeface="Calibri" pitchFamily="34" charset="0"/>
              </a:rPr>
              <a:t>αρχίζει με την παραγωγή από τη θεωρία των </a:t>
            </a:r>
            <a:r>
              <a:rPr lang="el-GR" sz="1700" dirty="0" err="1" smtClean="0">
                <a:latin typeface="Calibri" pitchFamily="34" charset="0"/>
                <a:cs typeface="Calibri" pitchFamily="34" charset="0"/>
              </a:rPr>
              <a:t>παρατηρήσιμων</a:t>
            </a:r>
            <a:r>
              <a:rPr lang="el-GR" sz="1700" dirty="0" smtClean="0">
                <a:latin typeface="Calibri" pitchFamily="34" charset="0"/>
                <a:cs typeface="Calibri" pitchFamily="34" charset="0"/>
              </a:rPr>
              <a:t> συνεπειών  ή προβλέψεων και τελειώνει όταν  αποδεικνύεται ότι οι προβλέψεις αυτές </a:t>
            </a:r>
            <a:r>
              <a:rPr lang="el-GR" sz="1700" b="1" dirty="0" smtClean="0">
                <a:latin typeface="Calibri" pitchFamily="34" charset="0"/>
                <a:cs typeface="Calibri" pitchFamily="34" charset="0"/>
              </a:rPr>
              <a:t>δεν επαληθεύονται </a:t>
            </a:r>
            <a:r>
              <a:rPr lang="el-GR" sz="1700" dirty="0" smtClean="0">
                <a:latin typeface="Calibri" pitchFamily="34" charset="0"/>
                <a:cs typeface="Calibri" pitchFamily="34" charset="0"/>
              </a:rPr>
              <a:t>από το πείραμα.</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1291983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normAutofit fontScale="92500" lnSpcReduction="10000"/>
          </a:bodyPr>
          <a:lstStyle/>
          <a:p>
            <a:pPr algn="just">
              <a:buFont typeface="Wingdings" pitchFamily="2" charset="2"/>
              <a:buChar char="Ø"/>
            </a:pPr>
            <a:r>
              <a:rPr lang="el-GR" sz="1800" dirty="0" smtClean="0">
                <a:latin typeface="Calibri" pitchFamily="34" charset="0"/>
                <a:cs typeface="Calibri" pitchFamily="34" charset="0"/>
              </a:rPr>
              <a:t> Παραλλάσσοντας το </a:t>
            </a:r>
            <a:r>
              <a:rPr lang="el-GR" sz="1800" i="1" dirty="0" smtClean="0">
                <a:latin typeface="Calibri" pitchFamily="34" charset="0"/>
                <a:cs typeface="Calibri" pitchFamily="34" charset="0"/>
              </a:rPr>
              <a:t>τριαδικό</a:t>
            </a:r>
            <a:r>
              <a:rPr lang="el-GR" sz="1800" dirty="0" smtClean="0">
                <a:latin typeface="Calibri" pitchFamily="34" charset="0"/>
                <a:cs typeface="Calibri" pitchFamily="34" charset="0"/>
              </a:rPr>
              <a:t> σχήμα της </a:t>
            </a:r>
            <a:r>
              <a:rPr lang="el-GR" sz="1800" b="1" dirty="0" smtClean="0">
                <a:latin typeface="Calibri" pitchFamily="34" charset="0"/>
                <a:cs typeface="Calibri" pitchFamily="34" charset="0"/>
              </a:rPr>
              <a:t>διαλεκτικής</a:t>
            </a:r>
            <a:r>
              <a:rPr lang="el-GR" sz="1800" dirty="0" smtClean="0">
                <a:latin typeface="Calibri" pitchFamily="34" charset="0"/>
                <a:cs typeface="Calibri" pitchFamily="34" charset="0"/>
              </a:rPr>
              <a:t> (</a:t>
            </a:r>
            <a:r>
              <a:rPr lang="el-GR" sz="1800" b="1" dirty="0" smtClean="0">
                <a:latin typeface="Calibri" pitchFamily="34" charset="0"/>
                <a:cs typeface="Calibri" pitchFamily="34" charset="0"/>
              </a:rPr>
              <a:t>θέση-αντίθεση-</a:t>
            </a:r>
            <a:r>
              <a:rPr lang="el-GR" sz="1800" b="1" dirty="0" err="1" smtClean="0">
                <a:latin typeface="Calibri" pitchFamily="34" charset="0"/>
                <a:cs typeface="Calibri" pitchFamily="34" charset="0"/>
              </a:rPr>
              <a:t>σύνθεσ</a:t>
            </a:r>
            <a:r>
              <a:rPr lang="el-GR" sz="1800" b="1" dirty="0" smtClean="0">
                <a:latin typeface="Calibri" pitchFamily="34" charset="0"/>
                <a:cs typeface="Calibri" pitchFamily="34" charset="0"/>
              </a:rPr>
              <a:t>η</a:t>
            </a:r>
            <a:r>
              <a:rPr lang="el-GR" sz="1800" dirty="0" smtClean="0">
                <a:latin typeface="Calibri" pitchFamily="34" charset="0"/>
                <a:cs typeface="Calibri" pitchFamily="34" charset="0"/>
              </a:rPr>
              <a:t>), ο </a:t>
            </a:r>
            <a:r>
              <a:rPr lang="en-GB" sz="1800" b="1" dirty="0" smtClean="0">
                <a:latin typeface="Calibri" pitchFamily="34" charset="0"/>
                <a:cs typeface="Calibri" pitchFamily="34" charset="0"/>
              </a:rPr>
              <a:t>Popper</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υποστηρίζει πως η επιστήμη ξεκινάει με ένα </a:t>
            </a:r>
            <a:r>
              <a:rPr lang="el-GR" sz="1800" b="1" dirty="0" smtClean="0">
                <a:latin typeface="Calibri" pitchFamily="34" charset="0"/>
                <a:cs typeface="Calibri" pitchFamily="34" charset="0"/>
              </a:rPr>
              <a:t>πρόβλημα (Π1)</a:t>
            </a:r>
            <a:r>
              <a:rPr lang="el-GR" sz="1800" dirty="0" smtClean="0">
                <a:latin typeface="Calibri" pitchFamily="34" charset="0"/>
                <a:cs typeface="Calibri" pitchFamily="34" charset="0"/>
              </a:rPr>
              <a:t>, το οποίο αντιμετωπίζεται με μια </a:t>
            </a:r>
            <a:r>
              <a:rPr lang="el-GR" sz="1800" b="1" dirty="0" smtClean="0">
                <a:latin typeface="Calibri" pitchFamily="34" charset="0"/>
                <a:cs typeface="Calibri" pitchFamily="34" charset="0"/>
              </a:rPr>
              <a:t>δοκιμαστική λύση ή θεωρία (ΔΘ) </a:t>
            </a:r>
            <a:r>
              <a:rPr lang="el-GR" sz="1800" dirty="0" smtClean="0">
                <a:latin typeface="Calibri" pitchFamily="34" charset="0"/>
                <a:cs typeface="Calibri" pitchFamily="34" charset="0"/>
              </a:rPr>
              <a:t>–(</a:t>
            </a:r>
            <a:r>
              <a:rPr lang="en-GB" sz="1800" dirty="0" smtClean="0">
                <a:latin typeface="Calibri" pitchFamily="34" charset="0"/>
                <a:cs typeface="Calibri" pitchFamily="34" charset="0"/>
              </a:rPr>
              <a:t>tentative theory), </a:t>
            </a:r>
            <a:r>
              <a:rPr lang="el-GR" sz="1800" dirty="0" smtClean="0">
                <a:latin typeface="Calibri" pitchFamily="34" charset="0"/>
                <a:cs typeface="Calibri" pitchFamily="34" charset="0"/>
              </a:rPr>
              <a:t>η οποία ελέγχεται  με τη </a:t>
            </a:r>
            <a:r>
              <a:rPr lang="el-GR" sz="1800" b="1" dirty="0" smtClean="0">
                <a:latin typeface="Calibri" pitchFamily="34" charset="0"/>
                <a:cs typeface="Calibri" pitchFamily="34" charset="0"/>
              </a:rPr>
              <a:t>διαδικασία εξάλειψης σφαλμάτων (ΕΣ)</a:t>
            </a:r>
            <a:r>
              <a:rPr lang="el-GR" sz="1800" dirty="0" smtClean="0">
                <a:latin typeface="Calibri" pitchFamily="34" charset="0"/>
                <a:cs typeface="Calibri" pitchFamily="34" charset="0"/>
              </a:rPr>
              <a:t>-(</a:t>
            </a:r>
            <a:r>
              <a:rPr lang="fr-FR" sz="1800" dirty="0" err="1" smtClean="0">
                <a:latin typeface="Calibri" pitchFamily="34" charset="0"/>
                <a:cs typeface="Calibri" pitchFamily="34" charset="0"/>
              </a:rPr>
              <a:t>error</a:t>
            </a:r>
            <a:r>
              <a:rPr lang="fr-FR" sz="1800" dirty="0" smtClean="0">
                <a:latin typeface="Calibri" pitchFamily="34" charset="0"/>
                <a:cs typeface="Calibri" pitchFamily="34" charset="0"/>
              </a:rPr>
              <a:t> </a:t>
            </a:r>
            <a:r>
              <a:rPr lang="en-GB" sz="1800" dirty="0" smtClean="0">
                <a:latin typeface="Calibri" pitchFamily="34" charset="0"/>
                <a:cs typeface="Calibri" pitchFamily="34" charset="0"/>
              </a:rPr>
              <a:t>elimination), </a:t>
            </a:r>
            <a:r>
              <a:rPr lang="el-GR" sz="1800" dirty="0" smtClean="0">
                <a:latin typeface="Calibri" pitchFamily="34" charset="0"/>
                <a:cs typeface="Calibri" pitchFamily="34" charset="0"/>
              </a:rPr>
              <a:t>και τέλος δημιουργείται ένα νέο πρόβλημα </a:t>
            </a:r>
            <a:r>
              <a:rPr lang="el-GR" sz="1800" b="1" dirty="0" smtClean="0">
                <a:latin typeface="Calibri" pitchFamily="34" charset="0"/>
                <a:cs typeface="Calibri" pitchFamily="34" charset="0"/>
              </a:rPr>
              <a:t>(Π2).</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Έτσι, έχουμε το ακόλουθο σχήμα</a:t>
            </a:r>
            <a:r>
              <a:rPr lang="en-GB" sz="1800" dirty="0" smtClean="0">
                <a:latin typeface="Calibri" pitchFamily="34" charset="0"/>
                <a:cs typeface="Calibri" pitchFamily="34" charset="0"/>
              </a:rPr>
              <a:t>: </a:t>
            </a:r>
            <a:r>
              <a:rPr lang="el-GR" sz="1800" b="1" dirty="0" smtClean="0">
                <a:latin typeface="Calibri" pitchFamily="34" charset="0"/>
                <a:cs typeface="Calibri" pitchFamily="34" charset="0"/>
              </a:rPr>
              <a:t>Π1&gt;ΔΘ&gt;ΕΣ&gt;Π2</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Το νέο </a:t>
            </a:r>
            <a:r>
              <a:rPr lang="el-GR" sz="1800" i="1" dirty="0" smtClean="0">
                <a:latin typeface="Calibri" pitchFamily="34" charset="0"/>
                <a:cs typeface="Calibri" pitchFamily="34" charset="0"/>
              </a:rPr>
              <a:t>τετραδικό</a:t>
            </a:r>
            <a:r>
              <a:rPr lang="el-GR" sz="1800" dirty="0" smtClean="0">
                <a:latin typeface="Calibri" pitchFamily="34" charset="0"/>
                <a:cs typeface="Calibri" pitchFamily="34" charset="0"/>
              </a:rPr>
              <a:t> αυτό </a:t>
            </a:r>
            <a:r>
              <a:rPr lang="el-GR" sz="1800" dirty="0">
                <a:latin typeface="Calibri" pitchFamily="34" charset="0"/>
                <a:cs typeface="Calibri" pitchFamily="34" charset="0"/>
              </a:rPr>
              <a:t>σχήμα</a:t>
            </a:r>
            <a:r>
              <a:rPr lang="el-GR" sz="1800" dirty="0" smtClean="0">
                <a:latin typeface="Calibri" pitchFamily="34" charset="0"/>
                <a:cs typeface="Calibri" pitchFamily="34" charset="0"/>
              </a:rPr>
              <a:t>, που αναπαριστά όχι μόνο την ανάπτυξη της επιστήμης, αλλά γενικότερα την εξέλιξη των ιδεών, καθώς και των ίδιων των έμβιων όντων, είναι πως έχει την ικανότητα να αυτό-ανανεώνεται, ενώ  «</a:t>
            </a:r>
            <a:r>
              <a:rPr lang="el-GR" sz="1800" i="1" dirty="0" smtClean="0">
                <a:solidFill>
                  <a:schemeClr val="accent1">
                    <a:lumMod val="50000"/>
                  </a:schemeClr>
                </a:solidFill>
                <a:latin typeface="Calibri" pitchFamily="34" charset="0"/>
                <a:cs typeface="Calibri" pitchFamily="34" charset="0"/>
              </a:rPr>
              <a:t>αρχίζει με ένα πρόβλημα και τελειώνει με ένα άλλο πρόβλημα</a:t>
            </a:r>
            <a:r>
              <a:rPr lang="el-GR" sz="1800" dirty="0" smtClean="0">
                <a:latin typeface="Calibri" pitchFamily="34" charset="0"/>
                <a:cs typeface="Calibri" pitchFamily="34" charset="0"/>
              </a:rPr>
              <a:t>».</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Για τον </a:t>
            </a:r>
            <a:r>
              <a:rPr lang="fr-FR" sz="1800" b="1" dirty="0" smtClean="0">
                <a:latin typeface="Calibri" pitchFamily="34" charset="0"/>
                <a:cs typeface="Calibri" pitchFamily="34" charset="0"/>
              </a:rPr>
              <a:t>Popper</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το καλύτερο συνώνυμο της </a:t>
            </a:r>
            <a:r>
              <a:rPr lang="el-GR" sz="1800" b="1" dirty="0" smtClean="0">
                <a:latin typeface="Calibri" pitchFamily="34" charset="0"/>
                <a:cs typeface="Calibri" pitchFamily="34" charset="0"/>
              </a:rPr>
              <a:t>ορθολογικότητα</a:t>
            </a:r>
            <a:r>
              <a:rPr lang="el-GR" sz="1800" dirty="0" smtClean="0">
                <a:latin typeface="Calibri" pitchFamily="34" charset="0"/>
                <a:cs typeface="Calibri" pitchFamily="34" charset="0"/>
              </a:rPr>
              <a:t>ς είναι η </a:t>
            </a:r>
            <a:r>
              <a:rPr lang="el-GR" sz="1800" b="1" dirty="0" smtClean="0">
                <a:latin typeface="Calibri" pitchFamily="34" charset="0"/>
                <a:cs typeface="Calibri" pitchFamily="34" charset="0"/>
              </a:rPr>
              <a:t>κριτική.</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Η </a:t>
            </a:r>
            <a:r>
              <a:rPr lang="el-GR" sz="1800" b="1" dirty="0" smtClean="0">
                <a:latin typeface="Calibri" pitchFamily="34" charset="0"/>
                <a:cs typeface="Calibri" pitchFamily="34" charset="0"/>
              </a:rPr>
              <a:t>κριτική μέθοδος </a:t>
            </a:r>
            <a:r>
              <a:rPr lang="el-GR" sz="1800" dirty="0" smtClean="0">
                <a:latin typeface="Calibri" pitchFamily="34" charset="0"/>
                <a:cs typeface="Calibri" pitchFamily="34" charset="0"/>
              </a:rPr>
              <a:t>της επιστήμης λόγω του ανταγωνισμού για την επιβίωση των </a:t>
            </a:r>
            <a:r>
              <a:rPr lang="el-GR" sz="1800" b="1" dirty="0" smtClean="0">
                <a:latin typeface="Calibri" pitchFamily="34" charset="0"/>
                <a:cs typeface="Calibri" pitchFamily="34" charset="0"/>
              </a:rPr>
              <a:t>αντίπαλων θεωριών </a:t>
            </a:r>
            <a:r>
              <a:rPr lang="el-GR" sz="1800" dirty="0" smtClean="0">
                <a:latin typeface="Calibri" pitchFamily="34" charset="0"/>
                <a:cs typeface="Calibri" pitchFamily="34" charset="0"/>
              </a:rPr>
              <a:t>ονομάζεται από τον </a:t>
            </a:r>
            <a:r>
              <a:rPr lang="en-GB" sz="1800" b="1" dirty="0" smtClean="0">
                <a:latin typeface="Calibri" pitchFamily="34" charset="0"/>
                <a:cs typeface="Calibri" pitchFamily="34" charset="0"/>
              </a:rPr>
              <a:t>Popper</a:t>
            </a:r>
            <a:r>
              <a:rPr lang="el-GR" sz="1800" dirty="0">
                <a:latin typeface="Calibri" pitchFamily="34" charset="0"/>
                <a:cs typeface="Calibri" pitchFamily="34" charset="0"/>
              </a:rPr>
              <a:t> </a:t>
            </a:r>
            <a:r>
              <a:rPr lang="el-GR" sz="1800" dirty="0" smtClean="0">
                <a:latin typeface="Calibri" pitchFamily="34" charset="0"/>
                <a:cs typeface="Calibri" pitchFamily="34" charset="0"/>
              </a:rPr>
              <a:t>«</a:t>
            </a:r>
            <a:r>
              <a:rPr lang="el-GR" sz="1800" b="1" dirty="0" smtClean="0">
                <a:latin typeface="Calibri" pitchFamily="34" charset="0"/>
                <a:cs typeface="Calibri" pitchFamily="34" charset="0"/>
              </a:rPr>
              <a:t>Δαρβινική ή επιλεκτική</a:t>
            </a:r>
            <a:r>
              <a:rPr lang="el-GR" sz="1800" dirty="0" smtClean="0">
                <a:latin typeface="Calibri" pitchFamily="34" charset="0"/>
                <a:cs typeface="Calibri" pitchFamily="34" charset="0"/>
              </a:rPr>
              <a:t>», ενώ η </a:t>
            </a:r>
            <a:r>
              <a:rPr lang="el-GR" sz="1800" b="1" dirty="0" smtClean="0">
                <a:latin typeface="Calibri" pitchFamily="34" charset="0"/>
                <a:cs typeface="Calibri" pitchFamily="34" charset="0"/>
              </a:rPr>
              <a:t>επαγωγική μέθοδος </a:t>
            </a:r>
            <a:r>
              <a:rPr lang="el-GR" sz="1800" dirty="0" smtClean="0">
                <a:latin typeface="Calibri" pitchFamily="34" charset="0"/>
                <a:cs typeface="Calibri" pitchFamily="34" charset="0"/>
              </a:rPr>
              <a:t>της επαλήθευσης χαρακτηρίζεται  «</a:t>
            </a:r>
            <a:r>
              <a:rPr lang="el-GR" sz="1800" b="1" dirty="0" err="1" smtClean="0">
                <a:latin typeface="Calibri" pitchFamily="34" charset="0"/>
                <a:cs typeface="Calibri" pitchFamily="34" charset="0"/>
              </a:rPr>
              <a:t>Λαμαρκιανή</a:t>
            </a:r>
            <a:r>
              <a:rPr lang="el-GR" sz="1800" b="1" dirty="0" smtClean="0">
                <a:latin typeface="Calibri" pitchFamily="34" charset="0"/>
                <a:cs typeface="Calibri" pitchFamily="34" charset="0"/>
              </a:rPr>
              <a:t> ή Διδακτική</a:t>
            </a:r>
            <a:r>
              <a:rPr lang="el-GR" sz="1800" dirty="0" smtClean="0">
                <a:latin typeface="Calibri" pitchFamily="34" charset="0"/>
                <a:cs typeface="Calibri" pitchFamily="34" charset="0"/>
              </a:rPr>
              <a:t>». </a:t>
            </a:r>
            <a:endParaRPr lang="el-GR" sz="1800" dirty="0">
              <a:latin typeface="Calibri" pitchFamily="34" charset="0"/>
              <a:cs typeface="Calibri" pitchFamily="34" charset="0"/>
            </a:endParaRPr>
          </a:p>
          <a:p>
            <a:pPr algn="just">
              <a:buFont typeface="Wingdings" pitchFamily="2" charset="2"/>
              <a:buChar char="Ø"/>
            </a:pPr>
            <a:r>
              <a:rPr lang="el-GR" sz="1800" dirty="0" smtClean="0">
                <a:latin typeface="Calibri" pitchFamily="34" charset="0"/>
                <a:cs typeface="Calibri" pitchFamily="34" charset="0"/>
              </a:rPr>
              <a:t> Σύμφωνα με τη «</a:t>
            </a:r>
            <a:r>
              <a:rPr lang="el-GR" sz="1800" b="1" dirty="0" smtClean="0">
                <a:latin typeface="Calibri" pitchFamily="34" charset="0"/>
                <a:cs typeface="Calibri" pitchFamily="34" charset="0"/>
              </a:rPr>
              <a:t>Δαρβινική μέθοδο</a:t>
            </a:r>
            <a:r>
              <a:rPr lang="el-GR" sz="1800" dirty="0" smtClean="0">
                <a:latin typeface="Calibri" pitchFamily="34" charset="0"/>
                <a:cs typeface="Calibri" pitchFamily="34" charset="0"/>
              </a:rPr>
              <a:t>», οι επιτυχείς θεωρίες «</a:t>
            </a:r>
            <a:r>
              <a:rPr lang="el-GR" sz="1800" b="1" i="1" dirty="0" smtClean="0">
                <a:latin typeface="Calibri" pitchFamily="34" charset="0"/>
                <a:cs typeface="Calibri" pitchFamily="34" charset="0"/>
              </a:rPr>
              <a:t>επιλέγονται</a:t>
            </a:r>
            <a:r>
              <a:rPr lang="el-GR" sz="1800" dirty="0" smtClean="0">
                <a:latin typeface="Calibri" pitchFamily="34" charset="0"/>
                <a:cs typeface="Calibri" pitchFamily="34" charset="0"/>
              </a:rPr>
              <a:t>» από το περιβάλλον και δεν «</a:t>
            </a:r>
            <a:r>
              <a:rPr lang="el-GR" sz="1800" b="1" i="1" dirty="0" smtClean="0">
                <a:latin typeface="Calibri" pitchFamily="34" charset="0"/>
                <a:cs typeface="Calibri" pitchFamily="34" charset="0"/>
              </a:rPr>
              <a:t>διδάσκονται</a:t>
            </a:r>
            <a:r>
              <a:rPr lang="el-GR" sz="1800" dirty="0" smtClean="0">
                <a:latin typeface="Calibri" pitchFamily="34" charset="0"/>
                <a:cs typeface="Calibri" pitchFamily="34" charset="0"/>
              </a:rPr>
              <a:t>» από αυτό.</a:t>
            </a:r>
          </a:p>
        </p:txBody>
      </p:sp>
    </p:spTree>
    <p:extLst>
      <p:ext uri="{BB962C8B-B14F-4D97-AF65-F5344CB8AC3E}">
        <p14:creationId xmlns:p14="http://schemas.microsoft.com/office/powerpoint/2010/main" val="3738964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a:t>
            </a:r>
            <a:r>
              <a:rPr lang="el-GR" sz="2800" b="1" dirty="0" smtClean="0"/>
              <a:t>ΘΕΩΡΙΑΣ</a:t>
            </a:r>
            <a:endParaRPr lang="el-GR" sz="2800" b="1" dirty="0"/>
          </a:p>
        </p:txBody>
      </p:sp>
      <p:sp>
        <p:nvSpPr>
          <p:cNvPr id="3" name="Θέση περιεχομένου 2"/>
          <p:cNvSpPr>
            <a:spLocks noGrp="1"/>
          </p:cNvSpPr>
          <p:nvPr>
            <p:ph idx="1"/>
          </p:nvPr>
        </p:nvSpPr>
        <p:spPr/>
        <p:txBody>
          <a:bodyPr/>
          <a:lstStyle/>
          <a:p>
            <a:pPr algn="just">
              <a:buFont typeface="Wingdings" pitchFamily="2" charset="2"/>
              <a:buChar char="Ø"/>
            </a:pPr>
            <a:r>
              <a:rPr lang="el-GR" dirty="0" smtClean="0"/>
              <a:t> </a:t>
            </a:r>
            <a:r>
              <a:rPr lang="el-GR" sz="1700" dirty="0" smtClean="0">
                <a:latin typeface="Calibri" pitchFamily="34" charset="0"/>
                <a:cs typeface="Calibri" pitchFamily="34" charset="0"/>
              </a:rPr>
              <a:t>Για τον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αυτό που καθιστά μια θεωρία ενδιαφέρουσα είναι οι σχέσεις της προς τη</a:t>
            </a:r>
            <a:r>
              <a:rPr lang="el-GR" sz="1700" b="1" dirty="0" smtClean="0">
                <a:latin typeface="Calibri" pitchFamily="34" charset="0"/>
                <a:cs typeface="Calibri" pitchFamily="34" charset="0"/>
              </a:rPr>
              <a:t> δεδομένη κατάσταση των προβλημάτων</a:t>
            </a:r>
            <a:r>
              <a:rPr lang="el-GR" sz="1700" dirty="0" smtClean="0">
                <a:latin typeface="Calibri" pitchFamily="34" charset="0"/>
                <a:cs typeface="Calibri" pitchFamily="34" charset="0"/>
              </a:rPr>
              <a:t>, οι σχέσεις της με προηγούμενες </a:t>
            </a:r>
            <a:r>
              <a:rPr lang="el-GR" sz="1700" b="1" dirty="0" smtClean="0">
                <a:latin typeface="Calibri" pitchFamily="34" charset="0"/>
                <a:cs typeface="Calibri" pitchFamily="34" charset="0"/>
              </a:rPr>
              <a:t>ανταγωνιστικές θεωρίες</a:t>
            </a:r>
            <a:r>
              <a:rPr lang="el-GR" sz="1700" dirty="0" smtClean="0">
                <a:latin typeface="Calibri" pitchFamily="34" charset="0"/>
                <a:cs typeface="Calibri" pitchFamily="34" charset="0"/>
              </a:rPr>
              <a:t>, και η ικανότητα της </a:t>
            </a:r>
            <a:r>
              <a:rPr lang="el-GR" sz="1700" b="1" dirty="0" smtClean="0">
                <a:latin typeface="Calibri" pitchFamily="34" charset="0"/>
                <a:cs typeface="Calibri" pitchFamily="34" charset="0"/>
              </a:rPr>
              <a:t>να επιλύει προβλήματα και να ανακαλύπτει νέα</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προσπάθεια </a:t>
            </a:r>
            <a:r>
              <a:rPr lang="el-GR" sz="1700" b="1" dirty="0" smtClean="0">
                <a:latin typeface="Calibri" pitchFamily="34" charset="0"/>
                <a:cs typeface="Calibri" pitchFamily="34" charset="0"/>
              </a:rPr>
              <a:t>ανακάλυψης νέων προβλημάτων </a:t>
            </a:r>
            <a:r>
              <a:rPr lang="el-GR" sz="1700" dirty="0" smtClean="0">
                <a:latin typeface="Calibri" pitchFamily="34" charset="0"/>
                <a:cs typeface="Calibri" pitchFamily="34" charset="0"/>
              </a:rPr>
              <a:t>που προκύπτουν στο εσωτερικό μιας θεωρίας, μας αναγκάζει να εγκαταλείψουμε την </a:t>
            </a:r>
            <a:r>
              <a:rPr lang="el-GR" sz="1700" b="1" dirty="0" smtClean="0">
                <a:latin typeface="Calibri" pitchFamily="34" charset="0"/>
                <a:cs typeface="Calibri" pitchFamily="34" charset="0"/>
              </a:rPr>
              <a:t>αυτοτελή λογική ανάλυση μιας θεωρίας</a:t>
            </a:r>
            <a:r>
              <a:rPr lang="el-GR" sz="1700" dirty="0" smtClean="0">
                <a:latin typeface="Calibri" pitchFamily="34" charset="0"/>
                <a:cs typeface="Calibri" pitchFamily="34" charset="0"/>
              </a:rPr>
              <a:t>, ενώ μας προτρέπει να θέσουμε ως προτεραιότητα την αποκάλυψη των </a:t>
            </a:r>
            <a:r>
              <a:rPr lang="el-GR" sz="1700" b="1" dirty="0" smtClean="0">
                <a:latin typeface="Calibri" pitchFamily="34" charset="0"/>
                <a:cs typeface="Calibri" pitchFamily="34" charset="0"/>
              </a:rPr>
              <a:t>λογικών σχέσεων </a:t>
            </a:r>
            <a:r>
              <a:rPr lang="el-GR" sz="1700" dirty="0" smtClean="0">
                <a:latin typeface="Calibri" pitchFamily="34" charset="0"/>
                <a:cs typeface="Calibri" pitchFamily="34" charset="0"/>
              </a:rPr>
              <a:t>της υπάρχουσας θεωρίας με τις </a:t>
            </a:r>
            <a:r>
              <a:rPr lang="el-GR" sz="1700" b="1" dirty="0" smtClean="0">
                <a:latin typeface="Calibri" pitchFamily="34" charset="0"/>
                <a:cs typeface="Calibri" pitchFamily="34" charset="0"/>
              </a:rPr>
              <a:t>αντίπαλες θεωρίες</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Θα πρέπει έτσι  να ληφθούν υπόψη από τον ερευνητή  τα υπαρκτά προβλήματα που είναι ορατά στον ιστορικό ορίζοντα της εποχής, και που συνιστούν την κατάσταση των προβλημάτων της συγκεκριμένης </a:t>
            </a:r>
            <a:r>
              <a:rPr lang="el-GR" sz="1700" b="1" dirty="0" smtClean="0">
                <a:latin typeface="Calibri" pitchFamily="34" charset="0"/>
                <a:cs typeface="Calibri" pitchFamily="34" charset="0"/>
              </a:rPr>
              <a:t>επιστημονικής συγκυρίας</a:t>
            </a:r>
            <a:r>
              <a:rPr lang="el-GR" sz="1700" dirty="0" smtClean="0"/>
              <a:t>.</a:t>
            </a:r>
            <a:endParaRPr lang="el-GR" sz="1700" dirty="0"/>
          </a:p>
        </p:txBody>
      </p:sp>
    </p:spTree>
    <p:extLst>
      <p:ext uri="{BB962C8B-B14F-4D97-AF65-F5344CB8AC3E}">
        <p14:creationId xmlns:p14="http://schemas.microsoft.com/office/powerpoint/2010/main" val="1653140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23528" y="1916832"/>
            <a:ext cx="8363272" cy="4657704"/>
          </a:xfrm>
        </p:spPr>
        <p:txBody>
          <a:bodyPr>
            <a:noAutofit/>
          </a:bodyPr>
          <a:lstStyle/>
          <a:p>
            <a:pPr algn="just">
              <a:buFont typeface="Wingdings" pitchFamily="2" charset="2"/>
              <a:buChar char="Ø"/>
            </a:pPr>
            <a:r>
              <a:rPr lang="en-GB" sz="1800" dirty="0" smtClean="0"/>
              <a:t> </a:t>
            </a:r>
            <a:r>
              <a:rPr lang="el-GR" sz="1600" dirty="0" smtClean="0">
                <a:latin typeface="Calibri" pitchFamily="34" charset="0"/>
                <a:cs typeface="Calibri" pitchFamily="34" charset="0"/>
              </a:rPr>
              <a:t>Διακρίνοντας προσεκτικά μεταξύ </a:t>
            </a:r>
            <a:r>
              <a:rPr lang="el-GR" sz="1600" b="1" dirty="0" err="1" smtClean="0">
                <a:latin typeface="Calibri" pitchFamily="34" charset="0"/>
                <a:cs typeface="Calibri" pitchFamily="34" charset="0"/>
              </a:rPr>
              <a:t>διαψευσιμότητας</a:t>
            </a:r>
            <a:r>
              <a:rPr lang="en-GB" sz="1600" b="1" dirty="0" smtClean="0">
                <a:latin typeface="Calibri" pitchFamily="34" charset="0"/>
                <a:cs typeface="Calibri" pitchFamily="34" charset="0"/>
              </a:rPr>
              <a:t> </a:t>
            </a:r>
            <a:r>
              <a:rPr lang="en-GB" sz="1600" dirty="0">
                <a:latin typeface="Calibri" pitchFamily="34" charset="0"/>
                <a:cs typeface="Calibri" pitchFamily="34" charset="0"/>
              </a:rPr>
              <a:t>(</a:t>
            </a:r>
            <a:r>
              <a:rPr lang="en-GB" sz="1600" dirty="0" smtClean="0">
                <a:latin typeface="Calibri" pitchFamily="34" charset="0"/>
                <a:cs typeface="Calibri" pitchFamily="34" charset="0"/>
              </a:rPr>
              <a:t>falsifiability)</a:t>
            </a:r>
            <a:r>
              <a:rPr lang="el-GR" sz="1600" dirty="0" smtClean="0">
                <a:latin typeface="Calibri" pitchFamily="34" charset="0"/>
                <a:cs typeface="Calibri" pitchFamily="34" charset="0"/>
              </a:rPr>
              <a:t> και ενεργεία </a:t>
            </a:r>
            <a:r>
              <a:rPr lang="el-GR" sz="1600" b="1" dirty="0" err="1" smtClean="0">
                <a:latin typeface="Calibri" pitchFamily="34" charset="0"/>
                <a:cs typeface="Calibri" pitchFamily="34" charset="0"/>
              </a:rPr>
              <a:t>δίαψευσης</a:t>
            </a:r>
            <a:r>
              <a:rPr lang="en-GB" sz="1600" b="1" dirty="0" smtClean="0">
                <a:latin typeface="Calibri" pitchFamily="34" charset="0"/>
                <a:cs typeface="Calibri" pitchFamily="34" charset="0"/>
              </a:rPr>
              <a:t> </a:t>
            </a:r>
            <a:r>
              <a:rPr lang="en-GB" sz="1600" dirty="0">
                <a:latin typeface="Calibri" pitchFamily="34" charset="0"/>
                <a:cs typeface="Calibri" pitchFamily="34" charset="0"/>
              </a:rPr>
              <a:t>(</a:t>
            </a:r>
            <a:r>
              <a:rPr lang="en-GB" sz="1600" dirty="0" smtClean="0">
                <a:latin typeface="Calibri" pitchFamily="34" charset="0"/>
                <a:cs typeface="Calibri" pitchFamily="34" charset="0"/>
              </a:rPr>
              <a:t>denial)</a:t>
            </a:r>
            <a:r>
              <a:rPr lang="el-GR" sz="1600" dirty="0" smtClean="0">
                <a:latin typeface="Calibri" pitchFamily="34" charset="0"/>
                <a:cs typeface="Calibri" pitchFamily="34" charset="0"/>
              </a:rPr>
              <a:t> ή μεταξύ </a:t>
            </a:r>
            <a:r>
              <a:rPr lang="el-GR" sz="1600" b="1" dirty="0" smtClean="0">
                <a:latin typeface="Calibri" pitchFamily="34" charset="0"/>
                <a:cs typeface="Calibri" pitchFamily="34" charset="0"/>
              </a:rPr>
              <a:t>λογικής </a:t>
            </a:r>
            <a:r>
              <a:rPr lang="el-GR" sz="1600" dirty="0" smtClean="0">
                <a:latin typeface="Calibri" pitchFamily="34" charset="0"/>
                <a:cs typeface="Calibri" pitchFamily="34" charset="0"/>
              </a:rPr>
              <a:t>και</a:t>
            </a:r>
            <a:r>
              <a:rPr lang="el-GR" sz="1600" b="1" dirty="0" smtClean="0">
                <a:latin typeface="Calibri" pitchFamily="34" charset="0"/>
                <a:cs typeface="Calibri" pitchFamily="34" charset="0"/>
              </a:rPr>
              <a:t> εφαρμοσμένης μεθοδολογίας της διάψευσης</a:t>
            </a:r>
            <a:r>
              <a:rPr lang="el-GR" sz="1600" dirty="0" smtClean="0">
                <a:latin typeface="Calibri" pitchFamily="34" charset="0"/>
                <a:cs typeface="Calibri" pitchFamily="34" charset="0"/>
              </a:rPr>
              <a:t>, ο </a:t>
            </a:r>
            <a:r>
              <a:rPr lang="fr-FR" sz="1600" b="1" dirty="0" smtClean="0">
                <a:latin typeface="Calibri" pitchFamily="34" charset="0"/>
                <a:cs typeface="Calibri" pitchFamily="34" charset="0"/>
              </a:rPr>
              <a:t>Popper </a:t>
            </a:r>
            <a:r>
              <a:rPr lang="el-GR" sz="1600" dirty="0" smtClean="0">
                <a:latin typeface="Calibri" pitchFamily="34" charset="0"/>
                <a:cs typeface="Calibri" pitchFamily="34" charset="0"/>
              </a:rPr>
              <a:t>εξετάζει αφενός τις </a:t>
            </a:r>
            <a:r>
              <a:rPr lang="el-GR" sz="1600" b="1" dirty="0" smtClean="0">
                <a:latin typeface="Calibri" pitchFamily="34" charset="0"/>
                <a:cs typeface="Calibri" pitchFamily="34" charset="0"/>
              </a:rPr>
              <a:t>προϋποθέσεις</a:t>
            </a:r>
            <a:r>
              <a:rPr lang="el-GR" sz="1600" dirty="0" smtClean="0">
                <a:latin typeface="Calibri" pitchFamily="34" charset="0"/>
                <a:cs typeface="Calibri" pitchFamily="34" charset="0"/>
              </a:rPr>
              <a:t> για την οριστική και τελεσίδικη </a:t>
            </a:r>
            <a:r>
              <a:rPr lang="el-GR" sz="1600" b="1" dirty="0" smtClean="0">
                <a:latin typeface="Calibri" pitchFamily="34" charset="0"/>
                <a:cs typeface="Calibri" pitchFamily="34" charset="0"/>
              </a:rPr>
              <a:t>διάψευση</a:t>
            </a:r>
            <a:r>
              <a:rPr lang="el-GR" sz="1600" dirty="0" smtClean="0">
                <a:latin typeface="Calibri" pitchFamily="34" charset="0"/>
                <a:cs typeface="Calibri" pitchFamily="34" charset="0"/>
              </a:rPr>
              <a:t> μιας θεωρίας, και αφετέρου το </a:t>
            </a:r>
            <a:r>
              <a:rPr lang="el-GR" sz="1600" b="1" dirty="0" smtClean="0">
                <a:latin typeface="Calibri" pitchFamily="34" charset="0"/>
                <a:cs typeface="Calibri" pitchFamily="34" charset="0"/>
              </a:rPr>
              <a:t>πώς επιτελείται στην πράξη</a:t>
            </a:r>
            <a:r>
              <a:rPr lang="el-GR" sz="1600" dirty="0" smtClean="0">
                <a:latin typeface="Calibri" pitchFamily="34" charset="0"/>
                <a:cs typeface="Calibri" pitchFamily="34" charset="0"/>
              </a:rPr>
              <a:t> η </a:t>
            </a:r>
            <a:r>
              <a:rPr lang="el-GR" sz="1600" b="1" dirty="0" smtClean="0">
                <a:latin typeface="Calibri" pitchFamily="34" charset="0"/>
                <a:cs typeface="Calibri" pitchFamily="34" charset="0"/>
              </a:rPr>
              <a:t>διάψευση</a:t>
            </a:r>
            <a:r>
              <a:rPr lang="el-GR" sz="1600" dirty="0" smtClean="0">
                <a:latin typeface="Calibri" pitchFamily="34" charset="0"/>
                <a:cs typeface="Calibri" pitchFamily="34" charset="0"/>
              </a:rPr>
              <a:t> μιας επιστημονικής θεωρίας.</a:t>
            </a:r>
          </a:p>
          <a:p>
            <a:pPr algn="just">
              <a:buFont typeface="Wingdings" pitchFamily="2" charset="2"/>
              <a:buChar char="Ø"/>
            </a:pPr>
            <a:r>
              <a:rPr lang="el-GR" sz="1600" dirty="0">
                <a:latin typeface="Calibri" pitchFamily="34" charset="0"/>
                <a:cs typeface="Calibri" pitchFamily="34" charset="0"/>
              </a:rPr>
              <a:t> </a:t>
            </a:r>
            <a:r>
              <a:rPr lang="el-GR" sz="1600" dirty="0" smtClean="0">
                <a:latin typeface="Calibri" pitchFamily="34" charset="0"/>
                <a:cs typeface="Calibri" pitchFamily="34" charset="0"/>
              </a:rPr>
              <a:t>Για τον </a:t>
            </a:r>
            <a:r>
              <a:rPr lang="en-GB" sz="1600" b="1" dirty="0" smtClean="0">
                <a:latin typeface="Calibri" pitchFamily="34" charset="0"/>
                <a:cs typeface="Calibri" pitchFamily="34" charset="0"/>
              </a:rPr>
              <a:t>Popper</a:t>
            </a:r>
            <a:r>
              <a:rPr lang="el-GR" sz="1600" b="1" dirty="0" smtClean="0">
                <a:latin typeface="Calibri" pitchFamily="34" charset="0"/>
                <a:cs typeface="Calibri" pitchFamily="34" charset="0"/>
              </a:rPr>
              <a:t>,</a:t>
            </a:r>
            <a:r>
              <a:rPr lang="el-GR" sz="1600" dirty="0" smtClean="0">
                <a:latin typeface="Calibri" pitchFamily="34" charset="0"/>
                <a:cs typeface="Calibri" pitchFamily="34" charset="0"/>
              </a:rPr>
              <a:t> οποιαδήποτε θεωρία μπορεί μέσω κατάλληλων προσθηκών ή αναδιαμορφώσεων-να διασφαλιστεί, να </a:t>
            </a:r>
            <a:r>
              <a:rPr lang="el-GR" sz="1600" b="1" dirty="0" smtClean="0">
                <a:latin typeface="Calibri" pitchFamily="34" charset="0"/>
                <a:cs typeface="Calibri" pitchFamily="34" charset="0"/>
              </a:rPr>
              <a:t>ανοσοποιηθεί</a:t>
            </a:r>
            <a:r>
              <a:rPr lang="el-GR" sz="1600" dirty="0" smtClean="0">
                <a:latin typeface="Calibri" pitchFamily="34" charset="0"/>
                <a:cs typeface="Calibri" pitchFamily="34" charset="0"/>
              </a:rPr>
              <a:t> (</a:t>
            </a:r>
            <a:r>
              <a:rPr lang="en-GB" sz="1600" dirty="0" smtClean="0">
                <a:latin typeface="Calibri" pitchFamily="34" charset="0"/>
                <a:cs typeface="Calibri" pitchFamily="34" charset="0"/>
              </a:rPr>
              <a:t>immunize) </a:t>
            </a:r>
            <a:r>
              <a:rPr lang="el-GR" sz="1600" dirty="0" smtClean="0">
                <a:latin typeface="Calibri" pitchFamily="34" charset="0"/>
                <a:cs typeface="Calibri" pitchFamily="34" charset="0"/>
              </a:rPr>
              <a:t>έναντι της κριτικής, όμως  αν επιτραπεί άνευ όρων η </a:t>
            </a:r>
            <a:r>
              <a:rPr lang="el-GR" sz="1600" b="1" dirty="0" smtClean="0">
                <a:latin typeface="Calibri" pitchFamily="34" charset="0"/>
                <a:cs typeface="Calibri" pitchFamily="34" charset="0"/>
              </a:rPr>
              <a:t>ανοσοποίηση</a:t>
            </a:r>
            <a:r>
              <a:rPr lang="el-GR" sz="1600" dirty="0" smtClean="0">
                <a:latin typeface="Calibri" pitchFamily="34" charset="0"/>
                <a:cs typeface="Calibri" pitchFamily="34" charset="0"/>
              </a:rPr>
              <a:t>, τότε όλες οι θεωρίες καθίστανται </a:t>
            </a:r>
            <a:r>
              <a:rPr lang="el-GR" sz="1600" b="1" dirty="0" smtClean="0">
                <a:latin typeface="Calibri" pitchFamily="34" charset="0"/>
                <a:cs typeface="Calibri" pitchFamily="34" charset="0"/>
              </a:rPr>
              <a:t>μη </a:t>
            </a:r>
            <a:r>
              <a:rPr lang="el-GR" sz="1600" b="1" dirty="0" err="1" smtClean="0">
                <a:latin typeface="Calibri" pitchFamily="34" charset="0"/>
                <a:cs typeface="Calibri" pitchFamily="34" charset="0"/>
              </a:rPr>
              <a:t>διαψεύσιμες</a:t>
            </a:r>
            <a:r>
              <a:rPr lang="el-GR" sz="1600" dirty="0" smtClean="0">
                <a:latin typeface="Calibri" pitchFamily="34" charset="0"/>
                <a:cs typeface="Calibri" pitchFamily="34" charset="0"/>
              </a:rPr>
              <a:t>, όπως συμβαίνει στην περίπτωση του </a:t>
            </a:r>
            <a:r>
              <a:rPr lang="el-GR" sz="1600" b="1" dirty="0" err="1" smtClean="0">
                <a:latin typeface="Calibri" pitchFamily="34" charset="0"/>
                <a:cs typeface="Calibri" pitchFamily="34" charset="0"/>
              </a:rPr>
              <a:t>μαρρξισμού</a:t>
            </a:r>
            <a:r>
              <a:rPr lang="el-GR" sz="1600" dirty="0" smtClean="0">
                <a:latin typeface="Calibri" pitchFamily="34" charset="0"/>
                <a:cs typeface="Calibri" pitchFamily="34" charset="0"/>
              </a:rPr>
              <a:t>.</a:t>
            </a:r>
          </a:p>
          <a:p>
            <a:pPr algn="just">
              <a:buFont typeface="Wingdings" pitchFamily="2" charset="2"/>
              <a:buChar char="Ø"/>
            </a:pPr>
            <a:r>
              <a:rPr lang="el-GR" sz="1600" dirty="0">
                <a:latin typeface="Calibri" pitchFamily="34" charset="0"/>
                <a:cs typeface="Calibri" pitchFamily="34" charset="0"/>
              </a:rPr>
              <a:t> </a:t>
            </a:r>
            <a:r>
              <a:rPr lang="el-GR" sz="1600" dirty="0" smtClean="0">
                <a:latin typeface="Calibri" pitchFamily="34" charset="0"/>
                <a:cs typeface="Calibri" pitchFamily="34" charset="0"/>
              </a:rPr>
              <a:t>Το </a:t>
            </a:r>
            <a:r>
              <a:rPr lang="el-GR" sz="1600" b="1" dirty="0" smtClean="0">
                <a:latin typeface="Calibri" pitchFamily="34" charset="0"/>
                <a:cs typeface="Calibri" pitchFamily="34" charset="0"/>
              </a:rPr>
              <a:t>κριτήριο της  </a:t>
            </a:r>
            <a:r>
              <a:rPr lang="el-GR" sz="1600" b="1" dirty="0" err="1" smtClean="0">
                <a:latin typeface="Calibri" pitchFamily="34" charset="0"/>
                <a:cs typeface="Calibri" pitchFamily="34" charset="0"/>
              </a:rPr>
              <a:t>διαψευσιμότητας</a:t>
            </a:r>
            <a:r>
              <a:rPr lang="el-GR" sz="1600" b="1" dirty="0" smtClean="0">
                <a:latin typeface="Calibri" pitchFamily="34" charset="0"/>
                <a:cs typeface="Calibri" pitchFamily="34" charset="0"/>
              </a:rPr>
              <a:t>  </a:t>
            </a:r>
            <a:r>
              <a:rPr lang="el-GR" sz="1600" dirty="0" smtClean="0">
                <a:latin typeface="Calibri" pitchFamily="34" charset="0"/>
                <a:cs typeface="Calibri" pitchFamily="34" charset="0"/>
              </a:rPr>
              <a:t>δεν πρέπει να είναι απόλυτο και άκαμπτο, ούτε ο </a:t>
            </a:r>
            <a:r>
              <a:rPr lang="el-GR" sz="1600" b="1" dirty="0" smtClean="0">
                <a:latin typeface="Calibri" pitchFamily="34" charset="0"/>
                <a:cs typeface="Calibri" pitchFamily="34" charset="0"/>
              </a:rPr>
              <a:t>δογματισμός</a:t>
            </a:r>
            <a:r>
              <a:rPr lang="el-GR" sz="1600" dirty="0" smtClean="0">
                <a:latin typeface="Calibri" pitchFamily="34" charset="0"/>
                <a:cs typeface="Calibri" pitchFamily="34" charset="0"/>
              </a:rPr>
              <a:t>, δηλαδή η εμμονή για την αλήθεια μιας υπόθεσης απορριπτέος, ειδάλλως όλες οι θεωρίες θα εγκαταλείπονταν εν τη γενέσει τους.</a:t>
            </a:r>
          </a:p>
          <a:p>
            <a:pPr algn="just">
              <a:buFont typeface="Wingdings" pitchFamily="2" charset="2"/>
              <a:buChar char="Ø"/>
            </a:pPr>
            <a:r>
              <a:rPr lang="el-GR" sz="1600" dirty="0">
                <a:latin typeface="Calibri" pitchFamily="34" charset="0"/>
                <a:cs typeface="Calibri" pitchFamily="34" charset="0"/>
              </a:rPr>
              <a:t> </a:t>
            </a:r>
            <a:r>
              <a:rPr lang="el-GR" sz="1600" dirty="0" smtClean="0">
                <a:latin typeface="Calibri" pitchFamily="34" charset="0"/>
                <a:cs typeface="Calibri" pitchFamily="34" charset="0"/>
              </a:rPr>
              <a:t>Ο </a:t>
            </a:r>
            <a:r>
              <a:rPr lang="en-GB" sz="1600" b="1" dirty="0" smtClean="0">
                <a:latin typeface="Calibri" pitchFamily="34" charset="0"/>
                <a:cs typeface="Calibri" pitchFamily="34" charset="0"/>
              </a:rPr>
              <a:t>Popper</a:t>
            </a:r>
            <a:r>
              <a:rPr lang="el-GR" sz="1600" dirty="0" smtClean="0">
                <a:latin typeface="Calibri" pitchFamily="34" charset="0"/>
                <a:cs typeface="Calibri" pitchFamily="34" charset="0"/>
              </a:rPr>
              <a:t> εισάγει </a:t>
            </a:r>
            <a:r>
              <a:rPr lang="el-GR" sz="1600" b="1" dirty="0" smtClean="0">
                <a:latin typeface="Calibri" pitchFamily="34" charset="0"/>
                <a:cs typeface="Calibri" pitchFamily="34" charset="0"/>
              </a:rPr>
              <a:t>βαθμούς </a:t>
            </a:r>
            <a:r>
              <a:rPr lang="el-GR" sz="1600" b="1" dirty="0" err="1" smtClean="0">
                <a:latin typeface="Calibri" pitchFamily="34" charset="0"/>
                <a:cs typeface="Calibri" pitchFamily="34" charset="0"/>
              </a:rPr>
              <a:t>ελεγξιμότητας</a:t>
            </a:r>
            <a:r>
              <a:rPr lang="el-GR" sz="1600" b="1" dirty="0" smtClean="0">
                <a:latin typeface="Calibri" pitchFamily="34" charset="0"/>
                <a:cs typeface="Calibri" pitchFamily="34" charset="0"/>
              </a:rPr>
              <a:t> ή </a:t>
            </a:r>
            <a:r>
              <a:rPr lang="el-GR" sz="1600" b="1" dirty="0" err="1" smtClean="0">
                <a:latin typeface="Calibri" pitchFamily="34" charset="0"/>
                <a:cs typeface="Calibri" pitchFamily="34" charset="0"/>
              </a:rPr>
              <a:t>διαψευσιμότητας</a:t>
            </a:r>
            <a:r>
              <a:rPr lang="el-GR" sz="1600" b="1" dirty="0" smtClean="0">
                <a:latin typeface="Calibri" pitchFamily="34" charset="0"/>
                <a:cs typeface="Calibri" pitchFamily="34" charset="0"/>
              </a:rPr>
              <a:t> μιας θεωρίας</a:t>
            </a:r>
            <a:r>
              <a:rPr lang="el-GR" sz="1600" dirty="0" smtClean="0">
                <a:latin typeface="Calibri" pitchFamily="34" charset="0"/>
                <a:cs typeface="Calibri" pitchFamily="34" charset="0"/>
              </a:rPr>
              <a:t>, οι οποίοι σχετίζονται με το </a:t>
            </a:r>
            <a:r>
              <a:rPr lang="el-GR" sz="1600" b="1" dirty="0" smtClean="0">
                <a:latin typeface="Calibri" pitchFamily="34" charset="0"/>
                <a:cs typeface="Calibri" pitchFamily="34" charset="0"/>
              </a:rPr>
              <a:t>εμπειρικό περιεχόμενο </a:t>
            </a:r>
            <a:r>
              <a:rPr lang="el-GR" sz="1600" dirty="0" smtClean="0">
                <a:latin typeface="Calibri" pitchFamily="34" charset="0"/>
                <a:cs typeface="Calibri" pitchFamily="34" charset="0"/>
              </a:rPr>
              <a:t>της, ενώ η αύξηση της  </a:t>
            </a:r>
            <a:r>
              <a:rPr lang="el-GR" sz="1600" b="1" dirty="0" err="1" smtClean="0">
                <a:latin typeface="Calibri" pitchFamily="34" charset="0"/>
                <a:cs typeface="Calibri" pitchFamily="34" charset="0"/>
              </a:rPr>
              <a:t>ελεγξιμότητας</a:t>
            </a:r>
            <a:r>
              <a:rPr lang="el-GR" sz="1600" dirty="0" smtClean="0">
                <a:latin typeface="Calibri" pitchFamily="34" charset="0"/>
                <a:cs typeface="Calibri" pitchFamily="34" charset="0"/>
              </a:rPr>
              <a:t> της, αποτελεί κριτήριο της δοκιμαστικής υιοθέτησης μιας βοηθητικής υπόθεση</a:t>
            </a:r>
            <a:r>
              <a:rPr lang="el-GR" sz="1600" u="sng" dirty="0" smtClean="0">
                <a:latin typeface="Calibri" pitchFamily="34" charset="0"/>
                <a:cs typeface="Calibri" pitchFamily="34" charset="0"/>
              </a:rPr>
              <a:t>ς</a:t>
            </a:r>
            <a:r>
              <a:rPr lang="el-GR" sz="1600" dirty="0" smtClean="0">
                <a:latin typeface="Calibri" pitchFamily="34" charset="0"/>
                <a:cs typeface="Calibri" pitchFamily="34" charset="0"/>
              </a:rPr>
              <a:t>.</a:t>
            </a:r>
          </a:p>
          <a:p>
            <a:pPr algn="just">
              <a:buFont typeface="Wingdings" pitchFamily="2" charset="2"/>
              <a:buChar char="Ø"/>
            </a:pPr>
            <a:r>
              <a:rPr lang="el-GR" sz="1600" dirty="0">
                <a:latin typeface="Calibri" pitchFamily="34" charset="0"/>
                <a:cs typeface="Calibri" pitchFamily="34" charset="0"/>
              </a:rPr>
              <a:t> </a:t>
            </a:r>
            <a:r>
              <a:rPr lang="el-GR" sz="1600" dirty="0" smtClean="0">
                <a:latin typeface="Calibri" pitchFamily="34" charset="0"/>
                <a:cs typeface="Calibri" pitchFamily="34" charset="0"/>
              </a:rPr>
              <a:t>Το πιο σημαντικό </a:t>
            </a:r>
            <a:r>
              <a:rPr lang="el-GR" sz="1600" b="1" dirty="0" smtClean="0">
                <a:latin typeface="Calibri" pitchFamily="34" charset="0"/>
                <a:cs typeface="Calibri" pitchFamily="34" charset="0"/>
              </a:rPr>
              <a:t>κριτήριο </a:t>
            </a:r>
            <a:r>
              <a:rPr lang="el-GR" sz="1600" b="1" dirty="0" err="1" smtClean="0">
                <a:latin typeface="Calibri" pitchFamily="34" charset="0"/>
                <a:cs typeface="Calibri" pitchFamily="34" charset="0"/>
              </a:rPr>
              <a:t>επιστημονικότητας</a:t>
            </a:r>
            <a:r>
              <a:rPr lang="el-GR" sz="1600" b="1" dirty="0" smtClean="0">
                <a:latin typeface="Calibri" pitchFamily="34" charset="0"/>
                <a:cs typeface="Calibri" pitchFamily="34" charset="0"/>
              </a:rPr>
              <a:t> </a:t>
            </a:r>
            <a:r>
              <a:rPr lang="el-GR" sz="1600" dirty="0" smtClean="0">
                <a:latin typeface="Calibri" pitchFamily="34" charset="0"/>
                <a:cs typeface="Calibri" pitchFamily="34" charset="0"/>
              </a:rPr>
              <a:t>είναι ο σεβασμός στην </a:t>
            </a:r>
            <a:r>
              <a:rPr lang="el-GR" sz="1600" b="1" dirty="0" smtClean="0">
                <a:latin typeface="Calibri" pitchFamily="34" charset="0"/>
                <a:cs typeface="Calibri" pitchFamily="34" charset="0"/>
              </a:rPr>
              <a:t>κριτική μεθοδολογία.</a:t>
            </a:r>
            <a:endParaRPr lang="el-GR" sz="1600" b="1" dirty="0">
              <a:latin typeface="Calibri" pitchFamily="34" charset="0"/>
              <a:cs typeface="Calibri" pitchFamily="34" charset="0"/>
            </a:endParaRPr>
          </a:p>
        </p:txBody>
      </p:sp>
    </p:spTree>
    <p:extLst>
      <p:ext uri="{BB962C8B-B14F-4D97-AF65-F5344CB8AC3E}">
        <p14:creationId xmlns:p14="http://schemas.microsoft.com/office/powerpoint/2010/main" val="3222164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88840"/>
            <a:ext cx="8291264" cy="4585696"/>
          </a:xfrm>
        </p:spPr>
        <p:txBody>
          <a:bodyPr>
            <a:noAutofit/>
          </a:bodyPr>
          <a:lstStyle/>
          <a:p>
            <a:pPr algn="just">
              <a:buFont typeface="Wingdings" pitchFamily="2" charset="2"/>
              <a:buChar char="Ø"/>
            </a:pPr>
            <a:r>
              <a:rPr lang="el-GR" sz="1700" dirty="0" smtClean="0">
                <a:latin typeface="Calibri" pitchFamily="34" charset="0"/>
                <a:cs typeface="Calibri" pitchFamily="34" charset="0"/>
              </a:rPr>
              <a:t> Για να διαψευστεί στην πράξη μια επιστημονική θεωρία, θα πρέπει να υπάρχουν απόλυτα εδραιωμένες από την εμπειρία, </a:t>
            </a:r>
            <a:r>
              <a:rPr lang="el-GR" sz="1700" b="1" dirty="0" smtClean="0">
                <a:latin typeface="Calibri" pitchFamily="34" charset="0"/>
                <a:cs typeface="Calibri" pitchFamily="34" charset="0"/>
              </a:rPr>
              <a:t>ειδικές προτάσεις</a:t>
            </a:r>
            <a:r>
              <a:rPr lang="el-GR" sz="1700" dirty="0" smtClean="0">
                <a:latin typeface="Calibri" pitchFamily="34" charset="0"/>
                <a:cs typeface="Calibri" pitchFamily="34" charset="0"/>
              </a:rPr>
              <a:t>, που να μπορούν να χρησιμοποιηθούν ως ακλόνητες για τη συναγωγή της </a:t>
            </a:r>
            <a:r>
              <a:rPr lang="el-GR" sz="1700" b="1" dirty="0" smtClean="0">
                <a:latin typeface="Calibri" pitchFamily="34" charset="0"/>
                <a:cs typeface="Calibri" pitchFamily="34" charset="0"/>
              </a:rPr>
              <a:t>διάψευσης</a:t>
            </a:r>
            <a:r>
              <a:rPr lang="el-GR" sz="1700" dirty="0" smtClean="0">
                <a:latin typeface="Calibri" pitchFamily="34" charset="0"/>
                <a:cs typeface="Calibri" pitchFamily="34" charset="0"/>
              </a:rPr>
              <a:t>, και οι οποίες ονομάζονται </a:t>
            </a:r>
            <a:r>
              <a:rPr lang="el-GR" sz="1700" b="1" dirty="0" smtClean="0">
                <a:latin typeface="Calibri" pitchFamily="34" charset="0"/>
                <a:cs typeface="Calibri" pitchFamily="34" charset="0"/>
              </a:rPr>
              <a:t>βασικές ή ελέγχουσες ή </a:t>
            </a:r>
            <a:r>
              <a:rPr lang="el-GR" sz="1700" b="1" dirty="0" err="1" smtClean="0">
                <a:latin typeface="Calibri" pitchFamily="34" charset="0"/>
                <a:cs typeface="Calibri" pitchFamily="34" charset="0"/>
              </a:rPr>
              <a:t>παρατηρησιακές</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αντίφαση</a:t>
            </a:r>
            <a:r>
              <a:rPr lang="el-GR" sz="1700" dirty="0" smtClean="0">
                <a:latin typeface="Calibri" pitchFamily="34" charset="0"/>
                <a:cs typeface="Calibri" pitchFamily="34" charset="0"/>
              </a:rPr>
              <a:t> που δημιουργείται είναι πως οι βασικές αυτές ειδικές προτάσεις αφενός, είναι </a:t>
            </a:r>
            <a:r>
              <a:rPr lang="el-GR" sz="1700" b="1" dirty="0" smtClean="0">
                <a:latin typeface="Calibri" pitchFamily="34" charset="0"/>
                <a:cs typeface="Calibri" pitchFamily="34" charset="0"/>
              </a:rPr>
              <a:t>εμπειρικές</a:t>
            </a:r>
            <a:r>
              <a:rPr lang="el-GR" sz="1700" dirty="0" smtClean="0">
                <a:latin typeface="Calibri" pitchFamily="34" charset="0"/>
                <a:cs typeface="Calibri" pitchFamily="34" charset="0"/>
              </a:rPr>
              <a:t>, και αφ’ ετέρου, εκλαμβάνονται για την ανάγκη της </a:t>
            </a:r>
            <a:r>
              <a:rPr lang="el-GR" sz="1700" b="1" dirty="0" smtClean="0">
                <a:latin typeface="Calibri" pitchFamily="34" charset="0"/>
                <a:cs typeface="Calibri" pitchFamily="34" charset="0"/>
              </a:rPr>
              <a:t>διάψευσης</a:t>
            </a:r>
            <a:r>
              <a:rPr lang="el-GR" sz="1700" dirty="0" smtClean="0">
                <a:latin typeface="Calibri" pitchFamily="34" charset="0"/>
                <a:cs typeface="Calibri" pitchFamily="34" charset="0"/>
              </a:rPr>
              <a:t> , ως </a:t>
            </a:r>
            <a:r>
              <a:rPr lang="el-GR" sz="1700" b="1" dirty="0" smtClean="0">
                <a:latin typeface="Calibri" pitchFamily="34" charset="0"/>
                <a:cs typeface="Calibri" pitchFamily="34" charset="0"/>
              </a:rPr>
              <a:t>αναμφισβήτητα αληθείς</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Αυτή η αντίφαση είναι γνωστή ως «</a:t>
            </a:r>
            <a:r>
              <a:rPr lang="el-GR" sz="1700" b="1" dirty="0" smtClean="0">
                <a:latin typeface="Calibri" pitchFamily="34" charset="0"/>
                <a:cs typeface="Calibri" pitchFamily="34" charset="0"/>
              </a:rPr>
              <a:t>πρόβλημα της εμπειρικής βάσης</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Popper  </a:t>
            </a:r>
            <a:r>
              <a:rPr lang="el-GR" sz="1700" dirty="0" smtClean="0">
                <a:latin typeface="Calibri" pitchFamily="34" charset="0"/>
                <a:cs typeface="Calibri" pitchFamily="34" charset="0"/>
              </a:rPr>
              <a:t>σχετικά με την αντίφαση αυτή υποστήριξε ότι οι </a:t>
            </a:r>
            <a:r>
              <a:rPr lang="el-GR" sz="1700" b="1" dirty="0" smtClean="0">
                <a:latin typeface="Calibri" pitchFamily="34" charset="0"/>
                <a:cs typeface="Calibri" pitchFamily="34" charset="0"/>
              </a:rPr>
              <a:t>βασικές ειδικές προτάσεις</a:t>
            </a:r>
            <a:r>
              <a:rPr lang="el-GR" sz="1700" dirty="0" smtClean="0">
                <a:latin typeface="Calibri" pitchFamily="34" charset="0"/>
                <a:cs typeface="Calibri" pitchFamily="34" charset="0"/>
              </a:rPr>
              <a:t>, που χρειάζονται για τη </a:t>
            </a:r>
            <a:r>
              <a:rPr lang="el-GR" sz="1700" b="1" dirty="0" smtClean="0">
                <a:latin typeface="Calibri" pitchFamily="34" charset="0"/>
                <a:cs typeface="Calibri" pitchFamily="34" charset="0"/>
              </a:rPr>
              <a:t>διάψευση</a:t>
            </a:r>
            <a:r>
              <a:rPr lang="el-GR" sz="1700" dirty="0" smtClean="0">
                <a:latin typeface="Calibri" pitchFamily="34" charset="0"/>
                <a:cs typeface="Calibri" pitchFamily="34" charset="0"/>
              </a:rPr>
              <a:t> μιας θεωρίας, παρακινούνται από την </a:t>
            </a:r>
            <a:r>
              <a:rPr lang="el-GR" sz="1700" b="1" dirty="0" smtClean="0">
                <a:latin typeface="Calibri" pitchFamily="34" charset="0"/>
                <a:cs typeface="Calibri" pitchFamily="34" charset="0"/>
              </a:rPr>
              <a:t>αισθητηριακή</a:t>
            </a:r>
            <a:r>
              <a:rPr lang="el-GR" sz="1700" dirty="0" smtClean="0">
                <a:latin typeface="Calibri" pitchFamily="34" charset="0"/>
                <a:cs typeface="Calibri" pitchFamily="34" charset="0"/>
              </a:rPr>
              <a:t> εμπειρία, αλλά δεν την περιγράφουν, δεδομένου πως οποιαδήποτε </a:t>
            </a:r>
            <a:r>
              <a:rPr lang="el-GR" sz="1700" b="1" dirty="0" smtClean="0">
                <a:latin typeface="Calibri" pitchFamily="34" charset="0"/>
                <a:cs typeface="Calibri" pitchFamily="34" charset="0"/>
              </a:rPr>
              <a:t>εμπειρική πρόταση </a:t>
            </a:r>
            <a:r>
              <a:rPr lang="el-GR" sz="1700" dirty="0" smtClean="0">
                <a:latin typeface="Calibri" pitchFamily="34" charset="0"/>
                <a:cs typeface="Calibri" pitchFamily="34" charset="0"/>
              </a:rPr>
              <a:t>είναι δυνατόν να ελεγχθεί κι αυτή εμπειρικά, να διαψευσθεί δηλαδή από άλλες εμπειρικές προτάσεις.</a:t>
            </a:r>
          </a:p>
          <a:p>
            <a:pPr algn="just">
              <a:buFont typeface="Wingdings" pitchFamily="2" charset="2"/>
              <a:buChar char="Ø"/>
            </a:pPr>
            <a:r>
              <a:rPr lang="el-GR" sz="1700" dirty="0" smtClean="0">
                <a:latin typeface="Calibri" pitchFamily="34" charset="0"/>
                <a:cs typeface="Calibri" pitchFamily="34" charset="0"/>
              </a:rPr>
              <a:t>Μπορούμε λοιπόν να συμπεράνουμε πως οι </a:t>
            </a:r>
            <a:r>
              <a:rPr lang="el-GR" sz="1700" b="1" dirty="0" smtClean="0">
                <a:latin typeface="Calibri" pitchFamily="34" charset="0"/>
                <a:cs typeface="Calibri" pitchFamily="34" charset="0"/>
              </a:rPr>
              <a:t>βασικές ειδικές  </a:t>
            </a:r>
            <a:r>
              <a:rPr lang="el-GR" sz="1700" dirty="0" smtClean="0">
                <a:latin typeface="Calibri" pitchFamily="34" charset="0"/>
                <a:cs typeface="Calibri" pitchFamily="34" charset="0"/>
              </a:rPr>
              <a:t>προτάσεις που χρειάζονται για τη </a:t>
            </a:r>
            <a:r>
              <a:rPr lang="el-GR" sz="1700" b="1" dirty="0" smtClean="0">
                <a:latin typeface="Calibri" pitchFamily="34" charset="0"/>
                <a:cs typeface="Calibri" pitchFamily="34" charset="0"/>
              </a:rPr>
              <a:t>διάψευση</a:t>
            </a:r>
            <a:r>
              <a:rPr lang="el-GR" sz="1700" dirty="0" smtClean="0">
                <a:latin typeface="Calibri" pitchFamily="34" charset="0"/>
                <a:cs typeface="Calibri" pitchFamily="34" charset="0"/>
              </a:rPr>
              <a:t> μιας θεωρίας είναι και αυτές </a:t>
            </a:r>
            <a:r>
              <a:rPr lang="el-GR" sz="1700" b="1" dirty="0" err="1" smtClean="0">
                <a:latin typeface="Calibri" pitchFamily="34" charset="0"/>
                <a:cs typeface="Calibri" pitchFamily="34" charset="0"/>
              </a:rPr>
              <a:t>διαψεύσιμες</a:t>
            </a:r>
            <a:r>
              <a:rPr lang="el-GR" sz="1700" b="1" dirty="0" smtClean="0">
                <a:latin typeface="Calibri" pitchFamily="34" charset="0"/>
                <a:cs typeface="Calibri" pitchFamily="34" charset="0"/>
              </a:rPr>
              <a:t> υποθέσεις</a:t>
            </a:r>
            <a:r>
              <a:rPr lang="en-GB" sz="1700" dirty="0" smtClean="0">
                <a:latin typeface="Calibri" pitchFamily="34" charset="0"/>
                <a:cs typeface="Calibri" pitchFamily="34" charset="0"/>
              </a:rPr>
              <a:t> (conjectures)</a:t>
            </a:r>
            <a:r>
              <a:rPr lang="el-GR" sz="1700" dirty="0" smtClean="0">
                <a:latin typeface="Calibri" pitchFamily="34" charset="0"/>
                <a:cs typeface="Calibri" pitchFamily="34" charset="0"/>
              </a:rPr>
              <a:t>. </a:t>
            </a:r>
            <a:endParaRPr lang="el-GR" sz="1700" b="1" dirty="0" smtClean="0">
              <a:latin typeface="Calibri" pitchFamily="34" charset="0"/>
              <a:cs typeface="Calibri" pitchFamily="34" charset="0"/>
            </a:endParaRPr>
          </a:p>
        </p:txBody>
      </p:sp>
    </p:spTree>
    <p:extLst>
      <p:ext uri="{BB962C8B-B14F-4D97-AF65-F5344CB8AC3E}">
        <p14:creationId xmlns:p14="http://schemas.microsoft.com/office/powerpoint/2010/main" val="1015267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23528" y="1844824"/>
            <a:ext cx="8363272" cy="4729712"/>
          </a:xfrm>
        </p:spPr>
        <p:txBody>
          <a:bodyPr>
            <a:noAutofit/>
          </a:bodyPr>
          <a:lstStyle/>
          <a:p>
            <a:pPr algn="just">
              <a:buFont typeface="Wingdings" pitchFamily="2" charset="2"/>
              <a:buChar char="Ø"/>
            </a:pPr>
            <a:r>
              <a:rPr lang="el-GR" sz="1800" dirty="0" smtClean="0"/>
              <a:t> </a:t>
            </a:r>
            <a:r>
              <a:rPr lang="el-GR" sz="1700" dirty="0" smtClean="0">
                <a:latin typeface="Calibri" pitchFamily="34" charset="0"/>
                <a:cs typeface="Calibri" pitchFamily="34" charset="0"/>
              </a:rPr>
              <a:t>Κατά τον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Τα συστήματα ή οι θεωρίες ελέγχονται πειραματικά, με το να παράγουμε από αυτά άλλες προτάσεις μικρότερου βαθμού γενικότητας. Αυτές οι προτάσεις, με τη σειρά τους, μια και προέρχονται από  </a:t>
            </a:r>
            <a:r>
              <a:rPr lang="el-GR" sz="1700" i="1" dirty="0" err="1" smtClean="0">
                <a:solidFill>
                  <a:schemeClr val="accent1">
                    <a:lumMod val="50000"/>
                  </a:schemeClr>
                </a:solidFill>
                <a:latin typeface="Calibri" pitchFamily="34" charset="0"/>
                <a:cs typeface="Calibri" pitchFamily="34" charset="0"/>
              </a:rPr>
              <a:t>διυποκειμενικά</a:t>
            </a:r>
            <a:r>
              <a:rPr lang="el-GR" sz="1700" i="1" dirty="0" smtClean="0">
                <a:solidFill>
                  <a:schemeClr val="accent1">
                    <a:lumMod val="50000"/>
                  </a:schemeClr>
                </a:solidFill>
                <a:latin typeface="Calibri" pitchFamily="34" charset="0"/>
                <a:cs typeface="Calibri" pitchFamily="34" charset="0"/>
              </a:rPr>
              <a:t> ελέγξιμες προτάσεις, πρέπει να μπορούν να ελεγχθούν με τον ίδιο τρόπο, ενώ το ίδιο μπορεί να συνεχίζεται επ’ άπειρον</a:t>
            </a:r>
            <a:r>
              <a:rPr lang="el-GR" sz="1700" i="1" dirty="0" smtClean="0">
                <a:latin typeface="Calibri" pitchFamily="34" charset="0"/>
                <a:cs typeface="Calibri" pitchFamily="34" charset="0"/>
              </a:rPr>
              <a:t>.»</a:t>
            </a:r>
          </a:p>
          <a:p>
            <a:pPr algn="just">
              <a:buFont typeface="Wingdings" pitchFamily="2" charset="2"/>
              <a:buChar char="Ø"/>
            </a:pPr>
            <a:r>
              <a:rPr lang="el-GR" sz="1700" i="1" dirty="0">
                <a:latin typeface="Calibri" pitchFamily="34" charset="0"/>
                <a:cs typeface="Calibri" pitchFamily="34" charset="0"/>
              </a:rPr>
              <a:t> </a:t>
            </a:r>
            <a:r>
              <a:rPr lang="el-GR" sz="1700" dirty="0" smtClean="0">
                <a:latin typeface="Calibri" pitchFamily="34" charset="0"/>
                <a:cs typeface="Calibri" pitchFamily="34" charset="0"/>
              </a:rPr>
              <a:t>Αν ισχύει το ότι δεν υπάρχουν έσχατες προτάσεις που να μη χρήζουν ελέγχου, τότε πότε και πως </a:t>
            </a:r>
            <a:r>
              <a:rPr lang="el-GR" sz="1700" b="1" dirty="0" smtClean="0">
                <a:latin typeface="Calibri" pitchFamily="34" charset="0"/>
                <a:cs typeface="Calibri" pitchFamily="34" charset="0"/>
              </a:rPr>
              <a:t>τερματίζεται ο πειραματικός έλεγχος</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ώστε να πραγματοποιηθεί η διάψευση μιας θεωρίας</a:t>
            </a:r>
            <a:r>
              <a:rPr lang="en-GB" sz="1700" dirty="0" smtClean="0">
                <a:latin typeface="Calibri" pitchFamily="34" charset="0"/>
                <a:cs typeface="Calibri" pitchFamily="34" charset="0"/>
              </a:rPr>
              <a:t>;</a:t>
            </a:r>
          </a:p>
          <a:p>
            <a:pPr algn="just">
              <a:buFont typeface="Wingdings" pitchFamily="2" charset="2"/>
              <a:buChar char="Ø"/>
            </a:pPr>
            <a:r>
              <a:rPr lang="en-GB" sz="1700" dirty="0">
                <a:latin typeface="Calibri" pitchFamily="34" charset="0"/>
                <a:cs typeface="Calibri" pitchFamily="34" charset="0"/>
              </a:rPr>
              <a:t> </a:t>
            </a:r>
            <a:r>
              <a:rPr lang="en-GB" sz="1700" dirty="0" smtClean="0">
                <a:latin typeface="Calibri" pitchFamily="34" charset="0"/>
                <a:cs typeface="Calibri" pitchFamily="34" charset="0"/>
              </a:rPr>
              <a:t>H </a:t>
            </a:r>
            <a:r>
              <a:rPr lang="el-GR" sz="1700" dirty="0" smtClean="0">
                <a:latin typeface="Calibri" pitchFamily="34" charset="0"/>
                <a:cs typeface="Calibri" pitchFamily="34" charset="0"/>
              </a:rPr>
              <a:t>απάντηση του </a:t>
            </a:r>
            <a:r>
              <a:rPr lang="en-GB" sz="1700" b="1" dirty="0" smtClean="0">
                <a:latin typeface="Calibri" pitchFamily="34" charset="0"/>
                <a:cs typeface="Calibri" pitchFamily="34" charset="0"/>
              </a:rPr>
              <a:t>Popper</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 στο ερώτημα αυτό έχει να κάνει με τις </a:t>
            </a:r>
            <a:r>
              <a:rPr lang="el-GR" sz="1700" b="1" dirty="0" smtClean="0">
                <a:latin typeface="Calibri" pitchFamily="34" charset="0"/>
                <a:cs typeface="Calibri" pitchFamily="34" charset="0"/>
              </a:rPr>
              <a:t>αποφάσεις των επιστημόνων</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Από λογική άποψη, ο έλεγχος μιας θεωρίας  εξαρτάται από τις βασικές προτάσεις των  οποίων η αποδοχή ή η απόρριψη εξαρτάται, με τη σειρά της, από τις δικές μας αποφάσεις. Επομένως , εκείνο που καθορίζει τη μοίρα των θεωριών είναι αποφάσεις</a:t>
            </a:r>
            <a:r>
              <a:rPr lang="el-GR" sz="1700" i="1"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Η σύμβαση αυτή όμως δεν είναι </a:t>
            </a:r>
            <a:r>
              <a:rPr lang="el-GR" sz="1700" b="1" i="1" dirty="0" smtClean="0">
                <a:latin typeface="Calibri" pitchFamily="34" charset="0"/>
                <a:cs typeface="Calibri" pitchFamily="34" charset="0"/>
              </a:rPr>
              <a:t>αυθαίρετη</a:t>
            </a:r>
            <a:r>
              <a:rPr lang="el-GR" sz="1700" dirty="0" smtClean="0">
                <a:latin typeface="Calibri" pitchFamily="34" charset="0"/>
                <a:cs typeface="Calibri" pitchFamily="34" charset="0"/>
              </a:rPr>
              <a:t> ή </a:t>
            </a:r>
            <a:r>
              <a:rPr lang="el-GR" sz="1700" b="1" i="1" dirty="0" smtClean="0">
                <a:latin typeface="Calibri" pitchFamily="34" charset="0"/>
                <a:cs typeface="Calibri" pitchFamily="34" charset="0"/>
              </a:rPr>
              <a:t>δογματική</a:t>
            </a:r>
            <a:r>
              <a:rPr lang="el-GR" sz="1700" dirty="0" smtClean="0">
                <a:latin typeface="Calibri" pitchFamily="34" charset="0"/>
                <a:cs typeface="Calibri" pitchFamily="34" charset="0"/>
              </a:rPr>
              <a:t>, αφού είναι </a:t>
            </a:r>
            <a:r>
              <a:rPr lang="el-GR" sz="1700" b="1" dirty="0" smtClean="0">
                <a:latin typeface="Calibri" pitchFamily="34" charset="0"/>
                <a:cs typeface="Calibri" pitchFamily="34" charset="0"/>
              </a:rPr>
              <a:t>προσωρινή, υπό όρους και ελέγξιμη</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και δεδομένου πως αν η </a:t>
            </a:r>
            <a:r>
              <a:rPr lang="el-GR" sz="1700" b="1" dirty="0" smtClean="0">
                <a:latin typeface="Calibri" pitchFamily="34" charset="0"/>
                <a:cs typeface="Calibri" pitchFamily="34" charset="0"/>
              </a:rPr>
              <a:t>βασική ειδική πρόταση</a:t>
            </a:r>
            <a:r>
              <a:rPr lang="el-GR" sz="1700" dirty="0" smtClean="0">
                <a:latin typeface="Calibri" pitchFamily="34" charset="0"/>
                <a:cs typeface="Calibri" pitchFamily="34" charset="0"/>
              </a:rPr>
              <a:t> επερωτηθεί, τότε μπορεί να υποβληθεί σε </a:t>
            </a:r>
            <a:r>
              <a:rPr lang="el-GR" sz="1700" b="1" dirty="0" smtClean="0">
                <a:latin typeface="Calibri" pitchFamily="34" charset="0"/>
                <a:cs typeface="Calibri" pitchFamily="34" charset="0"/>
              </a:rPr>
              <a:t>εμπειρικό έλεγχο </a:t>
            </a:r>
            <a:r>
              <a:rPr lang="el-GR" sz="1700" dirty="0" smtClean="0">
                <a:latin typeface="Calibri" pitchFamily="34" charset="0"/>
                <a:cs typeface="Calibri" pitchFamily="34" charset="0"/>
              </a:rPr>
              <a:t>και να </a:t>
            </a:r>
            <a:r>
              <a:rPr lang="el-GR" sz="1700" b="1" dirty="0" smtClean="0">
                <a:latin typeface="Calibri" pitchFamily="34" charset="0"/>
                <a:cs typeface="Calibri" pitchFamily="34" charset="0"/>
              </a:rPr>
              <a:t>διαψευσθεί. </a:t>
            </a:r>
            <a:r>
              <a:rPr lang="el-GR" sz="1700" b="1" i="1" dirty="0" smtClean="0">
                <a:latin typeface="Calibri" pitchFamily="34" charset="0"/>
                <a:cs typeface="Calibri" pitchFamily="34" charset="0"/>
              </a:rPr>
              <a:t> </a:t>
            </a:r>
            <a:endParaRPr lang="el-GR" sz="1700" b="1" dirty="0">
              <a:latin typeface="Calibri" pitchFamily="34" charset="0"/>
              <a:cs typeface="Calibri" pitchFamily="34" charset="0"/>
            </a:endParaRPr>
          </a:p>
        </p:txBody>
      </p:sp>
    </p:spTree>
    <p:extLst>
      <p:ext uri="{BB962C8B-B14F-4D97-AF65-F5344CB8AC3E}">
        <p14:creationId xmlns:p14="http://schemas.microsoft.com/office/powerpoint/2010/main" val="1941050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dirty="0" smtClean="0"/>
              <a:t> </a:t>
            </a:r>
            <a:r>
              <a:rPr lang="el-GR" sz="1700" dirty="0" smtClean="0">
                <a:latin typeface="Calibri" pitchFamily="34" charset="0"/>
                <a:cs typeface="Calibri" pitchFamily="34" charset="0"/>
              </a:rPr>
              <a:t>Για να λυθεί αυτό το ανεπίλυτο πρόβλημα που αφορά  αφενός την </a:t>
            </a:r>
            <a:r>
              <a:rPr lang="el-GR" sz="1700" b="1" dirty="0" smtClean="0">
                <a:latin typeface="Calibri" pitchFamily="34" charset="0"/>
                <a:cs typeface="Calibri" pitchFamily="34" charset="0"/>
              </a:rPr>
              <a:t>επ’ αόριστο δυνατότητα διάψευσης των προτάσεων</a:t>
            </a:r>
            <a:r>
              <a:rPr lang="el-GR" sz="1700" b="1" dirty="0" smtClean="0">
                <a:latin typeface="Calibri" pitchFamily="34" charset="0"/>
                <a:cs typeface="Calibri" pitchFamily="34" charset="0"/>
              </a:rPr>
              <a:t>,</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αφετέρου και το συμβατισμό στον οποίο μπορεί να οδηγήσουν οι αποφάσεις των επιστημόνων που καθορίζουν τις επαρκώς εδραιωμένες προτάσεις, ο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τονίζει μια άλλη παράμετρο.</a:t>
            </a:r>
          </a:p>
          <a:p>
            <a:pPr algn="just">
              <a:buFont typeface="Wingdings" pitchFamily="2" charset="2"/>
              <a:buChar char="Ø"/>
            </a:pPr>
            <a:r>
              <a:rPr lang="el-GR" sz="1700" dirty="0" smtClean="0">
                <a:latin typeface="Calibri" pitchFamily="34" charset="0"/>
                <a:cs typeface="Calibri" pitchFamily="34" charset="0"/>
              </a:rPr>
              <a:t>Διευκρινίζει πως δεν είναι δυνατός  ο </a:t>
            </a:r>
            <a:r>
              <a:rPr lang="el-GR" sz="1700" b="1" dirty="0" smtClean="0">
                <a:latin typeface="Calibri" pitchFamily="34" charset="0"/>
                <a:cs typeface="Calibri" pitchFamily="34" charset="0"/>
              </a:rPr>
              <a:t>ταυτόχρονος</a:t>
            </a:r>
            <a:r>
              <a:rPr lang="el-GR" sz="1700" dirty="0" smtClean="0">
                <a:latin typeface="Calibri" pitchFamily="34" charset="0"/>
                <a:cs typeface="Calibri" pitchFamily="34" charset="0"/>
              </a:rPr>
              <a:t> έλεγχος όλων μαζί των προτάσεων του συστήματος, δηλαδή της </a:t>
            </a:r>
            <a:r>
              <a:rPr lang="el-GR" sz="1700" b="1" dirty="0" smtClean="0">
                <a:latin typeface="Calibri" pitchFamily="34" charset="0"/>
                <a:cs typeface="Calibri" pitchFamily="34" charset="0"/>
              </a:rPr>
              <a:t>θεωρίας</a:t>
            </a:r>
            <a:r>
              <a:rPr lang="el-GR" sz="1700" dirty="0" smtClean="0">
                <a:latin typeface="Calibri" pitchFamily="34" charset="0"/>
                <a:cs typeface="Calibri" pitchFamily="34" charset="0"/>
              </a:rPr>
              <a:t>, των </a:t>
            </a:r>
            <a:r>
              <a:rPr lang="el-GR" sz="1700" b="1" dirty="0" smtClean="0">
                <a:latin typeface="Calibri" pitchFamily="34" charset="0"/>
                <a:cs typeface="Calibri" pitchFamily="34" charset="0"/>
              </a:rPr>
              <a:t>βοηθητικών υποθέσεων </a:t>
            </a:r>
            <a:r>
              <a:rPr lang="el-GR" sz="1700" dirty="0" smtClean="0">
                <a:latin typeface="Calibri" pitchFamily="34" charset="0"/>
                <a:cs typeface="Calibri" pitchFamily="34" charset="0"/>
              </a:rPr>
              <a:t>και των </a:t>
            </a:r>
            <a:r>
              <a:rPr lang="el-GR" sz="1700" b="1" dirty="0" smtClean="0">
                <a:latin typeface="Calibri" pitchFamily="34" charset="0"/>
                <a:cs typeface="Calibri" pitchFamily="34" charset="0"/>
              </a:rPr>
              <a:t>προτάσεων</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Αντίστοιχα, </a:t>
            </a:r>
            <a:r>
              <a:rPr lang="el-GR" sz="1700" dirty="0" smtClean="0">
                <a:latin typeface="Calibri" pitchFamily="34" charset="0"/>
                <a:cs typeface="Calibri" pitchFamily="34" charset="0"/>
              </a:rPr>
              <a:t>χρειάζεται η κριτική κάθε μέρους του θεωρητικού συστήματος  να γίνεται </a:t>
            </a:r>
            <a:r>
              <a:rPr lang="el-GR" sz="1700" b="1" dirty="0" smtClean="0">
                <a:latin typeface="Calibri" pitchFamily="34" charset="0"/>
                <a:cs typeface="Calibri" pitchFamily="34" charset="0"/>
              </a:rPr>
              <a:t>τμηματικά</a:t>
            </a:r>
            <a:r>
              <a:rPr lang="el-GR" sz="1700" dirty="0" smtClean="0">
                <a:latin typeface="Calibri" pitchFamily="34" charset="0"/>
                <a:cs typeface="Calibri" pitchFamily="34" charset="0"/>
              </a:rPr>
              <a:t>, και με την προσωρινή και ελέγξιμη κάθε φορά παραδοχή, ότι το υπόλοιπο σύστημα είναι ασφαλές.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Για τον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η προτεραιότητα πρέπει να δίνεται στη σημασία του </a:t>
            </a:r>
            <a:r>
              <a:rPr lang="el-GR" sz="1700" b="1" dirty="0" smtClean="0">
                <a:latin typeface="Calibri" pitchFamily="34" charset="0"/>
                <a:cs typeface="Calibri" pitchFamily="34" charset="0"/>
              </a:rPr>
              <a:t>εμπειρικού ελέγχου</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Στην πραγματικότητα, καμιά οριστική ανασκευή (</a:t>
            </a:r>
            <a:r>
              <a:rPr lang="en-GB" sz="1700" i="1" dirty="0" smtClean="0">
                <a:solidFill>
                  <a:schemeClr val="accent1">
                    <a:lumMod val="50000"/>
                  </a:schemeClr>
                </a:solidFill>
                <a:latin typeface="Calibri" pitchFamily="34" charset="0"/>
                <a:cs typeface="Calibri" pitchFamily="34" charset="0"/>
              </a:rPr>
              <a:t>conclusive disproof </a:t>
            </a:r>
            <a:r>
              <a:rPr lang="el-GR" sz="1700" i="1" dirty="0" smtClean="0">
                <a:solidFill>
                  <a:schemeClr val="accent1">
                    <a:lumMod val="50000"/>
                  </a:schemeClr>
                </a:solidFill>
                <a:latin typeface="Calibri" pitchFamily="34" charset="0"/>
                <a:cs typeface="Calibri" pitchFamily="34" charset="0"/>
              </a:rPr>
              <a:t>ή </a:t>
            </a:r>
            <a:r>
              <a:rPr lang="fr-FR" sz="1700" i="1" dirty="0" err="1" smtClean="0">
                <a:solidFill>
                  <a:schemeClr val="accent1">
                    <a:lumMod val="50000"/>
                  </a:schemeClr>
                </a:solidFill>
                <a:latin typeface="Calibri" pitchFamily="34" charset="0"/>
                <a:cs typeface="Calibri" pitchFamily="34" charset="0"/>
              </a:rPr>
              <a:t>refut</a:t>
            </a:r>
            <a:r>
              <a:rPr lang="en-GB" sz="1700" i="1" dirty="0" err="1" smtClean="0">
                <a:solidFill>
                  <a:schemeClr val="accent1">
                    <a:lumMod val="50000"/>
                  </a:schemeClr>
                </a:solidFill>
                <a:latin typeface="Calibri" pitchFamily="34" charset="0"/>
                <a:cs typeface="Calibri" pitchFamily="34" charset="0"/>
              </a:rPr>
              <a:t>ation</a:t>
            </a:r>
            <a:r>
              <a:rPr lang="en-GB" sz="1700" i="1" dirty="0" smtClean="0">
                <a:solidFill>
                  <a:schemeClr val="accent1">
                    <a:lumMod val="50000"/>
                  </a:schemeClr>
                </a:solidFill>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 μιας θεωρίας δεν μπορεί να παραχθεί…… Εάν επιμένεις σε αυστηρές αποδείξεις (ή αυστηρές ανασκευές) στις εμπειρικές επιστήμες, δεν θα κερδίσεις ποτέ από την εμπειρία, και ποτέ δεν θα μάθεις από αυτή ποια είναι τα λάθη σου</a:t>
            </a:r>
            <a:r>
              <a:rPr lang="el-GR" sz="1700" i="1" dirty="0" smtClean="0">
                <a:latin typeface="Calibri" pitchFamily="34" charset="0"/>
                <a:cs typeface="Calibri" pitchFamily="34" charset="0"/>
              </a:rPr>
              <a:t>»</a:t>
            </a:r>
            <a:r>
              <a:rPr lang="el-GR" sz="1700" dirty="0" smtClean="0">
                <a:latin typeface="Calibri" pitchFamily="34" charset="0"/>
                <a:cs typeface="Calibri" pitchFamily="34" charset="0"/>
              </a:rPr>
              <a:t>.</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341738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2060848"/>
            <a:ext cx="8291264" cy="4513688"/>
          </a:xfrm>
        </p:spPr>
        <p:txBody>
          <a:bodyPr>
            <a:normAutofit fontScale="85000" lnSpcReduction="10000"/>
          </a:bodyPr>
          <a:lstStyle/>
          <a:p>
            <a:pPr algn="just">
              <a:buFont typeface="Wingdings" pitchFamily="2" charset="2"/>
              <a:buChar char="Ø"/>
            </a:pPr>
            <a:r>
              <a:rPr lang="el-GR" dirty="0" smtClean="0">
                <a:latin typeface="Calibri" pitchFamily="34" charset="0"/>
                <a:cs typeface="Calibri" pitchFamily="34" charset="0"/>
              </a:rPr>
              <a:t> </a:t>
            </a:r>
            <a:r>
              <a:rPr lang="el-GR" sz="2000" dirty="0" smtClean="0">
                <a:latin typeface="Calibri" pitchFamily="34" charset="0"/>
                <a:cs typeface="Calibri" pitchFamily="34" charset="0"/>
              </a:rPr>
              <a:t>Η οριστική διάψευση των θεωριών είναι αδύνατη λόγω του «</a:t>
            </a:r>
            <a:r>
              <a:rPr lang="el-GR" sz="2000" b="1" dirty="0" smtClean="0">
                <a:latin typeface="Calibri" pitchFamily="34" charset="0"/>
                <a:cs typeface="Calibri" pitchFamily="34" charset="0"/>
              </a:rPr>
              <a:t>προβλήματος της εμπειρικής βάσης</a:t>
            </a:r>
            <a:r>
              <a:rPr lang="el-GR" sz="2000" dirty="0" smtClean="0">
                <a:latin typeface="Calibri" pitchFamily="34" charset="0"/>
                <a:cs typeface="Calibri" pitchFamily="34" charset="0"/>
              </a:rPr>
              <a:t>», αλλά και λόγω της ικανότητας τους να αποφεύγουν τον κίνδυνο διάψευσης μέσω </a:t>
            </a:r>
            <a:r>
              <a:rPr lang="en-GB" sz="2000" b="1" dirty="0" smtClean="0">
                <a:latin typeface="Calibri" pitchFamily="34" charset="0"/>
                <a:cs typeface="Calibri" pitchFamily="34" charset="0"/>
              </a:rPr>
              <a:t>ad hoc</a:t>
            </a:r>
            <a:r>
              <a:rPr lang="fr-FR" sz="2000" b="1" dirty="0" smtClean="0">
                <a:latin typeface="Calibri" pitchFamily="34" charset="0"/>
                <a:cs typeface="Calibri" pitchFamily="34" charset="0"/>
              </a:rPr>
              <a:t> </a:t>
            </a:r>
            <a:r>
              <a:rPr lang="el-GR" sz="2000" dirty="0" smtClean="0">
                <a:latin typeface="Calibri" pitchFamily="34" charset="0"/>
                <a:cs typeface="Calibri" pitchFamily="34" charset="0"/>
              </a:rPr>
              <a:t>τροποποιήσεων.</a:t>
            </a:r>
          </a:p>
          <a:p>
            <a:pPr algn="just">
              <a:buFont typeface="Wingdings" pitchFamily="2" charset="2"/>
              <a:buChar char="Ø"/>
            </a:pPr>
            <a:r>
              <a:rPr lang="el-GR" sz="2000" dirty="0" smtClean="0">
                <a:latin typeface="Calibri" pitchFamily="34" charset="0"/>
                <a:cs typeface="Calibri" pitchFamily="34" charset="0"/>
              </a:rPr>
              <a:t>Το ερώτημα που γεννάται είναι αν υπάρχει </a:t>
            </a:r>
            <a:r>
              <a:rPr lang="el-GR" sz="2000" b="1" dirty="0" smtClean="0">
                <a:latin typeface="Calibri" pitchFamily="34" charset="0"/>
                <a:cs typeface="Calibri" pitchFamily="34" charset="0"/>
              </a:rPr>
              <a:t>ορθολογικός, αντικειμενικός </a:t>
            </a:r>
            <a:r>
              <a:rPr lang="el-GR" sz="2000" dirty="0" smtClean="0">
                <a:latin typeface="Calibri" pitchFamily="34" charset="0"/>
                <a:cs typeface="Calibri" pitchFamily="34" charset="0"/>
              </a:rPr>
              <a:t>και </a:t>
            </a:r>
            <a:r>
              <a:rPr lang="el-GR" sz="2000" b="1" dirty="0" smtClean="0">
                <a:latin typeface="Calibri" pitchFamily="34" charset="0"/>
                <a:cs typeface="Calibri" pitchFamily="34" charset="0"/>
              </a:rPr>
              <a:t>συμβατός</a:t>
            </a:r>
            <a:r>
              <a:rPr lang="el-GR" sz="2000" dirty="0" smtClean="0">
                <a:latin typeface="Calibri" pitchFamily="34" charset="0"/>
                <a:cs typeface="Calibri" pitchFamily="34" charset="0"/>
              </a:rPr>
              <a:t> με το </a:t>
            </a:r>
            <a:r>
              <a:rPr lang="el-GR" sz="2000" b="1" dirty="0" smtClean="0">
                <a:latin typeface="Calibri" pitchFamily="34" charset="0"/>
                <a:cs typeface="Calibri" pitchFamily="34" charset="0"/>
              </a:rPr>
              <a:t>κριτήριο της </a:t>
            </a:r>
            <a:r>
              <a:rPr lang="el-GR" sz="2000" b="1" dirty="0" err="1" smtClean="0">
                <a:latin typeface="Calibri" pitchFamily="34" charset="0"/>
                <a:cs typeface="Calibri" pitchFamily="34" charset="0"/>
              </a:rPr>
              <a:t>διαψευσιμότητας</a:t>
            </a:r>
            <a:r>
              <a:rPr lang="el-GR" sz="2000" b="1" dirty="0" smtClean="0">
                <a:latin typeface="Calibri" pitchFamily="34" charset="0"/>
                <a:cs typeface="Calibri" pitchFamily="34" charset="0"/>
              </a:rPr>
              <a:t> </a:t>
            </a:r>
            <a:r>
              <a:rPr lang="el-GR" sz="2000" dirty="0" smtClean="0">
                <a:latin typeface="Calibri" pitchFamily="34" charset="0"/>
                <a:cs typeface="Calibri" pitchFamily="34" charset="0"/>
              </a:rPr>
              <a:t>τρόπος </a:t>
            </a:r>
            <a:r>
              <a:rPr lang="el-GR" sz="2000" b="1" dirty="0" smtClean="0">
                <a:latin typeface="Calibri" pitchFamily="34" charset="0"/>
                <a:cs typeface="Calibri" pitchFamily="34" charset="0"/>
              </a:rPr>
              <a:t>συγκριτικής</a:t>
            </a:r>
            <a:r>
              <a:rPr lang="el-GR" sz="2000" dirty="0" smtClean="0">
                <a:latin typeface="Calibri" pitchFamily="34" charset="0"/>
                <a:cs typeface="Calibri" pitchFamily="34" charset="0"/>
              </a:rPr>
              <a:t>  αποτίμησης των θεωριών.</a:t>
            </a:r>
          </a:p>
          <a:p>
            <a:pPr algn="just">
              <a:buFont typeface="Wingdings" pitchFamily="2" charset="2"/>
              <a:buChar char="Ø"/>
            </a:pPr>
            <a:r>
              <a:rPr lang="el-GR" sz="2000" dirty="0">
                <a:latin typeface="Calibri" pitchFamily="34" charset="0"/>
                <a:cs typeface="Calibri" pitchFamily="34" charset="0"/>
              </a:rPr>
              <a:t> </a:t>
            </a:r>
            <a:r>
              <a:rPr lang="el-GR" sz="2000" dirty="0" smtClean="0">
                <a:latin typeface="Calibri" pitchFamily="34" charset="0"/>
                <a:cs typeface="Calibri" pitchFamily="34" charset="0"/>
              </a:rPr>
              <a:t>Σχετικά με αυτό ο </a:t>
            </a:r>
            <a:r>
              <a:rPr lang="en-GB" sz="2000" b="1" dirty="0" smtClean="0">
                <a:latin typeface="Calibri" pitchFamily="34" charset="0"/>
                <a:cs typeface="Calibri" pitchFamily="34" charset="0"/>
              </a:rPr>
              <a:t>Popper</a:t>
            </a:r>
            <a:r>
              <a:rPr lang="en-GB" sz="2000" dirty="0" smtClean="0">
                <a:latin typeface="Calibri" pitchFamily="34" charset="0"/>
                <a:cs typeface="Calibri" pitchFamily="34" charset="0"/>
              </a:rPr>
              <a:t> </a:t>
            </a:r>
            <a:r>
              <a:rPr lang="el-GR" sz="2000" dirty="0" smtClean="0">
                <a:latin typeface="Calibri" pitchFamily="34" charset="0"/>
                <a:cs typeface="Calibri" pitchFamily="34" charset="0"/>
              </a:rPr>
              <a:t>κάνει λόγο για την </a:t>
            </a:r>
            <a:r>
              <a:rPr lang="el-GR" sz="2000" b="1" dirty="0" smtClean="0">
                <a:latin typeface="Calibri" pitchFamily="34" charset="0"/>
                <a:cs typeface="Calibri" pitchFamily="34" charset="0"/>
              </a:rPr>
              <a:t>επίρρωση</a:t>
            </a:r>
            <a:r>
              <a:rPr lang="el-GR" sz="2000" dirty="0" smtClean="0">
                <a:latin typeface="Calibri" pitchFamily="34" charset="0"/>
                <a:cs typeface="Calibri" pitchFamily="34" charset="0"/>
              </a:rPr>
              <a:t> (</a:t>
            </a:r>
            <a:r>
              <a:rPr lang="en-GB" sz="2000" dirty="0" smtClean="0">
                <a:latin typeface="Calibri" pitchFamily="34" charset="0"/>
                <a:cs typeface="Calibri" pitchFamily="34" charset="0"/>
              </a:rPr>
              <a:t>corroboration) </a:t>
            </a:r>
            <a:r>
              <a:rPr lang="el-GR" sz="2000" dirty="0" smtClean="0">
                <a:latin typeface="Calibri" pitchFamily="34" charset="0"/>
                <a:cs typeface="Calibri" pitchFamily="34" charset="0"/>
              </a:rPr>
              <a:t>μιας θεωρίας</a:t>
            </a:r>
            <a:r>
              <a:rPr lang="en-GB" sz="2000" dirty="0" smtClean="0">
                <a:latin typeface="Calibri" pitchFamily="34" charset="0"/>
                <a:cs typeface="Calibri" pitchFamily="34" charset="0"/>
              </a:rPr>
              <a:t>: </a:t>
            </a:r>
            <a:r>
              <a:rPr lang="el-GR" sz="2000" dirty="0" smtClean="0">
                <a:latin typeface="Calibri" pitchFamily="34" charset="0"/>
                <a:cs typeface="Calibri" pitchFamily="34" charset="0"/>
              </a:rPr>
              <a:t>«</a:t>
            </a:r>
            <a:r>
              <a:rPr lang="el-GR" sz="2000" i="1" dirty="0" smtClean="0">
                <a:solidFill>
                  <a:schemeClr val="accent1">
                    <a:lumMod val="50000"/>
                  </a:schemeClr>
                </a:solidFill>
                <a:latin typeface="Calibri" pitchFamily="34" charset="0"/>
                <a:cs typeface="Calibri" pitchFamily="34" charset="0"/>
              </a:rPr>
              <a:t>Δεν μπορούμε ποτέ ορθολογικά να επαληθεύσουμε μια θεωρία, αλλά μπορούμε μερικές φορές να επιβεβαιώσουμε ορθολογικά την προτίμηση μας για μια θεωρία υπό το φως της επίρρωσης </a:t>
            </a:r>
            <a:r>
              <a:rPr lang="el-GR" sz="2000" i="1" dirty="0" smtClean="0">
                <a:solidFill>
                  <a:schemeClr val="accent1">
                    <a:lumMod val="50000"/>
                  </a:schemeClr>
                </a:solidFill>
                <a:latin typeface="Calibri" pitchFamily="34" charset="0"/>
                <a:cs typeface="Calibri" pitchFamily="34" charset="0"/>
              </a:rPr>
              <a:t>της</a:t>
            </a:r>
            <a:r>
              <a:rPr lang="el-GR" sz="2000" dirty="0" smtClean="0">
                <a:latin typeface="Calibri" pitchFamily="34" charset="0"/>
                <a:cs typeface="Calibri" pitchFamily="34" charset="0"/>
              </a:rPr>
              <a:t>».</a:t>
            </a:r>
          </a:p>
          <a:p>
            <a:pPr algn="just">
              <a:buFont typeface="Wingdings" pitchFamily="2" charset="2"/>
              <a:buChar char="Ø"/>
            </a:pPr>
            <a:r>
              <a:rPr lang="el-GR" sz="2000" dirty="0" smtClean="0">
                <a:latin typeface="Calibri" pitchFamily="34" charset="0"/>
                <a:cs typeface="Calibri" pitchFamily="34" charset="0"/>
              </a:rPr>
              <a:t>Όσο </a:t>
            </a:r>
            <a:r>
              <a:rPr lang="el-GR" sz="2000" dirty="0" smtClean="0">
                <a:latin typeface="Calibri" pitchFamily="34" charset="0"/>
                <a:cs typeface="Calibri" pitchFamily="34" charset="0"/>
              </a:rPr>
              <a:t>πιο αυστηρή είναι η </a:t>
            </a:r>
            <a:r>
              <a:rPr lang="el-GR" sz="2000" b="1" dirty="0" smtClean="0">
                <a:latin typeface="Calibri" pitchFamily="34" charset="0"/>
                <a:cs typeface="Calibri" pitchFamily="34" charset="0"/>
              </a:rPr>
              <a:t>δοκιμασία ελέγχου </a:t>
            </a:r>
            <a:r>
              <a:rPr lang="el-GR" sz="2000" dirty="0" smtClean="0">
                <a:latin typeface="Calibri" pitchFamily="34" charset="0"/>
                <a:cs typeface="Calibri" pitchFamily="34" charset="0"/>
              </a:rPr>
              <a:t>τόσο μεγαλύτερη είναι και η </a:t>
            </a:r>
            <a:r>
              <a:rPr lang="el-GR" sz="2000" b="1" dirty="0" smtClean="0">
                <a:latin typeface="Calibri" pitchFamily="34" charset="0"/>
                <a:cs typeface="Calibri" pitchFamily="34" charset="0"/>
              </a:rPr>
              <a:t>επίρρωση </a:t>
            </a:r>
            <a:r>
              <a:rPr lang="el-GR" sz="2000" dirty="0" smtClean="0">
                <a:latin typeface="Calibri" pitchFamily="34" charset="0"/>
                <a:cs typeface="Calibri" pitchFamily="34" charset="0"/>
              </a:rPr>
              <a:t>μιας θεωρίας που άντεξε στη δοκιμασία.</a:t>
            </a:r>
          </a:p>
          <a:p>
            <a:pPr algn="just">
              <a:buFont typeface="Wingdings" pitchFamily="2" charset="2"/>
              <a:buChar char="Ø"/>
            </a:pPr>
            <a:r>
              <a:rPr lang="el-GR" sz="2000" dirty="0">
                <a:latin typeface="Calibri" pitchFamily="34" charset="0"/>
                <a:cs typeface="Calibri" pitchFamily="34" charset="0"/>
              </a:rPr>
              <a:t> </a:t>
            </a:r>
            <a:r>
              <a:rPr lang="el-GR" sz="2000" dirty="0" smtClean="0">
                <a:latin typeface="Calibri" pitchFamily="34" charset="0"/>
                <a:cs typeface="Calibri" pitchFamily="34" charset="0"/>
              </a:rPr>
              <a:t>Σε αντίθεση με την επικύρωση που χρησιμοποιούν οι </a:t>
            </a:r>
            <a:r>
              <a:rPr lang="el-GR" sz="2000" b="1" dirty="0" smtClean="0">
                <a:latin typeface="Calibri" pitchFamily="34" charset="0"/>
                <a:cs typeface="Calibri" pitchFamily="34" charset="0"/>
              </a:rPr>
              <a:t>θετικιστές</a:t>
            </a:r>
            <a:r>
              <a:rPr lang="el-GR" sz="2000" dirty="0" smtClean="0">
                <a:latin typeface="Calibri" pitchFamily="34" charset="0"/>
                <a:cs typeface="Calibri" pitchFamily="34" charset="0"/>
              </a:rPr>
              <a:t> για την </a:t>
            </a:r>
            <a:r>
              <a:rPr lang="el-GR" sz="2000" b="1" dirty="0" smtClean="0">
                <a:latin typeface="Calibri" pitchFamily="34" charset="0"/>
                <a:cs typeface="Calibri" pitchFamily="34" charset="0"/>
              </a:rPr>
              <a:t>επαγωγική στήριξη </a:t>
            </a:r>
            <a:r>
              <a:rPr lang="el-GR" sz="2000" dirty="0" smtClean="0">
                <a:latin typeface="Calibri" pitchFamily="34" charset="0"/>
                <a:cs typeface="Calibri" pitchFamily="34" charset="0"/>
              </a:rPr>
              <a:t>μιας θεωρίας, για τον </a:t>
            </a:r>
            <a:r>
              <a:rPr lang="en-GB" sz="2000" b="1" dirty="0" smtClean="0">
                <a:latin typeface="Calibri" pitchFamily="34" charset="0"/>
                <a:cs typeface="Calibri" pitchFamily="34" charset="0"/>
              </a:rPr>
              <a:t>Popper</a:t>
            </a:r>
            <a:r>
              <a:rPr lang="en-GB" sz="2000" dirty="0" smtClean="0">
                <a:latin typeface="Calibri" pitchFamily="34" charset="0"/>
                <a:cs typeface="Calibri" pitchFamily="34" charset="0"/>
              </a:rPr>
              <a:t> </a:t>
            </a:r>
            <a:r>
              <a:rPr lang="el-GR" sz="2000" dirty="0" smtClean="0">
                <a:latin typeface="Calibri" pitchFamily="34" charset="0"/>
                <a:cs typeface="Calibri" pitchFamily="34" charset="0"/>
              </a:rPr>
              <a:t>το κατάλληλο μέτρο αποτίμησης μιας θεωρίας είναι ο </a:t>
            </a:r>
            <a:r>
              <a:rPr lang="el-GR" sz="2000" b="1" dirty="0" smtClean="0">
                <a:latin typeface="Calibri" pitchFamily="34" charset="0"/>
                <a:cs typeface="Calibri" pitchFamily="34" charset="0"/>
              </a:rPr>
              <a:t>βαθμός επίρρωσης </a:t>
            </a:r>
            <a:r>
              <a:rPr lang="el-GR" sz="2000" dirty="0" smtClean="0">
                <a:latin typeface="Calibri" pitchFamily="34" charset="0"/>
                <a:cs typeface="Calibri" pitchFamily="34" charset="0"/>
              </a:rPr>
              <a:t>της, δηλαδή το κατά πόσο μια θεωρία αντέχει στις </a:t>
            </a:r>
            <a:r>
              <a:rPr lang="el-GR" sz="2000" b="1" dirty="0" smtClean="0">
                <a:latin typeface="Calibri" pitchFamily="34" charset="0"/>
                <a:cs typeface="Calibri" pitchFamily="34" charset="0"/>
              </a:rPr>
              <a:t>δοκιμασίες ελέγχου</a:t>
            </a:r>
            <a:r>
              <a:rPr lang="el-GR" sz="2000" dirty="0" smtClean="0">
                <a:latin typeface="Calibri" pitchFamily="34" charset="0"/>
                <a:cs typeface="Calibri" pitchFamily="34" charset="0"/>
              </a:rPr>
              <a:t>.</a:t>
            </a:r>
          </a:p>
          <a:p>
            <a:pPr algn="just">
              <a:buFont typeface="Wingdings" pitchFamily="2" charset="2"/>
              <a:buChar char="Ø"/>
            </a:pPr>
            <a:r>
              <a:rPr lang="el-GR" sz="2000" dirty="0">
                <a:latin typeface="Calibri" pitchFamily="34" charset="0"/>
                <a:cs typeface="Calibri" pitchFamily="34" charset="0"/>
              </a:rPr>
              <a:t> </a:t>
            </a:r>
            <a:r>
              <a:rPr lang="el-GR" sz="2000" dirty="0" smtClean="0">
                <a:latin typeface="Calibri" pitchFamily="34" charset="0"/>
                <a:cs typeface="Calibri" pitchFamily="34" charset="0"/>
              </a:rPr>
              <a:t>Ο </a:t>
            </a:r>
            <a:r>
              <a:rPr lang="el-GR" sz="2000" b="1" dirty="0" smtClean="0">
                <a:latin typeface="Calibri" pitchFamily="34" charset="0"/>
                <a:cs typeface="Calibri" pitchFamily="34" charset="0"/>
              </a:rPr>
              <a:t>βαθμός επίρρωσης </a:t>
            </a:r>
            <a:r>
              <a:rPr lang="el-GR" sz="2000" dirty="0" smtClean="0">
                <a:latin typeface="Calibri" pitchFamily="34" charset="0"/>
                <a:cs typeface="Calibri" pitchFamily="34" charset="0"/>
              </a:rPr>
              <a:t>συμπυκνώνει την καταγραφή των </a:t>
            </a:r>
            <a:r>
              <a:rPr lang="el-GR" sz="2000" b="1" dirty="0" smtClean="0">
                <a:latin typeface="Calibri" pitchFamily="34" charset="0"/>
                <a:cs typeface="Calibri" pitchFamily="34" charset="0"/>
              </a:rPr>
              <a:t>επιτευγμάτων</a:t>
            </a:r>
            <a:r>
              <a:rPr lang="el-GR" sz="2000" dirty="0" smtClean="0">
                <a:latin typeface="Calibri" pitchFamily="34" charset="0"/>
                <a:cs typeface="Calibri" pitchFamily="34" charset="0"/>
              </a:rPr>
              <a:t> και των </a:t>
            </a:r>
            <a:r>
              <a:rPr lang="el-GR" sz="2000" b="1" dirty="0" smtClean="0">
                <a:latin typeface="Calibri" pitchFamily="34" charset="0"/>
                <a:cs typeface="Calibri" pitchFamily="34" charset="0"/>
              </a:rPr>
              <a:t>αποτυχιών</a:t>
            </a:r>
            <a:r>
              <a:rPr lang="el-GR" sz="2000" dirty="0" smtClean="0">
                <a:latin typeface="Calibri" pitchFamily="34" charset="0"/>
                <a:cs typeface="Calibri" pitchFamily="34" charset="0"/>
              </a:rPr>
              <a:t> του παρελθόντος, χωρίς να συνιστά πρόβλεψη των μελλοντικών επιτυχιών.</a:t>
            </a:r>
            <a:endParaRPr lang="el-GR" sz="2000" dirty="0">
              <a:latin typeface="Calibri" pitchFamily="34" charset="0"/>
              <a:cs typeface="Calibri" pitchFamily="34" charset="0"/>
            </a:endParaRPr>
          </a:p>
        </p:txBody>
      </p:sp>
    </p:spTree>
    <p:extLst>
      <p:ext uri="{BB962C8B-B14F-4D97-AF65-F5344CB8AC3E}">
        <p14:creationId xmlns:p14="http://schemas.microsoft.com/office/powerpoint/2010/main" val="892996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lstStyle/>
          <a:p>
            <a:pPr algn="just">
              <a:buFont typeface="Wingdings" pitchFamily="2" charset="2"/>
              <a:buChar char="Ø"/>
            </a:pPr>
            <a:r>
              <a:rPr lang="el-GR" dirty="0" smtClean="0"/>
              <a:t> </a:t>
            </a:r>
            <a:r>
              <a:rPr lang="el-GR" sz="1700" dirty="0" smtClean="0">
                <a:latin typeface="Calibri" pitchFamily="34" charset="0"/>
                <a:cs typeface="Calibri" pitchFamily="34" charset="0"/>
              </a:rPr>
              <a:t>Αυτό που μπορεί να αποτιμηθεί είναι η </a:t>
            </a:r>
            <a:r>
              <a:rPr lang="el-GR" sz="1700" b="1" dirty="0" smtClean="0">
                <a:latin typeface="Calibri" pitchFamily="34" charset="0"/>
                <a:cs typeface="Calibri" pitchFamily="34" charset="0"/>
              </a:rPr>
              <a:t>εγγύτητα ή προσέγγιση στην αλήθεια</a:t>
            </a:r>
            <a:r>
              <a:rPr lang="el-GR" sz="1700" dirty="0" smtClean="0">
                <a:latin typeface="Calibri" pitchFamily="34" charset="0"/>
                <a:cs typeface="Calibri" pitchFamily="34" charset="0"/>
              </a:rPr>
              <a:t>, δηλαδή η </a:t>
            </a:r>
            <a:r>
              <a:rPr lang="el-GR" sz="1700" b="1" dirty="0" smtClean="0">
                <a:latin typeface="Calibri" pitchFamily="34" charset="0"/>
                <a:cs typeface="Calibri" pitchFamily="34" charset="0"/>
              </a:rPr>
              <a:t>συγκριτική</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έννοια της </a:t>
            </a:r>
            <a:r>
              <a:rPr lang="el-GR" sz="1700" b="1" dirty="0" err="1" smtClean="0">
                <a:latin typeface="Calibri" pitchFamily="34" charset="0"/>
                <a:cs typeface="Calibri" pitchFamily="34" charset="0"/>
              </a:rPr>
              <a:t>αληθομοιότητας</a:t>
            </a:r>
            <a:r>
              <a:rPr lang="el-GR" sz="1700" dirty="0" smtClean="0">
                <a:latin typeface="Calibri" pitchFamily="34" charset="0"/>
                <a:cs typeface="Calibri" pitchFamily="34" charset="0"/>
              </a:rPr>
              <a:t> (</a:t>
            </a:r>
            <a:r>
              <a:rPr lang="en-GB" sz="1700" dirty="0" smtClean="0">
                <a:latin typeface="Calibri" pitchFamily="34" charset="0"/>
                <a:cs typeface="Calibri" pitchFamily="34" charset="0"/>
              </a:rPr>
              <a:t>verisimilitude</a:t>
            </a:r>
            <a:r>
              <a:rPr lang="el-GR" sz="1700" dirty="0" smtClean="0">
                <a:latin typeface="Calibri" pitchFamily="34" charset="0"/>
                <a:cs typeface="Calibri" pitchFamily="34" charset="0"/>
              </a:rPr>
              <a:t>) των ανταγωνιζόμενων θεωριών σε μια  δεδομένη χρονική στιγμή.</a:t>
            </a:r>
          </a:p>
          <a:p>
            <a:pPr marL="109728" indent="0" algn="just">
              <a:buNone/>
            </a:pPr>
            <a:endParaRPr lang="el-GR" sz="1700" dirty="0" smtClean="0">
              <a:latin typeface="Calibri" pitchFamily="34" charset="0"/>
              <a:cs typeface="Calibri" pitchFamily="34" charset="0"/>
            </a:endParaRPr>
          </a:p>
          <a:p>
            <a:pPr algn="just">
              <a:buFont typeface="Wingdings" pitchFamily="2" charset="2"/>
              <a:buChar char="Ø"/>
            </a:pPr>
            <a:r>
              <a:rPr lang="el-GR" sz="1700" dirty="0" smtClean="0">
                <a:latin typeface="Calibri" pitchFamily="34" charset="0"/>
                <a:cs typeface="Calibri" pitchFamily="34" charset="0"/>
              </a:rPr>
              <a:t> Έτσι</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Μια θεωρία </a:t>
            </a:r>
            <a:r>
              <a:rPr lang="el-GR" sz="1700" b="1" i="1" dirty="0" smtClean="0">
                <a:solidFill>
                  <a:schemeClr val="accent1">
                    <a:lumMod val="50000"/>
                  </a:schemeClr>
                </a:solidFill>
                <a:latin typeface="Calibri" pitchFamily="34" charset="0"/>
                <a:cs typeface="Calibri" pitchFamily="34" charset="0"/>
              </a:rPr>
              <a:t>Θ1 </a:t>
            </a:r>
            <a:r>
              <a:rPr lang="el-GR" sz="1700" i="1" dirty="0" smtClean="0">
                <a:solidFill>
                  <a:schemeClr val="accent1">
                    <a:lumMod val="50000"/>
                  </a:schemeClr>
                </a:solidFill>
                <a:latin typeface="Calibri" pitchFamily="34" charset="0"/>
                <a:cs typeface="Calibri" pitchFamily="34" charset="0"/>
              </a:rPr>
              <a:t>έχει μικρότερη </a:t>
            </a:r>
            <a:r>
              <a:rPr lang="el-GR" sz="1700" b="1" i="1" dirty="0" err="1" smtClean="0">
                <a:solidFill>
                  <a:schemeClr val="accent1">
                    <a:lumMod val="50000"/>
                  </a:schemeClr>
                </a:solidFill>
                <a:latin typeface="Calibri" pitchFamily="34" charset="0"/>
                <a:cs typeface="Calibri" pitchFamily="34" charset="0"/>
              </a:rPr>
              <a:t>αληθομοιότητα</a:t>
            </a:r>
            <a:r>
              <a:rPr lang="el-GR" sz="1700" b="1" i="1"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από μια θεωρία </a:t>
            </a:r>
            <a:r>
              <a:rPr lang="el-GR" sz="1700" b="1" i="1" dirty="0" smtClean="0">
                <a:solidFill>
                  <a:schemeClr val="accent1">
                    <a:lumMod val="50000"/>
                  </a:schemeClr>
                </a:solidFill>
                <a:latin typeface="Calibri" pitchFamily="34" charset="0"/>
                <a:cs typeface="Calibri" pitchFamily="34" charset="0"/>
              </a:rPr>
              <a:t>Θ2,</a:t>
            </a:r>
            <a:r>
              <a:rPr lang="el-GR" sz="1700" i="1" dirty="0" smtClean="0">
                <a:solidFill>
                  <a:schemeClr val="accent1">
                    <a:lumMod val="50000"/>
                  </a:schemeClr>
                </a:solidFill>
                <a:latin typeface="Calibri" pitchFamily="34" charset="0"/>
                <a:cs typeface="Calibri" pitchFamily="34" charset="0"/>
              </a:rPr>
              <a:t> όταν τα περιεχόμενα αλήθειας και ψεύδους μπορούν να συγκριθούν, και είτε το περιεχόμενο αλήθειας, αλλά όχι το περιεχόμενο ψεύδους, της </a:t>
            </a:r>
            <a:r>
              <a:rPr lang="el-GR" sz="1700" b="1" i="1" dirty="0" smtClean="0">
                <a:solidFill>
                  <a:schemeClr val="accent1">
                    <a:lumMod val="50000"/>
                  </a:schemeClr>
                </a:solidFill>
                <a:latin typeface="Calibri" pitchFamily="34" charset="0"/>
                <a:cs typeface="Calibri" pitchFamily="34" charset="0"/>
              </a:rPr>
              <a:t>Θ1</a:t>
            </a:r>
            <a:r>
              <a:rPr lang="el-GR" sz="1700" i="1" dirty="0" smtClean="0">
                <a:solidFill>
                  <a:schemeClr val="accent1">
                    <a:lumMod val="50000"/>
                  </a:schemeClr>
                </a:solidFill>
                <a:latin typeface="Calibri" pitchFamily="34" charset="0"/>
                <a:cs typeface="Calibri" pitchFamily="34" charset="0"/>
              </a:rPr>
              <a:t> είναι μικρότερο από αυτό της </a:t>
            </a:r>
            <a:r>
              <a:rPr lang="el-GR" sz="1700" b="1" i="1" dirty="0" smtClean="0">
                <a:solidFill>
                  <a:schemeClr val="accent1">
                    <a:lumMod val="50000"/>
                  </a:schemeClr>
                </a:solidFill>
                <a:latin typeface="Calibri" pitchFamily="34" charset="0"/>
                <a:cs typeface="Calibri" pitchFamily="34" charset="0"/>
              </a:rPr>
              <a:t>Θ2,</a:t>
            </a:r>
            <a:r>
              <a:rPr lang="el-GR" sz="1700" i="1" dirty="0" smtClean="0">
                <a:solidFill>
                  <a:schemeClr val="accent1">
                    <a:lumMod val="50000"/>
                  </a:schemeClr>
                </a:solidFill>
                <a:latin typeface="Calibri" pitchFamily="34" charset="0"/>
                <a:cs typeface="Calibri" pitchFamily="34" charset="0"/>
              </a:rPr>
              <a:t> είτε το περιεχόμενο αλήθειας της </a:t>
            </a:r>
            <a:r>
              <a:rPr lang="el-GR" sz="1700" b="1" i="1" dirty="0" smtClean="0">
                <a:solidFill>
                  <a:schemeClr val="accent1">
                    <a:lumMod val="50000"/>
                  </a:schemeClr>
                </a:solidFill>
                <a:latin typeface="Calibri" pitchFamily="34" charset="0"/>
                <a:cs typeface="Calibri" pitchFamily="34" charset="0"/>
              </a:rPr>
              <a:t>Θ1</a:t>
            </a:r>
            <a:r>
              <a:rPr lang="el-GR" sz="1700" i="1" dirty="0" smtClean="0">
                <a:solidFill>
                  <a:schemeClr val="accent1">
                    <a:lumMod val="50000"/>
                  </a:schemeClr>
                </a:solidFill>
                <a:latin typeface="Calibri" pitchFamily="34" charset="0"/>
                <a:cs typeface="Calibri" pitchFamily="34" charset="0"/>
              </a:rPr>
              <a:t> δεν είναι μεγαλύτερο από αυτό της </a:t>
            </a:r>
            <a:r>
              <a:rPr lang="el-GR" sz="1700" b="1" i="1" dirty="0" smtClean="0">
                <a:solidFill>
                  <a:schemeClr val="accent1">
                    <a:lumMod val="50000"/>
                  </a:schemeClr>
                </a:solidFill>
                <a:latin typeface="Calibri" pitchFamily="34" charset="0"/>
                <a:cs typeface="Calibri" pitchFamily="34" charset="0"/>
              </a:rPr>
              <a:t>Θ2</a:t>
            </a:r>
            <a:r>
              <a:rPr lang="el-GR" sz="1700" i="1" dirty="0" smtClean="0">
                <a:solidFill>
                  <a:schemeClr val="accent1">
                    <a:lumMod val="50000"/>
                  </a:schemeClr>
                </a:solidFill>
                <a:latin typeface="Calibri" pitchFamily="34" charset="0"/>
                <a:cs typeface="Calibri" pitchFamily="34" charset="0"/>
              </a:rPr>
              <a:t>, αλλά το περιεχόμενο </a:t>
            </a:r>
            <a:r>
              <a:rPr lang="el-GR" sz="1700" i="1" dirty="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ψεύδους της είναι μεγαλύτερο.</a:t>
            </a:r>
            <a:r>
              <a:rPr lang="el-GR" sz="1700"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Εν συντομία, λέμε ότι η </a:t>
            </a:r>
            <a:r>
              <a:rPr lang="el-GR" sz="1700" b="1" i="1" dirty="0" smtClean="0">
                <a:solidFill>
                  <a:schemeClr val="accent1">
                    <a:lumMod val="50000"/>
                  </a:schemeClr>
                </a:solidFill>
                <a:latin typeface="Calibri" pitchFamily="34" charset="0"/>
                <a:cs typeface="Calibri" pitchFamily="34" charset="0"/>
              </a:rPr>
              <a:t>Θ2</a:t>
            </a:r>
            <a:r>
              <a:rPr lang="el-GR" sz="1700" i="1" dirty="0" smtClean="0">
                <a:solidFill>
                  <a:schemeClr val="accent1">
                    <a:lumMod val="50000"/>
                  </a:schemeClr>
                </a:solidFill>
                <a:latin typeface="Calibri" pitchFamily="34" charset="0"/>
                <a:cs typeface="Calibri" pitchFamily="34" charset="0"/>
              </a:rPr>
              <a:t> είναι εγγύτερη στην αλήθεια ή περισσότερο όμοια στην αλήθεια, από τη </a:t>
            </a:r>
            <a:r>
              <a:rPr lang="el-GR" sz="1700" b="1" i="1" dirty="0" smtClean="0">
                <a:solidFill>
                  <a:schemeClr val="accent1">
                    <a:lumMod val="50000"/>
                  </a:schemeClr>
                </a:solidFill>
                <a:latin typeface="Calibri" pitchFamily="34" charset="0"/>
                <a:cs typeface="Calibri" pitchFamily="34" charset="0"/>
              </a:rPr>
              <a:t>Θ1</a:t>
            </a:r>
            <a:r>
              <a:rPr lang="el-GR" sz="1700" i="1" dirty="0" smtClean="0">
                <a:solidFill>
                  <a:schemeClr val="accent1">
                    <a:lumMod val="50000"/>
                  </a:schemeClr>
                </a:solidFill>
                <a:latin typeface="Calibri" pitchFamily="34" charset="0"/>
                <a:cs typeface="Calibri" pitchFamily="34" charset="0"/>
              </a:rPr>
              <a:t> , εάν και μόνο από </a:t>
            </a:r>
            <a:r>
              <a:rPr lang="el-GR" sz="1700" i="1" dirty="0" smtClean="0">
                <a:solidFill>
                  <a:schemeClr val="accent1">
                    <a:lumMod val="50000"/>
                  </a:schemeClr>
                </a:solidFill>
                <a:latin typeface="Calibri" pitchFamily="34" charset="0"/>
                <a:cs typeface="Calibri" pitchFamily="34" charset="0"/>
              </a:rPr>
              <a:t>αυτή, </a:t>
            </a:r>
            <a:r>
              <a:rPr lang="el-GR" sz="1700" i="1" dirty="0" smtClean="0">
                <a:solidFill>
                  <a:schemeClr val="accent1">
                    <a:lumMod val="50000"/>
                  </a:schemeClr>
                </a:solidFill>
                <a:latin typeface="Calibri" pitchFamily="34" charset="0"/>
                <a:cs typeface="Calibri" pitchFamily="34" charset="0"/>
              </a:rPr>
              <a:t>δηλαδή τη </a:t>
            </a:r>
            <a:r>
              <a:rPr lang="el-GR" sz="1700" b="1" i="1" dirty="0" smtClean="0">
                <a:solidFill>
                  <a:schemeClr val="accent1">
                    <a:lumMod val="50000"/>
                  </a:schemeClr>
                </a:solidFill>
                <a:latin typeface="Calibri" pitchFamily="34" charset="0"/>
                <a:cs typeface="Calibri" pitchFamily="34" charset="0"/>
              </a:rPr>
              <a:t>Θ2</a:t>
            </a:r>
            <a:r>
              <a:rPr lang="el-GR" sz="1700" i="1" dirty="0" smtClean="0">
                <a:solidFill>
                  <a:schemeClr val="accent1">
                    <a:lumMod val="50000"/>
                  </a:schemeClr>
                </a:solidFill>
                <a:latin typeface="Calibri" pitchFamily="34" charset="0"/>
                <a:cs typeface="Calibri" pitchFamily="34" charset="0"/>
              </a:rPr>
              <a:t>, έπονται περισσότερες αληθείς προτάσεις, αλλά όχι περισσότερες  ψευδείς </a:t>
            </a:r>
            <a:r>
              <a:rPr lang="el-GR" sz="1700" i="1" dirty="0" smtClean="0">
                <a:solidFill>
                  <a:schemeClr val="accent1">
                    <a:lumMod val="50000"/>
                  </a:schemeClr>
                </a:solidFill>
                <a:latin typeface="Calibri" pitchFamily="34" charset="0"/>
                <a:cs typeface="Calibri" pitchFamily="34" charset="0"/>
              </a:rPr>
              <a:t>προτάσεις</a:t>
            </a:r>
            <a:r>
              <a:rPr lang="el-GR" sz="1700" i="1" dirty="0" smtClean="0">
                <a:solidFill>
                  <a:schemeClr val="accent1">
                    <a:lumMod val="50000"/>
                  </a:schemeClr>
                </a:solidFill>
                <a:latin typeface="Calibri" pitchFamily="34" charset="0"/>
                <a:cs typeface="Calibri" pitchFamily="34" charset="0"/>
              </a:rPr>
              <a:t>, ή τουλάχιστον ίσες αληθείς προτάσεις, αλλά λιγότερες ψευδείς προτάσεις</a:t>
            </a:r>
            <a:r>
              <a:rPr lang="el-GR" sz="1700" i="1" dirty="0" smtClean="0">
                <a:latin typeface="Calibri" pitchFamily="34" charset="0"/>
                <a:cs typeface="Calibri" pitchFamily="34" charset="0"/>
              </a:rPr>
              <a:t>.»</a:t>
            </a:r>
          </a:p>
          <a:p>
            <a:pPr marL="109728" indent="0" algn="just">
              <a:buNone/>
            </a:pPr>
            <a:endParaRPr lang="el-GR" sz="1700" i="1" dirty="0" smtClean="0"/>
          </a:p>
        </p:txBody>
      </p:sp>
    </p:spTree>
    <p:extLst>
      <p:ext uri="{BB962C8B-B14F-4D97-AF65-F5344CB8AC3E}">
        <p14:creationId xmlns:p14="http://schemas.microsoft.com/office/powerpoint/2010/main" val="2037083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lstStyle/>
          <a:p>
            <a:pPr algn="just">
              <a:buFont typeface="Wingdings" pitchFamily="2" charset="2"/>
              <a:buChar char="Ø"/>
            </a:pPr>
            <a:r>
              <a:rPr lang="el-GR" dirty="0" smtClean="0"/>
              <a:t> </a:t>
            </a:r>
            <a:r>
              <a:rPr lang="el-GR" sz="1700" dirty="0" smtClean="0">
                <a:latin typeface="Calibri" pitchFamily="34" charset="0"/>
                <a:cs typeface="Calibri" pitchFamily="34" charset="0"/>
              </a:rPr>
              <a:t>Θα μπορούσαμε αντίστοιχα να έχουμε και το ακόλουθο σχήμα</a:t>
            </a:r>
            <a:r>
              <a:rPr lang="en-GB" sz="1700" dirty="0" smtClean="0">
                <a:latin typeface="Calibri" pitchFamily="34" charset="0"/>
                <a:cs typeface="Calibri" pitchFamily="34" charset="0"/>
              </a:rPr>
              <a:t>:  </a:t>
            </a:r>
            <a:endParaRPr lang="en-GB" sz="1700" dirty="0" smtClean="0">
              <a:latin typeface="Calibri" pitchFamily="34" charset="0"/>
              <a:cs typeface="Calibri" pitchFamily="34" charset="0"/>
            </a:endParaRPr>
          </a:p>
          <a:p>
            <a:pPr marL="109728" indent="0" algn="just">
              <a:buNone/>
            </a:pPr>
            <a:r>
              <a:rPr lang="en-GB" sz="1700" b="1" dirty="0">
                <a:latin typeface="Calibri" pitchFamily="34" charset="0"/>
                <a:cs typeface="Calibri" pitchFamily="34" charset="0"/>
              </a:rPr>
              <a:t> </a:t>
            </a:r>
            <a:r>
              <a:rPr lang="en-GB" sz="1700" b="1" dirty="0" smtClean="0">
                <a:latin typeface="Calibri" pitchFamily="34" charset="0"/>
                <a:cs typeface="Calibri" pitchFamily="34" charset="0"/>
              </a:rPr>
              <a:t>      </a:t>
            </a:r>
            <a:r>
              <a:rPr lang="en-GB" sz="1700" b="1" dirty="0" err="1" smtClean="0">
                <a:latin typeface="Calibri" pitchFamily="34" charset="0"/>
                <a:cs typeface="Calibri" pitchFamily="34" charset="0"/>
              </a:rPr>
              <a:t>Vs</a:t>
            </a:r>
            <a:r>
              <a:rPr lang="en-GB" sz="1700" b="1" dirty="0" smtClean="0">
                <a:latin typeface="Calibri" pitchFamily="34" charset="0"/>
                <a:cs typeface="Calibri" pitchFamily="34" charset="0"/>
              </a:rPr>
              <a:t> </a:t>
            </a:r>
            <a:r>
              <a:rPr lang="en-GB" sz="1700" b="1" dirty="0" smtClean="0">
                <a:latin typeface="Calibri" pitchFamily="34" charset="0"/>
                <a:cs typeface="Calibri" pitchFamily="34" charset="0"/>
              </a:rPr>
              <a:t>(a)=</a:t>
            </a:r>
            <a:r>
              <a:rPr lang="en-GB" sz="1700" b="1" dirty="0" err="1" smtClean="0">
                <a:latin typeface="Calibri" pitchFamily="34" charset="0"/>
                <a:cs typeface="Calibri" pitchFamily="34" charset="0"/>
              </a:rPr>
              <a:t>CTv</a:t>
            </a:r>
            <a:r>
              <a:rPr lang="en-GB" sz="1700" b="1" dirty="0" smtClean="0">
                <a:latin typeface="Calibri" pitchFamily="34" charset="0"/>
                <a:cs typeface="Calibri" pitchFamily="34" charset="0"/>
              </a:rPr>
              <a:t>(a)-</a:t>
            </a:r>
            <a:r>
              <a:rPr lang="en-GB" sz="1700" b="1" dirty="0" err="1" smtClean="0">
                <a:latin typeface="Calibri" pitchFamily="34" charset="0"/>
                <a:cs typeface="Calibri" pitchFamily="34" charset="0"/>
              </a:rPr>
              <a:t>CTf</a:t>
            </a:r>
            <a:r>
              <a:rPr lang="en-GB" sz="1700" b="1" dirty="0" smtClean="0">
                <a:latin typeface="Calibri" pitchFamily="34" charset="0"/>
                <a:cs typeface="Calibri" pitchFamily="34" charset="0"/>
              </a:rPr>
              <a:t>(a),</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όπου </a:t>
            </a:r>
            <a:r>
              <a:rPr lang="en-GB" sz="1700" b="1" dirty="0" err="1" smtClean="0">
                <a:latin typeface="Calibri" pitchFamily="34" charset="0"/>
                <a:cs typeface="Calibri" pitchFamily="34" charset="0"/>
              </a:rPr>
              <a:t>Vs</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είναι η </a:t>
            </a:r>
            <a:r>
              <a:rPr lang="el-GR" sz="1700" b="1" dirty="0" err="1" smtClean="0">
                <a:latin typeface="Calibri" pitchFamily="34" charset="0"/>
                <a:cs typeface="Calibri" pitchFamily="34" charset="0"/>
              </a:rPr>
              <a:t>αληθομοιότητα</a:t>
            </a:r>
            <a:r>
              <a:rPr lang="el-GR" sz="1700" dirty="0" smtClean="0">
                <a:latin typeface="Calibri" pitchFamily="34" charset="0"/>
                <a:cs typeface="Calibri" pitchFamily="34" charset="0"/>
              </a:rPr>
              <a:t> μιας θεωρίας (α), ενώ </a:t>
            </a:r>
            <a:r>
              <a:rPr lang="en-GB" sz="1700" b="1" dirty="0" err="1" smtClean="0">
                <a:latin typeface="Calibri" pitchFamily="34" charset="0"/>
                <a:cs typeface="Calibri" pitchFamily="34" charset="0"/>
              </a:rPr>
              <a:t>CTv</a:t>
            </a:r>
            <a:r>
              <a:rPr lang="el-GR" sz="1700" dirty="0" smtClean="0">
                <a:latin typeface="Calibri" pitchFamily="34" charset="0"/>
                <a:cs typeface="Calibri" pitchFamily="34" charset="0"/>
              </a:rPr>
              <a:t> είναι </a:t>
            </a:r>
            <a:r>
              <a:rPr lang="en-GB" sz="1700" dirty="0" smtClean="0">
                <a:latin typeface="Calibri" pitchFamily="34" charset="0"/>
                <a:cs typeface="Calibri" pitchFamily="34" charset="0"/>
              </a:rPr>
              <a:t>  </a:t>
            </a:r>
          </a:p>
          <a:p>
            <a:pPr marL="109728" indent="0" algn="just">
              <a:buNone/>
            </a:pPr>
            <a:r>
              <a:rPr lang="en-GB" sz="1700" dirty="0">
                <a:latin typeface="Calibri" pitchFamily="34" charset="0"/>
                <a:cs typeface="Calibri" pitchFamily="34" charset="0"/>
              </a:rPr>
              <a:t> </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το </a:t>
            </a:r>
            <a:r>
              <a:rPr lang="el-GR" sz="1700" dirty="0" smtClean="0">
                <a:latin typeface="Calibri" pitchFamily="34" charset="0"/>
                <a:cs typeface="Calibri" pitchFamily="34" charset="0"/>
              </a:rPr>
              <a:t>περιεχόμενο αλήθειας της θεωρίας (α), και </a:t>
            </a:r>
            <a:r>
              <a:rPr lang="en-GB" sz="1700" b="1" dirty="0" err="1" smtClean="0">
                <a:latin typeface="Calibri" pitchFamily="34" charset="0"/>
                <a:cs typeface="Calibri" pitchFamily="34" charset="0"/>
              </a:rPr>
              <a:t>CTf</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το περιεχόμενο ψεύδους της </a:t>
            </a:r>
            <a:endParaRPr lang="el-GR" sz="1700" dirty="0" smtClean="0">
              <a:latin typeface="Calibri" pitchFamily="34" charset="0"/>
              <a:cs typeface="Calibri" pitchFamily="34" charset="0"/>
            </a:endParaRPr>
          </a:p>
          <a:p>
            <a:pPr marL="109728" indent="0" algn="just">
              <a:buNone/>
            </a:pPr>
            <a:r>
              <a:rPr lang="el-GR" sz="1700" dirty="0">
                <a:latin typeface="Calibri" pitchFamily="34" charset="0"/>
                <a:cs typeface="Calibri" pitchFamily="34" charset="0"/>
              </a:rPr>
              <a:t> </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θ</a:t>
            </a:r>
            <a:r>
              <a:rPr lang="el-GR" sz="1700" dirty="0" smtClean="0">
                <a:latin typeface="Calibri" pitchFamily="34" charset="0"/>
                <a:cs typeface="Calibri" pitchFamily="34" charset="0"/>
              </a:rPr>
              <a:t>ε</a:t>
            </a:r>
            <a:r>
              <a:rPr lang="el-GR" sz="1700" dirty="0" smtClean="0">
                <a:latin typeface="Calibri" pitchFamily="34" charset="0"/>
                <a:cs typeface="Calibri" pitchFamily="34" charset="0"/>
              </a:rPr>
              <a:t>ωρίας </a:t>
            </a:r>
            <a:r>
              <a:rPr lang="el-GR" sz="1700" dirty="0" smtClean="0">
                <a:latin typeface="Calibri" pitchFamily="34" charset="0"/>
                <a:cs typeface="Calibri" pitchFamily="34" charset="0"/>
              </a:rPr>
              <a:t>(α).</a:t>
            </a:r>
          </a:p>
          <a:p>
            <a:pPr marL="109728" indent="0" algn="just">
              <a:buNone/>
            </a:pPr>
            <a:endParaRPr lang="el-GR" sz="1700" dirty="0" smtClean="0">
              <a:latin typeface="Calibri" pitchFamily="34" charset="0"/>
              <a:cs typeface="Calibri" pitchFamily="34" charset="0"/>
            </a:endParaRPr>
          </a:p>
          <a:p>
            <a:pPr algn="just">
              <a:buFont typeface="Wingdings" pitchFamily="2" charset="2"/>
              <a:buChar char="Ø"/>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Κατά τον </a:t>
            </a:r>
            <a:r>
              <a:rPr lang="fr-FR"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η </a:t>
            </a:r>
            <a:r>
              <a:rPr lang="el-GR" sz="1700" b="1" dirty="0" err="1" smtClean="0">
                <a:latin typeface="Calibri" pitchFamily="34" charset="0"/>
                <a:cs typeface="Calibri" pitchFamily="34" charset="0"/>
              </a:rPr>
              <a:t>αληθομοιότητα</a:t>
            </a:r>
            <a:r>
              <a:rPr lang="el-GR" sz="1700" dirty="0" smtClean="0">
                <a:latin typeface="Calibri" pitchFamily="34" charset="0"/>
                <a:cs typeface="Calibri" pitchFamily="34" charset="0"/>
              </a:rPr>
              <a:t> προσδιορίζει πιο ικανοποιητικά και πιο ρεαλιστικά από τη αλήθεια το στόχο της επιστήμης, ενώ αποτιμά καλύτερα την πρόοδο της επιστήμης, δεδομένου πως βάσει της έννοιας αυτής μπορούμε να αξιολογήσουμε συγκριτικά δύο θεωρίες, ακόμα κι όταν είναι  ψευδείς και οι δύο.</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κριτική που του ασκήθηκε από διάφορους στοχαστές έδειξε ότι ήταν αδύνατον ένας επαρκής ορισμός της </a:t>
            </a:r>
            <a:r>
              <a:rPr lang="el-GR" sz="1700" b="1" dirty="0" err="1" smtClean="0">
                <a:latin typeface="Calibri" pitchFamily="34" charset="0"/>
                <a:cs typeface="Calibri" pitchFamily="34" charset="0"/>
              </a:rPr>
              <a:t>αληθομοιότητας</a:t>
            </a:r>
            <a:r>
              <a:rPr lang="el-GR" sz="1700" dirty="0" smtClean="0">
                <a:latin typeface="Calibri" pitchFamily="34" charset="0"/>
                <a:cs typeface="Calibri" pitchFamily="34" charset="0"/>
              </a:rPr>
              <a:t>, και ειδικότερα ένας ορισμός επαρκής για τον ποσοτικό προσδιορισμό της.</a:t>
            </a:r>
          </a:p>
          <a:p>
            <a:pPr algn="just">
              <a:buFont typeface="Wingdings" pitchFamily="2" charset="2"/>
              <a:buChar char="Ø"/>
            </a:pP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Popper</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υποστήριξε ότι μόνο σε </a:t>
            </a:r>
            <a:r>
              <a:rPr lang="el-GR" sz="1700" i="1" dirty="0" smtClean="0">
                <a:latin typeface="Calibri" pitchFamily="34" charset="0"/>
                <a:cs typeface="Calibri" pitchFamily="34" charset="0"/>
              </a:rPr>
              <a:t>οριακές περιπτώσεις </a:t>
            </a:r>
            <a:r>
              <a:rPr lang="el-GR" sz="1700" dirty="0" smtClean="0">
                <a:latin typeface="Calibri" pitchFamily="34" charset="0"/>
                <a:cs typeface="Calibri" pitchFamily="34" charset="0"/>
              </a:rPr>
              <a:t>είναι δυνατός ο </a:t>
            </a:r>
            <a:r>
              <a:rPr lang="el-GR" sz="1700" i="1" dirty="0" smtClean="0">
                <a:latin typeface="Calibri" pitchFamily="34" charset="0"/>
                <a:cs typeface="Calibri" pitchFamily="34" charset="0"/>
              </a:rPr>
              <a:t>ποσοτικός προσδιορισμός </a:t>
            </a:r>
            <a:r>
              <a:rPr lang="el-GR" sz="1700" dirty="0" smtClean="0">
                <a:latin typeface="Calibri" pitchFamily="34" charset="0"/>
                <a:cs typeface="Calibri" pitchFamily="34" charset="0"/>
              </a:rPr>
              <a:t>της </a:t>
            </a:r>
            <a:r>
              <a:rPr lang="el-GR" sz="1700" b="1" dirty="0" err="1" smtClean="0">
                <a:latin typeface="Calibri" pitchFamily="34" charset="0"/>
                <a:cs typeface="Calibri" pitchFamily="34" charset="0"/>
              </a:rPr>
              <a:t>αληθομοιότητας</a:t>
            </a:r>
            <a:r>
              <a:rPr lang="el-GR" sz="1700" dirty="0" smtClean="0">
                <a:latin typeface="Calibri" pitchFamily="34" charset="0"/>
                <a:cs typeface="Calibri" pitchFamily="34" charset="0"/>
              </a:rPr>
              <a:t>.</a:t>
            </a:r>
            <a:endParaRPr lang="el-GR" b="1" dirty="0">
              <a:latin typeface="Calibri" pitchFamily="34" charset="0"/>
              <a:cs typeface="Calibri" pitchFamily="34" charset="0"/>
            </a:endParaRPr>
          </a:p>
        </p:txBody>
      </p:sp>
    </p:spTree>
    <p:extLst>
      <p:ext uri="{BB962C8B-B14F-4D97-AF65-F5344CB8AC3E}">
        <p14:creationId xmlns:p14="http://schemas.microsoft.com/office/powerpoint/2010/main" val="2949859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lstStyle/>
          <a:p>
            <a:pPr>
              <a:buFont typeface="Wingdings" pitchFamily="2" charset="2"/>
              <a:buChar char="Ø"/>
            </a:pPr>
            <a:r>
              <a:rPr lang="el-GR" dirty="0" smtClean="0">
                <a:latin typeface="Calibri" pitchFamily="34" charset="0"/>
                <a:cs typeface="Calibri" pitchFamily="34" charset="0"/>
              </a:rPr>
              <a:t> </a:t>
            </a:r>
            <a:r>
              <a:rPr lang="el-GR" sz="1700" b="1" dirty="0" smtClean="0">
                <a:latin typeface="Calibri" pitchFamily="34" charset="0"/>
                <a:cs typeface="Calibri" pitchFamily="34" charset="0"/>
              </a:rPr>
              <a:t>Ο προβληματισμός της εργασίας </a:t>
            </a:r>
            <a:r>
              <a:rPr lang="en-GB" sz="1700" b="1" u="sng" dirty="0" smtClean="0">
                <a:latin typeface="Calibri" pitchFamily="34" charset="0"/>
                <a:cs typeface="Calibri" pitchFamily="34" charset="0"/>
              </a:rPr>
              <a:t>: </a:t>
            </a:r>
            <a:endParaRPr lang="el-GR" sz="1700" b="1" u="sng" dirty="0">
              <a:latin typeface="Calibri" pitchFamily="34" charset="0"/>
              <a:cs typeface="Calibri" pitchFamily="34" charset="0"/>
            </a:endParaRPr>
          </a:p>
          <a:p>
            <a:pPr marL="109728" indent="0" algn="just">
              <a:buNone/>
            </a:pPr>
            <a:r>
              <a:rPr lang="el-GR" sz="1700" dirty="0" smtClean="0">
                <a:latin typeface="Calibri" pitchFamily="34" charset="0"/>
                <a:cs typeface="Calibri" pitchFamily="34" charset="0"/>
              </a:rPr>
              <a:t>Εξετάζουμε την εφαρμογή των μεθόδων που χρησιμοποιούν οι θετικές επιστήμες στις κοινωνικές-ανθρωπιστικές επιστήμες μέσα από τα</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βασικά σημεία των  θεωριών των </a:t>
            </a:r>
            <a:r>
              <a:rPr lang="en-GB" sz="1700" b="1" dirty="0" smtClean="0">
                <a:latin typeface="Calibri" pitchFamily="34" charset="0"/>
                <a:cs typeface="Calibri" pitchFamily="34" charset="0"/>
              </a:rPr>
              <a:t>Popper, Kuhn, </a:t>
            </a:r>
            <a:r>
              <a:rPr lang="el-GR" sz="1700" dirty="0" smtClean="0">
                <a:latin typeface="Calibri" pitchFamily="34" charset="0"/>
                <a:cs typeface="Calibri" pitchFamily="34" charset="0"/>
              </a:rPr>
              <a:t>και </a:t>
            </a:r>
            <a:r>
              <a:rPr lang="fr-FR" sz="1700" b="1" dirty="0" smtClean="0">
                <a:latin typeface="Calibri" pitchFamily="34" charset="0"/>
                <a:cs typeface="Calibri" pitchFamily="34" charset="0"/>
              </a:rPr>
              <a:t>L</a:t>
            </a:r>
            <a:r>
              <a:rPr lang="en-GB" sz="1700" b="1" dirty="0" err="1" smtClean="0">
                <a:latin typeface="Calibri" pitchFamily="34" charset="0"/>
                <a:cs typeface="Calibri" pitchFamily="34" charset="0"/>
              </a:rPr>
              <a:t>akatos</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 Οι θεωρίες αυτές  αφορούν τον ερευνητή στο βαθμό που θέλει να εξετάσει, κατά την εκπόνηση της μεθοδολογικής διαδικασίας, την αντικειμενικότητα των ερευνητικών δεδομένων. </a:t>
            </a:r>
            <a:r>
              <a:rPr lang="el-GR" sz="1700" dirty="0" smtClean="0">
                <a:latin typeface="Calibri" pitchFamily="34" charset="0"/>
                <a:cs typeface="Calibri" pitchFamily="34" charset="0"/>
              </a:rPr>
              <a:t>Μετά </a:t>
            </a:r>
            <a:r>
              <a:rPr lang="el-GR" sz="1700" dirty="0" smtClean="0">
                <a:latin typeface="Calibri" pitchFamily="34" charset="0"/>
                <a:cs typeface="Calibri" pitchFamily="34" charset="0"/>
              </a:rPr>
              <a:t>από συμπληρώσεις και διαφωνίες αυτό τελικά που απασχολεί δεν είναι παρά η όσο το δυνατόν καλύτερη προσέγγιση της επιστημονικής αλήθειας, μέσα από τη βιωσιμότητα των θεωριών που παράγει ή προάγει η εκάστοτε έρευνα.</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1236502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23528" y="1916832"/>
            <a:ext cx="8363272" cy="4657704"/>
          </a:xfrm>
        </p:spPr>
        <p:txBody>
          <a:bodyPr>
            <a:normAutofit/>
          </a:bodyPr>
          <a:lstStyle/>
          <a:p>
            <a:pPr algn="just">
              <a:buFont typeface="Wingdings" pitchFamily="2" charset="2"/>
              <a:buChar char="Ø"/>
            </a:pPr>
            <a:r>
              <a:rPr lang="el-GR" sz="1700" dirty="0" smtClean="0">
                <a:latin typeface="Calibri" pitchFamily="34" charset="0"/>
                <a:cs typeface="Calibri" pitchFamily="34" charset="0"/>
              </a:rPr>
              <a:t>Επηρεασμένος πάντως από την </a:t>
            </a:r>
            <a:r>
              <a:rPr lang="el-GR" sz="1700" b="1" dirty="0" smtClean="0">
                <a:latin typeface="Calibri" pitchFamily="34" charset="0"/>
                <a:cs typeface="Calibri" pitchFamily="34" charset="0"/>
              </a:rPr>
              <a:t>εξελικτική θεωρία του Δαρβίνου</a:t>
            </a:r>
            <a:r>
              <a:rPr lang="el-GR" sz="1700" dirty="0" smtClean="0">
                <a:latin typeface="Calibri" pitchFamily="34" charset="0"/>
                <a:cs typeface="Calibri" pitchFamily="34" charset="0"/>
              </a:rPr>
              <a:t>,  και σχετικά με την έννοια της επιστημονικής προόδου, ο </a:t>
            </a:r>
            <a:r>
              <a:rPr lang="en-GB" sz="1700" b="1" dirty="0" smtClean="0">
                <a:latin typeface="Calibri" pitchFamily="34" charset="0"/>
                <a:cs typeface="Calibri" pitchFamily="34" charset="0"/>
              </a:rPr>
              <a:t>Poppe</a:t>
            </a:r>
            <a:r>
              <a:rPr lang="en-GB" sz="1700" dirty="0" smtClean="0">
                <a:latin typeface="Calibri" pitchFamily="34" charset="0"/>
                <a:cs typeface="Calibri" pitchFamily="34" charset="0"/>
              </a:rPr>
              <a:t>r </a:t>
            </a:r>
            <a:r>
              <a:rPr lang="el-GR" sz="1700" dirty="0" smtClean="0">
                <a:latin typeface="Calibri" pitchFamily="34" charset="0"/>
                <a:cs typeface="Calibri" pitchFamily="34" charset="0"/>
              </a:rPr>
              <a:t>θεωρεί πως με την </a:t>
            </a:r>
            <a:r>
              <a:rPr lang="el-GR" sz="1700" b="1" dirty="0" smtClean="0">
                <a:latin typeface="Calibri" pitchFamily="34" charset="0"/>
                <a:cs typeface="Calibri" pitchFamily="34" charset="0"/>
              </a:rPr>
              <a:t>διάψευση</a:t>
            </a:r>
            <a:r>
              <a:rPr lang="el-GR" sz="1700" dirty="0" smtClean="0">
                <a:latin typeface="Calibri" pitchFamily="34" charset="0"/>
                <a:cs typeface="Calibri" pitchFamily="34" charset="0"/>
              </a:rPr>
              <a:t> θεωριών, απορρίπτονται οι λιγότερο καλές θεωρίες και αποκαθίστανται από καλύτερες, δηλαδή θεωρίες </a:t>
            </a:r>
            <a:r>
              <a:rPr lang="el-GR" sz="1700" b="1" dirty="0" smtClean="0">
                <a:latin typeface="Calibri" pitchFamily="34" charset="0"/>
                <a:cs typeface="Calibri" pitchFamily="34" charset="0"/>
              </a:rPr>
              <a:t>μεγαλύτερου περιεχομένου</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μια θεωρία που έχει επαρκώς  </a:t>
            </a:r>
            <a:r>
              <a:rPr lang="el-GR" sz="1700" b="1" i="1" dirty="0" err="1" smtClean="0">
                <a:solidFill>
                  <a:schemeClr val="accent1">
                    <a:lumMod val="50000"/>
                  </a:schemeClr>
                </a:solidFill>
                <a:latin typeface="Calibri" pitchFamily="34" charset="0"/>
                <a:cs typeface="Calibri" pitchFamily="34" charset="0"/>
              </a:rPr>
              <a:t>επιρρωθεί</a:t>
            </a:r>
            <a:r>
              <a:rPr lang="el-GR" sz="1700" b="1" i="1"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μπορεί να υπερκερασθεί από μια άλλη που είναι υ</a:t>
            </a:r>
            <a:r>
              <a:rPr lang="el-GR" sz="1700" i="1" dirty="0">
                <a:solidFill>
                  <a:schemeClr val="accent1">
                    <a:lumMod val="50000"/>
                  </a:schemeClr>
                </a:solidFill>
                <a:latin typeface="Calibri" pitchFamily="34" charset="0"/>
                <a:cs typeface="Calibri" pitchFamily="34" charset="0"/>
              </a:rPr>
              <a:t>ψ</a:t>
            </a:r>
            <a:r>
              <a:rPr lang="el-GR" sz="1700" i="1" dirty="0" smtClean="0">
                <a:solidFill>
                  <a:schemeClr val="accent1">
                    <a:lumMod val="50000"/>
                  </a:schemeClr>
                </a:solidFill>
                <a:latin typeface="Calibri" pitchFamily="34" charset="0"/>
                <a:cs typeface="Calibri" pitchFamily="34" charset="0"/>
              </a:rPr>
              <a:t>ηλότερης στάθμης καθολικότητας, δηλαδή από μια θεωρία η οποία είναι καλύτερα ελεγμένη, και επιπρόσθετα εμπεριέχει την παλιά ή τουλάχιστον μια καλύτερη προσέγγιση της</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 Επίσης, θεωρεί </a:t>
            </a:r>
            <a:r>
              <a:rPr lang="el-GR" sz="1700" b="1" dirty="0" smtClean="0">
                <a:latin typeface="Calibri" pitchFamily="34" charset="0"/>
                <a:cs typeface="Calibri" pitchFamily="34" charset="0"/>
              </a:rPr>
              <a:t>αντικειμενική</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μια θεωρία</a:t>
            </a:r>
            <a:r>
              <a:rPr lang="en-GB" sz="1700" i="1"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που είναι </a:t>
            </a:r>
            <a:r>
              <a:rPr lang="el-GR" sz="1700" i="1" dirty="0" err="1" smtClean="0">
                <a:solidFill>
                  <a:schemeClr val="accent1">
                    <a:lumMod val="50000"/>
                  </a:schemeClr>
                </a:solidFill>
                <a:latin typeface="Calibri" pitchFamily="34" charset="0"/>
                <a:cs typeface="Calibri" pitchFamily="34" charset="0"/>
              </a:rPr>
              <a:t>επιχειρηματολογήσιμη</a:t>
            </a:r>
            <a:r>
              <a:rPr lang="el-GR" sz="1700" i="1" dirty="0" smtClean="0">
                <a:solidFill>
                  <a:schemeClr val="accent1">
                    <a:lumMod val="50000"/>
                  </a:schemeClr>
                </a:solidFill>
                <a:latin typeface="Calibri" pitchFamily="34" charset="0"/>
                <a:cs typeface="Calibri" pitchFamily="34" charset="0"/>
              </a:rPr>
              <a:t>, που είναι δυνατόν να εκτεθεί σε ορθολογική κριτική, κατά προτίμηση μια θεωρία που μπορεί να υποστεί δοκιμασία διάψευσης, και όχι μια θεωρία που απλώς επικαλείται την υποκειμενική  μας διαίσθηση</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Τέλος, ενδιαφέρον έχει ο διαχωρισμός του κόσμου κατά τον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Εάν ονομάσουμε πρώτο κόσμο τον </a:t>
            </a:r>
            <a:r>
              <a:rPr lang="el-GR" sz="1700" b="1" i="1" dirty="0" smtClean="0">
                <a:solidFill>
                  <a:schemeClr val="accent1">
                    <a:lumMod val="50000"/>
                  </a:schemeClr>
                </a:solidFill>
                <a:latin typeface="Calibri" pitchFamily="34" charset="0"/>
                <a:cs typeface="Calibri" pitchFamily="34" charset="0"/>
              </a:rPr>
              <a:t>κόσμο των πραγμάτων </a:t>
            </a:r>
            <a:r>
              <a:rPr lang="el-GR" sz="1700" i="1" dirty="0" smtClean="0">
                <a:solidFill>
                  <a:schemeClr val="accent1">
                    <a:lumMod val="50000"/>
                  </a:schemeClr>
                </a:solidFill>
                <a:latin typeface="Calibri" pitchFamily="34" charset="0"/>
                <a:cs typeface="Calibri" pitchFamily="34" charset="0"/>
              </a:rPr>
              <a:t>–των φυσικών αντικειμένων- και δεύτερο κόσμο τον </a:t>
            </a:r>
            <a:r>
              <a:rPr lang="el-GR" sz="1700" b="1" i="1" dirty="0" smtClean="0">
                <a:solidFill>
                  <a:schemeClr val="accent1">
                    <a:lumMod val="50000"/>
                  </a:schemeClr>
                </a:solidFill>
                <a:latin typeface="Calibri" pitchFamily="34" charset="0"/>
                <a:cs typeface="Calibri" pitchFamily="34" charset="0"/>
              </a:rPr>
              <a:t>κόσμο των υποκειμενικών  εμπειριών </a:t>
            </a:r>
            <a:r>
              <a:rPr lang="el-GR" sz="1700" i="1" dirty="0" smtClean="0">
                <a:solidFill>
                  <a:schemeClr val="accent1">
                    <a:lumMod val="50000"/>
                  </a:schemeClr>
                </a:solidFill>
                <a:latin typeface="Calibri" pitchFamily="34" charset="0"/>
                <a:cs typeface="Calibri" pitchFamily="34" charset="0"/>
              </a:rPr>
              <a:t>των διαδικασιών σκέψης, τότε μπορούμε να ονομάσουμε  τον τρίτο κόσμο, τον </a:t>
            </a:r>
            <a:r>
              <a:rPr lang="el-GR" sz="1700" b="1" i="1" dirty="0" smtClean="0">
                <a:solidFill>
                  <a:schemeClr val="accent1">
                    <a:lumMod val="50000"/>
                  </a:schemeClr>
                </a:solidFill>
                <a:latin typeface="Calibri" pitchFamily="34" charset="0"/>
                <a:cs typeface="Calibri" pitchFamily="34" charset="0"/>
              </a:rPr>
              <a:t>κόσμο των προτάσεων </a:t>
            </a:r>
            <a:r>
              <a:rPr lang="el-GR" sz="1700" i="1" dirty="0" smtClean="0">
                <a:solidFill>
                  <a:schemeClr val="accent1">
                    <a:lumMod val="50000"/>
                  </a:schemeClr>
                </a:solidFill>
                <a:latin typeface="Calibri" pitchFamily="34" charset="0"/>
                <a:cs typeface="Calibri" pitchFamily="34" charset="0"/>
              </a:rPr>
              <a:t>καθαυτών</a:t>
            </a:r>
            <a:r>
              <a:rPr lang="el-GR" sz="1700" dirty="0" smtClean="0">
                <a:latin typeface="Calibri" pitchFamily="34" charset="0"/>
                <a:cs typeface="Calibri" pitchFamily="34" charset="0"/>
              </a:rPr>
              <a:t>».</a:t>
            </a:r>
          </a:p>
        </p:txBody>
      </p:sp>
    </p:spTree>
    <p:extLst>
      <p:ext uri="{BB962C8B-B14F-4D97-AF65-F5344CB8AC3E}">
        <p14:creationId xmlns:p14="http://schemas.microsoft.com/office/powerpoint/2010/main" val="3031922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a:t> </a:t>
            </a:r>
            <a:r>
              <a:rPr lang="el-GR" sz="1700" dirty="0" smtClean="0">
                <a:latin typeface="Calibri" pitchFamily="34" charset="0"/>
                <a:cs typeface="Calibri" pitchFamily="34" charset="0"/>
              </a:rPr>
              <a:t>Ο </a:t>
            </a:r>
            <a:r>
              <a:rPr lang="fr-FR" sz="1700" b="1" dirty="0" smtClean="0">
                <a:latin typeface="Calibri" pitchFamily="34" charset="0"/>
                <a:cs typeface="Calibri" pitchFamily="34" charset="0"/>
              </a:rPr>
              <a:t>Popper</a:t>
            </a:r>
            <a:r>
              <a:rPr lang="el-GR" sz="1700" dirty="0" smtClean="0">
                <a:latin typeface="Calibri" pitchFamily="34" charset="0"/>
                <a:cs typeface="Calibri" pitchFamily="34" charset="0"/>
              </a:rPr>
              <a:t> στα πλαίσια του </a:t>
            </a:r>
            <a:r>
              <a:rPr lang="el-GR" sz="1700" b="1" dirty="0" smtClean="0">
                <a:latin typeface="Calibri" pitchFamily="34" charset="0"/>
                <a:cs typeface="Calibri" pitchFamily="34" charset="0"/>
              </a:rPr>
              <a:t>κριτικού ορθολογισμού</a:t>
            </a:r>
            <a:r>
              <a:rPr lang="el-GR" sz="1700" dirty="0" smtClean="0">
                <a:latin typeface="Calibri" pitchFamily="34" charset="0"/>
                <a:cs typeface="Calibri" pitchFamily="34" charset="0"/>
              </a:rPr>
              <a:t>, θέλησε να διευρύνει και να εφαρμόσει σε όλες τις πλευρές της ανθρώπινης θεωρητικής δραστηριότητας, όπως για παράδειγμα στις </a:t>
            </a:r>
            <a:r>
              <a:rPr lang="el-GR" sz="1700" b="1" dirty="0" smtClean="0">
                <a:latin typeface="Calibri" pitchFamily="34" charset="0"/>
                <a:cs typeface="Calibri" pitchFamily="34" charset="0"/>
              </a:rPr>
              <a:t>κοινωνικές επιστήμες </a:t>
            </a:r>
            <a:r>
              <a:rPr lang="el-GR" sz="1700" dirty="0" smtClean="0">
                <a:latin typeface="Calibri" pitchFamily="34" charset="0"/>
                <a:cs typeface="Calibri" pitchFamily="34" charset="0"/>
              </a:rPr>
              <a:t>και συγκεκριμένα στην πολιτική φιλοσοφία, τη θεωρία της γνώσης.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Popper</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εφαρμόζει τη </a:t>
            </a:r>
            <a:r>
              <a:rPr lang="el-GR" sz="1700" dirty="0" err="1" smtClean="0">
                <a:latin typeface="Calibri" pitchFamily="34" charset="0"/>
                <a:cs typeface="Calibri" pitchFamily="34" charset="0"/>
              </a:rPr>
              <a:t>γνωσιοθεωρία</a:t>
            </a:r>
            <a:r>
              <a:rPr lang="el-GR" sz="1700" dirty="0" smtClean="0">
                <a:latin typeface="Calibri" pitchFamily="34" charset="0"/>
                <a:cs typeface="Calibri" pitchFamily="34" charset="0"/>
              </a:rPr>
              <a:t> του στον άνθρωπο και την κοινωνία μέσω μιας επίθεσης στον </a:t>
            </a:r>
            <a:r>
              <a:rPr lang="el-GR" sz="1700" b="1" dirty="0" smtClean="0">
                <a:latin typeface="Calibri" pitchFamily="34" charset="0"/>
                <a:cs typeface="Calibri" pitchFamily="34" charset="0"/>
              </a:rPr>
              <a:t>ιστορικισμό </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historicism</a:t>
            </a:r>
            <a:r>
              <a:rPr lang="el-GR" sz="1700" dirty="0" smtClean="0">
                <a:latin typeface="Calibri" pitchFamily="34" charset="0"/>
                <a:cs typeface="Calibri" pitchFamily="34" charset="0"/>
              </a:rPr>
              <a:t>), στη θεωρία δηλαδή ότι υπάρχουν γενικοί ιστορικοί νόμοι που ερμηνεύουν την ιστορική διαδρομή ως αναπόφευκτη και προβλέψιμη.</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Έτσι εξετάζει τρεις ισχυρές εκδοχές του </a:t>
            </a:r>
            <a:r>
              <a:rPr lang="el-GR" sz="1700" b="1" dirty="0" smtClean="0">
                <a:latin typeface="Calibri" pitchFamily="34" charset="0"/>
                <a:cs typeface="Calibri" pitchFamily="34" charset="0"/>
              </a:rPr>
              <a:t>ιστορικισμού</a:t>
            </a:r>
            <a:r>
              <a:rPr lang="el-GR" sz="1700" dirty="0" smtClean="0">
                <a:latin typeface="Calibri" pitchFamily="34" charset="0"/>
                <a:cs typeface="Calibri" pitchFamily="34" charset="0"/>
              </a:rPr>
              <a:t>- του </a:t>
            </a:r>
            <a:r>
              <a:rPr lang="el-GR" sz="1700" b="1" dirty="0" smtClean="0">
                <a:latin typeface="Calibri" pitchFamily="34" charset="0"/>
                <a:cs typeface="Calibri" pitchFamily="34" charset="0"/>
              </a:rPr>
              <a:t>Πλάτωνα, του </a:t>
            </a:r>
            <a:r>
              <a:rPr lang="en-GB" sz="1700" b="1" dirty="0" smtClean="0">
                <a:latin typeface="Calibri" pitchFamily="34" charset="0"/>
                <a:cs typeface="Calibri" pitchFamily="34" charset="0"/>
              </a:rPr>
              <a:t>Hegel</a:t>
            </a:r>
            <a:r>
              <a:rPr lang="el-GR" sz="1700" b="1" dirty="0" smtClean="0">
                <a:latin typeface="Calibri" pitchFamily="34" charset="0"/>
                <a:cs typeface="Calibri" pitchFamily="34" charset="0"/>
              </a:rPr>
              <a:t>, και του </a:t>
            </a:r>
            <a:r>
              <a:rPr lang="en-GB" sz="1700" b="1" dirty="0" smtClean="0">
                <a:latin typeface="Calibri" pitchFamily="34" charset="0"/>
                <a:cs typeface="Calibri" pitchFamily="34" charset="0"/>
              </a:rPr>
              <a:t>Marx</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που θεωρεί ότι συνέβαλλαν στην ανάπτυξη αυταρχικών κοινωνιών.</a:t>
            </a:r>
          </a:p>
          <a:p>
            <a:pPr algn="just">
              <a:buFont typeface="Wingdings" pitchFamily="2" charset="2"/>
              <a:buChar char="Ø"/>
            </a:pPr>
            <a:r>
              <a:rPr lang="el-GR" sz="1700" dirty="0">
                <a:latin typeface="Calibri" pitchFamily="34" charset="0"/>
                <a:cs typeface="Calibri" pitchFamily="34" charset="0"/>
              </a:rPr>
              <a:t> </a:t>
            </a:r>
            <a:r>
              <a:rPr lang="en-GB" sz="1700" dirty="0" smtClean="0">
                <a:latin typeface="Calibri" pitchFamily="34" charset="0"/>
                <a:cs typeface="Calibri" pitchFamily="34" charset="0"/>
              </a:rPr>
              <a:t>H </a:t>
            </a:r>
            <a:r>
              <a:rPr lang="el-GR" sz="1700" b="1" dirty="0" smtClean="0">
                <a:latin typeface="Calibri" pitchFamily="34" charset="0"/>
                <a:cs typeface="Calibri" pitchFamily="34" charset="0"/>
              </a:rPr>
              <a:t>ανασκευή</a:t>
            </a:r>
            <a:r>
              <a:rPr lang="el-GR" sz="1700" dirty="0" smtClean="0">
                <a:latin typeface="Calibri" pitchFamily="34" charset="0"/>
                <a:cs typeface="Calibri" pitchFamily="34" charset="0"/>
              </a:rPr>
              <a:t> (</a:t>
            </a:r>
            <a:r>
              <a:rPr lang="en-GB" sz="1700" dirty="0" smtClean="0">
                <a:latin typeface="Calibri" pitchFamily="34" charset="0"/>
                <a:cs typeface="Calibri" pitchFamily="34" charset="0"/>
              </a:rPr>
              <a:t>refutation) </a:t>
            </a:r>
            <a:r>
              <a:rPr lang="el-GR" sz="1700" dirty="0" smtClean="0">
                <a:latin typeface="Calibri" pitchFamily="34" charset="0"/>
                <a:cs typeface="Calibri" pitchFamily="34" charset="0"/>
              </a:rPr>
              <a:t>του </a:t>
            </a:r>
            <a:r>
              <a:rPr lang="el-GR" sz="1700" b="1" dirty="0" smtClean="0">
                <a:latin typeface="Calibri" pitchFamily="34" charset="0"/>
                <a:cs typeface="Calibri" pitchFamily="34" charset="0"/>
              </a:rPr>
              <a:t>ιστορικισμού</a:t>
            </a:r>
            <a:r>
              <a:rPr lang="el-GR" sz="1700" dirty="0" smtClean="0">
                <a:latin typeface="Calibri" pitchFamily="34" charset="0"/>
                <a:cs typeface="Calibri" pitchFamily="34" charset="0"/>
              </a:rPr>
              <a:t> μέσω των λανθασμένων απόψεων του, αναφορικά με τη μέθοδο των κοινωνικών επιστημών, στηρίζεται στο επιχείρημα ότι εφ’ όσον η ανάπτυξη της γνώσης ασκεί ισχυρή επίδραση στην ιστορική πορεία, και </a:t>
            </a:r>
            <a:r>
              <a:rPr lang="el-GR" sz="1700" dirty="0" err="1" smtClean="0">
                <a:latin typeface="Calibri" pitchFamily="34" charset="0"/>
                <a:cs typeface="Calibri" pitchFamily="34" charset="0"/>
              </a:rPr>
              <a:t>εφ’όσον</a:t>
            </a:r>
            <a:r>
              <a:rPr lang="el-GR" sz="1700" dirty="0" smtClean="0">
                <a:latin typeface="Calibri" pitchFamily="34" charset="0"/>
                <a:cs typeface="Calibri" pitchFamily="34" charset="0"/>
              </a:rPr>
              <a:t> η ανάπτυξη της γνώσης είναι μη προβλέψιμη, άρα ούτε και η ιστορική εξέλιξη μπορεί να προβλεφθεί. </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822137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Αρνούμενος πάντως κάθε </a:t>
            </a:r>
            <a:r>
              <a:rPr lang="el-GR" sz="1700" b="1" dirty="0" smtClean="0">
                <a:latin typeface="Calibri" pitchFamily="34" charset="0"/>
                <a:cs typeface="Calibri" pitchFamily="34" charset="0"/>
              </a:rPr>
              <a:t>επιστημολογική ιδιαιτερότητα </a:t>
            </a:r>
            <a:r>
              <a:rPr lang="el-GR" sz="1700" dirty="0" smtClean="0">
                <a:latin typeface="Calibri" pitchFamily="34" charset="0"/>
                <a:cs typeface="Calibri" pitchFamily="34" charset="0"/>
              </a:rPr>
              <a:t>των κοινωνικών επιστημών, και εμμένοντας σε ένα ενιαίο </a:t>
            </a:r>
            <a:r>
              <a:rPr lang="el-GR" sz="1700" b="1" dirty="0" smtClean="0">
                <a:latin typeface="Calibri" pitchFamily="34" charset="0"/>
                <a:cs typeface="Calibri" pitchFamily="34" charset="0"/>
              </a:rPr>
              <a:t>κριτήριο </a:t>
            </a:r>
            <a:r>
              <a:rPr lang="el-GR" sz="1700" b="1" dirty="0" err="1" smtClean="0">
                <a:latin typeface="Calibri" pitchFamily="34" charset="0"/>
                <a:cs typeface="Calibri" pitchFamily="34" charset="0"/>
              </a:rPr>
              <a:t>επιστημονικότητας</a:t>
            </a:r>
            <a:r>
              <a:rPr lang="el-GR" sz="1700" dirty="0" smtClean="0">
                <a:latin typeface="Calibri" pitchFamily="34" charset="0"/>
                <a:cs typeface="Calibri" pitchFamily="34" charset="0"/>
              </a:rPr>
              <a:t>, ο </a:t>
            </a:r>
            <a:r>
              <a:rPr lang="en-GB" sz="1700" b="1" dirty="0" smtClean="0">
                <a:latin typeface="Calibri" pitchFamily="34" charset="0"/>
                <a:cs typeface="Calibri" pitchFamily="34" charset="0"/>
              </a:rPr>
              <a:t>Popper </a:t>
            </a:r>
            <a:r>
              <a:rPr lang="el-GR" sz="1700" dirty="0" smtClean="0">
                <a:latin typeface="Calibri" pitchFamily="34" charset="0"/>
                <a:cs typeface="Calibri" pitchFamily="34" charset="0"/>
              </a:rPr>
              <a:t>πιστεύει ότι η επιστημονική μέθοδος εφαρμόζεται και στη φύση και στην κοινωνία, δηλαδή σε οποιαδήποτε </a:t>
            </a:r>
            <a:r>
              <a:rPr lang="el-GR" sz="1700" dirty="0" err="1" smtClean="0">
                <a:latin typeface="Calibri" pitchFamily="34" charset="0"/>
                <a:cs typeface="Calibri" pitchFamily="34" charset="0"/>
              </a:rPr>
              <a:t>απομονώσιμη</a:t>
            </a:r>
            <a:r>
              <a:rPr lang="el-GR" sz="1700" dirty="0" smtClean="0">
                <a:latin typeface="Calibri" pitchFamily="34" charset="0"/>
                <a:cs typeface="Calibri" pitchFamily="34" charset="0"/>
              </a:rPr>
              <a:t> όψη του «</a:t>
            </a:r>
            <a:r>
              <a:rPr lang="el-GR" sz="1700" b="1" i="1" dirty="0" smtClean="0">
                <a:latin typeface="Calibri" pitchFamily="34" charset="0"/>
                <a:cs typeface="Calibri" pitchFamily="34" charset="0"/>
              </a:rPr>
              <a:t>όλου»</a:t>
            </a:r>
            <a:r>
              <a:rPr lang="el-GR" sz="1700" dirty="0" smtClean="0">
                <a:latin typeface="Calibri" pitchFamily="34" charset="0"/>
                <a:cs typeface="Calibri" pitchFamily="34" charset="0"/>
              </a:rPr>
              <a:t>.</a:t>
            </a:r>
          </a:p>
          <a:p>
            <a:pPr algn="just">
              <a:buFont typeface="Wingdings" pitchFamily="2" charset="2"/>
              <a:buChar char="Ø"/>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Οι κοινωνικές επιστήμες μπορούν να ανακαλύψουν τους νόμους που διέπουν τα αποτελέσματα της ανθρώπινης πράξης, αλλά δεν υπάρχουν γενικοί νόμοι για τον κόσμο ως «</a:t>
            </a:r>
            <a:r>
              <a:rPr lang="el-GR" sz="1700" b="1" i="1" dirty="0" smtClean="0">
                <a:latin typeface="Calibri" pitchFamily="34" charset="0"/>
                <a:cs typeface="Calibri" pitchFamily="34" charset="0"/>
              </a:rPr>
              <a:t>όλον</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κοινωνία μετασχηματίζεται </a:t>
            </a:r>
            <a:r>
              <a:rPr lang="el-GR" sz="1700" b="1" dirty="0" smtClean="0">
                <a:latin typeface="Calibri" pitchFamily="34" charset="0"/>
                <a:cs typeface="Calibri" pitchFamily="34" charset="0"/>
              </a:rPr>
              <a:t>τμηματικά</a:t>
            </a:r>
            <a:r>
              <a:rPr lang="el-GR" sz="1700" dirty="0" smtClean="0">
                <a:latin typeface="Calibri" pitchFamily="34" charset="0"/>
                <a:cs typeface="Calibri" pitchFamily="34" charset="0"/>
              </a:rPr>
              <a:t> μέσω μιας διαδικασίας «</a:t>
            </a:r>
            <a:r>
              <a:rPr lang="el-GR" sz="1700" b="1" dirty="0" smtClean="0">
                <a:latin typeface="Calibri" pitchFamily="34" charset="0"/>
                <a:cs typeface="Calibri" pitchFamily="34" charset="0"/>
              </a:rPr>
              <a:t>κοινωνικής μηχανικής</a:t>
            </a:r>
            <a:r>
              <a:rPr lang="el-GR" sz="1700" dirty="0" smtClean="0">
                <a:latin typeface="Calibri" pitchFamily="34" charset="0"/>
                <a:cs typeface="Calibri" pitchFamily="34" charset="0"/>
              </a:rPr>
              <a:t>», και όχι με επαναστατικές ανατροπές της κοινωνικής τάξης.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Έτσι σύμφωνα με τη θεώρηση αυτή, ο </a:t>
            </a:r>
            <a:r>
              <a:rPr lang="el-GR" sz="1700" b="1" dirty="0" smtClean="0">
                <a:latin typeface="Calibri" pitchFamily="34" charset="0"/>
                <a:cs typeface="Calibri" pitchFamily="34" charset="0"/>
              </a:rPr>
              <a:t>μαρξισμός</a:t>
            </a:r>
            <a:r>
              <a:rPr lang="el-GR" sz="1700" dirty="0" smtClean="0">
                <a:latin typeface="Calibri" pitchFamily="34" charset="0"/>
                <a:cs typeface="Calibri" pitchFamily="34" charset="0"/>
              </a:rPr>
              <a:t> έχει αυτοκαταργηθεί ως επιστήμη αφού έχει </a:t>
            </a:r>
            <a:r>
              <a:rPr lang="el-GR" sz="1700" b="1" dirty="0" smtClean="0">
                <a:latin typeface="Calibri" pitchFamily="34" charset="0"/>
                <a:cs typeface="Calibri" pitchFamily="34" charset="0"/>
              </a:rPr>
              <a:t>διαψευσθεί</a:t>
            </a:r>
            <a:r>
              <a:rPr lang="el-GR" sz="1700" dirty="0" smtClean="0">
                <a:latin typeface="Calibri" pitchFamily="34" charset="0"/>
                <a:cs typeface="Calibri" pitchFamily="34" charset="0"/>
              </a:rPr>
              <a:t> από την </a:t>
            </a:r>
            <a:r>
              <a:rPr lang="el-GR" sz="1700" b="1" dirty="0" smtClean="0">
                <a:latin typeface="Calibri" pitchFamily="34" charset="0"/>
                <a:cs typeface="Calibri" pitchFamily="34" charset="0"/>
              </a:rPr>
              <a:t>εμπειρική πραγματικότητα</a:t>
            </a:r>
            <a:r>
              <a:rPr lang="el-GR" sz="1700" dirty="0" smtClean="0">
                <a:latin typeface="Calibri" pitchFamily="34" charset="0"/>
                <a:cs typeface="Calibri" pitchFamily="34" charset="0"/>
              </a:rPr>
              <a:t>, και δεδομένου πως  η </a:t>
            </a:r>
            <a:r>
              <a:rPr lang="el-GR" sz="1700" b="1" dirty="0" smtClean="0">
                <a:latin typeface="Calibri" pitchFamily="34" charset="0"/>
                <a:cs typeface="Calibri" pitchFamily="34" charset="0"/>
              </a:rPr>
              <a:t>Οκτωβριανή επανάσταση </a:t>
            </a:r>
            <a:r>
              <a:rPr lang="el-GR" sz="1700" dirty="0" smtClean="0">
                <a:latin typeface="Calibri" pitchFamily="34" charset="0"/>
                <a:cs typeface="Calibri" pitchFamily="34" charset="0"/>
              </a:rPr>
              <a:t>δεν άρχισε από την οικονομική βάση, με την  ανατροπή των οικονομικών σχέσεων, όπως πρόβλεψε ο </a:t>
            </a:r>
            <a:r>
              <a:rPr lang="en-GB" sz="1700" b="1" dirty="0" smtClean="0">
                <a:latin typeface="Calibri" pitchFamily="34" charset="0"/>
                <a:cs typeface="Calibri" pitchFamily="34" charset="0"/>
              </a:rPr>
              <a:t>Marx</a:t>
            </a:r>
            <a:r>
              <a:rPr lang="el-GR" sz="1700" b="1" dirty="0" smtClean="0">
                <a:latin typeface="Calibri" pitchFamily="34" charset="0"/>
                <a:cs typeface="Calibri" pitchFamily="34" charset="0"/>
              </a:rPr>
              <a:t>,</a:t>
            </a:r>
            <a:r>
              <a:rPr lang="el-GR" sz="1700" dirty="0" smtClean="0">
                <a:latin typeface="Calibri" pitchFamily="34" charset="0"/>
                <a:cs typeface="Calibri" pitchFamily="34" charset="0"/>
              </a:rPr>
              <a:t> αλλά με την ανατροπή της πολιτικής εξουσίας, δηλαδή </a:t>
            </a:r>
            <a:r>
              <a:rPr lang="el-GR" sz="1700" dirty="0" smtClean="0">
                <a:latin typeface="Calibri" pitchFamily="34" charset="0"/>
                <a:cs typeface="Calibri" pitchFamily="34" charset="0"/>
              </a:rPr>
              <a:t>από την </a:t>
            </a:r>
            <a:r>
              <a:rPr lang="el-GR" sz="1700" dirty="0" smtClean="0">
                <a:latin typeface="Calibri" pitchFamily="34" charset="0"/>
                <a:cs typeface="Calibri" pitchFamily="34" charset="0"/>
              </a:rPr>
              <a:t>κορυφή του κοινωνικού εποικοδομήματος.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Το ερώτημα που γεννάται είναι  πώς εξηγείται το γεγονός ότι αν και η ιστορική εμπειρία διέψευσε το </a:t>
            </a:r>
            <a:r>
              <a:rPr lang="el-GR" sz="1700" b="1" dirty="0" smtClean="0">
                <a:latin typeface="Calibri" pitchFamily="34" charset="0"/>
                <a:cs typeface="Calibri" pitchFamily="34" charset="0"/>
              </a:rPr>
              <a:t>μαρξισμό</a:t>
            </a:r>
            <a:r>
              <a:rPr lang="el-GR" sz="1700" dirty="0" smtClean="0">
                <a:latin typeface="Calibri" pitchFamily="34" charset="0"/>
                <a:cs typeface="Calibri" pitchFamily="34" charset="0"/>
              </a:rPr>
              <a:t>, εντούτοις οι ιδέες του συνάντησαν εκτεταμένη απήχηση και εξάπλωση</a:t>
            </a:r>
            <a:r>
              <a:rPr lang="en-GB" sz="1700" dirty="0" smtClean="0">
                <a:latin typeface="Calibri" pitchFamily="34" charset="0"/>
                <a:cs typeface="Calibri" pitchFamily="34" charset="0"/>
              </a:rPr>
              <a:t>;</a:t>
            </a:r>
            <a:endParaRPr lang="el-GR" sz="1700" dirty="0" smtClean="0">
              <a:latin typeface="Calibri" pitchFamily="34" charset="0"/>
              <a:cs typeface="Calibri" pitchFamily="34" charset="0"/>
            </a:endParaRPr>
          </a:p>
        </p:txBody>
      </p:sp>
    </p:spTree>
    <p:extLst>
      <p:ext uri="{BB962C8B-B14F-4D97-AF65-F5344CB8AC3E}">
        <p14:creationId xmlns:p14="http://schemas.microsoft.com/office/powerpoint/2010/main" val="3256373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88840"/>
            <a:ext cx="8291264" cy="4585696"/>
          </a:xfrm>
        </p:spPr>
        <p:txBody>
          <a:bodyPr>
            <a:normAutofit/>
          </a:bodyPr>
          <a:lstStyle/>
          <a:p>
            <a:pPr algn="just">
              <a:buFont typeface="Wingdings" pitchFamily="2" charset="2"/>
              <a:buChar char="Ø"/>
            </a:pPr>
            <a:r>
              <a:rPr lang="en-GB" sz="1700" dirty="0" smtClean="0">
                <a:latin typeface="Calibri" pitchFamily="34" charset="0"/>
                <a:cs typeface="Calibri" pitchFamily="34" charset="0"/>
              </a:rPr>
              <a:t>O </a:t>
            </a:r>
            <a:r>
              <a:rPr lang="fr-FR" sz="1700" b="1" dirty="0" smtClean="0">
                <a:latin typeface="Calibri" pitchFamily="34" charset="0"/>
                <a:cs typeface="Calibri" pitchFamily="34" charset="0"/>
              </a:rPr>
              <a:t>Popper</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απαντώντας στο ερώτημα αυτό τονίζει ότι ο λόγος της μεγάλης ψυχολογικής προσήλωσης στο </a:t>
            </a:r>
            <a:r>
              <a:rPr lang="el-GR" sz="1700" b="1" dirty="0" smtClean="0">
                <a:latin typeface="Calibri" pitchFamily="34" charset="0"/>
                <a:cs typeface="Calibri" pitchFamily="34" charset="0"/>
              </a:rPr>
              <a:t>μαρξισμό</a:t>
            </a:r>
            <a:r>
              <a:rPr lang="el-GR" sz="1700" dirty="0" smtClean="0">
                <a:latin typeface="Calibri" pitchFamily="34" charset="0"/>
                <a:cs typeface="Calibri" pitchFamily="34" charset="0"/>
              </a:rPr>
              <a:t> βρίσκεται στη δυνατότητα του να εξηγεί τα πάντα, αφού για όποιον δεχτεί τη μαρξιστική θεωρία, «</a:t>
            </a:r>
            <a:r>
              <a:rPr lang="el-GR" sz="1700" i="1" dirty="0" smtClean="0">
                <a:solidFill>
                  <a:schemeClr val="accent1">
                    <a:lumMod val="50000"/>
                  </a:schemeClr>
                </a:solidFill>
                <a:latin typeface="Calibri" pitchFamily="34" charset="0"/>
                <a:cs typeface="Calibri" pitchFamily="34" charset="0"/>
              </a:rPr>
              <a:t>ο κόσμος είναι γεμάτος από επαληθεύσεις της θεωρίας. Οτιδήποτε συμβαίνει, πάντοτε την επιβεβαιώνει. Η αλήθεια της είναι ολοφάνερη, και όσοι δεν τη δέχονται είναι άνθρωποι που αρνούνται να δουν την ολοφάνερη αλήθεια</a:t>
            </a:r>
            <a:r>
              <a:rPr lang="el-GR" sz="1700" dirty="0" smtClean="0">
                <a:latin typeface="Calibri" pitchFamily="34" charset="0"/>
                <a:cs typeface="Calibri" pitchFamily="34" charset="0"/>
              </a:rPr>
              <a:t>». Η ικανότητα  της θεωρίας αυτής να εξηγεί το καθετί ισοδυναμεί με την καταστατική άρνηση της  να εκτεθεί στη διαδικασία </a:t>
            </a:r>
            <a:r>
              <a:rPr lang="el-GR" sz="1700" b="1" dirty="0" smtClean="0">
                <a:latin typeface="Calibri" pitchFamily="34" charset="0"/>
                <a:cs typeface="Calibri" pitchFamily="34" charset="0"/>
              </a:rPr>
              <a:t>διάψευσης</a:t>
            </a:r>
            <a:r>
              <a:rPr lang="el-GR" sz="1700" dirty="0" smtClean="0">
                <a:latin typeface="Calibri" pitchFamily="34" charset="0"/>
                <a:cs typeface="Calibri" pitchFamily="34" charset="0"/>
              </a:rPr>
              <a:t>, με αποτέλεσμα την αυτό-ακύρωση της ως επιστήμης.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Συνοψίζοντας, ο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είδε την ιστορία της επιστήμης ως μια </a:t>
            </a:r>
            <a:r>
              <a:rPr lang="el-GR" sz="1700" b="1" dirty="0" smtClean="0">
                <a:latin typeface="Calibri" pitchFamily="34" charset="0"/>
                <a:cs typeface="Calibri" pitchFamily="34" charset="0"/>
              </a:rPr>
              <a:t>ακολουθία εικασιών, διαψεύσεων, αναθεωρημένων εικασιών και νέων διαψεύσεων</a:t>
            </a:r>
            <a:r>
              <a:rPr lang="el-GR" sz="1700" dirty="0" smtClean="0">
                <a:latin typeface="Calibri" pitchFamily="34" charset="0"/>
                <a:cs typeface="Calibri" pitchFamily="34" charset="0"/>
              </a:rPr>
              <a:t>. Κατέληξε στο ότι το </a:t>
            </a:r>
            <a:r>
              <a:rPr lang="el-GR" sz="1700" dirty="0" err="1" smtClean="0">
                <a:latin typeface="Calibri" pitchFamily="34" charset="0"/>
                <a:cs typeface="Calibri" pitchFamily="34" charset="0"/>
              </a:rPr>
              <a:t>διακρίνον</a:t>
            </a:r>
            <a:r>
              <a:rPr lang="el-GR" sz="1700" dirty="0" smtClean="0">
                <a:latin typeface="Calibri" pitchFamily="34" charset="0"/>
                <a:cs typeface="Calibri" pitchFamily="34" charset="0"/>
              </a:rPr>
              <a:t> χαρακτηριστικό των επιστημονικών  ερμηνειών είναι η «</a:t>
            </a:r>
            <a:r>
              <a:rPr lang="el-GR" sz="1700" i="1" dirty="0" smtClean="0">
                <a:solidFill>
                  <a:schemeClr val="accent1">
                    <a:lumMod val="50000"/>
                  </a:schemeClr>
                </a:solidFill>
                <a:latin typeface="Calibri" pitchFamily="34" charset="0"/>
                <a:cs typeface="Calibri" pitchFamily="34" charset="0"/>
              </a:rPr>
              <a:t>δυνατότητα τους να υπόκεινται σε αναθεωρήσεις</a:t>
            </a:r>
            <a:r>
              <a:rPr lang="el-GR" sz="1700" dirty="0" smtClean="0">
                <a:latin typeface="Calibri" pitchFamily="34" charset="0"/>
                <a:cs typeface="Calibri" pitchFamily="34" charset="0"/>
              </a:rPr>
              <a:t>». </a:t>
            </a:r>
            <a:r>
              <a:rPr lang="el-GR" sz="1700" dirty="0">
                <a:latin typeface="Calibri" pitchFamily="34" charset="0"/>
                <a:cs typeface="Calibri" pitchFamily="34" charset="0"/>
              </a:rPr>
              <a:t>Έ</a:t>
            </a:r>
            <a:r>
              <a:rPr lang="el-GR" sz="1700" dirty="0" smtClean="0">
                <a:latin typeface="Calibri" pitchFamily="34" charset="0"/>
                <a:cs typeface="Calibri" pitchFamily="34" charset="0"/>
              </a:rPr>
              <a:t>δειξε ότι η υιοθέτηση των κανόνων για την </a:t>
            </a:r>
            <a:r>
              <a:rPr lang="el-GR" sz="1700" b="1" dirty="0" smtClean="0">
                <a:latin typeface="Calibri" pitchFamily="34" charset="0"/>
                <a:cs typeface="Calibri" pitchFamily="34" charset="0"/>
              </a:rPr>
              <a:t>εμπειρική μέθοδο</a:t>
            </a:r>
            <a:r>
              <a:rPr lang="el-GR" sz="1700" dirty="0" smtClean="0">
                <a:latin typeface="Calibri" pitchFamily="34" charset="0"/>
                <a:cs typeface="Calibri" pitchFamily="34" charset="0"/>
              </a:rPr>
              <a:t>, που πρότεινε, θα ήταν συνεπής προς τη </a:t>
            </a:r>
            <a:r>
              <a:rPr lang="el-GR" sz="1700" b="1" dirty="0" smtClean="0">
                <a:latin typeface="Calibri" pitchFamily="34" charset="0"/>
                <a:cs typeface="Calibri" pitchFamily="34" charset="0"/>
              </a:rPr>
              <a:t>δυναμική, αυτό- διορθωνόμενη φύση της επιστημονικής έρευνας</a:t>
            </a:r>
            <a:r>
              <a:rPr lang="el-GR" sz="1700" dirty="0" smtClean="0">
                <a:latin typeface="Calibri" pitchFamily="34" charset="0"/>
                <a:cs typeface="Calibri" pitchFamily="34" charset="0"/>
              </a:rPr>
              <a:t>. Σύμφωνα με τον  </a:t>
            </a:r>
            <a:r>
              <a:rPr lang="en-GB" sz="1700" b="1" dirty="0" smtClean="0">
                <a:latin typeface="Calibri" pitchFamily="34" charset="0"/>
                <a:cs typeface="Calibri" pitchFamily="34" charset="0"/>
              </a:rPr>
              <a:t>Popper</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η επιμονή στο ότι οι επιστημονικές ερμηνείες είναι συνεχώς εκτεθειμένες στη δυνατότητα </a:t>
            </a:r>
            <a:r>
              <a:rPr lang="el-GR" sz="1700" b="1" dirty="0" smtClean="0">
                <a:latin typeface="Calibri" pitchFamily="34" charset="0"/>
                <a:cs typeface="Calibri" pitchFamily="34" charset="0"/>
              </a:rPr>
              <a:t>διάψευσης</a:t>
            </a:r>
            <a:r>
              <a:rPr lang="el-GR" sz="1700" dirty="0" smtClean="0">
                <a:latin typeface="Calibri" pitchFamily="34" charset="0"/>
                <a:cs typeface="Calibri" pitchFamily="34" charset="0"/>
              </a:rPr>
              <a:t> σημαίνει </a:t>
            </a:r>
            <a:r>
              <a:rPr lang="el-GR" sz="1700" b="1" dirty="0" smtClean="0">
                <a:latin typeface="Calibri" pitchFamily="34" charset="0"/>
                <a:cs typeface="Calibri" pitchFamily="34" charset="0"/>
              </a:rPr>
              <a:t>προαγωγή της επιστημονικής προόδου</a:t>
            </a:r>
            <a:r>
              <a:rPr lang="el-GR" sz="1700" dirty="0" smtClean="0">
                <a:latin typeface="Calibri" pitchFamily="34" charset="0"/>
                <a:cs typeface="Calibri" pitchFamily="34" charset="0"/>
              </a:rPr>
              <a:t>.</a:t>
            </a:r>
            <a:endParaRPr lang="el-GR" sz="1700" b="1" dirty="0" smtClean="0">
              <a:latin typeface="Calibri" pitchFamily="34" charset="0"/>
              <a:cs typeface="Calibri" pitchFamily="34" charset="0"/>
            </a:endParaRPr>
          </a:p>
          <a:p>
            <a:pPr algn="just">
              <a:buFont typeface="Wingdings" pitchFamily="2" charset="2"/>
              <a:buChar char="Ø"/>
            </a:pPr>
            <a:endParaRPr lang="el-GR" sz="1700" dirty="0"/>
          </a:p>
          <a:p>
            <a:pPr algn="just">
              <a:buFont typeface="Wingdings" pitchFamily="2" charset="2"/>
              <a:buChar char="Ø"/>
            </a:pPr>
            <a:endParaRPr lang="el-GR" sz="1700" dirty="0" smtClean="0"/>
          </a:p>
          <a:p>
            <a:pPr algn="just">
              <a:buFont typeface="Wingdings" pitchFamily="2" charset="2"/>
              <a:buChar char="Ø"/>
            </a:pPr>
            <a:endParaRPr lang="el-GR" sz="1700" dirty="0"/>
          </a:p>
          <a:p>
            <a:pPr algn="just">
              <a:buFont typeface="Wingdings" pitchFamily="2" charset="2"/>
              <a:buChar char="Ø"/>
            </a:pPr>
            <a:endParaRPr lang="el-GR" sz="1700" dirty="0" smtClean="0"/>
          </a:p>
          <a:p>
            <a:pPr algn="just">
              <a:buFont typeface="Wingdings" pitchFamily="2" charset="2"/>
              <a:buChar char="Ø"/>
            </a:pPr>
            <a:endParaRPr lang="el-GR" sz="1700" dirty="0"/>
          </a:p>
          <a:p>
            <a:pPr algn="just">
              <a:buFont typeface="Wingdings" pitchFamily="2" charset="2"/>
              <a:buChar char="Ø"/>
            </a:pPr>
            <a:endParaRPr lang="el-GR" sz="1700" dirty="0" smtClean="0"/>
          </a:p>
          <a:p>
            <a:pPr algn="just">
              <a:buFont typeface="Wingdings" pitchFamily="2" charset="2"/>
              <a:buChar char="Ø"/>
            </a:pPr>
            <a:endParaRPr lang="el-GR" sz="1700" dirty="0"/>
          </a:p>
          <a:p>
            <a:pPr algn="just">
              <a:buFont typeface="Wingdings" pitchFamily="2" charset="2"/>
              <a:buChar char="Ø"/>
            </a:pPr>
            <a:endParaRPr lang="el-GR" sz="1700" dirty="0" smtClean="0"/>
          </a:p>
          <a:p>
            <a:pPr algn="just">
              <a:buFont typeface="Wingdings" pitchFamily="2" charset="2"/>
              <a:buChar char="Ø"/>
            </a:pPr>
            <a:endParaRPr lang="el-GR" sz="1700" dirty="0"/>
          </a:p>
          <a:p>
            <a:pPr algn="just">
              <a:buFont typeface="Wingdings" pitchFamily="2" charset="2"/>
              <a:buChar char="Ø"/>
            </a:pPr>
            <a:endParaRPr lang="el-GR" sz="1700" dirty="0" smtClean="0"/>
          </a:p>
          <a:p>
            <a:pPr algn="just">
              <a:buFont typeface="Wingdings" pitchFamily="2" charset="2"/>
              <a:buChar char="Ø"/>
            </a:pPr>
            <a:endParaRPr lang="el-GR" sz="1700" dirty="0" smtClean="0"/>
          </a:p>
          <a:p>
            <a:pPr algn="just">
              <a:buFont typeface="Wingdings" pitchFamily="2" charset="2"/>
              <a:buChar char="Ø"/>
            </a:pPr>
            <a:endParaRPr lang="el-GR" sz="1700" dirty="0" smtClean="0"/>
          </a:p>
        </p:txBody>
      </p:sp>
    </p:spTree>
    <p:extLst>
      <p:ext uri="{BB962C8B-B14F-4D97-AF65-F5344CB8AC3E}">
        <p14:creationId xmlns:p14="http://schemas.microsoft.com/office/powerpoint/2010/main" val="2071944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Το έργο του </a:t>
            </a:r>
            <a:r>
              <a:rPr lang="el-GR" sz="1700" b="1" dirty="0" smtClean="0">
                <a:latin typeface="Calibri" pitchFamily="34" charset="0"/>
                <a:cs typeface="Calibri" pitchFamily="34" charset="0"/>
              </a:rPr>
              <a:t>Τ</a:t>
            </a:r>
            <a:r>
              <a:rPr lang="fr-FR" sz="1700" b="1" dirty="0" smtClean="0">
                <a:latin typeface="Calibri" pitchFamily="34" charset="0"/>
                <a:cs typeface="Calibri" pitchFamily="34" charset="0"/>
              </a:rPr>
              <a:t>ho</a:t>
            </a:r>
            <a:r>
              <a:rPr lang="en-GB" sz="1700" b="1" dirty="0" smtClean="0">
                <a:latin typeface="Calibri" pitchFamily="34" charset="0"/>
                <a:cs typeface="Calibri" pitchFamily="34" charset="0"/>
              </a:rPr>
              <a:t>mas Kuhn </a:t>
            </a:r>
            <a:r>
              <a:rPr lang="el-GR" sz="1700" dirty="0" smtClean="0">
                <a:latin typeface="Calibri" pitchFamily="34" charset="0"/>
                <a:cs typeface="Calibri" pitchFamily="34" charset="0"/>
              </a:rPr>
              <a:t>«</a:t>
            </a:r>
            <a:r>
              <a:rPr lang="el-GR" sz="1700" b="1" dirty="0" smtClean="0">
                <a:latin typeface="Calibri" pitchFamily="34" charset="0"/>
                <a:cs typeface="Calibri" pitchFamily="34" charset="0"/>
              </a:rPr>
              <a:t>Η δομή των επιστημονικών επαναστάσεων</a:t>
            </a:r>
            <a:r>
              <a:rPr lang="el-GR" sz="1700" dirty="0" smtClean="0">
                <a:latin typeface="Calibri" pitchFamily="34" charset="0"/>
                <a:cs typeface="Calibri" pitchFamily="34" charset="0"/>
              </a:rPr>
              <a:t>» (</a:t>
            </a:r>
            <a:r>
              <a:rPr lang="fr-FR" sz="1700" dirty="0" smtClean="0">
                <a:latin typeface="Calibri" pitchFamily="34" charset="0"/>
                <a:cs typeface="Calibri" pitchFamily="34" charset="0"/>
              </a:rPr>
              <a:t>The structure of </a:t>
            </a:r>
            <a:r>
              <a:rPr lang="fr-FR" sz="1700" dirty="0" err="1">
                <a:latin typeface="Calibri" pitchFamily="34" charset="0"/>
                <a:cs typeface="Calibri" pitchFamily="34" charset="0"/>
              </a:rPr>
              <a:t>S</a:t>
            </a:r>
            <a:r>
              <a:rPr lang="fr-FR" sz="1700" dirty="0" err="1" smtClean="0">
                <a:latin typeface="Calibri" pitchFamily="34" charset="0"/>
                <a:cs typeface="Calibri" pitchFamily="34" charset="0"/>
              </a:rPr>
              <a:t>cientific</a:t>
            </a:r>
            <a:r>
              <a:rPr lang="fr-FR" sz="1700" dirty="0" smtClean="0">
                <a:latin typeface="Calibri" pitchFamily="34" charset="0"/>
                <a:cs typeface="Calibri" pitchFamily="34" charset="0"/>
              </a:rPr>
              <a:t> </a:t>
            </a:r>
            <a:r>
              <a:rPr lang="fr-FR" sz="1700" dirty="0" err="1" smtClean="0">
                <a:latin typeface="Calibri" pitchFamily="34" charset="0"/>
                <a:cs typeface="Calibri" pitchFamily="34" charset="0"/>
              </a:rPr>
              <a:t>Revolutions</a:t>
            </a:r>
            <a:r>
              <a:rPr lang="fr-FR" sz="1700" dirty="0" smtClean="0">
                <a:latin typeface="Calibri" pitchFamily="34" charset="0"/>
                <a:cs typeface="Calibri" pitchFamily="34" charset="0"/>
              </a:rPr>
              <a:t>, 1962</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υπήρξε μια </a:t>
            </a:r>
            <a:r>
              <a:rPr lang="el-GR" sz="1700" b="1" dirty="0" smtClean="0">
                <a:latin typeface="Calibri" pitchFamily="34" charset="0"/>
                <a:cs typeface="Calibri" pitchFamily="34" charset="0"/>
              </a:rPr>
              <a:t>εναλλακτική άποψη </a:t>
            </a:r>
            <a:r>
              <a:rPr lang="el-GR" sz="1700" dirty="0" smtClean="0">
                <a:latin typeface="Calibri" pitchFamily="34" charset="0"/>
                <a:cs typeface="Calibri" pitchFamily="34" charset="0"/>
              </a:rPr>
              <a:t>για την ερμηνεία της επιστήμης. Ο </a:t>
            </a:r>
            <a:r>
              <a:rPr lang="fr-FR" sz="1700" b="1" dirty="0" smtClean="0">
                <a:latin typeface="Calibri" pitchFamily="34" charset="0"/>
                <a:cs typeface="Calibri" pitchFamily="34" charset="0"/>
              </a:rPr>
              <a:t>Kuhn</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γράφει το βιβλίο αυτό ως ιστορικός και όχι ως φιλόσοφος της επιστήμης. Ως ιστορικός είναι ειδικός της «</a:t>
            </a:r>
            <a:r>
              <a:rPr lang="el-GR" sz="1700" b="1" i="1" dirty="0" smtClean="0">
                <a:latin typeface="Calibri" pitchFamily="34" charset="0"/>
                <a:cs typeface="Calibri" pitchFamily="34" charset="0"/>
              </a:rPr>
              <a:t>επιστημονικής επανάστασης</a:t>
            </a:r>
            <a:r>
              <a:rPr lang="el-GR" sz="1700" dirty="0" smtClean="0">
                <a:latin typeface="Calibri" pitchFamily="34" charset="0"/>
                <a:cs typeface="Calibri" pitchFamily="34" charset="0"/>
              </a:rPr>
              <a:t>» του 17</a:t>
            </a:r>
            <a:r>
              <a:rPr lang="el-GR" sz="1700" baseline="30000" dirty="0" smtClean="0">
                <a:latin typeface="Calibri" pitchFamily="34" charset="0"/>
                <a:cs typeface="Calibri" pitchFamily="34" charset="0"/>
              </a:rPr>
              <a:t>ου</a:t>
            </a:r>
            <a:r>
              <a:rPr lang="el-GR" sz="1700" dirty="0" smtClean="0">
                <a:latin typeface="Calibri" pitchFamily="34" charset="0"/>
                <a:cs typeface="Calibri" pitchFamily="34" charset="0"/>
              </a:rPr>
              <a:t> αιώνα, δηλαδή της αντικατάστασης του αριστοτελικού «</a:t>
            </a:r>
            <a:r>
              <a:rPr lang="el-GR" sz="1700" b="1" i="1" dirty="0" smtClean="0">
                <a:latin typeface="Calibri" pitchFamily="34" charset="0"/>
                <a:cs typeface="Calibri" pitchFamily="34" charset="0"/>
              </a:rPr>
              <a:t>κλειστού κόσ</a:t>
            </a:r>
            <a:r>
              <a:rPr lang="el-GR" sz="1700" dirty="0" smtClean="0">
                <a:latin typeface="Calibri" pitchFamily="34" charset="0"/>
                <a:cs typeface="Calibri" pitchFamily="34" charset="0"/>
              </a:rPr>
              <a:t>μου» από το «</a:t>
            </a:r>
            <a:r>
              <a:rPr lang="el-GR" sz="1700" b="1" dirty="0" smtClean="0">
                <a:latin typeface="Calibri" pitchFamily="34" charset="0"/>
                <a:cs typeface="Calibri" pitchFamily="34" charset="0"/>
              </a:rPr>
              <a:t>ανοικτό σύμπαν</a:t>
            </a:r>
            <a:r>
              <a:rPr lang="el-GR" sz="1700" dirty="0" smtClean="0">
                <a:latin typeface="Calibri" pitchFamily="34" charset="0"/>
                <a:cs typeface="Calibri" pitchFamily="34" charset="0"/>
              </a:rPr>
              <a:t>» του </a:t>
            </a:r>
            <a:r>
              <a:rPr lang="el-GR" sz="1700" b="1" dirty="0" smtClean="0">
                <a:latin typeface="Calibri" pitchFamily="34" charset="0"/>
                <a:cs typeface="Calibri" pitchFamily="34" charset="0"/>
              </a:rPr>
              <a:t>Κοπέρνικο</a:t>
            </a:r>
            <a:r>
              <a:rPr lang="el-GR" sz="1700" dirty="0" smtClean="0">
                <a:latin typeface="Calibri" pitchFamily="34" charset="0"/>
                <a:cs typeface="Calibri" pitchFamily="34" charset="0"/>
              </a:rPr>
              <a:t>υ, του </a:t>
            </a:r>
            <a:r>
              <a:rPr lang="el-GR" sz="1700" b="1" dirty="0" err="1" smtClean="0">
                <a:latin typeface="Calibri" pitchFamily="34" charset="0"/>
                <a:cs typeface="Calibri" pitchFamily="34" charset="0"/>
              </a:rPr>
              <a:t>Γαλλιλέου</a:t>
            </a:r>
            <a:r>
              <a:rPr lang="el-GR" sz="1700" dirty="0" smtClean="0">
                <a:latin typeface="Calibri" pitchFamily="34" charset="0"/>
                <a:cs typeface="Calibri" pitchFamily="34" charset="0"/>
              </a:rPr>
              <a:t> και του </a:t>
            </a:r>
            <a:r>
              <a:rPr lang="fr-FR" sz="1700" b="1" dirty="0" smtClean="0">
                <a:latin typeface="Calibri" pitchFamily="34" charset="0"/>
                <a:cs typeface="Calibri" pitchFamily="34" charset="0"/>
              </a:rPr>
              <a:t>N</a:t>
            </a:r>
            <a:r>
              <a:rPr lang="en-GB" sz="1700" b="1" dirty="0" err="1" smtClean="0">
                <a:latin typeface="Calibri" pitchFamily="34" charset="0"/>
                <a:cs typeface="Calibri" pitchFamily="34" charset="0"/>
              </a:rPr>
              <a:t>ewton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Πίσω λοιπόν από τη γενική κατηγορία «</a:t>
            </a:r>
            <a:r>
              <a:rPr lang="el-GR" sz="1700" b="1" dirty="0" smtClean="0">
                <a:latin typeface="Calibri" pitchFamily="34" charset="0"/>
                <a:cs typeface="Calibri" pitchFamily="34" charset="0"/>
              </a:rPr>
              <a:t>επιστημονική επανάσταση</a:t>
            </a:r>
            <a:r>
              <a:rPr lang="el-GR" sz="1700" dirty="0" smtClean="0">
                <a:latin typeface="Calibri" pitchFamily="34" charset="0"/>
                <a:cs typeface="Calibri" pitchFamily="34" charset="0"/>
              </a:rPr>
              <a:t>» βρίσκεται το πρότυπο αυτής της συγκεκριμένης επανάστασης.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βασική του ιδέα είναι ότι οι επιστημονικές γνώσεις κάθε εποχής αρθρώνονται σε ένα </a:t>
            </a:r>
            <a:r>
              <a:rPr lang="el-GR" sz="1700" b="1" dirty="0" smtClean="0">
                <a:latin typeface="Calibri" pitchFamily="34" charset="0"/>
                <a:cs typeface="Calibri" pitchFamily="34" charset="0"/>
              </a:rPr>
              <a:t>αυτόνομο σύστημα</a:t>
            </a:r>
            <a:r>
              <a:rPr lang="el-GR" sz="1700" dirty="0" smtClean="0">
                <a:latin typeface="Calibri" pitchFamily="34" charset="0"/>
                <a:cs typeface="Calibri" pitchFamily="34" charset="0"/>
              </a:rPr>
              <a:t>, με τη δική του αξία και λειτουργικότητα, που δεν μπορεί να κριθεί με τα δικά μας, σημερινά </a:t>
            </a:r>
            <a:r>
              <a:rPr lang="el-GR" sz="1700" b="1" dirty="0" smtClean="0">
                <a:latin typeface="Calibri" pitchFamily="34" charset="0"/>
                <a:cs typeface="Calibri" pitchFamily="34" charset="0"/>
              </a:rPr>
              <a:t>κριτήρια </a:t>
            </a:r>
            <a:r>
              <a:rPr lang="el-GR" sz="1700" b="1" dirty="0" err="1" smtClean="0">
                <a:latin typeface="Calibri" pitchFamily="34" charset="0"/>
                <a:cs typeface="Calibri" pitchFamily="34" charset="0"/>
              </a:rPr>
              <a:t>επιστημονικότητας</a:t>
            </a:r>
            <a:r>
              <a:rPr lang="el-GR" sz="1700" dirty="0" smtClean="0">
                <a:latin typeface="Calibri" pitchFamily="34" charset="0"/>
                <a:cs typeface="Calibri" pitchFamily="34" charset="0"/>
              </a:rPr>
              <a:t>, ενώ η ανάπτυξη  της επιστήμης είναι μια ριζικά ασυνεχής διαδικασία, μια </a:t>
            </a:r>
            <a:r>
              <a:rPr lang="el-GR" sz="1700" b="1" dirty="0" smtClean="0">
                <a:latin typeface="Calibri" pitchFamily="34" charset="0"/>
                <a:cs typeface="Calibri" pitchFamily="34" charset="0"/>
              </a:rPr>
              <a:t>ακολουθία βίαιων ανατροπών</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Kuhn</a:t>
            </a:r>
            <a:r>
              <a:rPr lang="el-GR" sz="1700" dirty="0" smtClean="0">
                <a:latin typeface="Calibri" pitchFamily="34" charset="0"/>
                <a:cs typeface="Calibri" pitchFamily="34" charset="0"/>
              </a:rPr>
              <a:t> εισάγει μια εντελώς νέα ορολογία.</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705447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Με τον όρο </a:t>
            </a:r>
            <a:r>
              <a:rPr lang="el-GR" sz="1700" b="1" dirty="0" smtClean="0">
                <a:latin typeface="Calibri" pitchFamily="34" charset="0"/>
                <a:cs typeface="Calibri" pitchFamily="34" charset="0"/>
              </a:rPr>
              <a:t>επιστημονική κοινότητα </a:t>
            </a:r>
            <a:r>
              <a:rPr lang="el-GR" sz="1700" dirty="0" smtClean="0">
                <a:latin typeface="Calibri" pitchFamily="34" charset="0"/>
                <a:cs typeface="Calibri" pitchFamily="34" charset="0"/>
              </a:rPr>
              <a:t>(</a:t>
            </a:r>
            <a:r>
              <a:rPr lang="fr-FR" sz="1700" dirty="0" err="1" smtClean="0">
                <a:latin typeface="Calibri" pitchFamily="34" charset="0"/>
                <a:cs typeface="Calibri" pitchFamily="34" charset="0"/>
              </a:rPr>
              <a:t>scientific</a:t>
            </a:r>
            <a:r>
              <a:rPr lang="fr-FR" sz="1700" dirty="0" smtClean="0">
                <a:latin typeface="Calibri" pitchFamily="34" charset="0"/>
                <a:cs typeface="Calibri" pitchFamily="34" charset="0"/>
              </a:rPr>
              <a:t> </a:t>
            </a:r>
            <a:r>
              <a:rPr lang="en-GB" sz="1700" dirty="0" smtClean="0">
                <a:latin typeface="Calibri" pitchFamily="34" charset="0"/>
                <a:cs typeface="Calibri" pitchFamily="34" charset="0"/>
              </a:rPr>
              <a:t>community) </a:t>
            </a:r>
            <a:r>
              <a:rPr lang="el-GR" sz="1700" dirty="0" smtClean="0">
                <a:latin typeface="Calibri" pitchFamily="34" charset="0"/>
                <a:cs typeface="Calibri" pitchFamily="34" charset="0"/>
              </a:rPr>
              <a:t>χαρακτηρίζει ένα σύνολο επιστημόνων με </a:t>
            </a:r>
            <a:r>
              <a:rPr lang="el-GR" sz="1700" b="1" dirty="0" smtClean="0">
                <a:latin typeface="Calibri" pitchFamily="34" charset="0"/>
                <a:cs typeface="Calibri" pitchFamily="34" charset="0"/>
              </a:rPr>
              <a:t>συναφές πεδίο έρευνας </a:t>
            </a:r>
            <a:r>
              <a:rPr lang="el-GR" sz="1700" dirty="0" smtClean="0">
                <a:latin typeface="Calibri" pitchFamily="34" charset="0"/>
                <a:cs typeface="Calibri" pitchFamily="34" charset="0"/>
              </a:rPr>
              <a:t>που ασπάζονται τις ίδιες </a:t>
            </a:r>
            <a:r>
              <a:rPr lang="el-GR" sz="1700" b="1" dirty="0" smtClean="0">
                <a:latin typeface="Calibri" pitchFamily="34" charset="0"/>
                <a:cs typeface="Calibri" pitchFamily="34" charset="0"/>
              </a:rPr>
              <a:t>βασικές αντιλήψεις </a:t>
            </a:r>
            <a:r>
              <a:rPr lang="el-GR" sz="1700" dirty="0" smtClean="0">
                <a:latin typeface="Calibri" pitchFamily="34" charset="0"/>
                <a:cs typeface="Calibri" pitchFamily="34" charset="0"/>
              </a:rPr>
              <a:t>για τη φύση της επιστήμης και τη μεθοδολογία της. Ζουν σε σχετική απομόνωση από την υπόλοιπη κοινωνία και τους άλλους επιστήμονες, μιλούν την ίδια «</a:t>
            </a:r>
            <a:r>
              <a:rPr lang="el-GR" sz="1700" b="1" dirty="0" smtClean="0">
                <a:latin typeface="Calibri" pitchFamily="34" charset="0"/>
                <a:cs typeface="Calibri" pitchFamily="34" charset="0"/>
              </a:rPr>
              <a:t>γλώσσα</a:t>
            </a:r>
            <a:r>
              <a:rPr lang="el-GR" sz="1700" dirty="0" smtClean="0">
                <a:latin typeface="Calibri" pitchFamily="34" charset="0"/>
                <a:cs typeface="Calibri" pitchFamily="34" charset="0"/>
              </a:rPr>
              <a:t>» και βλέπουν τα πράγματα κάτω από την ίδια «</a:t>
            </a:r>
            <a:r>
              <a:rPr lang="el-GR" sz="1700" b="1" dirty="0" smtClean="0">
                <a:latin typeface="Calibri" pitchFamily="34" charset="0"/>
                <a:cs typeface="Calibri" pitchFamily="34" charset="0"/>
              </a:rPr>
              <a:t>οπτική</a:t>
            </a:r>
            <a:r>
              <a:rPr lang="el-GR" sz="1700" dirty="0" smtClean="0">
                <a:latin typeface="Calibri" pitchFamily="34" charset="0"/>
                <a:cs typeface="Calibri" pitchFamily="34" charset="0"/>
              </a:rPr>
              <a:t>». Είναι η βασική κοινωνιολογική μονάδα του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αφού δεν τον ενδιαφέρει τόσο ο μεμονωμένος επιστήμονας όσο η </a:t>
            </a:r>
            <a:r>
              <a:rPr lang="el-GR" sz="1700" b="1" dirty="0" smtClean="0">
                <a:latin typeface="Calibri" pitchFamily="34" charset="0"/>
                <a:cs typeface="Calibri" pitchFamily="34" charset="0"/>
              </a:rPr>
              <a:t>συλλογική μορφή </a:t>
            </a:r>
            <a:r>
              <a:rPr lang="el-GR" sz="1700" dirty="0" smtClean="0">
                <a:latin typeface="Calibri" pitchFamily="34" charset="0"/>
                <a:cs typeface="Calibri" pitchFamily="34" charset="0"/>
              </a:rPr>
              <a:t>που παίρνει η έρευνα στην επιστήμη.</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Το βασικό χαρακτηριστικό της </a:t>
            </a:r>
            <a:r>
              <a:rPr lang="el-GR" sz="1700" b="1" dirty="0" smtClean="0">
                <a:latin typeface="Calibri" pitchFamily="34" charset="0"/>
                <a:cs typeface="Calibri" pitchFamily="34" charset="0"/>
              </a:rPr>
              <a:t>επιστημονικής κοινότητας</a:t>
            </a:r>
            <a:r>
              <a:rPr lang="el-GR" sz="1700" dirty="0" smtClean="0">
                <a:latin typeface="Calibri" pitchFamily="34" charset="0"/>
                <a:cs typeface="Calibri" pitchFamily="34" charset="0"/>
              </a:rPr>
              <a:t>, είναι η αποδοχή ενός κοινού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a:t>
            </a:r>
            <a:r>
              <a:rPr lang="en-GB" sz="1700" dirty="0" smtClean="0">
                <a:latin typeface="Calibri" pitchFamily="34" charset="0"/>
                <a:cs typeface="Calibri" pitchFamily="34" charset="0"/>
              </a:rPr>
              <a:t>paradigm). H </a:t>
            </a:r>
            <a:r>
              <a:rPr lang="el-GR" sz="1700" dirty="0" smtClean="0">
                <a:latin typeface="Calibri" pitchFamily="34" charset="0"/>
                <a:cs typeface="Calibri" pitchFamily="34" charset="0"/>
              </a:rPr>
              <a:t>πρωταρχική χρήση του όρου υποδεικνύει «</a:t>
            </a:r>
            <a:r>
              <a:rPr lang="el-GR" sz="1700" dirty="0" smtClean="0">
                <a:solidFill>
                  <a:schemeClr val="accent1">
                    <a:lumMod val="50000"/>
                  </a:schemeClr>
                </a:solidFill>
                <a:latin typeface="Calibri" pitchFamily="34" charset="0"/>
                <a:cs typeface="Calibri" pitchFamily="34" charset="0"/>
              </a:rPr>
              <a:t>το σύνολο των πεποιθήσεων, των αναγνωρισμένων αξιών και τεχνικών που ασπάζονται τα μέλη μιας δεδομένης ομάδας επιστημόνων</a:t>
            </a:r>
            <a:r>
              <a:rPr lang="el-GR" sz="1700" dirty="0" smtClean="0">
                <a:latin typeface="Calibri" pitchFamily="34" charset="0"/>
                <a:cs typeface="Calibri" pitchFamily="34" charset="0"/>
              </a:rPr>
              <a:t>». Το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δεν ταυτίζεται με μια μόνο επιστημονική θεωρία, αλλά έχει μια πολύ </a:t>
            </a:r>
            <a:r>
              <a:rPr lang="el-GR" sz="1700" b="1" dirty="0" smtClean="0">
                <a:latin typeface="Calibri" pitchFamily="34" charset="0"/>
                <a:cs typeface="Calibri" pitchFamily="34" charset="0"/>
              </a:rPr>
              <a:t>σφαιρικότερη διάσταση</a:t>
            </a:r>
            <a:r>
              <a:rPr lang="el-GR" sz="1700" dirty="0" smtClean="0">
                <a:latin typeface="Calibri" pitchFamily="34" charset="0"/>
                <a:cs typeface="Calibri" pitchFamily="34" charset="0"/>
              </a:rPr>
              <a:t>. Περικλείει «</a:t>
            </a:r>
            <a:r>
              <a:rPr lang="el-GR" sz="1700" dirty="0" smtClean="0">
                <a:solidFill>
                  <a:schemeClr val="accent1">
                    <a:lumMod val="50000"/>
                  </a:schemeClr>
                </a:solidFill>
                <a:latin typeface="Calibri" pitchFamily="34" charset="0"/>
                <a:cs typeface="Calibri" pitchFamily="34" charset="0"/>
              </a:rPr>
              <a:t>νόμους, θεωρίες, εφαρμογές και πειραματισμό ταυτόχρονα</a:t>
            </a:r>
            <a:r>
              <a:rPr lang="el-GR" sz="1700" dirty="0" smtClean="0">
                <a:latin typeface="Calibri" pitchFamily="34" charset="0"/>
                <a:cs typeface="Calibri" pitchFamily="34" charset="0"/>
              </a:rPr>
              <a:t>», ενώ  αποτελείται «</a:t>
            </a:r>
            <a:r>
              <a:rPr lang="el-GR" sz="1700" dirty="0" smtClean="0">
                <a:solidFill>
                  <a:schemeClr val="tx2">
                    <a:lumMod val="50000"/>
                  </a:schemeClr>
                </a:solidFill>
                <a:latin typeface="Calibri" pitchFamily="34" charset="0"/>
                <a:cs typeface="Calibri" pitchFamily="34" charset="0"/>
              </a:rPr>
              <a:t>από ένα ισχυρό πλέγμα εννοιολογικών, θεωρητικών, πειραματικών και μεθοδολογικών παραδοχών</a:t>
            </a:r>
            <a:r>
              <a:rPr lang="el-GR" sz="1700" dirty="0" smtClean="0">
                <a:latin typeface="Calibri" pitchFamily="34" charset="0"/>
                <a:cs typeface="Calibri" pitchFamily="34" charset="0"/>
              </a:rPr>
              <a:t>», ακόμη και «</a:t>
            </a:r>
            <a:r>
              <a:rPr lang="el-GR" sz="1700" dirty="0" smtClean="0">
                <a:solidFill>
                  <a:schemeClr val="accent1">
                    <a:lumMod val="50000"/>
                  </a:schemeClr>
                </a:solidFill>
                <a:latin typeface="Calibri" pitchFamily="34" charset="0"/>
                <a:cs typeface="Calibri" pitchFamily="34" charset="0"/>
              </a:rPr>
              <a:t>σχεδόν μεταφυσικών</a:t>
            </a:r>
            <a:r>
              <a:rPr lang="el-GR" sz="1700" dirty="0" smtClean="0">
                <a:latin typeface="Calibri" pitchFamily="34" charset="0"/>
                <a:cs typeface="Calibri" pitchFamily="34" charset="0"/>
              </a:rPr>
              <a:t>».</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54489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467544" y="1916832"/>
            <a:ext cx="8219256" cy="4657704"/>
          </a:xfrm>
        </p:spPr>
        <p:txBody>
          <a:bodyPr>
            <a:normAutofit lnSpcReduction="10000"/>
          </a:bodyPr>
          <a:lstStyle/>
          <a:p>
            <a:pPr algn="just">
              <a:buFont typeface="Wingdings" pitchFamily="2" charset="2"/>
              <a:buChar char="Ø"/>
            </a:pPr>
            <a:r>
              <a:rPr lang="el-GR" sz="1700" dirty="0" smtClean="0">
                <a:latin typeface="Calibri" pitchFamily="34" charset="0"/>
                <a:cs typeface="Calibri" pitchFamily="34" charset="0"/>
              </a:rPr>
              <a:t> Η σύνδεση μιας διαδεδομένης επιστημονικής κοινότητας με ένα μοναδικό </a:t>
            </a:r>
            <a:r>
              <a:rPr lang="el-GR" sz="1700" b="1" dirty="0">
                <a:latin typeface="Calibri" pitchFamily="34" charset="0"/>
                <a:cs typeface="Calibri" pitchFamily="34" charset="0"/>
              </a:rPr>
              <a:t>Π</a:t>
            </a:r>
            <a:r>
              <a:rPr lang="el-GR" sz="1700" b="1" dirty="0" smtClean="0">
                <a:latin typeface="Calibri" pitchFamily="34" charset="0"/>
                <a:cs typeface="Calibri" pitchFamily="34" charset="0"/>
              </a:rPr>
              <a:t>αράδειγμα</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δημιουργεί μια ιδιαίτερα αυστηρή παράδοση επιστημονικής έρευνας, που ο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ονομάζει  </a:t>
            </a:r>
            <a:r>
              <a:rPr lang="el-GR" sz="1700" b="1" dirty="0" smtClean="0">
                <a:latin typeface="Calibri" pitchFamily="34" charset="0"/>
                <a:cs typeface="Calibri" pitchFamily="34" charset="0"/>
              </a:rPr>
              <a:t>φυσιολογική επιστήμη</a:t>
            </a:r>
            <a:r>
              <a:rPr lang="en-GB" sz="1700" b="1" dirty="0" smtClean="0">
                <a:latin typeface="Calibri" pitchFamily="34" charset="0"/>
                <a:cs typeface="Calibri" pitchFamily="34" charset="0"/>
              </a:rPr>
              <a:t> </a:t>
            </a:r>
            <a:r>
              <a:rPr lang="en-GB" sz="1700" dirty="0" smtClean="0">
                <a:latin typeface="Calibri" pitchFamily="34" charset="0"/>
                <a:cs typeface="Calibri" pitchFamily="34" charset="0"/>
              </a:rPr>
              <a:t>(normal science)</a:t>
            </a:r>
            <a:r>
              <a:rPr lang="el-GR" sz="1700" dirty="0" smtClean="0">
                <a:latin typeface="Calibri" pitchFamily="34" charset="0"/>
                <a:cs typeface="Calibri" pitchFamily="34" charset="0"/>
              </a:rPr>
              <a:t>. Στη </a:t>
            </a:r>
            <a:r>
              <a:rPr lang="el-GR" sz="1700" b="1" dirty="0" smtClean="0">
                <a:latin typeface="Calibri" pitchFamily="34" charset="0"/>
                <a:cs typeface="Calibri" pitchFamily="34" charset="0"/>
              </a:rPr>
              <a:t>φυσιολογική επιστήμη </a:t>
            </a:r>
            <a:r>
              <a:rPr lang="el-GR" sz="1700" dirty="0" smtClean="0">
                <a:latin typeface="Calibri" pitchFamily="34" charset="0"/>
                <a:cs typeface="Calibri" pitchFamily="34" charset="0"/>
              </a:rPr>
              <a:t>αφιερώνεται όλος σχεδόν ο χρόνος και η δημιουργικότητα των περισσοτέρων επιστημόνων. Είναι η εργασία στο εσωτερικό και υπό την καθοδήγηση ενός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που τείνει στην αποσαφήνιση, στη διάρθρωση και την αύξηση της ακρίβειας του. Το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καθορίζει τη σημασία και τη φύση των προβλημάτων που πρέπει να λυθούν, τις κατάλληλες μεθόδους, καθώς και τα </a:t>
            </a:r>
            <a:r>
              <a:rPr lang="el-GR" sz="1700" b="1" dirty="0" smtClean="0">
                <a:latin typeface="Calibri" pitchFamily="34" charset="0"/>
                <a:cs typeface="Calibri" pitchFamily="34" charset="0"/>
              </a:rPr>
              <a:t>κριτήρια </a:t>
            </a:r>
            <a:r>
              <a:rPr lang="el-GR" sz="1700" b="1" dirty="0" err="1" smtClean="0">
                <a:latin typeface="Calibri" pitchFamily="34" charset="0"/>
                <a:cs typeface="Calibri" pitchFamily="34" charset="0"/>
              </a:rPr>
              <a:t>επιστημονικότητας</a:t>
            </a:r>
            <a:r>
              <a:rPr lang="el-GR" sz="1700" dirty="0" smtClean="0">
                <a:latin typeface="Calibri" pitchFamily="34" charset="0"/>
                <a:cs typeface="Calibri" pitchFamily="34" charset="0"/>
              </a:rPr>
              <a:t>. Η </a:t>
            </a:r>
            <a:r>
              <a:rPr lang="el-GR" sz="1700" b="1" dirty="0" smtClean="0">
                <a:latin typeface="Calibri" pitchFamily="34" charset="0"/>
                <a:cs typeface="Calibri" pitchFamily="34" charset="0"/>
              </a:rPr>
              <a:t>φυσιολογική επιστήμη </a:t>
            </a:r>
            <a:r>
              <a:rPr lang="el-GR" sz="1700" dirty="0" smtClean="0">
                <a:latin typeface="Calibri" pitchFamily="34" charset="0"/>
                <a:cs typeface="Calibri" pitchFamily="34" charset="0"/>
              </a:rPr>
              <a:t>ουσιαστικά είναι  μια </a:t>
            </a:r>
            <a:r>
              <a:rPr lang="el-GR" sz="1700" b="1" dirty="0" smtClean="0">
                <a:latin typeface="Calibri" pitchFamily="34" charset="0"/>
                <a:cs typeface="Calibri" pitchFamily="34" charset="0"/>
              </a:rPr>
              <a:t>δραστηριότητα επίλυσης γρίφων </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puzzle-solving </a:t>
            </a:r>
            <a:r>
              <a:rPr lang="en-GB" sz="1700" dirty="0" smtClean="0">
                <a:latin typeface="Calibri" pitchFamily="34" charset="0"/>
                <a:cs typeface="Calibri" pitchFamily="34" charset="0"/>
              </a:rPr>
              <a:t>activity</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προορισμένη να παραμείνει στο εσωτερικό ενός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που σε καμία περίπτωση δεν αμφισβητείται. Η δημιουργία «</a:t>
            </a:r>
            <a:r>
              <a:rPr lang="el-GR" sz="1700" b="1" i="1" dirty="0" smtClean="0">
                <a:latin typeface="Calibri" pitchFamily="34" charset="0"/>
                <a:cs typeface="Calibri" pitchFamily="34" charset="0"/>
              </a:rPr>
              <a:t>φυσιολογικών επιστημονικών παραδόσεων</a:t>
            </a:r>
            <a:r>
              <a:rPr lang="el-GR" sz="1700" dirty="0" smtClean="0">
                <a:latin typeface="Calibri" pitchFamily="34" charset="0"/>
                <a:cs typeface="Calibri" pitchFamily="34" charset="0"/>
              </a:rPr>
              <a:t>» είναι για τον  </a:t>
            </a:r>
            <a:r>
              <a:rPr lang="en-GB" sz="1700" b="1" dirty="0" smtClean="0">
                <a:latin typeface="Calibri" pitchFamily="34" charset="0"/>
                <a:cs typeface="Calibri" pitchFamily="34" charset="0"/>
              </a:rPr>
              <a:t>Kuhn</a:t>
            </a:r>
            <a:r>
              <a:rPr lang="el-GR" sz="1700" dirty="0" smtClean="0">
                <a:latin typeface="Calibri" pitchFamily="34" charset="0"/>
                <a:cs typeface="Calibri" pitchFamily="34" charset="0"/>
              </a:rPr>
              <a:t>, </a:t>
            </a:r>
            <a:r>
              <a:rPr lang="el-GR" sz="1700" b="1" dirty="0" smtClean="0">
                <a:latin typeface="Calibri" pitchFamily="34" charset="0"/>
                <a:cs typeface="Calibri" pitchFamily="34" charset="0"/>
              </a:rPr>
              <a:t>κριτήριο ωριμότητας της επιστήμης</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φυσιολογική επιστήμη </a:t>
            </a:r>
            <a:r>
              <a:rPr lang="el-GR" sz="1700" dirty="0" smtClean="0">
                <a:latin typeface="Calibri" pitchFamily="34" charset="0"/>
                <a:cs typeface="Calibri" pitchFamily="34" charset="0"/>
              </a:rPr>
              <a:t>αντιδιαστέλλεται από την </a:t>
            </a:r>
            <a:r>
              <a:rPr lang="el-GR" sz="1700" b="1" dirty="0" smtClean="0">
                <a:latin typeface="Calibri" pitchFamily="34" charset="0"/>
                <a:cs typeface="Calibri" pitchFamily="34" charset="0"/>
              </a:rPr>
              <a:t>ιδιόρρυθμη επιστήμη </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extraordinary science)</a:t>
            </a:r>
            <a:r>
              <a:rPr lang="el-GR" sz="1700" dirty="0" smtClean="0">
                <a:latin typeface="Calibri" pitchFamily="34" charset="0"/>
                <a:cs typeface="Calibri" pitchFamily="34" charset="0"/>
              </a:rPr>
              <a:t>, στη διάρκεια της οποίας δεν έχουμε επικράτηση ενός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αλλά μια κατάσταση αντιδικίας ανάμεσα σε ασυμβίβαστα και αντιθετικά </a:t>
            </a:r>
            <a:r>
              <a:rPr lang="el-GR" sz="1700" b="1" dirty="0" smtClean="0">
                <a:latin typeface="Calibri" pitchFamily="34" charset="0"/>
                <a:cs typeface="Calibri" pitchFamily="34" charset="0"/>
              </a:rPr>
              <a:t>Παραδείγματα</a:t>
            </a:r>
            <a:r>
              <a:rPr lang="el-GR" sz="1700" dirty="0" smtClean="0">
                <a:latin typeface="Calibri" pitchFamily="34" charset="0"/>
                <a:cs typeface="Calibri" pitchFamily="34" charset="0"/>
              </a:rPr>
              <a:t>, δηλαδή μια κατάσταση </a:t>
            </a:r>
            <a:r>
              <a:rPr lang="el-GR" sz="1700" b="1" dirty="0" smtClean="0">
                <a:latin typeface="Calibri" pitchFamily="34" charset="0"/>
                <a:cs typeface="Calibri" pitchFamily="34" charset="0"/>
              </a:rPr>
              <a:t>ρευστή </a:t>
            </a:r>
            <a:r>
              <a:rPr lang="el-GR" sz="1700" dirty="0" smtClean="0">
                <a:latin typeface="Calibri" pitchFamily="34" charset="0"/>
                <a:cs typeface="Calibri" pitchFamily="34" charset="0"/>
              </a:rPr>
              <a:t>όπου τα ίδια τα θεμέλια της επιστήμης  αμφισβητούνται. Έχουμε μια κατάσταση </a:t>
            </a:r>
            <a:r>
              <a:rPr lang="el-GR" sz="1700" b="1" dirty="0" smtClean="0">
                <a:latin typeface="Calibri" pitchFamily="34" charset="0"/>
                <a:cs typeface="Calibri" pitchFamily="34" charset="0"/>
              </a:rPr>
              <a:t>κρίσης</a:t>
            </a:r>
            <a:r>
              <a:rPr lang="el-GR" sz="1700" dirty="0" smtClean="0">
                <a:latin typeface="Calibri" pitchFamily="34" charset="0"/>
                <a:cs typeface="Calibri" pitchFamily="34" charset="0"/>
              </a:rPr>
              <a:t>.  </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1839398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Δομή των </a:t>
            </a:r>
            <a:r>
              <a:rPr lang="el-GR" sz="1700" b="1" dirty="0">
                <a:latin typeface="Calibri" pitchFamily="34" charset="0"/>
                <a:cs typeface="Calibri" pitchFamily="34" charset="0"/>
              </a:rPr>
              <a:t>Ε</a:t>
            </a:r>
            <a:r>
              <a:rPr lang="el-GR" sz="1700" b="1" dirty="0" smtClean="0">
                <a:latin typeface="Calibri" pitchFamily="34" charset="0"/>
                <a:cs typeface="Calibri" pitchFamily="34" charset="0"/>
              </a:rPr>
              <a:t>πιστημονικών  Επαναστάσεων </a:t>
            </a:r>
            <a:r>
              <a:rPr lang="el-GR" sz="1700" dirty="0" smtClean="0">
                <a:latin typeface="Calibri" pitchFamily="34" charset="0"/>
                <a:cs typeface="Calibri" pitchFamily="34" charset="0"/>
              </a:rPr>
              <a:t>αποτελεί ένα νέο μοντέλο ανάπτυξης της </a:t>
            </a:r>
            <a:r>
              <a:rPr lang="el-GR" sz="1700" dirty="0" smtClean="0">
                <a:latin typeface="Calibri" pitchFamily="34" charset="0"/>
                <a:cs typeface="Calibri" pitchFamily="34" charset="0"/>
              </a:rPr>
              <a:t>επιστήμης, </a:t>
            </a:r>
            <a:r>
              <a:rPr lang="el-GR" sz="1700" dirty="0" smtClean="0">
                <a:latin typeface="Calibri" pitchFamily="34" charset="0"/>
                <a:cs typeface="Calibri" pitchFamily="34" charset="0"/>
              </a:rPr>
              <a:t>που μπορεί να περιγραφεί με το ακόλουθο σχήμα </a:t>
            </a:r>
            <a:r>
              <a:rPr lang="en-GB" sz="1700" dirty="0" smtClean="0"/>
              <a:t>:</a:t>
            </a:r>
            <a:endParaRPr lang="el-GR" sz="1700" dirty="0"/>
          </a:p>
        </p:txBody>
      </p:sp>
      <p:graphicFrame>
        <p:nvGraphicFramePr>
          <p:cNvPr id="5" name="Διάγραμμα 4"/>
          <p:cNvGraphicFramePr/>
          <p:nvPr>
            <p:extLst>
              <p:ext uri="{D42A27DB-BD31-4B8C-83A1-F6EECF244321}">
                <p14:modId xmlns:p14="http://schemas.microsoft.com/office/powerpoint/2010/main" val="2022640451"/>
              </p:ext>
            </p:extLst>
          </p:nvPr>
        </p:nvGraphicFramePr>
        <p:xfrm>
          <a:off x="1403648" y="2924944"/>
          <a:ext cx="6216352"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396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Η επιστήμη αρχίζει για 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με την εμφάνιση του πρώτου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και τη δημιουργία της πρώτης επιστημονικής κοινότητας. Μέχρι τότε δεν υπάρχει επιστήμη αλλά μια πλειάδα αντιμαχόμενων «</a:t>
            </a:r>
            <a:r>
              <a:rPr lang="el-GR" sz="1700" b="1" dirty="0" smtClean="0">
                <a:latin typeface="Calibri" pitchFamily="34" charset="0"/>
                <a:cs typeface="Calibri" pitchFamily="34" charset="0"/>
              </a:rPr>
              <a:t>σχολών και απόψεων</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Το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κερδίζει τη γενική αποδοχή, οι επιστήμονες παύουν να θέτουν σε συνεχή αμφισβήτηση τα θεμέλια του κλάδου τους και αφοσιώνονται στη «</a:t>
            </a:r>
            <a:r>
              <a:rPr lang="el-GR" sz="1700" b="1" dirty="0" smtClean="0">
                <a:latin typeface="Calibri" pitchFamily="34" charset="0"/>
                <a:cs typeface="Calibri" pitchFamily="34" charset="0"/>
              </a:rPr>
              <a:t>φυσιολογική έρευνα</a:t>
            </a:r>
            <a:r>
              <a:rPr lang="el-GR" sz="1700" dirty="0" smtClean="0">
                <a:latin typeface="Calibri" pitchFamily="34" charset="0"/>
                <a:cs typeface="Calibri" pitchFamily="34" charset="0"/>
              </a:rPr>
              <a:t>», που γρήγορα αποδίδει καρπούς. Έτσι οι νέες γενιές των επιστημόνων εκπαιδεύονται στο φως του αποδεκτού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μαθαίνουν να έχουν τις ίδιες </a:t>
            </a:r>
            <a:r>
              <a:rPr lang="el-GR" sz="1700" b="1" dirty="0" smtClean="0">
                <a:latin typeface="Calibri" pitchFamily="34" charset="0"/>
                <a:cs typeface="Calibri" pitchFamily="34" charset="0"/>
              </a:rPr>
              <a:t>αξίες</a:t>
            </a:r>
            <a:r>
              <a:rPr lang="el-GR" sz="1700" dirty="0" smtClean="0">
                <a:latin typeface="Calibri" pitchFamily="34" charset="0"/>
                <a:cs typeface="Calibri" pitchFamily="34" charset="0"/>
              </a:rPr>
              <a:t> και την  ίδια </a:t>
            </a:r>
            <a:r>
              <a:rPr lang="el-GR" sz="1700" b="1" dirty="0" smtClean="0">
                <a:latin typeface="Calibri" pitchFamily="34" charset="0"/>
                <a:cs typeface="Calibri" pitchFamily="34" charset="0"/>
              </a:rPr>
              <a:t>οπτική</a:t>
            </a:r>
            <a:r>
              <a:rPr lang="el-GR" sz="1700" dirty="0" smtClean="0">
                <a:latin typeface="Calibri" pitchFamily="34" charset="0"/>
                <a:cs typeface="Calibri" pitchFamily="34" charset="0"/>
              </a:rPr>
              <a:t> με τους εκπαιδευτές τους.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στράτευση</a:t>
            </a:r>
            <a:r>
              <a:rPr lang="el-GR" sz="1700" dirty="0" smtClean="0">
                <a:latin typeface="Calibri" pitchFamily="34" charset="0"/>
                <a:cs typeface="Calibri" pitchFamily="34" charset="0"/>
              </a:rPr>
              <a:t>» σε ένα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δεν είναι μόνο η αποδοχή μιας θεωρίας. Είναι ταυτόχρονα μια </a:t>
            </a:r>
            <a:r>
              <a:rPr lang="el-GR" sz="1700" b="1" dirty="0" smtClean="0">
                <a:latin typeface="Calibri" pitchFamily="34" charset="0"/>
                <a:cs typeface="Calibri" pitchFamily="34" charset="0"/>
              </a:rPr>
              <a:t>οντολογική παραδοχή </a:t>
            </a:r>
            <a:r>
              <a:rPr lang="el-GR" sz="1700" dirty="0" smtClean="0">
                <a:latin typeface="Calibri" pitchFamily="34" charset="0"/>
                <a:cs typeface="Calibri" pitchFamily="34" charset="0"/>
              </a:rPr>
              <a:t>(δηλαδή από τι είδους οντότητες αποτελείται </a:t>
            </a:r>
            <a:r>
              <a:rPr lang="el-GR" sz="1700" dirty="0" smtClean="0">
                <a:latin typeface="Calibri" pitchFamily="34" charset="0"/>
                <a:cs typeface="Calibri" pitchFamily="34" charset="0"/>
              </a:rPr>
              <a:t>ο</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κόσμος</a:t>
            </a:r>
            <a:r>
              <a:rPr lang="el-GR" sz="1700" dirty="0" smtClean="0">
                <a:latin typeface="Calibri" pitchFamily="34" charset="0"/>
                <a:cs typeface="Calibri" pitchFamily="34" charset="0"/>
              </a:rPr>
              <a:t>), μια </a:t>
            </a:r>
            <a:r>
              <a:rPr lang="el-GR" sz="1700" b="1" dirty="0" smtClean="0">
                <a:latin typeface="Calibri" pitchFamily="34" charset="0"/>
                <a:cs typeface="Calibri" pitchFamily="34" charset="0"/>
              </a:rPr>
              <a:t>μεθοδολογική κατεύθυνση </a:t>
            </a:r>
            <a:r>
              <a:rPr lang="el-GR" sz="1700" dirty="0" smtClean="0">
                <a:latin typeface="Calibri" pitchFamily="34" charset="0"/>
                <a:cs typeface="Calibri" pitchFamily="34" charset="0"/>
              </a:rPr>
              <a:t>(δηλαδή ποια προβλήματα είναι σημαντικά και τι θεωρείται επιστημονική λύση) και μια </a:t>
            </a:r>
            <a:r>
              <a:rPr lang="el-GR" sz="1700" b="1" dirty="0" smtClean="0">
                <a:latin typeface="Calibri" pitchFamily="34" charset="0"/>
                <a:cs typeface="Calibri" pitchFamily="34" charset="0"/>
              </a:rPr>
              <a:t>κοινή γλώσσα</a:t>
            </a:r>
            <a:r>
              <a:rPr lang="el-GR" sz="1700" dirty="0" smtClean="0">
                <a:latin typeface="Calibri" pitchFamily="34" charset="0"/>
                <a:cs typeface="Calibri" pitchFamily="34" charset="0"/>
              </a:rPr>
              <a:t>. Η </a:t>
            </a:r>
            <a:r>
              <a:rPr lang="el-GR" sz="1700" b="1" dirty="0" smtClean="0">
                <a:latin typeface="Calibri" pitchFamily="34" charset="0"/>
                <a:cs typeface="Calibri" pitchFamily="34" charset="0"/>
              </a:rPr>
              <a:t>στράτευση </a:t>
            </a:r>
            <a:r>
              <a:rPr lang="el-GR" sz="1700" dirty="0" smtClean="0">
                <a:latin typeface="Calibri" pitchFamily="34" charset="0"/>
                <a:cs typeface="Calibri" pitchFamily="34" charset="0"/>
              </a:rPr>
              <a:t>είναι τόσο ολοκληρωτική, ώστε ο  </a:t>
            </a:r>
            <a:r>
              <a:rPr lang="en-GB" sz="1700" b="1" dirty="0" smtClean="0">
                <a:latin typeface="Calibri" pitchFamily="34" charset="0"/>
                <a:cs typeface="Calibri" pitchFamily="34" charset="0"/>
              </a:rPr>
              <a:t>Kuhn</a:t>
            </a:r>
            <a:r>
              <a:rPr lang="el-GR" sz="1700" dirty="0">
                <a:latin typeface="Calibri" pitchFamily="34" charset="0"/>
                <a:cs typeface="Calibri" pitchFamily="34" charset="0"/>
              </a:rPr>
              <a:t> </a:t>
            </a:r>
            <a:r>
              <a:rPr lang="el-GR" sz="1700" dirty="0" smtClean="0">
                <a:latin typeface="Calibri" pitchFamily="34" charset="0"/>
                <a:cs typeface="Calibri" pitchFamily="34" charset="0"/>
              </a:rPr>
              <a:t>μιλά για </a:t>
            </a:r>
            <a:r>
              <a:rPr lang="el-GR" sz="1700" b="1" i="1" dirty="0" smtClean="0">
                <a:latin typeface="Calibri" pitchFamily="34" charset="0"/>
                <a:cs typeface="Calibri" pitchFamily="34" charset="0"/>
              </a:rPr>
              <a:t>είσοδο σε ένα νέο κόσμο</a:t>
            </a:r>
            <a:r>
              <a:rPr lang="el-GR" sz="1700" dirty="0" smtClean="0">
                <a:latin typeface="Calibri" pitchFamily="34" charset="0"/>
                <a:cs typeface="Calibri" pitchFamily="34" charset="0"/>
              </a:rPr>
              <a:t>. </a:t>
            </a:r>
          </a:p>
        </p:txBody>
      </p:sp>
    </p:spTree>
    <p:extLst>
      <p:ext uri="{BB962C8B-B14F-4D97-AF65-F5344CB8AC3E}">
        <p14:creationId xmlns:p14="http://schemas.microsoft.com/office/powerpoint/2010/main" val="831291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Ωστόσο, η </a:t>
            </a:r>
            <a:r>
              <a:rPr lang="el-GR" sz="1700" b="1" i="1" dirty="0" smtClean="0">
                <a:latin typeface="Calibri" pitchFamily="34" charset="0"/>
                <a:cs typeface="Calibri" pitchFamily="34" charset="0"/>
              </a:rPr>
              <a:t>δραστηριότητα επίλυσης γρίφων </a:t>
            </a:r>
            <a:r>
              <a:rPr lang="el-GR" sz="1700" dirty="0" smtClean="0">
                <a:latin typeface="Calibri" pitchFamily="34" charset="0"/>
                <a:cs typeface="Calibri" pitchFamily="34" charset="0"/>
              </a:rPr>
              <a:t> της φυσιολογικής επιστήμης δεν είναι  μια συνεχώς επιτυχημένη διαδικασία.  Αφενός υπάρχουν προβλήματα που εξακολουθούν να παραμένουν άλυτα, ενώ αφετέρου ορισμένα πειράματα και νέες παρατηρήσεις μπορούν να οδηγήσουν σε δεδομένα που </a:t>
            </a:r>
            <a:r>
              <a:rPr lang="el-GR" sz="1700" b="1" dirty="0" smtClean="0">
                <a:latin typeface="Calibri" pitchFamily="34" charset="0"/>
                <a:cs typeface="Calibri" pitchFamily="34" charset="0"/>
              </a:rPr>
              <a:t>διαψεύδουν</a:t>
            </a:r>
            <a:r>
              <a:rPr lang="el-GR" sz="1700" dirty="0" smtClean="0">
                <a:latin typeface="Calibri" pitchFamily="34" charset="0"/>
                <a:cs typeface="Calibri" pitchFamily="34" charset="0"/>
              </a:rPr>
              <a:t> μια αποδεκτή πεποίθηση. Τέτοιες περιπτώσεις συνιστούν </a:t>
            </a:r>
            <a:r>
              <a:rPr lang="el-GR" sz="1700" b="1" dirty="0" smtClean="0">
                <a:latin typeface="Calibri" pitchFamily="34" charset="0"/>
                <a:cs typeface="Calibri" pitchFamily="34" charset="0"/>
              </a:rPr>
              <a:t>ανωμαλίες</a:t>
            </a:r>
            <a:r>
              <a:rPr lang="el-GR" sz="1700" dirty="0" smtClean="0">
                <a:latin typeface="Calibri" pitchFamily="34" charset="0"/>
                <a:cs typeface="Calibri" pitchFamily="34" charset="0"/>
              </a:rPr>
              <a:t> για το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και έως ένα βαθμό είναι φυσικές  αφού κανένα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δεν είναι απαλλαγμένο από </a:t>
            </a:r>
            <a:r>
              <a:rPr lang="el-GR" sz="1700" b="1" dirty="0" smtClean="0">
                <a:latin typeface="Calibri" pitchFamily="34" charset="0"/>
                <a:cs typeface="Calibri" pitchFamily="34" charset="0"/>
              </a:rPr>
              <a:t>ανωμαλίες</a:t>
            </a:r>
            <a:r>
              <a:rPr lang="el-GR" sz="1700" dirty="0" smtClean="0">
                <a:latin typeface="Calibri" pitchFamily="34" charset="0"/>
                <a:cs typeface="Calibri" pitchFamily="34" charset="0"/>
              </a:rPr>
              <a:t>, ενώ τις περισσότερες φορές, οι επιστήμονες έχουν πλήρη επίγνωση αυτού του γεγονότος, χωρίς να χάνουν την πίστη τους στο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Ο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μάλιστα αναφέρει</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η κανονική επιστήμη οδηγεί τελικά στην αναγνώριση μόνο των ανωμαλιών και των κρίσεων. Και αυτές τερματίζονται όχι με επισταμένη μελέτη και ερμηνεία, αλλά με ένα σχετικό ξαφνικό και ασυγκρότητο γεγονός σαν την ολοσχερή μεταβολή μορφής</a:t>
            </a:r>
            <a:r>
              <a:rPr lang="el-GR" sz="1700" i="1"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Το ερώτημα που γεννιέται όμως είναι</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 σε ποια περίπτωση η </a:t>
            </a:r>
            <a:r>
              <a:rPr lang="el-GR" sz="1700" b="1" dirty="0" smtClean="0">
                <a:latin typeface="Calibri" pitchFamily="34" charset="0"/>
                <a:cs typeface="Calibri" pitchFamily="34" charset="0"/>
              </a:rPr>
              <a:t>συσσώρευση των  ανωμαλιών</a:t>
            </a:r>
            <a:r>
              <a:rPr lang="el-GR" sz="1700" dirty="0" smtClean="0">
                <a:latin typeface="Calibri" pitchFamily="34" charset="0"/>
                <a:cs typeface="Calibri" pitchFamily="34" charset="0"/>
              </a:rPr>
              <a:t> θεωρείται τόσο σημαντική, ώστε να οδηγήσει στην</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τελική  ανατροπή του </a:t>
            </a:r>
            <a:r>
              <a:rPr lang="el-GR" sz="1700" b="1" dirty="0" smtClean="0">
                <a:latin typeface="Calibri" pitchFamily="34" charset="0"/>
                <a:cs typeface="Calibri" pitchFamily="34" charset="0"/>
              </a:rPr>
              <a:t>Παραδείγματος</a:t>
            </a:r>
            <a:r>
              <a:rPr lang="en-GB" sz="1700" dirty="0" smtClean="0">
                <a:latin typeface="Calibri" pitchFamily="34" charset="0"/>
                <a:cs typeface="Calibri" pitchFamily="34" charset="0"/>
              </a:rPr>
              <a:t>;</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227687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normAutofit fontScale="92500"/>
          </a:bodyPr>
          <a:lstStyle/>
          <a:p>
            <a:pPr algn="just">
              <a:buFont typeface="Wingdings" pitchFamily="2" charset="2"/>
              <a:buChar char="q"/>
            </a:pPr>
            <a:r>
              <a:rPr lang="en-GB" dirty="0"/>
              <a:t> </a:t>
            </a:r>
            <a:r>
              <a:rPr lang="en-GB" sz="1800" b="1" dirty="0" smtClean="0">
                <a:latin typeface="Calibri" pitchFamily="34" charset="0"/>
                <a:cs typeface="Calibri" pitchFamily="34" charset="0"/>
              </a:rPr>
              <a:t>Karl Popper</a:t>
            </a:r>
            <a:r>
              <a:rPr lang="en-GB" sz="1800" b="1" dirty="0">
                <a:latin typeface="Calibri" pitchFamily="34" charset="0"/>
                <a:cs typeface="Calibri" pitchFamily="34" charset="0"/>
              </a:rPr>
              <a:t> </a:t>
            </a:r>
            <a:r>
              <a:rPr lang="el-GR" sz="1800" dirty="0" smtClean="0">
                <a:latin typeface="Calibri" pitchFamily="34" charset="0"/>
                <a:cs typeface="Calibri" pitchFamily="34" charset="0"/>
              </a:rPr>
              <a:t>(1902-1994)</a:t>
            </a:r>
            <a:r>
              <a:rPr lang="en-GB" sz="1800" b="1" dirty="0" smtClean="0">
                <a:latin typeface="Calibri" pitchFamily="34" charset="0"/>
                <a:cs typeface="Calibri" pitchFamily="34" charset="0"/>
              </a:rPr>
              <a:t>: </a:t>
            </a:r>
            <a:r>
              <a:rPr lang="el-GR" sz="1800" dirty="0" smtClean="0">
                <a:latin typeface="Calibri" pitchFamily="34" charset="0"/>
                <a:cs typeface="Calibri" pitchFamily="34" charset="0"/>
              </a:rPr>
              <a:t>καθηγητής της </a:t>
            </a:r>
            <a:r>
              <a:rPr lang="el-GR" sz="1800" b="1" i="1" dirty="0" smtClean="0">
                <a:latin typeface="Calibri" pitchFamily="34" charset="0"/>
                <a:cs typeface="Calibri" pitchFamily="34" charset="0"/>
              </a:rPr>
              <a:t>Λογικής και της Επιστημονικής Μεθόδου</a:t>
            </a:r>
            <a:r>
              <a:rPr lang="el-GR" sz="1800" i="1" dirty="0" smtClean="0">
                <a:latin typeface="Calibri" pitchFamily="34" charset="0"/>
                <a:cs typeface="Calibri" pitchFamily="34" charset="0"/>
              </a:rPr>
              <a:t> </a:t>
            </a:r>
            <a:r>
              <a:rPr lang="el-GR" sz="1800" dirty="0" smtClean="0">
                <a:latin typeface="Calibri" pitchFamily="34" charset="0"/>
                <a:cs typeface="Calibri" pitchFamily="34" charset="0"/>
              </a:rPr>
              <a:t>στο </a:t>
            </a:r>
            <a:r>
              <a:rPr lang="fr-FR" sz="1800" b="1" dirty="0" smtClean="0">
                <a:latin typeface="Calibri" pitchFamily="34" charset="0"/>
                <a:cs typeface="Calibri" pitchFamily="34" charset="0"/>
              </a:rPr>
              <a:t>London </a:t>
            </a:r>
            <a:r>
              <a:rPr lang="fr-FR" sz="1800" b="1" dirty="0" err="1" smtClean="0">
                <a:latin typeface="Calibri" pitchFamily="34" charset="0"/>
                <a:cs typeface="Calibri" pitchFamily="34" charset="0"/>
              </a:rPr>
              <a:t>School</a:t>
            </a:r>
            <a:r>
              <a:rPr lang="fr-FR" sz="1800" b="1" dirty="0" smtClean="0">
                <a:latin typeface="Calibri" pitchFamily="34" charset="0"/>
                <a:cs typeface="Calibri" pitchFamily="34" charset="0"/>
              </a:rPr>
              <a:t> of E</a:t>
            </a:r>
            <a:r>
              <a:rPr lang="en-GB" sz="1800" b="1" dirty="0" err="1" smtClean="0">
                <a:latin typeface="Calibri" pitchFamily="34" charset="0"/>
                <a:cs typeface="Calibri" pitchFamily="34" charset="0"/>
              </a:rPr>
              <a:t>conomics</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Στα έργα του «</a:t>
            </a:r>
            <a:r>
              <a:rPr lang="fr-FR" sz="1800" b="1" dirty="0" err="1" smtClean="0">
                <a:latin typeface="Calibri" pitchFamily="34" charset="0"/>
                <a:cs typeface="Calibri" pitchFamily="34" charset="0"/>
              </a:rPr>
              <a:t>Logic</a:t>
            </a:r>
            <a:r>
              <a:rPr lang="fr-FR" sz="1800" b="1" dirty="0" smtClean="0">
                <a:latin typeface="Calibri" pitchFamily="34" charset="0"/>
                <a:cs typeface="Calibri" pitchFamily="34" charset="0"/>
              </a:rPr>
              <a:t> of </a:t>
            </a:r>
            <a:r>
              <a:rPr lang="fr-FR" sz="1800" b="1" dirty="0" err="1" smtClean="0">
                <a:latin typeface="Calibri" pitchFamily="34" charset="0"/>
                <a:cs typeface="Calibri" pitchFamily="34" charset="0"/>
              </a:rPr>
              <a:t>Scientific</a:t>
            </a:r>
            <a:r>
              <a:rPr lang="fr-FR" sz="1800" b="1" dirty="0" smtClean="0">
                <a:latin typeface="Calibri" pitchFamily="34" charset="0"/>
                <a:cs typeface="Calibri" pitchFamily="34" charset="0"/>
              </a:rPr>
              <a:t> </a:t>
            </a:r>
            <a:r>
              <a:rPr lang="fr-FR" sz="1800" b="1" dirty="0" err="1" smtClean="0">
                <a:latin typeface="Calibri" pitchFamily="34" charset="0"/>
                <a:cs typeface="Calibri" pitchFamily="34" charset="0"/>
              </a:rPr>
              <a:t>Disovery</a:t>
            </a:r>
            <a:r>
              <a:rPr lang="el-GR" sz="1800" dirty="0" smtClean="0">
                <a:latin typeface="Calibri" pitchFamily="34" charset="0"/>
                <a:cs typeface="Calibri" pitchFamily="34" charset="0"/>
              </a:rPr>
              <a:t>»-1959, και «</a:t>
            </a:r>
            <a:r>
              <a:rPr lang="fr-FR" sz="1800" b="1" dirty="0" smtClean="0">
                <a:latin typeface="Calibri" pitchFamily="34" charset="0"/>
                <a:cs typeface="Calibri" pitchFamily="34" charset="0"/>
              </a:rPr>
              <a:t>Conjectures </a:t>
            </a:r>
            <a:r>
              <a:rPr lang="en-GB" sz="1800" b="1" dirty="0" smtClean="0">
                <a:latin typeface="Calibri" pitchFamily="34" charset="0"/>
                <a:cs typeface="Calibri" pitchFamily="34" charset="0"/>
              </a:rPr>
              <a:t>and Refutations</a:t>
            </a:r>
            <a:r>
              <a:rPr lang="el-GR" sz="1800" dirty="0" smtClean="0">
                <a:latin typeface="Calibri" pitchFamily="34" charset="0"/>
                <a:cs typeface="Calibri" pitchFamily="34" charset="0"/>
              </a:rPr>
              <a:t>» -1963,  πρότεινε να οριοθετηθεί η εμπειρική επιστήμη από την </a:t>
            </a:r>
            <a:r>
              <a:rPr lang="el-GR" sz="1800" dirty="0" err="1" smtClean="0">
                <a:latin typeface="Calibri" pitchFamily="34" charset="0"/>
                <a:cs typeface="Calibri" pitchFamily="34" charset="0"/>
              </a:rPr>
              <a:t>ψευδο</a:t>
            </a:r>
            <a:r>
              <a:rPr lang="el-GR" sz="1800" dirty="0" smtClean="0">
                <a:latin typeface="Calibri" pitchFamily="34" charset="0"/>
                <a:cs typeface="Calibri" pitchFamily="34" charset="0"/>
              </a:rPr>
              <a:t>-επιστήμη, με κριτήριο την εφαρμοζόμενη μεθοδολογία. Έκανε επίσης  επίθεση στον </a:t>
            </a:r>
            <a:r>
              <a:rPr lang="el-GR" sz="1800" b="1" dirty="0" smtClean="0">
                <a:latin typeface="Calibri" pitchFamily="34" charset="0"/>
                <a:cs typeface="Calibri" pitchFamily="34" charset="0"/>
              </a:rPr>
              <a:t>Πλάτωνα</a:t>
            </a:r>
            <a:r>
              <a:rPr lang="el-GR" sz="1800" dirty="0" smtClean="0">
                <a:latin typeface="Calibri" pitchFamily="34" charset="0"/>
                <a:cs typeface="Calibri" pitchFamily="34" charset="0"/>
              </a:rPr>
              <a:t>, τον </a:t>
            </a:r>
            <a:r>
              <a:rPr lang="fr-FR" sz="1800" b="1" dirty="0" smtClean="0">
                <a:latin typeface="Calibri" pitchFamily="34" charset="0"/>
                <a:cs typeface="Calibri" pitchFamily="34" charset="0"/>
              </a:rPr>
              <a:t>Hegel</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τον </a:t>
            </a:r>
            <a:r>
              <a:rPr lang="el-GR" sz="1800" b="1" dirty="0" smtClean="0">
                <a:latin typeface="Calibri" pitchFamily="34" charset="0"/>
                <a:cs typeface="Calibri" pitchFamily="34" charset="0"/>
              </a:rPr>
              <a:t>Μ</a:t>
            </a:r>
            <a:r>
              <a:rPr lang="en-GB" sz="1800" b="1" dirty="0" err="1" smtClean="0">
                <a:latin typeface="Calibri" pitchFamily="34" charset="0"/>
                <a:cs typeface="Calibri" pitchFamily="34" charset="0"/>
              </a:rPr>
              <a:t>arx</a:t>
            </a:r>
            <a:r>
              <a:rPr lang="el-GR" sz="1800" dirty="0" smtClean="0">
                <a:latin typeface="Calibri" pitchFamily="34" charset="0"/>
                <a:cs typeface="Calibri" pitchFamily="34" charset="0"/>
              </a:rPr>
              <a:t>, και όλους τους στοχαστές που ήθελαν να επιβάλλουν άκαμπτους νόμους στην ιστορία.</a:t>
            </a:r>
            <a:r>
              <a:rPr lang="fr-FR" sz="1800" dirty="0" smtClean="0">
                <a:latin typeface="Calibri" pitchFamily="34" charset="0"/>
                <a:cs typeface="Calibri" pitchFamily="34" charset="0"/>
              </a:rPr>
              <a:t> </a:t>
            </a:r>
            <a:endParaRPr lang="el-GR" sz="1800" dirty="0" smtClean="0">
              <a:latin typeface="Calibri" pitchFamily="34" charset="0"/>
              <a:cs typeface="Calibri" pitchFamily="34" charset="0"/>
            </a:endParaRPr>
          </a:p>
          <a:p>
            <a:pPr algn="just">
              <a:buFont typeface="Wingdings" pitchFamily="2" charset="2"/>
              <a:buChar char="q"/>
            </a:pPr>
            <a:r>
              <a:rPr lang="el-GR" sz="1800" b="1" dirty="0">
                <a:latin typeface="Calibri" pitchFamily="34" charset="0"/>
                <a:cs typeface="Calibri" pitchFamily="34" charset="0"/>
              </a:rPr>
              <a:t> </a:t>
            </a:r>
            <a:r>
              <a:rPr lang="fr-FR" sz="1800" b="1" dirty="0" err="1" smtClean="0">
                <a:latin typeface="Calibri" pitchFamily="34" charset="0"/>
                <a:cs typeface="Calibri" pitchFamily="34" charset="0"/>
              </a:rPr>
              <a:t>Tho</a:t>
            </a:r>
            <a:r>
              <a:rPr lang="en-GB" sz="1800" b="1" dirty="0" smtClean="0">
                <a:latin typeface="Calibri" pitchFamily="34" charset="0"/>
                <a:cs typeface="Calibri" pitchFamily="34" charset="0"/>
              </a:rPr>
              <a:t>mas Kuhn</a:t>
            </a:r>
            <a:r>
              <a:rPr lang="en-GB" sz="1800" dirty="0" smtClean="0">
                <a:latin typeface="Calibri" pitchFamily="34" charset="0"/>
                <a:cs typeface="Calibri" pitchFamily="34" charset="0"/>
              </a:rPr>
              <a:t>  </a:t>
            </a:r>
            <a:r>
              <a:rPr lang="el-GR" sz="1800" b="1" dirty="0" smtClean="0">
                <a:latin typeface="Calibri" pitchFamily="34" charset="0"/>
                <a:cs typeface="Calibri" pitchFamily="34" charset="0"/>
              </a:rPr>
              <a:t> </a:t>
            </a:r>
            <a:r>
              <a:rPr lang="en-GB" sz="1800" dirty="0" smtClean="0">
                <a:latin typeface="Calibri" pitchFamily="34" charset="0"/>
                <a:cs typeface="Calibri" pitchFamily="34" charset="0"/>
              </a:rPr>
              <a:t>(1922-1994): </a:t>
            </a:r>
            <a:r>
              <a:rPr lang="el-GR" sz="1800" dirty="0" smtClean="0">
                <a:latin typeface="Calibri" pitchFamily="34" charset="0"/>
                <a:cs typeface="Calibri" pitchFamily="34" charset="0"/>
              </a:rPr>
              <a:t>πήρε το διδακτορικό του από το </a:t>
            </a:r>
            <a:r>
              <a:rPr lang="el-GR" sz="1800" b="1" dirty="0" smtClean="0">
                <a:latin typeface="Calibri" pitchFamily="34" charset="0"/>
                <a:cs typeface="Calibri" pitchFamily="34" charset="0"/>
              </a:rPr>
              <a:t>Η</a:t>
            </a:r>
            <a:r>
              <a:rPr lang="en-GB" sz="1800" b="1" dirty="0" err="1" smtClean="0">
                <a:latin typeface="Calibri" pitchFamily="34" charset="0"/>
                <a:cs typeface="Calibri" pitchFamily="34" charset="0"/>
              </a:rPr>
              <a:t>arvard</a:t>
            </a:r>
            <a:r>
              <a:rPr lang="en-GB" sz="1800" b="1" dirty="0" smtClean="0">
                <a:latin typeface="Calibri" pitchFamily="34" charset="0"/>
                <a:cs typeface="Calibri" pitchFamily="34" charset="0"/>
              </a:rPr>
              <a:t> </a:t>
            </a:r>
            <a:r>
              <a:rPr lang="el-GR" sz="1800" dirty="0" smtClean="0">
                <a:latin typeface="Calibri" pitchFamily="34" charset="0"/>
                <a:cs typeface="Calibri" pitchFamily="34" charset="0"/>
              </a:rPr>
              <a:t>και υπήρξε διευθυντής του προγράμματος </a:t>
            </a:r>
            <a:r>
              <a:rPr lang="el-GR" sz="1800" b="1" dirty="0" smtClean="0">
                <a:latin typeface="Calibri" pitchFamily="34" charset="0"/>
                <a:cs typeface="Calibri" pitchFamily="34" charset="0"/>
              </a:rPr>
              <a:t>Ιστορίας και Φιλοσοφίας </a:t>
            </a:r>
            <a:r>
              <a:rPr lang="el-GR" sz="1800" dirty="0" smtClean="0">
                <a:latin typeface="Calibri" pitchFamily="34" charset="0"/>
                <a:cs typeface="Calibri" pitchFamily="34" charset="0"/>
              </a:rPr>
              <a:t>στο πανεπιστήμιο του </a:t>
            </a:r>
            <a:r>
              <a:rPr lang="en-GB" sz="1800" b="1" dirty="0" smtClean="0">
                <a:latin typeface="Calibri" pitchFamily="34" charset="0"/>
                <a:cs typeface="Calibri" pitchFamily="34" charset="0"/>
              </a:rPr>
              <a:t>Princeton</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Συνέβαλλε στους κλάδους αυτούς με σημαντικές ιστορικές μελέτες για την </a:t>
            </a:r>
            <a:r>
              <a:rPr lang="el-GR" sz="1800" b="1" dirty="0" smtClean="0">
                <a:latin typeface="Calibri" pitchFamily="34" charset="0"/>
                <a:cs typeface="Calibri" pitchFamily="34" charset="0"/>
              </a:rPr>
              <a:t>Κοπερνίκεια Επανάσταση </a:t>
            </a:r>
            <a:r>
              <a:rPr lang="el-GR" sz="1800" dirty="0" smtClean="0">
                <a:latin typeface="Calibri" pitchFamily="34" charset="0"/>
                <a:cs typeface="Calibri" pitchFamily="34" charset="0"/>
              </a:rPr>
              <a:t>και για τη </a:t>
            </a:r>
            <a:r>
              <a:rPr lang="el-GR" sz="1800" b="1" dirty="0" smtClean="0">
                <a:latin typeface="Calibri" pitchFamily="34" charset="0"/>
                <a:cs typeface="Calibri" pitchFamily="34" charset="0"/>
              </a:rPr>
              <a:t>Φυσική του 20</a:t>
            </a:r>
            <a:r>
              <a:rPr lang="el-GR" sz="1800" b="1" baseline="30000" dirty="0" smtClean="0">
                <a:latin typeface="Calibri" pitchFamily="34" charset="0"/>
                <a:cs typeface="Calibri" pitchFamily="34" charset="0"/>
              </a:rPr>
              <a:t>ου</a:t>
            </a:r>
            <a:r>
              <a:rPr lang="el-GR" sz="1800" b="1" dirty="0" smtClean="0">
                <a:latin typeface="Calibri" pitchFamily="34" charset="0"/>
                <a:cs typeface="Calibri" pitchFamily="34" charset="0"/>
              </a:rPr>
              <a:t> </a:t>
            </a:r>
            <a:r>
              <a:rPr lang="el-GR" sz="1800" dirty="0" smtClean="0">
                <a:latin typeface="Calibri" pitchFamily="34" charset="0"/>
                <a:cs typeface="Calibri" pitchFamily="34" charset="0"/>
              </a:rPr>
              <a:t>αιώνα καθώς και με συμπεράσματα, που είχαν μεγάλη επιρροή, για τη φύση της επιστημονικής προόδου.</a:t>
            </a:r>
          </a:p>
          <a:p>
            <a:pPr algn="just">
              <a:buFont typeface="Wingdings" pitchFamily="2" charset="2"/>
              <a:buChar char="q"/>
            </a:pPr>
            <a:r>
              <a:rPr lang="el-GR" sz="1800" b="1" dirty="0">
                <a:latin typeface="Calibri" pitchFamily="34" charset="0"/>
                <a:cs typeface="Calibri" pitchFamily="34" charset="0"/>
              </a:rPr>
              <a:t> </a:t>
            </a:r>
            <a:r>
              <a:rPr lang="fr-FR" sz="1800" b="1" dirty="0" smtClean="0">
                <a:latin typeface="Calibri" pitchFamily="34" charset="0"/>
                <a:cs typeface="Calibri" pitchFamily="34" charset="0"/>
              </a:rPr>
              <a:t>I</a:t>
            </a:r>
            <a:r>
              <a:rPr lang="en-GB" sz="1800" b="1" dirty="0" err="1" smtClean="0">
                <a:latin typeface="Calibri" pitchFamily="34" charset="0"/>
                <a:cs typeface="Calibri" pitchFamily="34" charset="0"/>
              </a:rPr>
              <a:t>mre</a:t>
            </a:r>
            <a:r>
              <a:rPr lang="en-GB" sz="1800" b="1" dirty="0" smtClean="0">
                <a:latin typeface="Calibri" pitchFamily="34" charset="0"/>
                <a:cs typeface="Calibri" pitchFamily="34" charset="0"/>
              </a:rPr>
              <a:t> </a:t>
            </a:r>
            <a:r>
              <a:rPr lang="en-GB" sz="1800" b="1" dirty="0" err="1" smtClean="0">
                <a:latin typeface="Calibri" pitchFamily="34" charset="0"/>
                <a:cs typeface="Calibri" pitchFamily="34" charset="0"/>
              </a:rPr>
              <a:t>Lakatos</a:t>
            </a:r>
            <a:r>
              <a:rPr lang="en-GB" sz="1800" dirty="0" smtClean="0">
                <a:latin typeface="Calibri" pitchFamily="34" charset="0"/>
                <a:cs typeface="Calibri" pitchFamily="34" charset="0"/>
              </a:rPr>
              <a:t> (1922-1974): </a:t>
            </a:r>
            <a:r>
              <a:rPr lang="el-GR" sz="1800" dirty="0" smtClean="0">
                <a:latin typeface="Calibri" pitchFamily="34" charset="0"/>
                <a:cs typeface="Calibri" pitchFamily="34" charset="0"/>
              </a:rPr>
              <a:t>γεννήθηκε στην Ουγγαρία, υπήρξε θύμα διώξεων από τους Ναζί, ενώ επίσης φυλακίστηκε στην εποχή της σταλινικής καταπίεσης στην Ουγγαρία. Πηγαίνοντας </a:t>
            </a:r>
            <a:r>
              <a:rPr lang="el-GR" sz="1800" dirty="0">
                <a:latin typeface="Calibri" pitchFamily="34" charset="0"/>
                <a:cs typeface="Calibri" pitchFamily="34" charset="0"/>
              </a:rPr>
              <a:t>το </a:t>
            </a:r>
            <a:r>
              <a:rPr lang="el-GR" sz="1800" dirty="0" smtClean="0">
                <a:latin typeface="Calibri" pitchFamily="34" charset="0"/>
                <a:cs typeface="Calibri" pitchFamily="34" charset="0"/>
              </a:rPr>
              <a:t>1956 στην Αγγλία, άρχισε να κάνει έρευνες στη </a:t>
            </a:r>
            <a:r>
              <a:rPr lang="el-GR" sz="1800" b="1" dirty="0" smtClean="0">
                <a:latin typeface="Calibri" pitchFamily="34" charset="0"/>
                <a:cs typeface="Calibri" pitchFamily="34" charset="0"/>
              </a:rPr>
              <a:t>φιλοσοφία των μαθηματικών και της επιστήμης  </a:t>
            </a:r>
            <a:r>
              <a:rPr lang="el-GR" sz="1800" dirty="0" smtClean="0">
                <a:latin typeface="Calibri" pitchFamily="34" charset="0"/>
                <a:cs typeface="Calibri" pitchFamily="34" charset="0"/>
              </a:rPr>
              <a:t>στο </a:t>
            </a:r>
            <a:r>
              <a:rPr lang="en-GB" sz="1800" b="1" dirty="0" err="1" smtClean="0">
                <a:latin typeface="Calibri" pitchFamily="34" charset="0"/>
                <a:cs typeface="Calibri" pitchFamily="34" charset="0"/>
              </a:rPr>
              <a:t>Campridge</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και </a:t>
            </a:r>
            <a:r>
              <a:rPr lang="fr-FR" sz="1800" dirty="0" smtClean="0">
                <a:latin typeface="Calibri" pitchFamily="34" charset="0"/>
                <a:cs typeface="Calibri" pitchFamily="34" charset="0"/>
              </a:rPr>
              <a:t> </a:t>
            </a:r>
            <a:r>
              <a:rPr lang="el-GR" sz="1800" dirty="0" smtClean="0">
                <a:latin typeface="Calibri" pitchFamily="34" charset="0"/>
                <a:cs typeface="Calibri" pitchFamily="34" charset="0"/>
              </a:rPr>
              <a:t>στο </a:t>
            </a:r>
            <a:r>
              <a:rPr lang="en-GB" sz="1800" b="1" dirty="0" smtClean="0">
                <a:latin typeface="Calibri" pitchFamily="34" charset="0"/>
                <a:cs typeface="Calibri" pitchFamily="34" charset="0"/>
              </a:rPr>
              <a:t>London School of </a:t>
            </a:r>
            <a:r>
              <a:rPr lang="en-GB" sz="1800" b="1" dirty="0" err="1" smtClean="0">
                <a:latin typeface="Calibri" pitchFamily="34" charset="0"/>
                <a:cs typeface="Calibri" pitchFamily="34" charset="0"/>
              </a:rPr>
              <a:t>Eonomics</a:t>
            </a:r>
            <a:r>
              <a:rPr lang="en-GB" sz="1800" dirty="0" smtClean="0">
                <a:latin typeface="Calibri" pitchFamily="34" charset="0"/>
                <a:cs typeface="Calibri" pitchFamily="34" charset="0"/>
              </a:rPr>
              <a:t>.</a:t>
            </a:r>
            <a:endParaRPr lang="el-GR" sz="1800" b="1" dirty="0">
              <a:latin typeface="Calibri" pitchFamily="34" charset="0"/>
              <a:cs typeface="Calibri" pitchFamily="34" charset="0"/>
            </a:endParaRPr>
          </a:p>
        </p:txBody>
      </p:sp>
    </p:spTree>
    <p:extLst>
      <p:ext uri="{BB962C8B-B14F-4D97-AF65-F5344CB8AC3E}">
        <p14:creationId xmlns:p14="http://schemas.microsoft.com/office/powerpoint/2010/main" val="816143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251520" y="1916832"/>
            <a:ext cx="8435280" cy="4657704"/>
          </a:xfrm>
        </p:spPr>
        <p:txBody>
          <a:bodyPr>
            <a:normAutofit fontScale="92500" lnSpcReduction="10000"/>
          </a:bodyPr>
          <a:lstStyle/>
          <a:p>
            <a:pPr algn="just">
              <a:buFont typeface="Wingdings" pitchFamily="2" charset="2"/>
              <a:buChar char="Ø"/>
            </a:pPr>
            <a:r>
              <a:rPr lang="el-GR" sz="1800" dirty="0" smtClean="0"/>
              <a:t> </a:t>
            </a:r>
            <a:r>
              <a:rPr lang="el-GR" sz="1800" dirty="0" smtClean="0">
                <a:latin typeface="Calibri" pitchFamily="34" charset="0"/>
                <a:cs typeface="Calibri" pitchFamily="34" charset="0"/>
              </a:rPr>
              <a:t>Το ερώτημα αυτό είναι κρίσιμο και δεν επιδέχεται μια γενική λύση. Η ιστορία των επιστημών δείχνει ότι δεν ισχύουν τα ίδια κριτήρια, ούτε έχουμε πάντα μπροστά μας όλα τα δεδομένα του προβλήματος. Αυτό που έχει σημασία δεν είναι τόσο ο αριθμός των </a:t>
            </a:r>
            <a:r>
              <a:rPr lang="el-GR" sz="1800" b="1" dirty="0" smtClean="0">
                <a:latin typeface="Calibri" pitchFamily="34" charset="0"/>
                <a:cs typeface="Calibri" pitchFamily="34" charset="0"/>
              </a:rPr>
              <a:t>ανωμαλιών</a:t>
            </a:r>
            <a:r>
              <a:rPr lang="el-GR" sz="1800" dirty="0" smtClean="0">
                <a:latin typeface="Calibri" pitchFamily="34" charset="0"/>
                <a:cs typeface="Calibri" pitchFamily="34" charset="0"/>
              </a:rPr>
              <a:t> όσο η σπουδαιότητα τους. Έτσι, σημαντικές </a:t>
            </a:r>
            <a:r>
              <a:rPr lang="el-GR" sz="1800" b="1" dirty="0" smtClean="0">
                <a:latin typeface="Calibri" pitchFamily="34" charset="0"/>
                <a:cs typeface="Calibri" pitchFamily="34" charset="0"/>
              </a:rPr>
              <a:t>ανωμαλίες</a:t>
            </a:r>
            <a:r>
              <a:rPr lang="el-GR" sz="1800" dirty="0" smtClean="0">
                <a:latin typeface="Calibri" pitchFamily="34" charset="0"/>
                <a:cs typeface="Calibri" pitchFamily="34" charset="0"/>
              </a:rPr>
              <a:t> θεωρούνται εκείνες που θίγουν τα θεμέλια ενός </a:t>
            </a:r>
            <a:r>
              <a:rPr lang="el-GR" sz="1800" b="1" dirty="0" smtClean="0">
                <a:latin typeface="Calibri" pitchFamily="34" charset="0"/>
                <a:cs typeface="Calibri" pitchFamily="34" charset="0"/>
              </a:rPr>
              <a:t>Παραδείγματος</a:t>
            </a:r>
            <a:r>
              <a:rPr lang="el-GR" sz="1800" dirty="0" smtClean="0">
                <a:latin typeface="Calibri" pitchFamily="34" charset="0"/>
                <a:cs typeface="Calibri" pitchFamily="34" charset="0"/>
              </a:rPr>
              <a:t>, τα αναπόσπαστα μέρη του. </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Βασικό στοιχείο επίσης στη μείωση της αξιοπιστίας ενός </a:t>
            </a:r>
            <a:r>
              <a:rPr lang="el-GR" sz="1800" b="1" dirty="0">
                <a:latin typeface="Calibri" pitchFamily="34" charset="0"/>
                <a:cs typeface="Calibri" pitchFamily="34" charset="0"/>
              </a:rPr>
              <a:t>Π</a:t>
            </a:r>
            <a:r>
              <a:rPr lang="el-GR" sz="1800" b="1" dirty="0" smtClean="0">
                <a:latin typeface="Calibri" pitchFamily="34" charset="0"/>
                <a:cs typeface="Calibri" pitchFamily="34" charset="0"/>
              </a:rPr>
              <a:t>αραδείγματος</a:t>
            </a:r>
            <a:r>
              <a:rPr lang="el-GR" sz="1800" dirty="0" smtClean="0">
                <a:latin typeface="Calibri" pitchFamily="34" charset="0"/>
                <a:cs typeface="Calibri" pitchFamily="34" charset="0"/>
              </a:rPr>
              <a:t>, είναι η ύπαρξη (ή η γένεση)  ενός αντίθετου </a:t>
            </a:r>
            <a:r>
              <a:rPr lang="el-GR" sz="1800" b="1" dirty="0" smtClean="0">
                <a:latin typeface="Calibri" pitchFamily="34" charset="0"/>
                <a:cs typeface="Calibri" pitchFamily="34" charset="0"/>
              </a:rPr>
              <a:t>Παραδείγματος</a:t>
            </a:r>
            <a:r>
              <a:rPr lang="el-GR" sz="1800" dirty="0" smtClean="0">
                <a:latin typeface="Calibri" pitchFamily="34" charset="0"/>
                <a:cs typeface="Calibri" pitchFamily="34" charset="0"/>
              </a:rPr>
              <a:t> που καταφέρνει να συμβιβάσει τις ανωμαλίες. </a:t>
            </a:r>
          </a:p>
          <a:p>
            <a:pPr algn="just">
              <a:buFont typeface="Wingdings" pitchFamily="2" charset="2"/>
              <a:buChar char="Ø"/>
            </a:pPr>
            <a:r>
              <a:rPr lang="el-GR" sz="1800" dirty="0" smtClean="0">
                <a:latin typeface="Calibri" pitchFamily="34" charset="0"/>
                <a:cs typeface="Calibri" pitchFamily="34" charset="0"/>
              </a:rPr>
              <a:t> Η </a:t>
            </a:r>
            <a:r>
              <a:rPr lang="el-GR" sz="1800" b="1" dirty="0" smtClean="0">
                <a:latin typeface="Calibri" pitchFamily="34" charset="0"/>
                <a:cs typeface="Calibri" pitchFamily="34" charset="0"/>
              </a:rPr>
              <a:t>συσσώρευση ανωμαλιών </a:t>
            </a:r>
            <a:r>
              <a:rPr lang="el-GR" sz="1800" dirty="0" smtClean="0">
                <a:latin typeface="Calibri" pitchFamily="34" charset="0"/>
                <a:cs typeface="Calibri" pitchFamily="34" charset="0"/>
              </a:rPr>
              <a:t>οδηγεί στην </a:t>
            </a:r>
            <a:r>
              <a:rPr lang="el-GR" sz="1800" b="1" dirty="0" smtClean="0">
                <a:latin typeface="Calibri" pitchFamily="34" charset="0"/>
                <a:cs typeface="Calibri" pitchFamily="34" charset="0"/>
              </a:rPr>
              <a:t>κατάσταση κρίσης</a:t>
            </a:r>
            <a:r>
              <a:rPr lang="el-GR" sz="1800" dirty="0" smtClean="0">
                <a:latin typeface="Calibri" pitchFamily="34" charset="0"/>
                <a:cs typeface="Calibri" pitchFamily="34" charset="0"/>
              </a:rPr>
              <a:t>. Η επιστημονική κοινότητα χάνει την εμπιστοσύνη της στο παράδειγμα και αρχίζει η αμφισβήτηση των θεμελίων του κλάδου. </a:t>
            </a:r>
            <a:r>
              <a:rPr lang="el-GR" sz="1800" dirty="0" smtClean="0">
                <a:latin typeface="Calibri" pitchFamily="34" charset="0"/>
                <a:cs typeface="Calibri" pitchFamily="34" charset="0"/>
              </a:rPr>
              <a:t>Αρχίζει επίσης, </a:t>
            </a:r>
            <a:r>
              <a:rPr lang="el-GR" sz="1800" dirty="0" smtClean="0">
                <a:latin typeface="Calibri" pitchFamily="34" charset="0"/>
                <a:cs typeface="Calibri" pitchFamily="34" charset="0"/>
              </a:rPr>
              <a:t>μια περίοδος, όπου διάφορα </a:t>
            </a:r>
            <a:r>
              <a:rPr lang="el-GR" sz="1800" b="1" dirty="0" smtClean="0">
                <a:latin typeface="Calibri" pitchFamily="34" charset="0"/>
                <a:cs typeface="Calibri" pitchFamily="34" charset="0"/>
              </a:rPr>
              <a:t>Παραδείγματα</a:t>
            </a:r>
            <a:r>
              <a:rPr lang="el-GR" sz="1800" dirty="0" smtClean="0">
                <a:latin typeface="Calibri" pitchFamily="34" charset="0"/>
                <a:cs typeface="Calibri" pitchFamily="34" charset="0"/>
              </a:rPr>
              <a:t> νέα και παλιά συνυπάρχουν και αντιτίθενται. Είναι η σύντομη περίοδος της </a:t>
            </a:r>
            <a:r>
              <a:rPr lang="el-GR" sz="1800" b="1" dirty="0" smtClean="0">
                <a:latin typeface="Calibri" pitchFamily="34" charset="0"/>
                <a:cs typeface="Calibri" pitchFamily="34" charset="0"/>
              </a:rPr>
              <a:t>ιδιόρρυθμης επιστήμης</a:t>
            </a:r>
            <a:r>
              <a:rPr lang="el-GR" sz="1800" dirty="0" smtClean="0">
                <a:latin typeface="Calibri" pitchFamily="34" charset="0"/>
                <a:cs typeface="Calibri" pitchFamily="34" charset="0"/>
              </a:rPr>
              <a:t>. </a:t>
            </a:r>
          </a:p>
          <a:p>
            <a:pPr algn="just">
              <a:buFont typeface="Wingdings" pitchFamily="2" charset="2"/>
              <a:buChar char="Ø"/>
            </a:pPr>
            <a:r>
              <a:rPr lang="el-GR" sz="1800" dirty="0" smtClean="0">
                <a:latin typeface="Calibri" pitchFamily="34" charset="0"/>
                <a:cs typeface="Calibri" pitchFamily="34" charset="0"/>
              </a:rPr>
              <a:t>Το </a:t>
            </a:r>
            <a:r>
              <a:rPr lang="el-GR" sz="1800" b="1" dirty="0" smtClean="0">
                <a:latin typeface="Calibri" pitchFamily="34" charset="0"/>
                <a:cs typeface="Calibri" pitchFamily="34" charset="0"/>
              </a:rPr>
              <a:t>παράδειγμα</a:t>
            </a:r>
            <a:r>
              <a:rPr lang="el-GR" sz="1800" dirty="0" smtClean="0">
                <a:latin typeface="Calibri" pitchFamily="34" charset="0"/>
                <a:cs typeface="Calibri" pitchFamily="34" charset="0"/>
              </a:rPr>
              <a:t> μοιάζει με την κοινωνία που βρίσκεται σε </a:t>
            </a:r>
            <a:r>
              <a:rPr lang="el-GR" sz="1800" b="1" dirty="0" smtClean="0">
                <a:latin typeface="Calibri" pitchFamily="34" charset="0"/>
                <a:cs typeface="Calibri" pitchFamily="34" charset="0"/>
              </a:rPr>
              <a:t>προεπαναστατική περίοδο,</a:t>
            </a:r>
            <a:r>
              <a:rPr lang="el-GR" sz="1800" dirty="0" smtClean="0">
                <a:latin typeface="Calibri" pitchFamily="34" charset="0"/>
                <a:cs typeface="Calibri" pitchFamily="34" charset="0"/>
              </a:rPr>
              <a:t>  ενώ οι θεωρίες και οι μεθοδολογικές επιταγές είναι οι θεσμοί που δεν κατάφεραν να επιβάλλουν την τάξη.  Έτσι ακολουθεί μια περίοδος αναρχίας, όπου διάφορες κοινωνικές ομάδες διεκδικούν την εξουσία, ενώ η κριτική επιχειρηματολογία δίνει προοδευτικά τη θέση της  στις μεθόδους πειθαναγκασμού των μαζών. Τελικά, η εξουσία κερδίζεται όχι από το </a:t>
            </a:r>
            <a:r>
              <a:rPr lang="el-GR" sz="1800" b="1" dirty="0" smtClean="0">
                <a:latin typeface="Calibri" pitchFamily="34" charset="0"/>
                <a:cs typeface="Calibri" pitchFamily="34" charset="0"/>
              </a:rPr>
              <a:t>ορθότερο</a:t>
            </a:r>
            <a:r>
              <a:rPr lang="el-GR" sz="1800" dirty="0" smtClean="0">
                <a:latin typeface="Calibri" pitchFamily="34" charset="0"/>
                <a:cs typeface="Calibri" pitchFamily="34" charset="0"/>
              </a:rPr>
              <a:t> πρόγραμμα αλλά από το </a:t>
            </a:r>
            <a:r>
              <a:rPr lang="el-GR" sz="1800" b="1" dirty="0" smtClean="0">
                <a:latin typeface="Calibri" pitchFamily="34" charset="0"/>
                <a:cs typeface="Calibri" pitchFamily="34" charset="0"/>
              </a:rPr>
              <a:t>πειστικότερο</a:t>
            </a:r>
            <a:r>
              <a:rPr lang="el-GR" sz="1700" b="1" dirty="0" smtClean="0">
                <a:latin typeface="Calibri" pitchFamily="34" charset="0"/>
                <a:cs typeface="Calibri" pitchFamily="34" charset="0"/>
              </a:rPr>
              <a:t>. </a:t>
            </a:r>
            <a:endParaRPr lang="el-GR" sz="1700" b="1" dirty="0">
              <a:latin typeface="Calibri" pitchFamily="34" charset="0"/>
              <a:cs typeface="Calibri" pitchFamily="34" charset="0"/>
            </a:endParaRPr>
          </a:p>
        </p:txBody>
      </p:sp>
    </p:spTree>
    <p:extLst>
      <p:ext uri="{BB962C8B-B14F-4D97-AF65-F5344CB8AC3E}">
        <p14:creationId xmlns:p14="http://schemas.microsoft.com/office/powerpoint/2010/main" val="4194351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lnSpcReduction="10000"/>
          </a:bodyPr>
          <a:lstStyle/>
          <a:p>
            <a:pPr algn="just">
              <a:buFont typeface="Wingdings" pitchFamily="2" charset="2"/>
              <a:buChar char="Ø"/>
            </a:pPr>
            <a:r>
              <a:rPr lang="el-GR" sz="1700" dirty="0"/>
              <a:t> </a:t>
            </a:r>
            <a:r>
              <a:rPr lang="el-GR" sz="1700" dirty="0" smtClean="0"/>
              <a:t> </a:t>
            </a:r>
            <a:r>
              <a:rPr lang="el-GR" sz="1700" dirty="0" smtClean="0">
                <a:latin typeface="Calibri" pitchFamily="34" charset="0"/>
                <a:cs typeface="Calibri" pitchFamily="34" charset="0"/>
              </a:rPr>
              <a:t>Αντίστοιχα, στο πεδίο της επιστήμης η </a:t>
            </a:r>
            <a:r>
              <a:rPr lang="el-GR" sz="1700" b="1" dirty="0" smtClean="0">
                <a:latin typeface="Calibri" pitchFamily="34" charset="0"/>
                <a:cs typeface="Calibri" pitchFamily="34" charset="0"/>
              </a:rPr>
              <a:t>περίοδος της κρίσης </a:t>
            </a:r>
            <a:r>
              <a:rPr lang="el-GR" sz="1700" dirty="0" smtClean="0">
                <a:latin typeface="Calibri" pitchFamily="34" charset="0"/>
                <a:cs typeface="Calibri" pitchFamily="34" charset="0"/>
              </a:rPr>
              <a:t>λύνεται με τη επικράτηση ενός νέου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κάτι που σηματοδοτεί την </a:t>
            </a:r>
            <a:r>
              <a:rPr lang="el-GR" sz="1700" b="1" dirty="0" smtClean="0">
                <a:latin typeface="Calibri" pitchFamily="34" charset="0"/>
                <a:cs typeface="Calibri" pitchFamily="34" charset="0"/>
              </a:rPr>
              <a:t>ολοκλήρωση μιας επιστημονικής επανάστασης</a:t>
            </a:r>
            <a:r>
              <a:rPr lang="el-GR" sz="1700" dirty="0" smtClean="0">
                <a:latin typeface="Calibri" pitchFamily="34" charset="0"/>
                <a:cs typeface="Calibri" pitchFamily="34" charset="0"/>
              </a:rPr>
              <a:t>. Για 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οι επιστημονικές επαναστάσεις είναι εκείνα τα ασυνεχή  αναπτυξιακά επεισόδια στη διάρκεια των οποίων «</a:t>
            </a:r>
            <a:r>
              <a:rPr lang="el-GR" sz="1700" i="1" dirty="0" smtClean="0">
                <a:solidFill>
                  <a:schemeClr val="accent1">
                    <a:lumMod val="50000"/>
                  </a:schemeClr>
                </a:solidFill>
                <a:latin typeface="Calibri" pitchFamily="34" charset="0"/>
                <a:cs typeface="Calibri" pitchFamily="34" charset="0"/>
              </a:rPr>
              <a:t>οι πεποιθήσεις των ειδικών μεταβάλλονται ριζικά</a:t>
            </a:r>
            <a:r>
              <a:rPr lang="el-GR" sz="1700" dirty="0" smtClean="0">
                <a:latin typeface="Calibri" pitchFamily="34" charset="0"/>
                <a:cs typeface="Calibri" pitchFamily="34" charset="0"/>
              </a:rPr>
              <a:t>», και ένα «</a:t>
            </a:r>
            <a:r>
              <a:rPr lang="el-GR" sz="1700" i="1" dirty="0" smtClean="0">
                <a:solidFill>
                  <a:schemeClr val="accent1">
                    <a:lumMod val="50000"/>
                  </a:schemeClr>
                </a:solidFill>
                <a:latin typeface="Calibri" pitchFamily="34" charset="0"/>
                <a:cs typeface="Calibri" pitchFamily="34" charset="0"/>
              </a:rPr>
              <a:t>παλιότερο </a:t>
            </a:r>
            <a:r>
              <a:rPr lang="el-GR" sz="1700" b="1" i="1" dirty="0" smtClean="0">
                <a:solidFill>
                  <a:schemeClr val="accent1">
                    <a:lumMod val="50000"/>
                  </a:schemeClr>
                </a:solidFill>
                <a:latin typeface="Calibri" pitchFamily="34" charset="0"/>
                <a:cs typeface="Calibri" pitchFamily="34" charset="0"/>
              </a:rPr>
              <a:t>Παράδειγμα</a:t>
            </a:r>
            <a:r>
              <a:rPr lang="el-GR" sz="1700" i="1" dirty="0" smtClean="0">
                <a:solidFill>
                  <a:schemeClr val="accent1">
                    <a:lumMod val="50000"/>
                  </a:schemeClr>
                </a:solidFill>
                <a:latin typeface="Calibri" pitchFamily="34" charset="0"/>
                <a:cs typeface="Calibri" pitchFamily="34" charset="0"/>
              </a:rPr>
              <a:t> αντικαθίσταται , εξ’ ολοκλήρου ή εν μέρει από ένα νέο και ασυμβίβαστο </a:t>
            </a:r>
            <a:r>
              <a:rPr lang="el-GR" sz="1700" b="1" i="1" dirty="0" smtClean="0">
                <a:solidFill>
                  <a:schemeClr val="accent1">
                    <a:lumMod val="50000"/>
                  </a:schemeClr>
                </a:solidFill>
                <a:latin typeface="Calibri" pitchFamily="34" charset="0"/>
                <a:cs typeface="Calibri" pitchFamily="34" charset="0"/>
              </a:rPr>
              <a:t>Παράδειγμα</a:t>
            </a:r>
            <a:r>
              <a:rPr lang="el-GR" sz="1700" i="1" dirty="0" smtClean="0">
                <a:latin typeface="Calibri" pitchFamily="34" charset="0"/>
                <a:cs typeface="Calibri" pitchFamily="34" charset="0"/>
              </a:rPr>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επιστημονική επανάσταση </a:t>
            </a:r>
            <a:r>
              <a:rPr lang="el-GR" sz="1700" dirty="0" smtClean="0">
                <a:latin typeface="Calibri" pitchFamily="34" charset="0"/>
                <a:cs typeface="Calibri" pitchFamily="34" charset="0"/>
              </a:rPr>
              <a:t>οδηγεί σε μια </a:t>
            </a:r>
            <a:r>
              <a:rPr lang="el-GR" sz="1700" b="1" dirty="0" smtClean="0">
                <a:latin typeface="Calibri" pitchFamily="34" charset="0"/>
                <a:cs typeface="Calibri" pitchFamily="34" charset="0"/>
              </a:rPr>
              <a:t>αναδιάταξη</a:t>
            </a:r>
            <a:r>
              <a:rPr lang="el-GR" sz="1700" dirty="0" smtClean="0">
                <a:latin typeface="Calibri" pitchFamily="34" charset="0"/>
                <a:cs typeface="Calibri" pitchFamily="34" charset="0"/>
              </a:rPr>
              <a:t> των επιστημονικών </a:t>
            </a:r>
            <a:r>
              <a:rPr lang="el-GR" sz="1700" dirty="0" smtClean="0">
                <a:latin typeface="Calibri" pitchFamily="34" charset="0"/>
                <a:cs typeface="Calibri" pitchFamily="34" charset="0"/>
              </a:rPr>
              <a:t>κοινοτήτων, </a:t>
            </a:r>
            <a:r>
              <a:rPr lang="el-GR" sz="1700" dirty="0" smtClean="0">
                <a:latin typeface="Calibri" pitchFamily="34" charset="0"/>
                <a:cs typeface="Calibri" pitchFamily="34" charset="0"/>
              </a:rPr>
              <a:t>στην εγκαθίδρυση μιας νέας φυσιολογικής ερευνητικής παράδοσης και σε μια νέα περίοδο «</a:t>
            </a:r>
            <a:r>
              <a:rPr lang="el-GR" sz="1700" b="1" dirty="0" smtClean="0">
                <a:latin typeface="Calibri" pitchFamily="34" charset="0"/>
                <a:cs typeface="Calibri" pitchFamily="34" charset="0"/>
              </a:rPr>
              <a:t>ηρεμίας</a:t>
            </a:r>
            <a:r>
              <a:rPr lang="el-GR" sz="1700" dirty="0" smtClean="0">
                <a:latin typeface="Calibri" pitchFamily="34" charset="0"/>
                <a:cs typeface="Calibri" pitchFamily="34" charset="0"/>
              </a:rPr>
              <a:t>».</a:t>
            </a:r>
          </a:p>
          <a:p>
            <a:pPr algn="just">
              <a:buFont typeface="Wingdings" pitchFamily="2" charset="2"/>
              <a:buChar char="Ø"/>
            </a:pPr>
            <a:r>
              <a:rPr lang="el-GR" sz="1700" i="1" dirty="0">
                <a:latin typeface="Calibri" pitchFamily="34" charset="0"/>
                <a:cs typeface="Calibri" pitchFamily="34" charset="0"/>
              </a:rPr>
              <a:t> </a:t>
            </a:r>
            <a:r>
              <a:rPr lang="el-GR" sz="1700" dirty="0" smtClean="0">
                <a:latin typeface="Calibri" pitchFamily="34" charset="0"/>
                <a:cs typeface="Calibri" pitchFamily="34" charset="0"/>
              </a:rPr>
              <a:t>Για 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η αλλαγή που συντελείται κατά τη διάρκεια μιας </a:t>
            </a:r>
            <a:r>
              <a:rPr lang="el-GR" sz="1700" b="1" dirty="0" smtClean="0">
                <a:latin typeface="Calibri" pitchFamily="34" charset="0"/>
                <a:cs typeface="Calibri" pitchFamily="34" charset="0"/>
              </a:rPr>
              <a:t>επανάστασης</a:t>
            </a:r>
            <a:r>
              <a:rPr lang="el-GR" sz="1700" dirty="0" smtClean="0">
                <a:latin typeface="Calibri" pitchFamily="34" charset="0"/>
                <a:cs typeface="Calibri" pitchFamily="34" charset="0"/>
              </a:rPr>
              <a:t> δεν είναι δυνατόν να αναχθεί σε μια απλή λογική συγκριτική αποτίμηση, μια «</a:t>
            </a:r>
            <a:r>
              <a:rPr lang="el-GR" sz="1700" i="1" dirty="0" err="1" smtClean="0">
                <a:solidFill>
                  <a:schemeClr val="accent1">
                    <a:lumMod val="50000"/>
                  </a:schemeClr>
                </a:solidFill>
                <a:latin typeface="Calibri" pitchFamily="34" charset="0"/>
                <a:cs typeface="Calibri" pitchFamily="34" charset="0"/>
              </a:rPr>
              <a:t>επανερμηνεία</a:t>
            </a:r>
            <a:r>
              <a:rPr lang="el-GR" sz="1700" i="1" dirty="0" smtClean="0">
                <a:solidFill>
                  <a:schemeClr val="accent1">
                    <a:lumMod val="50000"/>
                  </a:schemeClr>
                </a:solidFill>
                <a:latin typeface="Calibri" pitchFamily="34" charset="0"/>
                <a:cs typeface="Calibri" pitchFamily="34" charset="0"/>
              </a:rPr>
              <a:t> </a:t>
            </a:r>
            <a:r>
              <a:rPr lang="el-GR" sz="1700" i="1" dirty="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ορισμένων σταθερών και ατομικών δεδομένων</a:t>
            </a:r>
            <a:r>
              <a:rPr lang="el-GR" sz="1700" i="1" dirty="0" smtClean="0">
                <a:latin typeface="Calibri" pitchFamily="34" charset="0"/>
                <a:cs typeface="Calibri" pitchFamily="34" charset="0"/>
              </a:rPr>
              <a:t>». </a:t>
            </a:r>
            <a:r>
              <a:rPr lang="el-GR" sz="1700" dirty="0" smtClean="0">
                <a:latin typeface="Calibri" pitchFamily="34" charset="0"/>
                <a:cs typeface="Calibri" pitchFamily="34" charset="0"/>
              </a:rPr>
              <a:t>Η εισαγωγή ενός νέου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προκαλεί τεράστια προβλήματα επικοινωνίας μεταξύ των επιστημόνων, αφού διαφωνούν  για την επιστημονική μέθοδο, για τα κυριότερα τρέχοντα επιστημονικά προβλήματα ή για το νόημα των όρων που χρησιμοποιούν.</a:t>
            </a:r>
          </a:p>
          <a:p>
            <a:pPr algn="just">
              <a:buFont typeface="Wingdings" pitchFamily="2" charset="2"/>
              <a:buChar char="Ø"/>
            </a:pPr>
            <a:r>
              <a:rPr lang="el-GR" sz="1700" i="1" dirty="0">
                <a:latin typeface="Calibri" pitchFamily="34" charset="0"/>
                <a:cs typeface="Calibri" pitchFamily="34" charset="0"/>
              </a:rPr>
              <a:t> </a:t>
            </a:r>
            <a:r>
              <a:rPr lang="el-GR" sz="1700" dirty="0" smtClean="0">
                <a:latin typeface="Calibri" pitchFamily="34" charset="0"/>
                <a:cs typeface="Calibri" pitchFamily="34" charset="0"/>
              </a:rPr>
              <a:t>Τα </a:t>
            </a:r>
            <a:r>
              <a:rPr lang="el-GR" sz="1700" b="1" dirty="0" smtClean="0">
                <a:latin typeface="Calibri" pitchFamily="34" charset="0"/>
                <a:cs typeface="Calibri" pitchFamily="34" charset="0"/>
              </a:rPr>
              <a:t>Παραδείγματα</a:t>
            </a:r>
            <a:r>
              <a:rPr lang="el-GR" sz="1700" dirty="0" smtClean="0">
                <a:latin typeface="Calibri" pitchFamily="34" charset="0"/>
                <a:cs typeface="Calibri" pitchFamily="34" charset="0"/>
              </a:rPr>
              <a:t>  είναι </a:t>
            </a:r>
            <a:r>
              <a:rPr lang="el-GR" sz="1700" b="1" dirty="0" err="1" smtClean="0">
                <a:latin typeface="Calibri" pitchFamily="34" charset="0"/>
                <a:cs typeface="Calibri" pitchFamily="34" charset="0"/>
              </a:rPr>
              <a:t>ασσύμετρα</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δηλαδή η </a:t>
            </a:r>
            <a:r>
              <a:rPr lang="el-GR" sz="1700" b="1" dirty="0" smtClean="0">
                <a:latin typeface="Calibri" pitchFamily="34" charset="0"/>
                <a:cs typeface="Calibri" pitchFamily="34" charset="0"/>
              </a:rPr>
              <a:t>προ-επαναστατική</a:t>
            </a:r>
            <a:r>
              <a:rPr lang="el-GR" sz="1700" dirty="0" smtClean="0">
                <a:latin typeface="Calibri" pitchFamily="34" charset="0"/>
                <a:cs typeface="Calibri" pitchFamily="34" charset="0"/>
              </a:rPr>
              <a:t> και </a:t>
            </a:r>
            <a:r>
              <a:rPr lang="el-GR" sz="1700" b="1" dirty="0" err="1" smtClean="0">
                <a:latin typeface="Calibri" pitchFamily="34" charset="0"/>
                <a:cs typeface="Calibri" pitchFamily="34" charset="0"/>
              </a:rPr>
              <a:t>μετεπαναστατική</a:t>
            </a:r>
            <a:r>
              <a:rPr lang="el-GR" sz="1700" dirty="0" smtClean="0">
                <a:latin typeface="Calibri" pitchFamily="34" charset="0"/>
                <a:cs typeface="Calibri" pitchFamily="34" charset="0"/>
              </a:rPr>
              <a:t> επιστήμη όχι μόνο είναι ασυμβίβαστες, αλλά δεν έχουν κανένα κοινό μέτρο σύγκρισης.</a:t>
            </a:r>
            <a:endParaRPr lang="el-GR" sz="1700" i="1" dirty="0" smtClean="0">
              <a:latin typeface="Calibri" pitchFamily="34" charset="0"/>
              <a:cs typeface="Calibri" pitchFamily="34" charset="0"/>
            </a:endParaRPr>
          </a:p>
        </p:txBody>
      </p:sp>
    </p:spTree>
    <p:extLst>
      <p:ext uri="{BB962C8B-B14F-4D97-AF65-F5344CB8AC3E}">
        <p14:creationId xmlns:p14="http://schemas.microsoft.com/office/powerpoint/2010/main" val="1012827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88840"/>
            <a:ext cx="8291264" cy="4585696"/>
          </a:xfrm>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Σύμφωνα με 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δεν μπορούμε να συγκρίνουμε δύο διαδοχικά </a:t>
            </a:r>
            <a:r>
              <a:rPr lang="el-GR" sz="1700" b="1" dirty="0" smtClean="0">
                <a:latin typeface="Calibri" pitchFamily="34" charset="0"/>
                <a:cs typeface="Calibri" pitchFamily="34" charset="0"/>
              </a:rPr>
              <a:t>Παραδείγματα</a:t>
            </a:r>
            <a:r>
              <a:rPr lang="el-GR" sz="1700" dirty="0" smtClean="0">
                <a:latin typeface="Calibri" pitchFamily="34" charset="0"/>
                <a:cs typeface="Calibri" pitchFamily="34" charset="0"/>
              </a:rPr>
              <a:t>  σε </a:t>
            </a:r>
            <a:r>
              <a:rPr lang="el-GR" sz="1700" b="1" dirty="0" smtClean="0">
                <a:latin typeface="Calibri" pitchFamily="34" charset="0"/>
                <a:cs typeface="Calibri" pitchFamily="34" charset="0"/>
              </a:rPr>
              <a:t>αντικειμενική βάση</a:t>
            </a:r>
            <a:r>
              <a:rPr lang="el-GR" sz="1700" dirty="0" smtClean="0">
                <a:latin typeface="Calibri" pitchFamily="34" charset="0"/>
                <a:cs typeface="Calibri" pitchFamily="34" charset="0"/>
              </a:rPr>
              <a:t>, ούτε να διατυπώσουμε </a:t>
            </a:r>
            <a:r>
              <a:rPr lang="el-GR" sz="1700" b="1" dirty="0" smtClean="0">
                <a:latin typeface="Calibri" pitchFamily="34" charset="0"/>
                <a:cs typeface="Calibri" pitchFamily="34" charset="0"/>
              </a:rPr>
              <a:t>αξιολογικές κρίσεις </a:t>
            </a:r>
            <a:r>
              <a:rPr lang="el-GR" sz="1700" dirty="0" smtClean="0">
                <a:latin typeface="Calibri" pitchFamily="34" charset="0"/>
                <a:cs typeface="Calibri" pitchFamily="34" charset="0"/>
              </a:rPr>
              <a:t>για την ορθότητα του καθενός. Το μόνο που μπορούμε να κάνουμε είναι να κατανοήσουμε το κάθε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στο </a:t>
            </a:r>
            <a:r>
              <a:rPr lang="el-GR" sz="1700" b="1" dirty="0" smtClean="0">
                <a:latin typeface="Calibri" pitchFamily="34" charset="0"/>
                <a:cs typeface="Calibri" pitchFamily="34" charset="0"/>
              </a:rPr>
              <a:t>εννοιολογικό</a:t>
            </a:r>
            <a:r>
              <a:rPr lang="el-GR" sz="1700" dirty="0" smtClean="0">
                <a:latin typeface="Calibri" pitchFamily="34" charset="0"/>
                <a:cs typeface="Calibri" pitchFamily="34" charset="0"/>
              </a:rPr>
              <a:t> και </a:t>
            </a:r>
            <a:r>
              <a:rPr lang="el-GR" sz="1700" b="1" dirty="0" smtClean="0">
                <a:latin typeface="Calibri" pitchFamily="34" charset="0"/>
                <a:cs typeface="Calibri" pitchFamily="34" charset="0"/>
              </a:rPr>
              <a:t>κοινωνιολογικό</a:t>
            </a:r>
            <a:r>
              <a:rPr lang="el-GR" sz="1700" dirty="0" smtClean="0">
                <a:latin typeface="Calibri" pitchFamily="34" charset="0"/>
                <a:cs typeface="Calibri" pitchFamily="34" charset="0"/>
              </a:rPr>
              <a:t> του πλαίσιο, και να εκτιμήσουμε κατά πόσον είναι συνεπές με τις αρχές του και αποτελεσματικό στα προβλήματα που θέτει προς λύση.</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Όμως, η παρουσία μιας ή δύο ανωμαλιών δεν είναι ικανή να προκαλέσει την εγκατάλειψη του παραδείγματος. Σε σχέση με τη θεωρία του </a:t>
            </a:r>
            <a:r>
              <a:rPr lang="fr-FR" sz="1700" b="1" dirty="0" smtClean="0">
                <a:latin typeface="Calibri" pitchFamily="34" charset="0"/>
                <a:cs typeface="Calibri" pitchFamily="34" charset="0"/>
              </a:rPr>
              <a:t>Popper</a:t>
            </a:r>
            <a:r>
              <a:rPr lang="en-GB" sz="1700" dirty="0" smtClean="0">
                <a:latin typeface="Calibri" pitchFamily="34" charset="0"/>
                <a:cs typeface="Calibri" pitchFamily="34" charset="0"/>
              </a:rPr>
              <a:t>, o</a:t>
            </a:r>
            <a:r>
              <a:rPr lang="el-GR" sz="1700" dirty="0" smtClean="0">
                <a:latin typeface="Calibri" pitchFamily="34" charset="0"/>
                <a:cs typeface="Calibri" pitchFamily="34" charset="0"/>
              </a:rPr>
              <a:t> </a:t>
            </a:r>
            <a:r>
              <a:rPr lang="fr-FR" sz="1700" b="1" dirty="0" smtClean="0">
                <a:latin typeface="Calibri" pitchFamily="34" charset="0"/>
                <a:cs typeface="Calibri" pitchFamily="34" charset="0"/>
              </a:rPr>
              <a:t>Kuhn</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ισχυρίστηκε ότι μια </a:t>
            </a:r>
            <a:r>
              <a:rPr lang="el-GR" sz="1700" b="1" dirty="0" smtClean="0">
                <a:latin typeface="Calibri" pitchFamily="34" charset="0"/>
                <a:cs typeface="Calibri" pitchFamily="34" charset="0"/>
              </a:rPr>
              <a:t>λογική διάψευσης </a:t>
            </a:r>
            <a:r>
              <a:rPr lang="el-GR" sz="1700" dirty="0" smtClean="0">
                <a:latin typeface="Calibri" pitchFamily="34" charset="0"/>
                <a:cs typeface="Calibri" pitchFamily="34" charset="0"/>
              </a:rPr>
              <a:t>δεν είναι εφαρμόσιμη στην περίπτωση της απόρριψης ενός </a:t>
            </a:r>
            <a:r>
              <a:rPr lang="el-GR" sz="1700" b="1" dirty="0">
                <a:latin typeface="Calibri" pitchFamily="34" charset="0"/>
                <a:cs typeface="Calibri" pitchFamily="34" charset="0"/>
              </a:rPr>
              <a:t>Π</a:t>
            </a:r>
            <a:r>
              <a:rPr lang="el-GR" sz="1700" b="1" dirty="0" smtClean="0">
                <a:latin typeface="Calibri" pitchFamily="34" charset="0"/>
                <a:cs typeface="Calibri" pitchFamily="34" charset="0"/>
              </a:rPr>
              <a:t>αραδείγματος</a:t>
            </a:r>
            <a:r>
              <a:rPr lang="el-GR" sz="1700" dirty="0" smtClean="0">
                <a:latin typeface="Calibri" pitchFamily="34" charset="0"/>
                <a:cs typeface="Calibri" pitchFamily="34" charset="0"/>
              </a:rPr>
              <a:t>. Ένα </a:t>
            </a:r>
            <a:r>
              <a:rPr lang="el-GR" sz="1700" b="1" dirty="0">
                <a:latin typeface="Calibri" pitchFamily="34" charset="0"/>
                <a:cs typeface="Calibri" pitchFamily="34" charset="0"/>
              </a:rPr>
              <a:t>Π</a:t>
            </a:r>
            <a:r>
              <a:rPr lang="el-GR" sz="1700" b="1" dirty="0" smtClean="0">
                <a:latin typeface="Calibri" pitchFamily="34" charset="0"/>
                <a:cs typeface="Calibri" pitchFamily="34" charset="0"/>
              </a:rPr>
              <a:t>αράδειγμα</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δεν απορρίπτεται στη βάση μιας σύγκρισης των συνεπειών του με τη μαρτυρική εμπειρία. Η απόρριψη του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είναι μια </a:t>
            </a:r>
            <a:r>
              <a:rPr lang="el-GR" sz="1700" b="1" dirty="0" smtClean="0">
                <a:latin typeface="Calibri" pitchFamily="34" charset="0"/>
                <a:cs typeface="Calibri" pitchFamily="34" charset="0"/>
              </a:rPr>
              <a:t>τριμερής σχέση</a:t>
            </a:r>
            <a:r>
              <a:rPr lang="el-GR" sz="1700" dirty="0" smtClean="0">
                <a:latin typeface="Calibri" pitchFamily="34" charset="0"/>
                <a:cs typeface="Calibri" pitchFamily="34" charset="0"/>
              </a:rPr>
              <a:t>, η οποία περιλαμβάνει ένα </a:t>
            </a:r>
            <a:r>
              <a:rPr lang="el-GR" sz="1700" b="1" dirty="0" smtClean="0">
                <a:latin typeface="Calibri" pitchFamily="34" charset="0"/>
                <a:cs typeface="Calibri" pitchFamily="34" charset="0"/>
              </a:rPr>
              <a:t>εδραιωμένο </a:t>
            </a:r>
            <a:r>
              <a:rPr lang="el-GR" sz="1700" b="1" dirty="0">
                <a:latin typeface="Calibri" pitchFamily="34" charset="0"/>
                <a:cs typeface="Calibri" pitchFamily="34" charset="0"/>
              </a:rPr>
              <a:t>Π</a:t>
            </a:r>
            <a:r>
              <a:rPr lang="el-GR" sz="1700" b="1" dirty="0" smtClean="0">
                <a:latin typeface="Calibri" pitchFamily="34" charset="0"/>
                <a:cs typeface="Calibri" pitchFamily="34" charset="0"/>
              </a:rPr>
              <a:t>αράδειγμα</a:t>
            </a:r>
            <a:r>
              <a:rPr lang="el-GR" sz="1700" dirty="0" smtClean="0">
                <a:latin typeface="Calibri" pitchFamily="34" charset="0"/>
                <a:cs typeface="Calibri" pitchFamily="34" charset="0"/>
              </a:rPr>
              <a:t>, ένα </a:t>
            </a:r>
            <a:r>
              <a:rPr lang="el-GR" sz="1700" b="1" dirty="0" smtClean="0">
                <a:latin typeface="Calibri" pitchFamily="34" charset="0"/>
                <a:cs typeface="Calibri" pitchFamily="34" charset="0"/>
              </a:rPr>
              <a:t>αντίπαλο </a:t>
            </a:r>
            <a:r>
              <a:rPr lang="el-GR" sz="1700" b="1" dirty="0" smtClean="0">
                <a:latin typeface="Calibri" pitchFamily="34" charset="0"/>
                <a:cs typeface="Calibri" pitchFamily="34" charset="0"/>
              </a:rPr>
              <a:t>Παράδειγμα </a:t>
            </a:r>
            <a:r>
              <a:rPr lang="el-GR" sz="1700" dirty="0" smtClean="0">
                <a:latin typeface="Calibri" pitchFamily="34" charset="0"/>
                <a:cs typeface="Calibri" pitchFamily="34" charset="0"/>
              </a:rPr>
              <a:t>και τα </a:t>
            </a:r>
            <a:r>
              <a:rPr lang="el-GR" sz="1700" b="1" dirty="0" err="1" smtClean="0">
                <a:latin typeface="Calibri" pitchFamily="34" charset="0"/>
                <a:cs typeface="Calibri" pitchFamily="34" charset="0"/>
              </a:rPr>
              <a:t>παρατηρησιακά</a:t>
            </a:r>
            <a:r>
              <a:rPr lang="el-GR" sz="1700" b="1" dirty="0" smtClean="0">
                <a:latin typeface="Calibri" pitchFamily="34" charset="0"/>
                <a:cs typeface="Calibri" pitchFamily="34" charset="0"/>
              </a:rPr>
              <a:t> αποδεικτικά στοιχεία</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Η επιστήμη εισέρχεται σε ένα </a:t>
            </a:r>
            <a:r>
              <a:rPr lang="el-GR" sz="1700" b="1" dirty="0" smtClean="0">
                <a:latin typeface="Calibri" pitchFamily="34" charset="0"/>
                <a:cs typeface="Calibri" pitchFamily="34" charset="0"/>
              </a:rPr>
              <a:t>ανταγωνιστικό στάδιο </a:t>
            </a:r>
            <a:r>
              <a:rPr lang="el-GR" sz="1700" dirty="0" smtClean="0">
                <a:latin typeface="Calibri" pitchFamily="34" charset="0"/>
                <a:cs typeface="Calibri" pitchFamily="34" charset="0"/>
              </a:rPr>
              <a:t>με την εμφάνιση ενός </a:t>
            </a:r>
            <a:r>
              <a:rPr lang="el-GR" sz="1700" b="1" dirty="0" smtClean="0">
                <a:latin typeface="Calibri" pitchFamily="34" charset="0"/>
                <a:cs typeface="Calibri" pitchFamily="34" charset="0"/>
              </a:rPr>
              <a:t>βιώσιμου ανταγωνιστικού Παραδείγματος</a:t>
            </a:r>
            <a:r>
              <a:rPr lang="el-GR" sz="1700" dirty="0" smtClean="0">
                <a:latin typeface="Calibri" pitchFamily="34" charset="0"/>
                <a:cs typeface="Calibri" pitchFamily="34" charset="0"/>
              </a:rPr>
              <a:t>, κάτι που θα απαιτούσε τη σύγκριση των δύο </a:t>
            </a:r>
            <a:r>
              <a:rPr lang="el-GR" sz="1700" b="1" dirty="0" smtClean="0">
                <a:latin typeface="Calibri" pitchFamily="34" charset="0"/>
                <a:cs typeface="Calibri" pitchFamily="34" charset="0"/>
              </a:rPr>
              <a:t>Παραδειγμάτων</a:t>
            </a:r>
            <a:r>
              <a:rPr lang="el-GR" sz="1700" dirty="0" smtClean="0">
                <a:latin typeface="Calibri" pitchFamily="34" charset="0"/>
                <a:cs typeface="Calibri" pitchFamily="34" charset="0"/>
              </a:rPr>
              <a:t>.</a:t>
            </a:r>
          </a:p>
        </p:txBody>
      </p:sp>
    </p:spTree>
    <p:extLst>
      <p:ext uri="{BB962C8B-B14F-4D97-AF65-F5344CB8AC3E}">
        <p14:creationId xmlns:p14="http://schemas.microsoft.com/office/powerpoint/2010/main" val="987649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467544" y="1988840"/>
            <a:ext cx="8219256" cy="4585696"/>
          </a:xfrm>
        </p:spPr>
        <p:txBody>
          <a:bodyPr>
            <a:normAutofit fontScale="92500" lnSpcReduction="10000"/>
          </a:bodyPr>
          <a:lstStyle/>
          <a:p>
            <a:pPr algn="just">
              <a:buFont typeface="Wingdings" pitchFamily="2" charset="2"/>
              <a:buChar char="Ø"/>
            </a:pPr>
            <a:r>
              <a:rPr lang="el-GR" sz="1700" dirty="0" smtClean="0"/>
              <a:t> </a:t>
            </a:r>
            <a:r>
              <a:rPr lang="el-GR" sz="1800" dirty="0" smtClean="0">
                <a:latin typeface="Calibri" pitchFamily="34" charset="0"/>
                <a:cs typeface="Calibri" pitchFamily="34" charset="0"/>
              </a:rPr>
              <a:t>Μία σύγκριση μεταξύ δύο </a:t>
            </a:r>
            <a:r>
              <a:rPr lang="el-GR" sz="1800" b="1" dirty="0" smtClean="0">
                <a:latin typeface="Calibri" pitchFamily="34" charset="0"/>
                <a:cs typeface="Calibri" pitchFamily="34" charset="0"/>
              </a:rPr>
              <a:t>Παραδειγμάτων</a:t>
            </a:r>
            <a:r>
              <a:rPr lang="el-GR" sz="1800" dirty="0" smtClean="0">
                <a:latin typeface="Calibri" pitchFamily="34" charset="0"/>
                <a:cs typeface="Calibri" pitchFamily="34" charset="0"/>
              </a:rPr>
              <a:t> θα μπορούσε να γίνει μόνο αν υπήρχε διαθέσιμη, μια γλώσσα ανεξάρτητα από το </a:t>
            </a:r>
            <a:r>
              <a:rPr lang="el-GR" sz="1800" b="1" dirty="0" smtClean="0">
                <a:latin typeface="Calibri" pitchFamily="34" charset="0"/>
                <a:cs typeface="Calibri" pitchFamily="34" charset="0"/>
              </a:rPr>
              <a:t>Παράδειγμα</a:t>
            </a:r>
            <a:r>
              <a:rPr lang="el-GR" sz="1800" dirty="0" smtClean="0">
                <a:latin typeface="Calibri" pitchFamily="34" charset="0"/>
                <a:cs typeface="Calibri" pitchFamily="34" charset="0"/>
              </a:rPr>
              <a:t>, στην οποία να αναφέρουμε τα αποτελέσματα της παρατήρησης. Όμως μια τέτοια γλώσσα σύμφωνα με τον </a:t>
            </a:r>
            <a:r>
              <a:rPr lang="en-GB" sz="1800" b="1" dirty="0" smtClean="0">
                <a:latin typeface="Calibri" pitchFamily="34" charset="0"/>
                <a:cs typeface="Calibri" pitchFamily="34" charset="0"/>
              </a:rPr>
              <a:t>Kuhn</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δεν υπάρχει.</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Επίσης, σύμφωνα με τον ίδιο η αντικατάσταση ενός </a:t>
            </a:r>
            <a:r>
              <a:rPr lang="el-GR" sz="1800" b="1" dirty="0" smtClean="0">
                <a:latin typeface="Calibri" pitchFamily="34" charset="0"/>
                <a:cs typeface="Calibri" pitchFamily="34" charset="0"/>
              </a:rPr>
              <a:t>Παραδείγματος, </a:t>
            </a:r>
            <a:r>
              <a:rPr lang="el-GR" sz="1800" dirty="0" smtClean="0">
                <a:latin typeface="Calibri" pitchFamily="34" charset="0"/>
                <a:cs typeface="Calibri" pitchFamily="34" charset="0"/>
              </a:rPr>
              <a:t>μοιάζει πιο πολύ με </a:t>
            </a:r>
            <a:r>
              <a:rPr lang="el-GR" sz="1800" b="1" dirty="0" smtClean="0">
                <a:latin typeface="Calibri" pitchFamily="34" charset="0"/>
                <a:cs typeface="Calibri" pitchFamily="34" charset="0"/>
              </a:rPr>
              <a:t>μετατόπιση μορφής</a:t>
            </a:r>
            <a:r>
              <a:rPr lang="el-GR" sz="1800" dirty="0" smtClean="0">
                <a:latin typeface="Calibri" pitchFamily="34" charset="0"/>
                <a:cs typeface="Calibri" pitchFamily="34" charset="0"/>
              </a:rPr>
              <a:t>. Τα ανταγωνιζόμενα </a:t>
            </a:r>
            <a:r>
              <a:rPr lang="el-GR" sz="1800" b="1" dirty="0" smtClean="0">
                <a:latin typeface="Calibri" pitchFamily="34" charset="0"/>
                <a:cs typeface="Calibri" pitchFamily="34" charset="0"/>
              </a:rPr>
              <a:t>Παραδείγματα, </a:t>
            </a:r>
            <a:r>
              <a:rPr lang="el-GR" sz="1800" dirty="0" smtClean="0">
                <a:latin typeface="Calibri" pitchFamily="34" charset="0"/>
                <a:cs typeface="Calibri" pitchFamily="34" charset="0"/>
              </a:rPr>
              <a:t>δεν είναι εντελώς </a:t>
            </a:r>
            <a:r>
              <a:rPr lang="el-GR" sz="1800" b="1" dirty="0" err="1" smtClean="0">
                <a:latin typeface="Calibri" pitchFamily="34" charset="0"/>
                <a:cs typeface="Calibri" pitchFamily="34" charset="0"/>
              </a:rPr>
              <a:t>ασσύμετρα</a:t>
            </a:r>
            <a:r>
              <a:rPr lang="el-GR" sz="1800" dirty="0" smtClean="0">
                <a:latin typeface="Calibri" pitchFamily="34" charset="0"/>
                <a:cs typeface="Calibri" pitchFamily="34" charset="0"/>
              </a:rPr>
              <a:t>, αφού δύο </a:t>
            </a:r>
            <a:r>
              <a:rPr lang="el-GR" sz="1800" b="1" dirty="0" smtClean="0">
                <a:latin typeface="Calibri" pitchFamily="34" charset="0"/>
                <a:cs typeface="Calibri" pitchFamily="34" charset="0"/>
              </a:rPr>
              <a:t>Παραδείγματα </a:t>
            </a:r>
            <a:r>
              <a:rPr lang="el-GR" sz="1800" dirty="0" smtClean="0">
                <a:latin typeface="Calibri" pitchFamily="34" charset="0"/>
                <a:cs typeface="Calibri" pitchFamily="34" charset="0"/>
              </a:rPr>
              <a:t>μπορεί να διαφέρουν ως προς τα είδη απάντησης που θεωρούνται επιτρεπτά. Επιπλέον, αν και ένα νέο </a:t>
            </a:r>
            <a:r>
              <a:rPr lang="el-GR" sz="1800" b="1" dirty="0" smtClean="0">
                <a:latin typeface="Calibri" pitchFamily="34" charset="0"/>
                <a:cs typeface="Calibri" pitchFamily="34" charset="0"/>
              </a:rPr>
              <a:t>Παράδειγμα</a:t>
            </a:r>
            <a:r>
              <a:rPr lang="el-GR" sz="1800" dirty="0" smtClean="0">
                <a:latin typeface="Calibri" pitchFamily="34" charset="0"/>
                <a:cs typeface="Calibri" pitchFamily="34" charset="0"/>
              </a:rPr>
              <a:t> συνήθως ενσωματώνει έννοιες, που προέρχονται από το παλιό </a:t>
            </a:r>
            <a:r>
              <a:rPr lang="el-GR" sz="1800" b="1" dirty="0" smtClean="0">
                <a:latin typeface="Calibri" pitchFamily="34" charset="0"/>
                <a:cs typeface="Calibri" pitchFamily="34" charset="0"/>
              </a:rPr>
              <a:t>Παράδειγμα, </a:t>
            </a:r>
            <a:r>
              <a:rPr lang="el-GR" sz="1800" dirty="0" smtClean="0">
                <a:latin typeface="Calibri" pitchFamily="34" charset="0"/>
                <a:cs typeface="Calibri" pitchFamily="34" charset="0"/>
              </a:rPr>
              <a:t>αυτές οι έννοιες χρησιμοποιούνται με νέους τρόπους. Ενδεικτικά, κατά τη μετάβαση από  τη </a:t>
            </a:r>
            <a:r>
              <a:rPr lang="el-GR" sz="1800" b="1" dirty="0" err="1">
                <a:latin typeface="Calibri" pitchFamily="34" charset="0"/>
                <a:cs typeface="Calibri" pitchFamily="34" charset="0"/>
              </a:rPr>
              <a:t>Ν</a:t>
            </a:r>
            <a:r>
              <a:rPr lang="el-GR" sz="1800" b="1" dirty="0" err="1" smtClean="0">
                <a:latin typeface="Calibri" pitchFamily="34" charset="0"/>
                <a:cs typeface="Calibri" pitchFamily="34" charset="0"/>
              </a:rPr>
              <a:t>ευτώνια</a:t>
            </a:r>
            <a:r>
              <a:rPr lang="el-GR" sz="1800" b="1" dirty="0" smtClean="0">
                <a:latin typeface="Calibri" pitchFamily="34" charset="0"/>
                <a:cs typeface="Calibri" pitchFamily="34" charset="0"/>
              </a:rPr>
              <a:t> Φυσική </a:t>
            </a:r>
            <a:r>
              <a:rPr lang="el-GR" sz="1800" dirty="0" smtClean="0">
                <a:latin typeface="Calibri" pitchFamily="34" charset="0"/>
                <a:cs typeface="Calibri" pitchFamily="34" charset="0"/>
              </a:rPr>
              <a:t>στη </a:t>
            </a:r>
            <a:r>
              <a:rPr lang="el-GR" sz="1800" b="1" dirty="0" smtClean="0">
                <a:latin typeface="Calibri" pitchFamily="34" charset="0"/>
                <a:cs typeface="Calibri" pitchFamily="34" charset="0"/>
              </a:rPr>
              <a:t>Γενική </a:t>
            </a:r>
            <a:r>
              <a:rPr lang="el-GR" sz="1800" b="1" dirty="0">
                <a:latin typeface="Calibri" pitchFamily="34" charset="0"/>
                <a:cs typeface="Calibri" pitchFamily="34" charset="0"/>
              </a:rPr>
              <a:t>Θ</a:t>
            </a:r>
            <a:r>
              <a:rPr lang="el-GR" sz="1800" b="1" dirty="0" smtClean="0">
                <a:latin typeface="Calibri" pitchFamily="34" charset="0"/>
                <a:cs typeface="Calibri" pitchFamily="34" charset="0"/>
              </a:rPr>
              <a:t>εωρία της Σχετικότητας</a:t>
            </a:r>
            <a:r>
              <a:rPr lang="el-GR" sz="1800" dirty="0" smtClean="0">
                <a:latin typeface="Calibri" pitchFamily="34" charset="0"/>
                <a:cs typeface="Calibri" pitchFamily="34" charset="0"/>
              </a:rPr>
              <a:t>, οι όροι «</a:t>
            </a:r>
            <a:r>
              <a:rPr lang="el-GR" sz="1800" b="1" dirty="0" smtClean="0">
                <a:latin typeface="Calibri" pitchFamily="34" charset="0"/>
                <a:cs typeface="Calibri" pitchFamily="34" charset="0"/>
              </a:rPr>
              <a:t>χώρος</a:t>
            </a:r>
            <a:r>
              <a:rPr lang="el-GR" sz="1800" dirty="0" smtClean="0">
                <a:latin typeface="Calibri" pitchFamily="34" charset="0"/>
                <a:cs typeface="Calibri" pitchFamily="34" charset="0"/>
              </a:rPr>
              <a:t>», «</a:t>
            </a:r>
            <a:r>
              <a:rPr lang="el-GR" sz="1800" b="1" dirty="0" smtClean="0">
                <a:latin typeface="Calibri" pitchFamily="34" charset="0"/>
                <a:cs typeface="Calibri" pitchFamily="34" charset="0"/>
              </a:rPr>
              <a:t>χρόνος</a:t>
            </a:r>
            <a:r>
              <a:rPr lang="el-GR" sz="1800" dirty="0" smtClean="0">
                <a:latin typeface="Calibri" pitchFamily="34" charset="0"/>
                <a:cs typeface="Calibri" pitchFamily="34" charset="0"/>
              </a:rPr>
              <a:t>» και «</a:t>
            </a:r>
            <a:r>
              <a:rPr lang="el-GR" sz="1800" b="1" dirty="0" smtClean="0">
                <a:latin typeface="Calibri" pitchFamily="34" charset="0"/>
                <a:cs typeface="Calibri" pitchFamily="34" charset="0"/>
              </a:rPr>
              <a:t>ύλη</a:t>
            </a:r>
            <a:r>
              <a:rPr lang="el-GR" sz="1800" dirty="0" smtClean="0">
                <a:latin typeface="Calibri" pitchFamily="34" charset="0"/>
                <a:cs typeface="Calibri" pitchFamily="34" charset="0"/>
              </a:rPr>
              <a:t>» υφίστανται παρερμηνείες.</a:t>
            </a: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Το προϊόν μιας σύγκρουσης </a:t>
            </a:r>
            <a:r>
              <a:rPr lang="el-GR" sz="1800" b="1" dirty="0" smtClean="0">
                <a:latin typeface="Calibri" pitchFamily="34" charset="0"/>
                <a:cs typeface="Calibri" pitchFamily="34" charset="0"/>
              </a:rPr>
              <a:t>Παραδειγμάτων </a:t>
            </a:r>
            <a:r>
              <a:rPr lang="el-GR" sz="1800" dirty="0" smtClean="0">
                <a:latin typeface="Calibri" pitchFamily="34" charset="0"/>
                <a:cs typeface="Calibri" pitchFamily="34" charset="0"/>
              </a:rPr>
              <a:t>δεν είναι τυχαίο. Αν και τα ανταγωνιζόμενα </a:t>
            </a:r>
            <a:r>
              <a:rPr lang="el-GR" sz="1800" b="1" dirty="0" smtClean="0">
                <a:latin typeface="Calibri" pitchFamily="34" charset="0"/>
                <a:cs typeface="Calibri" pitchFamily="34" charset="0"/>
              </a:rPr>
              <a:t>Παραδείγματα </a:t>
            </a:r>
            <a:r>
              <a:rPr lang="el-GR" sz="1800" dirty="0" smtClean="0">
                <a:latin typeface="Calibri" pitchFamily="34" charset="0"/>
                <a:cs typeface="Calibri" pitchFamily="34" charset="0"/>
              </a:rPr>
              <a:t>είναι </a:t>
            </a:r>
            <a:r>
              <a:rPr lang="el-GR" sz="1800" b="1" dirty="0" err="1" smtClean="0">
                <a:latin typeface="Calibri" pitchFamily="34" charset="0"/>
                <a:cs typeface="Calibri" pitchFamily="34" charset="0"/>
              </a:rPr>
              <a:t>ασσύμετρα</a:t>
            </a:r>
            <a:r>
              <a:rPr lang="el-GR" sz="1800" dirty="0" smtClean="0">
                <a:latin typeface="Calibri" pitchFamily="34" charset="0"/>
                <a:cs typeface="Calibri" pitchFamily="34" charset="0"/>
              </a:rPr>
              <a:t>, εντούτοις η αντικατάσταση </a:t>
            </a:r>
            <a:r>
              <a:rPr lang="el-GR" sz="1800" b="1" dirty="0" smtClean="0">
                <a:latin typeface="Calibri" pitchFamily="34" charset="0"/>
                <a:cs typeface="Calibri" pitchFamily="34" charset="0"/>
              </a:rPr>
              <a:t>Παραδείγματος, </a:t>
            </a:r>
            <a:r>
              <a:rPr lang="el-GR" sz="1800" dirty="0" smtClean="0">
                <a:latin typeface="Calibri" pitchFamily="34" charset="0"/>
                <a:cs typeface="Calibri" pitchFamily="34" charset="0"/>
              </a:rPr>
              <a:t>έχει τα δικά της </a:t>
            </a:r>
            <a:r>
              <a:rPr lang="el-GR" sz="1800" b="1" dirty="0" smtClean="0">
                <a:latin typeface="Calibri" pitchFamily="34" charset="0"/>
                <a:cs typeface="Calibri" pitchFamily="34" charset="0"/>
              </a:rPr>
              <a:t>πρότυπα ορθολογικότητας</a:t>
            </a:r>
            <a:r>
              <a:rPr lang="el-GR" sz="1800" dirty="0" smtClean="0">
                <a:latin typeface="Calibri" pitchFamily="34" charset="0"/>
                <a:cs typeface="Calibri" pitchFamily="34" charset="0"/>
              </a:rPr>
              <a:t>. Το νικηφόρο </a:t>
            </a:r>
            <a:r>
              <a:rPr lang="el-GR" sz="1800" b="1" dirty="0" smtClean="0">
                <a:latin typeface="Calibri" pitchFamily="34" charset="0"/>
                <a:cs typeface="Calibri" pitchFamily="34" charset="0"/>
              </a:rPr>
              <a:t>Παράδειγμα,</a:t>
            </a:r>
            <a:r>
              <a:rPr lang="el-GR" sz="1800" dirty="0" smtClean="0">
                <a:latin typeface="Calibri" pitchFamily="34" charset="0"/>
                <a:cs typeface="Calibri" pitchFamily="34" charset="0"/>
              </a:rPr>
              <a:t> πρέπει να αντιμετωπίζει δημιουργικά τις </a:t>
            </a:r>
            <a:r>
              <a:rPr lang="el-GR" sz="1800" b="1" dirty="0" smtClean="0">
                <a:latin typeface="Calibri" pitchFamily="34" charset="0"/>
                <a:cs typeface="Calibri" pitchFamily="34" charset="0"/>
              </a:rPr>
              <a:t>ανωμαλίες</a:t>
            </a:r>
            <a:r>
              <a:rPr lang="el-GR" sz="1800" dirty="0" smtClean="0">
                <a:latin typeface="Calibri" pitchFamily="34" charset="0"/>
                <a:cs typeface="Calibri" pitchFamily="34" charset="0"/>
              </a:rPr>
              <a:t>, που οδήγησαν στην </a:t>
            </a:r>
            <a:r>
              <a:rPr lang="el-GR" sz="1800" b="1" dirty="0" smtClean="0">
                <a:latin typeface="Calibri" pitchFamily="34" charset="0"/>
                <a:cs typeface="Calibri" pitchFamily="34" charset="0"/>
              </a:rPr>
              <a:t>κρίση,</a:t>
            </a:r>
            <a:r>
              <a:rPr lang="el-GR" sz="1800" dirty="0" smtClean="0">
                <a:latin typeface="Calibri" pitchFamily="34" charset="0"/>
                <a:cs typeface="Calibri" pitchFamily="34" charset="0"/>
              </a:rPr>
              <a:t> ενώ αν δεν υπάρχει διαφορά μια βελτίωση στην </a:t>
            </a:r>
            <a:r>
              <a:rPr lang="el-GR" sz="1800" b="1" dirty="0" smtClean="0">
                <a:latin typeface="Calibri" pitchFamily="34" charset="0"/>
                <a:cs typeface="Calibri" pitchFamily="34" charset="0"/>
              </a:rPr>
              <a:t>ποσοτική ακρίβεια </a:t>
            </a:r>
            <a:r>
              <a:rPr lang="el-GR" sz="1800" dirty="0" smtClean="0">
                <a:latin typeface="Calibri" pitchFamily="34" charset="0"/>
                <a:cs typeface="Calibri" pitchFamily="34" charset="0"/>
              </a:rPr>
              <a:t>μετρά υπέρ του νέου </a:t>
            </a:r>
            <a:r>
              <a:rPr lang="el-GR" sz="1800" b="1" dirty="0" smtClean="0">
                <a:latin typeface="Calibri" pitchFamily="34" charset="0"/>
                <a:cs typeface="Calibri" pitchFamily="34" charset="0"/>
              </a:rPr>
              <a:t>Παραδείγματος</a:t>
            </a:r>
            <a:r>
              <a:rPr lang="el-GR" sz="1800" dirty="0" smtClean="0">
                <a:latin typeface="Calibri" pitchFamily="34" charset="0"/>
                <a:cs typeface="Calibri" pitchFamily="34" charset="0"/>
              </a:rPr>
              <a:t>.</a:t>
            </a:r>
            <a:endParaRPr lang="el-GR" sz="1800" b="1" dirty="0">
              <a:latin typeface="Calibri" pitchFamily="34" charset="0"/>
              <a:cs typeface="Calibri" pitchFamily="34" charset="0"/>
            </a:endParaRPr>
          </a:p>
        </p:txBody>
      </p:sp>
    </p:spTree>
    <p:extLst>
      <p:ext uri="{BB962C8B-B14F-4D97-AF65-F5344CB8AC3E}">
        <p14:creationId xmlns:p14="http://schemas.microsoft.com/office/powerpoint/2010/main" val="2594655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a:bodyPr>
          <a:lstStyle/>
          <a:p>
            <a:pPr algn="just">
              <a:buFont typeface="Wingdings" pitchFamily="2" charset="2"/>
              <a:buChar char="Ø"/>
            </a:pPr>
            <a:r>
              <a:rPr lang="el-GR" sz="1700" dirty="0" smtClean="0">
                <a:latin typeface="Calibri" pitchFamily="34" charset="0"/>
                <a:cs typeface="Calibri" pitchFamily="34" charset="0"/>
              </a:rPr>
              <a:t> Στην πρώτη έκδοση του έργου του ο </a:t>
            </a:r>
            <a:r>
              <a:rPr lang="en-GB" sz="1700" b="1" dirty="0" smtClean="0">
                <a:latin typeface="Calibri" pitchFamily="34" charset="0"/>
                <a:cs typeface="Calibri" pitchFamily="34" charset="0"/>
              </a:rPr>
              <a:t>Kuhn</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καθόρισε ένα </a:t>
            </a:r>
            <a:r>
              <a:rPr lang="el-GR" sz="1700" b="1" dirty="0" smtClean="0">
                <a:latin typeface="Calibri" pitchFamily="34" charset="0"/>
                <a:cs typeface="Calibri" pitchFamily="34" charset="0"/>
              </a:rPr>
              <a:t>πρότυπο επιστημονικής προόδου</a:t>
            </a:r>
            <a:r>
              <a:rPr lang="el-GR" sz="1700" dirty="0" smtClean="0">
                <a:latin typeface="Calibri" pitchFamily="34" charset="0"/>
                <a:cs typeface="Calibri" pitchFamily="34" charset="0"/>
              </a:rPr>
              <a:t>, που υπερτίθεται στις ιστορικές </a:t>
            </a:r>
            <a:r>
              <a:rPr lang="el-GR" sz="1700" dirty="0" smtClean="0">
                <a:latin typeface="Calibri" pitchFamily="34" charset="0"/>
                <a:cs typeface="Calibri" pitchFamily="34" charset="0"/>
              </a:rPr>
              <a:t>εξελίξεις. </a:t>
            </a:r>
            <a:r>
              <a:rPr lang="el-GR" sz="1700" dirty="0" smtClean="0">
                <a:latin typeface="Calibri" pitchFamily="34" charset="0"/>
                <a:cs typeface="Calibri" pitchFamily="34" charset="0"/>
              </a:rPr>
              <a:t>Εάν ταιριάζει το πρότυπο, αυτό θα προσδιοριστεί από τους ιστορικούς της επιστήμης. Όμως πως μπορεί να αποφασίσει εάν ένα πειραματικό αποτέλεσμα είναι μια ανωμαλία, εάν η δραστηριότητα επίλυσης γρίφων έφτασε στο στάδιο της κρίσης ή εάν συνέβη μια μετατόπιση μορφής</a:t>
            </a:r>
            <a:r>
              <a:rPr lang="en-GB"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Σχετικά με αυτό πρέπει να αναφερθεί ότι πολλοί στοχαστές άσκησαν κριτική στον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ότι χρησιμοποίησε την έννοια  του </a:t>
            </a:r>
            <a:r>
              <a:rPr lang="el-GR" sz="1700" b="1" dirty="0" smtClean="0">
                <a:latin typeface="Calibri" pitchFamily="34" charset="0"/>
                <a:cs typeface="Calibri" pitchFamily="34" charset="0"/>
              </a:rPr>
              <a:t>Παραδείγματος, </a:t>
            </a:r>
            <a:r>
              <a:rPr lang="el-GR" sz="1700" dirty="0" smtClean="0">
                <a:latin typeface="Calibri" pitchFamily="34" charset="0"/>
                <a:cs typeface="Calibri" pitchFamily="34" charset="0"/>
              </a:rPr>
              <a:t>με </a:t>
            </a:r>
            <a:r>
              <a:rPr lang="el-GR" sz="1700" b="1" dirty="0" smtClean="0">
                <a:latin typeface="Calibri" pitchFamily="34" charset="0"/>
                <a:cs typeface="Calibri" pitchFamily="34" charset="0"/>
              </a:rPr>
              <a:t>διφορούμενο</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τρόπο, </a:t>
            </a:r>
            <a:r>
              <a:rPr lang="el-GR" sz="1700" dirty="0" smtClean="0">
                <a:latin typeface="Calibri" pitchFamily="34" charset="0"/>
                <a:cs typeface="Calibri" pitchFamily="34" charset="0"/>
              </a:rPr>
              <a:t>μετατοπιζόμενος ανάμεσα σε μια ευρεία και σε μία στενή «έννοια» του </a:t>
            </a:r>
            <a:r>
              <a:rPr lang="el-GR" sz="1700" b="1" dirty="0" smtClean="0">
                <a:latin typeface="Calibri" pitchFamily="34" charset="0"/>
                <a:cs typeface="Calibri" pitchFamily="34" charset="0"/>
              </a:rPr>
              <a:t>Παραδείγματος. </a:t>
            </a:r>
            <a:r>
              <a:rPr lang="el-GR" sz="1700" dirty="0" smtClean="0">
                <a:latin typeface="Calibri" pitchFamily="34" charset="0"/>
                <a:cs typeface="Calibri" pitchFamily="34" charset="0"/>
              </a:rPr>
              <a:t>Υπό την </a:t>
            </a:r>
            <a:r>
              <a:rPr lang="el-GR" sz="1700" b="1" dirty="0" smtClean="0">
                <a:latin typeface="Calibri" pitchFamily="34" charset="0"/>
                <a:cs typeface="Calibri" pitchFamily="34" charset="0"/>
              </a:rPr>
              <a:t>ευρεία έννοια </a:t>
            </a:r>
            <a:r>
              <a:rPr lang="el-GR" sz="1700" dirty="0" smtClean="0">
                <a:latin typeface="Calibri" pitchFamily="34" charset="0"/>
                <a:cs typeface="Calibri" pitchFamily="34" charset="0"/>
              </a:rPr>
              <a:t>ένα </a:t>
            </a:r>
            <a:r>
              <a:rPr lang="el-GR" sz="1700" b="1" dirty="0" smtClean="0">
                <a:latin typeface="Calibri" pitchFamily="34" charset="0"/>
                <a:cs typeface="Calibri" pitchFamily="34" charset="0"/>
              </a:rPr>
              <a:t>Παράδειγμα</a:t>
            </a:r>
            <a:r>
              <a:rPr lang="el-GR" sz="1700" dirty="0" smtClean="0">
                <a:latin typeface="Calibri" pitchFamily="34" charset="0"/>
                <a:cs typeface="Calibri" pitchFamily="34" charset="0"/>
              </a:rPr>
              <a:t> είναι ένας «</a:t>
            </a:r>
            <a:r>
              <a:rPr lang="el-GR" sz="1700" i="1" dirty="0" smtClean="0">
                <a:solidFill>
                  <a:schemeClr val="accent1">
                    <a:lumMod val="50000"/>
                  </a:schemeClr>
                </a:solidFill>
                <a:latin typeface="Calibri" pitchFamily="34" charset="0"/>
                <a:cs typeface="Calibri" pitchFamily="34" charset="0"/>
              </a:rPr>
              <a:t>πίνακας επιστημονικών κλάδων</a:t>
            </a:r>
            <a:r>
              <a:rPr lang="el-GR" sz="1700" i="1" dirty="0" smtClean="0">
                <a:latin typeface="Calibri" pitchFamily="34" charset="0"/>
                <a:cs typeface="Calibri" pitchFamily="34" charset="0"/>
              </a:rPr>
              <a:t>»</a:t>
            </a:r>
            <a:r>
              <a:rPr lang="el-GR" sz="1700" dirty="0" smtClean="0">
                <a:latin typeface="Calibri" pitchFamily="34" charset="0"/>
                <a:cs typeface="Calibri" pitchFamily="34" charset="0"/>
              </a:rPr>
              <a:t> ή ένας «</a:t>
            </a:r>
            <a:r>
              <a:rPr lang="el-GR" sz="1700" i="1" dirty="0" smtClean="0">
                <a:solidFill>
                  <a:schemeClr val="accent2">
                    <a:lumMod val="50000"/>
                  </a:schemeClr>
                </a:solidFill>
                <a:latin typeface="Calibri" pitchFamily="34" charset="0"/>
                <a:cs typeface="Calibri" pitchFamily="34" charset="0"/>
              </a:rPr>
              <a:t>ολόκληρος αστερισμός</a:t>
            </a:r>
            <a:r>
              <a:rPr lang="el-GR" sz="1700" dirty="0">
                <a:solidFill>
                  <a:schemeClr val="accent2">
                    <a:lumMod val="50000"/>
                  </a:schemeClr>
                </a:solidFill>
                <a:latin typeface="Calibri" pitchFamily="34" charset="0"/>
                <a:cs typeface="Calibri" pitchFamily="34" charset="0"/>
              </a:rPr>
              <a:t> </a:t>
            </a:r>
            <a:r>
              <a:rPr lang="el-GR" sz="1700" i="1" dirty="0" smtClean="0">
                <a:solidFill>
                  <a:schemeClr val="accent2">
                    <a:lumMod val="50000"/>
                  </a:schemeClr>
                </a:solidFill>
                <a:latin typeface="Calibri" pitchFamily="34" charset="0"/>
                <a:cs typeface="Calibri" pitchFamily="34" charset="0"/>
              </a:rPr>
              <a:t> πεποιθήσεων, αξιών, τεχνικών κλπ, που ενστερνίζονται τα μέλη μιας επιστημονικής κοινότητας</a:t>
            </a:r>
            <a:r>
              <a:rPr lang="el-GR" sz="1700" i="1" dirty="0" smtClean="0">
                <a:latin typeface="Calibri" pitchFamily="34" charset="0"/>
                <a:cs typeface="Calibri" pitchFamily="34" charset="0"/>
              </a:rPr>
              <a:t>».</a:t>
            </a:r>
            <a:r>
              <a:rPr lang="el-GR" sz="1700" dirty="0" smtClean="0">
                <a:latin typeface="Calibri" pitchFamily="34" charset="0"/>
                <a:cs typeface="Calibri" pitchFamily="34" charset="0"/>
              </a:rPr>
              <a:t> Τα μέλη μιας κοινότητας μπορεί να μοιράζονται τη δέσμευση για την ύπαρξη θεωρητικών οντοτήτων ή να συμφωνούν  ως προς το ποια είδη έρευνας είναι </a:t>
            </a:r>
            <a:r>
              <a:rPr lang="el-GR" sz="1700" dirty="0">
                <a:latin typeface="Calibri" pitchFamily="34" charset="0"/>
                <a:cs typeface="Calibri" pitchFamily="34" charset="0"/>
              </a:rPr>
              <a:t>σ</a:t>
            </a:r>
            <a:r>
              <a:rPr lang="el-GR" sz="1700" dirty="0" smtClean="0">
                <a:latin typeface="Calibri" pitchFamily="34" charset="0"/>
                <a:cs typeface="Calibri" pitchFamily="34" charset="0"/>
              </a:rPr>
              <a:t>ημαντικά (πχ. μελέτες </a:t>
            </a:r>
            <a:r>
              <a:rPr lang="en-GB" sz="1700" b="1" dirty="0" smtClean="0">
                <a:latin typeface="Calibri" pitchFamily="34" charset="0"/>
                <a:cs typeface="Calibri" pitchFamily="34" charset="0"/>
              </a:rPr>
              <a:t>in vivo</a:t>
            </a:r>
            <a:r>
              <a:rPr lang="fr-FR" sz="1700" b="1" dirty="0" smtClean="0">
                <a:latin typeface="Calibri" pitchFamily="34" charset="0"/>
                <a:cs typeface="Calibri" pitchFamily="34" charset="0"/>
              </a:rPr>
              <a:t> </a:t>
            </a:r>
            <a:r>
              <a:rPr lang="el-GR" sz="1700" dirty="0" smtClean="0">
                <a:latin typeface="Calibri" pitchFamily="34" charset="0"/>
                <a:cs typeface="Calibri" pitchFamily="34" charset="0"/>
              </a:rPr>
              <a:t>έναντι μελετών </a:t>
            </a:r>
            <a:r>
              <a:rPr lang="en-GB" sz="1700" b="1" dirty="0" smtClean="0">
                <a:latin typeface="Calibri" pitchFamily="34" charset="0"/>
                <a:cs typeface="Calibri" pitchFamily="34" charset="0"/>
              </a:rPr>
              <a:t>in vitro</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 Υπό τη </a:t>
            </a:r>
            <a:r>
              <a:rPr lang="el-GR" sz="1700" b="1" dirty="0" smtClean="0">
                <a:latin typeface="Calibri" pitchFamily="34" charset="0"/>
                <a:cs typeface="Calibri" pitchFamily="34" charset="0"/>
              </a:rPr>
              <a:t>στενή έννοια </a:t>
            </a:r>
            <a:r>
              <a:rPr lang="el-GR" sz="1700" dirty="0" smtClean="0">
                <a:latin typeface="Calibri" pitchFamily="34" charset="0"/>
                <a:cs typeface="Calibri" pitchFamily="34" charset="0"/>
              </a:rPr>
              <a:t>ένα </a:t>
            </a:r>
            <a:r>
              <a:rPr lang="el-GR" sz="1700" b="1" dirty="0" smtClean="0">
                <a:latin typeface="Calibri" pitchFamily="34" charset="0"/>
                <a:cs typeface="Calibri" pitchFamily="34" charset="0"/>
              </a:rPr>
              <a:t>Παράδειγμα </a:t>
            </a:r>
            <a:r>
              <a:rPr lang="el-GR" sz="1700" dirty="0" smtClean="0">
                <a:latin typeface="Calibri" pitchFamily="34" charset="0"/>
                <a:cs typeface="Calibri" pitchFamily="34" charset="0"/>
              </a:rPr>
              <a:t> αποτελεί </a:t>
            </a:r>
            <a:r>
              <a:rPr lang="el-GR" sz="1700" b="1" dirty="0" smtClean="0">
                <a:latin typeface="Calibri" pitchFamily="34" charset="0"/>
                <a:cs typeface="Calibri" pitchFamily="34" charset="0"/>
              </a:rPr>
              <a:t>υπόδειγμα</a:t>
            </a:r>
            <a:r>
              <a:rPr lang="el-GR" sz="1700" dirty="0" smtClean="0">
                <a:latin typeface="Calibri" pitchFamily="34" charset="0"/>
                <a:cs typeface="Calibri" pitchFamily="34" charset="0"/>
              </a:rPr>
              <a:t>, δηλαδή μια σημαίνουσα παρουσίαση μιας θεωρίας, δεδομένου πως τα υποδείγματα διατυπώνονται, επαυξάνονται ή αναθεωρούνται στα διδακτικά βιβλία, που περιέχουν καθιερωμένες παρουσιάσεις και εφαρμογές μιας θεωρίας. </a:t>
            </a:r>
            <a:endParaRPr lang="el-GR" sz="1700" b="1" i="1" dirty="0">
              <a:latin typeface="Calibri" pitchFamily="34" charset="0"/>
              <a:cs typeface="Calibri" pitchFamily="34" charset="0"/>
            </a:endParaRPr>
          </a:p>
        </p:txBody>
      </p:sp>
    </p:spTree>
    <p:extLst>
      <p:ext uri="{BB962C8B-B14F-4D97-AF65-F5344CB8AC3E}">
        <p14:creationId xmlns:p14="http://schemas.microsoft.com/office/powerpoint/2010/main" val="966371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467544" y="1916832"/>
            <a:ext cx="8219256" cy="4657704"/>
          </a:xfrm>
        </p:spPr>
        <p:txBody>
          <a:bodyPr>
            <a:normAutofit lnSpcReduction="10000"/>
          </a:bodyPr>
          <a:lstStyle/>
          <a:p>
            <a:pPr algn="just">
              <a:buFont typeface="Wingdings" pitchFamily="2" charset="2"/>
              <a:buChar char="Ø"/>
            </a:pPr>
            <a:r>
              <a:rPr lang="el-GR" sz="1700" dirty="0"/>
              <a:t> </a:t>
            </a:r>
            <a:r>
              <a:rPr lang="el-GR" sz="1700" dirty="0" smtClean="0">
                <a:latin typeface="Calibri" pitchFamily="34" charset="0"/>
                <a:cs typeface="Calibri" pitchFamily="34" charset="0"/>
              </a:rPr>
              <a:t>Στη δεύτερη έκδοση της «</a:t>
            </a:r>
            <a:r>
              <a:rPr lang="el-GR" sz="1700" b="1" dirty="0" smtClean="0">
                <a:latin typeface="Calibri" pitchFamily="34" charset="0"/>
                <a:cs typeface="Calibri" pitchFamily="34" charset="0"/>
              </a:rPr>
              <a:t>Δομής των Επιστημονικών Επαναστάσεων</a:t>
            </a:r>
            <a:r>
              <a:rPr lang="el-GR" sz="1700" dirty="0" smtClean="0">
                <a:latin typeface="Calibri" pitchFamily="34" charset="0"/>
                <a:cs typeface="Calibri" pitchFamily="34" charset="0"/>
              </a:rPr>
              <a:t>» (1969), ο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παραδέχτηκε ότι η χρήση του όρου </a:t>
            </a:r>
            <a:r>
              <a:rPr lang="el-GR" sz="1700" b="1" dirty="0" smtClean="0">
                <a:latin typeface="Calibri" pitchFamily="34" charset="0"/>
                <a:cs typeface="Calibri" pitchFamily="34" charset="0"/>
              </a:rPr>
              <a:t>Παράδειγμα, </a:t>
            </a:r>
            <a:r>
              <a:rPr lang="el-GR" sz="1700" dirty="0" smtClean="0">
                <a:latin typeface="Calibri" pitchFamily="34" charset="0"/>
                <a:cs typeface="Calibri" pitchFamily="34" charset="0"/>
              </a:rPr>
              <a:t>ήταν </a:t>
            </a:r>
            <a:r>
              <a:rPr lang="el-GR" sz="1700" b="1" dirty="0" smtClean="0">
                <a:latin typeface="Calibri" pitchFamily="34" charset="0"/>
                <a:cs typeface="Calibri" pitchFamily="34" charset="0"/>
              </a:rPr>
              <a:t>διφορούμενη</a:t>
            </a:r>
            <a:r>
              <a:rPr lang="el-GR" sz="1700" dirty="0" smtClean="0">
                <a:latin typeface="Calibri" pitchFamily="34" charset="0"/>
                <a:cs typeface="Calibri" pitchFamily="34" charset="0"/>
              </a:rPr>
              <a:t>. Υποστήριξε όμως ότι η </a:t>
            </a:r>
            <a:r>
              <a:rPr lang="el-GR" sz="1700" dirty="0" err="1" smtClean="0">
                <a:latin typeface="Calibri" pitchFamily="34" charset="0"/>
                <a:cs typeface="Calibri" pitchFamily="34" charset="0"/>
              </a:rPr>
              <a:t>ιστορικο</a:t>
            </a:r>
            <a:r>
              <a:rPr lang="el-GR" sz="1700" dirty="0" smtClean="0">
                <a:latin typeface="Calibri" pitchFamily="34" charset="0"/>
                <a:cs typeface="Calibri" pitchFamily="34" charset="0"/>
              </a:rPr>
              <a:t>-κοινωνιολογική έρευνα μπορεί να αφήσει να φανούν τόσο </a:t>
            </a:r>
            <a:r>
              <a:rPr lang="el-GR" sz="1700" b="1" dirty="0" smtClean="0">
                <a:latin typeface="Calibri" pitchFamily="34" charset="0"/>
                <a:cs typeface="Calibri" pitchFamily="34" charset="0"/>
              </a:rPr>
              <a:t>υποδείγματα</a:t>
            </a:r>
            <a:r>
              <a:rPr lang="el-GR" sz="1700" dirty="0" smtClean="0">
                <a:latin typeface="Calibri" pitchFamily="34" charset="0"/>
                <a:cs typeface="Calibri" pitchFamily="34" charset="0"/>
              </a:rPr>
              <a:t>, όσο και </a:t>
            </a:r>
            <a:r>
              <a:rPr lang="el-GR" sz="1700" b="1" dirty="0" smtClean="0">
                <a:latin typeface="Calibri" pitchFamily="34" charset="0"/>
                <a:cs typeface="Calibri" pitchFamily="34" charset="0"/>
              </a:rPr>
              <a:t>πίνακες επιστημονικών κλάδων</a:t>
            </a:r>
            <a:r>
              <a:rPr lang="el-GR" sz="1700" dirty="0" smtClean="0">
                <a:latin typeface="Calibri" pitchFamily="34" charset="0"/>
                <a:cs typeface="Calibri" pitchFamily="34" charset="0"/>
              </a:rPr>
              <a:t>. Ο κοινωνιολόγος με βάση τα συνέδρια που παρακολούθησε, τα περιοδικά που διάβασε, τα άρθρα που δημοσιεύτηκαν και την αναφερόμενη βιβλιογραφία, αναγνωρίζει διακριτές «</a:t>
            </a:r>
            <a:r>
              <a:rPr lang="el-GR" sz="1700" b="1" i="1" dirty="0" smtClean="0">
                <a:latin typeface="Calibri" pitchFamily="34" charset="0"/>
                <a:cs typeface="Calibri" pitchFamily="34" charset="0"/>
              </a:rPr>
              <a:t>κοινότητες  επαγγελματιών</a:t>
            </a:r>
            <a:r>
              <a:rPr lang="el-GR" sz="1700" dirty="0" smtClean="0">
                <a:latin typeface="Calibri" pitchFamily="34" charset="0"/>
                <a:cs typeface="Calibri" pitchFamily="34" charset="0"/>
              </a:rPr>
              <a:t>», και εξετάζει τη συμπεριφορά των μελών τους, για να διαπιστώσει ποιες είναι οι δεσμεύσεις που ενστερνίζονται.</a:t>
            </a:r>
          </a:p>
          <a:p>
            <a:pPr algn="just">
              <a:buFont typeface="Wingdings" pitchFamily="2" charset="2"/>
              <a:buChar char="Ø"/>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Στην ανάλυση του πιθανού αποτελέσματος τέτοιων μελετών, ο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κατέστησε ασαφή την οξεία αντίθεση ανάμεσα στη </a:t>
            </a:r>
            <a:r>
              <a:rPr lang="el-GR" sz="1700" b="1" dirty="0" smtClean="0">
                <a:latin typeface="Calibri" pitchFamily="34" charset="0"/>
                <a:cs typeface="Calibri" pitchFamily="34" charset="0"/>
              </a:rPr>
              <a:t>φυσιολογική</a:t>
            </a:r>
            <a:r>
              <a:rPr lang="el-GR" sz="1700" dirty="0" smtClean="0">
                <a:latin typeface="Calibri" pitchFamily="34" charset="0"/>
                <a:cs typeface="Calibri" pitchFamily="34" charset="0"/>
              </a:rPr>
              <a:t> (ή κανονική) επιστήμη και την </a:t>
            </a:r>
            <a:r>
              <a:rPr lang="el-GR" sz="1700" b="1" dirty="0" smtClean="0">
                <a:latin typeface="Calibri" pitchFamily="34" charset="0"/>
                <a:cs typeface="Calibri" pitchFamily="34" charset="0"/>
              </a:rPr>
              <a:t>επαναστατική</a:t>
            </a:r>
            <a:r>
              <a:rPr lang="en-GB" sz="1700" dirty="0" smtClean="0">
                <a:latin typeface="Calibri" pitchFamily="34" charset="0"/>
                <a:cs typeface="Calibri" pitchFamily="34" charset="0"/>
              </a:rPr>
              <a:t>:</a:t>
            </a:r>
          </a:p>
          <a:p>
            <a:pPr algn="just">
              <a:buFont typeface="Wingdings" pitchFamily="2" charset="2"/>
              <a:buChar char="v"/>
            </a:pPr>
            <a:r>
              <a:rPr lang="en-GB" sz="1700" b="1" dirty="0">
                <a:latin typeface="Calibri" pitchFamily="34" charset="0"/>
                <a:cs typeface="Calibri" pitchFamily="34" charset="0"/>
              </a:rPr>
              <a:t> </a:t>
            </a:r>
            <a:r>
              <a:rPr lang="el-GR" sz="1700" dirty="0" smtClean="0">
                <a:latin typeface="Calibri" pitchFamily="34" charset="0"/>
                <a:cs typeface="Calibri" pitchFamily="34" charset="0"/>
              </a:rPr>
              <a:t>πρόβλεψε ότι το αποτέλεσμα της μελέτης θα είναι η ταυτοποίηση ενός μεγάλου αριθμού σχετικά μικρών ομάδων,</a:t>
            </a:r>
          </a:p>
          <a:p>
            <a:pPr algn="just">
              <a:buFont typeface="Wingdings" pitchFamily="2" charset="2"/>
              <a:buChar char="v"/>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δέχτηκε ότι μπορεί να υπάρξει επανάσταση μέσα σε μια </a:t>
            </a:r>
            <a:r>
              <a:rPr lang="el-GR" sz="1700" dirty="0" err="1" smtClean="0">
                <a:latin typeface="Calibri" pitchFamily="34" charset="0"/>
                <a:cs typeface="Calibri" pitchFamily="34" charset="0"/>
              </a:rPr>
              <a:t>μικρο</a:t>
            </a:r>
            <a:r>
              <a:rPr lang="el-GR" sz="1700" dirty="0" smtClean="0">
                <a:latin typeface="Calibri" pitchFamily="34" charset="0"/>
                <a:cs typeface="Calibri" pitchFamily="34" charset="0"/>
              </a:rPr>
              <a:t>-κοινότητα χωρίς να προκαλέσει επανάσταση στην επιστήμη, καθώς και ότι μπορεί να γίνει αντικατάσταση ενός </a:t>
            </a:r>
            <a:r>
              <a:rPr lang="el-GR" sz="1700" b="1" dirty="0" smtClean="0">
                <a:latin typeface="Calibri" pitchFamily="34" charset="0"/>
                <a:cs typeface="Calibri" pitchFamily="34" charset="0"/>
              </a:rPr>
              <a:t>Παραδείγματος</a:t>
            </a:r>
            <a:r>
              <a:rPr lang="el-GR" sz="1700" dirty="0" smtClean="0">
                <a:latin typeface="Calibri" pitchFamily="34" charset="0"/>
                <a:cs typeface="Calibri" pitchFamily="34" charset="0"/>
              </a:rPr>
              <a:t>, χωρίς να προκληθεί </a:t>
            </a:r>
            <a:r>
              <a:rPr lang="el-GR" sz="1700" b="1" dirty="0" smtClean="0">
                <a:latin typeface="Calibri" pitchFamily="34" charset="0"/>
                <a:cs typeface="Calibri" pitchFamily="34" charset="0"/>
              </a:rPr>
              <a:t>κρίση</a:t>
            </a:r>
            <a:r>
              <a:rPr lang="el-GR" sz="1700" dirty="0" smtClean="0">
                <a:latin typeface="Calibri" pitchFamily="34" charset="0"/>
                <a:cs typeface="Calibri" pitchFamily="34" charset="0"/>
              </a:rPr>
              <a:t> μέσα στη </a:t>
            </a:r>
            <a:r>
              <a:rPr lang="el-GR" sz="1700" dirty="0" err="1" smtClean="0">
                <a:latin typeface="Calibri" pitchFamily="34" charset="0"/>
                <a:cs typeface="Calibri" pitchFamily="34" charset="0"/>
              </a:rPr>
              <a:t>μικροκοινότητα</a:t>
            </a:r>
            <a:r>
              <a:rPr lang="el-GR" sz="1700" dirty="0">
                <a:latin typeface="Calibri" pitchFamily="34" charset="0"/>
                <a:cs typeface="Calibri" pitchFamily="34" charset="0"/>
              </a:rPr>
              <a:t>,</a:t>
            </a:r>
            <a:endParaRPr lang="el-GR" sz="1700" dirty="0" smtClean="0">
              <a:latin typeface="Calibri" pitchFamily="34" charset="0"/>
              <a:cs typeface="Calibri" pitchFamily="34" charset="0"/>
            </a:endParaRPr>
          </a:p>
          <a:p>
            <a:pPr algn="just">
              <a:buFont typeface="Wingdings" pitchFamily="2" charset="2"/>
              <a:buChar char="v"/>
            </a:pPr>
            <a:r>
              <a:rPr lang="el-GR" sz="1700" dirty="0">
                <a:latin typeface="Calibri" pitchFamily="34" charset="0"/>
                <a:cs typeface="Calibri" pitchFamily="34" charset="0"/>
              </a:rPr>
              <a:t> </a:t>
            </a:r>
            <a:r>
              <a:rPr lang="el-GR" sz="1700" dirty="0" smtClean="0">
                <a:latin typeface="Calibri" pitchFamily="34" charset="0"/>
                <a:cs typeface="Calibri" pitchFamily="34" charset="0"/>
              </a:rPr>
              <a:t>αύξησε τις δυνατές ανταποκρίσεις σε μια κατάσταση </a:t>
            </a:r>
            <a:r>
              <a:rPr lang="el-GR" sz="1700" b="1" dirty="0" smtClean="0">
                <a:latin typeface="Calibri" pitchFamily="34" charset="0"/>
                <a:cs typeface="Calibri" pitchFamily="34" charset="0"/>
              </a:rPr>
              <a:t>κρίσης</a:t>
            </a:r>
            <a:r>
              <a:rPr lang="el-GR" sz="1700" dirty="0" smtClean="0">
                <a:latin typeface="Calibri" pitchFamily="34" charset="0"/>
                <a:cs typeface="Calibri" pitchFamily="34" charset="0"/>
              </a:rPr>
              <a:t>, ώστε να περιλαμβάνουν  και την αναβολή επ’ αόριστον μιας ανωμαλίας για πιθανή μελλοντική εξέταση.</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2316375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fontScale="92500" lnSpcReduction="10000"/>
          </a:bodyPr>
          <a:lstStyle/>
          <a:p>
            <a:pPr algn="just">
              <a:buFont typeface="Wingdings" pitchFamily="2" charset="2"/>
              <a:buChar char="Ø"/>
            </a:pPr>
            <a:r>
              <a:rPr lang="el-GR" sz="1700" dirty="0" smtClean="0"/>
              <a:t> </a:t>
            </a:r>
            <a:r>
              <a:rPr lang="el-GR" sz="1800" dirty="0" smtClean="0">
                <a:latin typeface="Calibri" pitchFamily="34" charset="0"/>
                <a:cs typeface="Calibri" pitchFamily="34" charset="0"/>
              </a:rPr>
              <a:t>Θα πρέπει να σημειωθεί επιπλέον η </a:t>
            </a:r>
            <a:r>
              <a:rPr lang="el-GR" sz="1800" i="1" dirty="0" smtClean="0">
                <a:latin typeface="Calibri" pitchFamily="34" charset="0"/>
                <a:cs typeface="Calibri" pitchFamily="34" charset="0"/>
              </a:rPr>
              <a:t>παραχώρηση</a:t>
            </a:r>
            <a:r>
              <a:rPr lang="el-GR" sz="1800" dirty="0" smtClean="0">
                <a:latin typeface="Calibri" pitchFamily="34" charset="0"/>
                <a:cs typeface="Calibri" pitchFamily="34" charset="0"/>
              </a:rPr>
              <a:t> του </a:t>
            </a:r>
            <a:r>
              <a:rPr lang="en-GB" sz="1800" b="1" dirty="0" smtClean="0">
                <a:latin typeface="Calibri" pitchFamily="34" charset="0"/>
                <a:cs typeface="Calibri" pitchFamily="34" charset="0"/>
              </a:rPr>
              <a:t>Kuhn </a:t>
            </a:r>
            <a:r>
              <a:rPr lang="el-GR" sz="1800" dirty="0" smtClean="0">
                <a:latin typeface="Calibri" pitchFamily="34" charset="0"/>
                <a:cs typeface="Calibri" pitchFamily="34" charset="0"/>
              </a:rPr>
              <a:t>πως η συνέχιση της «</a:t>
            </a:r>
            <a:r>
              <a:rPr lang="el-GR" sz="1800" b="1" i="1" dirty="0" smtClean="0">
                <a:latin typeface="Calibri" pitchFamily="34" charset="0"/>
                <a:cs typeface="Calibri" pitchFamily="34" charset="0"/>
              </a:rPr>
              <a:t>φυσιολογικής επιστήμης</a:t>
            </a:r>
            <a:r>
              <a:rPr lang="el-GR" sz="1800" dirty="0" smtClean="0">
                <a:latin typeface="Calibri" pitchFamily="34" charset="0"/>
                <a:cs typeface="Calibri" pitchFamily="34" charset="0"/>
              </a:rPr>
              <a:t>» (ή κανονικής), μέσα σε μια επιστημονική </a:t>
            </a:r>
            <a:r>
              <a:rPr lang="el-GR" sz="1800" dirty="0" err="1" smtClean="0">
                <a:latin typeface="Calibri" pitchFamily="34" charset="0"/>
                <a:cs typeface="Calibri" pitchFamily="34" charset="0"/>
              </a:rPr>
              <a:t>μικρο</a:t>
            </a:r>
            <a:r>
              <a:rPr lang="el-GR" sz="1800" dirty="0" smtClean="0">
                <a:latin typeface="Calibri" pitchFamily="34" charset="0"/>
                <a:cs typeface="Calibri" pitchFamily="34" charset="0"/>
              </a:rPr>
              <a:t>-κοινότητα μπορεί να συνοδεύεται από μια διαμάχη για τις μεταφυσικές εκείνες δεσμεύσεις, που είναι βασικές στον «</a:t>
            </a:r>
            <a:r>
              <a:rPr lang="el-GR" sz="1800" b="1" i="1" dirty="0" smtClean="0">
                <a:latin typeface="Calibri" pitchFamily="34" charset="0"/>
                <a:cs typeface="Calibri" pitchFamily="34" charset="0"/>
              </a:rPr>
              <a:t>πίνακα των επιστημονικών κλάδων</a:t>
            </a:r>
            <a:r>
              <a:rPr lang="el-GR" sz="1800" dirty="0" smtClean="0">
                <a:latin typeface="Calibri" pitchFamily="34" charset="0"/>
                <a:cs typeface="Calibri" pitchFamily="34" charset="0"/>
              </a:rPr>
              <a:t>» μιας επιστήμης. </a:t>
            </a:r>
            <a:endParaRPr lang="en-GB" sz="1800" dirty="0">
              <a:latin typeface="Calibri" pitchFamily="34" charset="0"/>
              <a:cs typeface="Calibri" pitchFamily="34" charset="0"/>
            </a:endParaRPr>
          </a:p>
          <a:p>
            <a:pPr algn="just">
              <a:buFont typeface="Wingdings" pitchFamily="2" charset="2"/>
              <a:buChar char="Ø"/>
            </a:pPr>
            <a:r>
              <a:rPr lang="en-GB" sz="1800" b="1" dirty="0" smtClean="0">
                <a:latin typeface="Calibri" pitchFamily="34" charset="0"/>
                <a:cs typeface="Calibri" pitchFamily="34" charset="0"/>
              </a:rPr>
              <a:t> </a:t>
            </a:r>
            <a:r>
              <a:rPr lang="el-GR" sz="1800" dirty="0" smtClean="0">
                <a:latin typeface="Calibri" pitchFamily="34" charset="0"/>
                <a:cs typeface="Calibri" pitchFamily="34" charset="0"/>
              </a:rPr>
              <a:t>Επίσης αναγνώρισε ότι στο </a:t>
            </a:r>
            <a:r>
              <a:rPr lang="el-GR" sz="1800" dirty="0" smtClean="0">
                <a:latin typeface="Calibri" pitchFamily="34" charset="0"/>
                <a:cs typeface="Calibri" pitchFamily="34" charset="0"/>
              </a:rPr>
              <a:t>19</a:t>
            </a:r>
            <a:r>
              <a:rPr lang="el-GR" sz="1800" baseline="30000" dirty="0" smtClean="0">
                <a:latin typeface="Calibri" pitchFamily="34" charset="0"/>
                <a:cs typeface="Calibri" pitchFamily="34" charset="0"/>
              </a:rPr>
              <a:t>ο</a:t>
            </a:r>
            <a:r>
              <a:rPr lang="el-GR" sz="1800" dirty="0" smtClean="0">
                <a:latin typeface="Calibri" pitchFamily="34" charset="0"/>
                <a:cs typeface="Calibri" pitchFamily="34" charset="0"/>
              </a:rPr>
              <a:t> αι</a:t>
            </a:r>
            <a:r>
              <a:rPr lang="el-GR" sz="1800" dirty="0" smtClean="0">
                <a:latin typeface="Calibri" pitchFamily="34" charset="0"/>
                <a:cs typeface="Calibri" pitchFamily="34" charset="0"/>
              </a:rPr>
              <a:t> </a:t>
            </a:r>
            <a:r>
              <a:rPr lang="el-GR" sz="1800" dirty="0" smtClean="0">
                <a:latin typeface="Calibri" pitchFamily="34" charset="0"/>
                <a:cs typeface="Calibri" pitchFamily="34" charset="0"/>
              </a:rPr>
              <a:t>τα μέλη των επιστημονικών (συγκεκριμένα των χημικών) κοινοτήτων, συνέχιζαν μια </a:t>
            </a:r>
            <a:r>
              <a:rPr lang="el-GR" sz="1800" b="1" dirty="0" smtClean="0">
                <a:latin typeface="Calibri" pitchFamily="34" charset="0"/>
                <a:cs typeface="Calibri" pitchFamily="34" charset="0"/>
              </a:rPr>
              <a:t>κοινή δραστηριότητα επίλυσης γρίφων</a:t>
            </a:r>
            <a:r>
              <a:rPr lang="el-GR" sz="1800" dirty="0" smtClean="0">
                <a:latin typeface="Calibri" pitchFamily="34" charset="0"/>
                <a:cs typeface="Calibri" pitchFamily="34" charset="0"/>
              </a:rPr>
              <a:t>, παρά τις όποιες </a:t>
            </a:r>
            <a:r>
              <a:rPr lang="el-GR" sz="1800" b="1" dirty="0" smtClean="0">
                <a:latin typeface="Calibri" pitchFamily="34" charset="0"/>
                <a:cs typeface="Calibri" pitchFamily="34" charset="0"/>
              </a:rPr>
              <a:t>διαφορές απόψεων</a:t>
            </a:r>
            <a:r>
              <a:rPr lang="el-GR" sz="1800" dirty="0" smtClean="0">
                <a:latin typeface="Calibri" pitchFamily="34" charset="0"/>
                <a:cs typeface="Calibri" pitchFamily="34" charset="0"/>
              </a:rPr>
              <a:t>. Έτσι, τα μέλη της κοινότητας είχαν την ίδια άποψη όσον αφορά τη χρήση ορισμένων ερευνητικών τεχνικών, ενώ η σφοδρή ενίοτε διαφωνία τους έγκειτο στην ορθή ερμηνεία των τεχνικών αυτών.</a:t>
            </a:r>
          </a:p>
          <a:p>
            <a:pPr algn="just">
              <a:buFont typeface="Wingdings" pitchFamily="2" charset="2"/>
              <a:buChar char="Ø"/>
            </a:pPr>
            <a:r>
              <a:rPr lang="el-GR" sz="1800" b="1" dirty="0">
                <a:latin typeface="Calibri" pitchFamily="34" charset="0"/>
                <a:cs typeface="Calibri" pitchFamily="34" charset="0"/>
              </a:rPr>
              <a:t> </a:t>
            </a:r>
            <a:r>
              <a:rPr lang="el-GR" sz="1800" dirty="0" smtClean="0">
                <a:latin typeface="Calibri" pitchFamily="34" charset="0"/>
                <a:cs typeface="Calibri" pitchFamily="34" charset="0"/>
              </a:rPr>
              <a:t>Πολλοί κατηγόρησαν τον </a:t>
            </a:r>
            <a:r>
              <a:rPr lang="en-GB" sz="1800" b="1" dirty="0" smtClean="0">
                <a:latin typeface="Calibri" pitchFamily="34" charset="0"/>
                <a:cs typeface="Calibri" pitchFamily="34" charset="0"/>
              </a:rPr>
              <a:t>Kuhn</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πως στην πρώτη έκδοση του βιβλίου του είχε παρουσιάσει μια </a:t>
            </a:r>
            <a:r>
              <a:rPr lang="el-GR" sz="1800" b="1" dirty="0" smtClean="0">
                <a:latin typeface="Calibri" pitchFamily="34" charset="0"/>
                <a:cs typeface="Calibri" pitchFamily="34" charset="0"/>
              </a:rPr>
              <a:t>κακή απομίμηση </a:t>
            </a:r>
            <a:r>
              <a:rPr lang="el-GR" sz="1800" dirty="0" smtClean="0">
                <a:latin typeface="Calibri" pitchFamily="34" charset="0"/>
                <a:cs typeface="Calibri" pitchFamily="34" charset="0"/>
              </a:rPr>
              <a:t>(</a:t>
            </a:r>
            <a:r>
              <a:rPr lang="en-GB" sz="1800" dirty="0" smtClean="0">
                <a:latin typeface="Calibri" pitchFamily="34" charset="0"/>
                <a:cs typeface="Calibri" pitchFamily="34" charset="0"/>
              </a:rPr>
              <a:t>caricature) </a:t>
            </a:r>
            <a:r>
              <a:rPr lang="el-GR" sz="1800" dirty="0" smtClean="0">
                <a:latin typeface="Calibri" pitchFamily="34" charset="0"/>
                <a:cs typeface="Calibri" pitchFamily="34" charset="0"/>
              </a:rPr>
              <a:t>της επιστήμης. Εντούτοις, στη δεύτερη έκδοση του έργου του,  η </a:t>
            </a:r>
            <a:r>
              <a:rPr lang="el-GR" sz="1800" b="1" dirty="0" smtClean="0">
                <a:latin typeface="Calibri" pitchFamily="34" charset="0"/>
                <a:cs typeface="Calibri" pitchFamily="34" charset="0"/>
              </a:rPr>
              <a:t>φυσιολογική</a:t>
            </a:r>
            <a:r>
              <a:rPr lang="el-GR" sz="1800" dirty="0" smtClean="0">
                <a:latin typeface="Calibri" pitchFamily="34" charset="0"/>
                <a:cs typeface="Calibri" pitchFamily="34" charset="0"/>
              </a:rPr>
              <a:t> ή </a:t>
            </a:r>
            <a:r>
              <a:rPr lang="el-GR" sz="1800" b="1" dirty="0" smtClean="0">
                <a:latin typeface="Calibri" pitchFamily="34" charset="0"/>
                <a:cs typeface="Calibri" pitchFamily="34" charset="0"/>
              </a:rPr>
              <a:t>κανονική επιστήμη, </a:t>
            </a:r>
            <a:r>
              <a:rPr lang="el-GR" sz="1800" dirty="0" smtClean="0">
                <a:latin typeface="Calibri" pitchFamily="34" charset="0"/>
                <a:cs typeface="Calibri" pitchFamily="34" charset="0"/>
              </a:rPr>
              <a:t>είχε αποβάλλει κάθε μονολιθικό χαρακτήρα που παρουσίαζε στην πρώτη έκδοση.</a:t>
            </a:r>
          </a:p>
          <a:p>
            <a:pPr algn="just">
              <a:buFont typeface="Wingdings" pitchFamily="2" charset="2"/>
              <a:buChar char="Ø"/>
            </a:pPr>
            <a:r>
              <a:rPr lang="el-GR" sz="1800" b="1" dirty="0">
                <a:latin typeface="Calibri" pitchFamily="34" charset="0"/>
                <a:cs typeface="Calibri" pitchFamily="34" charset="0"/>
              </a:rPr>
              <a:t> </a:t>
            </a:r>
            <a:r>
              <a:rPr lang="el-GR" sz="1800" dirty="0" smtClean="0">
                <a:latin typeface="Calibri" pitchFamily="34" charset="0"/>
                <a:cs typeface="Calibri" pitchFamily="34" charset="0"/>
              </a:rPr>
              <a:t>Σύμφωνα λοιπόν με τη δεύτερη έκδοση (1969) της </a:t>
            </a:r>
            <a:r>
              <a:rPr lang="el-GR" sz="1800" b="1" i="1" dirty="0" smtClean="0">
                <a:latin typeface="Calibri" pitchFamily="34" charset="0"/>
                <a:cs typeface="Calibri" pitchFamily="34" charset="0"/>
              </a:rPr>
              <a:t>Δομής των Επιστημονικών επαναστάσεων</a:t>
            </a:r>
            <a:r>
              <a:rPr lang="el-GR" sz="1800" b="1" i="1" dirty="0">
                <a:latin typeface="Calibri" pitchFamily="34" charset="0"/>
                <a:cs typeface="Calibri" pitchFamily="34" charset="0"/>
              </a:rPr>
              <a:t>, </a:t>
            </a:r>
            <a:r>
              <a:rPr lang="el-GR" sz="1800" i="1" dirty="0">
                <a:latin typeface="Calibri" pitchFamily="34" charset="0"/>
                <a:cs typeface="Calibri" pitchFamily="34" charset="0"/>
              </a:rPr>
              <a:t>η</a:t>
            </a:r>
            <a:r>
              <a:rPr lang="el-GR" sz="1800" b="1" i="1" dirty="0">
                <a:latin typeface="Calibri" pitchFamily="34" charset="0"/>
                <a:cs typeface="Calibri" pitchFamily="34" charset="0"/>
              </a:rPr>
              <a:t> φυσιολογική </a:t>
            </a:r>
            <a:r>
              <a:rPr lang="el-GR" sz="1800" dirty="0">
                <a:latin typeface="Calibri" pitchFamily="34" charset="0"/>
                <a:cs typeface="Calibri" pitchFamily="34" charset="0"/>
              </a:rPr>
              <a:t>ή</a:t>
            </a:r>
            <a:r>
              <a:rPr lang="el-GR" sz="1800" b="1" i="1" dirty="0">
                <a:latin typeface="Calibri" pitchFamily="34" charset="0"/>
                <a:cs typeface="Calibri" pitchFamily="34" charset="0"/>
              </a:rPr>
              <a:t> κανονική </a:t>
            </a:r>
            <a:r>
              <a:rPr lang="el-GR" sz="1800" b="1" i="1" dirty="0" smtClean="0">
                <a:latin typeface="Calibri" pitchFamily="34" charset="0"/>
                <a:cs typeface="Calibri" pitchFamily="34" charset="0"/>
              </a:rPr>
              <a:t>επιστήμη </a:t>
            </a:r>
            <a:r>
              <a:rPr lang="el-GR" sz="1800" dirty="0" smtClean="0">
                <a:latin typeface="Calibri" pitchFamily="34" charset="0"/>
                <a:cs typeface="Calibri" pitchFamily="34" charset="0"/>
              </a:rPr>
              <a:t>δημιουργείται από μια </a:t>
            </a:r>
            <a:r>
              <a:rPr lang="el-GR" sz="1800" dirty="0" err="1" smtClean="0">
                <a:latin typeface="Calibri" pitchFamily="34" charset="0"/>
                <a:cs typeface="Calibri" pitchFamily="34" charset="0"/>
              </a:rPr>
              <a:t>μικρο</a:t>
            </a:r>
            <a:r>
              <a:rPr lang="el-GR" sz="1800" dirty="0" smtClean="0">
                <a:latin typeface="Calibri" pitchFamily="34" charset="0"/>
                <a:cs typeface="Calibri" pitchFamily="34" charset="0"/>
              </a:rPr>
              <a:t>-κοινότητα, εφόσον τα μέλη της συμφωνούν για την αξία έρευνας ενός υποδείγματος (</a:t>
            </a:r>
            <a:r>
              <a:rPr lang="el-GR" sz="1800" b="1" dirty="0" smtClean="0">
                <a:latin typeface="Calibri" pitchFamily="34" charset="0"/>
                <a:cs typeface="Calibri" pitchFamily="34" charset="0"/>
              </a:rPr>
              <a:t>Παράδειγμα</a:t>
            </a:r>
            <a:r>
              <a:rPr lang="el-GR" sz="1800" dirty="0" smtClean="0">
                <a:latin typeface="Calibri" pitchFamily="34" charset="0"/>
                <a:cs typeface="Calibri" pitchFamily="34" charset="0"/>
              </a:rPr>
              <a:t> 2). Ο </a:t>
            </a:r>
            <a:r>
              <a:rPr lang="en-GB" sz="1800" b="1" dirty="0" smtClean="0">
                <a:latin typeface="Calibri" pitchFamily="34" charset="0"/>
                <a:cs typeface="Calibri" pitchFamily="34" charset="0"/>
              </a:rPr>
              <a:t>Kuhn</a:t>
            </a:r>
            <a:r>
              <a:rPr lang="el-GR" sz="1800" b="1" dirty="0" smtClean="0">
                <a:latin typeface="Calibri" pitchFamily="34" charset="0"/>
                <a:cs typeface="Calibri" pitchFamily="34" charset="0"/>
              </a:rPr>
              <a:t>, </a:t>
            </a:r>
            <a:r>
              <a:rPr lang="el-GR" sz="1800" dirty="0" smtClean="0">
                <a:latin typeface="Calibri" pitchFamily="34" charset="0"/>
                <a:cs typeface="Calibri" pitchFamily="34" charset="0"/>
              </a:rPr>
              <a:t>μάλιστα, </a:t>
            </a:r>
            <a:r>
              <a:rPr lang="el-GR" sz="1800" dirty="0" smtClean="0">
                <a:latin typeface="Calibri" pitchFamily="34" charset="0"/>
                <a:cs typeface="Calibri" pitchFamily="34" charset="0"/>
              </a:rPr>
              <a:t>επιτρέπει την </a:t>
            </a:r>
            <a:r>
              <a:rPr lang="el-GR" sz="1800" b="1" dirty="0" smtClean="0">
                <a:latin typeface="Calibri" pitchFamily="34" charset="0"/>
                <a:cs typeface="Calibri" pitchFamily="34" charset="0"/>
              </a:rPr>
              <a:t>αντικατάσταση ενός υποδείγματος</a:t>
            </a:r>
            <a:r>
              <a:rPr lang="el-GR" sz="1800" dirty="0" smtClean="0">
                <a:latin typeface="Calibri" pitchFamily="34" charset="0"/>
                <a:cs typeface="Calibri" pitchFamily="34" charset="0"/>
              </a:rPr>
              <a:t>, ακόμη κι όταν δεν υπάρχει καμία </a:t>
            </a:r>
            <a:r>
              <a:rPr lang="el-GR" sz="1800" b="1" dirty="0" smtClean="0">
                <a:latin typeface="Calibri" pitchFamily="34" charset="0"/>
                <a:cs typeface="Calibri" pitchFamily="34" charset="0"/>
              </a:rPr>
              <a:t>κρίση</a:t>
            </a:r>
            <a:r>
              <a:rPr lang="el-GR" sz="1800" dirty="0" smtClean="0">
                <a:latin typeface="Calibri" pitchFamily="34" charset="0"/>
                <a:cs typeface="Calibri" pitchFamily="34" charset="0"/>
              </a:rPr>
              <a:t>.</a:t>
            </a:r>
            <a:endParaRPr lang="el-GR" sz="1800" b="1" i="1" dirty="0">
              <a:latin typeface="Calibri" pitchFamily="34" charset="0"/>
              <a:cs typeface="Calibri" pitchFamily="34" charset="0"/>
            </a:endParaRPr>
          </a:p>
        </p:txBody>
      </p:sp>
    </p:spTree>
    <p:extLst>
      <p:ext uri="{BB962C8B-B14F-4D97-AF65-F5344CB8AC3E}">
        <p14:creationId xmlns:p14="http://schemas.microsoft.com/office/powerpoint/2010/main" val="3020912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88840"/>
            <a:ext cx="8291264" cy="4585696"/>
          </a:xfrm>
        </p:spPr>
        <p:txBody>
          <a:bodyPr>
            <a:normAutofit/>
          </a:bodyPr>
          <a:lstStyle/>
          <a:p>
            <a:pPr algn="just">
              <a:buFont typeface="Wingdings" pitchFamily="2" charset="2"/>
              <a:buChar char="Ø"/>
            </a:pPr>
            <a:r>
              <a:rPr lang="el-GR" sz="1700" dirty="0"/>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ορθολογική ανασυγκρότηση της επιστημονικής προόδου </a:t>
            </a:r>
            <a:r>
              <a:rPr lang="el-GR" sz="1700" dirty="0" smtClean="0">
                <a:latin typeface="Calibri" pitchFamily="34" charset="0"/>
                <a:cs typeface="Calibri" pitchFamily="34" charset="0"/>
              </a:rPr>
              <a:t>απασχόλησε πολύ τους επιστήμονες τη δεκαετία του ’60, ενώ οι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και </a:t>
            </a:r>
            <a:r>
              <a:rPr lang="fr-FR" sz="1700" b="1" dirty="0" smtClean="0">
                <a:latin typeface="Calibri" pitchFamily="34" charset="0"/>
                <a:cs typeface="Calibri" pitchFamily="34" charset="0"/>
              </a:rPr>
              <a:t>Kuhn</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έδωσαν με τις θεωρίες τους έναυσμα για νέες συζητήσεις. Η πιο σημαντική νέα άποψη που προέκυψε από τις συζητήσεις αυτές θεωρείται εκείνη του </a:t>
            </a:r>
            <a:r>
              <a:rPr lang="en-GB" sz="1700" b="1" dirty="0" err="1" smtClean="0">
                <a:latin typeface="Calibri" pitchFamily="34" charset="0"/>
                <a:cs typeface="Calibri" pitchFamily="34" charset="0"/>
              </a:rPr>
              <a:t>Imre</a:t>
            </a:r>
            <a:r>
              <a:rPr lang="en-GB" sz="1700" b="1" dirty="0" smtClean="0">
                <a:latin typeface="Calibri" pitchFamily="34" charset="0"/>
                <a:cs typeface="Calibri" pitchFamily="34" charset="0"/>
              </a:rPr>
              <a:t> </a:t>
            </a:r>
            <a:r>
              <a:rPr lang="en-GB" sz="1700" b="1" dirty="0" err="1" smtClean="0">
                <a:latin typeface="Calibri" pitchFamily="34" charset="0"/>
                <a:cs typeface="Calibri" pitchFamily="34" charset="0"/>
              </a:rPr>
              <a:t>Lakatos</a:t>
            </a:r>
            <a:r>
              <a:rPr lang="en-GB" sz="1700" b="1" dirty="0" smtClean="0">
                <a:latin typeface="Calibri" pitchFamily="34" charset="0"/>
                <a:cs typeface="Calibri" pitchFamily="34" charset="0"/>
              </a:rPr>
              <a:t> </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όπως τη διετύπωσε στο </a:t>
            </a:r>
            <a:r>
              <a:rPr lang="el-GR" sz="1700" b="1" i="1" dirty="0" smtClean="0">
                <a:latin typeface="Calibri" pitchFamily="34" charset="0"/>
                <a:cs typeface="Calibri" pitchFamily="34" charset="0"/>
              </a:rPr>
              <a:t>Κριτική και Μεθοδολογία των Επιστημονικών Ερευνητικών Προγραμμάτων </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Criticism and the Methodology of Scientific Research Programmes-1968).</a:t>
            </a:r>
          </a:p>
          <a:p>
            <a:pPr algn="just">
              <a:buFont typeface="Wingdings" pitchFamily="2" charset="2"/>
              <a:buChar char="Ø"/>
            </a:pPr>
            <a:r>
              <a:rPr lang="en-GB" sz="1700" b="1" i="1" dirty="0" smtClean="0">
                <a:latin typeface="Calibri" pitchFamily="34" charset="0"/>
                <a:cs typeface="Calibri" pitchFamily="34" charset="0"/>
              </a:rPr>
              <a:t> </a:t>
            </a:r>
            <a:r>
              <a:rPr lang="el-GR" sz="1700" dirty="0" smtClean="0">
                <a:latin typeface="Calibri" pitchFamily="34" charset="0"/>
                <a:cs typeface="Calibri" pitchFamily="34" charset="0"/>
              </a:rPr>
              <a:t>Ο </a:t>
            </a:r>
            <a:r>
              <a:rPr lang="en-GB" sz="1700" b="1" dirty="0" err="1" smtClean="0">
                <a:latin typeface="Calibri" pitchFamily="34" charset="0"/>
                <a:cs typeface="Calibri" pitchFamily="34" charset="0"/>
              </a:rPr>
              <a:t>Lakatos</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αναγνώρισε ότι ο </a:t>
            </a:r>
            <a:r>
              <a:rPr lang="fr-FR" sz="1700" b="1" dirty="0" smtClean="0">
                <a:latin typeface="Calibri" pitchFamily="34" charset="0"/>
                <a:cs typeface="Calibri" pitchFamily="34" charset="0"/>
              </a:rPr>
              <a:t>Kuhn </a:t>
            </a:r>
            <a:r>
              <a:rPr lang="el-GR" sz="1700" dirty="0" smtClean="0">
                <a:latin typeface="Calibri" pitchFamily="34" charset="0"/>
                <a:cs typeface="Calibri" pitchFamily="34" charset="0"/>
              </a:rPr>
              <a:t>είχε δίκιο, όταν έδινε έμφαση στη συνέχεια της επιστήμης, αφού οι επιστήμονες συνεχίζουν να χρησιμοποιούν κάποιες θεωρίες παρά τις μαρτυρίες που τις αντικρούουν. Ενδεικτικά θα μπορούσε να αναφερθεί η </a:t>
            </a:r>
            <a:r>
              <a:rPr lang="el-GR" sz="1700" b="1" dirty="0" err="1" smtClean="0">
                <a:latin typeface="Calibri" pitchFamily="34" charset="0"/>
                <a:cs typeface="Calibri" pitchFamily="34" charset="0"/>
              </a:rPr>
              <a:t>Νευτώνια</a:t>
            </a:r>
            <a:r>
              <a:rPr lang="el-GR" sz="1700" b="1" dirty="0" smtClean="0">
                <a:latin typeface="Calibri" pitchFamily="34" charset="0"/>
                <a:cs typeface="Calibri" pitchFamily="34" charset="0"/>
              </a:rPr>
              <a:t> Μηχανική, </a:t>
            </a:r>
            <a:r>
              <a:rPr lang="el-GR" sz="1700" dirty="0" smtClean="0">
                <a:latin typeface="Calibri" pitchFamily="34" charset="0"/>
                <a:cs typeface="Calibri" pitchFamily="34" charset="0"/>
              </a:rPr>
              <a:t>που οι επιστήμονες συνέχιζαν να χρησιμοποιούν χωρίς να θεωρηθεί πως ενεργούσαν </a:t>
            </a:r>
            <a:r>
              <a:rPr lang="el-GR" sz="1700" b="1" dirty="0" smtClean="0">
                <a:latin typeface="Calibri" pitchFamily="34" charset="0"/>
                <a:cs typeface="Calibri" pitchFamily="34" charset="0"/>
              </a:rPr>
              <a:t>ανορθολογικά</a:t>
            </a:r>
            <a:r>
              <a:rPr lang="el-GR" sz="1700" dirty="0" smtClean="0">
                <a:latin typeface="Calibri" pitchFamily="34" charset="0"/>
                <a:cs typeface="Calibri" pitchFamily="34" charset="0"/>
              </a:rPr>
              <a:t>. Όμως  σύμφωνα με τη θεωρία του </a:t>
            </a:r>
            <a:r>
              <a:rPr lang="en-GB" sz="1700" b="1" dirty="0" smtClean="0">
                <a:latin typeface="Calibri" pitchFamily="34" charset="0"/>
                <a:cs typeface="Calibri" pitchFamily="34" charset="0"/>
              </a:rPr>
              <a:t>Popper </a:t>
            </a:r>
            <a:r>
              <a:rPr lang="el-GR" sz="1700" dirty="0" smtClean="0">
                <a:latin typeface="Calibri" pitchFamily="34" charset="0"/>
                <a:cs typeface="Calibri" pitchFamily="34" charset="0"/>
              </a:rPr>
              <a:t>είναι </a:t>
            </a:r>
            <a:r>
              <a:rPr lang="el-GR" sz="1700" b="1" dirty="0" smtClean="0">
                <a:latin typeface="Calibri" pitchFamily="34" charset="0"/>
                <a:cs typeface="Calibri" pitchFamily="34" charset="0"/>
              </a:rPr>
              <a:t>ανορθολογικό </a:t>
            </a:r>
            <a:r>
              <a:rPr lang="el-GR" sz="1700" dirty="0" smtClean="0">
                <a:latin typeface="Calibri" pitchFamily="34" charset="0"/>
                <a:cs typeface="Calibri" pitchFamily="34" charset="0"/>
              </a:rPr>
              <a:t>να αγνοείται μια </a:t>
            </a:r>
            <a:r>
              <a:rPr lang="el-GR" sz="1700" b="1" dirty="0" smtClean="0">
                <a:latin typeface="Calibri" pitchFamily="34" charset="0"/>
                <a:cs typeface="Calibri" pitchFamily="34" charset="0"/>
              </a:rPr>
              <a:t>διαψεύδουσα </a:t>
            </a:r>
            <a:r>
              <a:rPr lang="el-GR" sz="1700" dirty="0" smtClean="0">
                <a:latin typeface="Calibri" pitchFamily="34" charset="0"/>
                <a:cs typeface="Calibri" pitchFamily="34" charset="0"/>
              </a:rPr>
              <a:t>μαρτυρία.</a:t>
            </a:r>
            <a:endParaRPr lang="el-GR" sz="1700" b="1" dirty="0" smtClean="0">
              <a:latin typeface="Calibri" pitchFamily="34" charset="0"/>
              <a:cs typeface="Calibri" pitchFamily="34" charset="0"/>
            </a:endParaRPr>
          </a:p>
          <a:p>
            <a:pPr algn="just">
              <a:buFont typeface="Wingdings" pitchFamily="2" charset="2"/>
              <a:buChar char="Ø"/>
            </a:pPr>
            <a:r>
              <a:rPr lang="el-GR" sz="1700" dirty="0">
                <a:latin typeface="Calibri" pitchFamily="34" charset="0"/>
                <a:cs typeface="Calibri" pitchFamily="34" charset="0"/>
              </a:rPr>
              <a:t>Ο </a:t>
            </a:r>
            <a:r>
              <a:rPr lang="en-GB" sz="1700" b="1" dirty="0" err="1">
                <a:latin typeface="Calibri" pitchFamily="34" charset="0"/>
                <a:cs typeface="Calibri" pitchFamily="34" charset="0"/>
              </a:rPr>
              <a:t>Lakatos</a:t>
            </a:r>
            <a:r>
              <a:rPr lang="en-GB" sz="1700" b="1" dirty="0">
                <a:latin typeface="Calibri" pitchFamily="34" charset="0"/>
                <a:cs typeface="Calibri" pitchFamily="34" charset="0"/>
              </a:rPr>
              <a:t> </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άσκησε κριτική στον </a:t>
            </a:r>
            <a:r>
              <a:rPr lang="en-GB" sz="1700" b="1" dirty="0" smtClean="0">
                <a:latin typeface="Calibri" pitchFamily="34" charset="0"/>
                <a:cs typeface="Calibri" pitchFamily="34" charset="0"/>
              </a:rPr>
              <a:t>Popper </a:t>
            </a:r>
            <a:r>
              <a:rPr lang="el-GR" sz="1700" dirty="0" smtClean="0">
                <a:latin typeface="Calibri" pitchFamily="34" charset="0"/>
                <a:cs typeface="Calibri" pitchFamily="34" charset="0"/>
              </a:rPr>
              <a:t>για το ότι δεν κατάφερε να διακρίνει τη διαφορά ανάμεσα στην </a:t>
            </a:r>
            <a:r>
              <a:rPr lang="el-GR" sz="1700" b="1" dirty="0" smtClean="0">
                <a:latin typeface="Calibri" pitchFamily="34" charset="0"/>
                <a:cs typeface="Calibri" pitchFamily="34" charset="0"/>
              </a:rPr>
              <a:t>αντίκρουση ή ανασκευή </a:t>
            </a:r>
            <a:r>
              <a:rPr lang="el-GR" sz="1700" dirty="0" smtClean="0">
                <a:latin typeface="Calibri" pitchFamily="34" charset="0"/>
                <a:cs typeface="Calibri" pitchFamily="34" charset="0"/>
              </a:rPr>
              <a:t>(</a:t>
            </a:r>
            <a:r>
              <a:rPr lang="fr-FR" sz="1700" dirty="0" err="1" smtClean="0">
                <a:latin typeface="Calibri" pitchFamily="34" charset="0"/>
                <a:cs typeface="Calibri" pitchFamily="34" charset="0"/>
              </a:rPr>
              <a:t>refut</a:t>
            </a:r>
            <a:r>
              <a:rPr lang="en-GB" sz="1700" dirty="0" err="1" smtClean="0">
                <a:latin typeface="Calibri" pitchFamily="34" charset="0"/>
                <a:cs typeface="Calibri" pitchFamily="34" charset="0"/>
              </a:rPr>
              <a:t>ation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και στην </a:t>
            </a:r>
            <a:r>
              <a:rPr lang="el-GR" sz="1700" b="1" dirty="0" smtClean="0">
                <a:latin typeface="Calibri" pitchFamily="34" charset="0"/>
                <a:cs typeface="Calibri" pitchFamily="34" charset="0"/>
              </a:rPr>
              <a:t>απόρριψη </a:t>
            </a:r>
            <a:r>
              <a:rPr lang="el-GR" sz="1700" dirty="0" smtClean="0">
                <a:latin typeface="Calibri" pitchFamily="34" charset="0"/>
                <a:cs typeface="Calibri" pitchFamily="34" charset="0"/>
              </a:rPr>
              <a:t>(</a:t>
            </a:r>
            <a:r>
              <a:rPr lang="fr-FR" sz="1700" dirty="0" smtClean="0">
                <a:latin typeface="Calibri" pitchFamily="34" charset="0"/>
                <a:cs typeface="Calibri" pitchFamily="34" charset="0"/>
              </a:rPr>
              <a:t>rejection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Μάλιστα, συμφώνησε με τον </a:t>
            </a:r>
            <a:r>
              <a:rPr lang="en-GB" sz="1700" b="1" dirty="0" smtClean="0">
                <a:latin typeface="Calibri" pitchFamily="34" charset="0"/>
                <a:cs typeface="Calibri" pitchFamily="34" charset="0"/>
              </a:rPr>
              <a:t>Kuhn</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ότι η </a:t>
            </a:r>
            <a:r>
              <a:rPr lang="el-GR" sz="1700" b="1" dirty="0" smtClean="0">
                <a:latin typeface="Calibri" pitchFamily="34" charset="0"/>
                <a:cs typeface="Calibri" pitchFamily="34" charset="0"/>
              </a:rPr>
              <a:t>αντίκρουση</a:t>
            </a:r>
            <a:r>
              <a:rPr lang="el-GR" sz="1700" dirty="0" smtClean="0">
                <a:latin typeface="Calibri" pitchFamily="34" charset="0"/>
                <a:cs typeface="Calibri" pitchFamily="34" charset="0"/>
              </a:rPr>
              <a:t> ούτε ακολουθείται ούτε θα έπρεπε να ακολουθείται σταθερά από την απόρριψη. Οι θεωρίες θα έπρεπε να αναπτύσσονται ακόμη και μέσα σε ένα «</a:t>
            </a:r>
            <a:r>
              <a:rPr lang="el-GR" sz="1700" i="1" dirty="0" smtClean="0">
                <a:solidFill>
                  <a:schemeClr val="accent1">
                    <a:lumMod val="50000"/>
                  </a:schemeClr>
                </a:solidFill>
                <a:latin typeface="Calibri" pitchFamily="34" charset="0"/>
                <a:cs typeface="Calibri" pitchFamily="34" charset="0"/>
              </a:rPr>
              <a:t>ωκεανό ανωμαλιών</a:t>
            </a:r>
            <a:r>
              <a:rPr lang="el-GR" sz="1700" dirty="0" smtClean="0">
                <a:latin typeface="Calibri" pitchFamily="34" charset="0"/>
                <a:cs typeface="Calibri" pitchFamily="34" charset="0"/>
              </a:rPr>
              <a:t>».</a:t>
            </a:r>
            <a:endParaRPr lang="el-GR" sz="1700" b="1" dirty="0">
              <a:latin typeface="Calibri" pitchFamily="34" charset="0"/>
              <a:cs typeface="Calibri" pitchFamily="34" charset="0"/>
            </a:endParaRPr>
          </a:p>
        </p:txBody>
      </p:sp>
    </p:spTree>
    <p:extLst>
      <p:ext uri="{BB962C8B-B14F-4D97-AF65-F5344CB8AC3E}">
        <p14:creationId xmlns:p14="http://schemas.microsoft.com/office/powerpoint/2010/main" val="897723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251520" y="1844824"/>
            <a:ext cx="8435280" cy="4729712"/>
          </a:xfrm>
        </p:spPr>
        <p:txBody>
          <a:bodyPr>
            <a:noAutofit/>
          </a:bodyPr>
          <a:lstStyle/>
          <a:p>
            <a:pPr algn="just">
              <a:buFont typeface="Wingdings" pitchFamily="2" charset="2"/>
              <a:buChar char="Ø"/>
            </a:pPr>
            <a:r>
              <a:rPr lang="el-GR" sz="1500" dirty="0">
                <a:latin typeface="Calibri" pitchFamily="34" charset="0"/>
                <a:cs typeface="Calibri" pitchFamily="34" charset="0"/>
              </a:rPr>
              <a:t>Ο </a:t>
            </a:r>
            <a:r>
              <a:rPr lang="el-GR" sz="1500" b="1" dirty="0" err="1">
                <a:latin typeface="Calibri" pitchFamily="34" charset="0"/>
                <a:cs typeface="Calibri" pitchFamily="34" charset="0"/>
              </a:rPr>
              <a:t>Lakatos</a:t>
            </a:r>
            <a:r>
              <a:rPr lang="el-GR" sz="1500" dirty="0">
                <a:latin typeface="Calibri" pitchFamily="34" charset="0"/>
                <a:cs typeface="Calibri" pitchFamily="34" charset="0"/>
              </a:rPr>
              <a:t> </a:t>
            </a:r>
            <a:r>
              <a:rPr lang="el-GR" sz="1500" dirty="0" smtClean="0">
                <a:latin typeface="Calibri" pitchFamily="34" charset="0"/>
                <a:cs typeface="Calibri" pitchFamily="34" charset="0"/>
              </a:rPr>
              <a:t>άσκησε </a:t>
            </a:r>
            <a:r>
              <a:rPr lang="el-GR" sz="1500" dirty="0">
                <a:latin typeface="Calibri" pitchFamily="34" charset="0"/>
                <a:cs typeface="Calibri" pitchFamily="34" charset="0"/>
              </a:rPr>
              <a:t>κριτική στον </a:t>
            </a:r>
            <a:r>
              <a:rPr lang="fr-FR" sz="1500" b="1" dirty="0" smtClean="0">
                <a:latin typeface="Calibri" pitchFamily="34" charset="0"/>
                <a:cs typeface="Calibri" pitchFamily="34" charset="0"/>
              </a:rPr>
              <a:t>Kuhn</a:t>
            </a:r>
            <a:r>
              <a:rPr lang="en-GB" sz="1500" b="1" dirty="0" smtClean="0">
                <a:latin typeface="Calibri" pitchFamily="34" charset="0"/>
                <a:cs typeface="Calibri" pitchFamily="34" charset="0"/>
              </a:rPr>
              <a:t>, </a:t>
            </a:r>
            <a:r>
              <a:rPr lang="el-GR" sz="1500" dirty="0" smtClean="0">
                <a:latin typeface="Calibri" pitchFamily="34" charset="0"/>
                <a:cs typeface="Calibri" pitchFamily="34" charset="0"/>
              </a:rPr>
              <a:t>για το ότι χρησιμοποίησε τα επαναστατικά επεισόδια ως περιστάσεις «</a:t>
            </a:r>
            <a:r>
              <a:rPr lang="el-GR" sz="1500" b="1" i="1" dirty="0" smtClean="0">
                <a:latin typeface="Calibri" pitchFamily="34" charset="0"/>
                <a:cs typeface="Calibri" pitchFamily="34" charset="0"/>
              </a:rPr>
              <a:t>μυστικιστικής μεταστροφής</a:t>
            </a:r>
            <a:r>
              <a:rPr lang="el-GR" sz="1500" dirty="0" smtClean="0">
                <a:latin typeface="Calibri" pitchFamily="34" charset="0"/>
                <a:cs typeface="Calibri" pitchFamily="34" charset="0"/>
              </a:rPr>
              <a:t>». Σύμφωνα με τον </a:t>
            </a:r>
            <a:r>
              <a:rPr lang="en-GB" sz="1500" b="1" dirty="0" err="1" smtClean="0">
                <a:latin typeface="Calibri" pitchFamily="34" charset="0"/>
                <a:cs typeface="Calibri" pitchFamily="34" charset="0"/>
              </a:rPr>
              <a:t>Lakatos</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ο </a:t>
            </a:r>
            <a:r>
              <a:rPr lang="en-GB" sz="1500" b="1" dirty="0" smtClean="0">
                <a:latin typeface="Calibri" pitchFamily="34" charset="0"/>
                <a:cs typeface="Calibri" pitchFamily="34" charset="0"/>
              </a:rPr>
              <a:t>Kuhn</a:t>
            </a:r>
            <a:r>
              <a:rPr lang="el-GR" sz="1500" dirty="0" smtClean="0">
                <a:latin typeface="Calibri" pitchFamily="34" charset="0"/>
                <a:cs typeface="Calibri" pitchFamily="34" charset="0"/>
              </a:rPr>
              <a:t> είχε περιγράψει την ιστορία της επιστήμης ως μια </a:t>
            </a:r>
            <a:r>
              <a:rPr lang="el-GR" sz="1500" b="1" dirty="0" smtClean="0">
                <a:latin typeface="Calibri" pitchFamily="34" charset="0"/>
                <a:cs typeface="Calibri" pitchFamily="34" charset="0"/>
              </a:rPr>
              <a:t>ανορθολογική</a:t>
            </a:r>
            <a:r>
              <a:rPr lang="el-GR" sz="1500" dirty="0" smtClean="0">
                <a:latin typeface="Calibri" pitchFamily="34" charset="0"/>
                <a:cs typeface="Calibri" pitchFamily="34" charset="0"/>
              </a:rPr>
              <a:t> διαδοχή περιόδων </a:t>
            </a:r>
            <a:r>
              <a:rPr lang="el-GR" sz="1500" b="1" dirty="0" smtClean="0">
                <a:latin typeface="Calibri" pitchFamily="34" charset="0"/>
                <a:cs typeface="Calibri" pitchFamily="34" charset="0"/>
              </a:rPr>
              <a:t>ορθολογικότητας </a:t>
            </a:r>
            <a:r>
              <a:rPr lang="el-GR" sz="1500" dirty="0" smtClean="0">
                <a:latin typeface="Calibri" pitchFamily="34" charset="0"/>
                <a:cs typeface="Calibri" pitchFamily="34" charset="0"/>
              </a:rPr>
              <a:t>(ενώ διαφωνεί μαζί του και ως προς την ανάγκη  καταφυγής στην κοινωνική ψυχολογία για τη μελέτη του τρόπου σκέψης της </a:t>
            </a:r>
            <a:r>
              <a:rPr lang="el-GR" sz="1500" dirty="0" smtClean="0">
                <a:latin typeface="Calibri" pitchFamily="34" charset="0"/>
                <a:cs typeface="Calibri" pitchFamily="34" charset="0"/>
              </a:rPr>
              <a:t> </a:t>
            </a:r>
            <a:r>
              <a:rPr lang="el-GR" sz="1500" b="1" dirty="0" smtClean="0">
                <a:latin typeface="Calibri" pitchFamily="34" charset="0"/>
                <a:cs typeface="Calibri" pitchFamily="34" charset="0"/>
              </a:rPr>
              <a:t>Επιστημονικής  </a:t>
            </a:r>
            <a:r>
              <a:rPr lang="el-GR" sz="1500" b="1" dirty="0">
                <a:latin typeface="Calibri" pitchFamily="34" charset="0"/>
                <a:cs typeface="Calibri" pitchFamily="34" charset="0"/>
              </a:rPr>
              <a:t>Κ</a:t>
            </a:r>
            <a:r>
              <a:rPr lang="el-GR" sz="1500" b="1" dirty="0" smtClean="0">
                <a:latin typeface="Calibri" pitchFamily="34" charset="0"/>
                <a:cs typeface="Calibri" pitchFamily="34" charset="0"/>
              </a:rPr>
              <a:t>οινότητας</a:t>
            </a:r>
            <a:r>
              <a:rPr lang="el-GR" sz="1500" dirty="0" smtClean="0">
                <a:latin typeface="Calibri" pitchFamily="34" charset="0"/>
                <a:cs typeface="Calibri" pitchFamily="34" charset="0"/>
              </a:rPr>
              <a:t>).</a:t>
            </a:r>
          </a:p>
          <a:p>
            <a:pPr algn="just">
              <a:buFont typeface="Wingdings" pitchFamily="2" charset="2"/>
              <a:buChar char="Ø"/>
            </a:pPr>
            <a:r>
              <a:rPr lang="el-GR" sz="1500" b="1" dirty="0">
                <a:latin typeface="Calibri" pitchFamily="34" charset="0"/>
                <a:cs typeface="Calibri" pitchFamily="34" charset="0"/>
              </a:rPr>
              <a:t> </a:t>
            </a:r>
            <a:r>
              <a:rPr lang="el-GR" sz="1500" dirty="0">
                <a:latin typeface="Calibri" pitchFamily="34" charset="0"/>
                <a:cs typeface="Calibri" pitchFamily="34" charset="0"/>
              </a:rPr>
              <a:t>Ο</a:t>
            </a:r>
            <a:r>
              <a:rPr lang="el-GR" sz="1500" b="1" dirty="0">
                <a:latin typeface="Calibri" pitchFamily="34" charset="0"/>
                <a:cs typeface="Calibri" pitchFamily="34" charset="0"/>
              </a:rPr>
              <a:t> </a:t>
            </a:r>
            <a:r>
              <a:rPr lang="en-GB" sz="1500" b="1" dirty="0" err="1">
                <a:latin typeface="Calibri" pitchFamily="34" charset="0"/>
                <a:cs typeface="Calibri" pitchFamily="34" charset="0"/>
              </a:rPr>
              <a:t>Lakatos</a:t>
            </a:r>
            <a:r>
              <a:rPr lang="en-GB" sz="1500" b="1" dirty="0">
                <a:latin typeface="Calibri" pitchFamily="34" charset="0"/>
                <a:cs typeface="Calibri" pitchFamily="34" charset="0"/>
              </a:rPr>
              <a:t> </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υποστήριξε</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ότι αν δεν μπορεί να δοθεί μια </a:t>
            </a:r>
            <a:r>
              <a:rPr lang="el-GR" sz="1500" b="1" dirty="0" smtClean="0">
                <a:latin typeface="Calibri" pitchFamily="34" charset="0"/>
                <a:cs typeface="Calibri" pitchFamily="34" charset="0"/>
              </a:rPr>
              <a:t>ορθολογική ανασυγκρότηση της αντικατάστασης των θεωριών</a:t>
            </a:r>
            <a:r>
              <a:rPr lang="el-GR" sz="1500" dirty="0" smtClean="0">
                <a:latin typeface="Calibri" pitchFamily="34" charset="0"/>
                <a:cs typeface="Calibri" pitchFamily="34" charset="0"/>
              </a:rPr>
              <a:t>, η ερμηνεία της </a:t>
            </a:r>
            <a:r>
              <a:rPr lang="el-GR" sz="1500" b="1" dirty="0" smtClean="0">
                <a:latin typeface="Calibri" pitchFamily="34" charset="0"/>
                <a:cs typeface="Calibri" pitchFamily="34" charset="0"/>
              </a:rPr>
              <a:t>επιστημονικής αλλαγής  </a:t>
            </a:r>
            <a:r>
              <a:rPr lang="el-GR" sz="1500" dirty="0" smtClean="0">
                <a:latin typeface="Calibri" pitchFamily="34" charset="0"/>
                <a:cs typeface="Calibri" pitchFamily="34" charset="0"/>
              </a:rPr>
              <a:t>θα πρέπει να αφεθεί στους ιστορικούς και τους ψυχολόγους. Ο </a:t>
            </a:r>
            <a:r>
              <a:rPr lang="en-GB" sz="1500" b="1" dirty="0" smtClean="0">
                <a:latin typeface="Calibri" pitchFamily="34" charset="0"/>
                <a:cs typeface="Calibri" pitchFamily="34" charset="0"/>
              </a:rPr>
              <a:t>Popper </a:t>
            </a:r>
            <a:r>
              <a:rPr lang="el-GR" sz="1500" dirty="0" smtClean="0">
                <a:latin typeface="Calibri" pitchFamily="34" charset="0"/>
                <a:cs typeface="Calibri" pitchFamily="34" charset="0"/>
              </a:rPr>
              <a:t>είχε παραγάγει μια </a:t>
            </a:r>
            <a:r>
              <a:rPr lang="el-GR" sz="1500" b="1" dirty="0" smtClean="0">
                <a:latin typeface="Calibri" pitchFamily="34" charset="0"/>
                <a:cs typeface="Calibri" pitchFamily="34" charset="0"/>
              </a:rPr>
              <a:t>ορθολογική </a:t>
            </a:r>
            <a:r>
              <a:rPr lang="el-GR" sz="1500" b="1" dirty="0" smtClean="0">
                <a:latin typeface="Calibri" pitchFamily="34" charset="0"/>
                <a:cs typeface="Calibri" pitchFamily="34" charset="0"/>
              </a:rPr>
              <a:t>ανασυγκρότηση</a:t>
            </a:r>
            <a:r>
              <a:rPr lang="el-GR" sz="1500" dirty="0" smtClean="0">
                <a:latin typeface="Calibri" pitchFamily="34" charset="0"/>
                <a:cs typeface="Calibri" pitchFamily="34" charset="0"/>
              </a:rPr>
              <a:t>, </a:t>
            </a:r>
            <a:r>
              <a:rPr lang="el-GR" sz="1500" dirty="0" smtClean="0">
                <a:latin typeface="Calibri" pitchFamily="34" charset="0"/>
                <a:cs typeface="Calibri" pitchFamily="34" charset="0"/>
              </a:rPr>
              <a:t>σύμφωνα με την οποία η </a:t>
            </a:r>
            <a:r>
              <a:rPr lang="el-GR" sz="1500" b="1" dirty="0" smtClean="0">
                <a:latin typeface="Calibri" pitchFamily="34" charset="0"/>
                <a:cs typeface="Calibri" pitchFamily="34" charset="0"/>
              </a:rPr>
              <a:t>επιστημονική πρόοδος </a:t>
            </a:r>
            <a:r>
              <a:rPr lang="el-GR" sz="1500" dirty="0" smtClean="0">
                <a:latin typeface="Calibri" pitchFamily="34" charset="0"/>
                <a:cs typeface="Calibri" pitchFamily="34" charset="0"/>
              </a:rPr>
              <a:t>είναι μια </a:t>
            </a:r>
            <a:r>
              <a:rPr lang="el-GR" sz="1500" b="1" dirty="0" smtClean="0">
                <a:latin typeface="Calibri" pitchFamily="34" charset="0"/>
                <a:cs typeface="Calibri" pitchFamily="34" charset="0"/>
              </a:rPr>
              <a:t>ακολουθία</a:t>
            </a:r>
            <a:r>
              <a:rPr lang="el-GR" sz="1500" dirty="0" smtClean="0">
                <a:latin typeface="Calibri" pitchFamily="34" charset="0"/>
                <a:cs typeface="Calibri" pitchFamily="34" charset="0"/>
              </a:rPr>
              <a:t> από </a:t>
            </a:r>
            <a:r>
              <a:rPr lang="el-GR" sz="1500" b="1" dirty="0" smtClean="0">
                <a:latin typeface="Calibri" pitchFamily="34" charset="0"/>
                <a:cs typeface="Calibri" pitchFamily="34" charset="0"/>
              </a:rPr>
              <a:t>εικασίες </a:t>
            </a:r>
            <a:r>
              <a:rPr lang="en-GB" sz="1500" dirty="0" smtClean="0">
                <a:latin typeface="Calibri" pitchFamily="34" charset="0"/>
                <a:cs typeface="Calibri" pitchFamily="34" charset="0"/>
              </a:rPr>
              <a:t>(conjectures)</a:t>
            </a:r>
            <a:r>
              <a:rPr lang="el-GR" sz="1500" dirty="0" smtClean="0">
                <a:latin typeface="Calibri" pitchFamily="34" charset="0"/>
                <a:cs typeface="Calibri" pitchFamily="34" charset="0"/>
              </a:rPr>
              <a:t> </a:t>
            </a:r>
            <a:r>
              <a:rPr lang="el-GR" sz="1500" dirty="0" smtClean="0">
                <a:latin typeface="Calibri" pitchFamily="34" charset="0"/>
                <a:cs typeface="Calibri" pitchFamily="34" charset="0"/>
              </a:rPr>
              <a:t>και επιχειρούμενες </a:t>
            </a:r>
            <a:r>
              <a:rPr lang="el-GR" sz="1500" b="1" dirty="0" smtClean="0">
                <a:latin typeface="Calibri" pitchFamily="34" charset="0"/>
                <a:cs typeface="Calibri" pitchFamily="34" charset="0"/>
              </a:rPr>
              <a:t>αντικρούσεις</a:t>
            </a:r>
            <a:r>
              <a:rPr lang="en-GB" sz="1500" b="1" dirty="0" smtClean="0">
                <a:latin typeface="Calibri" pitchFamily="34" charset="0"/>
                <a:cs typeface="Calibri" pitchFamily="34" charset="0"/>
              </a:rPr>
              <a:t> </a:t>
            </a:r>
            <a:r>
              <a:rPr lang="en-GB" sz="1500" dirty="0" smtClean="0">
                <a:latin typeface="Calibri" pitchFamily="34" charset="0"/>
                <a:cs typeface="Calibri" pitchFamily="34" charset="0"/>
              </a:rPr>
              <a:t>(refutations)</a:t>
            </a:r>
            <a:r>
              <a:rPr lang="el-GR" sz="1500" dirty="0" smtClean="0">
                <a:latin typeface="Calibri" pitchFamily="34" charset="0"/>
                <a:cs typeface="Calibri" pitchFamily="34" charset="0"/>
              </a:rPr>
              <a:t>. </a:t>
            </a:r>
            <a:r>
              <a:rPr lang="el-GR" sz="1500" dirty="0">
                <a:latin typeface="Calibri" pitchFamily="34" charset="0"/>
                <a:cs typeface="Calibri" pitchFamily="34" charset="0"/>
              </a:rPr>
              <a:t>Ο </a:t>
            </a:r>
            <a:r>
              <a:rPr lang="en-GB" sz="1500" b="1" dirty="0" err="1">
                <a:latin typeface="Calibri" pitchFamily="34" charset="0"/>
                <a:cs typeface="Calibri" pitchFamily="34" charset="0"/>
              </a:rPr>
              <a:t>Lakatos</a:t>
            </a:r>
            <a:r>
              <a:rPr lang="en-GB" sz="1500" b="1" dirty="0">
                <a:latin typeface="Calibri" pitchFamily="34" charset="0"/>
                <a:cs typeface="Calibri" pitchFamily="34" charset="0"/>
              </a:rPr>
              <a:t> </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επεδίωξε να βελτιώσει  αυτή την </a:t>
            </a:r>
            <a:r>
              <a:rPr lang="el-GR" sz="1500" b="1" dirty="0" smtClean="0">
                <a:latin typeface="Calibri" pitchFamily="34" charset="0"/>
                <a:cs typeface="Calibri" pitchFamily="34" charset="0"/>
              </a:rPr>
              <a:t>ανασυγκρότηση</a:t>
            </a:r>
            <a:r>
              <a:rPr lang="el-GR" sz="1500" dirty="0" smtClean="0">
                <a:latin typeface="Calibri" pitchFamily="34" charset="0"/>
                <a:cs typeface="Calibri" pitchFamily="34" charset="0"/>
              </a:rPr>
              <a:t> και ότι η βασική μονάδα για την </a:t>
            </a:r>
            <a:r>
              <a:rPr lang="el-GR" sz="1500" b="1" dirty="0" smtClean="0">
                <a:latin typeface="Calibri" pitchFamily="34" charset="0"/>
                <a:cs typeface="Calibri" pitchFamily="34" charset="0"/>
              </a:rPr>
              <a:t>αξιολόγηση</a:t>
            </a:r>
            <a:r>
              <a:rPr lang="el-GR" sz="1500" dirty="0" smtClean="0">
                <a:latin typeface="Calibri" pitchFamily="34" charset="0"/>
                <a:cs typeface="Calibri" pitchFamily="34" charset="0"/>
              </a:rPr>
              <a:t> θα έπρεπε να είναι μάλλον τα «</a:t>
            </a:r>
            <a:r>
              <a:rPr lang="el-GR" sz="1500" b="1" dirty="0" smtClean="0">
                <a:latin typeface="Calibri" pitchFamily="34" charset="0"/>
                <a:cs typeface="Calibri" pitchFamily="34" charset="0"/>
              </a:rPr>
              <a:t>ερευνητικά προγράμματα</a:t>
            </a:r>
            <a:r>
              <a:rPr lang="el-GR" sz="1500" dirty="0" smtClean="0">
                <a:latin typeface="Calibri" pitchFamily="34" charset="0"/>
                <a:cs typeface="Calibri" pitchFamily="34" charset="0"/>
              </a:rPr>
              <a:t>» παρά οι επιμέρους θεωρίες. </a:t>
            </a:r>
          </a:p>
          <a:p>
            <a:pPr algn="just">
              <a:buFont typeface="Wingdings" pitchFamily="2" charset="2"/>
              <a:buChar char="Ø"/>
            </a:pPr>
            <a:r>
              <a:rPr lang="el-GR" sz="1500" b="1" dirty="0">
                <a:latin typeface="Calibri" pitchFamily="34" charset="0"/>
                <a:cs typeface="Calibri" pitchFamily="34" charset="0"/>
              </a:rPr>
              <a:t> </a:t>
            </a:r>
            <a:r>
              <a:rPr lang="el-GR" sz="1500" dirty="0" smtClean="0">
                <a:latin typeface="Calibri" pitchFamily="34" charset="0"/>
                <a:cs typeface="Calibri" pitchFamily="34" charset="0"/>
              </a:rPr>
              <a:t>Σύμφωνα με τον </a:t>
            </a:r>
            <a:r>
              <a:rPr lang="en-GB" sz="1500" b="1" dirty="0" err="1" smtClean="0">
                <a:latin typeface="Calibri" pitchFamily="34" charset="0"/>
                <a:cs typeface="Calibri" pitchFamily="34" charset="0"/>
              </a:rPr>
              <a:t>Lakatos</a:t>
            </a:r>
            <a:r>
              <a:rPr lang="el-GR" sz="1500" dirty="0" smtClean="0">
                <a:latin typeface="Calibri" pitchFamily="34" charset="0"/>
                <a:cs typeface="Calibri" pitchFamily="34" charset="0"/>
              </a:rPr>
              <a:t> ένα ερευνητικό πρόγραμμα «</a:t>
            </a:r>
            <a:r>
              <a:rPr lang="el-GR" sz="1500" i="1" dirty="0" smtClean="0">
                <a:solidFill>
                  <a:schemeClr val="accent1">
                    <a:lumMod val="50000"/>
                  </a:schemeClr>
                </a:solidFill>
                <a:latin typeface="Calibri" pitchFamily="34" charset="0"/>
                <a:cs typeface="Calibri" pitchFamily="34" charset="0"/>
              </a:rPr>
              <a:t>συνίσταται  από μεθοδολογικούς κανόνες</a:t>
            </a:r>
            <a:r>
              <a:rPr lang="en-GB" sz="1500" i="1" dirty="0" smtClean="0">
                <a:solidFill>
                  <a:schemeClr val="accent1">
                    <a:lumMod val="50000"/>
                  </a:schemeClr>
                </a:solidFill>
                <a:latin typeface="Calibri" pitchFamily="34" charset="0"/>
                <a:cs typeface="Calibri" pitchFamily="34" charset="0"/>
              </a:rPr>
              <a:t>: </a:t>
            </a:r>
            <a:r>
              <a:rPr lang="el-GR" sz="1500" i="1" dirty="0" smtClean="0">
                <a:solidFill>
                  <a:schemeClr val="accent1">
                    <a:lumMod val="50000"/>
                  </a:schemeClr>
                </a:solidFill>
                <a:latin typeface="Calibri" pitchFamily="34" charset="0"/>
                <a:cs typeface="Calibri" pitchFamily="34" charset="0"/>
              </a:rPr>
              <a:t>κάποιοι μας λένε ποιους δρόμους έρευνας να αποφύγουμε (αρνητικό </a:t>
            </a:r>
            <a:r>
              <a:rPr lang="el-GR" sz="1500" i="1" dirty="0" err="1" smtClean="0">
                <a:solidFill>
                  <a:schemeClr val="accent1">
                    <a:lumMod val="50000"/>
                  </a:schemeClr>
                </a:solidFill>
                <a:latin typeface="Calibri" pitchFamily="34" charset="0"/>
                <a:cs typeface="Calibri" pitchFamily="34" charset="0"/>
              </a:rPr>
              <a:t>ευρετικό</a:t>
            </a:r>
            <a:r>
              <a:rPr lang="el-GR" sz="1500" i="1" dirty="0" smtClean="0">
                <a:solidFill>
                  <a:schemeClr val="accent1">
                    <a:lumMod val="50000"/>
                  </a:schemeClr>
                </a:solidFill>
                <a:latin typeface="Calibri" pitchFamily="34" charset="0"/>
                <a:cs typeface="Calibri" pitchFamily="34" charset="0"/>
              </a:rPr>
              <a:t> στοιχείο) και άλλοι ποιους δρόμους να ακολουθήσουμε (θετικό </a:t>
            </a:r>
            <a:r>
              <a:rPr lang="el-GR" sz="1500" i="1" dirty="0" err="1" smtClean="0">
                <a:solidFill>
                  <a:schemeClr val="accent1">
                    <a:lumMod val="50000"/>
                  </a:schemeClr>
                </a:solidFill>
                <a:latin typeface="Calibri" pitchFamily="34" charset="0"/>
                <a:cs typeface="Calibri" pitchFamily="34" charset="0"/>
              </a:rPr>
              <a:t>ευρετικό</a:t>
            </a:r>
            <a:r>
              <a:rPr lang="el-GR" sz="1500" i="1" dirty="0" smtClean="0">
                <a:solidFill>
                  <a:schemeClr val="accent1">
                    <a:lumMod val="50000"/>
                  </a:schemeClr>
                </a:solidFill>
                <a:latin typeface="Calibri" pitchFamily="34" charset="0"/>
                <a:cs typeface="Calibri" pitchFamily="34" charset="0"/>
              </a:rPr>
              <a:t> στοιχείο</a:t>
            </a:r>
            <a:r>
              <a:rPr lang="el-GR" sz="1500" i="1" dirty="0" smtClean="0">
                <a:latin typeface="Calibri" pitchFamily="34" charset="0"/>
                <a:cs typeface="Calibri" pitchFamily="34" charset="0"/>
              </a:rPr>
              <a:t>)». </a:t>
            </a:r>
          </a:p>
          <a:p>
            <a:pPr algn="just">
              <a:buFont typeface="Wingdings" pitchFamily="2" charset="2"/>
              <a:buChar char="Ø"/>
            </a:pPr>
            <a:r>
              <a:rPr lang="el-GR" sz="1500" dirty="0" smtClean="0">
                <a:latin typeface="Calibri" pitchFamily="34" charset="0"/>
                <a:cs typeface="Calibri" pitchFamily="34" charset="0"/>
              </a:rPr>
              <a:t>Το </a:t>
            </a:r>
            <a:r>
              <a:rPr lang="el-GR" sz="1500" b="1" i="1" dirty="0" smtClean="0">
                <a:latin typeface="Calibri" pitchFamily="34" charset="0"/>
                <a:cs typeface="Calibri" pitchFamily="34" charset="0"/>
              </a:rPr>
              <a:t>αρνητικό </a:t>
            </a:r>
            <a:r>
              <a:rPr lang="el-GR" sz="1500" b="1" i="1" dirty="0" err="1">
                <a:latin typeface="Calibri" pitchFamily="34" charset="0"/>
                <a:cs typeface="Calibri" pitchFamily="34" charset="0"/>
              </a:rPr>
              <a:t>ευρετικό</a:t>
            </a:r>
            <a:r>
              <a:rPr lang="el-GR" sz="1500" b="1" i="1" dirty="0">
                <a:latin typeface="Calibri" pitchFamily="34" charset="0"/>
                <a:cs typeface="Calibri" pitchFamily="34" charset="0"/>
              </a:rPr>
              <a:t> </a:t>
            </a:r>
            <a:r>
              <a:rPr lang="el-GR" sz="1500" b="1" i="1" dirty="0" smtClean="0">
                <a:latin typeface="Calibri" pitchFamily="34" charset="0"/>
                <a:cs typeface="Calibri" pitchFamily="34" charset="0"/>
              </a:rPr>
              <a:t>στοιχείο </a:t>
            </a:r>
            <a:r>
              <a:rPr lang="el-GR" sz="1500" dirty="0" smtClean="0">
                <a:latin typeface="Calibri" pitchFamily="34" charset="0"/>
                <a:cs typeface="Calibri" pitchFamily="34" charset="0"/>
              </a:rPr>
              <a:t>ενός ερευνητικού προγράμματος απομονώνει ένα «</a:t>
            </a:r>
            <a:r>
              <a:rPr lang="el-GR" sz="1500" b="1" i="1" dirty="0" smtClean="0">
                <a:latin typeface="Calibri" pitchFamily="34" charset="0"/>
                <a:cs typeface="Calibri" pitchFamily="34" charset="0"/>
              </a:rPr>
              <a:t>σκληρό πυρήνα</a:t>
            </a:r>
            <a:r>
              <a:rPr lang="el-GR" sz="1500" dirty="0" smtClean="0">
                <a:latin typeface="Calibri" pitchFamily="34" charset="0"/>
                <a:cs typeface="Calibri" pitchFamily="34" charset="0"/>
              </a:rPr>
              <a:t>» προτάσεων που δεν υφίστανται </a:t>
            </a:r>
            <a:r>
              <a:rPr lang="el-GR" sz="1500" b="1" dirty="0" smtClean="0">
                <a:latin typeface="Calibri" pitchFamily="34" charset="0"/>
                <a:cs typeface="Calibri" pitchFamily="34" charset="0"/>
              </a:rPr>
              <a:t>διάψευση</a:t>
            </a:r>
            <a:r>
              <a:rPr lang="el-GR" sz="1500" dirty="0" smtClean="0">
                <a:latin typeface="Calibri" pitchFamily="34" charset="0"/>
                <a:cs typeface="Calibri" pitchFamily="34" charset="0"/>
              </a:rPr>
              <a:t>, αλλά  γίνονται αποδεκτές κατά σύμβαση και θεωρούνται </a:t>
            </a:r>
            <a:r>
              <a:rPr lang="el-GR" sz="1500" b="1" dirty="0" smtClean="0">
                <a:latin typeface="Calibri" pitchFamily="34" charset="0"/>
                <a:cs typeface="Calibri" pitchFamily="34" charset="0"/>
              </a:rPr>
              <a:t>μη </a:t>
            </a:r>
            <a:r>
              <a:rPr lang="el-GR" sz="1500" b="1" dirty="0" err="1" smtClean="0">
                <a:latin typeface="Calibri" pitchFamily="34" charset="0"/>
                <a:cs typeface="Calibri" pitchFamily="34" charset="0"/>
              </a:rPr>
              <a:t>ανασκευάσιμες</a:t>
            </a:r>
            <a:r>
              <a:rPr lang="el-GR" sz="1500" b="1" dirty="0">
                <a:latin typeface="Calibri" pitchFamily="34" charset="0"/>
                <a:cs typeface="Calibri" pitchFamily="34" charset="0"/>
              </a:rPr>
              <a:t> </a:t>
            </a:r>
            <a:r>
              <a:rPr lang="el-GR" sz="1500" dirty="0" smtClean="0">
                <a:latin typeface="Calibri" pitchFamily="34" charset="0"/>
                <a:cs typeface="Calibri" pitchFamily="34" charset="0"/>
              </a:rPr>
              <a:t>από όσους εφαρμόζουν το ερευνητικό πρόγραμμα. </a:t>
            </a:r>
            <a:endParaRPr lang="el-GR" sz="1500" b="1" i="1" dirty="0">
              <a:latin typeface="Calibri" pitchFamily="34" charset="0"/>
              <a:cs typeface="Calibri" pitchFamily="34" charset="0"/>
            </a:endParaRPr>
          </a:p>
        </p:txBody>
      </p:sp>
    </p:spTree>
    <p:extLst>
      <p:ext uri="{BB962C8B-B14F-4D97-AF65-F5344CB8AC3E}">
        <p14:creationId xmlns:p14="http://schemas.microsoft.com/office/powerpoint/2010/main" val="3682942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467544" y="1988840"/>
            <a:ext cx="8219256" cy="4585696"/>
          </a:xfrm>
        </p:spPr>
        <p:txBody>
          <a:bodyPr>
            <a:normAutofit/>
          </a:bodyPr>
          <a:lstStyle/>
          <a:p>
            <a:pPr algn="just">
              <a:buFont typeface="Wingdings" pitchFamily="2" charset="2"/>
              <a:buChar char="Ø"/>
            </a:pPr>
            <a:r>
              <a:rPr lang="el-GR" sz="1700" dirty="0">
                <a:latin typeface="Calibri" pitchFamily="34" charset="0"/>
                <a:cs typeface="Calibri" pitchFamily="34" charset="0"/>
              </a:rPr>
              <a:t>Αντίστοιχα το </a:t>
            </a:r>
            <a:r>
              <a:rPr lang="el-GR" sz="1700" b="1" dirty="0">
                <a:latin typeface="Calibri" pitchFamily="34" charset="0"/>
                <a:cs typeface="Calibri" pitchFamily="34" charset="0"/>
              </a:rPr>
              <a:t>θετικό </a:t>
            </a:r>
            <a:r>
              <a:rPr lang="el-GR" sz="1700" b="1" dirty="0" err="1">
                <a:latin typeface="Calibri" pitchFamily="34" charset="0"/>
                <a:cs typeface="Calibri" pitchFamily="34" charset="0"/>
              </a:rPr>
              <a:t>ευρετικό</a:t>
            </a:r>
            <a:r>
              <a:rPr lang="el-GR" sz="1700" b="1" dirty="0">
                <a:latin typeface="Calibri" pitchFamily="34" charset="0"/>
                <a:cs typeface="Calibri" pitchFamily="34" charset="0"/>
              </a:rPr>
              <a:t> στοιχείο </a:t>
            </a:r>
            <a:r>
              <a:rPr lang="el-GR" sz="1700" dirty="0">
                <a:latin typeface="Calibri" pitchFamily="34" charset="0"/>
                <a:cs typeface="Calibri" pitchFamily="34" charset="0"/>
              </a:rPr>
              <a:t>είναι μια στρατηγική για την κατασκευή μιας σειράς θεωριών, έτσι ώστε να ξεπερνιούνται οι ατέλειες σε οποιοδήποτε στάδιο. Ουσιαστικά το </a:t>
            </a:r>
            <a:r>
              <a:rPr lang="el-GR" sz="1700" b="1" dirty="0">
                <a:latin typeface="Calibri" pitchFamily="34" charset="0"/>
                <a:cs typeface="Calibri" pitchFamily="34" charset="0"/>
              </a:rPr>
              <a:t>θετικό </a:t>
            </a:r>
            <a:r>
              <a:rPr lang="el-GR" sz="1700" b="1" dirty="0" err="1">
                <a:latin typeface="Calibri" pitchFamily="34" charset="0"/>
                <a:cs typeface="Calibri" pitchFamily="34" charset="0"/>
              </a:rPr>
              <a:t>ευρετικό</a:t>
            </a:r>
            <a:r>
              <a:rPr lang="el-GR" sz="1700" b="1" dirty="0">
                <a:latin typeface="Calibri" pitchFamily="34" charset="0"/>
                <a:cs typeface="Calibri" pitchFamily="34" charset="0"/>
              </a:rPr>
              <a:t> στοιχείο </a:t>
            </a:r>
            <a:r>
              <a:rPr lang="el-GR" sz="1700" dirty="0">
                <a:latin typeface="Calibri" pitchFamily="34" charset="0"/>
                <a:cs typeface="Calibri" pitchFamily="34" charset="0"/>
              </a:rPr>
              <a:t>είναι ένα σύνολο από μεθοδικές υποδείξεις για την αντιμετώπιση </a:t>
            </a:r>
            <a:r>
              <a:rPr lang="el-GR" sz="1700" i="1" dirty="0">
                <a:latin typeface="Calibri" pitchFamily="34" charset="0"/>
                <a:cs typeface="Calibri" pitchFamily="34" charset="0"/>
              </a:rPr>
              <a:t>ανωμαλιών</a:t>
            </a:r>
            <a:r>
              <a:rPr lang="el-GR" sz="1700" dirty="0">
                <a:latin typeface="Calibri" pitchFamily="34" charset="0"/>
                <a:cs typeface="Calibri" pitchFamily="34" charset="0"/>
              </a:rPr>
              <a:t>,  που προηγήθηκαν. </a:t>
            </a:r>
            <a:r>
              <a:rPr lang="el-GR" sz="1700" dirty="0" smtClean="0">
                <a:latin typeface="Calibri" pitchFamily="34" charset="0"/>
                <a:cs typeface="Calibri" pitchFamily="34" charset="0"/>
              </a:rPr>
              <a:t>Δηλαδή</a:t>
            </a:r>
            <a:r>
              <a:rPr lang="en-GB" sz="1700" dirty="0" smtClean="0">
                <a:latin typeface="Calibri" pitchFamily="34" charset="0"/>
                <a:cs typeface="Calibri" pitchFamily="34" charset="0"/>
              </a:rPr>
              <a:t>,</a:t>
            </a:r>
            <a:r>
              <a:rPr lang="en-GB" sz="1700" dirty="0">
                <a:latin typeface="Calibri" pitchFamily="34" charset="0"/>
                <a:cs typeface="Calibri" pitchFamily="34" charset="0"/>
              </a:rPr>
              <a:t> </a:t>
            </a:r>
            <a:r>
              <a:rPr lang="el-GR" sz="1700" dirty="0" smtClean="0">
                <a:latin typeface="Calibri" pitchFamily="34" charset="0"/>
                <a:cs typeface="Calibri" pitchFamily="34" charset="0"/>
              </a:rPr>
              <a:t>καθώς </a:t>
            </a:r>
            <a:r>
              <a:rPr lang="el-GR" sz="1700" dirty="0">
                <a:latin typeface="Calibri" pitchFamily="34" charset="0"/>
                <a:cs typeface="Calibri" pitchFamily="34" charset="0"/>
              </a:rPr>
              <a:t>το ερευνητικό πρόγραμμα εξελίσσεται, δημιουργείται γύρω από τον </a:t>
            </a:r>
            <a:r>
              <a:rPr lang="el-GR" sz="1700" b="1" dirty="0">
                <a:latin typeface="Calibri" pitchFamily="34" charset="0"/>
                <a:cs typeface="Calibri" pitchFamily="34" charset="0"/>
              </a:rPr>
              <a:t>σκληρό πυρήνα </a:t>
            </a:r>
            <a:r>
              <a:rPr lang="el-GR" sz="1700" dirty="0" smtClean="0">
                <a:latin typeface="Calibri" pitchFamily="34" charset="0"/>
                <a:cs typeface="Calibri" pitchFamily="34" charset="0"/>
              </a:rPr>
              <a:t>(των </a:t>
            </a:r>
            <a:r>
              <a:rPr lang="el-GR" sz="1700" b="1" dirty="0">
                <a:latin typeface="Calibri" pitchFamily="34" charset="0"/>
                <a:cs typeface="Calibri" pitchFamily="34" charset="0"/>
              </a:rPr>
              <a:t>μη </a:t>
            </a:r>
            <a:r>
              <a:rPr lang="el-GR" sz="1700" b="1" dirty="0" err="1">
                <a:latin typeface="Calibri" pitchFamily="34" charset="0"/>
                <a:cs typeface="Calibri" pitchFamily="34" charset="0"/>
              </a:rPr>
              <a:t>διαψεύσιμων</a:t>
            </a:r>
            <a:r>
              <a:rPr lang="el-GR" sz="1700" b="1" dirty="0">
                <a:latin typeface="Calibri" pitchFamily="34" charset="0"/>
                <a:cs typeface="Calibri" pitchFamily="34" charset="0"/>
              </a:rPr>
              <a:t> </a:t>
            </a:r>
            <a:r>
              <a:rPr lang="el-GR" sz="1700" dirty="0" smtClean="0">
                <a:latin typeface="Calibri" pitchFamily="34" charset="0"/>
                <a:cs typeface="Calibri" pitchFamily="34" charset="0"/>
              </a:rPr>
              <a:t>προτάσεων), </a:t>
            </a:r>
            <a:r>
              <a:rPr lang="el-GR" sz="1700" dirty="0">
                <a:latin typeface="Calibri" pitchFamily="34" charset="0"/>
                <a:cs typeface="Calibri" pitchFamily="34" charset="0"/>
              </a:rPr>
              <a:t>ένας «</a:t>
            </a:r>
            <a:r>
              <a:rPr lang="el-GR" sz="1700" b="1" i="1" dirty="0">
                <a:latin typeface="Calibri" pitchFamily="34" charset="0"/>
                <a:cs typeface="Calibri" pitchFamily="34" charset="0"/>
              </a:rPr>
              <a:t>προστατευτικός κλοιός</a:t>
            </a:r>
            <a:r>
              <a:rPr lang="el-GR" sz="1700" dirty="0">
                <a:latin typeface="Calibri" pitchFamily="34" charset="0"/>
                <a:cs typeface="Calibri" pitchFamily="34" charset="0"/>
              </a:rPr>
              <a:t>»   από </a:t>
            </a:r>
            <a:r>
              <a:rPr lang="el-GR" sz="1700" b="1" dirty="0">
                <a:latin typeface="Calibri" pitchFamily="34" charset="0"/>
                <a:cs typeface="Calibri" pitchFamily="34" charset="0"/>
              </a:rPr>
              <a:t>βοηθητικές υποθέσεις</a:t>
            </a:r>
            <a:r>
              <a:rPr lang="el-GR" sz="1700" dirty="0" smtClean="0">
                <a:latin typeface="Calibri" pitchFamily="34" charset="0"/>
                <a:cs typeface="Calibri" pitchFamily="34" charset="0"/>
              </a:rPr>
              <a:t>. Σημαντικοί έλεγχοι του ερευνητικού προγράμματος κατευθύνονται προς αυτές τις </a:t>
            </a:r>
            <a:r>
              <a:rPr lang="el-GR" sz="1700" b="1" dirty="0" smtClean="0">
                <a:latin typeface="Calibri" pitchFamily="34" charset="0"/>
                <a:cs typeface="Calibri" pitchFamily="34" charset="0"/>
              </a:rPr>
              <a:t>βοηθητικές υποθέσεις</a:t>
            </a:r>
            <a:r>
              <a:rPr lang="el-GR" sz="1700" dirty="0" smtClean="0">
                <a:latin typeface="Calibri" pitchFamily="34" charset="0"/>
                <a:cs typeface="Calibri" pitchFamily="34" charset="0"/>
              </a:rPr>
              <a:t>. Εξάλλου, ένα μόνο αρνητικό αποτέλεσμα ελέγχου δεν αποκρούει ένα ολόκληρο ερευνητικό πρόγραμμα.</a:t>
            </a:r>
          </a:p>
          <a:p>
            <a:pPr algn="just">
              <a:buFont typeface="Wingdings" pitchFamily="2" charset="2"/>
              <a:buChar char="Ø"/>
            </a:pPr>
            <a:r>
              <a:rPr lang="el-GR" sz="1700" dirty="0" smtClean="0">
                <a:latin typeface="Calibri" pitchFamily="34" charset="0"/>
                <a:cs typeface="Calibri" pitchFamily="34" charset="0"/>
              </a:rPr>
              <a:t>Ο </a:t>
            </a:r>
            <a:r>
              <a:rPr lang="en-GB" sz="1700" b="1" dirty="0" err="1" smtClean="0">
                <a:latin typeface="Calibri" pitchFamily="34" charset="0"/>
                <a:cs typeface="Calibri" pitchFamily="34" charset="0"/>
              </a:rPr>
              <a:t>Lakatos</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άσκησε κριτική στον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επειδή υπερτόνισε τη σημασία των </a:t>
            </a:r>
            <a:r>
              <a:rPr lang="el-GR" sz="1700" b="1" dirty="0" smtClean="0">
                <a:latin typeface="Calibri" pitchFamily="34" charset="0"/>
                <a:cs typeface="Calibri" pitchFamily="34" charset="0"/>
              </a:rPr>
              <a:t>αρνητικών αποτελεσμάτων</a:t>
            </a:r>
            <a:r>
              <a:rPr lang="el-GR" sz="1700" dirty="0" smtClean="0">
                <a:latin typeface="Calibri" pitchFamily="34" charset="0"/>
                <a:cs typeface="Calibri" pitchFamily="34" charset="0"/>
              </a:rPr>
              <a:t>. Σύμφωνα με τον </a:t>
            </a:r>
            <a:r>
              <a:rPr lang="en-GB" sz="1700" b="1" dirty="0" err="1" smtClean="0">
                <a:latin typeface="Calibri" pitchFamily="34" charset="0"/>
                <a:cs typeface="Calibri" pitchFamily="34" charset="0"/>
              </a:rPr>
              <a:t>Lakatos</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όταν δοθεί ένα </a:t>
            </a:r>
            <a:r>
              <a:rPr lang="el-GR" sz="1700" b="1" dirty="0" smtClean="0">
                <a:latin typeface="Calibri" pitchFamily="34" charset="0"/>
                <a:cs typeface="Calibri" pitchFamily="34" charset="0"/>
              </a:rPr>
              <a:t>αρνητικό αποτέλεσμα ελέγχου</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 μια καλή στρατηγική μπορεί να είναι η τροποποίηση του </a:t>
            </a:r>
            <a:r>
              <a:rPr lang="el-GR" sz="1700" b="1" dirty="0" smtClean="0">
                <a:latin typeface="Calibri" pitchFamily="34" charset="0"/>
                <a:cs typeface="Calibri" pitchFamily="34" charset="0"/>
              </a:rPr>
              <a:t>προστατευτικού κλοιού </a:t>
            </a:r>
            <a:r>
              <a:rPr lang="el-GR" sz="1700" dirty="0" smtClean="0">
                <a:latin typeface="Calibri" pitchFamily="34" charset="0"/>
                <a:cs typeface="Calibri" pitchFamily="34" charset="0"/>
              </a:rPr>
              <a:t>των </a:t>
            </a:r>
            <a:r>
              <a:rPr lang="el-GR" sz="1700" b="1" dirty="0" smtClean="0">
                <a:latin typeface="Calibri" pitchFamily="34" charset="0"/>
                <a:cs typeface="Calibri" pitchFamily="34" charset="0"/>
              </a:rPr>
              <a:t>βοηθητικών υποθέσεων </a:t>
            </a:r>
            <a:r>
              <a:rPr lang="el-GR" sz="1700" dirty="0" smtClean="0">
                <a:latin typeface="Calibri" pitchFamily="34" charset="0"/>
                <a:cs typeface="Calibri" pitchFamily="34" charset="0"/>
              </a:rPr>
              <a:t>για να αντιμετωπιστεί όποια </a:t>
            </a:r>
            <a:r>
              <a:rPr lang="el-GR" sz="1700" dirty="0" smtClean="0">
                <a:latin typeface="Calibri" pitchFamily="34" charset="0"/>
                <a:cs typeface="Calibri" pitchFamily="34" charset="0"/>
              </a:rPr>
              <a:t>«</a:t>
            </a:r>
            <a:r>
              <a:rPr lang="el-GR" sz="1700" b="1" i="1" dirty="0" smtClean="0">
                <a:latin typeface="Calibri" pitchFamily="34" charset="0"/>
                <a:cs typeface="Calibri" pitchFamily="34" charset="0"/>
              </a:rPr>
              <a:t>ανωμαλία»</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προκύψει, ενώ σε μερικές περιπτώσεις ίσως χρειάζεται </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αυτή να </a:t>
            </a:r>
            <a:r>
              <a:rPr lang="el-GR" sz="1700" dirty="0" smtClean="0">
                <a:latin typeface="Calibri" pitchFamily="34" charset="0"/>
                <a:cs typeface="Calibri" pitchFamily="34" charset="0"/>
              </a:rPr>
              <a:t>παραμεριστεί προσωρινά </a:t>
            </a:r>
            <a:r>
              <a:rPr lang="el-GR" sz="1700" dirty="0" smtClean="0">
                <a:latin typeface="Calibri" pitchFamily="34" charset="0"/>
                <a:cs typeface="Calibri" pitchFamily="34" charset="0"/>
              </a:rPr>
              <a:t>για </a:t>
            </a:r>
            <a:r>
              <a:rPr lang="el-GR" sz="1700" dirty="0" smtClean="0">
                <a:latin typeface="Calibri" pitchFamily="34" charset="0"/>
                <a:cs typeface="Calibri" pitchFamily="34" charset="0"/>
              </a:rPr>
              <a:t>μελλοντική εξέταση. </a:t>
            </a:r>
            <a:endParaRPr lang="el-GR" sz="1700" b="1" dirty="0">
              <a:latin typeface="Calibri" pitchFamily="34" charset="0"/>
              <a:cs typeface="Calibri" pitchFamily="34" charset="0"/>
            </a:endParaRPr>
          </a:p>
          <a:p>
            <a:pPr marL="109728" indent="0" algn="just">
              <a:buNone/>
            </a:pP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21399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n-GB" dirty="0" smtClean="0"/>
              <a:t> </a:t>
            </a:r>
            <a:r>
              <a:rPr lang="en-GB" sz="1700" dirty="0" smtClean="0">
                <a:latin typeface="Calibri" pitchFamily="34" charset="0"/>
                <a:cs typeface="Calibri" pitchFamily="34" charset="0"/>
              </a:rPr>
              <a:t>H </a:t>
            </a:r>
            <a:r>
              <a:rPr lang="el-GR" sz="1700" dirty="0" smtClean="0">
                <a:latin typeface="Calibri" pitchFamily="34" charset="0"/>
                <a:cs typeface="Calibri" pitchFamily="34" charset="0"/>
              </a:rPr>
              <a:t>πιο σημαντική  επιρροή στην ανάπτυξη της σκέψης του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προήλθε από τη </a:t>
            </a:r>
            <a:r>
              <a:rPr lang="el-GR" sz="1700" b="1" dirty="0" smtClean="0">
                <a:latin typeface="Calibri" pitchFamily="34" charset="0"/>
                <a:cs typeface="Calibri" pitchFamily="34" charset="0"/>
              </a:rPr>
              <a:t>θεωρία της σχετικότη</a:t>
            </a:r>
            <a:r>
              <a:rPr lang="el-GR" sz="1700" dirty="0" smtClean="0">
                <a:latin typeface="Calibri" pitchFamily="34" charset="0"/>
                <a:cs typeface="Calibri" pitchFamily="34" charset="0"/>
              </a:rPr>
              <a:t>τας του </a:t>
            </a:r>
            <a:r>
              <a:rPr lang="el-GR" sz="1700" b="1" dirty="0" smtClean="0">
                <a:latin typeface="Calibri" pitchFamily="34" charset="0"/>
                <a:cs typeface="Calibri" pitchFamily="34" charset="0"/>
              </a:rPr>
              <a:t>Αϊνστάιν</a:t>
            </a:r>
            <a:r>
              <a:rPr lang="el-GR" sz="1700" dirty="0" smtClean="0">
                <a:latin typeface="Calibri" pitchFamily="34" charset="0"/>
                <a:cs typeface="Calibri" pitchFamily="34" charset="0"/>
              </a:rPr>
              <a:t>, την οποία   θεωρούσε ως  το καλύτερο υπόδειγμα επιστημονικής θεωρίας</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εμφανίστηκε όχι ως απλ</a:t>
            </a:r>
            <a:r>
              <a:rPr lang="el-GR" sz="1700" i="1" dirty="0">
                <a:solidFill>
                  <a:schemeClr val="accent1">
                    <a:lumMod val="50000"/>
                  </a:schemeClr>
                </a:solidFill>
                <a:latin typeface="Calibri" pitchFamily="34" charset="0"/>
                <a:cs typeface="Calibri" pitchFamily="34" charset="0"/>
              </a:rPr>
              <a:t>ή</a:t>
            </a:r>
            <a:r>
              <a:rPr lang="el-GR" sz="1700" i="1" dirty="0" smtClean="0">
                <a:solidFill>
                  <a:schemeClr val="accent1">
                    <a:lumMod val="50000"/>
                  </a:schemeClr>
                </a:solidFill>
                <a:latin typeface="Calibri" pitchFamily="34" charset="0"/>
                <a:cs typeface="Calibri" pitchFamily="34" charset="0"/>
              </a:rPr>
              <a:t> δυνατότητα, αλλά ως μια καλύτερη προσέγγιση στην </a:t>
            </a:r>
            <a:r>
              <a:rPr lang="el-GR" sz="1700" i="1" dirty="0" smtClean="0">
                <a:solidFill>
                  <a:schemeClr val="accent1">
                    <a:lumMod val="50000"/>
                  </a:schemeClr>
                </a:solidFill>
                <a:latin typeface="Calibri" pitchFamily="34" charset="0"/>
                <a:cs typeface="Calibri" pitchFamily="34" charset="0"/>
              </a:rPr>
              <a:t>αλήθεια</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Popper</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Αυτό που τον ενδιαφέρει δεν είναι τόσο ο θρίαμβος της νέας θεωρίας, όσο κυρίως </a:t>
            </a:r>
            <a:r>
              <a:rPr lang="el-GR" sz="1700" b="1" dirty="0" smtClean="0">
                <a:latin typeface="Calibri" pitchFamily="34" charset="0"/>
                <a:cs typeface="Calibri" pitchFamily="34" charset="0"/>
              </a:rPr>
              <a:t>η αποτυχία της παλιάς θεωρίας</a:t>
            </a:r>
            <a:r>
              <a:rPr lang="el-GR" sz="1700" dirty="0" smtClean="0">
                <a:latin typeface="Calibri" pitchFamily="34" charset="0"/>
                <a:cs typeface="Calibri" pitchFamily="34" charset="0"/>
              </a:rPr>
              <a:t>, ενώ η νέα θεωρία δε χρειάζεται να περιμένει τα νέα πειραματικά δεδομένα, αφού αυτά ακολουθούν ως έλεγχοι των προβλέψεων της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Αυτό στον οποίο τον επηρεάζει βαθιά η θεωρία βαρύτητας του </a:t>
            </a:r>
            <a:r>
              <a:rPr lang="en-GB" sz="1700" b="1" dirty="0">
                <a:latin typeface="Calibri" pitchFamily="34" charset="0"/>
                <a:cs typeface="Calibri" pitchFamily="34" charset="0"/>
              </a:rPr>
              <a:t>A</a:t>
            </a:r>
            <a:r>
              <a:rPr lang="el-GR" sz="1700" b="1" dirty="0" err="1">
                <a:latin typeface="Calibri" pitchFamily="34" charset="0"/>
                <a:cs typeface="Calibri" pitchFamily="34" charset="0"/>
              </a:rPr>
              <a:t>ϊνστάιν</a:t>
            </a:r>
            <a:r>
              <a:rPr lang="el-GR" sz="1700" b="1" dirty="0">
                <a:latin typeface="Calibri" pitchFamily="34" charset="0"/>
                <a:cs typeface="Calibri" pitchFamily="34" charset="0"/>
              </a:rPr>
              <a:t>  </a:t>
            </a:r>
            <a:r>
              <a:rPr lang="el-GR" sz="1700" dirty="0" smtClean="0">
                <a:latin typeface="Calibri" pitchFamily="34" charset="0"/>
                <a:cs typeface="Calibri" pitchFamily="34" charset="0"/>
              </a:rPr>
              <a:t>είναι η </a:t>
            </a:r>
            <a:r>
              <a:rPr lang="el-GR" sz="1700" b="1" dirty="0" smtClean="0">
                <a:latin typeface="Calibri" pitchFamily="34" charset="0"/>
                <a:cs typeface="Calibri" pitchFamily="34" charset="0"/>
              </a:rPr>
              <a:t>αναζήτηση ενός νέου κριτηρίου οριοθέτησης της επιστήμης από τις </a:t>
            </a:r>
            <a:r>
              <a:rPr lang="el-GR" sz="1700" b="1" dirty="0" err="1" smtClean="0">
                <a:latin typeface="Calibri" pitchFamily="34" charset="0"/>
                <a:cs typeface="Calibri" pitchFamily="34" charset="0"/>
              </a:rPr>
              <a:t>ψευδο</a:t>
            </a:r>
            <a:r>
              <a:rPr lang="el-GR" sz="1700" b="1" dirty="0" smtClean="0">
                <a:latin typeface="Calibri" pitchFamily="34" charset="0"/>
                <a:cs typeface="Calibri" pitchFamily="34" charset="0"/>
              </a:rPr>
              <a:t>-επιστήμες</a:t>
            </a:r>
            <a:r>
              <a:rPr lang="el-GR" sz="1700" dirty="0" smtClean="0">
                <a:latin typeface="Calibri" pitchFamily="34" charset="0"/>
                <a:cs typeface="Calibri" pitchFamily="34" charset="0"/>
              </a:rPr>
              <a:t>, από εγχειρήματα δηλαδή που αξιώνουν αδικαιολόγητα τον τίτλο της επιστήμης.</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Για τον </a:t>
            </a:r>
            <a:r>
              <a:rPr lang="en-GB" sz="1700" b="1" dirty="0" smtClean="0">
                <a:latin typeface="Calibri" pitchFamily="34" charset="0"/>
                <a:cs typeface="Calibri" pitchFamily="34" charset="0"/>
              </a:rPr>
              <a:t>Popper</a:t>
            </a:r>
            <a:r>
              <a:rPr lang="el-GR" sz="1700" dirty="0" smtClean="0">
                <a:latin typeface="Calibri" pitchFamily="34" charset="0"/>
                <a:cs typeface="Calibri" pitchFamily="34" charset="0"/>
              </a:rPr>
              <a:t>, όταν κάποιος προτείνει μια επιστημονική θεωρία, τότε θα πρέπει και ο ίδιος (όπως έκανε και ο </a:t>
            </a:r>
            <a:r>
              <a:rPr lang="en-GB" sz="1700" b="1" dirty="0" smtClean="0">
                <a:latin typeface="Calibri" pitchFamily="34" charset="0"/>
                <a:cs typeface="Calibri" pitchFamily="34" charset="0"/>
              </a:rPr>
              <a:t>A</a:t>
            </a:r>
            <a:r>
              <a:rPr lang="el-GR" sz="1700" b="1" dirty="0" err="1" smtClean="0">
                <a:latin typeface="Calibri" pitchFamily="34" charset="0"/>
                <a:cs typeface="Calibri" pitchFamily="34" charset="0"/>
              </a:rPr>
              <a:t>ϊνστάιν</a:t>
            </a:r>
            <a:r>
              <a:rPr lang="el-GR" sz="1700" dirty="0" smtClean="0">
                <a:latin typeface="Calibri" pitchFamily="34" charset="0"/>
                <a:cs typeface="Calibri" pitchFamily="34" charset="0"/>
              </a:rPr>
              <a:t>) να απαντήσει προκαταβολικά στο </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ακόλουθο ερώτημα</a:t>
            </a:r>
            <a:r>
              <a:rPr lang="en-GB" sz="1700" dirty="0" smtClean="0">
                <a:latin typeface="Calibri" pitchFamily="34" charset="0"/>
                <a:cs typeface="Calibri" pitchFamily="34" charset="0"/>
              </a:rPr>
              <a:t>: </a:t>
            </a:r>
            <a:r>
              <a:rPr lang="el-GR" sz="1700" i="1"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κάτω από ποιες συνθήκες θα πρέπει να παραδεχτώ ότι η θεωρία μου είναι αβάσιμη</a:t>
            </a:r>
            <a:r>
              <a:rPr lang="en-GB" sz="1700" i="1" dirty="0" smtClean="0">
                <a:latin typeface="Calibri" pitchFamily="34" charset="0"/>
                <a:cs typeface="Calibri" pitchFamily="34" charset="0"/>
              </a:rPr>
              <a:t>;</a:t>
            </a:r>
            <a:r>
              <a:rPr lang="el-GR" sz="1700" i="1" dirty="0" smtClean="0">
                <a:latin typeface="Calibri" pitchFamily="34" charset="0"/>
                <a:cs typeface="Calibri" pitchFamily="34" charset="0"/>
              </a:rPr>
              <a:t>»</a:t>
            </a:r>
          </a:p>
          <a:p>
            <a:pPr algn="just">
              <a:buFont typeface="Wingdings" pitchFamily="2" charset="2"/>
              <a:buChar char="Ø"/>
            </a:pPr>
            <a:endParaRPr lang="el-GR" dirty="0"/>
          </a:p>
        </p:txBody>
      </p:sp>
    </p:spTree>
    <p:extLst>
      <p:ext uri="{BB962C8B-B14F-4D97-AF65-F5344CB8AC3E}">
        <p14:creationId xmlns:p14="http://schemas.microsoft.com/office/powerpoint/2010/main" val="28580140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88840"/>
            <a:ext cx="8291264" cy="4585696"/>
          </a:xfrm>
        </p:spPr>
        <p:txBody>
          <a:bodyPr>
            <a:normAutofit lnSpcReduction="10000"/>
          </a:bodyPr>
          <a:lstStyle/>
          <a:p>
            <a:pPr>
              <a:buFont typeface="Wingdings" pitchFamily="2" charset="2"/>
              <a:buChar char="Ø"/>
            </a:pPr>
            <a:r>
              <a:rPr lang="el-GR" sz="1700" dirty="0"/>
              <a:t> </a:t>
            </a:r>
            <a:r>
              <a:rPr lang="el-GR" sz="1700" dirty="0" smtClean="0">
                <a:latin typeface="Calibri" pitchFamily="34" charset="0"/>
                <a:cs typeface="Calibri" pitchFamily="34" charset="0"/>
              </a:rPr>
              <a:t>Το ερώτημα που δημιουργείται  σε αυτήν την περίπτωση, είναι πως πραγματικά </a:t>
            </a:r>
            <a:r>
              <a:rPr lang="el-GR" sz="1700" b="1" dirty="0" smtClean="0">
                <a:latin typeface="Calibri" pitchFamily="34" charset="0"/>
                <a:cs typeface="Calibri" pitchFamily="34" charset="0"/>
              </a:rPr>
              <a:t>αξιολογείται</a:t>
            </a:r>
            <a:r>
              <a:rPr lang="el-GR" sz="1700" dirty="0" smtClean="0">
                <a:latin typeface="Calibri" pitchFamily="34" charset="0"/>
                <a:cs typeface="Calibri" pitchFamily="34" charset="0"/>
              </a:rPr>
              <a:t> ένα ερευνητικό πρόγραμμα</a:t>
            </a:r>
            <a:r>
              <a:rPr lang="en-GB" sz="1700" dirty="0" smtClean="0">
                <a:latin typeface="Calibri" pitchFamily="34" charset="0"/>
                <a:cs typeface="Calibri" pitchFamily="34" charset="0"/>
              </a:rPr>
              <a:t>;</a:t>
            </a:r>
          </a:p>
          <a:p>
            <a:pPr algn="just">
              <a:buFont typeface="Wingdings" pitchFamily="2" charset="2"/>
              <a:buChar char="Ø"/>
            </a:pPr>
            <a:r>
              <a:rPr lang="en-GB" sz="1700" dirty="0">
                <a:latin typeface="Calibri" pitchFamily="34" charset="0"/>
                <a:cs typeface="Calibri" pitchFamily="34" charset="0"/>
              </a:rPr>
              <a:t> </a:t>
            </a:r>
            <a:r>
              <a:rPr lang="en-GB" sz="1700" dirty="0" smtClean="0">
                <a:latin typeface="Calibri" pitchFamily="34" charset="0"/>
                <a:cs typeface="Calibri" pitchFamily="34" charset="0"/>
              </a:rPr>
              <a:t>O </a:t>
            </a:r>
            <a:r>
              <a:rPr lang="fr-FR" sz="1700" b="1" dirty="0" smtClean="0">
                <a:latin typeface="Calibri" pitchFamily="34" charset="0"/>
                <a:cs typeface="Calibri" pitchFamily="34" charset="0"/>
              </a:rPr>
              <a:t>L</a:t>
            </a:r>
            <a:r>
              <a:rPr lang="en-GB" sz="1700" b="1" dirty="0" err="1" smtClean="0">
                <a:latin typeface="Calibri" pitchFamily="34" charset="0"/>
                <a:cs typeface="Calibri" pitchFamily="34" charset="0"/>
              </a:rPr>
              <a:t>akatos</a:t>
            </a:r>
            <a:r>
              <a:rPr lang="en-GB" sz="1700" b="1" dirty="0" smtClean="0">
                <a:latin typeface="Calibri" pitchFamily="34" charset="0"/>
                <a:cs typeface="Calibri" pitchFamily="34" charset="0"/>
              </a:rPr>
              <a:t> </a:t>
            </a:r>
            <a:r>
              <a:rPr lang="el-GR" sz="1700" dirty="0" smtClean="0">
                <a:latin typeface="Calibri" pitchFamily="34" charset="0"/>
                <a:cs typeface="Calibri" pitchFamily="34" charset="0"/>
              </a:rPr>
              <a:t>υποστήριξε πως υπάρχουν </a:t>
            </a:r>
            <a:r>
              <a:rPr lang="el-GR" sz="1700" b="1" dirty="0" smtClean="0">
                <a:latin typeface="Calibri" pitchFamily="34" charset="0"/>
                <a:cs typeface="Calibri" pitchFamily="34" charset="0"/>
              </a:rPr>
              <a:t>κανόνες αξιολόγησης </a:t>
            </a:r>
            <a:r>
              <a:rPr lang="el-GR" sz="1700" dirty="0" smtClean="0">
                <a:latin typeface="Calibri" pitchFamily="34" charset="0"/>
                <a:cs typeface="Calibri" pitchFamily="34" charset="0"/>
              </a:rPr>
              <a:t>για τις </a:t>
            </a:r>
            <a:r>
              <a:rPr lang="el-GR" sz="1700" b="1" dirty="0" smtClean="0">
                <a:latin typeface="Calibri" pitchFamily="34" charset="0"/>
                <a:cs typeface="Calibri" pitchFamily="34" charset="0"/>
              </a:rPr>
              <a:t>ακολουθίες των θεωριών</a:t>
            </a:r>
            <a:r>
              <a:rPr lang="el-GR" sz="1700" dirty="0" smtClean="0">
                <a:latin typeface="Calibri" pitchFamily="34" charset="0"/>
                <a:cs typeface="Calibri" pitchFamily="34" charset="0"/>
              </a:rPr>
              <a:t>, δεδομένου πως μερικές ακολουθίες αποτελούν «</a:t>
            </a:r>
            <a:r>
              <a:rPr lang="el-GR" sz="1700" b="1" i="1" dirty="0" smtClean="0">
                <a:latin typeface="Calibri" pitchFamily="34" charset="0"/>
                <a:cs typeface="Calibri" pitchFamily="34" charset="0"/>
              </a:rPr>
              <a:t>προοδευτική μετατόπιση </a:t>
            </a:r>
            <a:r>
              <a:rPr lang="el-GR" sz="1700" b="1" i="1" dirty="0" smtClean="0">
                <a:latin typeface="Calibri" pitchFamily="34" charset="0"/>
                <a:cs typeface="Calibri" pitchFamily="34" charset="0"/>
              </a:rPr>
              <a:t>προβλήματος</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ενώ άλλες ακολουθίες «</a:t>
            </a:r>
            <a:r>
              <a:rPr lang="el-GR" sz="1700" b="1" i="1" dirty="0" smtClean="0">
                <a:latin typeface="Calibri" pitchFamily="34" charset="0"/>
                <a:cs typeface="Calibri" pitchFamily="34" charset="0"/>
              </a:rPr>
              <a:t>εκφυλιζόμενη μετατόπιση προβλήματος</a:t>
            </a:r>
            <a:r>
              <a:rPr lang="el-GR" sz="1700" dirty="0" smtClean="0">
                <a:latin typeface="Calibri" pitchFamily="34" charset="0"/>
                <a:cs typeface="Calibri" pitchFamily="34" charset="0"/>
              </a:rPr>
              <a:t>». </a:t>
            </a:r>
          </a:p>
          <a:p>
            <a:pPr algn="just">
              <a:buFont typeface="Wingdings" pitchFamily="2" charset="2"/>
              <a:buChar char="Ø"/>
            </a:pPr>
            <a:r>
              <a:rPr lang="el-GR" sz="1700" b="1" dirty="0">
                <a:latin typeface="Calibri" pitchFamily="34" charset="0"/>
                <a:cs typeface="Calibri" pitchFamily="34" charset="0"/>
              </a:rPr>
              <a:t> </a:t>
            </a:r>
            <a:r>
              <a:rPr lang="en-GB" sz="1700" dirty="0" smtClean="0">
                <a:latin typeface="Calibri" pitchFamily="34" charset="0"/>
                <a:cs typeface="Calibri" pitchFamily="34" charset="0"/>
              </a:rPr>
              <a:t>K</a:t>
            </a:r>
            <a:r>
              <a:rPr lang="el-GR" sz="1700" dirty="0" smtClean="0">
                <a:latin typeface="Calibri" pitchFamily="34" charset="0"/>
                <a:cs typeface="Calibri" pitchFamily="34" charset="0"/>
              </a:rPr>
              <a:t>ατά συνέπεια, μια </a:t>
            </a:r>
            <a:r>
              <a:rPr lang="el-GR" sz="1700" b="1" dirty="0" smtClean="0">
                <a:latin typeface="Calibri" pitchFamily="34" charset="0"/>
                <a:cs typeface="Calibri" pitchFamily="34" charset="0"/>
              </a:rPr>
              <a:t>ακολουθία θεωριών </a:t>
            </a:r>
            <a:r>
              <a:rPr lang="en-GB" sz="1700" b="1" dirty="0" smtClean="0">
                <a:latin typeface="Calibri" pitchFamily="34" charset="0"/>
                <a:cs typeface="Calibri" pitchFamily="34" charset="0"/>
              </a:rPr>
              <a:t>T1, T2………T</a:t>
            </a:r>
            <a:r>
              <a:rPr lang="el-GR" sz="1700" b="1" dirty="0" smtClean="0">
                <a:latin typeface="Calibri" pitchFamily="34" charset="0"/>
                <a:cs typeface="Calibri" pitchFamily="34" charset="0"/>
              </a:rPr>
              <a:t>η</a:t>
            </a:r>
            <a:r>
              <a:rPr lang="el-GR" sz="1700" dirty="0" smtClean="0">
                <a:latin typeface="Calibri" pitchFamily="34" charset="0"/>
                <a:cs typeface="Calibri" pitchFamily="34" charset="0"/>
              </a:rPr>
              <a:t>  μπορεί να θεωρηθεί </a:t>
            </a:r>
            <a:r>
              <a:rPr lang="el-GR" sz="1700" b="1" dirty="0" smtClean="0">
                <a:latin typeface="Calibri" pitchFamily="34" charset="0"/>
                <a:cs typeface="Calibri" pitchFamily="34" charset="0"/>
              </a:rPr>
              <a:t>προοδευτική</a:t>
            </a:r>
            <a:r>
              <a:rPr lang="el-GR" sz="1700" dirty="0" smtClean="0">
                <a:latin typeface="Calibri" pitchFamily="34" charset="0"/>
                <a:cs typeface="Calibri" pitchFamily="34" charset="0"/>
              </a:rPr>
              <a:t> αν πληρούνται οι ακόλουθοι όροι</a:t>
            </a:r>
            <a:r>
              <a:rPr lang="en-GB" sz="1700" dirty="0" smtClean="0">
                <a:latin typeface="Calibri" pitchFamily="34" charset="0"/>
                <a:cs typeface="Calibri" pitchFamily="34" charset="0"/>
              </a:rPr>
              <a:t>:</a:t>
            </a:r>
          </a:p>
          <a:p>
            <a:pPr algn="just">
              <a:buFont typeface="Wingdings" pitchFamily="2" charset="2"/>
              <a:buChar char="v"/>
            </a:pPr>
            <a:r>
              <a:rPr lang="en-GB" sz="1700" dirty="0">
                <a:latin typeface="Calibri" pitchFamily="34" charset="0"/>
                <a:cs typeface="Calibri" pitchFamily="34" charset="0"/>
              </a:rPr>
              <a:t> </a:t>
            </a:r>
            <a:r>
              <a:rPr lang="el-GR" sz="1700" dirty="0" smtClean="0">
                <a:latin typeface="Calibri" pitchFamily="34" charset="0"/>
                <a:cs typeface="Calibri" pitchFamily="34" charset="0"/>
              </a:rPr>
              <a:t>Η </a:t>
            </a:r>
            <a:r>
              <a:rPr lang="fr-FR" sz="1700" b="1" dirty="0" smtClean="0">
                <a:latin typeface="Calibri" pitchFamily="34" charset="0"/>
                <a:cs typeface="Calibri" pitchFamily="34" charset="0"/>
              </a:rPr>
              <a:t>T</a:t>
            </a:r>
            <a:r>
              <a:rPr lang="el-GR" sz="1700" b="1" dirty="0" smtClean="0">
                <a:latin typeface="Calibri" pitchFamily="34" charset="0"/>
                <a:cs typeface="Calibri" pitchFamily="34" charset="0"/>
              </a:rPr>
              <a:t>η</a:t>
            </a:r>
            <a:r>
              <a:rPr lang="el-GR" sz="1700" dirty="0" smtClean="0">
                <a:latin typeface="Calibri" pitchFamily="34" charset="0"/>
                <a:cs typeface="Calibri" pitchFamily="34" charset="0"/>
              </a:rPr>
              <a:t> εξηγεί τις προηγούμενες επιτυχίες της </a:t>
            </a:r>
            <a:r>
              <a:rPr lang="el-GR" sz="1700" b="1" dirty="0" smtClean="0">
                <a:latin typeface="Calibri" pitchFamily="34" charset="0"/>
                <a:cs typeface="Calibri" pitchFamily="34" charset="0"/>
              </a:rPr>
              <a:t>Τη-1.</a:t>
            </a:r>
          </a:p>
          <a:p>
            <a:pPr algn="just">
              <a:buFont typeface="Wingdings" pitchFamily="2" charset="2"/>
              <a:buChar char="v"/>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Τη</a:t>
            </a:r>
            <a:r>
              <a:rPr lang="el-GR" sz="1700" dirty="0" smtClean="0">
                <a:latin typeface="Calibri" pitchFamily="34" charset="0"/>
                <a:cs typeface="Calibri" pitchFamily="34" charset="0"/>
              </a:rPr>
              <a:t> έχει μεγαλύτερο εμπειρικό περιεχόμενο από την </a:t>
            </a:r>
            <a:r>
              <a:rPr lang="el-GR" sz="1700" b="1" dirty="0" smtClean="0">
                <a:latin typeface="Calibri" pitchFamily="34" charset="0"/>
                <a:cs typeface="Calibri" pitchFamily="34" charset="0"/>
              </a:rPr>
              <a:t>Τη-1.</a:t>
            </a:r>
          </a:p>
          <a:p>
            <a:pPr algn="just">
              <a:buFont typeface="Wingdings" pitchFamily="2" charset="2"/>
              <a:buChar char="v"/>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Κάποιο από το επιπλέον περιεχόμενο της </a:t>
            </a:r>
            <a:r>
              <a:rPr lang="el-GR" sz="1700" b="1" dirty="0" smtClean="0">
                <a:latin typeface="Calibri" pitchFamily="34" charset="0"/>
                <a:cs typeface="Calibri" pitchFamily="34" charset="0"/>
              </a:rPr>
              <a:t>Τη</a:t>
            </a:r>
            <a:r>
              <a:rPr lang="el-GR" sz="1700" dirty="0" smtClean="0">
                <a:latin typeface="Calibri" pitchFamily="34" charset="0"/>
                <a:cs typeface="Calibri" pitchFamily="34" charset="0"/>
              </a:rPr>
              <a:t> έχει επιβεβαιωθεί.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Διαφορετικά, η </a:t>
            </a:r>
            <a:r>
              <a:rPr lang="el-GR" sz="1700" b="1" dirty="0" smtClean="0">
                <a:latin typeface="Calibri" pitchFamily="34" charset="0"/>
                <a:cs typeface="Calibri" pitchFamily="34" charset="0"/>
              </a:rPr>
              <a:t>μετατόπιση του προβλήματος </a:t>
            </a:r>
            <a:r>
              <a:rPr lang="el-GR" sz="1700" dirty="0" smtClean="0">
                <a:latin typeface="Calibri" pitchFamily="34" charset="0"/>
                <a:cs typeface="Calibri" pitchFamily="34" charset="0"/>
              </a:rPr>
              <a:t>είναι «</a:t>
            </a:r>
            <a:r>
              <a:rPr lang="el-GR" sz="1700" b="1" i="1" dirty="0" smtClean="0">
                <a:latin typeface="Calibri" pitchFamily="34" charset="0"/>
                <a:cs typeface="Calibri" pitchFamily="34" charset="0"/>
              </a:rPr>
              <a:t>εκφυλιζόμενη</a:t>
            </a:r>
            <a:r>
              <a:rPr lang="el-GR" sz="1700" dirty="0" smtClean="0">
                <a:latin typeface="Calibri" pitchFamily="34" charset="0"/>
                <a:cs typeface="Calibri" pitchFamily="34" charset="0"/>
              </a:rPr>
              <a:t>».</a:t>
            </a:r>
            <a:r>
              <a:rPr lang="el-GR" sz="1700" b="1" dirty="0" smtClean="0">
                <a:latin typeface="Calibri" pitchFamily="34" charset="0"/>
                <a:cs typeface="Calibri" pitchFamily="34" charset="0"/>
              </a:rPr>
              <a:t>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Ο </a:t>
            </a:r>
            <a:r>
              <a:rPr lang="en-GB" sz="1700" b="1" dirty="0" err="1">
                <a:latin typeface="Calibri" pitchFamily="34" charset="0"/>
                <a:cs typeface="Calibri" pitchFamily="34" charset="0"/>
              </a:rPr>
              <a:t>Lakatos</a:t>
            </a:r>
            <a:r>
              <a:rPr lang="en-GB" sz="1700" dirty="0">
                <a:latin typeface="Calibri" pitchFamily="34" charset="0"/>
                <a:cs typeface="Calibri" pitchFamily="34" charset="0"/>
              </a:rPr>
              <a:t> </a:t>
            </a:r>
            <a:r>
              <a:rPr lang="el-GR" sz="1700" dirty="0" smtClean="0">
                <a:latin typeface="Calibri" pitchFamily="34" charset="0"/>
                <a:cs typeface="Calibri" pitchFamily="34" charset="0"/>
              </a:rPr>
              <a:t>υπογράμμισε ότι το παραπάνω κριτήριο αποτελεί ένα </a:t>
            </a:r>
            <a:r>
              <a:rPr lang="el-GR" sz="1700" b="1" dirty="0" smtClean="0">
                <a:latin typeface="Calibri" pitchFamily="34" charset="0"/>
                <a:cs typeface="Calibri" pitchFamily="34" charset="0"/>
              </a:rPr>
              <a:t>αντικειμενικό κριτήριο</a:t>
            </a:r>
            <a:r>
              <a:rPr lang="el-GR" sz="1700" dirty="0" smtClean="0">
                <a:latin typeface="Calibri" pitchFamily="34" charset="0"/>
                <a:cs typeface="Calibri" pitchFamily="34" charset="0"/>
              </a:rPr>
              <a:t>. Ένα ερευνητικό πρόγραμμα δέχεται </a:t>
            </a:r>
            <a:r>
              <a:rPr lang="el-GR" sz="1700" b="1" dirty="0" smtClean="0">
                <a:latin typeface="Calibri" pitchFamily="34" charset="0"/>
                <a:cs typeface="Calibri" pitchFamily="34" charset="0"/>
              </a:rPr>
              <a:t>θετική αξιολόγηση </a:t>
            </a:r>
            <a:r>
              <a:rPr lang="el-GR" sz="1700" dirty="0" smtClean="0">
                <a:latin typeface="Calibri" pitchFamily="34" charset="0"/>
                <a:cs typeface="Calibri" pitchFamily="34" charset="0"/>
              </a:rPr>
              <a:t>μόνο εφόσον δείχνει τη δύναμη  να προβλέπει και να καλύπτει επιπλέον δεδομένα. Αυτό όμως το </a:t>
            </a:r>
            <a:r>
              <a:rPr lang="el-GR" sz="1700" b="1" dirty="0" smtClean="0">
                <a:latin typeface="Calibri" pitchFamily="34" charset="0"/>
                <a:cs typeface="Calibri" pitchFamily="34" charset="0"/>
              </a:rPr>
              <a:t>αντικειμενικό κριτήριο </a:t>
            </a:r>
            <a:r>
              <a:rPr lang="el-GR" sz="1700" dirty="0" smtClean="0">
                <a:latin typeface="Calibri" pitchFamily="34" charset="0"/>
                <a:cs typeface="Calibri" pitchFamily="34" charset="0"/>
              </a:rPr>
              <a:t>πρέπει να εφαρμοστεί σε κάποιο ιδιαίτερο χρόνο, ενώ ένα ερευνητικό πρόγραμμα που κρίθηκε ως «</a:t>
            </a:r>
            <a:r>
              <a:rPr lang="el-GR" sz="1700" b="1" i="1" dirty="0" smtClean="0">
                <a:latin typeface="Calibri" pitchFamily="34" charset="0"/>
                <a:cs typeface="Calibri" pitchFamily="34" charset="0"/>
              </a:rPr>
              <a:t>εκφυλισμένο</a:t>
            </a:r>
            <a:r>
              <a:rPr lang="el-GR" sz="1700" dirty="0" smtClean="0">
                <a:latin typeface="Calibri" pitchFamily="34" charset="0"/>
                <a:cs typeface="Calibri" pitchFamily="34" charset="0"/>
              </a:rPr>
              <a:t>» σε κάποιο ιδιαίτερο στάδιο της εξέλιξης του, μπορεί να παρουσιάσει μια </a:t>
            </a:r>
            <a:r>
              <a:rPr lang="el-GR" sz="1700" b="1" dirty="0" smtClean="0">
                <a:latin typeface="Calibri" pitchFamily="34" charset="0"/>
                <a:cs typeface="Calibri" pitchFamily="34" charset="0"/>
              </a:rPr>
              <a:t>μεταστροφή</a:t>
            </a:r>
            <a:r>
              <a:rPr lang="el-GR" sz="1700" dirty="0" smtClean="0">
                <a:latin typeface="Calibri" pitchFamily="34" charset="0"/>
                <a:cs typeface="Calibri" pitchFamily="34" charset="0"/>
              </a:rPr>
              <a:t> μετά από χρόνια. </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2288419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a:xfrm>
            <a:off x="395536" y="1916832"/>
            <a:ext cx="8291264" cy="4657704"/>
          </a:xfrm>
        </p:spPr>
        <p:txBody>
          <a:bodyPr>
            <a:normAutofit lnSpcReduction="10000"/>
          </a:bodyPr>
          <a:lstStyle/>
          <a:p>
            <a:pPr algn="just">
              <a:buFont typeface="Wingdings" pitchFamily="2" charset="2"/>
              <a:buChar char="Ø"/>
            </a:pPr>
            <a:r>
              <a:rPr lang="el-GR" sz="1700" dirty="0"/>
              <a:t> </a:t>
            </a:r>
            <a:r>
              <a:rPr lang="el-GR" sz="1700" dirty="0" smtClean="0">
                <a:latin typeface="Calibri" pitchFamily="34" charset="0"/>
                <a:cs typeface="Calibri" pitchFamily="34" charset="0"/>
              </a:rPr>
              <a:t>Σχετικά με τις κριτικές που δέχτηκε ο </a:t>
            </a:r>
            <a:r>
              <a:rPr lang="fr-FR" sz="1700" b="1" dirty="0" smtClean="0">
                <a:latin typeface="Calibri" pitchFamily="34" charset="0"/>
                <a:cs typeface="Calibri" pitchFamily="34" charset="0"/>
              </a:rPr>
              <a:t>L</a:t>
            </a:r>
            <a:r>
              <a:rPr lang="en-GB" sz="1700" b="1" dirty="0" err="1" smtClean="0">
                <a:latin typeface="Calibri" pitchFamily="34" charset="0"/>
                <a:cs typeface="Calibri" pitchFamily="34" charset="0"/>
              </a:rPr>
              <a:t>akatos</a:t>
            </a:r>
            <a:r>
              <a:rPr lang="en-GB" sz="1700" b="1" dirty="0" smtClean="0">
                <a:latin typeface="Calibri" pitchFamily="34" charset="0"/>
                <a:cs typeface="Calibri" pitchFamily="34" charset="0"/>
              </a:rPr>
              <a:t>  </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κυρίως για το γεγονός ότι οι </a:t>
            </a:r>
            <a:r>
              <a:rPr lang="el-GR" sz="1700" b="1" dirty="0" smtClean="0">
                <a:latin typeface="Calibri" pitchFamily="34" charset="0"/>
                <a:cs typeface="Calibri" pitchFamily="34" charset="0"/>
              </a:rPr>
              <a:t>κανόνες αξιολόγησης </a:t>
            </a:r>
            <a:r>
              <a:rPr lang="el-GR" sz="1700" dirty="0" smtClean="0">
                <a:latin typeface="Calibri" pitchFamily="34" charset="0"/>
                <a:cs typeface="Calibri" pitchFamily="34" charset="0"/>
              </a:rPr>
              <a:t>έχουν πρακτική αξία μόνο αν συνδυαστούν με ένα χρονικό όριο, αλλά και σχετικά με τη μεθοδολογική αξιολόγηση ενός ερευνητικού προγράμματος, καθώς και την απόφαση για τη συνέχεια –από τον επιστήμονα- του ερευνητικού προγράμματος)</a:t>
            </a:r>
            <a:r>
              <a:rPr lang="en-GB" sz="1700" dirty="0" smtClean="0">
                <a:latin typeface="Calibri" pitchFamily="34" charset="0"/>
                <a:cs typeface="Calibri" pitchFamily="34" charset="0"/>
              </a:rPr>
              <a:t>:</a:t>
            </a:r>
          </a:p>
          <a:p>
            <a:pPr algn="just">
              <a:buFont typeface="Wingdings" pitchFamily="2" charset="2"/>
              <a:buChar char="v"/>
            </a:pPr>
            <a:r>
              <a:rPr lang="en-GB" sz="1700" b="1" dirty="0" smtClean="0">
                <a:latin typeface="Calibri" pitchFamily="34" charset="0"/>
                <a:cs typeface="Calibri" pitchFamily="34" charset="0"/>
              </a:rPr>
              <a:t> </a:t>
            </a:r>
            <a:r>
              <a:rPr lang="el-GR" sz="1700" dirty="0" smtClean="0">
                <a:latin typeface="Calibri" pitchFamily="34" charset="0"/>
                <a:cs typeface="Calibri" pitchFamily="34" charset="0"/>
              </a:rPr>
              <a:t>υπογράμμισε πως είχε απλά προσδιορίσει </a:t>
            </a:r>
            <a:r>
              <a:rPr lang="el-GR" sz="1700" b="1" dirty="0" smtClean="0">
                <a:latin typeface="Calibri" pitchFamily="34" charset="0"/>
                <a:cs typeface="Calibri" pitchFamily="34" charset="0"/>
              </a:rPr>
              <a:t>κανόνες αξιολόγησης </a:t>
            </a:r>
            <a:r>
              <a:rPr lang="el-GR" sz="1700" dirty="0" smtClean="0">
                <a:latin typeface="Calibri" pitchFamily="34" charset="0"/>
                <a:cs typeface="Calibri" pitchFamily="34" charset="0"/>
              </a:rPr>
              <a:t>για τα ερευνητικά προγράμματα, και πως ομολογουμένως η </a:t>
            </a:r>
            <a:r>
              <a:rPr lang="el-GR" sz="1700" b="1" dirty="0" smtClean="0">
                <a:latin typeface="Calibri" pitchFamily="34" charset="0"/>
                <a:cs typeface="Calibri" pitchFamily="34" charset="0"/>
              </a:rPr>
              <a:t>αξιολογική κρίση </a:t>
            </a:r>
            <a:r>
              <a:rPr lang="el-GR" sz="1700" dirty="0" smtClean="0">
                <a:latin typeface="Calibri" pitchFamily="34" charset="0"/>
                <a:cs typeface="Calibri" pitchFamily="34" charset="0"/>
              </a:rPr>
              <a:t>για ένα ερευνητικό πρόγραμμα μπορεί να αλλάζει με το χρόνο. Μάλιστα, τόνισε πως υπάρχει περίπτωση ένα </a:t>
            </a:r>
            <a:r>
              <a:rPr lang="el-GR" sz="1700" b="1" dirty="0" smtClean="0">
                <a:latin typeface="Calibri" pitchFamily="34" charset="0"/>
                <a:cs typeface="Calibri" pitchFamily="34" charset="0"/>
              </a:rPr>
              <a:t>αρνητικό πειραματικό δεδομένο </a:t>
            </a:r>
            <a:r>
              <a:rPr lang="el-GR" sz="1700" dirty="0" smtClean="0">
                <a:latin typeface="Calibri" pitchFamily="34" charset="0"/>
                <a:cs typeface="Calibri" pitchFamily="34" charset="0"/>
              </a:rPr>
              <a:t>να θεωρείται «</a:t>
            </a:r>
            <a:r>
              <a:rPr lang="el-GR" sz="1700" b="1" i="1" dirty="0" smtClean="0">
                <a:latin typeface="Calibri" pitchFamily="34" charset="0"/>
                <a:cs typeface="Calibri" pitchFamily="34" charset="0"/>
              </a:rPr>
              <a:t>αποφασιστικό</a:t>
            </a:r>
            <a:r>
              <a:rPr lang="el-GR" sz="1700" dirty="0" smtClean="0">
                <a:latin typeface="Calibri" pitchFamily="34" charset="0"/>
                <a:cs typeface="Calibri" pitchFamily="34" charset="0"/>
              </a:rPr>
              <a:t>» ενάντια σε ένα πρόγραμμα μόνο εκ των υστέρων.</a:t>
            </a:r>
          </a:p>
          <a:p>
            <a:pPr algn="just">
              <a:buFont typeface="Wingdings" pitchFamily="2" charset="2"/>
              <a:buChar char="v"/>
            </a:pPr>
            <a:r>
              <a:rPr lang="el-GR" sz="1700" b="1" dirty="0">
                <a:latin typeface="Calibri" pitchFamily="34" charset="0"/>
                <a:cs typeface="Calibri" pitchFamily="34" charset="0"/>
              </a:rPr>
              <a:t> </a:t>
            </a:r>
            <a:r>
              <a:rPr lang="el-GR" sz="1700" dirty="0" smtClean="0">
                <a:latin typeface="Calibri" pitchFamily="34" charset="0"/>
                <a:cs typeface="Calibri" pitchFamily="34" charset="0"/>
              </a:rPr>
              <a:t>υποστήριξε πως δεν είναι χρέος του φιλοσόφου της επιστήμης να συστήσει ερευνητικές αποφάσεις στον επιστήμονα, παρόλο που κάποιοι μπορεί να συνεχίσουν ένα «</a:t>
            </a:r>
            <a:r>
              <a:rPr lang="el-GR" sz="1700" b="1" i="1" dirty="0" smtClean="0">
                <a:latin typeface="Calibri" pitchFamily="34" charset="0"/>
                <a:cs typeface="Calibri" pitchFamily="34" charset="0"/>
              </a:rPr>
              <a:t>εκφυλισμένο</a:t>
            </a:r>
            <a:r>
              <a:rPr lang="el-GR" sz="1700" dirty="0" smtClean="0">
                <a:latin typeface="Calibri" pitchFamily="34" charset="0"/>
                <a:cs typeface="Calibri" pitchFamily="34" charset="0"/>
              </a:rPr>
              <a:t>» ερευνητικό πρόγραμμα με την ελπίδα, ότι η περαιτέρω εργασία θα το αποκαταστήσει  ως «</a:t>
            </a:r>
            <a:r>
              <a:rPr lang="el-GR" sz="1700" b="1" i="1" dirty="0" smtClean="0">
                <a:latin typeface="Calibri" pitchFamily="34" charset="0"/>
                <a:cs typeface="Calibri" pitchFamily="34" charset="0"/>
              </a:rPr>
              <a:t>προοδευτικό</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Για  τον </a:t>
            </a:r>
            <a:r>
              <a:rPr lang="fr-FR" sz="1700" b="1" dirty="0" smtClean="0">
                <a:latin typeface="Calibri" pitchFamily="34" charset="0"/>
                <a:cs typeface="Calibri" pitchFamily="34" charset="0"/>
              </a:rPr>
              <a:t>L</a:t>
            </a:r>
            <a:r>
              <a:rPr lang="en-GB" sz="1700" b="1" dirty="0" err="1" smtClean="0">
                <a:latin typeface="Calibri" pitchFamily="34" charset="0"/>
                <a:cs typeface="Calibri" pitchFamily="34" charset="0"/>
              </a:rPr>
              <a:t>acatos</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accent1">
                    <a:lumMod val="50000"/>
                  </a:schemeClr>
                </a:solidFill>
                <a:latin typeface="Calibri" pitchFamily="34" charset="0"/>
                <a:cs typeface="Calibri" pitchFamily="34" charset="0"/>
              </a:rPr>
              <a:t>είναι τελείως ορθολογικό να παίζει κανείς ένα ριψοκίνδυνο παιχνίδι</a:t>
            </a:r>
            <a:r>
              <a:rPr lang="en-GB" sz="1700" dirty="0" smtClean="0">
                <a:solidFill>
                  <a:schemeClr val="accent1">
                    <a:lumMod val="50000"/>
                  </a:schemeClr>
                </a:solidFill>
                <a:latin typeface="Calibri" pitchFamily="34" charset="0"/>
                <a:cs typeface="Calibri" pitchFamily="34" charset="0"/>
              </a:rPr>
              <a:t>: </a:t>
            </a:r>
            <a:r>
              <a:rPr lang="el-GR" sz="1700" i="1" dirty="0" smtClean="0">
                <a:solidFill>
                  <a:schemeClr val="accent1">
                    <a:lumMod val="50000"/>
                  </a:schemeClr>
                </a:solidFill>
                <a:latin typeface="Calibri" pitchFamily="34" charset="0"/>
                <a:cs typeface="Calibri" pitchFamily="34" charset="0"/>
              </a:rPr>
              <a:t>αυτό που είναι ανορθολογικό είναι να απογοητεύεται από τον κίνδυνο</a:t>
            </a:r>
            <a:r>
              <a:rPr lang="el-GR" sz="1700" dirty="0" smtClean="0">
                <a:latin typeface="Calibri" pitchFamily="34" charset="0"/>
                <a:cs typeface="Calibri" pitchFamily="34" charset="0"/>
              </a:rPr>
              <a:t>». Έτσι, για να ελαχιστοποιήσει τις πιθανότητες αυτό-απογοήτευσης του επιστήμονα, συνέστησε να διατηρείται μια </a:t>
            </a:r>
            <a:r>
              <a:rPr lang="el-GR" sz="1700" b="1" dirty="0" smtClean="0">
                <a:latin typeface="Calibri" pitchFamily="34" charset="0"/>
                <a:cs typeface="Calibri" pitchFamily="34" charset="0"/>
              </a:rPr>
              <a:t>δημόσια καταγραφή των επιτυχιών και αποτυχιών</a:t>
            </a:r>
            <a:r>
              <a:rPr lang="el-GR" sz="1700" dirty="0" smtClean="0">
                <a:latin typeface="Calibri" pitchFamily="34" charset="0"/>
                <a:cs typeface="Calibri" pitchFamily="34" charset="0"/>
              </a:rPr>
              <a:t> κάθε  ερευνητικού προγράμματος.</a:t>
            </a:r>
            <a:endParaRPr lang="en-GB" sz="1700" dirty="0">
              <a:latin typeface="Calibri" pitchFamily="34" charset="0"/>
              <a:cs typeface="Calibri" pitchFamily="34" charset="0"/>
            </a:endParaRPr>
          </a:p>
        </p:txBody>
      </p:sp>
    </p:spTree>
    <p:extLst>
      <p:ext uri="{BB962C8B-B14F-4D97-AF65-F5344CB8AC3E}">
        <p14:creationId xmlns:p14="http://schemas.microsoft.com/office/powerpoint/2010/main" val="1739428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smtClean="0"/>
              <a:t> </a:t>
            </a:r>
            <a:r>
              <a:rPr lang="fr-FR" sz="1700" dirty="0" smtClean="0">
                <a:latin typeface="Calibri" pitchFamily="34" charset="0"/>
                <a:cs typeface="Calibri" pitchFamily="34" charset="0"/>
              </a:rPr>
              <a:t>O </a:t>
            </a:r>
            <a:r>
              <a:rPr lang="fr-FR" sz="1700" b="1" dirty="0" smtClean="0">
                <a:latin typeface="Calibri" pitchFamily="34" charset="0"/>
                <a:cs typeface="Calibri" pitchFamily="34" charset="0"/>
              </a:rPr>
              <a:t>P</a:t>
            </a:r>
            <a:r>
              <a:rPr lang="en-GB" sz="1700" b="1" dirty="0" err="1" smtClean="0">
                <a:latin typeface="Calibri" pitchFamily="34" charset="0"/>
                <a:cs typeface="Calibri" pitchFamily="34" charset="0"/>
              </a:rPr>
              <a:t>aul</a:t>
            </a:r>
            <a:r>
              <a:rPr lang="en-GB" sz="1700" b="1" dirty="0" smtClean="0">
                <a:latin typeface="Calibri" pitchFamily="34" charset="0"/>
                <a:cs typeface="Calibri" pitchFamily="34" charset="0"/>
              </a:rPr>
              <a:t> </a:t>
            </a:r>
            <a:r>
              <a:rPr lang="en-GB" sz="1700" b="1" dirty="0" err="1" smtClean="0">
                <a:latin typeface="Calibri" pitchFamily="34" charset="0"/>
                <a:cs typeface="Calibri" pitchFamily="34" charset="0"/>
              </a:rPr>
              <a:t>Feyerabend</a:t>
            </a:r>
            <a:r>
              <a:rPr lang="en-GB" sz="1700" b="1" dirty="0" smtClean="0">
                <a:latin typeface="Calibri" pitchFamily="34" charset="0"/>
                <a:cs typeface="Calibri" pitchFamily="34" charset="0"/>
              </a:rPr>
              <a:t> </a:t>
            </a:r>
            <a:r>
              <a:rPr lang="en-GB" sz="1700" dirty="0" smtClean="0">
                <a:latin typeface="Calibri" pitchFamily="34" charset="0"/>
                <a:cs typeface="Calibri" pitchFamily="34" charset="0"/>
              </a:rPr>
              <a:t>(1924-1994), o </a:t>
            </a:r>
            <a:r>
              <a:rPr lang="el-GR" sz="1700" dirty="0" smtClean="0">
                <a:latin typeface="Calibri" pitchFamily="34" charset="0"/>
                <a:cs typeface="Calibri" pitchFamily="34" charset="0"/>
              </a:rPr>
              <a:t>οποίος αντιτίθετο στις «</a:t>
            </a:r>
            <a:r>
              <a:rPr lang="el-GR" sz="1700" b="1" i="1" dirty="0" smtClean="0">
                <a:latin typeface="Calibri" pitchFamily="34" charset="0"/>
                <a:cs typeface="Calibri" pitchFamily="34" charset="0"/>
              </a:rPr>
              <a:t>ορθολογικές ανασυγκροτήσεις της επιστημονικής προόδου</a:t>
            </a:r>
            <a:r>
              <a:rPr lang="el-GR" sz="1700" dirty="0" smtClean="0">
                <a:latin typeface="Calibri" pitchFamily="34" charset="0"/>
                <a:cs typeface="Calibri" pitchFamily="34" charset="0"/>
              </a:rPr>
              <a:t>» και πίστευε πως χαρακτηριστικό της δημιουργικότητας της επιστήμης είναι ο </a:t>
            </a:r>
            <a:r>
              <a:rPr lang="el-GR" sz="1700" b="1" dirty="0" smtClean="0">
                <a:latin typeface="Calibri" pitchFamily="34" charset="0"/>
                <a:cs typeface="Calibri" pitchFamily="34" charset="0"/>
              </a:rPr>
              <a:t>πολλαπλασιασμός των θεωριών</a:t>
            </a:r>
            <a:r>
              <a:rPr lang="el-GR" sz="1700" dirty="0" smtClean="0">
                <a:latin typeface="Calibri" pitchFamily="34" charset="0"/>
                <a:cs typeface="Calibri" pitchFamily="34" charset="0"/>
              </a:rPr>
              <a:t>, διαφώνησε με τον </a:t>
            </a:r>
            <a:r>
              <a:rPr lang="en-GB" sz="1700" b="1" dirty="0" err="1" smtClean="0">
                <a:latin typeface="Calibri" pitchFamily="34" charset="0"/>
                <a:cs typeface="Calibri" pitchFamily="34" charset="0"/>
              </a:rPr>
              <a:t>Lacatos</a:t>
            </a:r>
            <a:r>
              <a:rPr lang="en-GB" sz="1700" b="1" dirty="0" smtClean="0">
                <a:latin typeface="Calibri" pitchFamily="34" charset="0"/>
                <a:cs typeface="Calibri" pitchFamily="34" charset="0"/>
              </a:rPr>
              <a:t>, </a:t>
            </a:r>
            <a:r>
              <a:rPr lang="el-GR" sz="1700" dirty="0" smtClean="0">
                <a:latin typeface="Calibri" pitchFamily="34" charset="0"/>
                <a:cs typeface="Calibri" pitchFamily="34" charset="0"/>
              </a:rPr>
              <a:t>ως προς την «</a:t>
            </a:r>
            <a:r>
              <a:rPr lang="el-GR" sz="1700" b="1" i="1" dirty="0" smtClean="0">
                <a:latin typeface="Calibri" pitchFamily="34" charset="0"/>
                <a:cs typeface="Calibri" pitchFamily="34" charset="0"/>
              </a:rPr>
              <a:t>προοδευτική μετατόπιση του προβλήματος</a:t>
            </a:r>
            <a:r>
              <a:rPr lang="el-GR" sz="1700" dirty="0" smtClean="0">
                <a:latin typeface="Calibri" pitchFamily="34" charset="0"/>
                <a:cs typeface="Calibri" pitchFamily="34" charset="0"/>
              </a:rPr>
              <a:t>», θεωρώντας πως πρόκειται για </a:t>
            </a:r>
            <a:r>
              <a:rPr lang="el-GR" sz="1700" b="1" dirty="0" smtClean="0">
                <a:latin typeface="Calibri" pitchFamily="34" charset="0"/>
                <a:cs typeface="Calibri" pitchFamily="34" charset="0"/>
              </a:rPr>
              <a:t>εξιδανίκευση</a:t>
            </a:r>
            <a:r>
              <a:rPr lang="el-GR" sz="1700" dirty="0" smtClean="0">
                <a:latin typeface="Calibri" pitchFamily="34" charset="0"/>
                <a:cs typeface="Calibri" pitchFamily="34" charset="0"/>
              </a:rPr>
              <a:t> που σπάνια πραγματοποιείται στην ιστορία της επιστήμης. Έτσι αυτό που συμβαίνει, κατά την ακολουθία των θεωριών, όταν η </a:t>
            </a:r>
            <a:r>
              <a:rPr lang="fr-FR" sz="1700" b="1" dirty="0" smtClean="0">
                <a:latin typeface="Calibri" pitchFamily="34" charset="0"/>
                <a:cs typeface="Calibri" pitchFamily="34" charset="0"/>
              </a:rPr>
              <a:t>T</a:t>
            </a:r>
            <a:r>
              <a:rPr lang="en-GB" sz="1700" b="1" dirty="0" smtClean="0">
                <a:latin typeface="Calibri" pitchFamily="34" charset="0"/>
                <a:cs typeface="Calibri" pitchFamily="34" charset="0"/>
              </a:rPr>
              <a:t>2</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διαδέχεται την </a:t>
            </a:r>
            <a:r>
              <a:rPr lang="el-GR" sz="1700" b="1" dirty="0" smtClean="0">
                <a:latin typeface="Calibri" pitchFamily="34" charset="0"/>
                <a:cs typeface="Calibri" pitchFamily="34" charset="0"/>
              </a:rPr>
              <a:t>Τ1,</a:t>
            </a:r>
            <a:r>
              <a:rPr lang="el-GR" sz="1700" dirty="0" smtClean="0">
                <a:latin typeface="Calibri" pitchFamily="34" charset="0"/>
                <a:cs typeface="Calibri" pitchFamily="34" charset="0"/>
              </a:rPr>
              <a:t> είναι ότι</a:t>
            </a:r>
            <a:r>
              <a:rPr lang="en-GB" sz="1700" dirty="0" smtClean="0">
                <a:latin typeface="Calibri" pitchFamily="34" charset="0"/>
                <a:cs typeface="Calibri" pitchFamily="34" charset="0"/>
              </a:rPr>
              <a:t>:</a:t>
            </a:r>
          </a:p>
          <a:p>
            <a:pPr algn="just">
              <a:buFont typeface="Wingdings" pitchFamily="2" charset="2"/>
              <a:buChar char="v"/>
            </a:pP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Τ2 </a:t>
            </a:r>
            <a:r>
              <a:rPr lang="el-GR" sz="1700" dirty="0" smtClean="0">
                <a:latin typeface="Calibri" pitchFamily="34" charset="0"/>
                <a:cs typeface="Calibri" pitchFamily="34" charset="0"/>
              </a:rPr>
              <a:t>εξηγεί μόνο κάποιες και όχι όλες τις επιτυχίες της </a:t>
            </a:r>
            <a:r>
              <a:rPr lang="el-GR" sz="1700" b="1" dirty="0" smtClean="0">
                <a:latin typeface="Calibri" pitchFamily="34" charset="0"/>
                <a:cs typeface="Calibri" pitchFamily="34" charset="0"/>
              </a:rPr>
              <a:t>Τ1</a:t>
            </a:r>
            <a:r>
              <a:rPr lang="el-GR" sz="1700" dirty="0" smtClean="0">
                <a:latin typeface="Calibri" pitchFamily="34" charset="0"/>
                <a:cs typeface="Calibri" pitchFamily="34" charset="0"/>
              </a:rPr>
              <a:t>,</a:t>
            </a:r>
          </a:p>
          <a:p>
            <a:pPr algn="just">
              <a:buFont typeface="Wingdings" pitchFamily="2" charset="2"/>
              <a:buChar char="v"/>
            </a:pPr>
            <a:r>
              <a:rPr lang="el-GR" sz="1700" dirty="0" smtClean="0">
                <a:latin typeface="Calibri" pitchFamily="34" charset="0"/>
                <a:cs typeface="Calibri" pitchFamily="34" charset="0"/>
              </a:rPr>
              <a:t>η </a:t>
            </a:r>
            <a:r>
              <a:rPr lang="el-GR" sz="1700" b="1" dirty="0" smtClean="0">
                <a:latin typeface="Calibri" pitchFamily="34" charset="0"/>
                <a:cs typeface="Calibri" pitchFamily="34" charset="0"/>
              </a:rPr>
              <a:t>Τ2</a:t>
            </a:r>
            <a:r>
              <a:rPr lang="el-GR" sz="1700" dirty="0" smtClean="0">
                <a:latin typeface="Calibri" pitchFamily="34" charset="0"/>
                <a:cs typeface="Calibri" pitchFamily="34" charset="0"/>
              </a:rPr>
              <a:t> εξηγεί μια επιπλέον σειρά γεγονότων , που δεν εξηγούνται από την </a:t>
            </a:r>
            <a:r>
              <a:rPr lang="el-GR" sz="1700" b="1" dirty="0" smtClean="0">
                <a:latin typeface="Calibri" pitchFamily="34" charset="0"/>
                <a:cs typeface="Calibri" pitchFamily="34" charset="0"/>
              </a:rPr>
              <a:t>Τ1</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Το </a:t>
            </a:r>
            <a:r>
              <a:rPr lang="el-GR" sz="1700" b="1" dirty="0" smtClean="0">
                <a:latin typeface="Calibri" pitchFamily="34" charset="0"/>
                <a:cs typeface="Calibri" pitchFamily="34" charset="0"/>
              </a:rPr>
              <a:t>πρότυπο επιστημονικής προόδου </a:t>
            </a:r>
            <a:r>
              <a:rPr lang="el-GR" sz="1700" dirty="0" smtClean="0">
                <a:latin typeface="Calibri" pitchFamily="34" charset="0"/>
                <a:cs typeface="Calibri" pitchFamily="34" charset="0"/>
              </a:rPr>
              <a:t>για τον </a:t>
            </a:r>
            <a:r>
              <a:rPr lang="en-GB" sz="1700" b="1" dirty="0" err="1" smtClean="0">
                <a:latin typeface="Calibri" pitchFamily="34" charset="0"/>
                <a:cs typeface="Calibri" pitchFamily="34" charset="0"/>
              </a:rPr>
              <a:t>Lacatos</a:t>
            </a:r>
            <a:r>
              <a:rPr lang="el-GR" sz="1700" dirty="0" smtClean="0">
                <a:latin typeface="Calibri" pitchFamily="34" charset="0"/>
                <a:cs typeface="Calibri" pitchFamily="34" charset="0"/>
              </a:rPr>
              <a:t> είναι μια </a:t>
            </a:r>
            <a:r>
              <a:rPr lang="el-GR" sz="1700" b="1" dirty="0" smtClean="0">
                <a:latin typeface="Calibri" pitchFamily="34" charset="0"/>
                <a:cs typeface="Calibri" pitchFamily="34" charset="0"/>
              </a:rPr>
              <a:t>ορθολογική ανασυγκρότηση της επιστήμης</a:t>
            </a:r>
            <a:r>
              <a:rPr lang="el-GR" sz="1700" dirty="0" smtClean="0">
                <a:latin typeface="Calibri" pitchFamily="34" charset="0"/>
                <a:cs typeface="Calibri" pitchFamily="34" charset="0"/>
              </a:rPr>
              <a:t>, χωρίς απαραίτητα να ταιριάζει με κάθε επεισόδιο της ιστορίας της επιστήμης. Χρειάζεται όμως να υπάρχει μια κατά προσέγγιση συμφωνία τουλάχιστον για κάποια επεισόδια. Διαφορετικά, η «</a:t>
            </a:r>
            <a:r>
              <a:rPr lang="el-GR" sz="1700" b="1" i="1" dirty="0" smtClean="0">
                <a:latin typeface="Calibri" pitchFamily="34" charset="0"/>
                <a:cs typeface="Calibri" pitchFamily="34" charset="0"/>
              </a:rPr>
              <a:t>ανασυγκρότηση</a:t>
            </a:r>
            <a:r>
              <a:rPr lang="el-GR" sz="1700" dirty="0" smtClean="0">
                <a:latin typeface="Calibri" pitchFamily="34" charset="0"/>
                <a:cs typeface="Calibri" pitchFamily="34" charset="0"/>
              </a:rPr>
              <a:t>», δεν θα ήταν μια </a:t>
            </a:r>
            <a:r>
              <a:rPr lang="el-GR" sz="1700" b="1" dirty="0" smtClean="0">
                <a:latin typeface="Calibri" pitchFamily="34" charset="0"/>
                <a:cs typeface="Calibri" pitchFamily="34" charset="0"/>
              </a:rPr>
              <a:t>ανασυγκρότηση της ιστορίας της επιστήμης</a:t>
            </a:r>
            <a:r>
              <a:rPr lang="el-GR" sz="1700" dirty="0" smtClean="0">
                <a:latin typeface="Calibri" pitchFamily="34" charset="0"/>
                <a:cs typeface="Calibri" pitchFamily="34" charset="0"/>
              </a:rPr>
              <a:t>.                                                                                                                             </a:t>
            </a:r>
            <a:endParaRPr lang="el-GR" sz="1700" b="1" dirty="0">
              <a:latin typeface="Calibri" pitchFamily="34" charset="0"/>
              <a:cs typeface="Calibri" pitchFamily="34" charset="0"/>
            </a:endParaRPr>
          </a:p>
        </p:txBody>
      </p:sp>
    </p:spTree>
    <p:extLst>
      <p:ext uri="{BB962C8B-B14F-4D97-AF65-F5344CB8AC3E}">
        <p14:creationId xmlns:p14="http://schemas.microsoft.com/office/powerpoint/2010/main" val="33220074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109728" indent="0">
              <a:buNone/>
            </a:pPr>
            <a:endParaRPr lang="el-GR" sz="4000" b="1" dirty="0" smtClean="0"/>
          </a:p>
          <a:p>
            <a:pPr marL="109728" indent="0">
              <a:buNone/>
            </a:pPr>
            <a:r>
              <a:rPr lang="el-GR" sz="4000" b="1" dirty="0" smtClean="0">
                <a:latin typeface="Calibri" pitchFamily="34" charset="0"/>
                <a:cs typeface="Calibri" pitchFamily="34" charset="0"/>
              </a:rPr>
              <a:t>                τέλος</a:t>
            </a:r>
            <a:endParaRPr lang="el-GR" sz="4000" b="1" dirty="0">
              <a:latin typeface="Calibri" pitchFamily="34" charset="0"/>
              <a:cs typeface="Calibri" pitchFamily="34" charset="0"/>
            </a:endParaRPr>
          </a:p>
          <a:p>
            <a:pPr marL="109728" indent="0">
              <a:buNone/>
            </a:pPr>
            <a:endParaRPr lang="el-GR" sz="4000" b="1" dirty="0" smtClean="0">
              <a:latin typeface="Calibri" pitchFamily="34" charset="0"/>
              <a:cs typeface="Calibri" pitchFamily="34" charset="0"/>
            </a:endParaRPr>
          </a:p>
          <a:p>
            <a:pPr marL="109728" indent="0">
              <a:buNone/>
            </a:pPr>
            <a:r>
              <a:rPr lang="el-GR" sz="4000" b="1" dirty="0" smtClean="0">
                <a:latin typeface="Calibri" pitchFamily="34" charset="0"/>
                <a:cs typeface="Calibri" pitchFamily="34" charset="0"/>
              </a:rPr>
              <a:t>Ευχαριστούμε πολύ !</a:t>
            </a:r>
            <a:endParaRPr lang="el-GR" sz="4000" b="1" dirty="0">
              <a:latin typeface="Calibri" pitchFamily="34" charset="0"/>
              <a:cs typeface="Calibri" pitchFamily="34" charset="0"/>
            </a:endParaRPr>
          </a:p>
        </p:txBody>
      </p:sp>
    </p:spTree>
    <p:extLst>
      <p:ext uri="{BB962C8B-B14F-4D97-AF65-F5344CB8AC3E}">
        <p14:creationId xmlns:p14="http://schemas.microsoft.com/office/powerpoint/2010/main" val="32160850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solidFill>
                  <a:schemeClr val="tx1"/>
                </a:solidFill>
              </a:rPr>
              <a:t>ΒΙΒΛΙΟΓΡΑΦΙΑ</a:t>
            </a:r>
            <a:endParaRPr lang="el-GR" sz="2800" b="1" dirty="0">
              <a:solidFill>
                <a:schemeClr val="tx1"/>
              </a:solidFill>
            </a:endParaRPr>
          </a:p>
        </p:txBody>
      </p:sp>
      <p:sp>
        <p:nvSpPr>
          <p:cNvPr id="3" name="Θέση περιεχομένου 2"/>
          <p:cNvSpPr>
            <a:spLocks noGrp="1"/>
          </p:cNvSpPr>
          <p:nvPr>
            <p:ph idx="1"/>
          </p:nvPr>
        </p:nvSpPr>
        <p:spPr/>
        <p:txBody>
          <a:bodyPr>
            <a:normAutofit/>
          </a:bodyPr>
          <a:lstStyle/>
          <a:p>
            <a:pPr marL="109728" indent="0" algn="just">
              <a:buNone/>
            </a:pPr>
            <a:r>
              <a:rPr lang="el-GR" sz="1200" b="1" dirty="0" smtClean="0">
                <a:latin typeface="Calibri" pitchFamily="34" charset="0"/>
                <a:cs typeface="Calibri" pitchFamily="34" charset="0"/>
              </a:rPr>
              <a:t>Α. </a:t>
            </a:r>
            <a:r>
              <a:rPr lang="el-GR" sz="1400" b="1" dirty="0" smtClean="0">
                <a:latin typeface="Calibri" pitchFamily="34" charset="0"/>
                <a:cs typeface="Calibri" pitchFamily="34" charset="0"/>
              </a:rPr>
              <a:t>ΕΛΛΗΝΟΦΩΝΗ</a:t>
            </a:r>
            <a:endParaRPr lang="el-GR" sz="1400" b="1" dirty="0">
              <a:latin typeface="Calibri" pitchFamily="34" charset="0"/>
              <a:cs typeface="Calibri" pitchFamily="34" charset="0"/>
            </a:endParaRPr>
          </a:p>
          <a:p>
            <a:pPr algn="just">
              <a:buFont typeface="Arial" pitchFamily="34" charset="0"/>
              <a:buChar char="•"/>
            </a:pPr>
            <a:r>
              <a:rPr lang="el-GR" sz="1400" dirty="0" smtClean="0">
                <a:latin typeface="Calibri" pitchFamily="34" charset="0"/>
                <a:cs typeface="Calibri" pitchFamily="34" charset="0"/>
              </a:rPr>
              <a:t>ΚΑΡΓΟΠΟΥΛΟΣ, Φ.Β.(1991). </a:t>
            </a:r>
            <a:r>
              <a:rPr lang="el-GR" sz="1400" i="1" dirty="0" smtClean="0">
                <a:latin typeface="Calibri" pitchFamily="34" charset="0"/>
                <a:cs typeface="Calibri" pitchFamily="34" charset="0"/>
              </a:rPr>
              <a:t>Το Πρόβλημα της Επαγωγικής Λογικής, Αναζητήσεις στη Λογική της Επιστημονικής </a:t>
            </a:r>
            <a:r>
              <a:rPr lang="el-GR" sz="1400" i="1" dirty="0">
                <a:latin typeface="Calibri" pitchFamily="34" charset="0"/>
                <a:cs typeface="Calibri" pitchFamily="34" charset="0"/>
              </a:rPr>
              <a:t>Έ</a:t>
            </a:r>
            <a:r>
              <a:rPr lang="el-GR" sz="1400" i="1" dirty="0" smtClean="0">
                <a:latin typeface="Calibri" pitchFamily="34" charset="0"/>
                <a:cs typeface="Calibri" pitchFamily="34" charset="0"/>
              </a:rPr>
              <a:t>ρευνας, </a:t>
            </a:r>
            <a:r>
              <a:rPr lang="el-GR" sz="1400" dirty="0" err="1" smtClean="0">
                <a:latin typeface="Calibri" pitchFamily="34" charset="0"/>
                <a:cs typeface="Calibri" pitchFamily="34" charset="0"/>
              </a:rPr>
              <a:t>Βάνιας</a:t>
            </a:r>
            <a:r>
              <a:rPr lang="el-GR" sz="1400" dirty="0" smtClean="0">
                <a:latin typeface="Calibri" pitchFamily="34" charset="0"/>
                <a:cs typeface="Calibri" pitchFamily="34" charset="0"/>
              </a:rPr>
              <a:t>, Θεσσαλονίκη</a:t>
            </a:r>
          </a:p>
          <a:p>
            <a:pPr algn="just"/>
            <a:r>
              <a:rPr lang="el-GR" sz="1400" dirty="0" smtClean="0">
                <a:latin typeface="Calibri" pitchFamily="34" charset="0"/>
                <a:cs typeface="Calibri" pitchFamily="34" charset="0"/>
              </a:rPr>
              <a:t>Κ</a:t>
            </a:r>
            <a:r>
              <a:rPr lang="fr-FR" sz="1400" dirty="0" smtClean="0">
                <a:latin typeface="Calibri" pitchFamily="34" charset="0"/>
                <a:cs typeface="Calibri" pitchFamily="34" charset="0"/>
              </a:rPr>
              <a:t>UHN</a:t>
            </a:r>
            <a:r>
              <a:rPr lang="en-GB" sz="1400" dirty="0" smtClean="0">
                <a:latin typeface="Calibri" pitchFamily="34" charset="0"/>
                <a:cs typeface="Calibri" pitchFamily="34" charset="0"/>
              </a:rPr>
              <a:t>, T. S. (1981). </a:t>
            </a:r>
            <a:r>
              <a:rPr lang="en-GB" sz="1400" i="1" dirty="0" smtClean="0">
                <a:latin typeface="Calibri" pitchFamily="34" charset="0"/>
                <a:cs typeface="Calibri" pitchFamily="34" charset="0"/>
              </a:rPr>
              <a:t>H </a:t>
            </a:r>
            <a:r>
              <a:rPr lang="el-GR" sz="1400" i="1" dirty="0" smtClean="0">
                <a:latin typeface="Calibri" pitchFamily="34" charset="0"/>
                <a:cs typeface="Calibri" pitchFamily="34" charset="0"/>
              </a:rPr>
              <a:t>ΔΟΜΗ ΤΩΝ ΕΠΙΣΤΗΜΟΝΙΚΩΝ ΕΠΑΝΑΣΤΑΣΕΩΝ, </a:t>
            </a:r>
            <a:r>
              <a:rPr lang="el-GR" sz="1400" dirty="0" smtClean="0">
                <a:latin typeface="Calibri" pitchFamily="34" charset="0"/>
                <a:cs typeface="Calibri" pitchFamily="34" charset="0"/>
              </a:rPr>
              <a:t>Εισαγωγή-Επιμέλεια</a:t>
            </a:r>
            <a:r>
              <a:rPr lang="en-GB" sz="1400" dirty="0" smtClean="0">
                <a:latin typeface="Calibri" pitchFamily="34" charset="0"/>
                <a:cs typeface="Calibri" pitchFamily="34" charset="0"/>
              </a:rPr>
              <a:t>: </a:t>
            </a:r>
            <a:r>
              <a:rPr lang="el-GR" sz="1400" dirty="0" smtClean="0">
                <a:latin typeface="Calibri" pitchFamily="34" charset="0"/>
                <a:cs typeface="Calibri" pitchFamily="34" charset="0"/>
              </a:rPr>
              <a:t>Β. Κάλφας, Μετάφραση</a:t>
            </a:r>
            <a:r>
              <a:rPr lang="en-GB" sz="1400" dirty="0" smtClean="0">
                <a:latin typeface="Calibri" pitchFamily="34" charset="0"/>
                <a:cs typeface="Calibri" pitchFamily="34" charset="0"/>
              </a:rPr>
              <a:t>: </a:t>
            </a:r>
            <a:r>
              <a:rPr lang="el-GR" sz="1400" dirty="0" smtClean="0">
                <a:latin typeface="Calibri" pitchFamily="34" charset="0"/>
                <a:cs typeface="Calibri" pitchFamily="34" charset="0"/>
              </a:rPr>
              <a:t>Γ. ΓΕΩΡΓΑΚΟΠΟΥΛΟΣ, Β. ΚΑΛΦΑΣ, Σύγχρονα  Θέματα, Θεσσαλονίκη</a:t>
            </a:r>
          </a:p>
          <a:p>
            <a:pPr algn="just"/>
            <a:r>
              <a:rPr lang="fr-FR" sz="1400" dirty="0" smtClean="0">
                <a:latin typeface="Calibri" pitchFamily="34" charset="0"/>
                <a:cs typeface="Calibri" pitchFamily="34" charset="0"/>
              </a:rPr>
              <a:t>LOSEE</a:t>
            </a:r>
            <a:r>
              <a:rPr lang="en-GB" sz="1400" dirty="0">
                <a:latin typeface="Calibri" pitchFamily="34" charset="0"/>
                <a:cs typeface="Calibri" pitchFamily="34" charset="0"/>
              </a:rPr>
              <a:t>, J. </a:t>
            </a:r>
            <a:r>
              <a:rPr lang="el-GR" sz="1400" dirty="0">
                <a:latin typeface="Calibri" pitchFamily="34" charset="0"/>
                <a:cs typeface="Calibri" pitchFamily="34" charset="0"/>
              </a:rPr>
              <a:t>(1993).  </a:t>
            </a:r>
            <a:r>
              <a:rPr lang="el-GR" sz="1400" i="1" dirty="0">
                <a:latin typeface="Calibri" pitchFamily="34" charset="0"/>
                <a:cs typeface="Calibri" pitchFamily="34" charset="0"/>
              </a:rPr>
              <a:t>ΦΙΛΟΣΟΦΙΑ ΤΗΣ ΕΠΙΣΤΗΜΗΣ, Μια ιστορική εισαγωγή, </a:t>
            </a:r>
            <a:r>
              <a:rPr lang="el-GR" sz="1400" dirty="0">
                <a:latin typeface="Calibri" pitchFamily="34" charset="0"/>
                <a:cs typeface="Calibri" pitchFamily="34" charset="0"/>
              </a:rPr>
              <a:t>Μετάφραση-Επιμέλεια</a:t>
            </a:r>
            <a:r>
              <a:rPr lang="en-GB" sz="1400" dirty="0">
                <a:latin typeface="Calibri" pitchFamily="34" charset="0"/>
                <a:cs typeface="Calibri" pitchFamily="34" charset="0"/>
              </a:rPr>
              <a:t>: </a:t>
            </a:r>
            <a:r>
              <a:rPr lang="el-GR" sz="1400" dirty="0">
                <a:latin typeface="Calibri" pitchFamily="34" charset="0"/>
                <a:cs typeface="Calibri" pitchFamily="34" charset="0"/>
              </a:rPr>
              <a:t>Θ. Μ. </a:t>
            </a:r>
            <a:r>
              <a:rPr lang="el-GR" sz="1400" dirty="0" err="1">
                <a:latin typeface="Calibri" pitchFamily="34" charset="0"/>
                <a:cs typeface="Calibri" pitchFamily="34" charset="0"/>
              </a:rPr>
              <a:t>Χρηστίδης</a:t>
            </a:r>
            <a:r>
              <a:rPr lang="el-GR" sz="1400" dirty="0">
                <a:latin typeface="Calibri" pitchFamily="34" charset="0"/>
                <a:cs typeface="Calibri" pitchFamily="34" charset="0"/>
              </a:rPr>
              <a:t>, ΒΑΝΙΑΣ, ΘΕΣΣΑΛΟΝΙΚΗ</a:t>
            </a:r>
          </a:p>
          <a:p>
            <a:pPr algn="just"/>
            <a:r>
              <a:rPr lang="el-GR" sz="1400" dirty="0" smtClean="0">
                <a:latin typeface="Calibri" pitchFamily="34" charset="0"/>
                <a:cs typeface="Calibri" pitchFamily="34" charset="0"/>
              </a:rPr>
              <a:t>ΣΤΕΡΓΙΟΠΟΥΛΟΣ, Κ. (2013). ΚΑΡΛ ΠΟΠΕΡ</a:t>
            </a:r>
            <a:r>
              <a:rPr lang="en-GB" sz="1400" dirty="0" smtClean="0">
                <a:latin typeface="Calibri" pitchFamily="34" charset="0"/>
                <a:cs typeface="Calibri" pitchFamily="34" charset="0"/>
              </a:rPr>
              <a:t>: </a:t>
            </a:r>
            <a:r>
              <a:rPr lang="el-GR" sz="1400" dirty="0" smtClean="0">
                <a:latin typeface="Calibri" pitchFamily="34" charset="0"/>
                <a:cs typeface="Calibri" pitchFamily="34" charset="0"/>
              </a:rPr>
              <a:t>ΑΠΌ ΤΟΝ ΕΠΑΓΩΓΙΚΟ ΕΜΠΕΙΡΙΣΜΟ ΣΤΟΝ ΚΡΙΤΙΚΟ ΟΡΘΟΛΟΓΙΣΜΟ, </a:t>
            </a:r>
            <a:r>
              <a:rPr lang="el-GR" sz="1400" b="1" dirty="0" smtClean="0">
                <a:latin typeface="Calibri" pitchFamily="34" charset="0"/>
                <a:cs typeface="Calibri" pitchFamily="34" charset="0"/>
              </a:rPr>
              <a:t>ΣΤΟ</a:t>
            </a:r>
            <a:r>
              <a:rPr lang="el-GR" sz="1400" dirty="0" smtClean="0">
                <a:latin typeface="Calibri" pitchFamily="34" charset="0"/>
                <a:cs typeface="Calibri" pitchFamily="34" charset="0"/>
              </a:rPr>
              <a:t> ΔΑΜΙΑΝΟΣ, Π., ΔΗΜΗΤΡΑΚΟΣ,Θ., ΘΕΟΔΩΡΟΥ, Π., ΚΑΡΚΑΝΗΣ, Η.,ΚΛΗΜΗΣ,Ι., ΠΑΓΩΝΔΙΩΤΗΣ, Κ., ΠΑΝΑΓΙΩΤΑΤΟΥ, Μ., ΠΑΠΑΓΙΑΝΑΚΟΣ, Δ., ΠΑΤΗΝΙΩΤΗΣ, Μ. , ΠΟΛΥΜΕΝΗΣ, Π. , ΡΑΙΣΗΣ, Β., ΣΚΟΥΡΛΑ , Λ., ΣΤΑΜΑΤΕΛΟΣ, Χ. , ΣΤΕΡΓΙΟΠΟΥΛΟΣ, Κ. , ΣΤΕΡΓΙΟΥ, Χ. , ΧΡΟΝΗΣ, Χ.(2013), </a:t>
            </a:r>
            <a:r>
              <a:rPr lang="el-GR" sz="1400" i="1" dirty="0" smtClean="0">
                <a:latin typeface="Calibri" pitchFamily="34" charset="0"/>
                <a:cs typeface="Calibri" pitchFamily="34" charset="0"/>
              </a:rPr>
              <a:t>Φιλοσοφία  και επιστήμες στον εικοστό αιώνα, </a:t>
            </a:r>
            <a:r>
              <a:rPr lang="el-GR" sz="1400" dirty="0" smtClean="0">
                <a:latin typeface="Calibri" pitchFamily="34" charset="0"/>
                <a:cs typeface="Calibri" pitchFamily="34" charset="0"/>
              </a:rPr>
              <a:t>Επιμέλεια-Εισαγωγή</a:t>
            </a:r>
            <a:r>
              <a:rPr lang="en-GB" sz="1400" dirty="0" smtClean="0">
                <a:latin typeface="Calibri" pitchFamily="34" charset="0"/>
                <a:cs typeface="Calibri" pitchFamily="34" charset="0"/>
              </a:rPr>
              <a:t>: </a:t>
            </a:r>
            <a:r>
              <a:rPr lang="el-GR" sz="1400" dirty="0" smtClean="0">
                <a:latin typeface="Calibri" pitchFamily="34" charset="0"/>
                <a:cs typeface="Calibri" pitchFamily="34" charset="0"/>
              </a:rPr>
              <a:t>Αριστείδης Μπαλτάς, Κώστας  </a:t>
            </a:r>
            <a:r>
              <a:rPr lang="el-GR" sz="1400" dirty="0" err="1" smtClean="0">
                <a:latin typeface="Calibri" pitchFamily="34" charset="0"/>
                <a:cs typeface="Calibri" pitchFamily="34" charset="0"/>
              </a:rPr>
              <a:t>Στεργιόπουλος</a:t>
            </a:r>
            <a:r>
              <a:rPr lang="el-GR" sz="1400" dirty="0" smtClean="0">
                <a:latin typeface="Calibri" pitchFamily="34" charset="0"/>
                <a:cs typeface="Calibri" pitchFamily="34" charset="0"/>
              </a:rPr>
              <a:t>,  ΦΙΛΟΣΟΦΙΑ ΤΗΣ ΕΠΙΣΤΗΜΗΣ, ΠΑΝΕΠΙΣΤΗΜΙΑΚΕΣ ΕΚΔΟΣΕΙΣ ΚΡΗΤΗΣ, ΗΡΑΚΛΕΙΟ</a:t>
            </a:r>
          </a:p>
          <a:p>
            <a:pPr marL="109728" indent="0" algn="just">
              <a:buNone/>
            </a:pPr>
            <a:r>
              <a:rPr lang="el-GR" sz="1400" b="1" dirty="0" smtClean="0">
                <a:latin typeface="Calibri" pitchFamily="34" charset="0"/>
                <a:cs typeface="Calibri" pitchFamily="34" charset="0"/>
              </a:rPr>
              <a:t>Β. ΑΓΓΛΟΦΩΝΗ</a:t>
            </a:r>
          </a:p>
          <a:p>
            <a:pPr algn="just">
              <a:buFont typeface="Arial" pitchFamily="34" charset="0"/>
              <a:buChar char="•"/>
            </a:pPr>
            <a:r>
              <a:rPr lang="el-GR" sz="1400" dirty="0">
                <a:latin typeface="Calibri" pitchFamily="34" charset="0"/>
                <a:cs typeface="Calibri" pitchFamily="34" charset="0"/>
              </a:rPr>
              <a:t> </a:t>
            </a:r>
            <a:r>
              <a:rPr lang="en-GB" sz="1400" dirty="0" smtClean="0">
                <a:latin typeface="Calibri" pitchFamily="34" charset="0"/>
                <a:cs typeface="Calibri" pitchFamily="34" charset="0"/>
              </a:rPr>
              <a:t>LAKATOS, I. (1978) . </a:t>
            </a:r>
            <a:r>
              <a:rPr lang="en-GB" sz="1400" i="1" dirty="0" smtClean="0">
                <a:latin typeface="Calibri" pitchFamily="34" charset="0"/>
                <a:cs typeface="Calibri" pitchFamily="34" charset="0"/>
              </a:rPr>
              <a:t>The Methodology of Scientific  Research Programmes, Philosophical Papers, Volume I, </a:t>
            </a:r>
            <a:r>
              <a:rPr lang="en-GB" sz="1400" dirty="0" smtClean="0">
                <a:latin typeface="Calibri" pitchFamily="34" charset="0"/>
                <a:cs typeface="Calibri" pitchFamily="34" charset="0"/>
              </a:rPr>
              <a:t>CAMBRIDGE UNIVERSITY PRESS, CAMBRIDGE,LONDON, NEW YORK , MELBOURNE</a:t>
            </a:r>
          </a:p>
          <a:p>
            <a:pPr algn="just">
              <a:buFont typeface="Arial" pitchFamily="34" charset="0"/>
              <a:buChar char="•"/>
            </a:pPr>
            <a:r>
              <a:rPr lang="en-GB" sz="1400" dirty="0" smtClean="0">
                <a:latin typeface="Calibri" pitchFamily="34" charset="0"/>
                <a:cs typeface="Calibri" pitchFamily="34" charset="0"/>
              </a:rPr>
              <a:t>POPPER , K.R., (1968). </a:t>
            </a:r>
            <a:r>
              <a:rPr lang="en-GB" sz="1400" i="1" dirty="0" smtClean="0">
                <a:latin typeface="Calibri" pitchFamily="34" charset="0"/>
                <a:cs typeface="Calibri" pitchFamily="34" charset="0"/>
              </a:rPr>
              <a:t>CONJECTURES AND REFUTATIONS</a:t>
            </a:r>
            <a:r>
              <a:rPr lang="en-GB" sz="1400" dirty="0" smtClean="0">
                <a:latin typeface="Calibri" pitchFamily="34" charset="0"/>
                <a:cs typeface="Calibri" pitchFamily="34" charset="0"/>
              </a:rPr>
              <a:t>, </a:t>
            </a:r>
            <a:r>
              <a:rPr lang="en-GB" sz="1400" i="1" dirty="0" smtClean="0">
                <a:latin typeface="Calibri" pitchFamily="34" charset="0"/>
                <a:cs typeface="Calibri" pitchFamily="34" charset="0"/>
              </a:rPr>
              <a:t>The Growth of Scientific Knowledge, </a:t>
            </a:r>
            <a:r>
              <a:rPr lang="en-GB" sz="1400" dirty="0" smtClean="0">
                <a:latin typeface="Calibri" pitchFamily="34" charset="0"/>
                <a:cs typeface="Calibri" pitchFamily="34" charset="0"/>
              </a:rPr>
              <a:t>ROUTLEDGE, LONDON</a:t>
            </a:r>
            <a:endParaRPr lang="el-GR" sz="1400" i="1" dirty="0" smtClean="0">
              <a:latin typeface="Calibri" pitchFamily="34" charset="0"/>
              <a:cs typeface="Calibri" pitchFamily="34" charset="0"/>
            </a:endParaRPr>
          </a:p>
        </p:txBody>
      </p:sp>
    </p:spTree>
    <p:extLst>
      <p:ext uri="{BB962C8B-B14F-4D97-AF65-F5344CB8AC3E}">
        <p14:creationId xmlns:p14="http://schemas.microsoft.com/office/powerpoint/2010/main" val="3580138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a:xfrm>
            <a:off x="323528" y="1844824"/>
            <a:ext cx="8363272" cy="4729712"/>
          </a:xfrm>
        </p:spPr>
        <p:txBody>
          <a:bodyPr>
            <a:no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παρατηρώντας τους </a:t>
            </a:r>
            <a:r>
              <a:rPr lang="el-GR" sz="1700" b="1" dirty="0" smtClean="0">
                <a:latin typeface="Calibri" pitchFamily="34" charset="0"/>
                <a:cs typeface="Calibri" pitchFamily="34" charset="0"/>
              </a:rPr>
              <a:t>μαρξιστές</a:t>
            </a:r>
            <a:r>
              <a:rPr lang="el-GR" sz="1700" dirty="0" smtClean="0">
                <a:latin typeface="Calibri" pitchFamily="34" charset="0"/>
                <a:cs typeface="Calibri" pitchFamily="34" charset="0"/>
              </a:rPr>
              <a:t>, τους </a:t>
            </a:r>
            <a:r>
              <a:rPr lang="el-GR" sz="1700" b="1" dirty="0" smtClean="0">
                <a:latin typeface="Calibri" pitchFamily="34" charset="0"/>
                <a:cs typeface="Calibri" pitchFamily="34" charset="0"/>
              </a:rPr>
              <a:t>οπαδούς της ψυχολογίας του </a:t>
            </a:r>
            <a:r>
              <a:rPr lang="en-GB" sz="1700" b="1" dirty="0" smtClean="0">
                <a:latin typeface="Calibri" pitchFamily="34" charset="0"/>
                <a:cs typeface="Calibri" pitchFamily="34" charset="0"/>
              </a:rPr>
              <a:t>Adler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αλλά και τους </a:t>
            </a:r>
            <a:r>
              <a:rPr lang="el-GR" sz="1700" b="1" dirty="0" smtClean="0">
                <a:latin typeface="Calibri" pitchFamily="34" charset="0"/>
                <a:cs typeface="Calibri" pitchFamily="34" charset="0"/>
              </a:rPr>
              <a:t>υποστηρικτές της φροϋδικής ψυχανάλυσης</a:t>
            </a:r>
            <a:r>
              <a:rPr lang="el-GR" sz="1700" dirty="0" smtClean="0">
                <a:latin typeface="Calibri" pitchFamily="34" charset="0"/>
                <a:cs typeface="Calibri" pitchFamily="34" charset="0"/>
              </a:rPr>
              <a:t>,  οι οποίοι ερμήνευαν τα </a:t>
            </a:r>
            <a:r>
              <a:rPr lang="el-GR" sz="1700" dirty="0" err="1" smtClean="0">
                <a:latin typeface="Calibri" pitchFamily="34" charset="0"/>
                <a:cs typeface="Calibri" pitchFamily="34" charset="0"/>
              </a:rPr>
              <a:t>παρατηρήσιμα</a:t>
            </a:r>
            <a:r>
              <a:rPr lang="el-GR" sz="1700" dirty="0" smtClean="0">
                <a:latin typeface="Calibri" pitchFamily="34" charset="0"/>
                <a:cs typeface="Calibri" pitchFamily="34" charset="0"/>
              </a:rPr>
              <a:t> εμπειρικά γεγονότα με τρόπο που να φαίνονται ότι  επιβεβαιώνουν τις θεωρίες τους, έφτασε στο συμπέρασμα ότι αυτό που διακρίνει τις </a:t>
            </a:r>
            <a:r>
              <a:rPr lang="el-GR" sz="1700" b="1" dirty="0" smtClean="0">
                <a:latin typeface="Calibri" pitchFamily="34" charset="0"/>
                <a:cs typeface="Calibri" pitchFamily="34" charset="0"/>
              </a:rPr>
              <a:t>επιστημονικές θεωρίες </a:t>
            </a:r>
            <a:r>
              <a:rPr lang="el-GR" sz="1700" dirty="0" smtClean="0">
                <a:latin typeface="Calibri" pitchFamily="34" charset="0"/>
                <a:cs typeface="Calibri" pitchFamily="34" charset="0"/>
              </a:rPr>
              <a:t>από τις </a:t>
            </a:r>
            <a:r>
              <a:rPr lang="el-GR" sz="1700" b="1" dirty="0" err="1" smtClean="0">
                <a:latin typeface="Calibri" pitchFamily="34" charset="0"/>
                <a:cs typeface="Calibri" pitchFamily="34" charset="0"/>
              </a:rPr>
              <a:t>ψευδο</a:t>
            </a:r>
            <a:r>
              <a:rPr lang="el-GR" sz="1700" b="1" dirty="0" smtClean="0">
                <a:latin typeface="Calibri" pitchFamily="34" charset="0"/>
                <a:cs typeface="Calibri" pitchFamily="34" charset="0"/>
              </a:rPr>
              <a:t>-επιστήμες</a:t>
            </a:r>
            <a:r>
              <a:rPr lang="el-GR" sz="1700" dirty="0" smtClean="0">
                <a:latin typeface="Calibri" pitchFamily="34" charset="0"/>
                <a:cs typeface="Calibri" pitchFamily="34" charset="0"/>
              </a:rPr>
              <a:t> είναι  η ικανότητα των πρώτων  να αποκλείουν και να απαγορεύουν ορισμένα ενδεχόμενα συμβάντα</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εκείνα που είναι ασυμβίβαστα προς τη θεωρία.</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Για τον </a:t>
            </a:r>
            <a:r>
              <a:rPr lang="fr-FR" sz="1700" b="1" dirty="0" smtClean="0">
                <a:latin typeface="Calibri" pitchFamily="34" charset="0"/>
                <a:cs typeface="Calibri" pitchFamily="34" charset="0"/>
              </a:rPr>
              <a:t>Popper</a:t>
            </a:r>
            <a:r>
              <a:rPr lang="fr-FR"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tx2">
                    <a:lumMod val="75000"/>
                  </a:schemeClr>
                </a:solidFill>
                <a:latin typeface="Calibri" pitchFamily="34" charset="0"/>
                <a:cs typeface="Calibri" pitchFamily="34" charset="0"/>
              </a:rPr>
              <a:t>όσο περισσότερα απαγορεύει μια θεωρία, τόσο περισσότερα μας λέει</a:t>
            </a:r>
            <a:r>
              <a:rPr lang="el-GR" sz="1700" dirty="0" smtClean="0">
                <a:latin typeface="Calibri" pitchFamily="34" charset="0"/>
                <a:cs typeface="Calibri" pitchFamily="34" charset="0"/>
              </a:rPr>
              <a:t>». Σύμφωνα με τον ίδιο,  </a:t>
            </a:r>
            <a:r>
              <a:rPr lang="el-GR" sz="1700" dirty="0">
                <a:latin typeface="Calibri" pitchFamily="34" charset="0"/>
                <a:cs typeface="Calibri" pitchFamily="34" charset="0"/>
              </a:rPr>
              <a:t>γ</a:t>
            </a:r>
            <a:r>
              <a:rPr lang="el-GR" sz="1700" dirty="0" smtClean="0">
                <a:latin typeface="Calibri" pitchFamily="34" charset="0"/>
                <a:cs typeface="Calibri" pitchFamily="34" charset="0"/>
              </a:rPr>
              <a:t>ια την  αναζήτηση ενός </a:t>
            </a:r>
            <a:r>
              <a:rPr lang="el-GR" sz="1700" b="1" dirty="0" smtClean="0">
                <a:latin typeface="Calibri" pitchFamily="34" charset="0"/>
                <a:cs typeface="Calibri" pitchFamily="34" charset="0"/>
              </a:rPr>
              <a:t>νέου κριτηρίου οριοθέτησης της επιστήμης</a:t>
            </a:r>
            <a:r>
              <a:rPr lang="el-GR" sz="1700" dirty="0" smtClean="0">
                <a:latin typeface="Calibri" pitchFamily="34" charset="0"/>
                <a:cs typeface="Calibri" pitchFamily="34" charset="0"/>
              </a:rPr>
              <a:t>, χρειάζεται να διερευνηθεί η </a:t>
            </a:r>
            <a:r>
              <a:rPr lang="el-GR" sz="1700" b="1" dirty="0" smtClean="0">
                <a:latin typeface="Calibri" pitchFamily="34" charset="0"/>
                <a:cs typeface="Calibri" pitchFamily="34" charset="0"/>
              </a:rPr>
              <a:t>αντίθεση μεταξύ δογματικής και κριτικής σκέψης</a:t>
            </a:r>
            <a:r>
              <a:rPr lang="el-GR" sz="1700" dirty="0" smtClean="0">
                <a:latin typeface="Calibri" pitchFamily="34" charset="0"/>
                <a:cs typeface="Calibri" pitchFamily="34" charset="0"/>
              </a:rPr>
              <a:t>, αφού η </a:t>
            </a:r>
            <a:r>
              <a:rPr lang="el-GR" sz="1700" b="1" dirty="0" smtClean="0">
                <a:latin typeface="Calibri" pitchFamily="34" charset="0"/>
                <a:cs typeface="Calibri" pitchFamily="34" charset="0"/>
              </a:rPr>
              <a:t>καθαυτό επιστημονική σκέψη </a:t>
            </a:r>
            <a:r>
              <a:rPr lang="el-GR" sz="1700" dirty="0" smtClean="0">
                <a:latin typeface="Calibri" pitchFamily="34" charset="0"/>
                <a:cs typeface="Calibri" pitchFamily="34" charset="0"/>
              </a:rPr>
              <a:t>είναι η </a:t>
            </a:r>
            <a:r>
              <a:rPr lang="el-GR" sz="1700" b="1" dirty="0" smtClean="0">
                <a:latin typeface="Calibri" pitchFamily="34" charset="0"/>
                <a:cs typeface="Calibri" pitchFamily="34" charset="0"/>
              </a:rPr>
              <a:t>κριτική σκέψη</a:t>
            </a:r>
            <a:r>
              <a:rPr lang="el-GR" sz="1700" dirty="0" smtClean="0">
                <a:latin typeface="Calibri" pitchFamily="34" charset="0"/>
                <a:cs typeface="Calibri" pitchFamily="34" charset="0"/>
              </a:rPr>
              <a:t>. Όμως η </a:t>
            </a:r>
            <a:r>
              <a:rPr lang="el-GR" sz="1700" b="1" dirty="0" smtClean="0">
                <a:latin typeface="Calibri" pitchFamily="34" charset="0"/>
                <a:cs typeface="Calibri" pitchFamily="34" charset="0"/>
              </a:rPr>
              <a:t>δογματική σκέψη </a:t>
            </a:r>
            <a:r>
              <a:rPr lang="el-GR" sz="1700" dirty="0" smtClean="0">
                <a:latin typeface="Calibri" pitchFamily="34" charset="0"/>
                <a:cs typeface="Calibri" pitchFamily="34" charset="0"/>
              </a:rPr>
              <a:t>είναι </a:t>
            </a:r>
            <a:r>
              <a:rPr lang="el-GR" sz="1700" b="1" dirty="0" smtClean="0">
                <a:latin typeface="Calibri" pitchFamily="34" charset="0"/>
                <a:cs typeface="Calibri" pitchFamily="34" charset="0"/>
              </a:rPr>
              <a:t>προεπιστημονική</a:t>
            </a:r>
            <a:r>
              <a:rPr lang="el-GR" sz="1700" dirty="0" smtClean="0">
                <a:latin typeface="Calibri" pitchFamily="34" charset="0"/>
                <a:cs typeface="Calibri" pitchFamily="34" charset="0"/>
              </a:rPr>
              <a:t>, στο βαθμό που αποτελεί αναγκαία προϋπόθεση, ώστε να επακολουθήσει η </a:t>
            </a:r>
            <a:r>
              <a:rPr lang="el-GR" sz="1700" b="1" dirty="0" smtClean="0">
                <a:latin typeface="Calibri" pitchFamily="34" charset="0"/>
                <a:cs typeface="Calibri" pitchFamily="34" charset="0"/>
              </a:rPr>
              <a:t>κριτική σκέψη</a:t>
            </a:r>
            <a:r>
              <a:rPr lang="el-GR" sz="1700" dirty="0" smtClean="0">
                <a:latin typeface="Calibri" pitchFamily="34" charset="0"/>
                <a:cs typeface="Calibri" pitchFamily="34" charset="0"/>
              </a:rPr>
              <a:t>.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Ο </a:t>
            </a:r>
            <a:r>
              <a:rPr lang="el-GR" sz="1700" b="1" dirty="0" smtClean="0">
                <a:latin typeface="Calibri" pitchFamily="34" charset="0"/>
                <a:cs typeface="Calibri" pitchFamily="34" charset="0"/>
              </a:rPr>
              <a:t>δογματικός</a:t>
            </a:r>
            <a:r>
              <a:rPr lang="el-GR" sz="1700" dirty="0" smtClean="0">
                <a:latin typeface="Calibri" pitchFamily="34" charset="0"/>
                <a:cs typeface="Calibri" pitchFamily="34" charset="0"/>
              </a:rPr>
              <a:t> </a:t>
            </a:r>
            <a:r>
              <a:rPr lang="el-GR" sz="1700" dirty="0" smtClean="0">
                <a:latin typeface="Calibri" pitchFamily="34" charset="0"/>
                <a:cs typeface="Calibri" pitchFamily="34" charset="0"/>
              </a:rPr>
              <a:t>τρόπος σκέψης δεν πρέπει να απορρίπτεται ως </a:t>
            </a:r>
            <a:r>
              <a:rPr lang="el-GR" sz="1700" b="1" dirty="0" smtClean="0">
                <a:latin typeface="Calibri" pitchFamily="34" charset="0"/>
                <a:cs typeface="Calibri" pitchFamily="34" charset="0"/>
              </a:rPr>
              <a:t>αντιεπιστημονικός</a:t>
            </a:r>
            <a:r>
              <a:rPr lang="el-GR" sz="1700" dirty="0" smtClean="0">
                <a:latin typeface="Calibri" pitchFamily="34" charset="0"/>
                <a:cs typeface="Calibri" pitchFamily="34" charset="0"/>
              </a:rPr>
              <a:t>, παρά μόνο όταν αξιώνει τον τίτλο της επιστήμης, όπως στις περιπτώσεις του </a:t>
            </a:r>
            <a:r>
              <a:rPr lang="el-GR" sz="1700" b="1" dirty="0" smtClean="0">
                <a:latin typeface="Calibri" pitchFamily="34" charset="0"/>
                <a:cs typeface="Calibri" pitchFamily="34" charset="0"/>
              </a:rPr>
              <a:t>Μαρξισμού</a:t>
            </a:r>
            <a:r>
              <a:rPr lang="el-GR" sz="1700" dirty="0" smtClean="0">
                <a:latin typeface="Calibri" pitchFamily="34" charset="0"/>
                <a:cs typeface="Calibri" pitchFamily="34" charset="0"/>
              </a:rPr>
              <a:t> και της </a:t>
            </a:r>
            <a:r>
              <a:rPr lang="el-GR" sz="1700" b="1" dirty="0" smtClean="0">
                <a:latin typeface="Calibri" pitchFamily="34" charset="0"/>
                <a:cs typeface="Calibri" pitchFamily="34" charset="0"/>
              </a:rPr>
              <a:t>ψυχανάλυσης</a:t>
            </a:r>
            <a:r>
              <a:rPr lang="el-GR" sz="1700" dirty="0" smtClean="0">
                <a:latin typeface="Calibri" pitchFamily="34" charset="0"/>
                <a:cs typeface="Calibri" pitchFamily="34" charset="0"/>
              </a:rPr>
              <a:t>.</a:t>
            </a:r>
            <a:endParaRPr lang="el-GR" sz="1700" dirty="0">
              <a:latin typeface="Calibri" pitchFamily="34" charset="0"/>
              <a:cs typeface="Calibri" pitchFamily="34" charset="0"/>
            </a:endParaRPr>
          </a:p>
        </p:txBody>
      </p:sp>
    </p:spTree>
    <p:extLst>
      <p:ext uri="{BB962C8B-B14F-4D97-AF65-F5344CB8AC3E}">
        <p14:creationId xmlns:p14="http://schemas.microsoft.com/office/powerpoint/2010/main" val="3656280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a:xfrm>
            <a:off x="323528" y="1916832"/>
            <a:ext cx="8363272" cy="4657704"/>
          </a:xfrm>
        </p:spPr>
        <p:txBody>
          <a:bodyPr>
            <a:normAutofit/>
          </a:bodyPr>
          <a:lstStyle/>
          <a:p>
            <a:pPr algn="just">
              <a:buFont typeface="Wingdings" pitchFamily="2" charset="2"/>
              <a:buChar char="Ø"/>
            </a:pPr>
            <a:r>
              <a:rPr lang="el-GR" sz="1800" dirty="0"/>
              <a:t> </a:t>
            </a:r>
            <a:r>
              <a:rPr lang="el-GR" sz="1700" dirty="0" smtClean="0">
                <a:latin typeface="Calibri" pitchFamily="34" charset="0"/>
                <a:cs typeface="Calibri" pitchFamily="34" charset="0"/>
              </a:rPr>
              <a:t>Αυτό λοιπόν που διακρίνει τις </a:t>
            </a:r>
            <a:r>
              <a:rPr lang="el-GR" sz="1700" b="1" dirty="0" smtClean="0">
                <a:latin typeface="Calibri" pitchFamily="34" charset="0"/>
                <a:cs typeface="Calibri" pitchFamily="34" charset="0"/>
              </a:rPr>
              <a:t>επιστήμες</a:t>
            </a:r>
            <a:r>
              <a:rPr lang="el-GR" sz="1700" dirty="0" smtClean="0">
                <a:latin typeface="Calibri" pitchFamily="34" charset="0"/>
                <a:cs typeface="Calibri" pitchFamily="34" charset="0"/>
              </a:rPr>
              <a:t> από τις </a:t>
            </a:r>
            <a:r>
              <a:rPr lang="el-GR" sz="1700" b="1" dirty="0" err="1" smtClean="0">
                <a:latin typeface="Calibri" pitchFamily="34" charset="0"/>
                <a:cs typeface="Calibri" pitchFamily="34" charset="0"/>
              </a:rPr>
              <a:t>ψευδο</a:t>
            </a:r>
            <a:r>
              <a:rPr lang="el-GR" sz="1700" b="1" dirty="0" smtClean="0">
                <a:latin typeface="Calibri" pitchFamily="34" charset="0"/>
                <a:cs typeface="Calibri" pitchFamily="34" charset="0"/>
              </a:rPr>
              <a:t>-επιστήμες</a:t>
            </a:r>
            <a:r>
              <a:rPr lang="el-GR" sz="1700" dirty="0" smtClean="0">
                <a:latin typeface="Calibri" pitchFamily="34" charset="0"/>
                <a:cs typeface="Calibri" pitchFamily="34" charset="0"/>
              </a:rPr>
              <a:t>  και αποτελεί  </a:t>
            </a:r>
            <a:r>
              <a:rPr lang="el-GR" sz="1700" b="1" dirty="0" smtClean="0">
                <a:latin typeface="Calibri" pitchFamily="34" charset="0"/>
                <a:cs typeface="Calibri" pitchFamily="34" charset="0"/>
              </a:rPr>
              <a:t>βασικό κριτήριο οριοθέτησης </a:t>
            </a:r>
            <a:r>
              <a:rPr lang="el-GR" sz="1700" dirty="0" smtClean="0">
                <a:latin typeface="Calibri" pitchFamily="34" charset="0"/>
                <a:cs typeface="Calibri" pitchFamily="34" charset="0"/>
              </a:rPr>
              <a:t>είναι η </a:t>
            </a:r>
            <a:r>
              <a:rPr lang="el-GR" sz="1700" b="1" dirty="0" err="1" smtClean="0">
                <a:latin typeface="Calibri" pitchFamily="34" charset="0"/>
                <a:cs typeface="Calibri" pitchFamily="34" charset="0"/>
              </a:rPr>
              <a:t>διαψευσιμότητα</a:t>
            </a:r>
            <a:r>
              <a:rPr lang="el-GR" sz="1700" dirty="0">
                <a:latin typeface="Calibri" pitchFamily="34" charset="0"/>
                <a:cs typeface="Calibri" pitchFamily="34" charset="0"/>
              </a:rPr>
              <a:t> </a:t>
            </a:r>
            <a:r>
              <a:rPr lang="el-GR" sz="1700" dirty="0" smtClean="0">
                <a:latin typeface="Calibri" pitchFamily="34" charset="0"/>
                <a:cs typeface="Calibri" pitchFamily="34" charset="0"/>
              </a:rPr>
              <a:t>(</a:t>
            </a:r>
            <a:r>
              <a:rPr lang="fr-FR" sz="1700" dirty="0" smtClean="0">
                <a:latin typeface="Calibri" pitchFamily="34" charset="0"/>
                <a:cs typeface="Calibri" pitchFamily="34" charset="0"/>
              </a:rPr>
              <a:t>f</a:t>
            </a:r>
            <a:r>
              <a:rPr lang="en-GB" sz="1700" dirty="0" err="1" smtClean="0">
                <a:latin typeface="Calibri" pitchFamily="34" charset="0"/>
                <a:cs typeface="Calibri" pitchFamily="34" charset="0"/>
              </a:rPr>
              <a:t>alsifiability</a:t>
            </a:r>
            <a:r>
              <a:rPr lang="en-GB" sz="1700" dirty="0" smtClean="0">
                <a:latin typeface="Calibri" pitchFamily="34" charset="0"/>
                <a:cs typeface="Calibri" pitchFamily="34" charset="0"/>
              </a:rPr>
              <a:t>)</a:t>
            </a:r>
            <a:r>
              <a:rPr lang="el-GR" sz="1700" dirty="0" smtClean="0">
                <a:latin typeface="Calibri" pitchFamily="34" charset="0"/>
                <a:cs typeface="Calibri" pitchFamily="34" charset="0"/>
              </a:rPr>
              <a:t>,</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αφού επιστημονικές είναι μόνο όσες θεωρίες μπορούν να </a:t>
            </a:r>
            <a:r>
              <a:rPr lang="el-GR" sz="1700" b="1" dirty="0" smtClean="0">
                <a:latin typeface="Calibri" pitchFamily="34" charset="0"/>
                <a:cs typeface="Calibri" pitchFamily="34" charset="0"/>
              </a:rPr>
              <a:t>διαψευστούν.</a:t>
            </a:r>
            <a:r>
              <a:rPr lang="el-GR" sz="1700" dirty="0" smtClean="0">
                <a:latin typeface="Calibri" pitchFamily="34" charset="0"/>
                <a:cs typeface="Calibri" pitchFamily="34" charset="0"/>
              </a:rPr>
              <a:t>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Μέχρι τότε </a:t>
            </a:r>
            <a:r>
              <a:rPr lang="el-GR" sz="1700" b="1" dirty="0" smtClean="0">
                <a:latin typeface="Calibri" pitchFamily="34" charset="0"/>
                <a:cs typeface="Calibri" pitchFamily="34" charset="0"/>
              </a:rPr>
              <a:t>βασικό κριτήριο διάκρισης </a:t>
            </a:r>
            <a:r>
              <a:rPr lang="el-GR" sz="1700" dirty="0" smtClean="0">
                <a:latin typeface="Calibri" pitchFamily="34" charset="0"/>
                <a:cs typeface="Calibri" pitchFamily="34" charset="0"/>
              </a:rPr>
              <a:t>μεταξύ των </a:t>
            </a:r>
            <a:r>
              <a:rPr lang="el-GR" sz="1700" b="1" dirty="0" err="1" smtClean="0">
                <a:latin typeface="Calibri" pitchFamily="34" charset="0"/>
                <a:cs typeface="Calibri" pitchFamily="34" charset="0"/>
              </a:rPr>
              <a:t>ψευδο</a:t>
            </a:r>
            <a:r>
              <a:rPr lang="el-GR" sz="1700" b="1" dirty="0" smtClean="0">
                <a:latin typeface="Calibri" pitchFamily="34" charset="0"/>
                <a:cs typeface="Calibri" pitchFamily="34" charset="0"/>
              </a:rPr>
              <a:t>-επιστημών</a:t>
            </a:r>
            <a:r>
              <a:rPr lang="el-GR" sz="1700" dirty="0" smtClean="0">
                <a:latin typeface="Calibri" pitchFamily="34" charset="0"/>
                <a:cs typeface="Calibri" pitchFamily="34" charset="0"/>
              </a:rPr>
              <a:t> και των </a:t>
            </a:r>
            <a:r>
              <a:rPr lang="el-GR" sz="1700" b="1" dirty="0" smtClean="0">
                <a:latin typeface="Calibri" pitchFamily="34" charset="0"/>
                <a:cs typeface="Calibri" pitchFamily="34" charset="0"/>
              </a:rPr>
              <a:t>επιστημών</a:t>
            </a:r>
            <a:r>
              <a:rPr lang="el-GR" sz="1700" dirty="0" smtClean="0">
                <a:latin typeface="Calibri" pitchFamily="34" charset="0"/>
                <a:cs typeface="Calibri" pitchFamily="34" charset="0"/>
              </a:rPr>
              <a:t> εθεωρείτο η δυνατότητα επιστημονικής μεθόδου εύρεσης αληθούς και εμπειρικά επαληθεύσιμης γνώσης, δηλαδή η </a:t>
            </a:r>
            <a:r>
              <a:rPr lang="el-GR" sz="1700" b="1" dirty="0" smtClean="0">
                <a:latin typeface="Calibri" pitchFamily="34" charset="0"/>
                <a:cs typeface="Calibri" pitchFamily="34" charset="0"/>
              </a:rPr>
              <a:t>μέθοδος της επαγωγής</a:t>
            </a:r>
            <a:r>
              <a:rPr lang="el-GR" sz="1700" dirty="0" smtClean="0">
                <a:latin typeface="Calibri" pitchFamily="34" charset="0"/>
                <a:cs typeface="Calibri" pitchFamily="34" charset="0"/>
              </a:rPr>
              <a:t>, ενώ η επιστημονική ανακάλυψη ταυτιζόταν με την </a:t>
            </a:r>
            <a:r>
              <a:rPr lang="el-GR" sz="1700" b="1" dirty="0" smtClean="0">
                <a:latin typeface="Calibri" pitchFamily="34" charset="0"/>
                <a:cs typeface="Calibri" pitchFamily="34" charset="0"/>
              </a:rPr>
              <a:t>επαγωγική λογική.</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Σύμφωνα με τον </a:t>
            </a:r>
            <a:r>
              <a:rPr lang="en-GB" sz="1700" b="1" dirty="0" smtClean="0">
                <a:latin typeface="Calibri" pitchFamily="34" charset="0"/>
                <a:cs typeface="Calibri" pitchFamily="34" charset="0"/>
              </a:rPr>
              <a:t>Hume</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αν κι η </a:t>
            </a:r>
            <a:r>
              <a:rPr lang="el-GR" sz="1700" b="1" dirty="0" smtClean="0">
                <a:latin typeface="Calibri" pitchFamily="34" charset="0"/>
                <a:cs typeface="Calibri" pitchFamily="34" charset="0"/>
              </a:rPr>
              <a:t>επαγωγή</a:t>
            </a:r>
            <a:r>
              <a:rPr lang="el-GR" sz="1700" dirty="0" smtClean="0">
                <a:latin typeface="Calibri" pitchFamily="34" charset="0"/>
                <a:cs typeface="Calibri" pitchFamily="34" charset="0"/>
              </a:rPr>
              <a:t> είναι αδύνατο να δικαιολογηθεί με προσφυγή στη λογική (λογικό πρόβλημα), η πίστη </a:t>
            </a:r>
            <a:r>
              <a:rPr lang="el-GR" sz="1700" dirty="0">
                <a:latin typeface="Calibri" pitchFamily="34" charset="0"/>
                <a:cs typeface="Calibri" pitchFamily="34" charset="0"/>
              </a:rPr>
              <a:t>στις θεωρίες και τους </a:t>
            </a:r>
            <a:r>
              <a:rPr lang="el-GR" sz="1700" dirty="0" smtClean="0">
                <a:latin typeface="Calibri" pitchFamily="34" charset="0"/>
                <a:cs typeface="Calibri" pitchFamily="34" charset="0"/>
              </a:rPr>
              <a:t>νόμους, δηλαδή η σταθερή μας πεποίθηση στη </a:t>
            </a:r>
            <a:r>
              <a:rPr lang="el-GR" sz="1700" b="1" dirty="0" smtClean="0">
                <a:latin typeface="Calibri" pitchFamily="34" charset="0"/>
                <a:cs typeface="Calibri" pitchFamily="34" charset="0"/>
              </a:rPr>
              <a:t>βασιμότητα της επαγωγής</a:t>
            </a:r>
            <a:r>
              <a:rPr lang="el-GR" sz="1700" dirty="0" smtClean="0">
                <a:latin typeface="Calibri" pitchFamily="34" charset="0"/>
                <a:cs typeface="Calibri" pitchFamily="34" charset="0"/>
              </a:rPr>
              <a:t>, μπορεί να ερμηνευθεί μόνο ως απλή </a:t>
            </a:r>
            <a:r>
              <a:rPr lang="el-GR" sz="1700" b="1" dirty="0" smtClean="0">
                <a:latin typeface="Calibri" pitchFamily="34" charset="0"/>
                <a:cs typeface="Calibri" pitchFamily="34" charset="0"/>
              </a:rPr>
              <a:t>ψυχολογική συνήθεια </a:t>
            </a:r>
            <a:r>
              <a:rPr lang="el-GR" sz="1700" dirty="0" smtClean="0">
                <a:latin typeface="Calibri" pitchFamily="34" charset="0"/>
                <a:cs typeface="Calibri" pitchFamily="34" charset="0"/>
              </a:rPr>
              <a:t>που αποκτήθηκε από τη συνεχή πρόσληψη εντυπώσεων μέσω του μηχανισμού του </a:t>
            </a:r>
            <a:r>
              <a:rPr lang="el-GR" sz="1700" b="1" dirty="0" smtClean="0">
                <a:latin typeface="Calibri" pitchFamily="34" charset="0"/>
                <a:cs typeface="Calibri" pitchFamily="34" charset="0"/>
              </a:rPr>
              <a:t>συνειρμού των ιδεών</a:t>
            </a:r>
            <a:r>
              <a:rPr lang="el-GR" sz="1700" dirty="0" smtClean="0">
                <a:latin typeface="Calibri" pitchFamily="34" charset="0"/>
                <a:cs typeface="Calibri" pitchFamily="34" charset="0"/>
              </a:rPr>
              <a:t>.</a:t>
            </a:r>
          </a:p>
          <a:p>
            <a:pPr algn="just">
              <a:buFont typeface="Wingdings" pitchFamily="2" charset="2"/>
              <a:buChar char="Ø"/>
            </a:pPr>
            <a:r>
              <a:rPr lang="el-GR" sz="1700" dirty="0" smtClean="0">
                <a:latin typeface="Calibri" pitchFamily="34" charset="0"/>
                <a:cs typeface="Calibri" pitchFamily="34" charset="0"/>
              </a:rPr>
              <a:t> Ο </a:t>
            </a:r>
            <a:r>
              <a:rPr lang="fr-FR" sz="1700" b="1" dirty="0" smtClean="0">
                <a:latin typeface="Calibri" pitchFamily="34" charset="0"/>
                <a:cs typeface="Calibri" pitchFamily="34" charset="0"/>
              </a:rPr>
              <a:t>Popper </a:t>
            </a:r>
            <a:r>
              <a:rPr lang="el-GR" sz="1700" dirty="0" smtClean="0">
                <a:latin typeface="Calibri" pitchFamily="34" charset="0"/>
                <a:cs typeface="Calibri" pitchFamily="34" charset="0"/>
              </a:rPr>
              <a:t>αντίστοιχα</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θεωρεί</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a:t>
            </a:r>
            <a:r>
              <a:rPr lang="el-GR" sz="1700" i="1" dirty="0" smtClean="0">
                <a:solidFill>
                  <a:schemeClr val="tx2">
                    <a:lumMod val="75000"/>
                  </a:schemeClr>
                </a:solidFill>
                <a:latin typeface="Calibri" pitchFamily="34" charset="0"/>
                <a:cs typeface="Calibri" pitchFamily="34" charset="0"/>
              </a:rPr>
              <a:t>Όπως κάθε άλλη μορφή του πιθανού συμπεράσματος η λογική της πιθανότητας οδηγεί είτε σε μια άπειρη αναδρομή, είτε στο δόγμα του </a:t>
            </a:r>
            <a:r>
              <a:rPr lang="el-GR" sz="1700" b="1" i="1" dirty="0" smtClean="0">
                <a:solidFill>
                  <a:schemeClr val="tx2">
                    <a:lumMod val="75000"/>
                  </a:schemeClr>
                </a:solidFill>
                <a:latin typeface="Calibri" pitchFamily="34" charset="0"/>
                <a:cs typeface="Calibri" pitchFamily="34" charset="0"/>
              </a:rPr>
              <a:t>απριορισμού</a:t>
            </a:r>
            <a:r>
              <a:rPr lang="el-GR" sz="1700" i="1" dirty="0" smtClean="0">
                <a:solidFill>
                  <a:schemeClr val="tx2">
                    <a:lumMod val="75000"/>
                  </a:schemeClr>
                </a:solidFill>
                <a:latin typeface="Calibri" pitchFamily="34" charset="0"/>
                <a:cs typeface="Calibri" pitchFamily="34" charset="0"/>
              </a:rPr>
              <a:t>, καθώς στην περίπτωση αυτή, η αρχή της επαγωγής, πρέπει να είναι μια αληθής συνθετική πρόταση, που δεν έχει επικυρωθεί εμπειρικά, μια συνθετική πρόταση </a:t>
            </a:r>
            <a:r>
              <a:rPr lang="fr-FR" sz="1700" b="1" i="1" dirty="0">
                <a:solidFill>
                  <a:schemeClr val="tx2">
                    <a:lumMod val="75000"/>
                  </a:schemeClr>
                </a:solidFill>
                <a:latin typeface="Calibri" pitchFamily="34" charset="0"/>
                <a:cs typeface="Calibri" pitchFamily="34" charset="0"/>
              </a:rPr>
              <a:t>a</a:t>
            </a:r>
            <a:r>
              <a:rPr lang="en-GB" sz="1700" b="1" i="1" dirty="0" smtClean="0">
                <a:solidFill>
                  <a:schemeClr val="tx2">
                    <a:lumMod val="75000"/>
                  </a:schemeClr>
                </a:solidFill>
                <a:latin typeface="Calibri" pitchFamily="34" charset="0"/>
                <a:cs typeface="Calibri" pitchFamily="34" charset="0"/>
              </a:rPr>
              <a:t> priori </a:t>
            </a:r>
            <a:r>
              <a:rPr lang="el-GR" sz="1700" i="1" dirty="0" smtClean="0">
                <a:solidFill>
                  <a:schemeClr val="tx2">
                    <a:lumMod val="75000"/>
                  </a:schemeClr>
                </a:solidFill>
                <a:latin typeface="Calibri" pitchFamily="34" charset="0"/>
                <a:cs typeface="Calibri" pitchFamily="34" charset="0"/>
              </a:rPr>
              <a:t>αληθής</a:t>
            </a:r>
            <a:r>
              <a:rPr lang="en-GB" sz="1700" i="1" dirty="0" smtClean="0">
                <a:solidFill>
                  <a:schemeClr val="tx2">
                    <a:lumMod val="75000"/>
                  </a:schemeClr>
                </a:solidFill>
                <a:latin typeface="Calibri" pitchFamily="34" charset="0"/>
                <a:cs typeface="Calibri" pitchFamily="34" charset="0"/>
              </a:rPr>
              <a:t>.</a:t>
            </a:r>
            <a:r>
              <a:rPr lang="el-GR" sz="1700" dirty="0" smtClean="0">
                <a:latin typeface="Calibri" pitchFamily="34" charset="0"/>
                <a:cs typeface="Calibri" pitchFamily="34" charset="0"/>
              </a:rPr>
              <a:t>»</a:t>
            </a:r>
            <a:endParaRPr lang="el-GR" sz="1700" b="1" dirty="0">
              <a:latin typeface="Calibri" pitchFamily="34" charset="0"/>
              <a:cs typeface="Calibri" pitchFamily="34" charset="0"/>
            </a:endParaRPr>
          </a:p>
        </p:txBody>
      </p:sp>
    </p:spTree>
    <p:extLst>
      <p:ext uri="{BB962C8B-B14F-4D97-AF65-F5344CB8AC3E}">
        <p14:creationId xmlns:p14="http://schemas.microsoft.com/office/powerpoint/2010/main" val="1968313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p:txBody>
          <a:bodyPr>
            <a:normAutofit/>
          </a:bodyPr>
          <a:lstStyle/>
          <a:p>
            <a:pPr algn="just">
              <a:buFont typeface="Wingdings" pitchFamily="2" charset="2"/>
              <a:buChar char="Ø"/>
            </a:pPr>
            <a:r>
              <a:rPr lang="el-GR" sz="1700" dirty="0" smtClean="0"/>
              <a:t> </a:t>
            </a:r>
            <a:r>
              <a:rPr lang="el-GR" sz="1700" dirty="0" smtClean="0">
                <a:latin typeface="Calibri" pitchFamily="34" charset="0"/>
                <a:cs typeface="Calibri" pitchFamily="34" charset="0"/>
              </a:rPr>
              <a:t>Ο </a:t>
            </a:r>
            <a:r>
              <a:rPr lang="en-GB" sz="1700" b="1" dirty="0" smtClean="0">
                <a:latin typeface="Calibri" pitchFamily="34" charset="0"/>
                <a:cs typeface="Calibri" pitchFamily="34" charset="0"/>
              </a:rPr>
              <a:t>Popper</a:t>
            </a:r>
            <a:r>
              <a:rPr lang="en-GB" sz="1700" dirty="0" smtClean="0">
                <a:latin typeface="Calibri" pitchFamily="34" charset="0"/>
                <a:cs typeface="Calibri" pitchFamily="34" charset="0"/>
              </a:rPr>
              <a:t> </a:t>
            </a:r>
            <a:r>
              <a:rPr lang="el-GR" sz="1700" dirty="0" smtClean="0">
                <a:latin typeface="Calibri" pitchFamily="34" charset="0"/>
                <a:cs typeface="Calibri" pitchFamily="34" charset="0"/>
              </a:rPr>
              <a:t>αναζητά μια </a:t>
            </a:r>
            <a:r>
              <a:rPr lang="el-GR" sz="1700" b="1" dirty="0" smtClean="0">
                <a:latin typeface="Calibri" pitchFamily="34" charset="0"/>
                <a:cs typeface="Calibri" pitchFamily="34" charset="0"/>
              </a:rPr>
              <a:t>ορθολογική λύση</a:t>
            </a:r>
            <a:r>
              <a:rPr lang="el-GR" sz="1700" dirty="0" smtClean="0">
                <a:latin typeface="Calibri" pitchFamily="34" charset="0"/>
                <a:cs typeface="Calibri" pitchFamily="34" charset="0"/>
              </a:rPr>
              <a:t>, ενώ για να διαφυλάξει την επιστήμη από την κατηγορία ότι βασίζεται σε ένα παραλογισμό, περιορίζει τη λογική της επιστημονικής έρευνας στην </a:t>
            </a:r>
            <a:r>
              <a:rPr lang="el-GR" sz="1700" b="1" dirty="0" err="1" smtClean="0">
                <a:latin typeface="Calibri" pitchFamily="34" charset="0"/>
                <a:cs typeface="Calibri" pitchFamily="34" charset="0"/>
              </a:rPr>
              <a:t>υποθετικοπαραγωγική</a:t>
            </a:r>
            <a:r>
              <a:rPr lang="el-GR" sz="1700" b="1" dirty="0" smtClean="0">
                <a:latin typeface="Calibri" pitchFamily="34" charset="0"/>
                <a:cs typeface="Calibri" pitchFamily="34" charset="0"/>
              </a:rPr>
              <a:t> </a:t>
            </a:r>
            <a:r>
              <a:rPr lang="el-GR" sz="1700" dirty="0" smtClean="0">
                <a:latin typeface="Calibri" pitchFamily="34" charset="0"/>
                <a:cs typeface="Calibri" pitchFamily="34" charset="0"/>
              </a:rPr>
              <a:t>μέθοδο. </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Δεδομένου ότι από τις δύο εκβάσεις </a:t>
            </a:r>
            <a:r>
              <a:rPr lang="el-GR" sz="1700" dirty="0">
                <a:latin typeface="Calibri" pitchFamily="34" charset="0"/>
                <a:cs typeface="Calibri" pitchFamily="34" charset="0"/>
              </a:rPr>
              <a:t>της </a:t>
            </a:r>
            <a:r>
              <a:rPr lang="el-GR" sz="1700" b="1" dirty="0" err="1" smtClean="0">
                <a:latin typeface="Calibri" pitchFamily="34" charset="0"/>
                <a:cs typeface="Calibri" pitchFamily="34" charset="0"/>
              </a:rPr>
              <a:t>υποθετικοπαραγωγικής</a:t>
            </a:r>
            <a:r>
              <a:rPr lang="el-GR" sz="1700" b="1" dirty="0" smtClean="0">
                <a:latin typeface="Calibri" pitchFamily="34" charset="0"/>
                <a:cs typeface="Calibri" pitchFamily="34" charset="0"/>
              </a:rPr>
              <a:t> μεθόδου</a:t>
            </a:r>
            <a:r>
              <a:rPr lang="el-GR" sz="1700" dirty="0" smtClean="0">
                <a:latin typeface="Calibri" pitchFamily="34" charset="0"/>
                <a:cs typeface="Calibri" pitchFamily="34" charset="0"/>
              </a:rPr>
              <a:t>, η </a:t>
            </a:r>
            <a:r>
              <a:rPr lang="el-GR" sz="1700" b="1" dirty="0" smtClean="0">
                <a:latin typeface="Calibri" pitchFamily="34" charset="0"/>
                <a:cs typeface="Calibri" pitchFamily="34" charset="0"/>
              </a:rPr>
              <a:t>επαλήθευση</a:t>
            </a:r>
            <a:r>
              <a:rPr lang="el-GR" sz="1700" dirty="0" smtClean="0">
                <a:latin typeface="Calibri" pitchFamily="34" charset="0"/>
                <a:cs typeface="Calibri" pitchFamily="34" charset="0"/>
              </a:rPr>
              <a:t> είναι άκυρη, θεωρεί ως στόχο της επιστημονικής δραστηριότητας τη </a:t>
            </a:r>
            <a:r>
              <a:rPr lang="el-GR" sz="1700" b="1" dirty="0" smtClean="0">
                <a:latin typeface="Calibri" pitchFamily="34" charset="0"/>
                <a:cs typeface="Calibri" pitchFamily="34" charset="0"/>
              </a:rPr>
              <a:t>διάψευση</a:t>
            </a:r>
            <a:r>
              <a:rPr lang="el-GR" sz="1700" dirty="0" smtClean="0">
                <a:latin typeface="Calibri" pitchFamily="34" charset="0"/>
                <a:cs typeface="Calibri" pitchFamily="34" charset="0"/>
              </a:rPr>
              <a:t> και </a:t>
            </a:r>
            <a:r>
              <a:rPr lang="el-GR" sz="1700" b="1" dirty="0" smtClean="0">
                <a:latin typeface="Calibri" pitchFamily="34" charset="0"/>
                <a:cs typeface="Calibri" pitchFamily="34" charset="0"/>
              </a:rPr>
              <a:t>όχι την επαλήθευση</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 </a:t>
            </a:r>
            <a:r>
              <a:rPr lang="el-GR" sz="1700" dirty="0" smtClean="0">
                <a:latin typeface="Calibri" pitchFamily="34" charset="0"/>
                <a:cs typeface="Calibri" pitchFamily="34" charset="0"/>
              </a:rPr>
              <a:t>Σύμφωνα με τον ίδιο, </a:t>
            </a:r>
            <a:r>
              <a:rPr lang="el-GR" sz="1700" b="1" dirty="0" smtClean="0">
                <a:latin typeface="Calibri" pitchFamily="34" charset="0"/>
                <a:cs typeface="Calibri" pitchFamily="34" charset="0"/>
              </a:rPr>
              <a:t>η κύρια μέθοδος μάθησης</a:t>
            </a:r>
            <a:r>
              <a:rPr lang="el-GR" sz="1700" dirty="0" smtClean="0">
                <a:latin typeface="Calibri" pitchFamily="34" charset="0"/>
                <a:cs typeface="Calibri" pitchFamily="34" charset="0"/>
              </a:rPr>
              <a:t>, όχι μόνο στον άνθρωπο αλλά και σε </a:t>
            </a:r>
            <a:r>
              <a:rPr lang="el-GR" sz="1700" dirty="0">
                <a:latin typeface="Calibri" pitchFamily="34" charset="0"/>
                <a:cs typeface="Calibri" pitchFamily="34" charset="0"/>
              </a:rPr>
              <a:t>ό</a:t>
            </a:r>
            <a:r>
              <a:rPr lang="el-GR" sz="1700" dirty="0" smtClean="0">
                <a:latin typeface="Calibri" pitchFamily="34" charset="0"/>
                <a:cs typeface="Calibri" pitchFamily="34" charset="0"/>
              </a:rPr>
              <a:t>λους τους ζωικούς οργανισμούς, </a:t>
            </a:r>
            <a:r>
              <a:rPr lang="el-GR" sz="1700" b="1" dirty="0" smtClean="0">
                <a:latin typeface="Calibri" pitchFamily="34" charset="0"/>
                <a:cs typeface="Calibri" pitchFamily="34" charset="0"/>
              </a:rPr>
              <a:t>είναι η μέθοδος δοκιμής και εξάλειψης  των λαθών</a:t>
            </a:r>
            <a:r>
              <a:rPr lang="el-GR" sz="1700" dirty="0" smtClean="0">
                <a:latin typeface="Calibri" pitchFamily="34" charset="0"/>
                <a:cs typeface="Calibri" pitchFamily="34" charset="0"/>
              </a:rPr>
              <a:t>.</a:t>
            </a:r>
          </a:p>
          <a:p>
            <a:pPr algn="just">
              <a:buFont typeface="Wingdings" pitchFamily="2" charset="2"/>
              <a:buChar char="Ø"/>
            </a:pPr>
            <a:r>
              <a:rPr lang="el-GR" sz="1700" dirty="0">
                <a:latin typeface="Calibri" pitchFamily="34" charset="0"/>
                <a:cs typeface="Calibri" pitchFamily="34" charset="0"/>
              </a:rPr>
              <a:t>Η </a:t>
            </a:r>
            <a:r>
              <a:rPr lang="el-GR" sz="1700" b="1" dirty="0">
                <a:latin typeface="Calibri" pitchFamily="34" charset="0"/>
                <a:cs typeface="Calibri" pitchFamily="34" charset="0"/>
              </a:rPr>
              <a:t>μέθοδος δοκιμής και εξάλειψης  των </a:t>
            </a:r>
            <a:r>
              <a:rPr lang="el-GR" sz="1700" b="1" dirty="0" smtClean="0">
                <a:latin typeface="Calibri" pitchFamily="34" charset="0"/>
                <a:cs typeface="Calibri" pitchFamily="34" charset="0"/>
              </a:rPr>
              <a:t>λαθών</a:t>
            </a:r>
            <a:r>
              <a:rPr lang="el-GR" sz="1700" dirty="0" smtClean="0">
                <a:latin typeface="Calibri" pitchFamily="34" charset="0"/>
                <a:cs typeface="Calibri" pitchFamily="34" charset="0"/>
              </a:rPr>
              <a:t>, αποτελεί μια επαναλαμβανόμενη διαδικασία, κατά την οποία εικάζουμε μια λύση σε ένα πρόβλημα, και την απορρίπτουμε όταν </a:t>
            </a:r>
            <a:r>
              <a:rPr lang="el-GR" sz="1700" b="1" dirty="0" smtClean="0">
                <a:latin typeface="Calibri" pitchFamily="34" charset="0"/>
                <a:cs typeface="Calibri" pitchFamily="34" charset="0"/>
              </a:rPr>
              <a:t>διαψευσθεί </a:t>
            </a:r>
            <a:r>
              <a:rPr lang="el-GR" sz="1700" dirty="0" smtClean="0">
                <a:latin typeface="Calibri" pitchFamily="34" charset="0"/>
                <a:cs typeface="Calibri" pitchFamily="34" charset="0"/>
              </a:rPr>
              <a:t>από την </a:t>
            </a:r>
            <a:r>
              <a:rPr lang="el-GR" sz="1700" b="1" dirty="0" smtClean="0">
                <a:latin typeface="Calibri" pitchFamily="34" charset="0"/>
                <a:cs typeface="Calibri" pitchFamily="34" charset="0"/>
              </a:rPr>
              <a:t>εμπειρία</a:t>
            </a:r>
            <a:r>
              <a:rPr lang="el-GR" sz="1700" dirty="0" smtClean="0">
                <a:latin typeface="Calibri" pitchFamily="34" charset="0"/>
                <a:cs typeface="Calibri" pitchFamily="34" charset="0"/>
              </a:rPr>
              <a:t>. Το κάθε στάδιο της διαδικασίας μάθησης δεν αρχίζει με την παρατήρηση, αλλά με μια </a:t>
            </a:r>
            <a:r>
              <a:rPr lang="el-GR" sz="1700" b="1" dirty="0" smtClean="0">
                <a:latin typeface="Calibri" pitchFamily="34" charset="0"/>
                <a:cs typeface="Calibri" pitchFamily="34" charset="0"/>
              </a:rPr>
              <a:t>εικασία</a:t>
            </a:r>
            <a:r>
              <a:rPr lang="el-GR" sz="1700" dirty="0" smtClean="0">
                <a:latin typeface="Calibri" pitchFamily="34" charset="0"/>
                <a:cs typeface="Calibri" pitchFamily="34" charset="0"/>
              </a:rPr>
              <a:t>, με μια </a:t>
            </a:r>
            <a:r>
              <a:rPr lang="el-GR" sz="1700" b="1" dirty="0" smtClean="0">
                <a:latin typeface="Calibri" pitchFamily="34" charset="0"/>
                <a:cs typeface="Calibri" pitchFamily="34" charset="0"/>
              </a:rPr>
              <a:t>υπόθεση,</a:t>
            </a:r>
            <a:r>
              <a:rPr lang="el-GR" sz="1700" dirty="0" smtClean="0">
                <a:latin typeface="Calibri" pitchFamily="34" charset="0"/>
                <a:cs typeface="Calibri" pitchFamily="34" charset="0"/>
              </a:rPr>
              <a:t> δηλαδή με τη </a:t>
            </a:r>
            <a:r>
              <a:rPr lang="el-GR" sz="1700" b="1" dirty="0" smtClean="0">
                <a:latin typeface="Calibri" pitchFamily="34" charset="0"/>
                <a:cs typeface="Calibri" pitchFamily="34" charset="0"/>
              </a:rPr>
              <a:t>δογματική φάση</a:t>
            </a:r>
            <a:r>
              <a:rPr lang="el-GR" sz="1700" dirty="0" smtClean="0">
                <a:latin typeface="Calibri" pitchFamily="34" charset="0"/>
                <a:cs typeface="Calibri" pitchFamily="34" charset="0"/>
              </a:rPr>
              <a:t>.</a:t>
            </a:r>
          </a:p>
          <a:p>
            <a:pPr marL="109728" indent="0" algn="just">
              <a:buNone/>
            </a:pPr>
            <a:endParaRPr lang="el-GR" dirty="0">
              <a:latin typeface="Calibri" pitchFamily="34" charset="0"/>
              <a:cs typeface="Calibri" pitchFamily="34" charset="0"/>
            </a:endParaRPr>
          </a:p>
        </p:txBody>
      </p:sp>
    </p:spTree>
    <p:extLst>
      <p:ext uri="{BB962C8B-B14F-4D97-AF65-F5344CB8AC3E}">
        <p14:creationId xmlns:p14="http://schemas.microsoft.com/office/powerpoint/2010/main" val="1829442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a:xfrm>
            <a:off x="395536" y="1988840"/>
            <a:ext cx="8291264" cy="4585696"/>
          </a:xfrm>
        </p:spPr>
        <p:txBody>
          <a:bodyPr>
            <a:normAutofit fontScale="92500" lnSpcReduction="10000"/>
          </a:bodyPr>
          <a:lstStyle/>
          <a:p>
            <a:pPr algn="just">
              <a:buFont typeface="Wingdings" pitchFamily="2" charset="2"/>
              <a:buChar char="Ø"/>
            </a:pPr>
            <a:r>
              <a:rPr lang="el-GR" dirty="0" smtClean="0"/>
              <a:t> </a:t>
            </a:r>
            <a:r>
              <a:rPr lang="el-GR" sz="1800" dirty="0" smtClean="0">
                <a:latin typeface="Calibri" pitchFamily="34" charset="0"/>
                <a:cs typeface="Calibri" pitchFamily="34" charset="0"/>
              </a:rPr>
              <a:t>Για τον </a:t>
            </a:r>
            <a:r>
              <a:rPr lang="en-GB" sz="1800" b="1" dirty="0" smtClean="0">
                <a:latin typeface="Calibri" pitchFamily="34" charset="0"/>
                <a:cs typeface="Calibri" pitchFamily="34" charset="0"/>
              </a:rPr>
              <a:t>Popper</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a:t>
            </a:r>
            <a:r>
              <a:rPr lang="el-GR" sz="1800" i="1" dirty="0" smtClean="0">
                <a:solidFill>
                  <a:schemeClr val="accent1">
                    <a:lumMod val="50000"/>
                  </a:schemeClr>
                </a:solidFill>
                <a:latin typeface="Calibri" pitchFamily="34" charset="0"/>
                <a:cs typeface="Calibri" pitchFamily="34" charset="0"/>
              </a:rPr>
              <a:t>Όλη η μάθηση είναι μια </a:t>
            </a:r>
            <a:r>
              <a:rPr lang="el-GR" sz="1800" b="1" i="1" dirty="0" smtClean="0">
                <a:solidFill>
                  <a:schemeClr val="accent1">
                    <a:lumMod val="50000"/>
                  </a:schemeClr>
                </a:solidFill>
                <a:latin typeface="Calibri" pitchFamily="34" charset="0"/>
                <a:cs typeface="Calibri" pitchFamily="34" charset="0"/>
              </a:rPr>
              <a:t>τροποποίηση</a:t>
            </a:r>
            <a:r>
              <a:rPr lang="el-GR" sz="1800" i="1" dirty="0" smtClean="0">
                <a:solidFill>
                  <a:schemeClr val="accent1">
                    <a:lumMod val="50000"/>
                  </a:schemeClr>
                </a:solidFill>
                <a:latin typeface="Calibri" pitchFamily="34" charset="0"/>
                <a:cs typeface="Calibri" pitchFamily="34" charset="0"/>
              </a:rPr>
              <a:t> (ίσως μια </a:t>
            </a:r>
            <a:r>
              <a:rPr lang="el-GR" sz="1800" b="1" i="1" dirty="0" smtClean="0">
                <a:solidFill>
                  <a:schemeClr val="accent1">
                    <a:lumMod val="50000"/>
                  </a:schemeClr>
                </a:solidFill>
                <a:latin typeface="Calibri" pitchFamily="34" charset="0"/>
                <a:cs typeface="Calibri" pitchFamily="34" charset="0"/>
              </a:rPr>
              <a:t>ανασκευή-</a:t>
            </a:r>
            <a:r>
              <a:rPr lang="fr-FR" sz="1800" i="1" dirty="0" err="1" smtClean="0">
                <a:solidFill>
                  <a:schemeClr val="accent1">
                    <a:lumMod val="50000"/>
                  </a:schemeClr>
                </a:solidFill>
                <a:latin typeface="Calibri" pitchFamily="34" charset="0"/>
                <a:cs typeface="Calibri" pitchFamily="34" charset="0"/>
              </a:rPr>
              <a:t>refut</a:t>
            </a:r>
            <a:r>
              <a:rPr lang="en-GB" sz="1800" i="1" dirty="0" err="1" smtClean="0">
                <a:solidFill>
                  <a:schemeClr val="accent1">
                    <a:lumMod val="50000"/>
                  </a:schemeClr>
                </a:solidFill>
                <a:latin typeface="Calibri" pitchFamily="34" charset="0"/>
                <a:cs typeface="Calibri" pitchFamily="34" charset="0"/>
              </a:rPr>
              <a:t>ation</a:t>
            </a:r>
            <a:r>
              <a:rPr lang="el-GR" sz="1800" i="1" dirty="0" smtClean="0">
                <a:solidFill>
                  <a:schemeClr val="accent1">
                    <a:lumMod val="50000"/>
                  </a:schemeClr>
                </a:solidFill>
                <a:latin typeface="Calibri" pitchFamily="34" charset="0"/>
                <a:cs typeface="Calibri" pitchFamily="34" charset="0"/>
              </a:rPr>
              <a:t>) κάποιας προηγούμενης γνώσης  και έτσι, σε τελευταία ανάλυση, κάποιας έμφυτης γνώσης…. Η υποτιθέμενη επαγωγική μέθοδος της επιστήμης πρέπει να αντικατασταθεί από τη </a:t>
            </a:r>
            <a:r>
              <a:rPr lang="el-GR" sz="1800" b="1" i="1" dirty="0" smtClean="0">
                <a:solidFill>
                  <a:schemeClr val="accent1">
                    <a:lumMod val="50000"/>
                  </a:schemeClr>
                </a:solidFill>
                <a:latin typeface="Calibri" pitchFamily="34" charset="0"/>
                <a:cs typeface="Calibri" pitchFamily="34" charset="0"/>
              </a:rPr>
              <a:t>μέθοδο της </a:t>
            </a:r>
            <a:r>
              <a:rPr lang="el-GR" sz="1800" i="1" dirty="0" smtClean="0">
                <a:solidFill>
                  <a:schemeClr val="accent1">
                    <a:lumMod val="50000"/>
                  </a:schemeClr>
                </a:solidFill>
                <a:latin typeface="Calibri" pitchFamily="34" charset="0"/>
                <a:cs typeface="Calibri" pitchFamily="34" charset="0"/>
              </a:rPr>
              <a:t>(δογματικής) </a:t>
            </a:r>
            <a:r>
              <a:rPr lang="el-GR" sz="1800" b="1" i="1" dirty="0" smtClean="0">
                <a:solidFill>
                  <a:schemeClr val="accent1">
                    <a:lumMod val="50000"/>
                  </a:schemeClr>
                </a:solidFill>
                <a:latin typeface="Calibri" pitchFamily="34" charset="0"/>
                <a:cs typeface="Calibri" pitchFamily="34" charset="0"/>
              </a:rPr>
              <a:t>δοκιμής</a:t>
            </a:r>
            <a:r>
              <a:rPr lang="el-GR" sz="1800" i="1" dirty="0" smtClean="0">
                <a:solidFill>
                  <a:schemeClr val="accent1">
                    <a:lumMod val="50000"/>
                  </a:schemeClr>
                </a:solidFill>
                <a:latin typeface="Calibri" pitchFamily="34" charset="0"/>
                <a:cs typeface="Calibri" pitchFamily="34" charset="0"/>
              </a:rPr>
              <a:t> και της (κριτικής) </a:t>
            </a:r>
            <a:r>
              <a:rPr lang="el-GR" sz="1800" b="1" i="1" dirty="0" smtClean="0">
                <a:solidFill>
                  <a:schemeClr val="accent1">
                    <a:lumMod val="50000"/>
                  </a:schemeClr>
                </a:solidFill>
                <a:latin typeface="Calibri" pitchFamily="34" charset="0"/>
                <a:cs typeface="Calibri" pitchFamily="34" charset="0"/>
              </a:rPr>
              <a:t>εξάλειψης των λαθών</a:t>
            </a:r>
            <a:r>
              <a:rPr lang="el-GR" sz="1800" i="1" dirty="0" smtClean="0">
                <a:solidFill>
                  <a:schemeClr val="accent1">
                    <a:lumMod val="50000"/>
                  </a:schemeClr>
                </a:solidFill>
                <a:latin typeface="Calibri" pitchFamily="34" charset="0"/>
                <a:cs typeface="Calibri" pitchFamily="34" charset="0"/>
              </a:rPr>
              <a:t>, που είναι ο τρόπος ανακάλυψης όλων των οργανισμών από την αμοιβάδα μέχρι και τον </a:t>
            </a:r>
            <a:r>
              <a:rPr lang="en-GB" sz="1800" b="1" i="1" dirty="0" smtClean="0">
                <a:solidFill>
                  <a:schemeClr val="accent1">
                    <a:lumMod val="50000"/>
                  </a:schemeClr>
                </a:solidFill>
                <a:latin typeface="Calibri" pitchFamily="34" charset="0"/>
                <a:cs typeface="Calibri" pitchFamily="34" charset="0"/>
              </a:rPr>
              <a:t>Einstein</a:t>
            </a:r>
            <a:r>
              <a:rPr lang="el-GR" sz="1800" b="1" i="1" dirty="0" smtClean="0">
                <a:latin typeface="Calibri" pitchFamily="34" charset="0"/>
                <a:cs typeface="Calibri" pitchFamily="34" charset="0"/>
              </a:rPr>
              <a:t>.</a:t>
            </a:r>
            <a:r>
              <a:rPr lang="el-GR" sz="1800" dirty="0" smtClean="0">
                <a:latin typeface="Calibri" pitchFamily="34" charset="0"/>
                <a:cs typeface="Calibri" pitchFamily="34" charset="0"/>
              </a:rPr>
              <a:t>»</a:t>
            </a:r>
          </a:p>
          <a:p>
            <a:pPr algn="just">
              <a:buFont typeface="Wingdings" pitchFamily="2" charset="2"/>
              <a:buChar char="Ø"/>
            </a:pPr>
            <a:endParaRPr lang="el-GR" sz="1800" dirty="0" smtClean="0">
              <a:latin typeface="Calibri" pitchFamily="34" charset="0"/>
              <a:cs typeface="Calibri" pitchFamily="34" charset="0"/>
            </a:endParaRPr>
          </a:p>
          <a:p>
            <a:pPr algn="just">
              <a:buFont typeface="Wingdings" pitchFamily="2" charset="2"/>
              <a:buChar char="Ø"/>
            </a:pPr>
            <a:r>
              <a:rPr lang="el-GR" sz="1800" dirty="0">
                <a:latin typeface="Calibri" pitchFamily="34" charset="0"/>
                <a:cs typeface="Calibri" pitchFamily="34" charset="0"/>
              </a:rPr>
              <a:t> </a:t>
            </a:r>
            <a:r>
              <a:rPr lang="el-GR" sz="1800" dirty="0" smtClean="0">
                <a:latin typeface="Calibri" pitchFamily="34" charset="0"/>
                <a:cs typeface="Calibri" pitchFamily="34" charset="0"/>
              </a:rPr>
              <a:t>Υιοθετώντας την </a:t>
            </a:r>
            <a:r>
              <a:rPr lang="en-GB" sz="1800" b="1" dirty="0">
                <a:latin typeface="Calibri" pitchFamily="34" charset="0"/>
                <a:cs typeface="Calibri" pitchFamily="34" charset="0"/>
              </a:rPr>
              <a:t>K</a:t>
            </a:r>
            <a:r>
              <a:rPr lang="el-GR" sz="1800" b="1" dirty="0" err="1" smtClean="0">
                <a:latin typeface="Calibri" pitchFamily="34" charset="0"/>
                <a:cs typeface="Calibri" pitchFamily="34" charset="0"/>
              </a:rPr>
              <a:t>οπερνίκεια</a:t>
            </a:r>
            <a:r>
              <a:rPr lang="el-GR" sz="1800" b="1" dirty="0" smtClean="0">
                <a:latin typeface="Calibri" pitchFamily="34" charset="0"/>
                <a:cs typeface="Calibri" pitchFamily="34" charset="0"/>
              </a:rPr>
              <a:t> </a:t>
            </a:r>
            <a:r>
              <a:rPr lang="el-GR" sz="1800" dirty="0" smtClean="0">
                <a:latin typeface="Calibri" pitchFamily="34" charset="0"/>
                <a:cs typeface="Calibri" pitchFamily="34" charset="0"/>
              </a:rPr>
              <a:t>στροφή της φιλοσοφίας του </a:t>
            </a:r>
            <a:r>
              <a:rPr lang="fr-FR" sz="1800" b="1" dirty="0" smtClean="0">
                <a:latin typeface="Calibri" pitchFamily="34" charset="0"/>
                <a:cs typeface="Calibri" pitchFamily="34" charset="0"/>
              </a:rPr>
              <a:t>K</a:t>
            </a:r>
            <a:r>
              <a:rPr lang="en-GB" sz="1800" b="1" dirty="0" smtClean="0">
                <a:latin typeface="Calibri" pitchFamily="34" charset="0"/>
                <a:cs typeface="Calibri" pitchFamily="34" charset="0"/>
              </a:rPr>
              <a:t>ant</a:t>
            </a:r>
            <a:r>
              <a:rPr lang="en-GB" sz="1800" dirty="0" smtClean="0">
                <a:latin typeface="Calibri" pitchFamily="34" charset="0"/>
                <a:cs typeface="Calibri" pitchFamily="34" charset="0"/>
              </a:rPr>
              <a:t>, </a:t>
            </a:r>
            <a:r>
              <a:rPr lang="en-GB" sz="1800" dirty="0">
                <a:latin typeface="Calibri" pitchFamily="34" charset="0"/>
                <a:cs typeface="Calibri" pitchFamily="34" charset="0"/>
              </a:rPr>
              <a:t>o </a:t>
            </a:r>
            <a:r>
              <a:rPr lang="en-GB" sz="1800" b="1" dirty="0" smtClean="0">
                <a:latin typeface="Calibri" pitchFamily="34" charset="0"/>
                <a:cs typeface="Calibri" pitchFamily="34" charset="0"/>
              </a:rPr>
              <a:t>Popper</a:t>
            </a:r>
            <a:r>
              <a:rPr lang="en-GB" sz="1800" dirty="0" smtClean="0">
                <a:latin typeface="Calibri" pitchFamily="34" charset="0"/>
                <a:cs typeface="Calibri" pitchFamily="34" charset="0"/>
              </a:rPr>
              <a:t> </a:t>
            </a:r>
            <a:r>
              <a:rPr lang="el-GR" sz="1800" dirty="0" smtClean="0">
                <a:latin typeface="Calibri" pitchFamily="34" charset="0"/>
                <a:cs typeface="Calibri" pitchFamily="34" charset="0"/>
              </a:rPr>
              <a:t>υποστήριξε ότι όλες οι θεωρίες, από τους πρωτόγονους  μύθους μέχρι και τις σύγχρονες θεωρίες της επιστήμης, είναι </a:t>
            </a:r>
            <a:r>
              <a:rPr lang="el-GR" sz="1800" b="1" dirty="0" smtClean="0">
                <a:latin typeface="Calibri" pitchFamily="34" charset="0"/>
                <a:cs typeface="Calibri" pitchFamily="34" charset="0"/>
              </a:rPr>
              <a:t>τεχνητές ανθρώπινες κατασκευές </a:t>
            </a:r>
            <a:r>
              <a:rPr lang="el-GR" sz="1800" dirty="0" smtClean="0">
                <a:latin typeface="Calibri" pitchFamily="34" charset="0"/>
                <a:cs typeface="Calibri" pitchFamily="34" charset="0"/>
              </a:rPr>
              <a:t>τις οποίες προσπαθούμε να επιβάλλουμε πάνω στον κόσμο, εμμένοντας δογματικά στην εγκυρότητα τους</a:t>
            </a:r>
            <a:r>
              <a:rPr lang="en-GB" sz="1800" dirty="0" smtClean="0">
                <a:latin typeface="Calibri" pitchFamily="34" charset="0"/>
                <a:cs typeface="Calibri" pitchFamily="34" charset="0"/>
              </a:rPr>
              <a:t>:</a:t>
            </a:r>
            <a:r>
              <a:rPr lang="el-GR" sz="1800" dirty="0">
                <a:latin typeface="Calibri" pitchFamily="34" charset="0"/>
                <a:cs typeface="Calibri" pitchFamily="34" charset="0"/>
              </a:rPr>
              <a:t> </a:t>
            </a:r>
            <a:r>
              <a:rPr lang="el-GR" sz="1800" dirty="0" smtClean="0">
                <a:latin typeface="Calibri" pitchFamily="34" charset="0"/>
                <a:cs typeface="Calibri" pitchFamily="34" charset="0"/>
              </a:rPr>
              <a:t>«</a:t>
            </a:r>
            <a:r>
              <a:rPr lang="el-GR" sz="1800" i="1" dirty="0" smtClean="0">
                <a:solidFill>
                  <a:schemeClr val="accent1">
                    <a:lumMod val="50000"/>
                  </a:schemeClr>
                </a:solidFill>
                <a:latin typeface="Calibri" pitchFamily="34" charset="0"/>
                <a:cs typeface="Calibri" pitchFamily="34" charset="0"/>
              </a:rPr>
              <a:t>Ο </a:t>
            </a:r>
            <a:r>
              <a:rPr lang="en-GB" sz="1800" b="1" i="1" dirty="0" smtClean="0">
                <a:solidFill>
                  <a:schemeClr val="accent1">
                    <a:lumMod val="50000"/>
                  </a:schemeClr>
                </a:solidFill>
                <a:latin typeface="Calibri" pitchFamily="34" charset="0"/>
                <a:cs typeface="Calibri" pitchFamily="34" charset="0"/>
              </a:rPr>
              <a:t>Kant</a:t>
            </a:r>
            <a:r>
              <a:rPr lang="el-GR" sz="1800" b="1" i="1" dirty="0" smtClean="0">
                <a:solidFill>
                  <a:schemeClr val="accent1">
                    <a:lumMod val="50000"/>
                  </a:schemeClr>
                </a:solidFill>
                <a:latin typeface="Calibri" pitchFamily="34" charset="0"/>
                <a:cs typeface="Calibri" pitchFamily="34" charset="0"/>
              </a:rPr>
              <a:t> </a:t>
            </a:r>
            <a:r>
              <a:rPr lang="el-GR" sz="1800" i="1" dirty="0" smtClean="0">
                <a:solidFill>
                  <a:schemeClr val="accent1">
                    <a:lumMod val="50000"/>
                  </a:schemeClr>
                </a:solidFill>
                <a:latin typeface="Calibri" pitchFamily="34" charset="0"/>
                <a:cs typeface="Calibri" pitchFamily="34" charset="0"/>
              </a:rPr>
              <a:t>είχε δίκιο όταν έλεγε ότι η γνώση είναι αδύνατο να αποτελεί αντίγραφο ή αποτύπωμα της πραγματικότητας. Σωστά πίστευε πως η γνώση είναι γενετικά ή ψυχολογικά </a:t>
            </a:r>
            <a:r>
              <a:rPr lang="en-GB" sz="1800" b="1" i="1" dirty="0" smtClean="0">
                <a:solidFill>
                  <a:schemeClr val="accent1">
                    <a:lumMod val="50000"/>
                  </a:schemeClr>
                </a:solidFill>
                <a:latin typeface="Calibri" pitchFamily="34" charset="0"/>
                <a:cs typeface="Calibri" pitchFamily="34" charset="0"/>
              </a:rPr>
              <a:t>a priori</a:t>
            </a:r>
            <a:r>
              <a:rPr lang="el-GR" sz="1800" i="1" dirty="0" smtClean="0">
                <a:solidFill>
                  <a:schemeClr val="accent1">
                    <a:lumMod val="50000"/>
                  </a:schemeClr>
                </a:solidFill>
                <a:latin typeface="Calibri" pitchFamily="34" charset="0"/>
                <a:cs typeface="Calibri" pitchFamily="34" charset="0"/>
              </a:rPr>
              <a:t>, αλλά έσφαλλε εντελώς όταν υπέθετε ότι μια τέτοια γνώση θα μπορούσε να είναι και </a:t>
            </a:r>
            <a:r>
              <a:rPr lang="en-GB" sz="1800" b="1" i="1" dirty="0" smtClean="0">
                <a:solidFill>
                  <a:schemeClr val="accent1">
                    <a:lumMod val="50000"/>
                  </a:schemeClr>
                </a:solidFill>
                <a:latin typeface="Calibri" pitchFamily="34" charset="0"/>
                <a:cs typeface="Calibri" pitchFamily="34" charset="0"/>
              </a:rPr>
              <a:t>a priori</a:t>
            </a:r>
            <a:r>
              <a:rPr lang="el-GR" sz="1800" i="1" dirty="0" smtClean="0">
                <a:solidFill>
                  <a:schemeClr val="accent1">
                    <a:lumMod val="50000"/>
                  </a:schemeClr>
                </a:solidFill>
                <a:latin typeface="Calibri" pitchFamily="34" charset="0"/>
                <a:cs typeface="Calibri" pitchFamily="34" charset="0"/>
              </a:rPr>
              <a:t> έγκυρη. Οι θεωρίες είναι δικές μας επινοήσεις, και μπορούν να είναι απλώς και μόνο απροσδόκητες προβλέψεις, παράτολμες εικασίες, υποθέσεις. Από αυτές δημιουργούμε ένα κόσμο</a:t>
            </a:r>
            <a:r>
              <a:rPr lang="en-GB" sz="1800" i="1" dirty="0" smtClean="0">
                <a:solidFill>
                  <a:schemeClr val="accent1">
                    <a:lumMod val="50000"/>
                  </a:schemeClr>
                </a:solidFill>
                <a:latin typeface="Calibri" pitchFamily="34" charset="0"/>
                <a:cs typeface="Calibri" pitchFamily="34" charset="0"/>
              </a:rPr>
              <a:t>: </a:t>
            </a:r>
            <a:r>
              <a:rPr lang="el-GR" sz="1800" i="1" dirty="0" smtClean="0">
                <a:solidFill>
                  <a:schemeClr val="accent1">
                    <a:lumMod val="50000"/>
                  </a:schemeClr>
                </a:solidFill>
                <a:latin typeface="Calibri" pitchFamily="34" charset="0"/>
                <a:cs typeface="Calibri" pitchFamily="34" charset="0"/>
              </a:rPr>
              <a:t>όχι όμως τον πραγματικό κόσμο, αλλά το δικό μας δίχτυ με το οποίο προσπαθούμε να συλλάβουμε τον πραγματικό κόσμο</a:t>
            </a:r>
            <a:r>
              <a:rPr lang="el-GR" sz="1800" dirty="0" smtClean="0">
                <a:latin typeface="Calibri" pitchFamily="34" charset="0"/>
                <a:cs typeface="Calibri" pitchFamily="34" charset="0"/>
              </a:rPr>
              <a:t>» </a:t>
            </a:r>
            <a:endParaRPr lang="el-GR" dirty="0">
              <a:latin typeface="Calibri" pitchFamily="34" charset="0"/>
              <a:cs typeface="Calibri" pitchFamily="34" charset="0"/>
            </a:endParaRPr>
          </a:p>
        </p:txBody>
      </p:sp>
    </p:spTree>
    <p:extLst>
      <p:ext uri="{BB962C8B-B14F-4D97-AF65-F5344CB8AC3E}">
        <p14:creationId xmlns:p14="http://schemas.microsoft.com/office/powerpoint/2010/main" val="1836145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ΑΡΧΕΣ ΕΠΙΣΤΗΜΟΝΙΚΗΣ ΘΕΩΡΙΑΣ </a:t>
            </a:r>
          </a:p>
        </p:txBody>
      </p:sp>
      <p:sp>
        <p:nvSpPr>
          <p:cNvPr id="3" name="Θέση περιεχομένου 2"/>
          <p:cNvSpPr>
            <a:spLocks noGrp="1"/>
          </p:cNvSpPr>
          <p:nvPr>
            <p:ph idx="1"/>
          </p:nvPr>
        </p:nvSpPr>
        <p:spPr>
          <a:xfrm>
            <a:off x="683568" y="1772816"/>
            <a:ext cx="8003232" cy="4801720"/>
          </a:xfrm>
        </p:spPr>
        <p:txBody>
          <a:bodyPr>
            <a:noAutofit/>
          </a:bodyPr>
          <a:lstStyle/>
          <a:p>
            <a:pPr marL="109728" indent="0" algn="just">
              <a:buNone/>
            </a:pPr>
            <a:r>
              <a:rPr lang="el-GR" sz="1600" dirty="0" smtClean="0"/>
              <a:t> </a:t>
            </a:r>
            <a:endParaRPr lang="en-GB" sz="1600" dirty="0" smtClean="0"/>
          </a:p>
          <a:p>
            <a:pPr algn="just">
              <a:buFont typeface="Wingdings" pitchFamily="2" charset="2"/>
              <a:buChar char="Ø"/>
            </a:pPr>
            <a:r>
              <a:rPr lang="el-GR" sz="1500" dirty="0" smtClean="0">
                <a:latin typeface="Calibri" pitchFamily="34" charset="0"/>
                <a:cs typeface="Calibri" pitchFamily="34" charset="0"/>
              </a:rPr>
              <a:t>Η </a:t>
            </a:r>
            <a:r>
              <a:rPr lang="el-GR" sz="1500" b="1" dirty="0" smtClean="0">
                <a:latin typeface="Calibri" pitchFamily="34" charset="0"/>
                <a:cs typeface="Calibri" pitchFamily="34" charset="0"/>
              </a:rPr>
              <a:t>οριοθέτηση της επιστήμης  </a:t>
            </a:r>
            <a:r>
              <a:rPr lang="el-GR" sz="1500" dirty="0" smtClean="0">
                <a:latin typeface="Calibri" pitchFamily="34" charset="0"/>
                <a:cs typeface="Calibri" pitchFamily="34" charset="0"/>
              </a:rPr>
              <a:t>επιτελείται συνήθως με το </a:t>
            </a:r>
            <a:r>
              <a:rPr lang="el-GR" sz="1500" b="1" dirty="0" smtClean="0">
                <a:latin typeface="Calibri" pitchFamily="34" charset="0"/>
                <a:cs typeface="Calibri" pitchFamily="34" charset="0"/>
              </a:rPr>
              <a:t>κριτήριο</a:t>
            </a:r>
            <a:r>
              <a:rPr lang="el-GR" sz="1500" dirty="0" smtClean="0">
                <a:latin typeface="Calibri" pitchFamily="34" charset="0"/>
                <a:cs typeface="Calibri" pitchFamily="34" charset="0"/>
              </a:rPr>
              <a:t> </a:t>
            </a:r>
            <a:r>
              <a:rPr lang="el-GR" sz="1500" b="1" dirty="0" err="1" smtClean="0">
                <a:latin typeface="Calibri" pitchFamily="34" charset="0"/>
                <a:cs typeface="Calibri" pitchFamily="34" charset="0"/>
              </a:rPr>
              <a:t>επαληθευσιμότητας</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a:t>
            </a:r>
            <a:r>
              <a:rPr lang="en-GB" sz="1500" dirty="0" smtClean="0">
                <a:latin typeface="Calibri" pitchFamily="34" charset="0"/>
                <a:cs typeface="Calibri" pitchFamily="34" charset="0"/>
              </a:rPr>
              <a:t>verifiability criterion), </a:t>
            </a:r>
            <a:r>
              <a:rPr lang="el-GR" sz="1500" dirty="0" smtClean="0">
                <a:latin typeface="Calibri" pitchFamily="34" charset="0"/>
                <a:cs typeface="Calibri" pitchFamily="34" charset="0"/>
              </a:rPr>
              <a:t>σύμφωνα με το οποίο, μια πρόταση έχει νόημα αν επιδέχεται </a:t>
            </a:r>
            <a:r>
              <a:rPr lang="el-GR" sz="1500" b="1" dirty="0" smtClean="0">
                <a:latin typeface="Calibri" pitchFamily="34" charset="0"/>
                <a:cs typeface="Calibri" pitchFamily="34" charset="0"/>
              </a:rPr>
              <a:t>επαλήθευση</a:t>
            </a:r>
            <a:r>
              <a:rPr lang="el-GR" sz="1500" dirty="0" smtClean="0">
                <a:latin typeface="Calibri" pitchFamily="34" charset="0"/>
                <a:cs typeface="Calibri" pitchFamily="34" charset="0"/>
              </a:rPr>
              <a:t> με όρους παρατήρησης.</a:t>
            </a:r>
          </a:p>
          <a:p>
            <a:pPr algn="just">
              <a:buFont typeface="Wingdings" pitchFamily="2" charset="2"/>
              <a:buChar char="Ø"/>
            </a:pPr>
            <a:r>
              <a:rPr lang="el-GR" sz="1500" dirty="0">
                <a:latin typeface="Calibri" pitchFamily="34" charset="0"/>
                <a:cs typeface="Calibri" pitchFamily="34" charset="0"/>
              </a:rPr>
              <a:t> </a:t>
            </a:r>
            <a:r>
              <a:rPr lang="el-GR" sz="1500" dirty="0" smtClean="0">
                <a:latin typeface="Calibri" pitchFamily="34" charset="0"/>
                <a:cs typeface="Calibri" pitchFamily="34" charset="0"/>
              </a:rPr>
              <a:t>Η βασιμότητα του </a:t>
            </a:r>
            <a:r>
              <a:rPr lang="el-GR" sz="1500" b="1" dirty="0" smtClean="0">
                <a:latin typeface="Calibri" pitchFamily="34" charset="0"/>
                <a:cs typeface="Calibri" pitchFamily="34" charset="0"/>
              </a:rPr>
              <a:t>κριτήριου </a:t>
            </a:r>
            <a:r>
              <a:rPr lang="el-GR" sz="1500" b="1" dirty="0" err="1" smtClean="0">
                <a:latin typeface="Calibri" pitchFamily="34" charset="0"/>
                <a:cs typeface="Calibri" pitchFamily="34" charset="0"/>
              </a:rPr>
              <a:t>επαλήθευσιμότητας</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για την οριοθέτηση  μιας </a:t>
            </a:r>
            <a:r>
              <a:rPr lang="el-GR" sz="1500" b="1" dirty="0" smtClean="0">
                <a:latin typeface="Calibri" pitchFamily="34" charset="0"/>
                <a:cs typeface="Calibri" pitchFamily="34" charset="0"/>
              </a:rPr>
              <a:t>επιστημονικής</a:t>
            </a:r>
            <a:r>
              <a:rPr lang="el-GR" sz="1500" dirty="0" smtClean="0">
                <a:latin typeface="Calibri" pitchFamily="34" charset="0"/>
                <a:cs typeface="Calibri" pitchFamily="34" charset="0"/>
              </a:rPr>
              <a:t>  θεωρίας από μια </a:t>
            </a:r>
            <a:r>
              <a:rPr lang="el-GR" sz="1500" b="1" dirty="0" err="1" smtClean="0">
                <a:latin typeface="Calibri" pitchFamily="34" charset="0"/>
                <a:cs typeface="Calibri" pitchFamily="34" charset="0"/>
              </a:rPr>
              <a:t>ψευδο</a:t>
            </a:r>
            <a:r>
              <a:rPr lang="el-GR" sz="1500" b="1" dirty="0" smtClean="0">
                <a:latin typeface="Calibri" pitchFamily="34" charset="0"/>
                <a:cs typeface="Calibri" pitchFamily="34" charset="0"/>
              </a:rPr>
              <a:t>-επιστημονική</a:t>
            </a:r>
            <a:r>
              <a:rPr lang="el-GR" sz="1500" dirty="0" smtClean="0">
                <a:latin typeface="Calibri" pitchFamily="34" charset="0"/>
                <a:cs typeface="Calibri" pitchFamily="34" charset="0"/>
              </a:rPr>
              <a:t> εξαρτάται άμεσα από την </a:t>
            </a:r>
            <a:r>
              <a:rPr lang="el-GR" sz="1500" b="1" dirty="0" smtClean="0">
                <a:latin typeface="Calibri" pitchFamily="34" charset="0"/>
                <a:cs typeface="Calibri" pitchFamily="34" charset="0"/>
              </a:rPr>
              <a:t>εγκυρότητα της επαγωγής</a:t>
            </a:r>
            <a:r>
              <a:rPr lang="el-GR" sz="1500" dirty="0" smtClean="0">
                <a:latin typeface="Calibri" pitchFamily="34" charset="0"/>
                <a:cs typeface="Calibri" pitchFamily="34" charset="0"/>
              </a:rPr>
              <a:t>, διότι «</a:t>
            </a:r>
            <a:r>
              <a:rPr lang="el-GR" sz="1500" i="1" dirty="0" smtClean="0">
                <a:solidFill>
                  <a:schemeClr val="accent1">
                    <a:lumMod val="50000"/>
                  </a:schemeClr>
                </a:solidFill>
                <a:latin typeface="Calibri" pitchFamily="34" charset="0"/>
                <a:cs typeface="Calibri" pitchFamily="34" charset="0"/>
              </a:rPr>
              <a:t>δεν υπάρχει καμία πραγματική διαφορά μεταξύ των ιδεών της επαγωγής και της επαλήθευσης</a:t>
            </a:r>
            <a:r>
              <a:rPr lang="el-GR" sz="1500" dirty="0" smtClean="0">
                <a:latin typeface="Calibri" pitchFamily="34" charset="0"/>
                <a:cs typeface="Calibri" pitchFamily="34" charset="0"/>
              </a:rPr>
              <a:t>».</a:t>
            </a:r>
          </a:p>
          <a:p>
            <a:pPr algn="just">
              <a:buFont typeface="Wingdings" pitchFamily="2" charset="2"/>
              <a:buChar char="Ø"/>
            </a:pPr>
            <a:r>
              <a:rPr lang="el-GR" sz="1500" dirty="0">
                <a:latin typeface="Calibri" pitchFamily="34" charset="0"/>
                <a:cs typeface="Calibri" pitchFamily="34" charset="0"/>
              </a:rPr>
              <a:t> </a:t>
            </a:r>
            <a:r>
              <a:rPr lang="el-GR" sz="1500" dirty="0" smtClean="0">
                <a:latin typeface="Calibri" pitchFamily="34" charset="0"/>
                <a:cs typeface="Calibri" pitchFamily="34" charset="0"/>
              </a:rPr>
              <a:t>Η καινοτομία του </a:t>
            </a:r>
            <a:r>
              <a:rPr lang="fr-FR" sz="1500" b="1" dirty="0" smtClean="0">
                <a:latin typeface="Calibri" pitchFamily="34" charset="0"/>
                <a:cs typeface="Calibri" pitchFamily="34" charset="0"/>
              </a:rPr>
              <a:t>Popper</a:t>
            </a:r>
            <a:r>
              <a:rPr lang="fr-FR" sz="1500" dirty="0" smtClean="0">
                <a:latin typeface="Calibri" pitchFamily="34" charset="0"/>
                <a:cs typeface="Calibri" pitchFamily="34" charset="0"/>
              </a:rPr>
              <a:t> </a:t>
            </a:r>
            <a:r>
              <a:rPr lang="el-GR" sz="1500" dirty="0" smtClean="0">
                <a:latin typeface="Calibri" pitchFamily="34" charset="0"/>
                <a:cs typeface="Calibri" pitchFamily="34" charset="0"/>
              </a:rPr>
              <a:t>για τη λύση στο </a:t>
            </a:r>
            <a:r>
              <a:rPr lang="el-GR" sz="1500" b="1" dirty="0" smtClean="0">
                <a:latin typeface="Calibri" pitchFamily="34" charset="0"/>
                <a:cs typeface="Calibri" pitchFamily="34" charset="0"/>
              </a:rPr>
              <a:t>πρόβλημα οριοθέτησης  της επιστήμης </a:t>
            </a:r>
            <a:r>
              <a:rPr lang="el-GR" sz="1500" dirty="0" smtClean="0">
                <a:latin typeface="Calibri" pitchFamily="34" charset="0"/>
                <a:cs typeface="Calibri" pitchFamily="34" charset="0"/>
              </a:rPr>
              <a:t>βασίζεται στη </a:t>
            </a:r>
            <a:r>
              <a:rPr lang="el-GR" sz="1500" b="1" dirty="0" smtClean="0">
                <a:latin typeface="Calibri" pitchFamily="34" charset="0"/>
                <a:cs typeface="Calibri" pitchFamily="34" charset="0"/>
              </a:rPr>
              <a:t>λογική ασυμμετρία </a:t>
            </a:r>
            <a:r>
              <a:rPr lang="el-GR" sz="1500" dirty="0" smtClean="0">
                <a:latin typeface="Calibri" pitchFamily="34" charset="0"/>
                <a:cs typeface="Calibri" pitchFamily="34" charset="0"/>
              </a:rPr>
              <a:t>μεταξύ </a:t>
            </a:r>
            <a:r>
              <a:rPr lang="el-GR" sz="1500" b="1" dirty="0" smtClean="0">
                <a:latin typeface="Calibri" pitchFamily="34" charset="0"/>
                <a:cs typeface="Calibri" pitchFamily="34" charset="0"/>
              </a:rPr>
              <a:t>επαλήθευσης</a:t>
            </a:r>
            <a:r>
              <a:rPr lang="el-GR" sz="1500" dirty="0" smtClean="0">
                <a:latin typeface="Calibri" pitchFamily="34" charset="0"/>
                <a:cs typeface="Calibri" pitchFamily="34" charset="0"/>
              </a:rPr>
              <a:t> και </a:t>
            </a:r>
            <a:r>
              <a:rPr lang="el-GR" sz="1500" b="1" dirty="0" smtClean="0">
                <a:latin typeface="Calibri" pitchFamily="34" charset="0"/>
                <a:cs typeface="Calibri" pitchFamily="34" charset="0"/>
              </a:rPr>
              <a:t>διάψευσης</a:t>
            </a:r>
            <a:r>
              <a:rPr lang="el-GR" sz="1500" dirty="0" smtClean="0">
                <a:latin typeface="Calibri" pitchFamily="34" charset="0"/>
                <a:cs typeface="Calibri" pitchFamily="34" charset="0"/>
              </a:rPr>
              <a:t>, εφόσον η εμπειρία δεν μπορεί να επαληθεύσει την αλήθεια μιας καθολικής πρότασης, μπορεί όμως  να τη διαψεύσει</a:t>
            </a:r>
            <a:r>
              <a:rPr lang="en-GB" sz="1500" dirty="0" smtClean="0">
                <a:latin typeface="Calibri" pitchFamily="34" charset="0"/>
                <a:cs typeface="Calibri" pitchFamily="34" charset="0"/>
              </a:rPr>
              <a:t>: </a:t>
            </a:r>
            <a:r>
              <a:rPr lang="el-GR" sz="1500" dirty="0" smtClean="0">
                <a:latin typeface="Calibri" pitchFamily="34" charset="0"/>
                <a:cs typeface="Calibri" pitchFamily="34" charset="0"/>
              </a:rPr>
              <a:t>«</a:t>
            </a:r>
            <a:r>
              <a:rPr lang="el-GR" sz="1500" i="1" dirty="0" smtClean="0">
                <a:solidFill>
                  <a:schemeClr val="accent1">
                    <a:lumMod val="50000"/>
                  </a:schemeClr>
                </a:solidFill>
                <a:latin typeface="Calibri" pitchFamily="34" charset="0"/>
                <a:cs typeface="Calibri" pitchFamily="34" charset="0"/>
              </a:rPr>
              <a:t>η διάψευση ή η ανασκευή των θεωριών μέσω της διάψευσης ή ανασκευής των παραγωγικών τους συνεπειών είναι, σαφώς, ένας παραγωγικός συλλογισμός </a:t>
            </a:r>
            <a:r>
              <a:rPr lang="en-GB" sz="1500" i="1" dirty="0" smtClean="0">
                <a:latin typeface="Calibri" pitchFamily="34" charset="0"/>
                <a:cs typeface="Calibri" pitchFamily="34" charset="0"/>
              </a:rPr>
              <a:t> </a:t>
            </a:r>
            <a:r>
              <a:rPr lang="el-GR" sz="1500" i="1" dirty="0" smtClean="0">
                <a:latin typeface="Calibri" pitchFamily="34" charset="0"/>
                <a:cs typeface="Calibri" pitchFamily="34" charset="0"/>
              </a:rPr>
              <a:t>(</a:t>
            </a:r>
            <a:r>
              <a:rPr lang="en-GB" sz="1500" b="1" i="1" dirty="0" smtClean="0">
                <a:latin typeface="Calibri" pitchFamily="34" charset="0"/>
                <a:cs typeface="Calibri" pitchFamily="34" charset="0"/>
              </a:rPr>
              <a:t>modus </a:t>
            </a:r>
            <a:r>
              <a:rPr lang="en-GB" sz="1500" b="1" i="1" dirty="0" err="1" smtClean="0">
                <a:latin typeface="Calibri" pitchFamily="34" charset="0"/>
                <a:cs typeface="Calibri" pitchFamily="34" charset="0"/>
              </a:rPr>
              <a:t>tollens</a:t>
            </a:r>
            <a:r>
              <a:rPr lang="en-GB" sz="1500" i="1" dirty="0" smtClean="0">
                <a:latin typeface="Calibri" pitchFamily="34" charset="0"/>
                <a:cs typeface="Calibri" pitchFamily="34" charset="0"/>
              </a:rPr>
              <a:t>)</a:t>
            </a:r>
            <a:r>
              <a:rPr lang="el-GR" sz="1500" dirty="0" smtClean="0">
                <a:latin typeface="Calibri" pitchFamily="34" charset="0"/>
                <a:cs typeface="Calibri" pitchFamily="34" charset="0"/>
              </a:rPr>
              <a:t>».</a:t>
            </a:r>
          </a:p>
          <a:p>
            <a:pPr algn="just">
              <a:buFont typeface="Wingdings" pitchFamily="2" charset="2"/>
              <a:buChar char="Ø"/>
            </a:pPr>
            <a:r>
              <a:rPr lang="el-GR" sz="1500" dirty="0" smtClean="0">
                <a:latin typeface="Calibri" pitchFamily="34" charset="0"/>
                <a:cs typeface="Calibri" pitchFamily="34" charset="0"/>
              </a:rPr>
              <a:t> Με βάση το </a:t>
            </a:r>
            <a:r>
              <a:rPr lang="en-GB" sz="1500" b="1" dirty="0">
                <a:latin typeface="Calibri" pitchFamily="34" charset="0"/>
                <a:cs typeface="Calibri" pitchFamily="34" charset="0"/>
              </a:rPr>
              <a:t>modus </a:t>
            </a:r>
            <a:r>
              <a:rPr lang="en-GB" sz="1500" b="1" dirty="0" err="1" smtClean="0">
                <a:latin typeface="Calibri" pitchFamily="34" charset="0"/>
                <a:cs typeface="Calibri" pitchFamily="34" charset="0"/>
              </a:rPr>
              <a:t>tollens</a:t>
            </a:r>
            <a:r>
              <a:rPr lang="el-GR" sz="1500" b="1" dirty="0" smtClean="0">
                <a:latin typeface="Calibri" pitchFamily="34" charset="0"/>
                <a:cs typeface="Calibri" pitchFamily="34" charset="0"/>
              </a:rPr>
              <a:t>, </a:t>
            </a:r>
            <a:r>
              <a:rPr lang="el-GR" sz="1500" dirty="0" smtClean="0">
                <a:latin typeface="Calibri" pitchFamily="34" charset="0"/>
                <a:cs typeface="Calibri" pitchFamily="34" charset="0"/>
              </a:rPr>
              <a:t>«</a:t>
            </a:r>
            <a:r>
              <a:rPr lang="el-GR" sz="1500" i="1" dirty="0" smtClean="0">
                <a:solidFill>
                  <a:schemeClr val="tx2">
                    <a:lumMod val="50000"/>
                  </a:schemeClr>
                </a:solidFill>
                <a:latin typeface="Calibri" pitchFamily="34" charset="0"/>
                <a:cs typeface="Calibri" pitchFamily="34" charset="0"/>
              </a:rPr>
              <a:t>εάν </a:t>
            </a:r>
            <a:r>
              <a:rPr lang="en-GB" sz="1500" b="1" i="1" dirty="0" smtClean="0">
                <a:solidFill>
                  <a:schemeClr val="tx2">
                    <a:lumMod val="50000"/>
                  </a:schemeClr>
                </a:solidFill>
                <a:latin typeface="Calibri" pitchFamily="34" charset="0"/>
                <a:cs typeface="Calibri" pitchFamily="34" charset="0"/>
              </a:rPr>
              <a:t>p</a:t>
            </a:r>
            <a:r>
              <a:rPr lang="en-GB" sz="1500" i="1" dirty="0" smtClean="0">
                <a:solidFill>
                  <a:schemeClr val="tx2">
                    <a:lumMod val="50000"/>
                  </a:schemeClr>
                </a:solidFill>
                <a:latin typeface="Calibri" pitchFamily="34" charset="0"/>
                <a:cs typeface="Calibri" pitchFamily="34" charset="0"/>
              </a:rPr>
              <a:t> </a:t>
            </a:r>
            <a:r>
              <a:rPr lang="el-GR" sz="1500" i="1" dirty="0" smtClean="0">
                <a:solidFill>
                  <a:schemeClr val="tx2">
                    <a:lumMod val="50000"/>
                  </a:schemeClr>
                </a:solidFill>
                <a:latin typeface="Calibri" pitchFamily="34" charset="0"/>
                <a:cs typeface="Calibri" pitchFamily="34" charset="0"/>
              </a:rPr>
              <a:t>είναι μια πρόταση που συνάγεται παραγωγικά από τη θεωρία </a:t>
            </a:r>
            <a:r>
              <a:rPr lang="fr-FR" sz="1500" b="1" i="1" dirty="0" smtClean="0">
                <a:solidFill>
                  <a:schemeClr val="tx2">
                    <a:lumMod val="50000"/>
                  </a:schemeClr>
                </a:solidFill>
                <a:latin typeface="Calibri" pitchFamily="34" charset="0"/>
                <a:cs typeface="Calibri" pitchFamily="34" charset="0"/>
              </a:rPr>
              <a:t>t</a:t>
            </a:r>
            <a:r>
              <a:rPr lang="en-GB" sz="1500" b="1" i="1" dirty="0" smtClean="0">
                <a:solidFill>
                  <a:schemeClr val="tx2">
                    <a:lumMod val="50000"/>
                  </a:schemeClr>
                </a:solidFill>
                <a:latin typeface="Calibri" pitchFamily="34" charset="0"/>
                <a:cs typeface="Calibri" pitchFamily="34" charset="0"/>
              </a:rPr>
              <a:t>,</a:t>
            </a:r>
            <a:r>
              <a:rPr lang="en-GB" sz="1500" i="1" dirty="0" smtClean="0">
                <a:solidFill>
                  <a:schemeClr val="tx2">
                    <a:lumMod val="50000"/>
                  </a:schemeClr>
                </a:solidFill>
                <a:latin typeface="Calibri" pitchFamily="34" charset="0"/>
                <a:cs typeface="Calibri" pitchFamily="34" charset="0"/>
              </a:rPr>
              <a:t> </a:t>
            </a:r>
            <a:r>
              <a:rPr lang="el-GR" sz="1500" i="1" dirty="0" smtClean="0">
                <a:solidFill>
                  <a:schemeClr val="tx2">
                    <a:lumMod val="50000"/>
                  </a:schemeClr>
                </a:solidFill>
                <a:latin typeface="Calibri" pitchFamily="34" charset="0"/>
                <a:cs typeface="Calibri" pitchFamily="34" charset="0"/>
              </a:rPr>
              <a:t>και εάν η </a:t>
            </a:r>
            <a:r>
              <a:rPr lang="en-GB" sz="1500" b="1" i="1" dirty="0" smtClean="0">
                <a:solidFill>
                  <a:schemeClr val="tx2">
                    <a:lumMod val="50000"/>
                  </a:schemeClr>
                </a:solidFill>
                <a:latin typeface="Calibri" pitchFamily="34" charset="0"/>
                <a:cs typeface="Calibri" pitchFamily="34" charset="0"/>
              </a:rPr>
              <a:t>p</a:t>
            </a:r>
            <a:r>
              <a:rPr lang="fr-FR" sz="1500" i="1" dirty="0" smtClean="0">
                <a:solidFill>
                  <a:schemeClr val="tx2">
                    <a:lumMod val="50000"/>
                  </a:schemeClr>
                </a:solidFill>
                <a:latin typeface="Calibri" pitchFamily="34" charset="0"/>
                <a:cs typeface="Calibri" pitchFamily="34" charset="0"/>
              </a:rPr>
              <a:t> </a:t>
            </a:r>
            <a:r>
              <a:rPr lang="el-GR" sz="1500" i="1" dirty="0" smtClean="0">
                <a:solidFill>
                  <a:schemeClr val="tx2">
                    <a:lumMod val="50000"/>
                  </a:schemeClr>
                </a:solidFill>
                <a:latin typeface="Calibri" pitchFamily="34" charset="0"/>
                <a:cs typeface="Calibri" pitchFamily="34" charset="0"/>
              </a:rPr>
              <a:t>είναι ψευδής, τότε και η </a:t>
            </a:r>
            <a:r>
              <a:rPr lang="en-GB" sz="1500" b="1" i="1" dirty="0" smtClean="0">
                <a:solidFill>
                  <a:schemeClr val="tx2">
                    <a:lumMod val="50000"/>
                  </a:schemeClr>
                </a:solidFill>
                <a:latin typeface="Calibri" pitchFamily="34" charset="0"/>
                <a:cs typeface="Calibri" pitchFamily="34" charset="0"/>
              </a:rPr>
              <a:t>t</a:t>
            </a:r>
            <a:r>
              <a:rPr lang="el-GR" sz="1500" i="1" dirty="0" smtClean="0">
                <a:solidFill>
                  <a:schemeClr val="tx2">
                    <a:lumMod val="50000"/>
                  </a:schemeClr>
                </a:solidFill>
                <a:latin typeface="Calibri" pitchFamily="34" charset="0"/>
                <a:cs typeface="Calibri" pitchFamily="34" charset="0"/>
              </a:rPr>
              <a:t> είναι επίσης ψευδής</a:t>
            </a:r>
            <a:r>
              <a:rPr lang="el-GR" sz="1500" dirty="0" smtClean="0">
                <a:latin typeface="Calibri" pitchFamily="34" charset="0"/>
                <a:cs typeface="Calibri" pitchFamily="34" charset="0"/>
              </a:rPr>
              <a:t>».</a:t>
            </a:r>
          </a:p>
          <a:p>
            <a:pPr algn="just">
              <a:buFont typeface="Wingdings" pitchFamily="2" charset="2"/>
              <a:buChar char="Ø"/>
            </a:pPr>
            <a:r>
              <a:rPr lang="el-GR" sz="1500" dirty="0">
                <a:latin typeface="Calibri" pitchFamily="34" charset="0"/>
                <a:cs typeface="Calibri" pitchFamily="34" charset="0"/>
              </a:rPr>
              <a:t> </a:t>
            </a:r>
            <a:r>
              <a:rPr lang="el-GR" sz="1500" dirty="0" smtClean="0">
                <a:latin typeface="Calibri" pitchFamily="34" charset="0"/>
                <a:cs typeface="Calibri" pitchFamily="34" charset="0"/>
              </a:rPr>
              <a:t>Έτσι</a:t>
            </a:r>
            <a:r>
              <a:rPr lang="en-GB" sz="1500" dirty="0" smtClean="0">
                <a:latin typeface="Calibri" pitchFamily="34" charset="0"/>
                <a:cs typeface="Calibri" pitchFamily="34" charset="0"/>
              </a:rPr>
              <a:t>,</a:t>
            </a:r>
            <a:r>
              <a:rPr lang="el-GR" sz="1500" dirty="0" smtClean="0">
                <a:latin typeface="Calibri" pitchFamily="34" charset="0"/>
                <a:cs typeface="Calibri" pitchFamily="34" charset="0"/>
              </a:rPr>
              <a:t> ο </a:t>
            </a:r>
            <a:r>
              <a:rPr lang="en-GB" sz="1500" b="1" dirty="0" smtClean="0">
                <a:latin typeface="Calibri" pitchFamily="34" charset="0"/>
                <a:cs typeface="Calibri" pitchFamily="34" charset="0"/>
              </a:rPr>
              <a:t>Popper</a:t>
            </a:r>
            <a:r>
              <a:rPr lang="el-GR" sz="1500" b="1" dirty="0" smtClean="0">
                <a:latin typeface="Calibri" pitchFamily="34" charset="0"/>
                <a:cs typeface="Calibri" pitchFamily="34" charset="0"/>
              </a:rPr>
              <a:t>,</a:t>
            </a:r>
            <a:r>
              <a:rPr lang="el-GR" sz="1500" dirty="0" smtClean="0">
                <a:latin typeface="Calibri" pitchFamily="34" charset="0"/>
                <a:cs typeface="Calibri" pitchFamily="34" charset="0"/>
              </a:rPr>
              <a:t> απορρίπτει τόσο το </a:t>
            </a:r>
            <a:r>
              <a:rPr lang="el-GR" sz="1500" b="1" dirty="0" smtClean="0">
                <a:latin typeface="Calibri" pitchFamily="34" charset="0"/>
                <a:cs typeface="Calibri" pitchFamily="34" charset="0"/>
              </a:rPr>
              <a:t>κριτήριο </a:t>
            </a:r>
            <a:r>
              <a:rPr lang="el-GR" sz="1500" b="1" dirty="0" err="1" smtClean="0">
                <a:latin typeface="Calibri" pitchFamily="34" charset="0"/>
                <a:cs typeface="Calibri" pitchFamily="34" charset="0"/>
              </a:rPr>
              <a:t>επαληθευσιμότητας</a:t>
            </a:r>
            <a:r>
              <a:rPr lang="el-GR" sz="1500" dirty="0" smtClean="0">
                <a:latin typeface="Calibri" pitchFamily="34" charset="0"/>
                <a:cs typeface="Calibri" pitchFamily="34" charset="0"/>
              </a:rPr>
              <a:t>, όσο και την παράδοση της </a:t>
            </a:r>
            <a:r>
              <a:rPr lang="el-GR" sz="1500" b="1" dirty="0" smtClean="0">
                <a:latin typeface="Calibri" pitchFamily="34" charset="0"/>
                <a:cs typeface="Calibri" pitchFamily="34" charset="0"/>
              </a:rPr>
              <a:t>επαγωγικής λογικής</a:t>
            </a:r>
            <a:r>
              <a:rPr lang="el-GR" sz="1500" dirty="0" smtClean="0">
                <a:latin typeface="Calibri" pitchFamily="34" charset="0"/>
                <a:cs typeface="Calibri" pitchFamily="34" charset="0"/>
              </a:rPr>
              <a:t>, ενώ το νέο κριτήριο που προτείνει είναι η </a:t>
            </a:r>
            <a:r>
              <a:rPr lang="el-GR" sz="1500" b="1" dirty="0" err="1" smtClean="0">
                <a:latin typeface="Calibri" pitchFamily="34" charset="0"/>
                <a:cs typeface="Calibri" pitchFamily="34" charset="0"/>
              </a:rPr>
              <a:t>διαψευσιμότητα</a:t>
            </a:r>
            <a:r>
              <a:rPr lang="en-GB" sz="1500" dirty="0" smtClean="0">
                <a:latin typeface="Calibri" pitchFamily="34" charset="0"/>
                <a:cs typeface="Calibri" pitchFamily="34" charset="0"/>
              </a:rPr>
              <a:t>. </a:t>
            </a:r>
            <a:r>
              <a:rPr lang="el-GR" sz="1500" dirty="0" smtClean="0">
                <a:latin typeface="Calibri" pitchFamily="34" charset="0"/>
                <a:cs typeface="Calibri" pitchFamily="34" charset="0"/>
              </a:rPr>
              <a:t>Μια θεωρία κρίνεται ως </a:t>
            </a:r>
            <a:r>
              <a:rPr lang="el-GR" sz="1500" b="1" dirty="0" smtClean="0">
                <a:latin typeface="Calibri" pitchFamily="34" charset="0"/>
                <a:cs typeface="Calibri" pitchFamily="34" charset="0"/>
              </a:rPr>
              <a:t>επιστημονική εάν μπορεί να διαψευστεί</a:t>
            </a:r>
            <a:r>
              <a:rPr lang="el-GR" sz="1500" dirty="0" smtClean="0">
                <a:latin typeface="Calibri" pitchFamily="34" charset="0"/>
                <a:cs typeface="Calibri" pitchFamily="34" charset="0"/>
              </a:rPr>
              <a:t>, ενώ  μια θεωρία που </a:t>
            </a:r>
            <a:r>
              <a:rPr lang="el-GR" sz="1500" b="1" dirty="0" smtClean="0">
                <a:latin typeface="Calibri" pitchFamily="34" charset="0"/>
                <a:cs typeface="Calibri" pitchFamily="34" charset="0"/>
              </a:rPr>
              <a:t>δεν είναι δυνατόν να διαψευστεί</a:t>
            </a:r>
            <a:r>
              <a:rPr lang="el-GR" sz="1500" dirty="0" smtClean="0">
                <a:latin typeface="Calibri" pitchFamily="34" charset="0"/>
                <a:cs typeface="Calibri" pitchFamily="34" charset="0"/>
              </a:rPr>
              <a:t> διαχωρίζεται </a:t>
            </a:r>
            <a:r>
              <a:rPr lang="el-GR" sz="1500" b="1" dirty="0" smtClean="0">
                <a:latin typeface="Calibri" pitchFamily="34" charset="0"/>
                <a:cs typeface="Calibri" pitchFamily="34" charset="0"/>
              </a:rPr>
              <a:t>ως μη επιστημονική.</a:t>
            </a:r>
            <a:endParaRPr lang="el-GR" sz="1500" b="1" dirty="0">
              <a:latin typeface="Calibri" pitchFamily="34" charset="0"/>
              <a:cs typeface="Calibri" pitchFamily="34" charset="0"/>
            </a:endParaRPr>
          </a:p>
        </p:txBody>
      </p:sp>
    </p:spTree>
    <p:extLst>
      <p:ext uri="{BB962C8B-B14F-4D97-AF65-F5344CB8AC3E}">
        <p14:creationId xmlns:p14="http://schemas.microsoft.com/office/powerpoint/2010/main" val="1502201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7720</TotalTime>
  <Words>7823</Words>
  <Application>Microsoft Office PowerPoint</Application>
  <PresentationFormat>Προβολή στην οθόνη (4:3)</PresentationFormat>
  <Paragraphs>234</Paragraphs>
  <Slides>44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Αστικό</vt:lpstr>
      <vt:lpstr>ΑΡΧΕΣ ΕΠΙΣΤΗΜΟΝΙΚΗΣ ΘΕΩΡΙΑΣ (Popper, Kuhn, Lakatos)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 </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ΑΡΧΕΣ ΕΠΙΣΤΗΜΟΝΙΚΗΣ ΘΕΩΡΙΑΣ</vt:lpstr>
      <vt:lpstr>Παρουσίαση του PowerPoint</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ΑΡΧΕΣ ΕΠΙΣΤΗΜΟΝΙΚΗΣ ΘΕΩΡΙΑΣ (Popper, Kuhn, Lakatos)</dc:title>
  <dc:creator>Owner</dc:creator>
  <cp:lastModifiedBy>Owner</cp:lastModifiedBy>
  <cp:revision>185</cp:revision>
  <dcterms:created xsi:type="dcterms:W3CDTF">2014-11-24T06:49:22Z</dcterms:created>
  <dcterms:modified xsi:type="dcterms:W3CDTF">2014-12-01T20:40:50Z</dcterms:modified>
</cp:coreProperties>
</file>