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73" r:id="rId5"/>
    <p:sldId id="272" r:id="rId6"/>
    <p:sldId id="261" r:id="rId7"/>
    <p:sldId id="259" r:id="rId8"/>
    <p:sldId id="262" r:id="rId9"/>
    <p:sldId id="263" r:id="rId10"/>
    <p:sldId id="265" r:id="rId11"/>
    <p:sldId id="267" r:id="rId12"/>
    <p:sldId id="268" r:id="rId13"/>
    <p:sldId id="269" r:id="rId14"/>
    <p:sldId id="270" r:id="rId15"/>
    <p:sldId id="271"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3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85616-E2AB-4C24-8A6B-5209F47F8DF3}" type="datetimeFigureOut">
              <a:rPr lang="en-US" smtClean="0"/>
              <a:pPr/>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9F7D9-9418-47C3-9AE4-435253F221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85616-E2AB-4C24-8A6B-5209F47F8DF3}" type="datetimeFigureOut">
              <a:rPr lang="en-US" smtClean="0"/>
              <a:pPr/>
              <a:t>11/18/2016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9F7D9-9418-47C3-9AE4-435253F221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Bergson </a:t>
            </a:r>
            <a:r>
              <a:rPr lang="el-GR" dirty="0" smtClean="0"/>
              <a:t>-</a:t>
            </a:r>
            <a:r>
              <a:rPr lang="en-US" dirty="0" smtClean="0"/>
              <a:t> Einstein</a:t>
            </a:r>
            <a:r>
              <a:rPr lang="el-GR" dirty="0" smtClean="0"/>
              <a:t>,</a:t>
            </a:r>
            <a:r>
              <a:rPr lang="en-US" dirty="0" smtClean="0"/>
              <a:t> debate </a:t>
            </a:r>
            <a:r>
              <a:rPr lang="el-GR" dirty="0" smtClean="0"/>
              <a:t> 1922</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4525963"/>
          </a:xfrm>
        </p:spPr>
        <p:txBody>
          <a:bodyPr>
            <a:noAutofit/>
          </a:bodyPr>
          <a:lstStyle/>
          <a:p>
            <a:pPr>
              <a:buNone/>
            </a:pPr>
            <a:r>
              <a:rPr lang="el-GR" dirty="0" smtClean="0"/>
              <a:t>- Μπερξόν: φύση, μια απρόβλεπτη και περίπλοκη συμπαντική εξέλιξη με ένα ανθρωποκεντρικό περίβλημα.</a:t>
            </a:r>
            <a:endParaRPr lang="en-US" dirty="0" smtClean="0"/>
          </a:p>
          <a:p>
            <a:pPr>
              <a:buNone/>
            </a:pPr>
            <a:r>
              <a:rPr lang="el-GR" dirty="0" smtClean="0"/>
              <a:t>- Η εξέλιξη όμως στη φύση καθορίζεται αποκλειστικά από το χρόνο και γι’ αυτό το λόγο η αποφασιστική μάχη δόθηκε στην ερμηνεία του</a:t>
            </a:r>
            <a:endParaRPr lang="en-US" dirty="0" smtClean="0"/>
          </a:p>
          <a:p>
            <a:pPr>
              <a:buNone/>
            </a:pPr>
            <a:r>
              <a:rPr lang="el-GR" dirty="0" smtClean="0"/>
              <a:t>υποκειμενικότητα της φύσης του χρόνου, διδακτορική διατριβή (1889) «Χρόνος και ελεύθερη βούληση», έκανε σαφή διαχωρισμό μεταξύ του «χρόνου που βιώνουμε» και του «χρόνου των επιστημόνων». </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00800"/>
          </a:xfrm>
        </p:spPr>
        <p:txBody>
          <a:bodyPr>
            <a:normAutofit/>
          </a:bodyPr>
          <a:lstStyle/>
          <a:p>
            <a:r>
              <a:rPr lang="el-GR" dirty="0" smtClean="0"/>
              <a:t>Αϊνστάιν, εκφραστής του επιστημονικού ρεαλισμού, υπερασπίσθηκε την επιστημονική αντικειμενικότητα στην περιγραφή της φύσης.</a:t>
            </a:r>
            <a:endParaRPr lang="en-US" dirty="0" smtClean="0"/>
          </a:p>
          <a:p>
            <a:r>
              <a:rPr lang="el-GR" dirty="0" smtClean="0"/>
              <a:t>Εκπροσωπούσε τη νέα γενιά επιστημόνων</a:t>
            </a:r>
            <a:r>
              <a:rPr lang="en-US" dirty="0" smtClean="0"/>
              <a:t>,</a:t>
            </a:r>
            <a:r>
              <a:rPr lang="el-GR" dirty="0" smtClean="0"/>
              <a:t> που, απαλλαγμένοι από θρησκευτικές ή φιλοσοφικές δεσμεύσεις, αναζητούσαν νόμους για να περιγράψουν το σύμπαν. Νόμους αντικειμενικούς και αμετάβλητους.</a:t>
            </a:r>
            <a:endParaRPr lang="en-US" dirty="0" smtClean="0"/>
          </a:p>
          <a:p>
            <a:r>
              <a:rPr lang="en-US" dirty="0" smtClean="0"/>
              <a:t>X</a:t>
            </a:r>
            <a:r>
              <a:rPr lang="el-GR" dirty="0" smtClean="0"/>
              <a:t>ρόνος, κυλά ανεξάρτητα από τους ανθρώπους και αυτό δεν αποτελεί απλά μια διαπίστωση μαθηματική αλλά ένα συμπαντικό νόμο.</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324600"/>
          </a:xfrm>
        </p:spPr>
        <p:txBody>
          <a:bodyPr>
            <a:normAutofit/>
          </a:bodyPr>
          <a:lstStyle/>
          <a:p>
            <a:r>
              <a:rPr lang="el-GR" dirty="0" smtClean="0"/>
              <a:t>Μπερξόν, ενώ δεν αμφισβητούσε την επιστημονική ερμηνεία του Αϊνστάιν, επέμενε ότι ο δικός του, ο «φιλοσοφικός Χρόνος»</a:t>
            </a:r>
            <a:r>
              <a:rPr lang="en-US" dirty="0" smtClean="0"/>
              <a:t>,</a:t>
            </a:r>
            <a:r>
              <a:rPr lang="el-GR" dirty="0" smtClean="0"/>
              <a:t> είναι κάτι διαφορετικό από το «χρόνο» των επιστημόνων.  </a:t>
            </a:r>
            <a:endParaRPr lang="en-US" dirty="0" smtClean="0"/>
          </a:p>
          <a:p>
            <a:r>
              <a:rPr lang="en-US" dirty="0" smtClean="0"/>
              <a:t>Bergson: Einstein’s theory did not consider time as it was lived in human experience, the aspects of time that could not be captured by clocks or formulas.</a:t>
            </a:r>
          </a:p>
          <a:p>
            <a:r>
              <a:rPr lang="en-US" dirty="0" smtClean="0"/>
              <a:t>Einstein: “the time of the philosophers does not exist”</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r>
              <a:rPr lang="el-GR" sz="4400" dirty="0" smtClean="0"/>
              <a:t>Μπερξόν</a:t>
            </a:r>
            <a:r>
              <a:rPr lang="en-US" sz="4400" dirty="0" smtClean="0"/>
              <a:t>,</a:t>
            </a:r>
            <a:r>
              <a:rPr lang="el-GR" sz="4400" dirty="0" smtClean="0"/>
              <a:t> υποκειμενικά επιχειρήματα</a:t>
            </a:r>
            <a:endParaRPr lang="en-US" sz="4400" dirty="0" smtClean="0"/>
          </a:p>
          <a:p>
            <a:r>
              <a:rPr lang="el-GR" sz="4400" dirty="0" smtClean="0"/>
              <a:t>αδυναμία ενσωμάτωσης της επιστημονικής πραγματικότητας στο ιδεαλιστικό του οικοδόμημα</a:t>
            </a:r>
            <a:endParaRPr lang="en-US" sz="44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592763"/>
          </a:xfrm>
        </p:spPr>
        <p:txBody>
          <a:bodyPr/>
          <a:lstStyle/>
          <a:p>
            <a:pPr>
              <a:buNone/>
            </a:pPr>
            <a:r>
              <a:rPr lang="el-GR" dirty="0" smtClean="0"/>
              <a:t>Η διαμάχη ανήχθη σε μια γενικευμένη </a:t>
            </a:r>
            <a:r>
              <a:rPr lang="el-GR" smtClean="0"/>
              <a:t>μάχη ιδεών</a:t>
            </a:r>
            <a:endParaRPr lang="en-US" dirty="0" smtClean="0"/>
          </a:p>
          <a:p>
            <a:pPr>
              <a:buNone/>
            </a:pPr>
            <a:r>
              <a:rPr lang="el-GR" dirty="0" smtClean="0"/>
              <a:t>αντιπαράθεση των δύο κόσμων</a:t>
            </a:r>
            <a:endParaRPr lang="en-US" dirty="0" smtClean="0"/>
          </a:p>
          <a:p>
            <a:pPr>
              <a:buNone/>
            </a:pPr>
            <a:r>
              <a:rPr lang="en-US" dirty="0" smtClean="0"/>
              <a:t>Bergson and Einstein, opposite ends of every pertinent issue of the time, from war and peace to race and faith</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Henri Bergson 1859-1941</a:t>
            </a:r>
          </a:p>
        </p:txBody>
      </p:sp>
      <p:pic>
        <p:nvPicPr>
          <p:cNvPr id="2054" name="Picture 6" descr="C:\Users\User\Documents\0 2016\del Henri_Bergson_02.jpg"/>
          <p:cNvPicPr>
            <a:picLocks noGrp="1" noChangeAspect="1" noChangeArrowheads="1"/>
          </p:cNvPicPr>
          <p:nvPr>
            <p:ph idx="1"/>
          </p:nvPr>
        </p:nvPicPr>
        <p:blipFill>
          <a:blip r:embed="rId2" cstate="print"/>
          <a:srcRect/>
          <a:stretch>
            <a:fillRect/>
          </a:stretch>
        </p:blipFill>
        <p:spPr bwMode="auto">
          <a:xfrm>
            <a:off x="2667001" y="1165644"/>
            <a:ext cx="4038600" cy="57187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Albert Einstein 1879-1955</a:t>
            </a:r>
          </a:p>
        </p:txBody>
      </p:sp>
      <p:sp>
        <p:nvSpPr>
          <p:cNvPr id="3" name="Content Placeholder 2"/>
          <p:cNvSpPr>
            <a:spLocks noGrp="1"/>
          </p:cNvSpPr>
          <p:nvPr>
            <p:ph idx="1"/>
          </p:nvPr>
        </p:nvSpPr>
        <p:spPr/>
        <p:txBody>
          <a:bodyPr/>
          <a:lstStyle/>
          <a:p>
            <a:endParaRPr lang="en-US"/>
          </a:p>
        </p:txBody>
      </p:sp>
      <p:pic>
        <p:nvPicPr>
          <p:cNvPr id="1026" name="Picture 2" descr="C:\Users\User\Documents\0 2016\Albert_Einstein_1947.jpg"/>
          <p:cNvPicPr>
            <a:picLocks noChangeAspect="1" noChangeArrowheads="1"/>
          </p:cNvPicPr>
          <p:nvPr/>
        </p:nvPicPr>
        <p:blipFill>
          <a:blip r:embed="rId2" cstate="print"/>
          <a:srcRect/>
          <a:stretch>
            <a:fillRect/>
          </a:stretch>
        </p:blipFill>
        <p:spPr bwMode="auto">
          <a:xfrm>
            <a:off x="990600" y="1295400"/>
            <a:ext cx="6883400" cy="84153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Einstein</a:t>
            </a:r>
            <a:endParaRPr lang="en-US" dirty="0"/>
          </a:p>
        </p:txBody>
      </p:sp>
      <p:sp>
        <p:nvSpPr>
          <p:cNvPr id="3" name="Content Placeholder 2"/>
          <p:cNvSpPr>
            <a:spLocks noGrp="1"/>
          </p:cNvSpPr>
          <p:nvPr>
            <p:ph idx="1"/>
          </p:nvPr>
        </p:nvSpPr>
        <p:spPr/>
        <p:txBody>
          <a:bodyPr>
            <a:normAutofit lnSpcReduction="10000"/>
          </a:bodyPr>
          <a:lstStyle/>
          <a:p>
            <a:pPr marL="0" marR="0" indent="457200" algn="just">
              <a:spcBef>
                <a:spcPts val="0"/>
              </a:spcBef>
              <a:spcAft>
                <a:spcPts val="0"/>
              </a:spcAft>
              <a:buNone/>
            </a:pPr>
            <a:r>
              <a:rPr lang="el-GR" dirty="0" smtClean="0">
                <a:latin typeface="Times New Roman"/>
                <a:ea typeface="Calibri"/>
              </a:rPr>
              <a:t>θεωρία της σχετικότητας</a:t>
            </a:r>
            <a:endParaRPr lang="en-US" dirty="0" smtClean="0">
              <a:latin typeface="Times New Roman"/>
              <a:ea typeface="Calibri"/>
            </a:endParaRPr>
          </a:p>
          <a:p>
            <a:pPr marL="0" indent="457200" algn="just">
              <a:spcBef>
                <a:spcPts val="0"/>
              </a:spcBef>
              <a:buNone/>
            </a:pPr>
            <a:r>
              <a:rPr lang="en-US" dirty="0" smtClean="0">
                <a:latin typeface="Times New Roman"/>
                <a:ea typeface="Calibri"/>
              </a:rPr>
              <a:t>theory of relativity, the nature of time</a:t>
            </a:r>
          </a:p>
          <a:p>
            <a:endParaRPr lang="el-GR" dirty="0" smtClean="0"/>
          </a:p>
          <a:p>
            <a:pPr>
              <a:buNone/>
            </a:pPr>
            <a:r>
              <a:rPr lang="el-GR" dirty="0" smtClean="0">
                <a:latin typeface="Times New Roman" pitchFamily="18" charset="0"/>
                <a:cs typeface="Times New Roman" pitchFamily="18" charset="0"/>
              </a:rPr>
              <a:t>Για τη φυσική, ο χρόνος είναι διάσταση που επιτρέπει σε δύο ταυτόσημα γεγονότα, που συμβαίνουν στο ίδιο σημείο στο χώρο, να διακρίνονται μεταξύ τους. Το διάστημα ανάμεσα σε δύο τέτοια γεγονότα σχηματίζει τη βάση της μέτρησης του χρόνου.</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Einstein</a:t>
            </a:r>
            <a:endParaRPr lang="en-US" dirty="0"/>
          </a:p>
        </p:txBody>
      </p:sp>
      <p:sp>
        <p:nvSpPr>
          <p:cNvPr id="3" name="Content Placeholder 2"/>
          <p:cNvSpPr>
            <a:spLocks noGrp="1"/>
          </p:cNvSpPr>
          <p:nvPr>
            <p:ph idx="1"/>
          </p:nvPr>
        </p:nvSpPr>
        <p:spPr/>
        <p:txBody>
          <a:bodyPr/>
          <a:lstStyle/>
          <a:p>
            <a:pPr marL="0" marR="0" indent="457200" algn="just">
              <a:spcBef>
                <a:spcPts val="0"/>
              </a:spcBef>
              <a:spcAft>
                <a:spcPts val="0"/>
              </a:spcAft>
              <a:buNone/>
            </a:pPr>
            <a:r>
              <a:rPr lang="el-GR" dirty="0" smtClean="0">
                <a:latin typeface="Times New Roman"/>
                <a:ea typeface="Calibri"/>
              </a:rPr>
              <a:t>θεωρία της σχετικότητας</a:t>
            </a:r>
            <a:endParaRPr lang="en-US" dirty="0" smtClean="0">
              <a:latin typeface="Times New Roman"/>
              <a:ea typeface="Calibri"/>
            </a:endParaRPr>
          </a:p>
          <a:p>
            <a:pPr marL="0" indent="457200" algn="just">
              <a:spcBef>
                <a:spcPts val="0"/>
              </a:spcBef>
              <a:buNone/>
            </a:pPr>
            <a:r>
              <a:rPr lang="en-US" dirty="0" smtClean="0">
                <a:latin typeface="Times New Roman"/>
                <a:ea typeface="Calibri"/>
              </a:rPr>
              <a:t>theory of relativity, the nature of time</a:t>
            </a:r>
          </a:p>
          <a:p>
            <a:pPr marL="0" marR="0" indent="457200" algn="just">
              <a:spcBef>
                <a:spcPts val="0"/>
              </a:spcBef>
              <a:spcAft>
                <a:spcPts val="0"/>
              </a:spcAft>
              <a:buNone/>
            </a:pPr>
            <a:endParaRPr lang="en-US" dirty="0" smtClean="0">
              <a:latin typeface="Times New Roman"/>
              <a:ea typeface="Calibri"/>
            </a:endParaRPr>
          </a:p>
          <a:p>
            <a:pPr marL="0" marR="0" indent="457200" algn="just">
              <a:spcBef>
                <a:spcPts val="0"/>
              </a:spcBef>
              <a:spcAft>
                <a:spcPts val="0"/>
              </a:spcAft>
              <a:buNone/>
            </a:pPr>
            <a:r>
              <a:rPr lang="el-GR" dirty="0" smtClean="0">
                <a:latin typeface="Times New Roman"/>
                <a:ea typeface="Calibri"/>
              </a:rPr>
              <a:t>διαστολή του χρόνου</a:t>
            </a:r>
            <a:endParaRPr lang="en-US" dirty="0" smtClean="0">
              <a:latin typeface="Times New Roman"/>
              <a:ea typeface="Calibri"/>
            </a:endParaRPr>
          </a:p>
          <a:p>
            <a:pPr>
              <a:buNone/>
            </a:pPr>
            <a:r>
              <a:rPr lang="el-GR" dirty="0" smtClean="0">
                <a:latin typeface="Times New Roman"/>
                <a:ea typeface="Calibri"/>
              </a:rPr>
              <a:t>    </a:t>
            </a:r>
            <a:r>
              <a:rPr lang="en-US" dirty="0" smtClean="0">
                <a:latin typeface="Times New Roman"/>
                <a:ea typeface="Calibri"/>
              </a:rPr>
              <a:t>time dilation, time slows down for objects </a:t>
            </a:r>
            <a:r>
              <a:rPr lang="el-GR" dirty="0" smtClean="0">
                <a:latin typeface="Times New Roman"/>
                <a:ea typeface="Calibri"/>
              </a:rPr>
              <a:t>                </a:t>
            </a:r>
          </a:p>
          <a:p>
            <a:pPr>
              <a:buNone/>
            </a:pPr>
            <a:r>
              <a:rPr lang="en-US" dirty="0" smtClean="0">
                <a:latin typeface="Times New Roman"/>
                <a:ea typeface="Calibri"/>
              </a:rPr>
              <a:t>traveling at higher speeds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fontScale="92500"/>
          </a:bodyPr>
          <a:lstStyle/>
          <a:p>
            <a:pPr marL="514350" indent="-514350">
              <a:buNone/>
            </a:pPr>
            <a:r>
              <a:rPr lang="el-GR" dirty="0"/>
              <a:t>Στην κλασσική μηχανική, σε χαμηλές  ταχύτητες, ο χρόνος είναι ο ίδιος παντού για τα αντικείμενα και τον παρατηρητή. Στην ταχύτητα του φωτός, ο χρόνος δεν μπορεί να παραλειφθεί από τη μαθηματική περιγραφή και το σημείο </a:t>
            </a:r>
            <a:r>
              <a:rPr lang="el-GR" dirty="0" smtClean="0"/>
              <a:t>στο </a:t>
            </a:r>
            <a:r>
              <a:rPr lang="el-GR" dirty="0"/>
              <a:t>χώρο ανάγεται </a:t>
            </a:r>
            <a:r>
              <a:rPr lang="el-GR" dirty="0" smtClean="0"/>
              <a:t>στο </a:t>
            </a:r>
            <a:r>
              <a:rPr lang="el-GR" dirty="0"/>
              <a:t>«χωροχρόνο». Στα φαινόμενα σε χώρο τριών διαστάσεων, ο χρόνος αλλοιώνεται, καθώς παίζει ρόλο η ταχύτητα του σώματος που μελετάται ως προς τον παρατηρητή, και η επίδραση της βαρύτητας επιβραδύνει το «πέρασμα του χρόνου». Κοιτώντας σε τέσσερις διαστάσεις, ο χωροχρόνος «καμπυλώνει».</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User\Documents\0 2016\Spacetime_curvature.png"/>
          <p:cNvPicPr>
            <a:picLocks noGrp="1" noChangeAspect="1" noChangeArrowheads="1"/>
          </p:cNvPicPr>
          <p:nvPr>
            <p:ph idx="1"/>
          </p:nvPr>
        </p:nvPicPr>
        <p:blipFill>
          <a:blip r:embed="rId2" cstate="print"/>
          <a:srcRect/>
          <a:stretch>
            <a:fillRect/>
          </a:stretch>
        </p:blipFill>
        <p:spPr bwMode="auto">
          <a:xfrm>
            <a:off x="0" y="1759527"/>
            <a:ext cx="9143999" cy="403167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l-GR" dirty="0"/>
              <a:t>Σχηματοποιώντας τον χώρο σε δύο διαστάσεις (επίπεδο πλέγμα), ο χωροχρόνος μπορεί να αποδοθεί με τρεις διαστάσεις. Η βαρύτητα, που εκφράζεται ως η καμπύλωση του χωροχρόνου, σχηματοποιείται ως παραμόρφωση του χωρικού πλέγματος.</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l-GR" b="1" dirty="0" smtClean="0"/>
              <a:t>1922, διαμάχη</a:t>
            </a:r>
            <a:endParaRPr lang="en-US" b="1" dirty="0" smtClean="0"/>
          </a:p>
          <a:p>
            <a:pPr>
              <a:buNone/>
            </a:pPr>
            <a:r>
              <a:rPr lang="el-GR" dirty="0" smtClean="0"/>
              <a:t>- Η νεωτεριστική αντίληψη περί της φύσης του </a:t>
            </a:r>
            <a:r>
              <a:rPr lang="el-GR" dirty="0" smtClean="0"/>
              <a:t>χρόνου.</a:t>
            </a:r>
            <a:endParaRPr lang="en-US" dirty="0" smtClean="0"/>
          </a:p>
          <a:p>
            <a:pPr>
              <a:buNone/>
            </a:pPr>
            <a:r>
              <a:rPr lang="el-GR" dirty="0" smtClean="0"/>
              <a:t>- Οι ιδεαλιστικές και ανθρωποκεντρικές αντιλήψεις των φιλοσόφων της εποχής όσον αφορά την έννοια του χρόνου</a:t>
            </a: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516</Words>
  <Application>Microsoft Office PowerPoint</Application>
  <PresentationFormat>On-screen Show (4:3)</PresentationFormat>
  <Paragraphs>34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Bergson - Einstein, debate  1922</vt:lpstr>
      <vt:lpstr>Henri Bergson 1859-1941</vt:lpstr>
      <vt:lpstr>Albert Einstein 1879-1955</vt:lpstr>
      <vt:lpstr>Einstein</vt:lpstr>
      <vt:lpstr>Einstein</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Debate Bergson - Einstein</dc:title>
  <dc:creator>User</dc:creator>
  <cp:lastModifiedBy>User</cp:lastModifiedBy>
  <cp:revision>10</cp:revision>
  <dcterms:created xsi:type="dcterms:W3CDTF">2016-11-10T09:16:45Z</dcterms:created>
  <dcterms:modified xsi:type="dcterms:W3CDTF">2016-11-18T14:46:00Z</dcterms:modified>
</cp:coreProperties>
</file>