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56E6-5543-48CB-9CF9-6BA22552640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9A97-3688-4D5F-974C-73D1FA80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1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56E6-5543-48CB-9CF9-6BA22552640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9A97-3688-4D5F-974C-73D1FA80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1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56E6-5543-48CB-9CF9-6BA22552640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9A97-3688-4D5F-974C-73D1FA80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4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56E6-5543-48CB-9CF9-6BA22552640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9A97-3688-4D5F-974C-73D1FA80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1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56E6-5543-48CB-9CF9-6BA22552640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9A97-3688-4D5F-974C-73D1FA80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19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56E6-5543-48CB-9CF9-6BA22552640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9A97-3688-4D5F-974C-73D1FA80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2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56E6-5543-48CB-9CF9-6BA22552640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9A97-3688-4D5F-974C-73D1FA80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3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56E6-5543-48CB-9CF9-6BA22552640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9A97-3688-4D5F-974C-73D1FA80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0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56E6-5543-48CB-9CF9-6BA22552640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9A97-3688-4D5F-974C-73D1FA80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4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56E6-5543-48CB-9CF9-6BA22552640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9A97-3688-4D5F-974C-73D1FA80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3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56E6-5543-48CB-9CF9-6BA22552640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9A97-3688-4D5F-974C-73D1FA80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3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356E6-5543-48CB-9CF9-6BA225526402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C9A97-3688-4D5F-974C-73D1FA80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3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/>
              <a:t>	Θεολογία και τέχνη. Το παράδειγμα του </a:t>
            </a:r>
            <a:r>
              <a:rPr lang="el-GR" dirty="0" smtClean="0"/>
              <a:t>Νίκου </a:t>
            </a:r>
            <a:r>
              <a:rPr lang="el-GR" dirty="0"/>
              <a:t>Καζαντζάκη</a:t>
            </a:r>
            <a:endParaRPr lang="en-US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el-GR" dirty="0" smtClean="0"/>
              <a:t>Η </a:t>
            </a:r>
            <a:r>
              <a:rPr lang="el-GR" dirty="0"/>
              <a:t>ελληνική παράδοση στον Νίκο </a:t>
            </a:r>
            <a:r>
              <a:rPr lang="el-GR" dirty="0" smtClean="0"/>
              <a:t>Καζαντζάκη. Επαναλαμβανόμενα κοινά σημεία πανανθρώπινου και μεταφυσικού χαρακτήρα. Πηγές και επιδράσεις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r>
              <a:rPr lang="el-GR" dirty="0" smtClean="0"/>
              <a:t>ΝΟΥΣ - ΚΑΡΔΙΑ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125278"/>
            <a:ext cx="9144000" cy="573272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Έλλειψη 3"/>
          <p:cNvSpPr/>
          <p:nvPr/>
        </p:nvSpPr>
        <p:spPr>
          <a:xfrm>
            <a:off x="402788" y="1125278"/>
            <a:ext cx="3600400" cy="338437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Ο αγώνας του Καζαντζάκη να φιλιώσει νου και καρδιά, χωρίς </a:t>
            </a:r>
            <a:r>
              <a:rPr lang="el-G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τον αφανισμό ενός από τα δύο. Η </a:t>
            </a:r>
            <a:r>
              <a:rPr lang="el-G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Αντιλογοκρατία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του Καζαντζάκη- ερμηνευτική προσέγγιση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5" name="Έλλειψη 4"/>
          <p:cNvSpPr/>
          <p:nvPr/>
        </p:nvSpPr>
        <p:spPr>
          <a:xfrm>
            <a:off x="4139952" y="3020469"/>
            <a:ext cx="4491314" cy="302433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Μελετά τον δυτικό ορθολογισμό, συνάμα τον αναιρεί , όχι μόνο λόγω δυτικών επιδράσεων προερχόμενων από βιταλισμό, τη θεωρία της ψυχανάλυσης, τη φιλοσοφία του </a:t>
            </a:r>
            <a:r>
              <a:rPr lang="el-GR" dirty="0" err="1" smtClean="0"/>
              <a:t>Μπερξόν</a:t>
            </a:r>
            <a:r>
              <a:rPr lang="el-GR" dirty="0" smtClean="0"/>
              <a:t> του Νίτσε ή του υπαρξισμού….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5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125278"/>
            <a:ext cx="9144000" cy="573272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Έλλειψη 3"/>
          <p:cNvSpPr/>
          <p:nvPr/>
        </p:nvSpPr>
        <p:spPr>
          <a:xfrm>
            <a:off x="0" y="1484784"/>
            <a:ext cx="3600400" cy="338437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….αλλά κυρίως με τη </a:t>
            </a:r>
            <a:r>
              <a:rPr lang="el-G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αντιλογοκρατία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της ελληνικής και ανατολικής παράδοσης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5" name="Έλλειψη 4"/>
          <p:cNvSpPr/>
          <p:nvPr/>
        </p:nvSpPr>
        <p:spPr>
          <a:xfrm>
            <a:off x="4139952" y="3020469"/>
            <a:ext cx="4491314" cy="302433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Αυτή ήταν η πολιτιστική του ταυτότητα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6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Μια αναγκαία διευκρίνιση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514306"/>
            <a:ext cx="9144000" cy="544522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Έλλειψη 11"/>
          <p:cNvSpPr/>
          <p:nvPr/>
        </p:nvSpPr>
        <p:spPr>
          <a:xfrm>
            <a:off x="293084" y="1586314"/>
            <a:ext cx="4032448" cy="331236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Στη Δύση τα νεότερα χρόνια: Εμφάνιση ποικίλλων μονομερών και αντιτιθέμενων συστημάτων και ιδεολογιών</a:t>
            </a:r>
            <a:endParaRPr lang="en-US" dirty="0"/>
          </a:p>
        </p:txBody>
      </p:sp>
      <p:sp>
        <p:nvSpPr>
          <p:cNvPr id="13" name="Έλλειψη 12"/>
          <p:cNvSpPr/>
          <p:nvPr/>
        </p:nvSpPr>
        <p:spPr>
          <a:xfrm>
            <a:off x="4211960" y="3242498"/>
            <a:ext cx="4752528" cy="361550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κάθε σύστημα επιβάλλει μια μονομέρεια και διασπά την υπαρξιακή ενότητα και ζωή διεκδικώντας την ολότητα και μοναδικότητα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70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Στην αρχαία ελληνική και βυζαντινή σκέψη,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514306"/>
            <a:ext cx="9144000" cy="544522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Έλλειψη 11"/>
          <p:cNvSpPr/>
          <p:nvPr/>
        </p:nvSpPr>
        <p:spPr>
          <a:xfrm>
            <a:off x="179512" y="1434745"/>
            <a:ext cx="4698063" cy="365043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</a:t>
            </a:r>
            <a:r>
              <a:rPr lang="el-GR" dirty="0" smtClean="0"/>
              <a:t>αρ’ όλες τις μεταξύ των φιλόσοφων διαφοροποιήσεις και αντιθέσεις δεν εντοπίζεται διάσπαση και κατακερματισμός </a:t>
            </a:r>
            <a:r>
              <a:rPr lang="el-GR" smtClean="0"/>
              <a:t>της ύπαρξης. Οι </a:t>
            </a:r>
            <a:r>
              <a:rPr lang="el-GR" dirty="0" err="1"/>
              <a:t>αντινομικές</a:t>
            </a:r>
            <a:r>
              <a:rPr lang="el-GR" dirty="0"/>
              <a:t> συγκρούσεις εννοούνται στην ίδια ενιαία ύπαρξη( το παράδειγμα της αρχαίας τραγωδίας)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13" name="Έλλειψη 12"/>
          <p:cNvSpPr/>
          <p:nvPr/>
        </p:nvSpPr>
        <p:spPr>
          <a:xfrm>
            <a:off x="4499992" y="3090931"/>
            <a:ext cx="4752528" cy="361550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Στο χώρο της βυζαντινής παράδοσης </a:t>
            </a:r>
            <a:r>
              <a:rPr lang="el-GR" dirty="0" err="1" smtClean="0"/>
              <a:t>αρχιτεκτονείται</a:t>
            </a:r>
            <a:r>
              <a:rPr lang="el-GR" dirty="0" smtClean="0"/>
              <a:t> υπαρξιακή ενότητα: νους, καρδιά, βούληση, αισθήσεις, κορμί, ψυχή. Η ανθρωπολογία απορρίπτει την κομματιασμένη ύπαρξη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Αντιλογοκρατική</a:t>
            </a:r>
            <a:r>
              <a:rPr lang="el-GR" dirty="0" smtClean="0"/>
              <a:t> τάση στην ανατολική παράδοση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514306"/>
            <a:ext cx="9144000" cy="544522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Έλλειψη 11"/>
          <p:cNvSpPr/>
          <p:nvPr/>
        </p:nvSpPr>
        <p:spPr>
          <a:xfrm>
            <a:off x="34725" y="1625751"/>
            <a:ext cx="4698063" cy="259533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 smtClean="0"/>
          </a:p>
          <a:p>
            <a:pPr algn="ctr"/>
            <a:endParaRPr lang="el-GR" dirty="0"/>
          </a:p>
          <a:p>
            <a:pPr algn="ctr"/>
            <a:r>
              <a:rPr lang="el-GR" dirty="0" smtClean="0"/>
              <a:t>Αποδοκιμάζει την αυτονόμηση της λογικής από τη συνολική υπαρξιακή ενότητα, επιδιώκει την επάνοδο του λόγου στο λειτουργικό σύνολο της ενιαίας ύπαρξης.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3" name="Έλλειψη 12"/>
          <p:cNvSpPr/>
          <p:nvPr/>
        </p:nvSpPr>
        <p:spPr>
          <a:xfrm>
            <a:off x="4499992" y="3090931"/>
            <a:ext cx="4752528" cy="361550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Στην ίδια γραμμή, εναρμόνισης νου και καρδιάς, κινείται και ο Καζαντζάκης  (η ανθρωπολογία της βυζαντινής παράδοσης)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00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i="1" dirty="0" smtClean="0"/>
              <a:t>Ασκητική</a:t>
            </a:r>
            <a:endParaRPr lang="en-US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514306"/>
            <a:ext cx="9144000" cy="544522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Έλλειψη 11"/>
          <p:cNvSpPr/>
          <p:nvPr/>
        </p:nvSpPr>
        <p:spPr>
          <a:xfrm>
            <a:off x="34725" y="1625751"/>
            <a:ext cx="4698063" cy="259533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 smtClean="0"/>
          </a:p>
          <a:p>
            <a:pPr algn="ctr"/>
            <a:endParaRPr lang="el-GR" dirty="0"/>
          </a:p>
          <a:p>
            <a:pPr algn="ctr"/>
            <a:r>
              <a:rPr lang="el-GR" dirty="0" smtClean="0"/>
              <a:t>Η καρδιά είναι το κέντρο της δράσης και της πάλης, και επιτελεί ένα έργο που ολοκληρώνει και συνάμα διορθώνει τον  νου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3" name="Έλλειψη 12"/>
          <p:cNvSpPr/>
          <p:nvPr/>
        </p:nvSpPr>
        <p:spPr>
          <a:xfrm>
            <a:off x="4499992" y="3090931"/>
            <a:ext cx="4752528" cy="361550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«Η καρδιά σμίγει </a:t>
            </a:r>
            <a:r>
              <a:rPr lang="el-GR" dirty="0" err="1" smtClean="0"/>
              <a:t>ό,τι</a:t>
            </a:r>
            <a:r>
              <a:rPr lang="el-GR" dirty="0" smtClean="0"/>
              <a:t> ο νους χωρίζει, ξεπερνάει την παλαίστρα της ανάγκης και μετουσιώνει το πάλεμα σε αγάπη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39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i="1" dirty="0" smtClean="0"/>
              <a:t>Οδύσσεια </a:t>
            </a:r>
            <a:endParaRPr lang="en-US" i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514306"/>
            <a:ext cx="9144000" cy="544522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Έλλειψη 11"/>
          <p:cNvSpPr/>
          <p:nvPr/>
        </p:nvSpPr>
        <p:spPr>
          <a:xfrm>
            <a:off x="34725" y="1625751"/>
            <a:ext cx="4698063" cy="259533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 smtClean="0"/>
          </a:p>
          <a:p>
            <a:pPr algn="ctr"/>
            <a:r>
              <a:rPr lang="el-GR" dirty="0" smtClean="0"/>
              <a:t>Ο </a:t>
            </a:r>
            <a:r>
              <a:rPr lang="el-GR" dirty="0" err="1" smtClean="0"/>
              <a:t>Καζαντζακικός</a:t>
            </a:r>
            <a:r>
              <a:rPr lang="el-GR" dirty="0" smtClean="0"/>
              <a:t> Οδυσσέας δεν μένει στην Ιθάκη, ταξιδεύει ατελείωτα, κάνει στάχτη </a:t>
            </a:r>
            <a:r>
              <a:rPr lang="el-GR" smtClean="0"/>
              <a:t>το καλύβι </a:t>
            </a:r>
            <a:r>
              <a:rPr lang="el-GR" dirty="0" smtClean="0"/>
              <a:t>του (</a:t>
            </a:r>
            <a:r>
              <a:rPr lang="el-GR" dirty="0" err="1" smtClean="0"/>
              <a:t>καυσοκαλυβίτης</a:t>
            </a:r>
            <a:r>
              <a:rPr lang="el-GR" dirty="0" smtClean="0"/>
              <a:t>), αρνείται κάθε ασφάλεια και βεβαιότητα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3" name="Έλλειψη 12"/>
          <p:cNvSpPr/>
          <p:nvPr/>
        </p:nvSpPr>
        <p:spPr>
          <a:xfrm>
            <a:off x="4499992" y="3090931"/>
            <a:ext cx="4752528" cy="361550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Αυτή η στάση παραλληλίζεται  με τη </a:t>
            </a:r>
            <a:r>
              <a:rPr lang="el-GR" dirty="0" err="1" smtClean="0"/>
              <a:t>ξενιτεία</a:t>
            </a:r>
            <a:r>
              <a:rPr lang="el-GR" dirty="0" smtClean="0"/>
              <a:t>/αναχώρηση των  βυζαντινών μυστικών ασκητών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6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Συνδέσεις και συσχετισμοί 3</a:t>
            </a:r>
            <a:endParaRPr lang="en-US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l-GR" i="1" dirty="0" smtClean="0"/>
              <a:t>«Στο </a:t>
            </a:r>
            <a:r>
              <a:rPr lang="el-GR" i="1" dirty="0" err="1" smtClean="0"/>
              <a:t>Άγιον</a:t>
            </a:r>
            <a:r>
              <a:rPr lang="el-GR" i="1" dirty="0" smtClean="0"/>
              <a:t> Όρος , σε μια σκήτη, μέσα σε λάκκο, συνάντησα μια μέρα ένα </a:t>
            </a:r>
            <a:r>
              <a:rPr lang="el-GR" i="1" dirty="0" err="1" smtClean="0"/>
              <a:t>καλόγερο….Το</a:t>
            </a:r>
            <a:r>
              <a:rPr lang="el-GR" i="1" dirty="0" smtClean="0"/>
              <a:t> πρωί πήγα στην εκκλησία, την ώρα που </a:t>
            </a:r>
            <a:r>
              <a:rPr lang="el-GR" i="1" dirty="0" err="1" smtClean="0"/>
              <a:t>λέγαν</a:t>
            </a:r>
            <a:r>
              <a:rPr lang="el-GR" i="1" dirty="0" smtClean="0"/>
              <a:t> το Βαγγέλιο. Τα λόγια του Χριστού μου φανήκανε γλυκά σαν το μέλι. Τα παράτησα όλα, μπήκα σ’ ένα καΐκι κι ήρθα στην έρημο…. Κύριε! Κύριε! Ποιος μίσησε </a:t>
            </a:r>
            <a:r>
              <a:rPr lang="el-GR" i="1" dirty="0" smtClean="0"/>
              <a:t>περισσότερο </a:t>
            </a:r>
            <a:r>
              <a:rPr lang="el-GR" i="1" dirty="0" smtClean="0"/>
              <a:t>από μένα τη Φραγκιά – τη λατρεία του λογικού και της κοιλιάς,  τη μίζερη γνώση, τις κερδοφόρες μικρές βεβαιότητες;»</a:t>
            </a:r>
          </a:p>
          <a:p>
            <a:pPr marL="0" indent="0">
              <a:buNone/>
            </a:pPr>
            <a:r>
              <a:rPr lang="el-GR" dirty="0" smtClean="0"/>
              <a:t>Νίκου Καζαντζάκη, </a:t>
            </a:r>
            <a:r>
              <a:rPr lang="el-GR" i="1" dirty="0" err="1" smtClean="0"/>
              <a:t>Συμπόσιον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05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γυναίκα ως σύμβολο</a:t>
            </a:r>
            <a:endParaRPr lang="en-US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l-GR" i="1" dirty="0" smtClean="0"/>
              <a:t>	«Πήρα γυναίκα, φτάνει με· έχω ανοίξει </a:t>
            </a:r>
          </a:p>
          <a:p>
            <a:pPr marL="0" indent="0">
              <a:buNone/>
            </a:pPr>
            <a:r>
              <a:rPr lang="el-GR" i="1" dirty="0" smtClean="0"/>
              <a:t>	τη στράτα πια της Μοίρας μου, και πίσω</a:t>
            </a:r>
          </a:p>
          <a:p>
            <a:pPr marL="0" indent="0">
              <a:buNone/>
            </a:pPr>
            <a:r>
              <a:rPr lang="el-GR" i="1" dirty="0" smtClean="0"/>
              <a:t>	ντροπή ‘ναι να γυρίσω, και δε θέλω!»</a:t>
            </a:r>
          </a:p>
          <a:p>
            <a:pPr marL="0" indent="0">
              <a:buNone/>
            </a:pPr>
            <a:r>
              <a:rPr lang="el-GR" i="1" dirty="0" smtClean="0"/>
              <a:t>Πανδώρα: «Πήρες γυναίκα, ποια;»</a:t>
            </a:r>
          </a:p>
          <a:p>
            <a:pPr marL="0" indent="0">
              <a:buNone/>
            </a:pPr>
            <a:r>
              <a:rPr lang="el-GR" i="1" dirty="0" smtClean="0"/>
              <a:t>Προμηθέας: « Τη φλόγα· φτάνει…..</a:t>
            </a:r>
          </a:p>
          <a:p>
            <a:pPr marL="0" indent="0">
              <a:buNone/>
            </a:pPr>
            <a:r>
              <a:rPr lang="el-GR" i="1" dirty="0" smtClean="0"/>
              <a:t>	Άλλες στράτες που </a:t>
            </a:r>
            <a:r>
              <a:rPr lang="el-GR" i="1" dirty="0" err="1" smtClean="0"/>
              <a:t>ακλουθάει</a:t>
            </a:r>
            <a:r>
              <a:rPr lang="el-GR" i="1" dirty="0" smtClean="0"/>
              <a:t> το πνεύμα».</a:t>
            </a:r>
          </a:p>
          <a:p>
            <a:pPr marL="0" indent="0">
              <a:buNone/>
            </a:pPr>
            <a:r>
              <a:rPr lang="el-GR" dirty="0" smtClean="0"/>
              <a:t>Νίκου Καζαντζάκη, </a:t>
            </a:r>
            <a:r>
              <a:rPr lang="el-GR" i="1" dirty="0" smtClean="0"/>
              <a:t>Τραγωδίες (Προμηθέας)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40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Συνδέσεις/συσχετισμοί 1</a:t>
            </a:r>
            <a:endParaRPr lang="en-US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4032448" cy="6397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Ύμνος της θείας λειτουργίας</a:t>
            </a:r>
            <a:endParaRPr lang="en-US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l-GR" dirty="0" err="1" smtClean="0"/>
              <a:t>Είδομεν</a:t>
            </a:r>
            <a:r>
              <a:rPr lang="el-GR" dirty="0" smtClean="0"/>
              <a:t> το φως το </a:t>
            </a:r>
            <a:r>
              <a:rPr lang="el-GR" dirty="0" err="1" smtClean="0"/>
              <a:t>αληθινόν</a:t>
            </a:r>
            <a:r>
              <a:rPr lang="el-GR" dirty="0" smtClean="0"/>
              <a:t>, </a:t>
            </a:r>
            <a:r>
              <a:rPr lang="el-GR" dirty="0" err="1" smtClean="0"/>
              <a:t>ελάβομεν</a:t>
            </a:r>
            <a:r>
              <a:rPr lang="el-GR" dirty="0" smtClean="0"/>
              <a:t> πνεύμα </a:t>
            </a:r>
            <a:r>
              <a:rPr lang="el-GR" dirty="0" err="1" smtClean="0"/>
              <a:t>επουράνιον</a:t>
            </a:r>
            <a:endParaRPr lang="en-US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Νίκου Καζαντζάκη, Τραγωδίες</a:t>
            </a:r>
            <a:endParaRPr lang="en-US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Τυφλώθηκα κι είδα το φως· έπεσε το μεσότοιχο, ο μάταιος κόσμος, κι είδα το φως το αληθινό- το σκοτάδι!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5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ΦΩΣ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Έλλειψη 3"/>
          <p:cNvSpPr/>
          <p:nvPr/>
        </p:nvSpPr>
        <p:spPr>
          <a:xfrm>
            <a:off x="395536" y="1660345"/>
            <a:ext cx="3600400" cy="338437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Δίνει και κρατάει ζωντανή σε συγκεκριμένη δημιουργική μορφή, την ενότητα της </a:t>
            </a:r>
            <a:r>
              <a:rPr lang="el-G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ελληνο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-χριστιανικής  παράδοσης Φως φυσικής πραγματικότητας και μνημείων πολιτισμού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Έλλειψη 4"/>
          <p:cNvSpPr/>
          <p:nvPr/>
        </p:nvSpPr>
        <p:spPr>
          <a:xfrm>
            <a:off x="4598818" y="3020469"/>
            <a:ext cx="4032448" cy="302433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Καζαντζάκης</a:t>
            </a:r>
          </a:p>
          <a:p>
            <a:pPr algn="ctr"/>
            <a:r>
              <a:rPr lang="el-GR" dirty="0" smtClean="0"/>
              <a:t>Πρώτα μορφωτικά αγαθά: συναξάρια και αρχαίοι συγγραφείς</a:t>
            </a:r>
          </a:p>
          <a:p>
            <a:pPr algn="ctr"/>
            <a:r>
              <a:rPr lang="el-GR" dirty="0" smtClean="0"/>
              <a:t>Όταν  μυείται στον δυτικό πολιτισμό έχει</a:t>
            </a:r>
            <a:r>
              <a:rPr lang="en-US" dirty="0" smtClean="0"/>
              <a:t> </a:t>
            </a:r>
            <a:r>
              <a:rPr lang="el-GR" dirty="0" smtClean="0"/>
              <a:t>ήδη διαμορφώσει ακέραιη πολιτιστική ταυτότητα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07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 έργο του Καζαντζάκη: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514306"/>
            <a:ext cx="9144000" cy="544522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Έλλειψη 11"/>
          <p:cNvSpPr/>
          <p:nvPr/>
        </p:nvSpPr>
        <p:spPr>
          <a:xfrm>
            <a:off x="293084" y="1586314"/>
            <a:ext cx="4032448" cy="331236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Τα σύμβολα, οι παραστάσεις, οι εικόνες, οι παρομοιώσεις για το φως είναι παρμένα από μνημεία της ελληνορθόδοξης  παράδοσης κι έχουν μεταφυσική σημασία</a:t>
            </a:r>
            <a:endParaRPr lang="en-US" dirty="0"/>
          </a:p>
        </p:txBody>
      </p:sp>
      <p:sp>
        <p:nvSpPr>
          <p:cNvPr id="13" name="Έλλειψη 12"/>
          <p:cNvSpPr/>
          <p:nvPr/>
        </p:nvSpPr>
        <p:spPr>
          <a:xfrm>
            <a:off x="4211960" y="3242498"/>
            <a:ext cx="4752528" cy="361550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μεταφυσική: όχι αντίθετη από τη φυσική αλλά μετά τη φυσική (το παράδειγμα της τέχνης)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4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Διευκρίνιση: η έννοια της μεταφυσικής</a:t>
            </a:r>
            <a:endParaRPr lang="en-US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Δημιουργική κίνηση από 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Δυσκαμψία</a:t>
            </a:r>
          </a:p>
          <a:p>
            <a:r>
              <a:rPr lang="el-GR" dirty="0" smtClean="0"/>
              <a:t>Δυσκινησία</a:t>
            </a:r>
          </a:p>
          <a:p>
            <a:r>
              <a:rPr lang="el-GR" dirty="0"/>
              <a:t>Α</a:t>
            </a:r>
            <a:r>
              <a:rPr lang="el-GR" dirty="0" smtClean="0"/>
              <a:t>ποσπασματικότητα</a:t>
            </a:r>
            <a:endParaRPr lang="en-US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l-GR" dirty="0" smtClean="0"/>
              <a:t>σε: (διεύρυνση των ορίων-νέα διάσταση)</a:t>
            </a:r>
            <a:endParaRPr lang="en-US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Ευλυγισία</a:t>
            </a:r>
          </a:p>
          <a:p>
            <a:r>
              <a:rPr lang="el-GR" dirty="0" smtClean="0"/>
              <a:t>Ευκινησία</a:t>
            </a:r>
          </a:p>
          <a:p>
            <a:r>
              <a:rPr lang="el-GR" dirty="0"/>
              <a:t>Ε</a:t>
            </a:r>
            <a:r>
              <a:rPr lang="el-GR" dirty="0" smtClean="0"/>
              <a:t>νότητα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10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Έλλειψη 9"/>
          <p:cNvSpPr/>
          <p:nvPr/>
        </p:nvSpPr>
        <p:spPr>
          <a:xfrm>
            <a:off x="395536" y="1412776"/>
            <a:ext cx="3816424" cy="331236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Φλόγα, φως, φωτιά, ήλιος: πλημμυρίζουν το </a:t>
            </a:r>
            <a:r>
              <a:rPr lang="el-GR" dirty="0" err="1" smtClean="0"/>
              <a:t>καζαντζακικό</a:t>
            </a:r>
            <a:r>
              <a:rPr lang="el-GR" dirty="0" smtClean="0"/>
              <a:t> έργο.</a:t>
            </a:r>
          </a:p>
          <a:p>
            <a:pPr algn="ctr"/>
            <a:r>
              <a:rPr lang="el-GR" dirty="0" smtClean="0"/>
              <a:t>Από το πυρ </a:t>
            </a:r>
            <a:r>
              <a:rPr lang="el-GR" dirty="0" err="1" smtClean="0"/>
              <a:t>αείζωον</a:t>
            </a:r>
            <a:r>
              <a:rPr lang="el-GR" dirty="0" smtClean="0"/>
              <a:t> του Ηράκλειτου, ως το σύμβολο της πίστεως</a:t>
            </a:r>
          </a:p>
        </p:txBody>
      </p:sp>
      <p:sp>
        <p:nvSpPr>
          <p:cNvPr id="11" name="Έλλειψη 10"/>
          <p:cNvSpPr/>
          <p:nvPr/>
        </p:nvSpPr>
        <p:spPr>
          <a:xfrm>
            <a:off x="5076056" y="3501008"/>
            <a:ext cx="3456384" cy="280831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σημασία του φωτός στην αρχαία ελληνική και  βυζαντινή ζωγραφική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7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Έλλειψη 9"/>
          <p:cNvSpPr/>
          <p:nvPr/>
        </p:nvSpPr>
        <p:spPr>
          <a:xfrm>
            <a:off x="251520" y="1196752"/>
            <a:ext cx="3816424" cy="254599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Οι ήρωες του Καζαντζάκη ντύνονται με το φως του ορθόδοξου λειτουργικού ύμνου</a:t>
            </a:r>
          </a:p>
        </p:txBody>
      </p:sp>
      <p:sp>
        <p:nvSpPr>
          <p:cNvPr id="11" name="Έλλειψη 10"/>
          <p:cNvSpPr/>
          <p:nvPr/>
        </p:nvSpPr>
        <p:spPr>
          <a:xfrm>
            <a:off x="5379190" y="1700808"/>
            <a:ext cx="3744416" cy="302433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Στην </a:t>
            </a:r>
            <a:r>
              <a:rPr lang="el-GR" i="1" dirty="0" smtClean="0"/>
              <a:t>Ασκητική</a:t>
            </a:r>
            <a:r>
              <a:rPr lang="el-GR" dirty="0" smtClean="0"/>
              <a:t> τα πάντα είναι πυρακτωμένα  από φλόγα και φως και οι εικόνες που χρησιμοποιεί ο συγγραφέας θυμίζουν συναξάρια, βιβλικά κείμενα, περιγραφές μυστικών πατέρων</a:t>
            </a:r>
            <a:endParaRPr lang="en-US" dirty="0"/>
          </a:p>
        </p:txBody>
      </p:sp>
      <p:sp>
        <p:nvSpPr>
          <p:cNvPr id="2" name="Έλλειψη 1"/>
          <p:cNvSpPr/>
          <p:nvPr/>
        </p:nvSpPr>
        <p:spPr>
          <a:xfrm>
            <a:off x="1115616" y="4221088"/>
            <a:ext cx="4464496" cy="263691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i="1" dirty="0" smtClean="0"/>
              <a:t>«Και μια φωτιά μέσα μου κίνησε ν’ απαντήσει. Θα </a:t>
            </a:r>
            <a:r>
              <a:rPr lang="el-GR" i="1" dirty="0" err="1" smtClean="0"/>
              <a:t>΄ρθει</a:t>
            </a:r>
            <a:r>
              <a:rPr lang="el-GR" i="1" dirty="0" smtClean="0"/>
              <a:t> μια μέρα, σίγουρα, η φωτιά να καθαρίσει τη γης. Θα ‘ρθει μια μέρα σίγουρα η φωτιά να εξαφανίσει τη γης. Αυτή είναι η Δευτέρα Παρουσία»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0928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Συνδέσεις και συσχετισμοί 2</a:t>
            </a:r>
            <a:endParaRPr lang="en-US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idx="1"/>
          </p:nvPr>
        </p:nvSpPr>
        <p:spPr>
          <a:xfrm>
            <a:off x="0" y="1535113"/>
            <a:ext cx="4497388" cy="6397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Νίκου Καζαντζάκη, </a:t>
            </a:r>
            <a:r>
              <a:rPr lang="el-GR" i="1" dirty="0" smtClean="0"/>
              <a:t>Οδύσσεια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2"/>
          </p:nvPr>
        </p:nvSpPr>
        <p:spPr>
          <a:xfrm>
            <a:off x="0" y="2174874"/>
            <a:ext cx="4497388" cy="46831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l-GR" dirty="0" smtClean="0"/>
              <a:t>«Σαν ήλιος να με βάρεσε, παππού, και </a:t>
            </a:r>
            <a:r>
              <a:rPr lang="el-GR" dirty="0" err="1" smtClean="0"/>
              <a:t>μετωρίστη</a:t>
            </a:r>
            <a:r>
              <a:rPr lang="el-GR" dirty="0" smtClean="0"/>
              <a:t> ο νους μου»</a:t>
            </a:r>
          </a:p>
          <a:p>
            <a:pPr marL="0" indent="0">
              <a:buNone/>
            </a:pPr>
            <a:r>
              <a:rPr lang="el-GR" dirty="0" smtClean="0"/>
              <a:t>«Δεν είναι τούτο , και μη θλίβεσαι, </a:t>
            </a:r>
            <a:r>
              <a:rPr lang="el-GR" dirty="0" err="1" smtClean="0"/>
              <a:t>μετεώρισμα</a:t>
            </a:r>
            <a:r>
              <a:rPr lang="el-GR" dirty="0" smtClean="0"/>
              <a:t> του νου μας»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«Έτσι βαθιά στη </a:t>
            </a:r>
            <a:r>
              <a:rPr lang="el-GR" dirty="0" err="1" smtClean="0"/>
              <a:t>δασομοναξιά</a:t>
            </a:r>
            <a:r>
              <a:rPr lang="el-GR" dirty="0" smtClean="0"/>
              <a:t> μέστωνε αγάλια ο νους του</a:t>
            </a:r>
          </a:p>
          <a:p>
            <a:pPr marL="0" indent="0">
              <a:buNone/>
            </a:pPr>
            <a:r>
              <a:rPr lang="el-GR" dirty="0" smtClean="0"/>
              <a:t>και γλύκαινε σιγά με την πολλή συλλογή η καρδιά του»</a:t>
            </a:r>
            <a:endParaRPr lang="en-US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sz="quarter" idx="3"/>
          </p:nvPr>
        </p:nvSpPr>
        <p:spPr>
          <a:xfrm>
            <a:off x="4499992" y="1556792"/>
            <a:ext cx="4644008" cy="6397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 smtClean="0"/>
              <a:t>Ισαάκ Σύρου, </a:t>
            </a:r>
            <a:r>
              <a:rPr lang="el-GR" i="1" dirty="0" smtClean="0"/>
              <a:t>Περί λογισμών</a:t>
            </a:r>
            <a:endParaRPr lang="en-US" i="1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4"/>
          </p:nvPr>
        </p:nvSpPr>
        <p:spPr>
          <a:xfrm>
            <a:off x="4499993" y="2174874"/>
            <a:ext cx="4644008" cy="46831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l-GR" dirty="0" smtClean="0"/>
              <a:t>«Όπερ συμβαίνει τω </a:t>
            </a:r>
            <a:r>
              <a:rPr lang="el-GR" dirty="0" err="1" smtClean="0"/>
              <a:t>ιχθύι</a:t>
            </a:r>
            <a:r>
              <a:rPr lang="el-GR" dirty="0" smtClean="0"/>
              <a:t> </a:t>
            </a:r>
            <a:r>
              <a:rPr lang="el-GR" dirty="0" err="1" smtClean="0"/>
              <a:t>εξεληλυθότι</a:t>
            </a:r>
            <a:r>
              <a:rPr lang="el-GR" dirty="0" smtClean="0"/>
              <a:t> του ύδατος, τούτο και των </a:t>
            </a:r>
            <a:r>
              <a:rPr lang="el-GR" dirty="0" err="1" smtClean="0"/>
              <a:t>νοΐ</a:t>
            </a:r>
            <a:r>
              <a:rPr lang="el-GR" dirty="0" smtClean="0"/>
              <a:t> συμβαίνει </a:t>
            </a:r>
            <a:r>
              <a:rPr lang="el-GR" dirty="0" err="1" smtClean="0"/>
              <a:t>εξεληλυθότι</a:t>
            </a:r>
            <a:r>
              <a:rPr lang="el-GR" dirty="0" smtClean="0"/>
              <a:t> της μνήμης του Θεού εις ην μόνοι οι καθαροί τη καρδία </a:t>
            </a:r>
            <a:r>
              <a:rPr lang="el-GR" dirty="0" err="1" smtClean="0"/>
              <a:t>εισελεύσονται</a:t>
            </a:r>
            <a:r>
              <a:rPr lang="el-GR" dirty="0" smtClean="0"/>
              <a:t> του </a:t>
            </a:r>
            <a:r>
              <a:rPr lang="el-GR" dirty="0" err="1" smtClean="0"/>
              <a:t>θεάσασθαι</a:t>
            </a:r>
            <a:r>
              <a:rPr lang="el-GR" dirty="0" smtClean="0"/>
              <a:t> το πρόσωπον του </a:t>
            </a:r>
            <a:r>
              <a:rPr lang="el-GR" dirty="0" err="1" smtClean="0"/>
              <a:t>Δεσπότου</a:t>
            </a:r>
            <a:r>
              <a:rPr lang="el-GR" dirty="0" smtClean="0"/>
              <a:t> αυτών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33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Συνδέσεις και συσχετισμοί 2</a:t>
            </a:r>
            <a:endParaRPr lang="en-US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idx="1"/>
          </p:nvPr>
        </p:nvSpPr>
        <p:spPr>
          <a:xfrm>
            <a:off x="0" y="1535113"/>
            <a:ext cx="4497388" cy="6397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Νίκου Καζαντζάκη, </a:t>
            </a:r>
            <a:r>
              <a:rPr lang="el-GR" i="1" dirty="0" smtClean="0"/>
              <a:t>Οδύσσεια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2"/>
          </p:nvPr>
        </p:nvSpPr>
        <p:spPr>
          <a:xfrm>
            <a:off x="0" y="2174874"/>
            <a:ext cx="4497388" cy="46831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l-GR" dirty="0" smtClean="0"/>
              <a:t>«Σαν ήλιος να με βάρεσε, παππού, και </a:t>
            </a:r>
            <a:r>
              <a:rPr lang="el-GR" dirty="0" err="1" smtClean="0"/>
              <a:t>μετωρίστη</a:t>
            </a:r>
            <a:r>
              <a:rPr lang="el-GR" dirty="0" smtClean="0"/>
              <a:t> ο νους μου»</a:t>
            </a:r>
          </a:p>
          <a:p>
            <a:pPr marL="0" indent="0">
              <a:buNone/>
            </a:pPr>
            <a:r>
              <a:rPr lang="el-GR" dirty="0" smtClean="0"/>
              <a:t>«Δεν είναι τούτο , και μη θλίβεσαι, </a:t>
            </a:r>
            <a:r>
              <a:rPr lang="el-GR" dirty="0" err="1" smtClean="0"/>
              <a:t>μετεώρισμα</a:t>
            </a:r>
            <a:r>
              <a:rPr lang="el-GR" dirty="0" smtClean="0"/>
              <a:t> του νου μας»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«Έτσι βαθιά στη </a:t>
            </a:r>
            <a:r>
              <a:rPr lang="el-GR" dirty="0" err="1" smtClean="0"/>
              <a:t>δασομοναξιά</a:t>
            </a:r>
            <a:r>
              <a:rPr lang="el-GR" dirty="0" smtClean="0"/>
              <a:t> μέστωνε αγάλια ο νους του</a:t>
            </a:r>
          </a:p>
          <a:p>
            <a:pPr marL="0" indent="0">
              <a:buNone/>
            </a:pPr>
            <a:r>
              <a:rPr lang="el-GR" dirty="0" smtClean="0"/>
              <a:t>και γλύκαινε σιγά με την πολλή συλλογή η καρδιά του»</a:t>
            </a:r>
            <a:endParaRPr lang="en-US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sz="quarter" idx="3"/>
          </p:nvPr>
        </p:nvSpPr>
        <p:spPr>
          <a:xfrm>
            <a:off x="4499992" y="1556792"/>
            <a:ext cx="4644008" cy="6397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 smtClean="0"/>
              <a:t>Ισαάκ Σύρου, </a:t>
            </a:r>
            <a:r>
              <a:rPr lang="el-GR" i="1" dirty="0" smtClean="0"/>
              <a:t>Περί λογισμών</a:t>
            </a:r>
            <a:endParaRPr lang="en-US" i="1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4"/>
          </p:nvPr>
        </p:nvSpPr>
        <p:spPr>
          <a:xfrm>
            <a:off x="4499993" y="2174874"/>
            <a:ext cx="4644008" cy="46831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l-GR" dirty="0" smtClean="0"/>
              <a:t>«Όπερ συμβαίνει τω </a:t>
            </a:r>
            <a:r>
              <a:rPr lang="el-GR" dirty="0" err="1" smtClean="0"/>
              <a:t>ιχθύι</a:t>
            </a:r>
            <a:r>
              <a:rPr lang="el-GR" dirty="0" smtClean="0"/>
              <a:t> </a:t>
            </a:r>
            <a:r>
              <a:rPr lang="el-GR" dirty="0" err="1" smtClean="0"/>
              <a:t>εξεληλυθότι</a:t>
            </a:r>
            <a:r>
              <a:rPr lang="el-GR" dirty="0" smtClean="0"/>
              <a:t> του ύδατος, τούτο και των </a:t>
            </a:r>
            <a:r>
              <a:rPr lang="el-GR" dirty="0" err="1" smtClean="0"/>
              <a:t>νοΐ</a:t>
            </a:r>
            <a:r>
              <a:rPr lang="el-GR" dirty="0" smtClean="0"/>
              <a:t> συμβαίνει </a:t>
            </a:r>
            <a:r>
              <a:rPr lang="el-GR" dirty="0" err="1" smtClean="0"/>
              <a:t>εξεληλυθότι</a:t>
            </a:r>
            <a:r>
              <a:rPr lang="el-GR" dirty="0" smtClean="0"/>
              <a:t> της μνήμης του Θεού εις ην μόνοι οι καθαροί τη καρδία </a:t>
            </a:r>
            <a:r>
              <a:rPr lang="el-GR" dirty="0" err="1" smtClean="0"/>
              <a:t>εισελεύσονται</a:t>
            </a:r>
            <a:r>
              <a:rPr lang="el-GR" dirty="0" smtClean="0"/>
              <a:t> του </a:t>
            </a:r>
            <a:r>
              <a:rPr lang="el-GR" dirty="0" err="1" smtClean="0"/>
              <a:t>θεάσασθαι</a:t>
            </a:r>
            <a:r>
              <a:rPr lang="el-GR" dirty="0" smtClean="0"/>
              <a:t> το πρόσωπον του </a:t>
            </a:r>
            <a:r>
              <a:rPr lang="el-GR" dirty="0" err="1" smtClean="0"/>
              <a:t>Δεσπότου</a:t>
            </a:r>
            <a:r>
              <a:rPr lang="el-GR" dirty="0" smtClean="0"/>
              <a:t> αυτών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1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889</Words>
  <Application>Microsoft Office PowerPoint</Application>
  <PresentationFormat>Προβολή στην οθόνη (4:3)</PresentationFormat>
  <Paragraphs>82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 του Office</vt:lpstr>
      <vt:lpstr> Θεολογία και τέχνη. Το παράδειγμα του Νίκου Καζαντζάκη</vt:lpstr>
      <vt:lpstr>Συνδέσεις/συσχετισμοί 1</vt:lpstr>
      <vt:lpstr>ΦΩΣ</vt:lpstr>
      <vt:lpstr>Στο έργο του Καζαντζάκη:</vt:lpstr>
      <vt:lpstr>Διευκρίνιση: η έννοια της μεταφυσικής</vt:lpstr>
      <vt:lpstr>Παρουσίαση του PowerPoint</vt:lpstr>
      <vt:lpstr>Παρουσίαση του PowerPoint</vt:lpstr>
      <vt:lpstr>Συνδέσεις και συσχετισμοί 2</vt:lpstr>
      <vt:lpstr>Συνδέσεις και συσχετισμοί 2</vt:lpstr>
      <vt:lpstr> ΝΟΥΣ - ΚΑΡΔΙΑ</vt:lpstr>
      <vt:lpstr>Παρουσίαση του PowerPoint</vt:lpstr>
      <vt:lpstr>Μια αναγκαία διευκρίνιση</vt:lpstr>
      <vt:lpstr>Στην αρχαία ελληνική και βυζαντινή σκέψη,</vt:lpstr>
      <vt:lpstr>Αντιλογοκρατική τάση στην ανατολική παράδοση</vt:lpstr>
      <vt:lpstr>Ασκητική</vt:lpstr>
      <vt:lpstr>Οδύσσεια </vt:lpstr>
      <vt:lpstr>Συνδέσεις και συσχετισμοί 3</vt:lpstr>
      <vt:lpstr>Η γυναίκα ως σύμβολο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ελληνική παράδοση στον Νίκο Καζαντζάκη</dc:title>
  <dc:creator>Dionchatzi</dc:creator>
  <cp:lastModifiedBy>Dionchatzi</cp:lastModifiedBy>
  <cp:revision>30</cp:revision>
  <dcterms:created xsi:type="dcterms:W3CDTF">2017-03-20T08:13:34Z</dcterms:created>
  <dcterms:modified xsi:type="dcterms:W3CDTF">2017-06-12T13:07:51Z</dcterms:modified>
</cp:coreProperties>
</file>