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5203150" cy="32404050"/>
  <p:notesSz cx="6858000" cy="9144000"/>
  <p:defaultTextStyle>
    <a:defPPr>
      <a:defRPr lang="el-GR"/>
    </a:defPPr>
    <a:lvl1pPr algn="l" defTabSz="3290888" rtl="0" fontAlgn="base">
      <a:spcBef>
        <a:spcPct val="0"/>
      </a:spcBef>
      <a:spcAft>
        <a:spcPct val="0"/>
      </a:spcAft>
      <a:defRPr sz="6500" kern="1200">
        <a:solidFill>
          <a:schemeClr val="tx1"/>
        </a:solidFill>
        <a:latin typeface="Arial" charset="0"/>
        <a:ea typeface="+mn-ea"/>
        <a:cs typeface="+mn-cs"/>
      </a:defRPr>
    </a:lvl1pPr>
    <a:lvl2pPr marL="1644650" indent="-1187450" algn="l" defTabSz="3290888" rtl="0" fontAlgn="base">
      <a:spcBef>
        <a:spcPct val="0"/>
      </a:spcBef>
      <a:spcAft>
        <a:spcPct val="0"/>
      </a:spcAft>
      <a:defRPr sz="6500" kern="1200">
        <a:solidFill>
          <a:schemeClr val="tx1"/>
        </a:solidFill>
        <a:latin typeface="Arial" charset="0"/>
        <a:ea typeface="+mn-ea"/>
        <a:cs typeface="+mn-cs"/>
      </a:defRPr>
    </a:lvl2pPr>
    <a:lvl3pPr marL="3290888" indent="-2376488" algn="l" defTabSz="3290888" rtl="0" fontAlgn="base">
      <a:spcBef>
        <a:spcPct val="0"/>
      </a:spcBef>
      <a:spcAft>
        <a:spcPct val="0"/>
      </a:spcAft>
      <a:defRPr sz="6500" kern="1200">
        <a:solidFill>
          <a:schemeClr val="tx1"/>
        </a:solidFill>
        <a:latin typeface="Arial" charset="0"/>
        <a:ea typeface="+mn-ea"/>
        <a:cs typeface="+mn-cs"/>
      </a:defRPr>
    </a:lvl3pPr>
    <a:lvl4pPr marL="4937125" indent="-3565525" algn="l" defTabSz="3290888" rtl="0" fontAlgn="base">
      <a:spcBef>
        <a:spcPct val="0"/>
      </a:spcBef>
      <a:spcAft>
        <a:spcPct val="0"/>
      </a:spcAft>
      <a:defRPr sz="6500" kern="1200">
        <a:solidFill>
          <a:schemeClr val="tx1"/>
        </a:solidFill>
        <a:latin typeface="Arial" charset="0"/>
        <a:ea typeface="+mn-ea"/>
        <a:cs typeface="+mn-cs"/>
      </a:defRPr>
    </a:lvl4pPr>
    <a:lvl5pPr marL="6583363" indent="-4754563" algn="l" defTabSz="3290888" rtl="0" fontAlgn="base">
      <a:spcBef>
        <a:spcPct val="0"/>
      </a:spcBef>
      <a:spcAft>
        <a:spcPct val="0"/>
      </a:spcAft>
      <a:defRPr sz="6500" kern="1200">
        <a:solidFill>
          <a:schemeClr val="tx1"/>
        </a:solidFill>
        <a:latin typeface="Arial" charset="0"/>
        <a:ea typeface="+mn-ea"/>
        <a:cs typeface="+mn-cs"/>
      </a:defRPr>
    </a:lvl5pPr>
    <a:lvl6pPr marL="2286000" algn="l" defTabSz="914400" rtl="0" eaLnBrk="1" latinLnBrk="0" hangingPunct="1">
      <a:defRPr sz="6500" kern="1200">
        <a:solidFill>
          <a:schemeClr val="tx1"/>
        </a:solidFill>
        <a:latin typeface="Arial" charset="0"/>
        <a:ea typeface="+mn-ea"/>
        <a:cs typeface="+mn-cs"/>
      </a:defRPr>
    </a:lvl6pPr>
    <a:lvl7pPr marL="2743200" algn="l" defTabSz="914400" rtl="0" eaLnBrk="1" latinLnBrk="0" hangingPunct="1">
      <a:defRPr sz="6500" kern="1200">
        <a:solidFill>
          <a:schemeClr val="tx1"/>
        </a:solidFill>
        <a:latin typeface="Arial" charset="0"/>
        <a:ea typeface="+mn-ea"/>
        <a:cs typeface="+mn-cs"/>
      </a:defRPr>
    </a:lvl7pPr>
    <a:lvl8pPr marL="3200400" algn="l" defTabSz="914400" rtl="0" eaLnBrk="1" latinLnBrk="0" hangingPunct="1">
      <a:defRPr sz="6500" kern="1200">
        <a:solidFill>
          <a:schemeClr val="tx1"/>
        </a:solidFill>
        <a:latin typeface="Arial" charset="0"/>
        <a:ea typeface="+mn-ea"/>
        <a:cs typeface="+mn-cs"/>
      </a:defRPr>
    </a:lvl8pPr>
    <a:lvl9pPr marL="3657600" algn="l" defTabSz="914400" rtl="0" eaLnBrk="1" latinLnBrk="0" hangingPunct="1">
      <a:defRPr sz="65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798062"/>
    <a:srgbClr val="A50021"/>
    <a:srgbClr val="F16BC1"/>
    <a:srgbClr val="FFFF85"/>
    <a:srgbClr val="BDFFBD"/>
    <a:srgbClr val="FFFF66"/>
    <a:srgbClr val="0033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7785" autoAdjust="0"/>
    <p:restoredTop sz="96774" autoAdjust="0"/>
  </p:normalViewPr>
  <p:slideViewPr>
    <p:cSldViewPr>
      <p:cViewPr>
        <p:scale>
          <a:sx n="35" d="100"/>
          <a:sy n="35" d="100"/>
        </p:scale>
        <p:origin x="-1020" y="-114"/>
      </p:cViewPr>
      <p:guideLst>
        <p:guide orient="horz" pos="10206"/>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diplomatiki\results\excel%20dedomen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diplomatiki\results\excel%20dedomen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style val="34"/>
  <c:chart>
    <c:autoTitleDeleted val="1"/>
    <c:view3D>
      <c:rAngAx val="1"/>
    </c:view3D>
    <c:floor>
      <c:spPr>
        <a:noFill/>
        <a:ln w="25400">
          <a:noFill/>
        </a:ln>
      </c:spPr>
    </c:floor>
    <c:sideWall>
      <c:spPr>
        <a:solidFill>
          <a:srgbClr val="193A61"/>
        </a:solidFill>
        <a:ln w="25400">
          <a:noFill/>
        </a:ln>
        <a:scene3d>
          <a:camera prst="orthographicFront"/>
          <a:lightRig rig="threePt" dir="t"/>
        </a:scene3d>
        <a:sp3d>
          <a:bevelB/>
        </a:sp3d>
      </c:spPr>
    </c:sideWall>
    <c:backWall>
      <c:spPr>
        <a:solidFill>
          <a:srgbClr val="193A61"/>
        </a:solidFill>
        <a:ln w="25400">
          <a:noFill/>
        </a:ln>
        <a:scene3d>
          <a:camera prst="orthographicFront"/>
          <a:lightRig rig="threePt" dir="t"/>
        </a:scene3d>
        <a:sp3d>
          <a:bevelB/>
        </a:sp3d>
      </c:spPr>
    </c:backWall>
    <c:plotArea>
      <c:layout>
        <c:manualLayout>
          <c:layoutTarget val="inner"/>
          <c:xMode val="edge"/>
          <c:yMode val="edge"/>
          <c:x val="0.11506598885956404"/>
          <c:y val="5.5412060607999823E-2"/>
          <c:w val="0.89543990480040669"/>
          <c:h val="0.79702679246339558"/>
        </c:manualLayout>
      </c:layout>
      <c:bar3DChart>
        <c:barDir val="col"/>
        <c:grouping val="percentStacked"/>
        <c:ser>
          <c:idx val="0"/>
          <c:order val="0"/>
          <c:tx>
            <c:strRef>
              <c:f>SINOLA!$B$13</c:f>
              <c:strCache>
                <c:ptCount val="1"/>
                <c:pt idx="0">
                  <c:v>Καλοκαίρι 2013</c:v>
                </c:pt>
              </c:strCache>
            </c:strRef>
          </c:tx>
          <c:spPr>
            <a:solidFill>
              <a:srgbClr val="FFB3FF"/>
            </a:solidFill>
          </c:spPr>
          <c:dLbls>
            <c:dLbl>
              <c:idx val="2"/>
              <c:layout>
                <c:manualLayout>
                  <c:x val="9.9687775793034748E-3"/>
                  <c:y val="-4.8484509135703225E-3"/>
                </c:manualLayout>
              </c:layout>
              <c:showVal val="1"/>
            </c:dLbl>
            <c:txPr>
              <a:bodyPr/>
              <a:lstStyle/>
              <a:p>
                <a:pPr>
                  <a:defRPr sz="1600"/>
                </a:pPr>
                <a:endParaRPr lang="el-GR"/>
              </a:p>
            </c:txPr>
            <c:showVal val="1"/>
          </c:dLbls>
          <c:cat>
            <c:strRef>
              <c:f>SINOLA!$A$14:$A$20</c:f>
              <c:strCache>
                <c:ptCount val="7"/>
                <c:pt idx="0">
                  <c:v>Πτηνά</c:v>
                </c:pt>
                <c:pt idx="1">
                  <c:v>Έντομα</c:v>
                </c:pt>
                <c:pt idx="2">
                  <c:v>Θηλαστικά</c:v>
                </c:pt>
                <c:pt idx="3">
                  <c:v>Rattus spp.</c:v>
                </c:pt>
                <c:pt idx="4">
                  <c:v>Mus spp.&amp; Acomys nesiotes</c:v>
                </c:pt>
                <c:pt idx="5">
                  <c:v>Crocidura suaveolens</c:v>
                </c:pt>
                <c:pt idx="6">
                  <c:v>Suncus etruscus</c:v>
                </c:pt>
              </c:strCache>
            </c:strRef>
          </c:cat>
          <c:val>
            <c:numRef>
              <c:f>SINOLA!$B$14:$B$20</c:f>
              <c:numCache>
                <c:formatCode>General</c:formatCode>
                <c:ptCount val="7"/>
                <c:pt idx="0">
                  <c:v>1.81</c:v>
                </c:pt>
                <c:pt idx="1">
                  <c:v>2.72</c:v>
                </c:pt>
                <c:pt idx="2">
                  <c:v>95.47</c:v>
                </c:pt>
                <c:pt idx="3">
                  <c:v>9.06</c:v>
                </c:pt>
                <c:pt idx="4">
                  <c:v>64.649999999999991</c:v>
                </c:pt>
                <c:pt idx="5">
                  <c:v>20.85</c:v>
                </c:pt>
                <c:pt idx="6">
                  <c:v>0.91</c:v>
                </c:pt>
              </c:numCache>
            </c:numRef>
          </c:val>
        </c:ser>
        <c:ser>
          <c:idx val="1"/>
          <c:order val="1"/>
          <c:tx>
            <c:strRef>
              <c:f>SINOLA!$C$13</c:f>
              <c:strCache>
                <c:ptCount val="1"/>
                <c:pt idx="0">
                  <c:v>Φθινόπωρο 2013</c:v>
                </c:pt>
              </c:strCache>
            </c:strRef>
          </c:tx>
          <c:spPr>
            <a:solidFill>
              <a:srgbClr val="1A5A4B"/>
            </a:solidFill>
          </c:spPr>
          <c:dLbls>
            <c:dLbl>
              <c:idx val="2"/>
              <c:layout>
                <c:manualLayout>
                  <c:x val="1.5458826647669819E-2"/>
                  <c:y val="0"/>
                </c:manualLayout>
              </c:layout>
              <c:showVal val="1"/>
            </c:dLbl>
            <c:dLbl>
              <c:idx val="3"/>
              <c:layout>
                <c:manualLayout>
                  <c:x val="9.6617666547936451E-3"/>
                  <c:y val="1.5594432762945473E-3"/>
                </c:manualLayout>
              </c:layout>
              <c:showVal val="1"/>
            </c:dLbl>
            <c:dLbl>
              <c:idx val="4"/>
              <c:layout>
                <c:manualLayout>
                  <c:x val="1.1594119985752332E-2"/>
                  <c:y val="-3.118886552589109E-3"/>
                </c:manualLayout>
              </c:layout>
              <c:showVal val="1"/>
            </c:dLbl>
            <c:dLbl>
              <c:idx val="5"/>
              <c:layout>
                <c:manualLayout>
                  <c:x val="1.3526473316711134E-2"/>
                  <c:y val="-6.237773105178231E-3"/>
                </c:manualLayout>
              </c:layout>
              <c:showVal val="1"/>
            </c:dLbl>
            <c:dLbl>
              <c:idx val="6"/>
              <c:layout>
                <c:manualLayout>
                  <c:x val="1.1594119985752332E-2"/>
                  <c:y val="3.118886552589109E-3"/>
                </c:manualLayout>
              </c:layout>
              <c:showVal val="1"/>
            </c:dLbl>
            <c:txPr>
              <a:bodyPr/>
              <a:lstStyle/>
              <a:p>
                <a:pPr>
                  <a:defRPr sz="1600">
                    <a:solidFill>
                      <a:schemeClr val="tx1"/>
                    </a:solidFill>
                  </a:defRPr>
                </a:pPr>
                <a:endParaRPr lang="el-GR"/>
              </a:p>
            </c:txPr>
            <c:showVal val="1"/>
          </c:dLbls>
          <c:cat>
            <c:strRef>
              <c:f>SINOLA!$A$14:$A$20</c:f>
              <c:strCache>
                <c:ptCount val="7"/>
                <c:pt idx="0">
                  <c:v>Πτηνά</c:v>
                </c:pt>
                <c:pt idx="1">
                  <c:v>Έντομα</c:v>
                </c:pt>
                <c:pt idx="2">
                  <c:v>Θηλαστικά</c:v>
                </c:pt>
                <c:pt idx="3">
                  <c:v>Rattus spp.</c:v>
                </c:pt>
                <c:pt idx="4">
                  <c:v>Mus spp.&amp; Acomys nesiotes</c:v>
                </c:pt>
                <c:pt idx="5">
                  <c:v>Crocidura suaveolens</c:v>
                </c:pt>
                <c:pt idx="6">
                  <c:v>Suncus etruscus</c:v>
                </c:pt>
              </c:strCache>
            </c:strRef>
          </c:cat>
          <c:val>
            <c:numRef>
              <c:f>SINOLA!$C$14:$C$20</c:f>
              <c:numCache>
                <c:formatCode>General</c:formatCode>
                <c:ptCount val="7"/>
                <c:pt idx="0">
                  <c:v>3.15</c:v>
                </c:pt>
                <c:pt idx="1">
                  <c:v>1.6500000000000001</c:v>
                </c:pt>
                <c:pt idx="2">
                  <c:v>95.2</c:v>
                </c:pt>
                <c:pt idx="3">
                  <c:v>12.92</c:v>
                </c:pt>
                <c:pt idx="4">
                  <c:v>70.86999999999999</c:v>
                </c:pt>
                <c:pt idx="5">
                  <c:v>10.360000000000024</c:v>
                </c:pt>
                <c:pt idx="6">
                  <c:v>1.05</c:v>
                </c:pt>
              </c:numCache>
            </c:numRef>
          </c:val>
        </c:ser>
        <c:ser>
          <c:idx val="2"/>
          <c:order val="2"/>
          <c:tx>
            <c:strRef>
              <c:f>SINOLA!$D$13</c:f>
              <c:strCache>
                <c:ptCount val="1"/>
                <c:pt idx="0">
                  <c:v>Χειμώνας 2014</c:v>
                </c:pt>
              </c:strCache>
            </c:strRef>
          </c:tx>
          <c:spPr>
            <a:solidFill>
              <a:srgbClr val="FFFF66"/>
            </a:solidFill>
          </c:spPr>
          <c:dLbls>
            <c:dLbl>
              <c:idx val="2"/>
              <c:layout>
                <c:manualLayout>
                  <c:x val="1.1594119985752332E-2"/>
                  <c:y val="3.118886552589109E-3"/>
                </c:manualLayout>
              </c:layout>
              <c:showVal val="1"/>
            </c:dLbl>
            <c:dLbl>
              <c:idx val="3"/>
              <c:layout>
                <c:manualLayout>
                  <c:x val="1.1630240509187373E-2"/>
                  <c:y val="-1.6161503045234429E-3"/>
                </c:manualLayout>
              </c:layout>
              <c:showVal val="1"/>
            </c:dLbl>
            <c:dLbl>
              <c:idx val="4"/>
              <c:layout>
                <c:manualLayout>
                  <c:x val="4.9843887896517391E-3"/>
                  <c:y val="4.8484509135703511E-3"/>
                </c:manualLayout>
              </c:layout>
              <c:showVal val="1"/>
            </c:dLbl>
            <c:txPr>
              <a:bodyPr/>
              <a:lstStyle/>
              <a:p>
                <a:pPr>
                  <a:defRPr sz="1600"/>
                </a:pPr>
                <a:endParaRPr lang="el-GR"/>
              </a:p>
            </c:txPr>
            <c:showVal val="1"/>
          </c:dLbls>
          <c:cat>
            <c:strRef>
              <c:f>SINOLA!$A$14:$A$20</c:f>
              <c:strCache>
                <c:ptCount val="7"/>
                <c:pt idx="0">
                  <c:v>Πτηνά</c:v>
                </c:pt>
                <c:pt idx="1">
                  <c:v>Έντομα</c:v>
                </c:pt>
                <c:pt idx="2">
                  <c:v>Θηλαστικά</c:v>
                </c:pt>
                <c:pt idx="3">
                  <c:v>Rattus spp.</c:v>
                </c:pt>
                <c:pt idx="4">
                  <c:v>Mus spp.&amp; Acomys nesiotes</c:v>
                </c:pt>
                <c:pt idx="5">
                  <c:v>Crocidura suaveolens</c:v>
                </c:pt>
                <c:pt idx="6">
                  <c:v>Suncus etruscus</c:v>
                </c:pt>
              </c:strCache>
            </c:strRef>
          </c:cat>
          <c:val>
            <c:numRef>
              <c:f>SINOLA!$D$14:$D$20</c:f>
              <c:numCache>
                <c:formatCode>General</c:formatCode>
                <c:ptCount val="7"/>
                <c:pt idx="0">
                  <c:v>1.22</c:v>
                </c:pt>
                <c:pt idx="1">
                  <c:v>0.61000000000000065</c:v>
                </c:pt>
                <c:pt idx="2">
                  <c:v>98.169999999999987</c:v>
                </c:pt>
                <c:pt idx="3">
                  <c:v>12.22</c:v>
                </c:pt>
                <c:pt idx="4">
                  <c:v>76.58</c:v>
                </c:pt>
                <c:pt idx="5">
                  <c:v>8.9600000000000026</c:v>
                </c:pt>
                <c:pt idx="6">
                  <c:v>0.41000000000000031</c:v>
                </c:pt>
              </c:numCache>
            </c:numRef>
          </c:val>
        </c:ser>
        <c:dLbls>
          <c:showVal val="1"/>
        </c:dLbls>
        <c:gapWidth val="95"/>
        <c:gapDepth val="95"/>
        <c:shape val="cylinder"/>
        <c:axId val="67003520"/>
        <c:axId val="67005056"/>
        <c:axId val="0"/>
      </c:bar3DChart>
      <c:catAx>
        <c:axId val="67003520"/>
        <c:scaling>
          <c:orientation val="minMax"/>
        </c:scaling>
        <c:delete val="1"/>
        <c:axPos val="b"/>
        <c:numFmt formatCode="General" sourceLinked="1"/>
        <c:majorTickMark val="none"/>
        <c:tickLblPos val="none"/>
        <c:crossAx val="67005056"/>
        <c:crosses val="autoZero"/>
        <c:auto val="1"/>
        <c:lblAlgn val="ctr"/>
        <c:lblOffset val="100"/>
      </c:catAx>
      <c:valAx>
        <c:axId val="67005056"/>
        <c:scaling>
          <c:orientation val="minMax"/>
        </c:scaling>
        <c:axPos val="l"/>
        <c:title>
          <c:tx>
            <c:rich>
              <a:bodyPr rot="-5400000" vert="horz"/>
              <a:lstStyle/>
              <a:p>
                <a:pPr>
                  <a:defRPr lang="en-US" sz="2200"/>
                </a:pPr>
                <a:r>
                  <a:rPr lang="en-US" sz="2200"/>
                  <a:t>N%</a:t>
                </a:r>
              </a:p>
            </c:rich>
          </c:tx>
          <c:layout>
            <c:manualLayout>
              <c:xMode val="edge"/>
              <c:yMode val="edge"/>
              <c:x val="2.3415441271843859E-2"/>
              <c:y val="5.0807153104912963E-3"/>
            </c:manualLayout>
          </c:layout>
        </c:title>
        <c:numFmt formatCode="0%" sourceLinked="1"/>
        <c:tickLblPos val="nextTo"/>
        <c:txPr>
          <a:bodyPr/>
          <a:lstStyle/>
          <a:p>
            <a:pPr>
              <a:defRPr lang="en-US" sz="2000"/>
            </a:pPr>
            <a:endParaRPr lang="el-GR"/>
          </a:p>
        </c:txPr>
        <c:crossAx val="67003520"/>
        <c:crosses val="autoZero"/>
        <c:crossBetween val="between"/>
      </c:valAx>
    </c:plotArea>
    <c:legend>
      <c:legendPos val="t"/>
      <c:layout>
        <c:manualLayout>
          <c:xMode val="edge"/>
          <c:yMode val="edge"/>
          <c:x val="0"/>
          <c:y val="0.9201025464638668"/>
          <c:w val="1"/>
          <c:h val="3.4266985529839943E-2"/>
        </c:manualLayout>
      </c:layout>
      <c:txPr>
        <a:bodyPr/>
        <a:lstStyle/>
        <a:p>
          <a:pPr>
            <a:defRPr lang="en-US" sz="1800"/>
          </a:pPr>
          <a:endParaRPr lang="el-GR"/>
        </a:p>
      </c:txPr>
    </c:legend>
    <c:plotVisOnly val="1"/>
    <c:dispBlanksAs val="gap"/>
  </c:chart>
  <c:spPr>
    <a:ln>
      <a:no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style val="1"/>
  <c:chart>
    <c:view3D>
      <c:rAngAx val="1"/>
    </c:view3D>
    <c:floor>
      <c:spPr>
        <a:noFill/>
        <a:ln w="9525">
          <a:noFill/>
        </a:ln>
      </c:spPr>
    </c:floor>
    <c:sideWall>
      <c:spPr>
        <a:solidFill>
          <a:srgbClr val="1F497D">
            <a:lumMod val="75000"/>
          </a:srgbClr>
        </a:solidFill>
        <a:ln w="25400">
          <a:noFill/>
        </a:ln>
      </c:spPr>
    </c:sideWall>
    <c:backWall>
      <c:spPr>
        <a:solidFill>
          <a:srgbClr val="1F497D">
            <a:lumMod val="75000"/>
          </a:srgbClr>
        </a:solidFill>
        <a:ln w="25400">
          <a:noFill/>
        </a:ln>
      </c:spPr>
    </c:backWall>
    <c:plotArea>
      <c:layout>
        <c:manualLayout>
          <c:layoutTarget val="inner"/>
          <c:xMode val="edge"/>
          <c:yMode val="edge"/>
          <c:x val="8.9987196632275446E-2"/>
          <c:y val="0.11101815048218577"/>
          <c:w val="0.8856021992954205"/>
          <c:h val="0.76818741744272012"/>
        </c:manualLayout>
      </c:layout>
      <c:bar3DChart>
        <c:barDir val="col"/>
        <c:grouping val="percentStacked"/>
        <c:ser>
          <c:idx val="0"/>
          <c:order val="0"/>
          <c:tx>
            <c:strRef>
              <c:f>SINOLA!$H$14</c:f>
              <c:strCache>
                <c:ptCount val="1"/>
                <c:pt idx="0">
                  <c:v>Πτηνά</c:v>
                </c:pt>
              </c:strCache>
            </c:strRef>
          </c:tx>
          <c:spPr>
            <a:solidFill>
              <a:srgbClr val="92D050"/>
            </a:solidFill>
          </c:spPr>
          <c:dLbls>
            <c:txPr>
              <a:bodyPr/>
              <a:lstStyle/>
              <a:p>
                <a:pPr>
                  <a:defRPr sz="1600">
                    <a:solidFill>
                      <a:schemeClr val="bg1"/>
                    </a:solidFill>
                  </a:defRPr>
                </a:pPr>
                <a:endParaRPr lang="el-GR"/>
              </a:p>
            </c:txPr>
            <c:showVal val="1"/>
          </c:dLbls>
          <c:cat>
            <c:strRef>
              <c:f>SINOLA!$I$13:$K$13</c:f>
              <c:strCache>
                <c:ptCount val="3"/>
                <c:pt idx="0">
                  <c:v>Καλοκαίρι 2013</c:v>
                </c:pt>
                <c:pt idx="1">
                  <c:v>Φθινόπωρο 2013</c:v>
                </c:pt>
                <c:pt idx="2">
                  <c:v>Χειμώνας 2014</c:v>
                </c:pt>
              </c:strCache>
            </c:strRef>
          </c:cat>
          <c:val>
            <c:numRef>
              <c:f>SINOLA!$I$14:$K$14</c:f>
              <c:numCache>
                <c:formatCode>General</c:formatCode>
                <c:ptCount val="3"/>
                <c:pt idx="0">
                  <c:v>3.04</c:v>
                </c:pt>
                <c:pt idx="1">
                  <c:v>4.46</c:v>
                </c:pt>
                <c:pt idx="2">
                  <c:v>1.76</c:v>
                </c:pt>
              </c:numCache>
            </c:numRef>
          </c:val>
        </c:ser>
        <c:ser>
          <c:idx val="1"/>
          <c:order val="1"/>
          <c:tx>
            <c:strRef>
              <c:f>SINOLA!$H$15</c:f>
              <c:strCache>
                <c:ptCount val="1"/>
                <c:pt idx="0">
                  <c:v>Έντομα</c:v>
                </c:pt>
              </c:strCache>
            </c:strRef>
          </c:tx>
          <c:spPr>
            <a:solidFill>
              <a:srgbClr val="32EE94"/>
            </a:solidFill>
          </c:spPr>
          <c:cat>
            <c:strRef>
              <c:f>SINOLA!$I$13:$K$13</c:f>
              <c:strCache>
                <c:ptCount val="3"/>
                <c:pt idx="0">
                  <c:v>Καλοκαίρι 2013</c:v>
                </c:pt>
                <c:pt idx="1">
                  <c:v>Φθινόπωρο 2013</c:v>
                </c:pt>
                <c:pt idx="2">
                  <c:v>Χειμώνας 2014</c:v>
                </c:pt>
              </c:strCache>
            </c:strRef>
          </c:cat>
          <c:val>
            <c:numRef>
              <c:f>SINOLA!$I$15:$K$15</c:f>
              <c:numCache>
                <c:formatCode>General</c:formatCode>
                <c:ptCount val="3"/>
                <c:pt idx="0">
                  <c:v>8.0000000000000043E-2</c:v>
                </c:pt>
                <c:pt idx="1">
                  <c:v>4.0000000000000022E-2</c:v>
                </c:pt>
                <c:pt idx="2">
                  <c:v>2.0000000000000011E-2</c:v>
                </c:pt>
              </c:numCache>
            </c:numRef>
          </c:val>
        </c:ser>
        <c:ser>
          <c:idx val="2"/>
          <c:order val="2"/>
          <c:tx>
            <c:strRef>
              <c:f>SINOLA!$H$16</c:f>
              <c:strCache>
                <c:ptCount val="1"/>
                <c:pt idx="0">
                  <c:v>Θηλαστικά</c:v>
                </c:pt>
              </c:strCache>
            </c:strRef>
          </c:tx>
          <c:spPr>
            <a:solidFill>
              <a:schemeClr val="accent5">
                <a:lumMod val="60000"/>
                <a:lumOff val="40000"/>
              </a:schemeClr>
            </a:solidFill>
          </c:spPr>
          <c:dLbls>
            <c:txPr>
              <a:bodyPr/>
              <a:lstStyle/>
              <a:p>
                <a:pPr>
                  <a:defRPr sz="1600">
                    <a:solidFill>
                      <a:schemeClr val="bg1"/>
                    </a:solidFill>
                  </a:defRPr>
                </a:pPr>
                <a:endParaRPr lang="el-GR"/>
              </a:p>
            </c:txPr>
            <c:showVal val="1"/>
          </c:dLbls>
          <c:cat>
            <c:strRef>
              <c:f>SINOLA!$I$13:$K$13</c:f>
              <c:strCache>
                <c:ptCount val="3"/>
                <c:pt idx="0">
                  <c:v>Καλοκαίρι 2013</c:v>
                </c:pt>
                <c:pt idx="1">
                  <c:v>Φθινόπωρο 2013</c:v>
                </c:pt>
                <c:pt idx="2">
                  <c:v>Χειμώνας 2014</c:v>
                </c:pt>
              </c:strCache>
            </c:strRef>
          </c:cat>
          <c:val>
            <c:numRef>
              <c:f>SINOLA!$I$16:$K$16</c:f>
              <c:numCache>
                <c:formatCode>General</c:formatCode>
                <c:ptCount val="3"/>
                <c:pt idx="0">
                  <c:v>96.88</c:v>
                </c:pt>
                <c:pt idx="1">
                  <c:v>95.500000000000014</c:v>
                </c:pt>
                <c:pt idx="2">
                  <c:v>98.220000000000013</c:v>
                </c:pt>
              </c:numCache>
            </c:numRef>
          </c:val>
        </c:ser>
        <c:shape val="box"/>
        <c:axId val="77500800"/>
        <c:axId val="77502336"/>
        <c:axId val="0"/>
      </c:bar3DChart>
      <c:catAx>
        <c:axId val="77500800"/>
        <c:scaling>
          <c:orientation val="minMax"/>
        </c:scaling>
        <c:axPos val="b"/>
        <c:tickLblPos val="nextTo"/>
        <c:txPr>
          <a:bodyPr/>
          <a:lstStyle/>
          <a:p>
            <a:pPr>
              <a:defRPr sz="1800">
                <a:solidFill>
                  <a:schemeClr val="bg1"/>
                </a:solidFill>
              </a:defRPr>
            </a:pPr>
            <a:endParaRPr lang="el-GR"/>
          </a:p>
        </c:txPr>
        <c:crossAx val="77502336"/>
        <c:crosses val="autoZero"/>
        <c:auto val="1"/>
        <c:lblAlgn val="ctr"/>
        <c:lblOffset val="100"/>
      </c:catAx>
      <c:valAx>
        <c:axId val="77502336"/>
        <c:scaling>
          <c:orientation val="minMax"/>
        </c:scaling>
        <c:axPos val="l"/>
        <c:title>
          <c:tx>
            <c:rich>
              <a:bodyPr rot="0" vert="horz"/>
              <a:lstStyle/>
              <a:p>
                <a:pPr>
                  <a:defRPr sz="2200">
                    <a:solidFill>
                      <a:schemeClr val="bg1"/>
                    </a:solidFill>
                  </a:defRPr>
                </a:pPr>
                <a:r>
                  <a:rPr lang="en-US" sz="2200" dirty="0">
                    <a:solidFill>
                      <a:schemeClr val="bg1"/>
                    </a:solidFill>
                  </a:rPr>
                  <a:t>% prey biomass</a:t>
                </a:r>
              </a:p>
            </c:rich>
          </c:tx>
          <c:layout>
            <c:manualLayout>
              <c:xMode val="edge"/>
              <c:yMode val="edge"/>
              <c:x val="1.0749381081697221E-2"/>
              <c:y val="2.2679551753714014E-2"/>
            </c:manualLayout>
          </c:layout>
        </c:title>
        <c:numFmt formatCode="0%" sourceLinked="1"/>
        <c:tickLblPos val="nextTo"/>
        <c:txPr>
          <a:bodyPr/>
          <a:lstStyle/>
          <a:p>
            <a:pPr>
              <a:defRPr sz="2000">
                <a:solidFill>
                  <a:schemeClr val="bg1"/>
                </a:solidFill>
              </a:defRPr>
            </a:pPr>
            <a:endParaRPr lang="el-GR"/>
          </a:p>
        </c:txPr>
        <c:crossAx val="77500800"/>
        <c:crosses val="autoZero"/>
        <c:crossBetween val="between"/>
      </c:valAx>
    </c:plotArea>
    <c:legend>
      <c:legendPos val="r"/>
      <c:layout>
        <c:manualLayout>
          <c:xMode val="edge"/>
          <c:yMode val="edge"/>
          <c:x val="0.17073159676256089"/>
          <c:y val="0"/>
          <c:w val="0.65726830725010965"/>
          <c:h val="0.13380261078264938"/>
        </c:manualLayout>
      </c:layout>
      <c:txPr>
        <a:bodyPr/>
        <a:lstStyle/>
        <a:p>
          <a:pPr>
            <a:defRPr sz="2000">
              <a:solidFill>
                <a:schemeClr val="bg1"/>
              </a:solidFill>
            </a:defRPr>
          </a:pPr>
          <a:endParaRPr lang="el-GR"/>
        </a:p>
      </c:txPr>
    </c:legend>
    <c:plotVisOnly val="1"/>
    <c:dispBlanksAs val="gap"/>
  </c:chart>
  <c:spPr>
    <a:effectLst>
      <a:outerShdw blurRad="50800" dist="38100" dir="5400000" algn="t" rotWithShape="0">
        <a:prstClr val="black">
          <a:alpha val="40000"/>
        </a:prstClr>
      </a:outerShdw>
    </a:effectLst>
    <a:scene3d>
      <a:camera prst="orthographicFront"/>
      <a:lightRig rig="threePt" dir="t"/>
    </a:scene3d>
    <a:sp3d prstMaterial="flat"/>
  </c:spPr>
  <c:externalData r:id="rId1"/>
</c:chartSpace>
</file>

<file path=ppt/drawings/drawing1.xml><?xml version="1.0" encoding="utf-8"?>
<c:userShapes xmlns:c="http://schemas.openxmlformats.org/drawingml/2006/chart">
  <cdr:relSizeAnchor xmlns:cdr="http://schemas.openxmlformats.org/drawingml/2006/chartDrawing">
    <cdr:from>
      <cdr:x>0.8587</cdr:x>
      <cdr:y>0</cdr:y>
    </cdr:from>
    <cdr:to>
      <cdr:x>0.97826</cdr:x>
      <cdr:y>0.05669</cdr:y>
    </cdr:to>
    <cdr:sp macro="" textlink="">
      <cdr:nvSpPr>
        <cdr:cNvPr id="2" name="TextBox 53"/>
        <cdr:cNvSpPr txBox="1"/>
      </cdr:nvSpPr>
      <cdr:spPr>
        <a:xfrm xmlns:a="http://schemas.openxmlformats.org/drawingml/2006/main">
          <a:off x="5643602" y="-71438"/>
          <a:ext cx="785784" cy="46168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l-GR"/>
          </a:defPPr>
          <a:lvl1pPr marL="0" algn="l" defTabSz="3291840" rtl="0" eaLnBrk="1" latinLnBrk="0" hangingPunct="1">
            <a:defRPr sz="6500" kern="1200">
              <a:solidFill>
                <a:sysClr val="window" lastClr="FFFFFF"/>
              </a:solidFill>
              <a:latin typeface="Calibri"/>
            </a:defRPr>
          </a:lvl1pPr>
          <a:lvl2pPr marL="1645920" algn="l" defTabSz="3291840" rtl="0" eaLnBrk="1" latinLnBrk="0" hangingPunct="1">
            <a:defRPr sz="6500" kern="1200">
              <a:solidFill>
                <a:sysClr val="window" lastClr="FFFFFF"/>
              </a:solidFill>
              <a:latin typeface="Calibri"/>
            </a:defRPr>
          </a:lvl2pPr>
          <a:lvl3pPr marL="3291840" algn="l" defTabSz="3291840" rtl="0" eaLnBrk="1" latinLnBrk="0" hangingPunct="1">
            <a:defRPr sz="6500" kern="1200">
              <a:solidFill>
                <a:sysClr val="window" lastClr="FFFFFF"/>
              </a:solidFill>
              <a:latin typeface="Calibri"/>
            </a:defRPr>
          </a:lvl3pPr>
          <a:lvl4pPr marL="4937760" algn="l" defTabSz="3291840" rtl="0" eaLnBrk="1" latinLnBrk="0" hangingPunct="1">
            <a:defRPr sz="6500" kern="1200">
              <a:solidFill>
                <a:sysClr val="window" lastClr="FFFFFF"/>
              </a:solidFill>
              <a:latin typeface="Calibri"/>
            </a:defRPr>
          </a:lvl4pPr>
          <a:lvl5pPr marL="6583680" algn="l" defTabSz="3291840" rtl="0" eaLnBrk="1" latinLnBrk="0" hangingPunct="1">
            <a:defRPr sz="6500" kern="1200">
              <a:solidFill>
                <a:sysClr val="window" lastClr="FFFFFF"/>
              </a:solidFill>
              <a:latin typeface="Calibri"/>
            </a:defRPr>
          </a:lvl5pPr>
          <a:lvl6pPr marL="8229600" algn="l" defTabSz="3291840" rtl="0" eaLnBrk="1" latinLnBrk="0" hangingPunct="1">
            <a:defRPr sz="6500" kern="1200">
              <a:solidFill>
                <a:sysClr val="window" lastClr="FFFFFF"/>
              </a:solidFill>
              <a:latin typeface="Calibri"/>
            </a:defRPr>
          </a:lvl6pPr>
          <a:lvl7pPr marL="9875520" algn="l" defTabSz="3291840" rtl="0" eaLnBrk="1" latinLnBrk="0" hangingPunct="1">
            <a:defRPr sz="6500" kern="1200">
              <a:solidFill>
                <a:sysClr val="window" lastClr="FFFFFF"/>
              </a:solidFill>
              <a:latin typeface="Calibri"/>
            </a:defRPr>
          </a:lvl7pPr>
          <a:lvl8pPr marL="11521440" algn="l" defTabSz="3291840" rtl="0" eaLnBrk="1" latinLnBrk="0" hangingPunct="1">
            <a:defRPr sz="6500" kern="1200">
              <a:solidFill>
                <a:sysClr val="window" lastClr="FFFFFF"/>
              </a:solidFill>
              <a:latin typeface="Calibri"/>
            </a:defRPr>
          </a:lvl8pPr>
          <a:lvl9pPr marL="13167360" algn="l" defTabSz="3291840" rtl="0" eaLnBrk="1" latinLnBrk="0" hangingPunct="1">
            <a:defRPr sz="6500" kern="1200">
              <a:solidFill>
                <a:sysClr val="window" lastClr="FFFFFF"/>
              </a:solidFill>
              <a:latin typeface="Calibri"/>
            </a:defRPr>
          </a:lvl9pPr>
        </a:lstStyle>
        <a:p xmlns:a="http://schemas.openxmlformats.org/drawingml/2006/main">
          <a:r>
            <a:rPr lang="el-GR" sz="2400" dirty="0" smtClean="0">
              <a:solidFill>
                <a:srgbClr val="A50021"/>
              </a:solidFill>
            </a:rPr>
            <a:t>Β</a:t>
          </a:r>
          <a:endParaRPr lang="el-GR" sz="2400" dirty="0">
            <a:solidFill>
              <a:srgbClr val="A50021"/>
            </a:solidFill>
          </a:endParaRPr>
        </a:p>
      </cdr:txBody>
    </cdr:sp>
  </cdr:relSizeAnchor>
  <cdr:relSizeAnchor xmlns:cdr="http://schemas.openxmlformats.org/drawingml/2006/chartDrawing">
    <cdr:from>
      <cdr:x>0.11215</cdr:x>
      <cdr:y>0.84545</cdr:y>
    </cdr:from>
    <cdr:to>
      <cdr:x>0.50838</cdr:x>
      <cdr:y>0.91688</cdr:y>
    </cdr:to>
    <cdr:sp macro="" textlink="">
      <cdr:nvSpPr>
        <cdr:cNvPr id="3" name="TextBox 2"/>
        <cdr:cNvSpPr txBox="1"/>
      </cdr:nvSpPr>
      <cdr:spPr>
        <a:xfrm xmlns:a="http://schemas.openxmlformats.org/drawingml/2006/main">
          <a:off x="857256" y="6643734"/>
          <a:ext cx="3028702" cy="56129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500" dirty="0" smtClean="0"/>
            <a:t>     </a:t>
          </a:r>
          <a:r>
            <a:rPr lang="el-GR" sz="1500" dirty="0" smtClean="0"/>
            <a:t>Πτηνά         Έντομα     </a:t>
          </a:r>
          <a:r>
            <a:rPr lang="el-GR" sz="1500" dirty="0" smtClean="0">
              <a:latin typeface="+mn-lt"/>
              <a:ea typeface="+mn-ea"/>
              <a:cs typeface="+mn-cs"/>
            </a:rPr>
            <a:t>Θηλαστικά</a:t>
          </a:r>
        </a:p>
        <a:p xmlns:a="http://schemas.openxmlformats.org/drawingml/2006/main">
          <a:r>
            <a:rPr lang="el-GR" sz="1500" dirty="0"/>
            <a:t> </a:t>
          </a:r>
          <a:r>
            <a:rPr lang="el-GR" sz="1500" dirty="0" smtClean="0"/>
            <a:t>                                          </a:t>
          </a:r>
          <a:r>
            <a:rPr lang="en-US" sz="1500" dirty="0" smtClean="0"/>
            <a:t> </a:t>
          </a:r>
          <a:r>
            <a:rPr lang="el-GR" sz="1500" dirty="0" smtClean="0"/>
            <a:t> </a:t>
          </a:r>
          <a:r>
            <a:rPr lang="el-GR" sz="1500" dirty="0" smtClean="0">
              <a:latin typeface="+mn-lt"/>
              <a:ea typeface="+mn-ea"/>
              <a:cs typeface="+mn-cs"/>
            </a:rPr>
            <a:t>συνολικά</a:t>
          </a:r>
          <a:endParaRPr lang="el-GR" sz="1500" i="1" dirty="0"/>
        </a:p>
      </cdr:txBody>
    </cdr:sp>
  </cdr:relSizeAnchor>
  <cdr:relSizeAnchor xmlns:cdr="http://schemas.openxmlformats.org/drawingml/2006/chartDrawing">
    <cdr:from>
      <cdr:x>0.49533</cdr:x>
      <cdr:y>0.84545</cdr:y>
    </cdr:from>
    <cdr:to>
      <cdr:x>0.99533</cdr:x>
      <cdr:y>0.89903</cdr:y>
    </cdr:to>
    <cdr:sp macro="" textlink="">
      <cdr:nvSpPr>
        <cdr:cNvPr id="4" name="TextBox 3"/>
        <cdr:cNvSpPr txBox="1"/>
      </cdr:nvSpPr>
      <cdr:spPr>
        <a:xfrm xmlns:a="http://schemas.openxmlformats.org/drawingml/2006/main">
          <a:off x="3786214" y="6643734"/>
          <a:ext cx="3821934" cy="42097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i="1" dirty="0" err="1" smtClean="0"/>
            <a:t>Rattus</a:t>
          </a:r>
          <a:r>
            <a:rPr lang="en-US" sz="1100" i="1" dirty="0" smtClean="0"/>
            <a:t> </a:t>
          </a:r>
          <a:r>
            <a:rPr lang="en-US" i="1" dirty="0"/>
            <a:t>spp. </a:t>
          </a:r>
          <a:r>
            <a:rPr lang="en-US" i="1" dirty="0" smtClean="0"/>
            <a:t>      </a:t>
          </a:r>
          <a:r>
            <a:rPr lang="en-US" i="1" dirty="0" err="1" smtClean="0"/>
            <a:t>Mus</a:t>
          </a:r>
          <a:r>
            <a:rPr lang="en-US" i="1" dirty="0" smtClean="0"/>
            <a:t> </a:t>
          </a:r>
          <a:r>
            <a:rPr lang="en-US" i="1" dirty="0"/>
            <a:t>spp</a:t>
          </a:r>
          <a:r>
            <a:rPr lang="en-US" i="1" dirty="0" smtClean="0"/>
            <a:t>.                   </a:t>
          </a:r>
          <a:r>
            <a:rPr lang="en-US" i="1" dirty="0" err="1" smtClean="0"/>
            <a:t>Crocidura</a:t>
          </a:r>
          <a:r>
            <a:rPr lang="en-US" i="1" dirty="0" smtClean="0"/>
            <a:t>      </a:t>
          </a:r>
          <a:r>
            <a:rPr lang="en-US" i="1" dirty="0" err="1" smtClean="0"/>
            <a:t>Suncus</a:t>
          </a:r>
          <a:r>
            <a:rPr lang="en-US" i="1" dirty="0" smtClean="0"/>
            <a:t> </a:t>
          </a:r>
          <a:r>
            <a:rPr lang="en-US" i="1" dirty="0" err="1" smtClean="0"/>
            <a:t>etruscus</a:t>
          </a:r>
          <a:endParaRPr lang="en-US" i="1" dirty="0" smtClean="0"/>
        </a:p>
        <a:p xmlns:a="http://schemas.openxmlformats.org/drawingml/2006/main">
          <a:r>
            <a:rPr lang="en-US" i="1" dirty="0"/>
            <a:t> </a:t>
          </a:r>
          <a:r>
            <a:rPr lang="en-US" i="1" dirty="0" smtClean="0"/>
            <a:t>                    &amp; </a:t>
          </a:r>
          <a:r>
            <a:rPr lang="en-US" i="1" dirty="0" err="1"/>
            <a:t>Acomys</a:t>
          </a:r>
          <a:r>
            <a:rPr lang="en-US" i="1" dirty="0"/>
            <a:t> </a:t>
          </a:r>
          <a:r>
            <a:rPr lang="en-US" i="1" dirty="0" err="1" smtClean="0"/>
            <a:t>nesiotes</a:t>
          </a:r>
          <a:r>
            <a:rPr lang="en-US" i="1" dirty="0" smtClean="0"/>
            <a:t>       </a:t>
          </a:r>
          <a:r>
            <a:rPr lang="en-US" i="1" dirty="0" err="1" smtClean="0"/>
            <a:t>suaveolens</a:t>
          </a:r>
          <a:endParaRPr lang="en-US" i="1" dirty="0" smtClean="0"/>
        </a:p>
        <a:p xmlns:a="http://schemas.openxmlformats.org/drawingml/2006/main">
          <a:r>
            <a:rPr lang="en-US" sz="1100" i="1" dirty="0"/>
            <a:t> </a:t>
          </a:r>
          <a:r>
            <a:rPr lang="en-US" sz="1100" i="1" dirty="0" smtClean="0"/>
            <a:t>                                                             </a:t>
          </a:r>
          <a:r>
            <a:rPr lang="en-US" sz="1100" i="1" dirty="0" err="1" smtClean="0"/>
            <a:t>cypria</a:t>
          </a:r>
          <a:endParaRPr lang="el-GR" sz="1100" i="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291840"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3291840" fontAlgn="auto">
              <a:spcBef>
                <a:spcPts val="0"/>
              </a:spcBef>
              <a:spcAft>
                <a:spcPts val="0"/>
              </a:spcAft>
              <a:defRPr sz="1200" smtClean="0">
                <a:latin typeface="+mn-lt"/>
              </a:defRPr>
            </a:lvl1pPr>
          </a:lstStyle>
          <a:p>
            <a:pPr>
              <a:defRPr/>
            </a:pPr>
            <a:fld id="{AB7E7763-B506-4E01-B2E0-E1C806AE7089}" type="datetimeFigureOut">
              <a:rPr lang="el-GR"/>
              <a:pPr>
                <a:defRPr/>
              </a:pPr>
              <a:t>2/5/2014</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3291840" fontAlgn="auto">
              <a:spcBef>
                <a:spcPts val="0"/>
              </a:spcBef>
              <a:spcAft>
                <a:spcPts val="0"/>
              </a:spcAft>
              <a:defRPr sz="1200">
                <a:latin typeface="+mn-lt"/>
              </a:defRPr>
            </a:lvl1pPr>
          </a:lstStyle>
          <a:p>
            <a:pPr>
              <a:defRPr/>
            </a:pPr>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3291840" fontAlgn="auto">
              <a:spcBef>
                <a:spcPts val="0"/>
              </a:spcBef>
              <a:spcAft>
                <a:spcPts val="0"/>
              </a:spcAft>
              <a:defRPr sz="1200" smtClean="0">
                <a:latin typeface="+mn-lt"/>
              </a:defRPr>
            </a:lvl1pPr>
          </a:lstStyle>
          <a:p>
            <a:pPr>
              <a:defRPr/>
            </a:pPr>
            <a:fld id="{93BD3F45-92D7-4474-BF12-87F960F7839F}"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291840"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3291840" fontAlgn="auto">
              <a:spcBef>
                <a:spcPts val="0"/>
              </a:spcBef>
              <a:spcAft>
                <a:spcPts val="0"/>
              </a:spcAft>
              <a:defRPr sz="1200" smtClean="0">
                <a:latin typeface="+mn-lt"/>
              </a:defRPr>
            </a:lvl1pPr>
          </a:lstStyle>
          <a:p>
            <a:pPr>
              <a:defRPr/>
            </a:pPr>
            <a:fld id="{219BC955-6450-458F-A55E-906B58796210}" type="datetimeFigureOut">
              <a:rPr lang="el-GR"/>
              <a:pPr>
                <a:defRPr/>
              </a:pPr>
              <a:t>2/5/2014</a:t>
            </a:fld>
            <a:endParaRPr lang="el-GR"/>
          </a:p>
        </p:txBody>
      </p:sp>
      <p:sp>
        <p:nvSpPr>
          <p:cNvPr id="4" name="Slide Image Placeholder 3"/>
          <p:cNvSpPr>
            <a:spLocks noGrp="1" noRot="1" noChangeAspect="1"/>
          </p:cNvSpPr>
          <p:nvPr>
            <p:ph type="sldImg" idx="2"/>
          </p:nvPr>
        </p:nvSpPr>
        <p:spPr>
          <a:xfrm>
            <a:off x="2095500" y="685800"/>
            <a:ext cx="2667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3291840" fontAlgn="auto">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3291840" fontAlgn="auto">
              <a:spcBef>
                <a:spcPts val="0"/>
              </a:spcBef>
              <a:spcAft>
                <a:spcPts val="0"/>
              </a:spcAft>
              <a:defRPr sz="1200" smtClean="0">
                <a:latin typeface="+mn-lt"/>
              </a:defRPr>
            </a:lvl1pPr>
          </a:lstStyle>
          <a:p>
            <a:pPr>
              <a:defRPr/>
            </a:pPr>
            <a:fld id="{2627009C-2544-45CA-B737-37061CEF0EB2}"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3290888" fontAlgn="base">
              <a:spcBef>
                <a:spcPct val="0"/>
              </a:spcBef>
              <a:spcAft>
                <a:spcPct val="0"/>
              </a:spcAft>
            </a:pPr>
            <a:fld id="{A667BF02-D4B9-4C80-9870-C908D1F4C0C5}" type="slidenum">
              <a:rPr lang="el-GR"/>
              <a:pPr defTabSz="3290888" fontAlgn="base">
                <a:spcBef>
                  <a:spcPct val="0"/>
                </a:spcBef>
                <a:spcAft>
                  <a:spcPct val="0"/>
                </a:spcAft>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236" y="10066261"/>
            <a:ext cx="21422678" cy="6945868"/>
          </a:xfrm>
        </p:spPr>
        <p:txBody>
          <a:bodyPr/>
          <a:lstStyle/>
          <a:p>
            <a:r>
              <a:rPr lang="en-US" smtClean="0"/>
              <a:t>Click to edit Master title style</a:t>
            </a:r>
            <a:endParaRPr lang="el-GR"/>
          </a:p>
        </p:txBody>
      </p:sp>
      <p:sp>
        <p:nvSpPr>
          <p:cNvPr id="3" name="Subtitle 2"/>
          <p:cNvSpPr>
            <a:spLocks noGrp="1"/>
          </p:cNvSpPr>
          <p:nvPr>
            <p:ph type="subTitle" idx="1"/>
          </p:nvPr>
        </p:nvSpPr>
        <p:spPr>
          <a:xfrm>
            <a:off x="3780473" y="18362295"/>
            <a:ext cx="17642205" cy="8281035"/>
          </a:xfrm>
        </p:spPr>
        <p:txBody>
          <a:bodyPr/>
          <a:lstStyle>
            <a:lvl1pPr marL="0" indent="0" algn="ctr">
              <a:buNone/>
              <a:defRPr>
                <a:solidFill>
                  <a:schemeClr val="tx1">
                    <a:tint val="75000"/>
                  </a:schemeClr>
                </a:solidFill>
              </a:defRPr>
            </a:lvl1pPr>
            <a:lvl2pPr marL="1645920" indent="0" algn="ctr">
              <a:buNone/>
              <a:defRPr>
                <a:solidFill>
                  <a:schemeClr val="tx1">
                    <a:tint val="75000"/>
                  </a:schemeClr>
                </a:solidFill>
              </a:defRPr>
            </a:lvl2pPr>
            <a:lvl3pPr marL="3291840" indent="0" algn="ctr">
              <a:buNone/>
              <a:defRPr>
                <a:solidFill>
                  <a:schemeClr val="tx1">
                    <a:tint val="75000"/>
                  </a:schemeClr>
                </a:solidFill>
              </a:defRPr>
            </a:lvl3pPr>
            <a:lvl4pPr marL="4937760" indent="0" algn="ctr">
              <a:buNone/>
              <a:defRPr>
                <a:solidFill>
                  <a:schemeClr val="tx1">
                    <a:tint val="75000"/>
                  </a:schemeClr>
                </a:solidFill>
              </a:defRPr>
            </a:lvl4pPr>
            <a:lvl5pPr marL="6583680" indent="0" algn="ctr">
              <a:buNone/>
              <a:defRPr>
                <a:solidFill>
                  <a:schemeClr val="tx1">
                    <a:tint val="75000"/>
                  </a:schemeClr>
                </a:solidFill>
              </a:defRPr>
            </a:lvl5pPr>
            <a:lvl6pPr marL="8229600" indent="0" algn="ctr">
              <a:buNone/>
              <a:defRPr>
                <a:solidFill>
                  <a:schemeClr val="tx1">
                    <a:tint val="75000"/>
                  </a:schemeClr>
                </a:solidFill>
              </a:defRPr>
            </a:lvl6pPr>
            <a:lvl7pPr marL="9875520" indent="0" algn="ctr">
              <a:buNone/>
              <a:defRPr>
                <a:solidFill>
                  <a:schemeClr val="tx1">
                    <a:tint val="75000"/>
                  </a:schemeClr>
                </a:solidFill>
              </a:defRPr>
            </a:lvl7pPr>
            <a:lvl8pPr marL="11521440" indent="0" algn="ctr">
              <a:buNone/>
              <a:defRPr>
                <a:solidFill>
                  <a:schemeClr val="tx1">
                    <a:tint val="75000"/>
                  </a:schemeClr>
                </a:solidFill>
              </a:defRPr>
            </a:lvl8pPr>
            <a:lvl9pPr marL="1316736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776ECF7B-8C12-44BB-8081-C8D7690C1787}" type="datetimeFigureOut">
              <a:rPr lang="el-GR"/>
              <a:pPr>
                <a:defRPr/>
              </a:pPr>
              <a:t>2/5/2014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1516326E-F82E-4CE3-9C09-BDEBD6519F6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12201085-704D-4940-96E2-16F93CF04F74}" type="datetimeFigureOut">
              <a:rPr lang="el-GR"/>
              <a:pPr>
                <a:defRPr/>
              </a:pPr>
              <a:t>2/5/2014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22361AA-87A2-465C-84EC-D94D62619F0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4" y="1297667"/>
            <a:ext cx="5670709" cy="27648456"/>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1260157" y="1297667"/>
            <a:ext cx="16592074" cy="276484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61F5392D-0BAA-4891-9994-8A99A1CF5C58}" type="datetimeFigureOut">
              <a:rPr lang="el-GR"/>
              <a:pPr>
                <a:defRPr/>
              </a:pPr>
              <a:t>2/5/2014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378FE2E-DB5E-4D8A-8A54-E9E728E0331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05B683A3-EFD7-48E3-B430-FC4FFB24729C}" type="datetimeFigureOut">
              <a:rPr lang="el-GR"/>
              <a:pPr>
                <a:defRPr/>
              </a:pPr>
              <a:t>2/5/2014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C7F872A-182A-4A46-B433-2FB757372F24}"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5" y="20822605"/>
            <a:ext cx="21422678" cy="6435804"/>
          </a:xfrm>
        </p:spPr>
        <p:txBody>
          <a:bodyPr anchor="t"/>
          <a:lstStyle>
            <a:lvl1pPr algn="l">
              <a:defRPr sz="14400" b="1" cap="all"/>
            </a:lvl1pPr>
          </a:lstStyle>
          <a:p>
            <a:r>
              <a:rPr lang="en-US" smtClean="0"/>
              <a:t>Click to edit Master title style</a:t>
            </a:r>
            <a:endParaRPr lang="el-GR"/>
          </a:p>
        </p:txBody>
      </p:sp>
      <p:sp>
        <p:nvSpPr>
          <p:cNvPr id="3" name="Text Placeholder 2"/>
          <p:cNvSpPr>
            <a:spLocks noGrp="1"/>
          </p:cNvSpPr>
          <p:nvPr>
            <p:ph type="body" idx="1"/>
          </p:nvPr>
        </p:nvSpPr>
        <p:spPr>
          <a:xfrm>
            <a:off x="1990875" y="13734221"/>
            <a:ext cx="21422678" cy="7088384"/>
          </a:xfrm>
        </p:spPr>
        <p:txBody>
          <a:bodyPr anchor="b"/>
          <a:lstStyle>
            <a:lvl1pPr marL="0" indent="0">
              <a:buNone/>
              <a:defRPr sz="7200">
                <a:solidFill>
                  <a:schemeClr val="tx1">
                    <a:tint val="75000"/>
                  </a:schemeClr>
                </a:solidFill>
              </a:defRPr>
            </a:lvl1pPr>
            <a:lvl2pPr marL="1645920" indent="0">
              <a:buNone/>
              <a:defRPr sz="6500">
                <a:solidFill>
                  <a:schemeClr val="tx1">
                    <a:tint val="75000"/>
                  </a:schemeClr>
                </a:solidFill>
              </a:defRPr>
            </a:lvl2pPr>
            <a:lvl3pPr marL="3291840" indent="0">
              <a:buNone/>
              <a:defRPr sz="5800">
                <a:solidFill>
                  <a:schemeClr val="tx1">
                    <a:tint val="75000"/>
                  </a:schemeClr>
                </a:solidFill>
              </a:defRPr>
            </a:lvl3pPr>
            <a:lvl4pPr marL="4937760" indent="0">
              <a:buNone/>
              <a:defRPr sz="5000">
                <a:solidFill>
                  <a:schemeClr val="tx1">
                    <a:tint val="75000"/>
                  </a:schemeClr>
                </a:solidFill>
              </a:defRPr>
            </a:lvl4pPr>
            <a:lvl5pPr marL="6583680" indent="0">
              <a:buNone/>
              <a:defRPr sz="5000">
                <a:solidFill>
                  <a:schemeClr val="tx1">
                    <a:tint val="75000"/>
                  </a:schemeClr>
                </a:solidFill>
              </a:defRPr>
            </a:lvl5pPr>
            <a:lvl6pPr marL="8229600" indent="0">
              <a:buNone/>
              <a:defRPr sz="5000">
                <a:solidFill>
                  <a:schemeClr val="tx1">
                    <a:tint val="75000"/>
                  </a:schemeClr>
                </a:solidFill>
              </a:defRPr>
            </a:lvl6pPr>
            <a:lvl7pPr marL="9875520" indent="0">
              <a:buNone/>
              <a:defRPr sz="5000">
                <a:solidFill>
                  <a:schemeClr val="tx1">
                    <a:tint val="75000"/>
                  </a:schemeClr>
                </a:solidFill>
              </a:defRPr>
            </a:lvl7pPr>
            <a:lvl8pPr marL="11521440" indent="0">
              <a:buNone/>
              <a:defRPr sz="5000">
                <a:solidFill>
                  <a:schemeClr val="tx1">
                    <a:tint val="75000"/>
                  </a:schemeClr>
                </a:solidFill>
              </a:defRPr>
            </a:lvl8pPr>
            <a:lvl9pPr marL="13167360" indent="0">
              <a:buNone/>
              <a:defRPr sz="5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4BEFD0F-B266-474D-B4C6-DDFE2B10BD8E}" type="datetimeFigureOut">
              <a:rPr lang="el-GR"/>
              <a:pPr>
                <a:defRPr/>
              </a:pPr>
              <a:t>2/5/2014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3BDAA28-07DD-45D6-8B9D-6B538EF5AB6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1260158" y="7560947"/>
            <a:ext cx="11131391" cy="21385175"/>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12811601" y="7560947"/>
            <a:ext cx="11131391" cy="21385175"/>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p:txBody>
          <a:bodyPr/>
          <a:lstStyle>
            <a:lvl1pPr>
              <a:defRPr/>
            </a:lvl1pPr>
          </a:lstStyle>
          <a:p>
            <a:pPr>
              <a:defRPr/>
            </a:pPr>
            <a:fld id="{547B95AE-3A13-4FC8-8DF5-7CBA503A0B30}" type="datetimeFigureOut">
              <a:rPr lang="el-GR"/>
              <a:pPr>
                <a:defRPr/>
              </a:pPr>
              <a:t>2/5/2014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1FE9F66F-02C7-4164-92B7-19436020D4C2}"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1260158" y="7253409"/>
            <a:ext cx="11135768"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en-US" smtClean="0"/>
              <a:t>Click to edit Master text styles</a:t>
            </a:r>
          </a:p>
        </p:txBody>
      </p:sp>
      <p:sp>
        <p:nvSpPr>
          <p:cNvPr id="4" name="Content Placeholder 3"/>
          <p:cNvSpPr>
            <a:spLocks noGrp="1"/>
          </p:cNvSpPr>
          <p:nvPr>
            <p:ph sz="half" idx="2"/>
          </p:nvPr>
        </p:nvSpPr>
        <p:spPr>
          <a:xfrm>
            <a:off x="1260158" y="10276284"/>
            <a:ext cx="11135768"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12802852" y="7253409"/>
            <a:ext cx="11140142"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en-US" smtClean="0"/>
              <a:t>Click to edit Master text styles</a:t>
            </a:r>
          </a:p>
        </p:txBody>
      </p:sp>
      <p:sp>
        <p:nvSpPr>
          <p:cNvPr id="6" name="Content Placeholder 5"/>
          <p:cNvSpPr>
            <a:spLocks noGrp="1"/>
          </p:cNvSpPr>
          <p:nvPr>
            <p:ph sz="quarter" idx="4"/>
          </p:nvPr>
        </p:nvSpPr>
        <p:spPr>
          <a:xfrm>
            <a:off x="12802852" y="10276284"/>
            <a:ext cx="11140142"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fld id="{A8EC9831-FAC6-48C2-B7C5-78336E6ED8A9}" type="datetimeFigureOut">
              <a:rPr lang="el-GR"/>
              <a:pPr>
                <a:defRPr/>
              </a:pPr>
              <a:t>2/5/2014</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D2190AB7-FE59-4BAB-9756-16C35491C55C}"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2F482C1C-A3A0-499B-9689-9D22AB20B08B}" type="datetimeFigureOut">
              <a:rPr lang="el-GR"/>
              <a:pPr>
                <a:defRPr/>
              </a:pPr>
              <a:t>2/5/2014</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49622806-8B32-4A33-A6B2-AFD27A818C6A}"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C8E9F9-4873-4749-A532-C6C55BAA66C1}" type="datetimeFigureOut">
              <a:rPr lang="el-GR"/>
              <a:pPr>
                <a:defRPr/>
              </a:pPr>
              <a:t>2/5/2014</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F3AD7818-CD8D-4E44-8DCC-4A8CD5D1647D}"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159" y="1290161"/>
            <a:ext cx="8291663" cy="5490686"/>
          </a:xfrm>
        </p:spPr>
        <p:txBody>
          <a:bodyPr anchor="b"/>
          <a:lstStyle>
            <a:lvl1pPr algn="l">
              <a:defRPr sz="7200" b="1"/>
            </a:lvl1pPr>
          </a:lstStyle>
          <a:p>
            <a:r>
              <a:rPr lang="en-US" smtClean="0"/>
              <a:t>Click to edit Master title style</a:t>
            </a:r>
            <a:endParaRPr lang="el-GR"/>
          </a:p>
        </p:txBody>
      </p:sp>
      <p:sp>
        <p:nvSpPr>
          <p:cNvPr id="3" name="Content Placeholder 2"/>
          <p:cNvSpPr>
            <a:spLocks noGrp="1"/>
          </p:cNvSpPr>
          <p:nvPr>
            <p:ph idx="1"/>
          </p:nvPr>
        </p:nvSpPr>
        <p:spPr>
          <a:xfrm>
            <a:off x="9853732" y="1290164"/>
            <a:ext cx="14089261" cy="27655959"/>
          </a:xfrm>
        </p:spPr>
        <p:txBody>
          <a:bodyPr/>
          <a:lstStyle>
            <a:lvl1pPr>
              <a:defRPr sz="11500"/>
            </a:lvl1pPr>
            <a:lvl2pPr>
              <a:defRPr sz="10100"/>
            </a:lvl2pPr>
            <a:lvl3pPr>
              <a:defRPr sz="86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1260159" y="6780850"/>
            <a:ext cx="8291663" cy="221652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4B2444-A73C-4A44-BBFA-E3729810C9CD}" type="datetimeFigureOut">
              <a:rPr lang="el-GR"/>
              <a:pPr>
                <a:defRPr/>
              </a:pPr>
              <a:t>2/5/2014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02851564-40E0-4A68-8151-AB85AAE0EF05}"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994" y="22682835"/>
            <a:ext cx="15121890" cy="2677837"/>
          </a:xfrm>
        </p:spPr>
        <p:txBody>
          <a:bodyPr anchor="b"/>
          <a:lstStyle>
            <a:lvl1pPr algn="l">
              <a:defRPr sz="7200" b="1"/>
            </a:lvl1pPr>
          </a:lstStyle>
          <a:p>
            <a:r>
              <a:rPr lang="en-US" smtClean="0"/>
              <a:t>Click to edit Master title style</a:t>
            </a:r>
            <a:endParaRPr lang="el-GR"/>
          </a:p>
        </p:txBody>
      </p:sp>
      <p:sp>
        <p:nvSpPr>
          <p:cNvPr id="3" name="Picture Placeholder 2"/>
          <p:cNvSpPr>
            <a:spLocks noGrp="1"/>
          </p:cNvSpPr>
          <p:nvPr>
            <p:ph type="pic" idx="1"/>
          </p:nvPr>
        </p:nvSpPr>
        <p:spPr>
          <a:xfrm>
            <a:off x="4939994" y="2895362"/>
            <a:ext cx="15121890" cy="19442430"/>
          </a:xfrm>
        </p:spPr>
        <p:txBody>
          <a:bodyPr rtlCol="0">
            <a:normAutofit/>
          </a:bodyPr>
          <a:lstStyle>
            <a:lvl1pPr marL="0" indent="0">
              <a:buNone/>
              <a:defRPr sz="11500"/>
            </a:lvl1pPr>
            <a:lvl2pPr marL="1645920" indent="0">
              <a:buNone/>
              <a:defRPr sz="10100"/>
            </a:lvl2pPr>
            <a:lvl3pPr marL="3291840" indent="0">
              <a:buNone/>
              <a:defRPr sz="860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pPr lvl="0"/>
            <a:endParaRPr lang="el-GR" noProof="0"/>
          </a:p>
        </p:txBody>
      </p:sp>
      <p:sp>
        <p:nvSpPr>
          <p:cNvPr id="4" name="Text Placeholder 3"/>
          <p:cNvSpPr>
            <a:spLocks noGrp="1"/>
          </p:cNvSpPr>
          <p:nvPr>
            <p:ph type="body" sz="half" idx="2"/>
          </p:nvPr>
        </p:nvSpPr>
        <p:spPr>
          <a:xfrm>
            <a:off x="4939994" y="25360672"/>
            <a:ext cx="15121890" cy="38029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F3EC91-369A-4EAB-88C5-471A69059B23}" type="datetimeFigureOut">
              <a:rPr lang="el-GR"/>
              <a:pPr>
                <a:defRPr/>
              </a:pPr>
              <a:t>2/5/2014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F008C11A-ECF0-4781-B67A-C4BF2996503C}"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60475" y="1296988"/>
            <a:ext cx="22682200" cy="5400675"/>
          </a:xfrm>
          <a:prstGeom prst="rect">
            <a:avLst/>
          </a:prstGeom>
          <a:noFill/>
          <a:ln w="9525">
            <a:noFill/>
            <a:miter lim="800000"/>
            <a:headEnd/>
            <a:tailEnd/>
          </a:ln>
        </p:spPr>
        <p:txBody>
          <a:bodyPr vert="horz" wrap="square" lIns="329184" tIns="164592" rIns="329184" bIns="164592" numCol="1" anchor="ctr" anchorCtr="0" compatLnSpc="1">
            <a:prstTxWarp prst="textNoShape">
              <a:avLst/>
            </a:prstTxWarp>
          </a:bodyPr>
          <a:lstStyle/>
          <a:p>
            <a:pPr lvl="0"/>
            <a:r>
              <a:rPr lang="en-US" smtClean="0"/>
              <a:t>Click to edit Master title style</a:t>
            </a:r>
            <a:endParaRPr lang="el-GR" smtClean="0"/>
          </a:p>
        </p:txBody>
      </p:sp>
      <p:sp>
        <p:nvSpPr>
          <p:cNvPr id="1027" name="Text Placeholder 2"/>
          <p:cNvSpPr>
            <a:spLocks noGrp="1"/>
          </p:cNvSpPr>
          <p:nvPr>
            <p:ph type="body" idx="1"/>
          </p:nvPr>
        </p:nvSpPr>
        <p:spPr bwMode="auto">
          <a:xfrm>
            <a:off x="1260475" y="7561263"/>
            <a:ext cx="22682200" cy="21385212"/>
          </a:xfrm>
          <a:prstGeom prst="rect">
            <a:avLst/>
          </a:prstGeom>
          <a:noFill/>
          <a:ln w="9525">
            <a:noFill/>
            <a:miter lim="800000"/>
            <a:headEnd/>
            <a:tailEnd/>
          </a:ln>
        </p:spPr>
        <p:txBody>
          <a:bodyPr vert="horz" wrap="square" lIns="329184" tIns="164592" rIns="329184" bIns="1645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1260475" y="30033913"/>
            <a:ext cx="5880100" cy="1725612"/>
          </a:xfrm>
          <a:prstGeom prst="rect">
            <a:avLst/>
          </a:prstGeom>
        </p:spPr>
        <p:txBody>
          <a:bodyPr vert="horz" lIns="329184" tIns="164592" rIns="329184" bIns="164592" rtlCol="0" anchor="ctr"/>
          <a:lstStyle>
            <a:lvl1pPr algn="l" defTabSz="3291840" fontAlgn="auto">
              <a:spcBef>
                <a:spcPts val="0"/>
              </a:spcBef>
              <a:spcAft>
                <a:spcPts val="0"/>
              </a:spcAft>
              <a:defRPr sz="4300" smtClean="0">
                <a:solidFill>
                  <a:schemeClr val="tx1">
                    <a:tint val="75000"/>
                  </a:schemeClr>
                </a:solidFill>
                <a:latin typeface="+mn-lt"/>
              </a:defRPr>
            </a:lvl1pPr>
          </a:lstStyle>
          <a:p>
            <a:pPr>
              <a:defRPr/>
            </a:pPr>
            <a:fld id="{41DF57B4-9889-42FF-AD35-872748CA3F47}" type="datetimeFigureOut">
              <a:rPr lang="el-GR"/>
              <a:pPr>
                <a:defRPr/>
              </a:pPr>
              <a:t>2/5/2014</a:t>
            </a:fld>
            <a:endParaRPr lang="el-GR"/>
          </a:p>
        </p:txBody>
      </p:sp>
      <p:sp>
        <p:nvSpPr>
          <p:cNvPr id="5" name="Footer Placeholder 4"/>
          <p:cNvSpPr>
            <a:spLocks noGrp="1"/>
          </p:cNvSpPr>
          <p:nvPr>
            <p:ph type="ftr" sz="quarter" idx="3"/>
          </p:nvPr>
        </p:nvSpPr>
        <p:spPr>
          <a:xfrm>
            <a:off x="8610600" y="30033913"/>
            <a:ext cx="7981950" cy="1725612"/>
          </a:xfrm>
          <a:prstGeom prst="rect">
            <a:avLst/>
          </a:prstGeom>
        </p:spPr>
        <p:txBody>
          <a:bodyPr vert="horz" lIns="329184" tIns="164592" rIns="329184" bIns="164592" rtlCol="0" anchor="ctr"/>
          <a:lstStyle>
            <a:lvl1pPr algn="ctr" defTabSz="3291840" fontAlgn="auto">
              <a:spcBef>
                <a:spcPts val="0"/>
              </a:spcBef>
              <a:spcAft>
                <a:spcPts val="0"/>
              </a:spcAft>
              <a:defRPr sz="4300">
                <a:solidFill>
                  <a:schemeClr val="tx1">
                    <a:tint val="75000"/>
                  </a:schemeClr>
                </a:solidFill>
                <a:latin typeface="+mn-lt"/>
              </a:defRPr>
            </a:lvl1pPr>
          </a:lstStyle>
          <a:p>
            <a:pPr>
              <a:defRPr/>
            </a:pPr>
            <a:endParaRPr lang="el-GR"/>
          </a:p>
        </p:txBody>
      </p:sp>
      <p:sp>
        <p:nvSpPr>
          <p:cNvPr id="6" name="Slide Number Placeholder 5"/>
          <p:cNvSpPr>
            <a:spLocks noGrp="1"/>
          </p:cNvSpPr>
          <p:nvPr>
            <p:ph type="sldNum" sz="quarter" idx="4"/>
          </p:nvPr>
        </p:nvSpPr>
        <p:spPr>
          <a:xfrm>
            <a:off x="18062575" y="30033913"/>
            <a:ext cx="5880100" cy="1725612"/>
          </a:xfrm>
          <a:prstGeom prst="rect">
            <a:avLst/>
          </a:prstGeom>
        </p:spPr>
        <p:txBody>
          <a:bodyPr vert="horz" lIns="329184" tIns="164592" rIns="329184" bIns="164592" rtlCol="0" anchor="ctr"/>
          <a:lstStyle>
            <a:lvl1pPr algn="r" defTabSz="3291840" fontAlgn="auto">
              <a:spcBef>
                <a:spcPts val="0"/>
              </a:spcBef>
              <a:spcAft>
                <a:spcPts val="0"/>
              </a:spcAft>
              <a:defRPr sz="4300" smtClean="0">
                <a:solidFill>
                  <a:schemeClr val="tx1">
                    <a:tint val="75000"/>
                  </a:schemeClr>
                </a:solidFill>
                <a:latin typeface="+mn-lt"/>
              </a:defRPr>
            </a:lvl1pPr>
          </a:lstStyle>
          <a:p>
            <a:pPr>
              <a:defRPr/>
            </a:pPr>
            <a:fld id="{E9418985-1E68-471D-B10C-96DCFB744927}"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290888" rtl="0" fontAlgn="base">
        <a:spcBef>
          <a:spcPct val="0"/>
        </a:spcBef>
        <a:spcAft>
          <a:spcPct val="0"/>
        </a:spcAft>
        <a:defRPr sz="15800" kern="1200">
          <a:solidFill>
            <a:schemeClr val="tx1"/>
          </a:solidFill>
          <a:latin typeface="+mj-lt"/>
          <a:ea typeface="+mj-ea"/>
          <a:cs typeface="+mj-cs"/>
        </a:defRPr>
      </a:lvl1pPr>
      <a:lvl2pPr algn="ctr" defTabSz="3290888" rtl="0" fontAlgn="base">
        <a:spcBef>
          <a:spcPct val="0"/>
        </a:spcBef>
        <a:spcAft>
          <a:spcPct val="0"/>
        </a:spcAft>
        <a:defRPr sz="15800">
          <a:solidFill>
            <a:schemeClr val="tx1"/>
          </a:solidFill>
          <a:latin typeface="Calibri" pitchFamily="34" charset="0"/>
        </a:defRPr>
      </a:lvl2pPr>
      <a:lvl3pPr algn="ctr" defTabSz="3290888" rtl="0" fontAlgn="base">
        <a:spcBef>
          <a:spcPct val="0"/>
        </a:spcBef>
        <a:spcAft>
          <a:spcPct val="0"/>
        </a:spcAft>
        <a:defRPr sz="15800">
          <a:solidFill>
            <a:schemeClr val="tx1"/>
          </a:solidFill>
          <a:latin typeface="Calibri" pitchFamily="34" charset="0"/>
        </a:defRPr>
      </a:lvl3pPr>
      <a:lvl4pPr algn="ctr" defTabSz="3290888" rtl="0" fontAlgn="base">
        <a:spcBef>
          <a:spcPct val="0"/>
        </a:spcBef>
        <a:spcAft>
          <a:spcPct val="0"/>
        </a:spcAft>
        <a:defRPr sz="15800">
          <a:solidFill>
            <a:schemeClr val="tx1"/>
          </a:solidFill>
          <a:latin typeface="Calibri" pitchFamily="34" charset="0"/>
        </a:defRPr>
      </a:lvl4pPr>
      <a:lvl5pPr algn="ctr" defTabSz="3290888" rtl="0" fontAlgn="base">
        <a:spcBef>
          <a:spcPct val="0"/>
        </a:spcBef>
        <a:spcAft>
          <a:spcPct val="0"/>
        </a:spcAft>
        <a:defRPr sz="15800">
          <a:solidFill>
            <a:schemeClr val="tx1"/>
          </a:solidFill>
          <a:latin typeface="Calibri" pitchFamily="34" charset="0"/>
        </a:defRPr>
      </a:lvl5pPr>
      <a:lvl6pPr marL="457200" algn="ctr" defTabSz="3290888" rtl="0" fontAlgn="base">
        <a:spcBef>
          <a:spcPct val="0"/>
        </a:spcBef>
        <a:spcAft>
          <a:spcPct val="0"/>
        </a:spcAft>
        <a:defRPr sz="15800">
          <a:solidFill>
            <a:schemeClr val="tx1"/>
          </a:solidFill>
          <a:latin typeface="Calibri" pitchFamily="34" charset="0"/>
        </a:defRPr>
      </a:lvl6pPr>
      <a:lvl7pPr marL="914400" algn="ctr" defTabSz="3290888" rtl="0" fontAlgn="base">
        <a:spcBef>
          <a:spcPct val="0"/>
        </a:spcBef>
        <a:spcAft>
          <a:spcPct val="0"/>
        </a:spcAft>
        <a:defRPr sz="15800">
          <a:solidFill>
            <a:schemeClr val="tx1"/>
          </a:solidFill>
          <a:latin typeface="Calibri" pitchFamily="34" charset="0"/>
        </a:defRPr>
      </a:lvl7pPr>
      <a:lvl8pPr marL="1371600" algn="ctr" defTabSz="3290888" rtl="0" fontAlgn="base">
        <a:spcBef>
          <a:spcPct val="0"/>
        </a:spcBef>
        <a:spcAft>
          <a:spcPct val="0"/>
        </a:spcAft>
        <a:defRPr sz="15800">
          <a:solidFill>
            <a:schemeClr val="tx1"/>
          </a:solidFill>
          <a:latin typeface="Calibri" pitchFamily="34" charset="0"/>
        </a:defRPr>
      </a:lvl8pPr>
      <a:lvl9pPr marL="1828800" algn="ctr" defTabSz="3290888" rtl="0" fontAlgn="base">
        <a:spcBef>
          <a:spcPct val="0"/>
        </a:spcBef>
        <a:spcAft>
          <a:spcPct val="0"/>
        </a:spcAft>
        <a:defRPr sz="15800">
          <a:solidFill>
            <a:schemeClr val="tx1"/>
          </a:solidFill>
          <a:latin typeface="Calibri" pitchFamily="34" charset="0"/>
        </a:defRPr>
      </a:lvl9pPr>
    </p:titleStyle>
    <p:bodyStyle>
      <a:lvl1pPr marL="1233488" indent="-1233488" algn="l" defTabSz="3290888" rtl="0" fontAlgn="base">
        <a:spcBef>
          <a:spcPct val="20000"/>
        </a:spcBef>
        <a:spcAft>
          <a:spcPct val="0"/>
        </a:spcAft>
        <a:buFont typeface="Arial" charset="0"/>
        <a:buChar char="•"/>
        <a:defRPr sz="11500" kern="1200">
          <a:solidFill>
            <a:schemeClr val="tx1"/>
          </a:solidFill>
          <a:latin typeface="+mn-lt"/>
          <a:ea typeface="+mn-ea"/>
          <a:cs typeface="+mn-cs"/>
        </a:defRPr>
      </a:lvl1pPr>
      <a:lvl2pPr marL="2673350" indent="-1028700" algn="l" defTabSz="3290888" rtl="0" fontAlgn="base">
        <a:spcBef>
          <a:spcPct val="20000"/>
        </a:spcBef>
        <a:spcAft>
          <a:spcPct val="0"/>
        </a:spcAft>
        <a:buFont typeface="Arial" charset="0"/>
        <a:buChar char="–"/>
        <a:defRPr sz="10100" kern="1200">
          <a:solidFill>
            <a:schemeClr val="tx1"/>
          </a:solidFill>
          <a:latin typeface="+mn-lt"/>
          <a:ea typeface="+mn-ea"/>
          <a:cs typeface="+mn-cs"/>
        </a:defRPr>
      </a:lvl2pPr>
      <a:lvl3pPr marL="4114800" indent="-822325" algn="l" defTabSz="3290888" rtl="0" fontAlgn="base">
        <a:spcBef>
          <a:spcPct val="20000"/>
        </a:spcBef>
        <a:spcAft>
          <a:spcPct val="0"/>
        </a:spcAft>
        <a:buFont typeface="Arial" charset="0"/>
        <a:buChar char="•"/>
        <a:defRPr sz="8600" kern="1200">
          <a:solidFill>
            <a:schemeClr val="tx1"/>
          </a:solidFill>
          <a:latin typeface="+mn-lt"/>
          <a:ea typeface="+mn-ea"/>
          <a:cs typeface="+mn-cs"/>
        </a:defRPr>
      </a:lvl3pPr>
      <a:lvl4pPr marL="5759450" indent="-822325" algn="l" defTabSz="3290888" rtl="0" fontAlgn="base">
        <a:spcBef>
          <a:spcPct val="20000"/>
        </a:spcBef>
        <a:spcAft>
          <a:spcPct val="0"/>
        </a:spcAft>
        <a:buFont typeface="Arial" charset="0"/>
        <a:buChar char="–"/>
        <a:defRPr sz="7200" kern="1200">
          <a:solidFill>
            <a:schemeClr val="tx1"/>
          </a:solidFill>
          <a:latin typeface="+mn-lt"/>
          <a:ea typeface="+mn-ea"/>
          <a:cs typeface="+mn-cs"/>
        </a:defRPr>
      </a:lvl4pPr>
      <a:lvl5pPr marL="7405688" indent="-822325" algn="l" defTabSz="3290888" rtl="0" fontAlgn="base">
        <a:spcBef>
          <a:spcPct val="20000"/>
        </a:spcBef>
        <a:spcAft>
          <a:spcPct val="0"/>
        </a:spcAft>
        <a:buFont typeface="Arial" charset="0"/>
        <a:buChar char="»"/>
        <a:defRPr sz="7200" kern="1200">
          <a:solidFill>
            <a:schemeClr val="tx1"/>
          </a:solidFill>
          <a:latin typeface="+mn-lt"/>
          <a:ea typeface="+mn-ea"/>
          <a:cs typeface="+mn-cs"/>
        </a:defRPr>
      </a:lvl5pPr>
      <a:lvl6pPr marL="905256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848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440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9032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l-GR"/>
      </a:defPPr>
      <a:lvl1pPr marL="0" algn="l" defTabSz="3291840" rtl="0" eaLnBrk="1" latinLnBrk="0" hangingPunct="1">
        <a:defRPr sz="6500" kern="1200">
          <a:solidFill>
            <a:schemeClr val="tx1"/>
          </a:solidFill>
          <a:latin typeface="+mn-lt"/>
          <a:ea typeface="+mn-ea"/>
          <a:cs typeface="+mn-cs"/>
        </a:defRPr>
      </a:lvl1pPr>
      <a:lvl2pPr marL="1645920" algn="l" defTabSz="3291840" rtl="0" eaLnBrk="1" latinLnBrk="0" hangingPunct="1">
        <a:defRPr sz="6500" kern="1200">
          <a:solidFill>
            <a:schemeClr val="tx1"/>
          </a:solidFill>
          <a:latin typeface="+mn-lt"/>
          <a:ea typeface="+mn-ea"/>
          <a:cs typeface="+mn-cs"/>
        </a:defRPr>
      </a:lvl2pPr>
      <a:lvl3pPr marL="3291840" algn="l" defTabSz="3291840" rtl="0" eaLnBrk="1" latinLnBrk="0" hangingPunct="1">
        <a:defRPr sz="6500" kern="1200">
          <a:solidFill>
            <a:schemeClr val="tx1"/>
          </a:solidFill>
          <a:latin typeface="+mn-lt"/>
          <a:ea typeface="+mn-ea"/>
          <a:cs typeface="+mn-cs"/>
        </a:defRPr>
      </a:lvl3pPr>
      <a:lvl4pPr marL="4937760" algn="l" defTabSz="3291840" rtl="0" eaLnBrk="1" latinLnBrk="0" hangingPunct="1">
        <a:defRPr sz="6500" kern="1200">
          <a:solidFill>
            <a:schemeClr val="tx1"/>
          </a:solidFill>
          <a:latin typeface="+mn-lt"/>
          <a:ea typeface="+mn-ea"/>
          <a:cs typeface="+mn-cs"/>
        </a:defRPr>
      </a:lvl4pPr>
      <a:lvl5pPr marL="6583680" algn="l" defTabSz="3291840" rtl="0" eaLnBrk="1" latinLnBrk="0" hangingPunct="1">
        <a:defRPr sz="6500" kern="1200">
          <a:solidFill>
            <a:schemeClr val="tx1"/>
          </a:solidFill>
          <a:latin typeface="+mn-lt"/>
          <a:ea typeface="+mn-ea"/>
          <a:cs typeface="+mn-cs"/>
        </a:defRPr>
      </a:lvl5pPr>
      <a:lvl6pPr marL="8229600" algn="l" defTabSz="3291840" rtl="0" eaLnBrk="1" latinLnBrk="0" hangingPunct="1">
        <a:defRPr sz="6500" kern="1200">
          <a:solidFill>
            <a:schemeClr val="tx1"/>
          </a:solidFill>
          <a:latin typeface="+mn-lt"/>
          <a:ea typeface="+mn-ea"/>
          <a:cs typeface="+mn-cs"/>
        </a:defRPr>
      </a:lvl6pPr>
      <a:lvl7pPr marL="9875520" algn="l" defTabSz="3291840" rtl="0" eaLnBrk="1" latinLnBrk="0" hangingPunct="1">
        <a:defRPr sz="6500" kern="1200">
          <a:solidFill>
            <a:schemeClr val="tx1"/>
          </a:solidFill>
          <a:latin typeface="+mn-lt"/>
          <a:ea typeface="+mn-ea"/>
          <a:cs typeface="+mn-cs"/>
        </a:defRPr>
      </a:lvl7pPr>
      <a:lvl8pPr marL="11521440" algn="l" defTabSz="3291840" rtl="0" eaLnBrk="1" latinLnBrk="0" hangingPunct="1">
        <a:defRPr sz="6500" kern="1200">
          <a:solidFill>
            <a:schemeClr val="tx1"/>
          </a:solidFill>
          <a:latin typeface="+mn-lt"/>
          <a:ea typeface="+mn-ea"/>
          <a:cs typeface="+mn-cs"/>
        </a:defRPr>
      </a:lvl8pPr>
      <a:lvl9pPr marL="13167360" algn="l" defTabSz="3291840"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jpeg"/><Relationship Id="rId3" Type="http://schemas.openxmlformats.org/officeDocument/2006/relationships/chart" Target="../charts/chart1.xml"/><Relationship Id="rId7" Type="http://schemas.openxmlformats.org/officeDocument/2006/relationships/image" Target="../media/image4.png"/><Relationship Id="rId12"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7.jpeg"/><Relationship Id="rId5" Type="http://schemas.openxmlformats.org/officeDocument/2006/relationships/image" Target="../media/image2.png"/><Relationship Id="rId10" Type="http://schemas.openxmlformats.org/officeDocument/2006/relationships/chart" Target="../charts/chart2.xml"/><Relationship Id="rId4" Type="http://schemas.openxmlformats.org/officeDocument/2006/relationships/image" Target="../media/image1.pn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9958369" y="18416603"/>
            <a:ext cx="1143008" cy="207170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52" name="Chart 51"/>
          <p:cNvGraphicFramePr/>
          <p:nvPr/>
        </p:nvGraphicFramePr>
        <p:xfrm>
          <a:off x="17173607" y="12058621"/>
          <a:ext cx="7643866" cy="7858180"/>
        </p:xfrm>
        <a:graphic>
          <a:graphicData uri="http://schemas.openxmlformats.org/drawingml/2006/chart">
            <c:chart xmlns:c="http://schemas.openxmlformats.org/drawingml/2006/chart" xmlns:r="http://schemas.openxmlformats.org/officeDocument/2006/relationships" r:id="rId3"/>
          </a:graphicData>
        </a:graphic>
      </p:graphicFrame>
      <p:pic>
        <p:nvPicPr>
          <p:cNvPr id="15362" name="Content Placeholder 3"/>
          <p:cNvPicPr>
            <a:picLocks/>
          </p:cNvPicPr>
          <p:nvPr/>
        </p:nvPicPr>
        <p:blipFill>
          <a:blip r:embed="rId4"/>
          <a:srcRect t="16803"/>
          <a:stretch>
            <a:fillRect/>
          </a:stretch>
        </p:blipFill>
        <p:spPr bwMode="auto">
          <a:xfrm>
            <a:off x="9458304" y="15201893"/>
            <a:ext cx="7715303" cy="11072813"/>
          </a:xfrm>
          <a:prstGeom prst="rect">
            <a:avLst/>
          </a:prstGeom>
          <a:noFill/>
          <a:ln w="9525">
            <a:noFill/>
            <a:miter lim="800000"/>
            <a:headEnd/>
            <a:tailEnd/>
          </a:ln>
        </p:spPr>
      </p:pic>
      <p:pic>
        <p:nvPicPr>
          <p:cNvPr id="15363" name="Picture 36"/>
          <p:cNvPicPr>
            <a:picLocks noChangeAspect="1" noChangeArrowheads="1"/>
          </p:cNvPicPr>
          <p:nvPr/>
        </p:nvPicPr>
        <p:blipFill>
          <a:blip r:embed="rId5">
            <a:lum contrast="10000"/>
          </a:blip>
          <a:srcRect/>
          <a:stretch>
            <a:fillRect/>
          </a:stretch>
        </p:blipFill>
        <p:spPr bwMode="auto">
          <a:xfrm>
            <a:off x="9386888" y="6486525"/>
            <a:ext cx="7858125" cy="6786563"/>
          </a:xfrm>
          <a:prstGeom prst="rect">
            <a:avLst/>
          </a:prstGeom>
          <a:noFill/>
          <a:ln w="9525">
            <a:noFill/>
            <a:miter lim="800000"/>
            <a:headEnd/>
            <a:tailEnd/>
          </a:ln>
        </p:spPr>
      </p:pic>
      <p:sp>
        <p:nvSpPr>
          <p:cNvPr id="15364" name="TextBox 41"/>
          <p:cNvSpPr txBox="1">
            <a:spLocks noChangeArrowheads="1"/>
          </p:cNvSpPr>
          <p:nvPr/>
        </p:nvSpPr>
        <p:spPr bwMode="auto">
          <a:xfrm>
            <a:off x="314325" y="6415088"/>
            <a:ext cx="8786813" cy="2462212"/>
          </a:xfrm>
          <a:prstGeom prst="rect">
            <a:avLst/>
          </a:prstGeom>
          <a:noFill/>
          <a:ln w="19050">
            <a:solidFill>
              <a:srgbClr val="FFFF85"/>
            </a:solidFill>
            <a:miter lim="800000"/>
            <a:headEnd/>
            <a:tailEnd/>
          </a:ln>
        </p:spPr>
        <p:txBody>
          <a:bodyPr>
            <a:spAutoFit/>
          </a:bodyPr>
          <a:lstStyle/>
          <a:p>
            <a:pPr algn="just"/>
            <a:r>
              <a:rPr lang="el-GR" sz="2200" dirty="0">
                <a:solidFill>
                  <a:schemeClr val="bg1"/>
                </a:solidFill>
                <a:latin typeface="Calibri" pitchFamily="34" charset="0"/>
              </a:rPr>
              <a:t>Η δίαιτα του είδους </a:t>
            </a:r>
            <a:r>
              <a:rPr lang="el-GR" sz="2200" i="1" dirty="0" err="1">
                <a:solidFill>
                  <a:schemeClr val="bg1"/>
                </a:solidFill>
                <a:latin typeface="Calibri" pitchFamily="34" charset="0"/>
              </a:rPr>
              <a:t>Τyto</a:t>
            </a:r>
            <a:r>
              <a:rPr lang="el-GR" sz="2200" i="1" dirty="0">
                <a:solidFill>
                  <a:schemeClr val="bg1"/>
                </a:solidFill>
                <a:latin typeface="Calibri" pitchFamily="34" charset="0"/>
              </a:rPr>
              <a:t> </a:t>
            </a:r>
            <a:r>
              <a:rPr lang="el-GR" sz="2200" i="1" dirty="0" err="1">
                <a:solidFill>
                  <a:schemeClr val="bg1"/>
                </a:solidFill>
                <a:latin typeface="Calibri" pitchFamily="34" charset="0"/>
              </a:rPr>
              <a:t>alba</a:t>
            </a:r>
            <a:r>
              <a:rPr lang="el-GR" sz="2200" dirty="0">
                <a:solidFill>
                  <a:schemeClr val="bg1"/>
                </a:solidFill>
                <a:latin typeface="Calibri" pitchFamily="34" charset="0"/>
              </a:rPr>
              <a:t>, ενός νυκτόβιου αρπακτικού της τάξης των </a:t>
            </a:r>
            <a:r>
              <a:rPr lang="el-GR" sz="2200" dirty="0" err="1">
                <a:solidFill>
                  <a:schemeClr val="bg1"/>
                </a:solidFill>
                <a:latin typeface="Calibri" pitchFamily="34" charset="0"/>
              </a:rPr>
              <a:t>Strigiformes</a:t>
            </a:r>
            <a:r>
              <a:rPr lang="el-GR" sz="2200" dirty="0">
                <a:solidFill>
                  <a:schemeClr val="bg1"/>
                </a:solidFill>
                <a:latin typeface="Calibri" pitchFamily="34" charset="0"/>
              </a:rPr>
              <a:t>, μελετήθηκε εκτεταμένα με ανάλυση εμεσμάτων (</a:t>
            </a:r>
            <a:r>
              <a:rPr lang="el-GR" sz="2200" dirty="0" err="1">
                <a:solidFill>
                  <a:schemeClr val="bg1"/>
                </a:solidFill>
                <a:latin typeface="Calibri" pitchFamily="34" charset="0"/>
              </a:rPr>
              <a:t>pellets</a:t>
            </a:r>
            <a:r>
              <a:rPr lang="el-GR" sz="2200" dirty="0">
                <a:solidFill>
                  <a:schemeClr val="bg1"/>
                </a:solidFill>
                <a:latin typeface="Calibri" pitchFamily="34" charset="0"/>
              </a:rPr>
              <a:t>) σε τρεις επαρχίες στην Κύπρο</a:t>
            </a:r>
            <a:r>
              <a:rPr lang="en-US" sz="2200" dirty="0">
                <a:solidFill>
                  <a:schemeClr val="bg1"/>
                </a:solidFill>
                <a:latin typeface="Calibri" pitchFamily="34" charset="0"/>
              </a:rPr>
              <a:t>. </a:t>
            </a:r>
            <a:r>
              <a:rPr lang="el-GR" sz="2200" dirty="0">
                <a:solidFill>
                  <a:schemeClr val="bg1"/>
                </a:solidFill>
                <a:latin typeface="Calibri" pitchFamily="34" charset="0"/>
              </a:rPr>
              <a:t>Η ανάλυση των εμεσμάτων παραμένει η πιο κατάλληλη μέθοδος  για τη μελέτη της διατροφής των </a:t>
            </a:r>
            <a:r>
              <a:rPr lang="el-GR" sz="2200" dirty="0" err="1">
                <a:solidFill>
                  <a:schemeClr val="bg1"/>
                </a:solidFill>
                <a:latin typeface="Calibri" pitchFamily="34" charset="0"/>
              </a:rPr>
              <a:t>Strigiformes</a:t>
            </a:r>
            <a:r>
              <a:rPr lang="el-GR" sz="2200" dirty="0">
                <a:solidFill>
                  <a:schemeClr val="bg1"/>
                </a:solidFill>
                <a:latin typeface="Calibri" pitchFamily="34" charset="0"/>
              </a:rPr>
              <a:t> μέχρι σήμερα και η γνώση των διατροφικών συνηθειών τους αποσκοπεί στην κατανόηση της οικολογίας τους, της συμπεριφοράς τους και εμμέσως των </a:t>
            </a:r>
            <a:r>
              <a:rPr lang="el-GR" sz="2200" dirty="0" err="1">
                <a:solidFill>
                  <a:schemeClr val="bg1"/>
                </a:solidFill>
                <a:latin typeface="Calibri" pitchFamily="34" charset="0"/>
              </a:rPr>
              <a:t>οικοτόπων</a:t>
            </a:r>
            <a:r>
              <a:rPr lang="el-GR" sz="2200" dirty="0">
                <a:solidFill>
                  <a:schemeClr val="bg1"/>
                </a:solidFill>
                <a:latin typeface="Calibri" pitchFamily="34" charset="0"/>
              </a:rPr>
              <a:t> τους.</a:t>
            </a:r>
            <a:endParaRPr lang="en-US" sz="2200" dirty="0">
              <a:solidFill>
                <a:schemeClr val="bg1"/>
              </a:solidFill>
              <a:latin typeface="Calibri" pitchFamily="34" charset="0"/>
            </a:endParaRPr>
          </a:p>
        </p:txBody>
      </p:sp>
      <p:sp>
        <p:nvSpPr>
          <p:cNvPr id="60" name="Folded Corner 59"/>
          <p:cNvSpPr/>
          <p:nvPr/>
        </p:nvSpPr>
        <p:spPr>
          <a:xfrm>
            <a:off x="9386888" y="30275213"/>
            <a:ext cx="15501937" cy="1785937"/>
          </a:xfrm>
          <a:prstGeom prst="foldedCorner">
            <a:avLst/>
          </a:prstGeom>
          <a:solidFill>
            <a:srgbClr val="BDFF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291840" fontAlgn="auto">
              <a:spcBef>
                <a:spcPts val="0"/>
              </a:spcBef>
              <a:spcAft>
                <a:spcPts val="0"/>
              </a:spcAft>
              <a:defRPr/>
            </a:pPr>
            <a:endParaRPr lang="el-GR"/>
          </a:p>
        </p:txBody>
      </p:sp>
      <p:sp>
        <p:nvSpPr>
          <p:cNvPr id="1026" name="Text Box 2"/>
          <p:cNvSpPr txBox="1">
            <a:spLocks noChangeArrowheads="1"/>
          </p:cNvSpPr>
          <p:nvPr/>
        </p:nvSpPr>
        <p:spPr bwMode="auto">
          <a:xfrm>
            <a:off x="0" y="0"/>
            <a:ext cx="25203150" cy="5486400"/>
          </a:xfrm>
          <a:prstGeom prst="rect">
            <a:avLst/>
          </a:prstGeom>
          <a:solidFill>
            <a:srgbClr val="4F81BD"/>
          </a:solidFill>
          <a:ln w="38100">
            <a:noFill/>
            <a:miter lim="800000"/>
            <a:headEnd/>
            <a:tailEnd/>
          </a:ln>
          <a:effectLst>
            <a:outerShdw dist="28398" dir="3806097" algn="ctr" rotWithShape="0">
              <a:srgbClr val="7F7F7F">
                <a:alpha val="50000"/>
              </a:srgbClr>
            </a:outerShdw>
          </a:effectLst>
        </p:spPr>
        <p:txBody>
          <a:bodyPr/>
          <a:lstStyle/>
          <a:p>
            <a:pPr defTabSz="914400">
              <a:spcAft>
                <a:spcPts val="1000"/>
              </a:spcAft>
              <a:defRPr/>
            </a:pPr>
            <a:r>
              <a:rPr lang="el-GR" sz="6200" b="1" dirty="0">
                <a:latin typeface="Calibri" pitchFamily="34" charset="0"/>
                <a:cs typeface="Arial" pitchFamily="34" charset="0"/>
              </a:rPr>
              <a:t>ΟΙΚΟΛΟΓΙΑ ΔΙΑΤΡΟΦΗΣ ΤΗΣ ΤΥΤΩΣ, ΤYTO ALBA (SCOPOLI, 1769),</a:t>
            </a:r>
          </a:p>
          <a:p>
            <a:pPr defTabSz="914400">
              <a:spcAft>
                <a:spcPts val="1000"/>
              </a:spcAft>
              <a:defRPr/>
            </a:pPr>
            <a:r>
              <a:rPr lang="el-GR" sz="6200" b="1" dirty="0">
                <a:latin typeface="Calibri" pitchFamily="34" charset="0"/>
                <a:cs typeface="Arial" pitchFamily="34" charset="0"/>
              </a:rPr>
              <a:t>ΣΕ ΠΟΙΚΙΛΑ ΧΕΡΣΑΙΑ ΕΝΔΙΑΙΤΗΜΑΤΑ ΣΤΗΝ ΚΥΠΡΟ</a:t>
            </a:r>
            <a:endParaRPr lang="el-GR" sz="4000" b="1" dirty="0">
              <a:solidFill>
                <a:schemeClr val="bg1"/>
              </a:solidFill>
              <a:latin typeface="Myriad Pro Cond" pitchFamily="34" charset="0"/>
              <a:cs typeface="Arial" pitchFamily="34" charset="0"/>
            </a:endParaRPr>
          </a:p>
          <a:p>
            <a:pPr algn="ctr" defTabSz="914400">
              <a:spcAft>
                <a:spcPts val="1000"/>
              </a:spcAft>
              <a:defRPr/>
            </a:pPr>
            <a:endParaRPr lang="en-US" sz="5400" b="1" dirty="0">
              <a:solidFill>
                <a:schemeClr val="bg1"/>
              </a:solidFill>
              <a:latin typeface="+mn-lt"/>
              <a:cs typeface="Arial" pitchFamily="34" charset="0"/>
            </a:endParaRPr>
          </a:p>
          <a:p>
            <a:pPr algn="ctr" defTabSz="914400">
              <a:spcAft>
                <a:spcPts val="1000"/>
              </a:spcAft>
              <a:defRPr/>
            </a:pPr>
            <a:r>
              <a:rPr lang="el-GR" sz="5000" b="1" dirty="0">
                <a:solidFill>
                  <a:schemeClr val="bg1"/>
                </a:solidFill>
                <a:latin typeface="+mn-lt"/>
                <a:cs typeface="Arial" pitchFamily="34" charset="0"/>
              </a:rPr>
              <a:t>Μαρία Χρίστου</a:t>
            </a:r>
            <a:r>
              <a:rPr lang="el-GR" sz="5000" b="1" baseline="30000" dirty="0">
                <a:solidFill>
                  <a:schemeClr val="bg1"/>
                </a:solidFill>
                <a:latin typeface="+mn-lt"/>
                <a:cs typeface="Arial" pitchFamily="34" charset="0"/>
              </a:rPr>
              <a:t>1</a:t>
            </a:r>
            <a:r>
              <a:rPr lang="el-GR" sz="5000" b="1" dirty="0">
                <a:solidFill>
                  <a:schemeClr val="bg1"/>
                </a:solidFill>
                <a:latin typeface="+mn-lt"/>
                <a:cs typeface="Arial" pitchFamily="34" charset="0"/>
              </a:rPr>
              <a:t>, Βασίλης</a:t>
            </a:r>
            <a:r>
              <a:rPr lang="en-US" sz="5000" b="1" baseline="30000" dirty="0">
                <a:solidFill>
                  <a:schemeClr val="bg1"/>
                </a:solidFill>
                <a:latin typeface="+mn-lt"/>
                <a:cs typeface="Arial" pitchFamily="34" charset="0"/>
              </a:rPr>
              <a:t> </a:t>
            </a:r>
            <a:r>
              <a:rPr lang="el-GR" sz="5000" b="1" dirty="0">
                <a:solidFill>
                  <a:schemeClr val="bg1"/>
                </a:solidFill>
                <a:latin typeface="+mn-lt"/>
                <a:cs typeface="Arial" pitchFamily="34" charset="0"/>
              </a:rPr>
              <a:t>Γκούτνερ</a:t>
            </a:r>
            <a:r>
              <a:rPr lang="el-GR" sz="5000" b="1" baseline="30000" dirty="0">
                <a:solidFill>
                  <a:schemeClr val="bg1"/>
                </a:solidFill>
                <a:latin typeface="+mn-lt"/>
                <a:cs typeface="Arial" pitchFamily="34" charset="0"/>
              </a:rPr>
              <a:t>1</a:t>
            </a:r>
            <a:r>
              <a:rPr lang="el-GR" sz="5000" b="1" dirty="0">
                <a:solidFill>
                  <a:schemeClr val="bg1"/>
                </a:solidFill>
                <a:latin typeface="+mn-lt"/>
                <a:cs typeface="Arial" pitchFamily="34" charset="0"/>
              </a:rPr>
              <a:t>, Νίκος Κασίνης</a:t>
            </a:r>
            <a:r>
              <a:rPr lang="el-GR" sz="5000" b="1" baseline="30000" dirty="0">
                <a:solidFill>
                  <a:schemeClr val="bg1"/>
                </a:solidFill>
                <a:latin typeface="+mn-lt"/>
                <a:cs typeface="Arial" pitchFamily="34" charset="0"/>
              </a:rPr>
              <a:t>2</a:t>
            </a:r>
            <a:endParaRPr lang="el-GR" sz="5000" b="1" dirty="0">
              <a:solidFill>
                <a:schemeClr val="bg1"/>
              </a:solidFill>
              <a:latin typeface="+mn-lt"/>
              <a:cs typeface="Arial" pitchFamily="34" charset="0"/>
            </a:endParaRPr>
          </a:p>
          <a:p>
            <a:pPr defTabSz="914400">
              <a:spcAft>
                <a:spcPts val="1000"/>
              </a:spcAft>
              <a:defRPr/>
            </a:pPr>
            <a:r>
              <a:rPr lang="el-GR" sz="3200" baseline="30000" dirty="0">
                <a:solidFill>
                  <a:schemeClr val="bg1"/>
                </a:solidFill>
                <a:latin typeface="+mn-lt"/>
                <a:cs typeface="Arial" pitchFamily="34" charset="0"/>
              </a:rPr>
              <a:t>                                       </a:t>
            </a:r>
            <a:r>
              <a:rPr lang="el-GR" sz="3200" baseline="30000" dirty="0" smtClean="0">
                <a:solidFill>
                  <a:schemeClr val="bg1"/>
                </a:solidFill>
                <a:latin typeface="+mn-lt"/>
                <a:cs typeface="Arial" pitchFamily="34" charset="0"/>
              </a:rPr>
              <a:t> </a:t>
            </a:r>
            <a:r>
              <a:rPr lang="el-GR" sz="3000" baseline="30000" dirty="0" smtClean="0">
                <a:solidFill>
                  <a:schemeClr val="bg1"/>
                </a:solidFill>
                <a:latin typeface="+mn-lt"/>
                <a:cs typeface="Arial" pitchFamily="34" charset="0"/>
              </a:rPr>
              <a:t>1</a:t>
            </a:r>
            <a:r>
              <a:rPr lang="el-GR" sz="3000" dirty="0" smtClean="0">
                <a:solidFill>
                  <a:schemeClr val="bg1"/>
                </a:solidFill>
                <a:latin typeface="+mn-lt"/>
                <a:cs typeface="Arial" pitchFamily="34" charset="0"/>
              </a:rPr>
              <a:t>Εργαστήριο </a:t>
            </a:r>
            <a:r>
              <a:rPr lang="el-GR" sz="3000" dirty="0">
                <a:solidFill>
                  <a:schemeClr val="bg1"/>
                </a:solidFill>
                <a:latin typeface="+mn-lt"/>
                <a:cs typeface="Arial" pitchFamily="34" charset="0"/>
              </a:rPr>
              <a:t>Ζωολογίας ,Τομέας Ζωολογίας, Τμήμα Βιολογίας, Αριστοτέλειο Πανεπιστήμιο Θεσσαλονίκης, 541 24, Θεσσαλονίκη, Ελλάδα</a:t>
            </a:r>
          </a:p>
          <a:p>
            <a:pPr defTabSz="914400">
              <a:spcAft>
                <a:spcPts val="1000"/>
              </a:spcAft>
              <a:defRPr/>
            </a:pPr>
            <a:r>
              <a:rPr lang="el-GR" sz="3000" dirty="0">
                <a:solidFill>
                  <a:schemeClr val="bg1"/>
                </a:solidFill>
                <a:latin typeface="+mn-lt"/>
                <a:cs typeface="Arial" pitchFamily="34" charset="0"/>
              </a:rPr>
              <a:t>                             </a:t>
            </a:r>
            <a:r>
              <a:rPr lang="el-GR" sz="3000" baseline="30000" dirty="0">
                <a:solidFill>
                  <a:schemeClr val="bg1"/>
                </a:solidFill>
                <a:latin typeface="+mn-lt"/>
                <a:cs typeface="Arial" pitchFamily="34" charset="0"/>
              </a:rPr>
              <a:t>2</a:t>
            </a:r>
            <a:r>
              <a:rPr lang="el-GR" sz="3000" dirty="0">
                <a:solidFill>
                  <a:schemeClr val="bg1"/>
                </a:solidFill>
                <a:latin typeface="+mn-lt"/>
                <a:cs typeface="Arial" pitchFamily="34" charset="0"/>
              </a:rPr>
              <a:t>Υπηρεσία Θήρας και Πανίδας, Υπουργείο Εσωτερικών, 1453, Λευκωσία, Κύπρος</a:t>
            </a:r>
          </a:p>
        </p:txBody>
      </p:sp>
      <p:pic>
        <p:nvPicPr>
          <p:cNvPr id="15367" name="Picture 6" descr="apth.jpg"/>
          <p:cNvPicPr>
            <a:picLocks noChangeAspect="1" noChangeArrowheads="1"/>
          </p:cNvPicPr>
          <p:nvPr/>
        </p:nvPicPr>
        <p:blipFill>
          <a:blip r:embed="rId6"/>
          <a:srcRect/>
          <a:stretch>
            <a:fillRect/>
          </a:stretch>
        </p:blipFill>
        <p:spPr bwMode="auto">
          <a:xfrm>
            <a:off x="21316950" y="414338"/>
            <a:ext cx="2000250" cy="1143000"/>
          </a:xfrm>
          <a:prstGeom prst="rect">
            <a:avLst/>
          </a:prstGeom>
          <a:noFill/>
          <a:ln w="9525">
            <a:noFill/>
            <a:miter lim="800000"/>
            <a:headEnd/>
            <a:tailEnd/>
          </a:ln>
        </p:spPr>
      </p:pic>
      <p:pic>
        <p:nvPicPr>
          <p:cNvPr id="15368" name="Picture 8" descr="logo.png"/>
          <p:cNvPicPr>
            <a:picLocks noChangeAspect="1" noChangeArrowheads="1"/>
          </p:cNvPicPr>
          <p:nvPr/>
        </p:nvPicPr>
        <p:blipFill>
          <a:blip r:embed="rId7"/>
          <a:srcRect/>
          <a:stretch>
            <a:fillRect/>
          </a:stretch>
        </p:blipFill>
        <p:spPr bwMode="auto">
          <a:xfrm>
            <a:off x="23460075" y="414338"/>
            <a:ext cx="1600200" cy="1857375"/>
          </a:xfrm>
          <a:prstGeom prst="rect">
            <a:avLst/>
          </a:prstGeom>
          <a:noFill/>
          <a:ln w="9525">
            <a:noFill/>
            <a:miter lim="800000"/>
            <a:headEnd/>
            <a:tailEnd/>
          </a:ln>
        </p:spPr>
      </p:pic>
      <p:pic>
        <p:nvPicPr>
          <p:cNvPr id="15369" name="Picture 9" descr="logo (1).png"/>
          <p:cNvPicPr>
            <a:picLocks noChangeAspect="1"/>
          </p:cNvPicPr>
          <p:nvPr/>
        </p:nvPicPr>
        <p:blipFill>
          <a:blip r:embed="rId8"/>
          <a:srcRect/>
          <a:stretch>
            <a:fillRect/>
          </a:stretch>
        </p:blipFill>
        <p:spPr bwMode="auto">
          <a:xfrm>
            <a:off x="22388513" y="1628775"/>
            <a:ext cx="928687" cy="898525"/>
          </a:xfrm>
          <a:prstGeom prst="rect">
            <a:avLst/>
          </a:prstGeom>
          <a:noFill/>
          <a:ln w="9525">
            <a:noFill/>
            <a:miter lim="800000"/>
            <a:headEnd/>
            <a:tailEnd/>
          </a:ln>
        </p:spPr>
      </p:pic>
      <p:pic>
        <p:nvPicPr>
          <p:cNvPr id="15370" name="Picture 10" descr="barn-owl-cute-owl-photo-pretty-favim-com-254966.jpg"/>
          <p:cNvPicPr>
            <a:picLocks noChangeAspect="1"/>
          </p:cNvPicPr>
          <p:nvPr/>
        </p:nvPicPr>
        <p:blipFill>
          <a:blip r:embed="rId9"/>
          <a:srcRect l="12553" r="32146" b="5646"/>
          <a:stretch>
            <a:fillRect/>
          </a:stretch>
        </p:blipFill>
        <p:spPr bwMode="auto">
          <a:xfrm>
            <a:off x="0" y="2271713"/>
            <a:ext cx="2386013" cy="3214687"/>
          </a:xfrm>
          <a:prstGeom prst="rect">
            <a:avLst/>
          </a:prstGeom>
          <a:noFill/>
          <a:ln w="9525">
            <a:noFill/>
            <a:miter lim="800000"/>
            <a:headEnd/>
            <a:tailEnd/>
          </a:ln>
        </p:spPr>
      </p:pic>
      <p:sp>
        <p:nvSpPr>
          <p:cNvPr id="15371" name="TextBox 11"/>
          <p:cNvSpPr txBox="1">
            <a:spLocks noChangeArrowheads="1"/>
          </p:cNvSpPr>
          <p:nvPr/>
        </p:nvSpPr>
        <p:spPr bwMode="auto">
          <a:xfrm>
            <a:off x="314325" y="9558338"/>
            <a:ext cx="8786813" cy="6858000"/>
          </a:xfrm>
          <a:prstGeom prst="rect">
            <a:avLst/>
          </a:prstGeom>
          <a:noFill/>
          <a:ln w="19050">
            <a:solidFill>
              <a:srgbClr val="BDFFBD"/>
            </a:solidFill>
            <a:miter lim="800000"/>
            <a:headEnd/>
            <a:tailEnd/>
          </a:ln>
        </p:spPr>
        <p:txBody>
          <a:bodyPr>
            <a:spAutoFit/>
          </a:bodyPr>
          <a:lstStyle/>
          <a:p>
            <a:pPr algn="just"/>
            <a:r>
              <a:rPr lang="el-GR" sz="2200">
                <a:solidFill>
                  <a:schemeClr val="bg1"/>
                </a:solidFill>
                <a:latin typeface="Calibri" pitchFamily="34" charset="0"/>
              </a:rPr>
              <a:t>Κύριος σκοπός της συγκεκριμένης έρευνας ήταν η μελέτη της διατροφής της Τυτώς </a:t>
            </a:r>
            <a:r>
              <a:rPr lang="el-GR" sz="2200" i="1">
                <a:solidFill>
                  <a:schemeClr val="bg1"/>
                </a:solidFill>
                <a:latin typeface="Calibri" pitchFamily="34" charset="0"/>
              </a:rPr>
              <a:t>Tyto alba</a:t>
            </a:r>
            <a:r>
              <a:rPr lang="el-GR" sz="2200">
                <a:solidFill>
                  <a:schemeClr val="bg1"/>
                </a:solidFill>
                <a:latin typeface="Calibri" pitchFamily="34" charset="0"/>
              </a:rPr>
              <a:t>, ώστε να εμπλουτιστεί η γνώση για την Κυπριακή πανίδα και να προκύψουν πληροφορίες χρήσιμες για την προστασία και ορθολογιστική διαχείριση του είδους. Οι επιμέρους στόχοι ήταν οι εξής:</a:t>
            </a:r>
          </a:p>
          <a:p>
            <a:pPr algn="just">
              <a:buFont typeface="Arial" charset="0"/>
              <a:buChar char="•"/>
            </a:pPr>
            <a:r>
              <a:rPr lang="el-GR" sz="2200">
                <a:solidFill>
                  <a:schemeClr val="bg1"/>
                </a:solidFill>
                <a:latin typeface="Calibri" pitchFamily="34" charset="0"/>
              </a:rPr>
              <a:t>Να καταγραφεί η εποχική και χωρική διαφοροποίηση της δίαιτας της Τυτώς σε χρονική περίοδο ενός έτους</a:t>
            </a:r>
            <a:r>
              <a:rPr lang="en-US" sz="2200">
                <a:solidFill>
                  <a:schemeClr val="bg1"/>
                </a:solidFill>
                <a:latin typeface="Calibri" pitchFamily="34" charset="0"/>
              </a:rPr>
              <a:t> </a:t>
            </a:r>
            <a:r>
              <a:rPr lang="el-GR" sz="2200">
                <a:solidFill>
                  <a:schemeClr val="bg1"/>
                </a:solidFill>
                <a:latin typeface="Calibri" pitchFamily="34" charset="0"/>
              </a:rPr>
              <a:t> σε ποικίλα χερσαία οικοσυστήματα στην Κύπρο.</a:t>
            </a:r>
          </a:p>
          <a:p>
            <a:pPr algn="just">
              <a:buFont typeface="Arial" charset="0"/>
              <a:buChar char="•"/>
            </a:pPr>
            <a:r>
              <a:rPr lang="el-GR" sz="2200">
                <a:solidFill>
                  <a:schemeClr val="bg1"/>
                </a:solidFill>
                <a:latin typeface="Calibri" pitchFamily="34" charset="0"/>
              </a:rPr>
              <a:t>Να μελετηθεί η πανίδα των μικροθηλαστικών της Κύπρου, που αποτελούν την κύρια λεία των νυκτόβιων αρπακτικών, δεδομένου ότι υπάρχουν ελάχιστες πληροφορίες για την κατανομή των θηλαστικών στο νησί. Μάλιστα, πρόσφατα ανακαλύφθηκε ένα νέο είδος ποντικού , το ενδημικό είδος </a:t>
            </a:r>
            <a:r>
              <a:rPr lang="en-US" sz="2200" i="1">
                <a:solidFill>
                  <a:schemeClr val="bg1"/>
                </a:solidFill>
                <a:latin typeface="Calibri" pitchFamily="34" charset="0"/>
              </a:rPr>
              <a:t>Mus cypriacus</a:t>
            </a:r>
            <a:r>
              <a:rPr lang="el-GR" sz="2200">
                <a:solidFill>
                  <a:schemeClr val="bg1"/>
                </a:solidFill>
                <a:latin typeface="Calibri" pitchFamily="34" charset="0"/>
              </a:rPr>
              <a:t>- από τους Cucchi et al. (2006).</a:t>
            </a:r>
          </a:p>
          <a:p>
            <a:pPr algn="just">
              <a:buFont typeface="Arial" charset="0"/>
              <a:buChar char="•"/>
            </a:pPr>
            <a:r>
              <a:rPr lang="el-GR" sz="2200">
                <a:solidFill>
                  <a:schemeClr val="bg1"/>
                </a:solidFill>
                <a:latin typeface="Calibri" pitchFamily="34" charset="0"/>
              </a:rPr>
              <a:t>Να γίνει μια προσπάθεια να προσεγγιστεί όσο το δυνατόν η πραγματική εικόνα της διατροφής του είδους με τη συλλογή δειγμάτων από  αρκετές περιοχές του νησιού.</a:t>
            </a:r>
          </a:p>
          <a:p>
            <a:pPr algn="just">
              <a:buFont typeface="Arial" charset="0"/>
              <a:buChar char="•"/>
            </a:pPr>
            <a:r>
              <a:rPr lang="el-GR" sz="2200">
                <a:solidFill>
                  <a:schemeClr val="bg1"/>
                </a:solidFill>
                <a:latin typeface="Calibri" pitchFamily="34" charset="0"/>
              </a:rPr>
              <a:t>Να δοθεί κίνητρο για τον σχεδιασμό διαχειριστικών πλάνων με στόχο την καταπολέμηση των τρωκτικών σε όλη την Κύπρο σε γεωργικές και άλλες περιοχές καταδεικνύοντας τη σημασία του είδους για το σκοπό αυτό. </a:t>
            </a:r>
          </a:p>
          <a:p>
            <a:pPr algn="just">
              <a:buFont typeface="Arial" charset="0"/>
              <a:buChar char="•"/>
            </a:pPr>
            <a:r>
              <a:rPr lang="el-GR" sz="2200">
                <a:solidFill>
                  <a:schemeClr val="bg1"/>
                </a:solidFill>
                <a:latin typeface="Calibri" pitchFamily="34" charset="0"/>
              </a:rPr>
              <a:t>Να σχεδιαστεί μια κλείδα αναγνώρισης των κύριων ειδών θηλαστικών που βρέθηκαν μέσα στα εμέσματα.</a:t>
            </a:r>
          </a:p>
        </p:txBody>
      </p:sp>
      <p:sp>
        <p:nvSpPr>
          <p:cNvPr id="13" name="TextBox 12"/>
          <p:cNvSpPr txBox="1"/>
          <p:nvPr/>
        </p:nvSpPr>
        <p:spPr>
          <a:xfrm>
            <a:off x="314239" y="5843515"/>
            <a:ext cx="3457511" cy="523220"/>
          </a:xfrm>
          <a:prstGeom prst="rect">
            <a:avLst/>
          </a:prstGeom>
          <a:solidFill>
            <a:srgbClr val="798062"/>
          </a:solidFill>
          <a:ln>
            <a:noFill/>
          </a:ln>
          <a:effectLst>
            <a:outerShdw blurRad="76200" dir="18900000" sy="23000" kx="-1200000" algn="bl" rotWithShape="0">
              <a:prstClr val="black">
                <a:alpha val="20000"/>
              </a:prstClr>
            </a:outerShdw>
            <a:reflection blurRad="6350" stA="52000" endA="300" endPos="35000" dir="5400000" sy="-100000" algn="bl" rotWithShape="0"/>
          </a:effectLst>
        </p:spPr>
        <p:txBody>
          <a:bodyPr>
            <a:spAutoFit/>
          </a:bodyPr>
          <a:lstStyle/>
          <a:p>
            <a:pPr defTabSz="3291840" fontAlgn="auto">
              <a:spcBef>
                <a:spcPts val="0"/>
              </a:spcBef>
              <a:spcAft>
                <a:spcPts val="0"/>
              </a:spcAft>
              <a:defRPr/>
            </a:pPr>
            <a:r>
              <a:rPr lang="el-GR" sz="2800" b="1" dirty="0">
                <a:latin typeface="+mn-lt"/>
              </a:rPr>
              <a:t>ΕΙΣΑΓΩΓΗ</a:t>
            </a:r>
          </a:p>
        </p:txBody>
      </p:sp>
      <p:sp>
        <p:nvSpPr>
          <p:cNvPr id="17" name="TextBox 16"/>
          <p:cNvSpPr txBox="1"/>
          <p:nvPr/>
        </p:nvSpPr>
        <p:spPr>
          <a:xfrm>
            <a:off x="385677" y="16559215"/>
            <a:ext cx="3600387" cy="523220"/>
          </a:xfrm>
          <a:prstGeom prst="rect">
            <a:avLst/>
          </a:prstGeom>
          <a:solidFill>
            <a:srgbClr val="798062"/>
          </a:solidFill>
          <a:ln>
            <a:noFill/>
          </a:ln>
          <a:effectLst>
            <a:outerShdw blurRad="76200" dir="18900000" sy="23000" kx="-1200000" algn="bl" rotWithShape="0">
              <a:prstClr val="black">
                <a:alpha val="20000"/>
              </a:prstClr>
            </a:outerShdw>
            <a:reflection blurRad="6350" stA="52000" endA="300" endPos="35000" dir="5400000" sy="-100000" algn="bl" rotWithShape="0"/>
          </a:effectLst>
        </p:spPr>
        <p:txBody>
          <a:bodyPr>
            <a:spAutoFit/>
          </a:bodyPr>
          <a:lstStyle/>
          <a:p>
            <a:pPr defTabSz="3291840" fontAlgn="auto">
              <a:spcBef>
                <a:spcPts val="0"/>
              </a:spcBef>
              <a:spcAft>
                <a:spcPts val="0"/>
              </a:spcAft>
              <a:defRPr/>
            </a:pPr>
            <a:r>
              <a:rPr lang="el-GR" sz="2800" b="1" dirty="0">
                <a:latin typeface="+mn-lt"/>
              </a:rPr>
              <a:t>ΥΛΙΚΑ ΚΑΙ ΜΕΘΟΔΟΙ</a:t>
            </a:r>
          </a:p>
        </p:txBody>
      </p:sp>
      <p:sp>
        <p:nvSpPr>
          <p:cNvPr id="15374" name="TextBox 17"/>
          <p:cNvSpPr txBox="1">
            <a:spLocks noChangeArrowheads="1"/>
          </p:cNvSpPr>
          <p:nvPr/>
        </p:nvSpPr>
        <p:spPr bwMode="auto">
          <a:xfrm>
            <a:off x="314325" y="17130714"/>
            <a:ext cx="8786788" cy="9756517"/>
          </a:xfrm>
          <a:prstGeom prst="rect">
            <a:avLst/>
          </a:prstGeom>
          <a:noFill/>
          <a:ln w="19050">
            <a:solidFill>
              <a:srgbClr val="E9A5DC"/>
            </a:solidFill>
            <a:miter lim="800000"/>
            <a:headEnd/>
            <a:tailEnd/>
          </a:ln>
        </p:spPr>
        <p:txBody>
          <a:bodyPr wrap="square">
            <a:spAutoFit/>
          </a:bodyPr>
          <a:lstStyle/>
          <a:p>
            <a:pPr algn="just"/>
            <a:r>
              <a:rPr lang="el-GR" sz="2200" dirty="0" smtClean="0">
                <a:solidFill>
                  <a:schemeClr val="bg1"/>
                </a:solidFill>
                <a:latin typeface="Calibri" pitchFamily="34" charset="0"/>
              </a:rPr>
              <a:t>Η </a:t>
            </a:r>
            <a:r>
              <a:rPr lang="el-GR" sz="2200" dirty="0">
                <a:solidFill>
                  <a:schemeClr val="bg1"/>
                </a:solidFill>
                <a:latin typeface="Calibri" pitchFamily="34" charset="0"/>
              </a:rPr>
              <a:t>δίαιτα του είδους </a:t>
            </a:r>
            <a:r>
              <a:rPr lang="el-GR" sz="2200" i="1" dirty="0" err="1">
                <a:solidFill>
                  <a:schemeClr val="bg1"/>
                </a:solidFill>
                <a:latin typeface="Calibri" pitchFamily="34" charset="0"/>
              </a:rPr>
              <a:t>Τyto</a:t>
            </a:r>
            <a:r>
              <a:rPr lang="el-GR" sz="2200" i="1" dirty="0">
                <a:solidFill>
                  <a:schemeClr val="bg1"/>
                </a:solidFill>
                <a:latin typeface="Calibri" pitchFamily="34" charset="0"/>
              </a:rPr>
              <a:t> </a:t>
            </a:r>
            <a:r>
              <a:rPr lang="el-GR" sz="2200" i="1" dirty="0" err="1">
                <a:solidFill>
                  <a:schemeClr val="bg1"/>
                </a:solidFill>
                <a:latin typeface="Calibri" pitchFamily="34" charset="0"/>
              </a:rPr>
              <a:t>alba</a:t>
            </a:r>
            <a:r>
              <a:rPr lang="el-GR" sz="2200" dirty="0">
                <a:solidFill>
                  <a:schemeClr val="bg1"/>
                </a:solidFill>
                <a:latin typeface="Calibri" pitchFamily="34" charset="0"/>
              </a:rPr>
              <a:t> στην Κύπρο μελετήθηκε μέσω εμεσμάτων τα οποία </a:t>
            </a:r>
            <a:r>
              <a:rPr lang="el-GR" sz="2200" dirty="0" err="1">
                <a:solidFill>
                  <a:schemeClr val="bg1"/>
                </a:solidFill>
                <a:latin typeface="Calibri" pitchFamily="34" charset="0"/>
              </a:rPr>
              <a:t>συλλέχθηκαν</a:t>
            </a:r>
            <a:r>
              <a:rPr lang="el-GR" sz="2200" dirty="0">
                <a:solidFill>
                  <a:schemeClr val="bg1"/>
                </a:solidFill>
                <a:latin typeface="Calibri" pitchFamily="34" charset="0"/>
              </a:rPr>
              <a:t> από 20 </a:t>
            </a:r>
            <a:r>
              <a:rPr lang="el-GR" sz="2200" dirty="0" smtClean="0">
                <a:solidFill>
                  <a:schemeClr val="bg1"/>
                </a:solidFill>
                <a:latin typeface="Calibri" pitchFamily="34" charset="0"/>
              </a:rPr>
              <a:t>σταθμούς. Οι </a:t>
            </a:r>
            <a:r>
              <a:rPr lang="el-GR" sz="2200" dirty="0">
                <a:solidFill>
                  <a:schemeClr val="bg1"/>
                </a:solidFill>
                <a:latin typeface="Calibri" pitchFamily="34" charset="0"/>
              </a:rPr>
              <a:t>δειγματοληψίες έγιναν τον τελευταίο μήνα κάθε </a:t>
            </a:r>
            <a:r>
              <a:rPr lang="el-GR" sz="2200" dirty="0" smtClean="0">
                <a:solidFill>
                  <a:schemeClr val="bg1"/>
                </a:solidFill>
                <a:latin typeface="Calibri" pitchFamily="34" charset="0"/>
              </a:rPr>
              <a:t>εποχής, το </a:t>
            </a:r>
            <a:r>
              <a:rPr lang="el-GR" sz="2200" dirty="0">
                <a:solidFill>
                  <a:schemeClr val="bg1"/>
                </a:solidFill>
                <a:latin typeface="Calibri" pitchFamily="34" charset="0"/>
              </a:rPr>
              <a:t>χρονικό διάστημα 2013-2014 ώστε να </a:t>
            </a:r>
            <a:r>
              <a:rPr lang="el-GR" sz="2400" b="1" dirty="0">
                <a:solidFill>
                  <a:srgbClr val="4F81BD"/>
                </a:solidFill>
                <a:latin typeface="Calibri" pitchFamily="34" charset="0"/>
              </a:rPr>
              <a:t>εξεταστεί η παρουσία διακυμάνσεων στην δίαιτα ανά εποχή.</a:t>
            </a:r>
            <a:r>
              <a:rPr lang="el-GR" sz="2600" b="1" dirty="0">
                <a:solidFill>
                  <a:srgbClr val="4F81BD"/>
                </a:solidFill>
                <a:latin typeface="Calibri" pitchFamily="34" charset="0"/>
              </a:rPr>
              <a:t> </a:t>
            </a:r>
            <a:endParaRPr lang="el-GR" sz="2600" b="1" dirty="0" smtClean="0">
              <a:solidFill>
                <a:srgbClr val="4F81BD"/>
              </a:solidFill>
              <a:latin typeface="Calibri" pitchFamily="34" charset="0"/>
            </a:endParaRPr>
          </a:p>
          <a:p>
            <a:pPr algn="just"/>
            <a:endParaRPr lang="el-GR" sz="2600" b="1" dirty="0">
              <a:solidFill>
                <a:srgbClr val="4F81BD"/>
              </a:solidFill>
              <a:latin typeface="Calibri" pitchFamily="34" charset="0"/>
            </a:endParaRPr>
          </a:p>
          <a:p>
            <a:pPr algn="just"/>
            <a:r>
              <a:rPr lang="el-GR" sz="2200" dirty="0">
                <a:solidFill>
                  <a:schemeClr val="bg1"/>
                </a:solidFill>
                <a:latin typeface="Calibri" pitchFamily="34" charset="0"/>
              </a:rPr>
              <a:t>Τα κύρια στοιχεία που συνέβαλαν στον προσδιορισμό των ατόμων </a:t>
            </a:r>
            <a:r>
              <a:rPr lang="el-GR" sz="2200" dirty="0" smtClean="0">
                <a:solidFill>
                  <a:schemeClr val="bg1"/>
                </a:solidFill>
                <a:latin typeface="Calibri" pitchFamily="34" charset="0"/>
              </a:rPr>
              <a:t>λείας ήταν </a:t>
            </a:r>
            <a:r>
              <a:rPr lang="el-GR" sz="2200" dirty="0">
                <a:solidFill>
                  <a:schemeClr val="bg1"/>
                </a:solidFill>
                <a:latin typeface="Calibri" pitchFamily="34" charset="0"/>
              </a:rPr>
              <a:t>τα κρανία και οι γνάθοι για τα θηλαστικά, τα κρανία για τα πτηνά και διάφορα μέρη του </a:t>
            </a:r>
            <a:r>
              <a:rPr lang="el-GR" sz="2200" dirty="0" err="1">
                <a:solidFill>
                  <a:schemeClr val="bg1"/>
                </a:solidFill>
                <a:latin typeface="Calibri" pitchFamily="34" charset="0"/>
              </a:rPr>
              <a:t>εξωσκελετού</a:t>
            </a:r>
            <a:r>
              <a:rPr lang="el-GR" sz="2200" dirty="0">
                <a:solidFill>
                  <a:schemeClr val="bg1"/>
                </a:solidFill>
                <a:latin typeface="Calibri" pitchFamily="34" charset="0"/>
              </a:rPr>
              <a:t> για τα ασπόνδυλα. Δόθηκε αρκετή προσοχή ώστε κάθε άτομο λείας να μην μετρηθεί δύο </a:t>
            </a:r>
            <a:r>
              <a:rPr lang="el-GR" sz="2200" dirty="0" smtClean="0">
                <a:solidFill>
                  <a:schemeClr val="bg1"/>
                </a:solidFill>
                <a:latin typeface="Calibri" pitchFamily="34" charset="0"/>
              </a:rPr>
              <a:t>φορές. Για </a:t>
            </a:r>
            <a:r>
              <a:rPr lang="el-GR" sz="2200" dirty="0">
                <a:solidFill>
                  <a:schemeClr val="bg1"/>
                </a:solidFill>
                <a:latin typeface="Calibri" pitchFamily="34" charset="0"/>
              </a:rPr>
              <a:t>τον </a:t>
            </a:r>
            <a:r>
              <a:rPr lang="el-GR" sz="2400" b="1" dirty="0">
                <a:solidFill>
                  <a:srgbClr val="4F81BD"/>
                </a:solidFill>
                <a:latin typeface="Calibri" pitchFamily="34" charset="0"/>
              </a:rPr>
              <a:t>προσδιορισμό των ατόμων που βρέθηκαν στα εμέσματα</a:t>
            </a:r>
            <a:r>
              <a:rPr lang="el-GR" sz="2400" b="1" dirty="0">
                <a:solidFill>
                  <a:schemeClr val="bg1"/>
                </a:solidFill>
                <a:latin typeface="Calibri" pitchFamily="34" charset="0"/>
              </a:rPr>
              <a:t> </a:t>
            </a:r>
            <a:r>
              <a:rPr lang="el-GR" sz="2200" dirty="0">
                <a:solidFill>
                  <a:schemeClr val="bg1"/>
                </a:solidFill>
                <a:latin typeface="Calibri" pitchFamily="34" charset="0"/>
              </a:rPr>
              <a:t>χρησιμοποιήθηκαν διάφοροι οδηγοί</a:t>
            </a:r>
            <a:r>
              <a:rPr lang="el-GR" sz="2200" dirty="0" smtClean="0">
                <a:solidFill>
                  <a:schemeClr val="bg1"/>
                </a:solidFill>
                <a:latin typeface="Calibri" pitchFamily="34" charset="0"/>
              </a:rPr>
              <a:t>*.</a:t>
            </a:r>
          </a:p>
          <a:p>
            <a:pPr algn="just"/>
            <a:endParaRPr lang="el-GR" sz="2200" dirty="0">
              <a:solidFill>
                <a:schemeClr val="bg1"/>
              </a:solidFill>
              <a:latin typeface="Calibri" pitchFamily="34" charset="0"/>
            </a:endParaRPr>
          </a:p>
          <a:p>
            <a:pPr algn="just"/>
            <a:r>
              <a:rPr lang="el-GR" sz="2200" dirty="0">
                <a:solidFill>
                  <a:schemeClr val="bg1"/>
                </a:solidFill>
                <a:latin typeface="Calibri" pitchFamily="34" charset="0"/>
              </a:rPr>
              <a:t>Για τον υπολογισμό της βιομάζας ανάγαμε την συχνότητα κάθε είδους στην αντίστοιχη βιομάζα του στη φύση. Γι’ αυτό πάρθηκε ο Μ.Ο της βιομάζας για κάθε είδος από την υπάρχουσα βιβλιογραφία και </a:t>
            </a:r>
            <a:r>
              <a:rPr lang="el-GR" sz="2200" dirty="0" err="1">
                <a:solidFill>
                  <a:schemeClr val="bg1"/>
                </a:solidFill>
                <a:latin typeface="Calibri" pitchFamily="34" charset="0"/>
              </a:rPr>
              <a:t>πολλαπλασιάστηκε</a:t>
            </a:r>
            <a:r>
              <a:rPr lang="el-GR" sz="2200" dirty="0">
                <a:solidFill>
                  <a:schemeClr val="bg1"/>
                </a:solidFill>
                <a:latin typeface="Calibri" pitchFamily="34" charset="0"/>
              </a:rPr>
              <a:t> με τον αριθμό των ατόμων κάθε είδους ξεχωριστά. Αφού βρέθηκε η συνολική βιομάζα όλων των δειγμάτων ανά εποχή, αυτή διαιρέθηκε με το συνολικό αριθμό ατόμων ανά εποχή, για την </a:t>
            </a:r>
            <a:r>
              <a:rPr lang="el-GR" sz="2400" b="1" dirty="0">
                <a:solidFill>
                  <a:srgbClr val="4F81BD"/>
                </a:solidFill>
                <a:latin typeface="Calibri" pitchFamily="34" charset="0"/>
              </a:rPr>
              <a:t>ανεύρεση της μέσης βιομάζας ανά εποχή. </a:t>
            </a:r>
            <a:endParaRPr lang="el-GR" sz="2400" b="1" dirty="0" smtClean="0">
              <a:solidFill>
                <a:srgbClr val="4F81BD"/>
              </a:solidFill>
              <a:latin typeface="Calibri" pitchFamily="34" charset="0"/>
            </a:endParaRPr>
          </a:p>
          <a:p>
            <a:pPr algn="just"/>
            <a:endParaRPr lang="en-US" sz="2600" b="1" dirty="0" smtClean="0">
              <a:solidFill>
                <a:srgbClr val="4F81BD"/>
              </a:solidFill>
              <a:latin typeface="Calibri" pitchFamily="34" charset="0"/>
            </a:endParaRPr>
          </a:p>
          <a:p>
            <a:pPr algn="just"/>
            <a:r>
              <a:rPr lang="el-GR" sz="2200" dirty="0" smtClean="0">
                <a:solidFill>
                  <a:schemeClr val="bg1"/>
                </a:solidFill>
                <a:latin typeface="Calibri" pitchFamily="34" charset="0"/>
              </a:rPr>
              <a:t>Κατόπιν </a:t>
            </a:r>
            <a:r>
              <a:rPr lang="el-GR" sz="2400" b="1" dirty="0">
                <a:solidFill>
                  <a:srgbClr val="4F81BD"/>
                </a:solidFill>
                <a:latin typeface="Calibri" pitchFamily="34" charset="0"/>
              </a:rPr>
              <a:t>συγκρίθηκε</a:t>
            </a:r>
            <a:r>
              <a:rPr lang="el-GR" sz="2400" b="1" dirty="0">
                <a:solidFill>
                  <a:schemeClr val="bg1"/>
                </a:solidFill>
                <a:latin typeface="Calibri" pitchFamily="34" charset="0"/>
              </a:rPr>
              <a:t> </a:t>
            </a:r>
            <a:r>
              <a:rPr lang="el-GR" sz="2400" b="1" dirty="0">
                <a:solidFill>
                  <a:srgbClr val="4F81BD"/>
                </a:solidFill>
                <a:latin typeface="Calibri" pitchFamily="34" charset="0"/>
              </a:rPr>
              <a:t>η βιομάζα των θηλαστικών μεταξύ των διαφορετικών εποχών </a:t>
            </a:r>
            <a:r>
              <a:rPr lang="el-GR" sz="2200" dirty="0">
                <a:solidFill>
                  <a:schemeClr val="bg1"/>
                </a:solidFill>
                <a:latin typeface="Calibri" pitchFamily="34" charset="0"/>
              </a:rPr>
              <a:t>με διαγράμματα </a:t>
            </a:r>
            <a:r>
              <a:rPr lang="en-US" sz="2200" dirty="0">
                <a:solidFill>
                  <a:schemeClr val="bg1"/>
                </a:solidFill>
                <a:latin typeface="Calibri" pitchFamily="34" charset="0"/>
              </a:rPr>
              <a:t>Box plot</a:t>
            </a:r>
            <a:r>
              <a:rPr lang="el-GR" sz="2200" dirty="0">
                <a:solidFill>
                  <a:schemeClr val="bg1"/>
                </a:solidFill>
                <a:latin typeface="Calibri" pitchFamily="34" charset="0"/>
              </a:rPr>
              <a:t> και</a:t>
            </a:r>
            <a:r>
              <a:rPr lang="en-US" sz="2200" dirty="0">
                <a:solidFill>
                  <a:schemeClr val="bg1"/>
                </a:solidFill>
                <a:latin typeface="Calibri" pitchFamily="34" charset="0"/>
              </a:rPr>
              <a:t> </a:t>
            </a:r>
            <a:r>
              <a:rPr lang="el-GR" sz="2200" dirty="0">
                <a:solidFill>
                  <a:schemeClr val="bg1"/>
                </a:solidFill>
                <a:latin typeface="Calibri" pitchFamily="34" charset="0"/>
              </a:rPr>
              <a:t>η μέση βιομάζα των ειδών ανάμεσα στις διαφορετικές εποχές με την </a:t>
            </a:r>
            <a:r>
              <a:rPr lang="el-GR" sz="2200" dirty="0" smtClean="0">
                <a:solidFill>
                  <a:schemeClr val="bg1"/>
                </a:solidFill>
                <a:latin typeface="Calibri" pitchFamily="34" charset="0"/>
              </a:rPr>
              <a:t>μέθοδο</a:t>
            </a:r>
            <a:r>
              <a:rPr lang="en-US" sz="2200" dirty="0" smtClean="0">
                <a:solidFill>
                  <a:schemeClr val="bg1"/>
                </a:solidFill>
                <a:latin typeface="Calibri" pitchFamily="34" charset="0"/>
              </a:rPr>
              <a:t> </a:t>
            </a:r>
            <a:r>
              <a:rPr lang="en-US" sz="2200" dirty="0" err="1">
                <a:solidFill>
                  <a:schemeClr val="bg1"/>
                </a:solidFill>
                <a:latin typeface="Calibri" pitchFamily="34" charset="0"/>
              </a:rPr>
              <a:t>Kruskal</a:t>
            </a:r>
            <a:r>
              <a:rPr lang="el-GR" sz="2200" dirty="0">
                <a:solidFill>
                  <a:schemeClr val="bg1"/>
                </a:solidFill>
                <a:latin typeface="Calibri" pitchFamily="34" charset="0"/>
              </a:rPr>
              <a:t>-</a:t>
            </a:r>
            <a:r>
              <a:rPr lang="en-US" sz="2200" dirty="0">
                <a:solidFill>
                  <a:schemeClr val="bg1"/>
                </a:solidFill>
                <a:latin typeface="Calibri" pitchFamily="34" charset="0"/>
              </a:rPr>
              <a:t>Wallis</a:t>
            </a:r>
            <a:r>
              <a:rPr lang="el-GR" sz="2200" dirty="0">
                <a:solidFill>
                  <a:schemeClr val="bg1"/>
                </a:solidFill>
                <a:latin typeface="Calibri" pitchFamily="34" charset="0"/>
              </a:rPr>
              <a:t> με τη βοήθεια του </a:t>
            </a:r>
            <a:r>
              <a:rPr lang="el-GR" sz="2200" dirty="0" smtClean="0">
                <a:solidFill>
                  <a:schemeClr val="bg1"/>
                </a:solidFill>
                <a:latin typeface="Calibri" pitchFamily="34" charset="0"/>
              </a:rPr>
              <a:t>στατιστικού πακέτου </a:t>
            </a:r>
            <a:r>
              <a:rPr lang="en-US" sz="2200" dirty="0" smtClean="0">
                <a:solidFill>
                  <a:schemeClr val="bg1"/>
                </a:solidFill>
                <a:latin typeface="Calibri" pitchFamily="34" charset="0"/>
              </a:rPr>
              <a:t>STATISTICA </a:t>
            </a:r>
            <a:r>
              <a:rPr lang="en-US" sz="2200" dirty="0">
                <a:solidFill>
                  <a:schemeClr val="bg1"/>
                </a:solidFill>
                <a:latin typeface="Calibri" pitchFamily="34" charset="0"/>
              </a:rPr>
              <a:t>7</a:t>
            </a:r>
            <a:r>
              <a:rPr lang="el-GR" sz="2200" dirty="0">
                <a:solidFill>
                  <a:schemeClr val="bg1"/>
                </a:solidFill>
                <a:latin typeface="Calibri" pitchFamily="34" charset="0"/>
              </a:rPr>
              <a:t>.</a:t>
            </a:r>
            <a:r>
              <a:rPr lang="en-US" sz="2200" dirty="0">
                <a:solidFill>
                  <a:schemeClr val="bg1"/>
                </a:solidFill>
                <a:latin typeface="Calibri" pitchFamily="34" charset="0"/>
              </a:rPr>
              <a:t> </a:t>
            </a:r>
            <a:r>
              <a:rPr lang="el-GR" sz="2200" dirty="0">
                <a:solidFill>
                  <a:schemeClr val="bg1"/>
                </a:solidFill>
                <a:latin typeface="Calibri" pitchFamily="34" charset="0"/>
              </a:rPr>
              <a:t>Επιπλέον </a:t>
            </a:r>
            <a:r>
              <a:rPr lang="el-GR" sz="2400" b="1" dirty="0">
                <a:solidFill>
                  <a:srgbClr val="4F81BD"/>
                </a:solidFill>
                <a:latin typeface="Calibri" pitchFamily="34" charset="0"/>
              </a:rPr>
              <a:t>εκτιμήθηκαν</a:t>
            </a:r>
            <a:r>
              <a:rPr lang="el-GR" sz="2200" b="1" dirty="0">
                <a:solidFill>
                  <a:schemeClr val="bg1"/>
                </a:solidFill>
                <a:latin typeface="Calibri" pitchFamily="34" charset="0"/>
              </a:rPr>
              <a:t> </a:t>
            </a:r>
            <a:r>
              <a:rPr lang="el-GR" sz="2200" dirty="0">
                <a:solidFill>
                  <a:schemeClr val="bg1"/>
                </a:solidFill>
                <a:latin typeface="Calibri" pitchFamily="34" charset="0"/>
              </a:rPr>
              <a:t>ο </a:t>
            </a:r>
            <a:r>
              <a:rPr lang="el-GR" sz="2400" b="1" dirty="0">
                <a:solidFill>
                  <a:srgbClr val="4F81BD"/>
                </a:solidFill>
                <a:latin typeface="Calibri" pitchFamily="34" charset="0"/>
              </a:rPr>
              <a:t>δείκτης ποικιλότητας</a:t>
            </a:r>
            <a:r>
              <a:rPr lang="el-GR" sz="2400" b="1" dirty="0">
                <a:solidFill>
                  <a:schemeClr val="bg1"/>
                </a:solidFill>
                <a:latin typeface="Calibri" pitchFamily="34" charset="0"/>
              </a:rPr>
              <a:t> </a:t>
            </a:r>
            <a:r>
              <a:rPr lang="el-GR" sz="2200" dirty="0">
                <a:solidFill>
                  <a:schemeClr val="bg1"/>
                </a:solidFill>
                <a:latin typeface="Calibri" pitchFamily="34" charset="0"/>
              </a:rPr>
              <a:t>και ο </a:t>
            </a:r>
            <a:r>
              <a:rPr lang="el-GR" sz="2400" b="1" dirty="0">
                <a:solidFill>
                  <a:srgbClr val="4F81BD"/>
                </a:solidFill>
                <a:latin typeface="Calibri" pitchFamily="34" charset="0"/>
              </a:rPr>
              <a:t>δείκτης ισοκατανομής</a:t>
            </a:r>
            <a:r>
              <a:rPr lang="el-GR" sz="2400" dirty="0">
                <a:solidFill>
                  <a:schemeClr val="bg1"/>
                </a:solidFill>
                <a:latin typeface="Calibri" pitchFamily="34" charset="0"/>
              </a:rPr>
              <a:t> </a:t>
            </a:r>
            <a:r>
              <a:rPr lang="el-GR" sz="2200" dirty="0">
                <a:solidFill>
                  <a:schemeClr val="bg1"/>
                </a:solidFill>
                <a:latin typeface="Calibri" pitchFamily="34" charset="0"/>
              </a:rPr>
              <a:t>και κατασκευάστηκε δενδρόγραμμα ιεραρχικής ομαδοποίησης,</a:t>
            </a:r>
            <a:r>
              <a:rPr lang="en-US" sz="2200" dirty="0">
                <a:solidFill>
                  <a:schemeClr val="bg1"/>
                </a:solidFill>
                <a:latin typeface="Calibri" pitchFamily="34" charset="0"/>
              </a:rPr>
              <a:t> </a:t>
            </a:r>
            <a:r>
              <a:rPr lang="el-GR" sz="2200" dirty="0">
                <a:solidFill>
                  <a:schemeClr val="bg1"/>
                </a:solidFill>
                <a:latin typeface="Calibri" pitchFamily="34" charset="0"/>
              </a:rPr>
              <a:t>με βάση το </a:t>
            </a:r>
            <a:r>
              <a:rPr lang="el-GR" sz="2400" b="1" dirty="0">
                <a:solidFill>
                  <a:srgbClr val="4F81BD"/>
                </a:solidFill>
                <a:latin typeface="Calibri" pitchFamily="34" charset="0"/>
              </a:rPr>
              <a:t>δείκτη ομοιότητας </a:t>
            </a:r>
            <a:r>
              <a:rPr lang="en-US" sz="2400" b="1" dirty="0">
                <a:solidFill>
                  <a:srgbClr val="4F81BD"/>
                </a:solidFill>
                <a:latin typeface="Calibri" pitchFamily="34" charset="0"/>
              </a:rPr>
              <a:t>Bray</a:t>
            </a:r>
            <a:r>
              <a:rPr lang="el-GR" sz="2400" b="1" dirty="0">
                <a:solidFill>
                  <a:srgbClr val="4F81BD"/>
                </a:solidFill>
                <a:latin typeface="Calibri" pitchFamily="34" charset="0"/>
              </a:rPr>
              <a:t>-</a:t>
            </a:r>
            <a:r>
              <a:rPr lang="en-US" sz="2400" b="1" dirty="0">
                <a:solidFill>
                  <a:srgbClr val="4F81BD"/>
                </a:solidFill>
                <a:latin typeface="Calibri" pitchFamily="34" charset="0"/>
              </a:rPr>
              <a:t>Curtis</a:t>
            </a:r>
            <a:r>
              <a:rPr lang="el-GR" sz="2200" dirty="0">
                <a:solidFill>
                  <a:schemeClr val="bg1"/>
                </a:solidFill>
                <a:latin typeface="Calibri" pitchFamily="34" charset="0"/>
              </a:rPr>
              <a:t>,</a:t>
            </a:r>
            <a:r>
              <a:rPr lang="en-US" sz="2200" dirty="0">
                <a:solidFill>
                  <a:schemeClr val="bg1"/>
                </a:solidFill>
                <a:latin typeface="Calibri" pitchFamily="34" charset="0"/>
              </a:rPr>
              <a:t> </a:t>
            </a:r>
            <a:r>
              <a:rPr lang="el-GR" sz="2200" dirty="0">
                <a:solidFill>
                  <a:schemeClr val="bg1"/>
                </a:solidFill>
                <a:latin typeface="Calibri" pitchFamily="34" charset="0"/>
              </a:rPr>
              <a:t>με το  πρόγραμμα </a:t>
            </a:r>
            <a:r>
              <a:rPr lang="en-US" sz="2200" dirty="0">
                <a:solidFill>
                  <a:schemeClr val="bg1"/>
                </a:solidFill>
                <a:latin typeface="Calibri" pitchFamily="34" charset="0"/>
              </a:rPr>
              <a:t>Primer 5.1.2.</a:t>
            </a:r>
            <a:endParaRPr lang="el-GR" sz="2200" dirty="0">
              <a:solidFill>
                <a:schemeClr val="bg1"/>
              </a:solidFill>
              <a:latin typeface="Calibri" pitchFamily="34" charset="0"/>
            </a:endParaRPr>
          </a:p>
        </p:txBody>
      </p:sp>
      <p:sp>
        <p:nvSpPr>
          <p:cNvPr id="20" name="TextBox 19"/>
          <p:cNvSpPr txBox="1"/>
          <p:nvPr/>
        </p:nvSpPr>
        <p:spPr>
          <a:xfrm>
            <a:off x="314239" y="8986787"/>
            <a:ext cx="3600387" cy="523220"/>
          </a:xfrm>
          <a:prstGeom prst="rect">
            <a:avLst/>
          </a:prstGeom>
          <a:solidFill>
            <a:srgbClr val="798062"/>
          </a:solidFill>
          <a:ln>
            <a:noFill/>
          </a:ln>
          <a:effectLst>
            <a:outerShdw blurRad="76200" dir="18900000" sy="23000" kx="-1200000" algn="bl" rotWithShape="0">
              <a:prstClr val="black">
                <a:alpha val="20000"/>
              </a:prstClr>
            </a:outerShdw>
            <a:reflection blurRad="6350" stA="52000" endA="300" endPos="35000" dir="5400000" sy="-100000" algn="bl" rotWithShape="0"/>
          </a:effectLst>
        </p:spPr>
        <p:txBody>
          <a:bodyPr>
            <a:spAutoFit/>
          </a:bodyPr>
          <a:lstStyle/>
          <a:p>
            <a:pPr defTabSz="3291840" fontAlgn="auto">
              <a:spcBef>
                <a:spcPts val="0"/>
              </a:spcBef>
              <a:spcAft>
                <a:spcPts val="0"/>
              </a:spcAft>
              <a:defRPr/>
            </a:pPr>
            <a:r>
              <a:rPr lang="el-GR" sz="2800" b="1" dirty="0">
                <a:latin typeface="+mn-lt"/>
              </a:rPr>
              <a:t>ΣΤΟΧΟΙ </a:t>
            </a:r>
          </a:p>
        </p:txBody>
      </p:sp>
      <p:sp>
        <p:nvSpPr>
          <p:cNvPr id="23" name="TextBox 22"/>
          <p:cNvSpPr txBox="1"/>
          <p:nvPr/>
        </p:nvSpPr>
        <p:spPr>
          <a:xfrm>
            <a:off x="9386865" y="5843515"/>
            <a:ext cx="3457511" cy="523220"/>
          </a:xfrm>
          <a:prstGeom prst="rect">
            <a:avLst/>
          </a:prstGeom>
          <a:solidFill>
            <a:srgbClr val="798062"/>
          </a:solidFill>
          <a:ln>
            <a:noFill/>
          </a:ln>
          <a:effectLst>
            <a:outerShdw blurRad="76200" dir="18900000" sy="23000" kx="-1200000" algn="bl" rotWithShape="0">
              <a:prstClr val="black">
                <a:alpha val="20000"/>
              </a:prstClr>
            </a:outerShdw>
            <a:reflection blurRad="6350" stA="52000" endA="300" endPos="35000" dir="5400000" sy="-100000" algn="bl" rotWithShape="0"/>
          </a:effectLst>
        </p:spPr>
        <p:txBody>
          <a:bodyPr>
            <a:spAutoFit/>
          </a:bodyPr>
          <a:lstStyle/>
          <a:p>
            <a:pPr defTabSz="3291840" fontAlgn="auto">
              <a:spcBef>
                <a:spcPts val="0"/>
              </a:spcBef>
              <a:spcAft>
                <a:spcPts val="0"/>
              </a:spcAft>
              <a:defRPr/>
            </a:pPr>
            <a:r>
              <a:rPr lang="el-GR" sz="2800" b="1" dirty="0">
                <a:latin typeface="+mn-lt"/>
              </a:rPr>
              <a:t>ΑΠΟΤΕΛΕΣΜΑΤΑ</a:t>
            </a:r>
          </a:p>
        </p:txBody>
      </p:sp>
      <p:sp>
        <p:nvSpPr>
          <p:cNvPr id="15377" name="TextBox 28"/>
          <p:cNvSpPr txBox="1">
            <a:spLocks noChangeArrowheads="1"/>
          </p:cNvSpPr>
          <p:nvPr/>
        </p:nvSpPr>
        <p:spPr bwMode="auto">
          <a:xfrm>
            <a:off x="13387393" y="15201893"/>
            <a:ext cx="1171575" cy="400050"/>
          </a:xfrm>
          <a:prstGeom prst="rect">
            <a:avLst/>
          </a:prstGeom>
          <a:solidFill>
            <a:schemeClr val="tx1"/>
          </a:solidFill>
          <a:ln w="9525">
            <a:noFill/>
            <a:miter lim="800000"/>
            <a:headEnd/>
            <a:tailEnd/>
          </a:ln>
        </p:spPr>
        <p:txBody>
          <a:bodyPr>
            <a:spAutoFit/>
          </a:bodyPr>
          <a:lstStyle/>
          <a:p>
            <a:pPr algn="just"/>
            <a:r>
              <a:rPr lang="en-US" sz="2000" dirty="0">
                <a:solidFill>
                  <a:schemeClr val="bg1"/>
                </a:solidFill>
                <a:latin typeface="Calibri" pitchFamily="34" charset="0"/>
              </a:rPr>
              <a:t>Similarity</a:t>
            </a:r>
            <a:endParaRPr lang="el-GR" sz="2200" dirty="0">
              <a:solidFill>
                <a:schemeClr val="bg1"/>
              </a:solidFill>
              <a:latin typeface="Calibri" pitchFamily="34" charset="0"/>
            </a:endParaRPr>
          </a:p>
        </p:txBody>
      </p:sp>
      <p:graphicFrame>
        <p:nvGraphicFramePr>
          <p:cNvPr id="51" name="Chart 50"/>
          <p:cNvGraphicFramePr/>
          <p:nvPr/>
        </p:nvGraphicFramePr>
        <p:xfrm>
          <a:off x="17173607" y="5843515"/>
          <a:ext cx="7572429" cy="6500858"/>
        </p:xfrm>
        <a:graphic>
          <a:graphicData uri="http://schemas.openxmlformats.org/drawingml/2006/chart">
            <c:chart xmlns:c="http://schemas.openxmlformats.org/drawingml/2006/chart" xmlns:r="http://schemas.openxmlformats.org/officeDocument/2006/relationships" r:id="rId10"/>
          </a:graphicData>
        </a:graphic>
      </p:graphicFrame>
      <p:sp>
        <p:nvSpPr>
          <p:cNvPr id="15379" name="TextBox 47"/>
          <p:cNvSpPr txBox="1">
            <a:spLocks noChangeArrowheads="1"/>
          </p:cNvSpPr>
          <p:nvPr/>
        </p:nvSpPr>
        <p:spPr bwMode="auto">
          <a:xfrm>
            <a:off x="9386888" y="31061025"/>
            <a:ext cx="15430500" cy="1077913"/>
          </a:xfrm>
          <a:prstGeom prst="rect">
            <a:avLst/>
          </a:prstGeom>
          <a:noFill/>
          <a:ln w="9525">
            <a:noFill/>
            <a:miter lim="800000"/>
            <a:headEnd/>
            <a:tailEnd/>
          </a:ln>
        </p:spPr>
        <p:txBody>
          <a:bodyPr>
            <a:spAutoFit/>
          </a:bodyPr>
          <a:lstStyle/>
          <a:p>
            <a:pPr algn="just"/>
            <a:r>
              <a:rPr lang="el-GR" sz="1600">
                <a:solidFill>
                  <a:schemeClr val="bg1"/>
                </a:solidFill>
                <a:latin typeface="Calibri" pitchFamily="34" charset="0"/>
              </a:rPr>
              <a:t>ΕΥΧΑΡΙΣΤΙΕΣ</a:t>
            </a:r>
          </a:p>
          <a:p>
            <a:pPr algn="just"/>
            <a:r>
              <a:rPr lang="el-GR" sz="1600">
                <a:solidFill>
                  <a:schemeClr val="bg1"/>
                </a:solidFill>
                <a:latin typeface="Calibri" pitchFamily="34" charset="0"/>
              </a:rPr>
              <a:t>Η έρευνα αυτή έγινε στα πλαίσια διπλωματικής εργασίας και εκπονήθηκε</a:t>
            </a:r>
            <a:r>
              <a:rPr lang="en-US" sz="1600">
                <a:solidFill>
                  <a:schemeClr val="bg1"/>
                </a:solidFill>
                <a:latin typeface="Calibri" pitchFamily="34" charset="0"/>
              </a:rPr>
              <a:t> </a:t>
            </a:r>
            <a:r>
              <a:rPr lang="el-GR" sz="1600">
                <a:solidFill>
                  <a:schemeClr val="bg1"/>
                </a:solidFill>
                <a:latin typeface="Calibri" pitchFamily="34" charset="0"/>
              </a:rPr>
              <a:t>στο Εργαστήριο Ζωολογίας του Τμήματος Βιολογίας του ΑΠΘ. Θα ήθελα να ευχαριστήσω την ερευνητική ομάδα του Ταμείου Θήρας για την άψογη συνεργασία και τη σημαντική συμβολή της στην πραγμάτωση της μελέτης αυτής. Επίσης δεν θα μπορούσε να υλοποιηθεί χωρίς την βοήθεια της φίλης και συναδέλφου Μιχαέλλας Μωυσή, σε όλα τα στάδια της έρευνας, την οποία ευχαριστώ θερμά. </a:t>
            </a:r>
          </a:p>
        </p:txBody>
      </p:sp>
      <p:sp>
        <p:nvSpPr>
          <p:cNvPr id="15380" name="TextBox 48"/>
          <p:cNvSpPr txBox="1">
            <a:spLocks noChangeArrowheads="1"/>
          </p:cNvSpPr>
          <p:nvPr/>
        </p:nvSpPr>
        <p:spPr bwMode="auto">
          <a:xfrm>
            <a:off x="9386888" y="30203775"/>
            <a:ext cx="14859000" cy="846138"/>
          </a:xfrm>
          <a:prstGeom prst="rect">
            <a:avLst/>
          </a:prstGeom>
          <a:noFill/>
          <a:ln w="9525">
            <a:noFill/>
            <a:miter lim="800000"/>
            <a:headEnd/>
            <a:tailEnd/>
          </a:ln>
        </p:spPr>
        <p:txBody>
          <a:bodyPr>
            <a:spAutoFit/>
          </a:bodyPr>
          <a:lstStyle/>
          <a:p>
            <a:pPr algn="just"/>
            <a:r>
              <a:rPr lang="el-GR" sz="1600">
                <a:solidFill>
                  <a:schemeClr val="bg1"/>
                </a:solidFill>
                <a:latin typeface="Calibri" pitchFamily="34" charset="0"/>
              </a:rPr>
              <a:t>ΕΠΙΛΕΓΜΕΝΗ ΒΙΒΛΙΟΓΡΑΦΙΑ</a:t>
            </a:r>
          </a:p>
          <a:p>
            <a:r>
              <a:rPr lang="en-US" sz="1600">
                <a:solidFill>
                  <a:schemeClr val="bg1"/>
                </a:solidFill>
                <a:latin typeface="Calibri" pitchFamily="34" charset="0"/>
              </a:rPr>
              <a:t>Alivizatos H, Goutner V, Athanasiadis A, Poirazidis K, 2006</a:t>
            </a:r>
            <a:r>
              <a:rPr lang="en-US" sz="1600" i="1">
                <a:solidFill>
                  <a:schemeClr val="bg1"/>
                </a:solidFill>
                <a:latin typeface="Calibri" pitchFamily="34" charset="0"/>
              </a:rPr>
              <a:t>. </a:t>
            </a:r>
            <a:r>
              <a:rPr lang="en-US" sz="1600">
                <a:solidFill>
                  <a:schemeClr val="bg1"/>
                </a:solidFill>
                <a:latin typeface="Calibri" pitchFamily="34" charset="0"/>
              </a:rPr>
              <a:t>Comparative temporal prey use by barn owl and little owl. </a:t>
            </a:r>
            <a:r>
              <a:rPr lang="en-US" sz="1600" i="1">
                <a:solidFill>
                  <a:schemeClr val="bg1"/>
                </a:solidFill>
                <a:latin typeface="Calibri" pitchFamily="34" charset="0"/>
              </a:rPr>
              <a:t>Journal of Biological Research </a:t>
            </a:r>
            <a:r>
              <a:rPr lang="en-US" sz="1600">
                <a:solidFill>
                  <a:schemeClr val="bg1"/>
                </a:solidFill>
                <a:latin typeface="Calibri" pitchFamily="34" charset="0"/>
              </a:rPr>
              <a:t>6: 177 – 186</a:t>
            </a:r>
            <a:br>
              <a:rPr lang="en-US" sz="1600">
                <a:solidFill>
                  <a:schemeClr val="bg1"/>
                </a:solidFill>
                <a:latin typeface="Calibri" pitchFamily="34" charset="0"/>
              </a:rPr>
            </a:br>
            <a:r>
              <a:rPr lang="en-US" sz="1600">
                <a:solidFill>
                  <a:schemeClr val="bg1"/>
                </a:solidFill>
                <a:latin typeface="Calibri" pitchFamily="34" charset="0"/>
              </a:rPr>
              <a:t>Krystufek B, Vohralik V, </a:t>
            </a:r>
            <a:r>
              <a:rPr lang="el-GR" sz="1600">
                <a:solidFill>
                  <a:schemeClr val="bg1"/>
                </a:solidFill>
                <a:latin typeface="Calibri" pitchFamily="34" charset="0"/>
              </a:rPr>
              <a:t>2009</a:t>
            </a:r>
            <a:r>
              <a:rPr lang="en-US" sz="1600">
                <a:solidFill>
                  <a:schemeClr val="bg1"/>
                </a:solidFill>
                <a:latin typeface="Calibri" pitchFamily="34" charset="0"/>
              </a:rPr>
              <a:t>.</a:t>
            </a:r>
            <a:r>
              <a:rPr lang="el-GR" sz="1600">
                <a:solidFill>
                  <a:schemeClr val="bg1"/>
                </a:solidFill>
                <a:latin typeface="Calibri" pitchFamily="34" charset="0"/>
              </a:rPr>
              <a:t> </a:t>
            </a:r>
            <a:r>
              <a:rPr lang="en-US" sz="1600" i="1">
                <a:solidFill>
                  <a:schemeClr val="bg1"/>
                </a:solidFill>
                <a:latin typeface="Calibri" pitchFamily="34" charset="0"/>
              </a:rPr>
              <a:t>Mammals of Turkey and Cyprus, Volume 3, Rodentia </a:t>
            </a:r>
            <a:r>
              <a:rPr lang="en-US" sz="1600">
                <a:solidFill>
                  <a:schemeClr val="bg1"/>
                </a:solidFill>
                <a:latin typeface="Calibri" pitchFamily="34" charset="0"/>
              </a:rPr>
              <a:t>II. University of Primorska, Science and Research Centre of Koper, Slovenia</a:t>
            </a:r>
            <a:endParaRPr lang="el-GR" sz="1600">
              <a:solidFill>
                <a:schemeClr val="bg1"/>
              </a:solidFill>
              <a:latin typeface="Calibri" pitchFamily="34" charset="0"/>
            </a:endParaRPr>
          </a:p>
        </p:txBody>
      </p:sp>
      <p:sp>
        <p:nvSpPr>
          <p:cNvPr id="15381" name="TextBox 39"/>
          <p:cNvSpPr txBox="1">
            <a:spLocks noChangeArrowheads="1"/>
          </p:cNvSpPr>
          <p:nvPr/>
        </p:nvSpPr>
        <p:spPr bwMode="auto">
          <a:xfrm>
            <a:off x="9958388" y="26631900"/>
            <a:ext cx="14859000" cy="3477875"/>
          </a:xfrm>
          <a:prstGeom prst="rect">
            <a:avLst/>
          </a:prstGeom>
          <a:noFill/>
          <a:ln w="19050">
            <a:solidFill>
              <a:srgbClr val="A50021"/>
            </a:solidFill>
            <a:miter lim="800000"/>
            <a:headEnd/>
            <a:tailEnd/>
          </a:ln>
        </p:spPr>
        <p:txBody>
          <a:bodyPr>
            <a:spAutoFit/>
          </a:bodyPr>
          <a:lstStyle/>
          <a:p>
            <a:pPr algn="just">
              <a:buFont typeface="Arial" charset="0"/>
              <a:buChar char="•"/>
            </a:pPr>
            <a:r>
              <a:rPr lang="el-GR" sz="2200" dirty="0">
                <a:solidFill>
                  <a:schemeClr val="bg1"/>
                </a:solidFill>
                <a:latin typeface="Calibri" pitchFamily="34" charset="0"/>
              </a:rPr>
              <a:t>Το είδος</a:t>
            </a:r>
            <a:r>
              <a:rPr lang="en-US" sz="2200" dirty="0">
                <a:solidFill>
                  <a:schemeClr val="bg1"/>
                </a:solidFill>
                <a:latin typeface="Calibri" pitchFamily="34" charset="0"/>
              </a:rPr>
              <a:t> </a:t>
            </a:r>
            <a:r>
              <a:rPr lang="en-US" sz="2200" i="1" dirty="0" err="1">
                <a:solidFill>
                  <a:schemeClr val="bg1"/>
                </a:solidFill>
                <a:latin typeface="Calibri" pitchFamily="34" charset="0"/>
              </a:rPr>
              <a:t>Tyto</a:t>
            </a:r>
            <a:r>
              <a:rPr lang="en-US" sz="2200" i="1" dirty="0">
                <a:solidFill>
                  <a:schemeClr val="bg1"/>
                </a:solidFill>
                <a:latin typeface="Calibri" pitchFamily="34" charset="0"/>
              </a:rPr>
              <a:t> alba </a:t>
            </a:r>
            <a:r>
              <a:rPr lang="el-GR" sz="2200" dirty="0">
                <a:solidFill>
                  <a:schemeClr val="bg1"/>
                </a:solidFill>
                <a:latin typeface="Calibri" pitchFamily="34" charset="0"/>
              </a:rPr>
              <a:t>είναι ευκαιριακός θηρευτής και προτιμά λεία μεσαίου μεγέθους. </a:t>
            </a:r>
          </a:p>
          <a:p>
            <a:pPr algn="just">
              <a:buFont typeface="Arial" charset="0"/>
              <a:buChar char="•"/>
            </a:pPr>
            <a:r>
              <a:rPr lang="el-GR" sz="2200" dirty="0">
                <a:solidFill>
                  <a:schemeClr val="bg1"/>
                </a:solidFill>
                <a:latin typeface="Calibri" pitchFamily="34" charset="0"/>
              </a:rPr>
              <a:t>Το εύρος τιμών της μέσης βιομάζας της λείας του είδους κυμαινόταν από 14,9 g μέχρι 17,7 g.</a:t>
            </a:r>
          </a:p>
          <a:p>
            <a:pPr algn="just">
              <a:buFont typeface="Arial" charset="0"/>
              <a:buChar char="•"/>
            </a:pPr>
            <a:r>
              <a:rPr lang="el-GR" sz="2200" dirty="0">
                <a:solidFill>
                  <a:schemeClr val="bg1"/>
                </a:solidFill>
                <a:latin typeface="Calibri" pitchFamily="34" charset="0"/>
              </a:rPr>
              <a:t>Από τα 1488 άτομα που βρέθηκαν στα υπολείμματα λείας</a:t>
            </a:r>
            <a:r>
              <a:rPr lang="en-US" sz="2200" dirty="0">
                <a:solidFill>
                  <a:schemeClr val="bg1"/>
                </a:solidFill>
                <a:latin typeface="Calibri" pitchFamily="34" charset="0"/>
              </a:rPr>
              <a:t>, </a:t>
            </a:r>
            <a:r>
              <a:rPr lang="el-GR" sz="2200" dirty="0">
                <a:solidFill>
                  <a:schemeClr val="bg1"/>
                </a:solidFill>
                <a:latin typeface="Calibri" pitchFamily="34" charset="0"/>
              </a:rPr>
              <a:t>εξέχοντα ρόλο διαδραματίζουν τα </a:t>
            </a:r>
            <a:r>
              <a:rPr lang="el-GR" sz="2200" dirty="0" err="1">
                <a:solidFill>
                  <a:schemeClr val="bg1"/>
                </a:solidFill>
                <a:latin typeface="Calibri" pitchFamily="34" charset="0"/>
              </a:rPr>
              <a:t>μικροθηλαστικά</a:t>
            </a:r>
            <a:r>
              <a:rPr lang="el-GR" sz="2200" dirty="0">
                <a:solidFill>
                  <a:schemeClr val="bg1"/>
                </a:solidFill>
                <a:latin typeface="Calibri" pitchFamily="34" charset="0"/>
              </a:rPr>
              <a:t> και δευτερευόντως τα πτηνά και τα έντομα (με ποσοστά 96,3%, </a:t>
            </a:r>
            <a:r>
              <a:rPr lang="el-GR" sz="2200" dirty="0" smtClean="0">
                <a:solidFill>
                  <a:schemeClr val="bg1"/>
                </a:solidFill>
                <a:latin typeface="Calibri" pitchFamily="34" charset="0"/>
              </a:rPr>
              <a:t>2% </a:t>
            </a:r>
            <a:r>
              <a:rPr lang="el-GR" sz="2200" dirty="0">
                <a:solidFill>
                  <a:schemeClr val="bg1"/>
                </a:solidFill>
                <a:latin typeface="Calibri" pitchFamily="34" charset="0"/>
              </a:rPr>
              <a:t>και 1,7% αντίστοιχα).</a:t>
            </a:r>
          </a:p>
          <a:p>
            <a:pPr algn="just">
              <a:buFont typeface="Arial" charset="0"/>
              <a:buChar char="•"/>
            </a:pPr>
            <a:r>
              <a:rPr lang="el-GR" sz="2200" dirty="0">
                <a:solidFill>
                  <a:schemeClr val="bg1"/>
                </a:solidFill>
                <a:latin typeface="Calibri" pitchFamily="34" charset="0"/>
              </a:rPr>
              <a:t>Βρέθηκαν μόνο </a:t>
            </a:r>
            <a:r>
              <a:rPr lang="en-US" sz="2200" dirty="0">
                <a:solidFill>
                  <a:schemeClr val="bg1"/>
                </a:solidFill>
                <a:latin typeface="Calibri" pitchFamily="34" charset="0"/>
              </a:rPr>
              <a:t>5</a:t>
            </a:r>
            <a:r>
              <a:rPr lang="el-GR" sz="2200" dirty="0">
                <a:solidFill>
                  <a:schemeClr val="bg1"/>
                </a:solidFill>
                <a:latin typeface="Calibri" pitchFamily="34" charset="0"/>
              </a:rPr>
              <a:t> γένη </a:t>
            </a:r>
            <a:r>
              <a:rPr lang="el-GR" sz="2200" dirty="0" err="1">
                <a:solidFill>
                  <a:schemeClr val="bg1"/>
                </a:solidFill>
                <a:latin typeface="Calibri" pitchFamily="34" charset="0"/>
              </a:rPr>
              <a:t>μικροθηλαστικών</a:t>
            </a:r>
            <a:r>
              <a:rPr lang="el-GR" sz="2200" dirty="0">
                <a:solidFill>
                  <a:schemeClr val="bg1"/>
                </a:solidFill>
                <a:latin typeface="Calibri" pitchFamily="34" charset="0"/>
              </a:rPr>
              <a:t>, γεγονός που αντανακλά τη σχετικά φτωχή πανίδα του νησιού σε θηλαστικά.</a:t>
            </a:r>
          </a:p>
          <a:p>
            <a:pPr algn="just">
              <a:buFont typeface="Arial" charset="0"/>
              <a:buChar char="•"/>
            </a:pPr>
            <a:r>
              <a:rPr lang="el-GR" sz="2200" dirty="0">
                <a:solidFill>
                  <a:schemeClr val="bg1"/>
                </a:solidFill>
                <a:latin typeface="Calibri" pitchFamily="34" charset="0"/>
              </a:rPr>
              <a:t>Τα τρωκτικά συνιστούν την κατεξοχήν δίαιτα (συμμετοχή 73,7% μέχρι 88,8%) </a:t>
            </a:r>
            <a:r>
              <a:rPr lang="el-GR" sz="2200" dirty="0" err="1">
                <a:solidFill>
                  <a:schemeClr val="bg1"/>
                </a:solidFill>
                <a:latin typeface="Calibri" pitchFamily="34" charset="0"/>
              </a:rPr>
              <a:t>οφειλόμενο</a:t>
            </a:r>
            <a:r>
              <a:rPr lang="el-GR" sz="2200" dirty="0">
                <a:solidFill>
                  <a:schemeClr val="bg1"/>
                </a:solidFill>
                <a:latin typeface="Calibri" pitchFamily="34" charset="0"/>
              </a:rPr>
              <a:t> στον μεγάλο αριθμό των ατόμων της οικογένειας </a:t>
            </a:r>
            <a:r>
              <a:rPr lang="en-US" sz="2200" dirty="0" err="1">
                <a:solidFill>
                  <a:schemeClr val="bg1"/>
                </a:solidFill>
                <a:latin typeface="Calibri" pitchFamily="34" charset="0"/>
              </a:rPr>
              <a:t>Muridae</a:t>
            </a:r>
            <a:r>
              <a:rPr lang="el-GR" sz="2200" dirty="0">
                <a:solidFill>
                  <a:schemeClr val="bg1"/>
                </a:solidFill>
                <a:latin typeface="Calibri" pitchFamily="34" charset="0"/>
              </a:rPr>
              <a:t>. Αυτό δείχνει ότι η </a:t>
            </a:r>
            <a:r>
              <a:rPr lang="el-GR" sz="2200" dirty="0" err="1">
                <a:solidFill>
                  <a:schemeClr val="bg1"/>
                </a:solidFill>
                <a:latin typeface="Calibri" pitchFamily="34" charset="0"/>
              </a:rPr>
              <a:t>Τυτώ</a:t>
            </a:r>
            <a:r>
              <a:rPr lang="el-GR" sz="2200" dirty="0">
                <a:solidFill>
                  <a:schemeClr val="bg1"/>
                </a:solidFill>
                <a:latin typeface="Calibri" pitchFamily="34" charset="0"/>
              </a:rPr>
              <a:t> μπορεί να αποτελέσει μηχανισμό ελέγχου των τρωκτικών αν κατασκευαστούν αρκετές τεχνητές φωλιές που θα την προσελκύσουν.</a:t>
            </a:r>
            <a:endParaRPr lang="en-US" sz="2200" dirty="0">
              <a:solidFill>
                <a:schemeClr val="bg1"/>
              </a:solidFill>
              <a:latin typeface="Calibri" pitchFamily="34" charset="0"/>
            </a:endParaRPr>
          </a:p>
          <a:p>
            <a:pPr algn="just">
              <a:buFont typeface="Arial" charset="0"/>
              <a:buChar char="•"/>
            </a:pPr>
            <a:r>
              <a:rPr lang="el-GR" sz="2200" dirty="0" smtClean="0">
                <a:solidFill>
                  <a:schemeClr val="bg1"/>
                </a:solidFill>
                <a:latin typeface="Calibri" pitchFamily="34" charset="0"/>
              </a:rPr>
              <a:t>Υπήρξε χωρική διαφοροποίηση στη δίαιτα της </a:t>
            </a:r>
            <a:r>
              <a:rPr lang="el-GR" sz="2200" dirty="0" err="1" smtClean="0">
                <a:solidFill>
                  <a:schemeClr val="bg1"/>
                </a:solidFill>
                <a:latin typeface="Calibri" pitchFamily="34" charset="0"/>
              </a:rPr>
              <a:t>Τυτώς</a:t>
            </a:r>
            <a:r>
              <a:rPr lang="el-GR" sz="2200" dirty="0" smtClean="0">
                <a:solidFill>
                  <a:schemeClr val="bg1"/>
                </a:solidFill>
                <a:latin typeface="Calibri" pitchFamily="34" charset="0"/>
              </a:rPr>
              <a:t> και οι </a:t>
            </a:r>
            <a:r>
              <a:rPr lang="el-GR" sz="2200" dirty="0">
                <a:solidFill>
                  <a:schemeClr val="bg1"/>
                </a:solidFill>
                <a:latin typeface="Calibri" pitchFamily="34" charset="0"/>
              </a:rPr>
              <a:t>περιοχές μελέτης χωρίστηκαν σε </a:t>
            </a:r>
            <a:r>
              <a:rPr lang="el-GR" sz="2200" dirty="0" smtClean="0">
                <a:solidFill>
                  <a:schemeClr val="bg1"/>
                </a:solidFill>
                <a:latin typeface="Calibri" pitchFamily="34" charset="0"/>
              </a:rPr>
              <a:t>δύο </a:t>
            </a:r>
            <a:r>
              <a:rPr lang="el-GR" sz="2200" dirty="0">
                <a:solidFill>
                  <a:schemeClr val="bg1"/>
                </a:solidFill>
                <a:latin typeface="Calibri" pitchFamily="34" charset="0"/>
              </a:rPr>
              <a:t>μεγάλες </a:t>
            </a:r>
            <a:r>
              <a:rPr lang="el-GR" sz="2200" dirty="0" smtClean="0">
                <a:solidFill>
                  <a:schemeClr val="bg1"/>
                </a:solidFill>
                <a:latin typeface="Calibri" pitchFamily="34" charset="0"/>
              </a:rPr>
              <a:t>ομάδες, ανάλογα </a:t>
            </a:r>
            <a:r>
              <a:rPr lang="el-GR" sz="2200" dirty="0">
                <a:solidFill>
                  <a:schemeClr val="bg1"/>
                </a:solidFill>
                <a:latin typeface="Calibri" pitchFamily="34" charset="0"/>
              </a:rPr>
              <a:t>με την ομοιότητα </a:t>
            </a:r>
            <a:r>
              <a:rPr lang="el-GR" sz="2200" dirty="0" smtClean="0">
                <a:solidFill>
                  <a:schemeClr val="bg1"/>
                </a:solidFill>
                <a:latin typeface="Calibri" pitchFamily="34" charset="0"/>
              </a:rPr>
              <a:t>της εποχικής συμπεριφοράς </a:t>
            </a:r>
            <a:r>
              <a:rPr lang="el-GR" sz="2200" dirty="0">
                <a:solidFill>
                  <a:schemeClr val="bg1"/>
                </a:solidFill>
                <a:latin typeface="Calibri" pitchFamily="34" charset="0"/>
              </a:rPr>
              <a:t>διατροφής και χρήσης </a:t>
            </a:r>
            <a:r>
              <a:rPr lang="el-GR" sz="2200" dirty="0" smtClean="0">
                <a:solidFill>
                  <a:schemeClr val="bg1"/>
                </a:solidFill>
                <a:latin typeface="Calibri" pitchFamily="34" charset="0"/>
              </a:rPr>
              <a:t>των </a:t>
            </a:r>
            <a:r>
              <a:rPr lang="el-GR" sz="2200" dirty="0" err="1">
                <a:solidFill>
                  <a:schemeClr val="bg1"/>
                </a:solidFill>
                <a:latin typeface="Calibri" pitchFamily="34" charset="0"/>
              </a:rPr>
              <a:t>μικροθηλαστικών</a:t>
            </a:r>
            <a:r>
              <a:rPr lang="el-GR" sz="2200" dirty="0">
                <a:solidFill>
                  <a:schemeClr val="bg1"/>
                </a:solidFill>
                <a:latin typeface="Calibri" pitchFamily="34" charset="0"/>
              </a:rPr>
              <a:t> </a:t>
            </a:r>
            <a:r>
              <a:rPr lang="el-GR" sz="2200" dirty="0" smtClean="0">
                <a:solidFill>
                  <a:schemeClr val="bg1"/>
                </a:solidFill>
                <a:latin typeface="Calibri" pitchFamily="34" charset="0"/>
              </a:rPr>
              <a:t>ως λεία, σε κάθε ενδιαίτημα.</a:t>
            </a:r>
            <a:endParaRPr lang="en-US" sz="2200" i="1" dirty="0">
              <a:solidFill>
                <a:schemeClr val="bg1"/>
              </a:solidFill>
              <a:latin typeface="Calibri" pitchFamily="34" charset="0"/>
            </a:endParaRPr>
          </a:p>
        </p:txBody>
      </p:sp>
      <p:sp>
        <p:nvSpPr>
          <p:cNvPr id="15382" name="Text Box 2"/>
          <p:cNvSpPr txBox="1">
            <a:spLocks noChangeArrowheads="1"/>
          </p:cNvSpPr>
          <p:nvPr/>
        </p:nvSpPr>
        <p:spPr bwMode="auto">
          <a:xfrm>
            <a:off x="4886271" y="27489229"/>
            <a:ext cx="4143375" cy="3143170"/>
          </a:xfrm>
          <a:prstGeom prst="rect">
            <a:avLst/>
          </a:prstGeom>
          <a:solidFill>
            <a:srgbClr val="FFFFFF"/>
          </a:solidFill>
          <a:ln w="9525">
            <a:noFill/>
            <a:miter lim="800000"/>
            <a:headEnd/>
            <a:tailEnd/>
          </a:ln>
        </p:spPr>
        <p:txBody>
          <a:bodyPr/>
          <a:lstStyle/>
          <a:p>
            <a:pPr algn="just" defTabSz="914400">
              <a:spcAft>
                <a:spcPts val="1000"/>
              </a:spcAft>
            </a:pPr>
            <a:r>
              <a:rPr lang="el-GR" sz="2000" dirty="0">
                <a:solidFill>
                  <a:srgbClr val="A50021"/>
                </a:solidFill>
                <a:latin typeface="Calibri" pitchFamily="34" charset="0"/>
                <a:cs typeface="Arial" charset="0"/>
              </a:rPr>
              <a:t>Εικόνα 1</a:t>
            </a:r>
            <a:r>
              <a:rPr lang="en-US" sz="2000" dirty="0">
                <a:solidFill>
                  <a:srgbClr val="A50021"/>
                </a:solidFill>
                <a:latin typeface="Calibri" pitchFamily="34" charset="0"/>
                <a:cs typeface="Arial" charset="0"/>
              </a:rPr>
              <a:t>. </a:t>
            </a:r>
            <a:r>
              <a:rPr lang="el-GR" sz="2000" dirty="0">
                <a:solidFill>
                  <a:srgbClr val="4F81BD"/>
                </a:solidFill>
                <a:latin typeface="Calibri" pitchFamily="34" charset="0"/>
                <a:cs typeface="Arial" charset="0"/>
              </a:rPr>
              <a:t>Άτομο του γένους </a:t>
            </a:r>
            <a:r>
              <a:rPr lang="en-US" sz="2000" i="1" dirty="0" err="1">
                <a:solidFill>
                  <a:srgbClr val="4F81BD"/>
                </a:solidFill>
                <a:latin typeface="Calibri" pitchFamily="34" charset="0"/>
                <a:cs typeface="Arial" charset="0"/>
              </a:rPr>
              <a:t>Rattus</a:t>
            </a:r>
            <a:r>
              <a:rPr lang="el-GR" sz="2000" dirty="0">
                <a:solidFill>
                  <a:srgbClr val="4F81BD"/>
                </a:solidFill>
                <a:latin typeface="Calibri" pitchFamily="34" charset="0"/>
                <a:cs typeface="Arial" charset="0"/>
              </a:rPr>
              <a:t> όπως φαίνεται στο στερεοσκόπιο κατά την διαδικασία της αναγνώρισης των ειδών λείας</a:t>
            </a:r>
            <a:r>
              <a:rPr lang="en-US" sz="2000" dirty="0">
                <a:solidFill>
                  <a:srgbClr val="4F81BD"/>
                </a:solidFill>
                <a:latin typeface="Calibri" pitchFamily="34" charset="0"/>
                <a:cs typeface="Arial" charset="0"/>
              </a:rPr>
              <a:t> (</a:t>
            </a:r>
            <a:r>
              <a:rPr lang="el-GR" sz="2000" dirty="0">
                <a:solidFill>
                  <a:srgbClr val="4F81BD"/>
                </a:solidFill>
                <a:latin typeface="Calibri" pitchFamily="34" charset="0"/>
                <a:cs typeface="Arial" charset="0"/>
              </a:rPr>
              <a:t>α</a:t>
            </a:r>
            <a:r>
              <a:rPr lang="en-US" sz="2000" dirty="0">
                <a:solidFill>
                  <a:srgbClr val="4F81BD"/>
                </a:solidFill>
                <a:latin typeface="Calibri" pitchFamily="34" charset="0"/>
                <a:cs typeface="Arial" charset="0"/>
              </a:rPr>
              <a:t>)</a:t>
            </a:r>
            <a:r>
              <a:rPr lang="el-GR" sz="2000" dirty="0">
                <a:solidFill>
                  <a:srgbClr val="4F81BD"/>
                </a:solidFill>
                <a:latin typeface="Calibri" pitchFamily="34" charset="0"/>
                <a:cs typeface="Arial" charset="0"/>
              </a:rPr>
              <a:t>. Μέλος της ερευνητικής ομάδας του Ταμείου Θήρας κατά την συλλογή δειγμάτων από  τεχνητή (</a:t>
            </a:r>
            <a:r>
              <a:rPr lang="el-GR" sz="2000" dirty="0" err="1">
                <a:solidFill>
                  <a:srgbClr val="4F81BD"/>
                </a:solidFill>
                <a:latin typeface="Calibri" pitchFamily="34" charset="0"/>
                <a:cs typeface="Arial" charset="0"/>
              </a:rPr>
              <a:t>nest</a:t>
            </a:r>
            <a:r>
              <a:rPr lang="el-GR" sz="2000" dirty="0">
                <a:solidFill>
                  <a:srgbClr val="4F81BD"/>
                </a:solidFill>
                <a:latin typeface="Calibri" pitchFamily="34" charset="0"/>
                <a:cs typeface="Arial" charset="0"/>
              </a:rPr>
              <a:t> </a:t>
            </a:r>
            <a:r>
              <a:rPr lang="el-GR" sz="2000" dirty="0" err="1">
                <a:solidFill>
                  <a:srgbClr val="4F81BD"/>
                </a:solidFill>
                <a:latin typeface="Calibri" pitchFamily="34" charset="0"/>
                <a:cs typeface="Arial" charset="0"/>
              </a:rPr>
              <a:t>box</a:t>
            </a:r>
            <a:r>
              <a:rPr lang="el-GR" sz="2000" dirty="0">
                <a:solidFill>
                  <a:srgbClr val="4F81BD"/>
                </a:solidFill>
                <a:latin typeface="Calibri" pitchFamily="34" charset="0"/>
                <a:cs typeface="Arial" charset="0"/>
              </a:rPr>
              <a:t>) φωλιά στην επαρχία Λεμεσού</a:t>
            </a:r>
            <a:r>
              <a:rPr lang="en-US" sz="2000" dirty="0">
                <a:solidFill>
                  <a:srgbClr val="4F81BD"/>
                </a:solidFill>
                <a:latin typeface="Calibri" pitchFamily="34" charset="0"/>
                <a:cs typeface="Arial" charset="0"/>
              </a:rPr>
              <a:t> (</a:t>
            </a:r>
            <a:r>
              <a:rPr lang="el-GR" sz="2000" dirty="0">
                <a:solidFill>
                  <a:srgbClr val="4F81BD"/>
                </a:solidFill>
                <a:latin typeface="Calibri" pitchFamily="34" charset="0"/>
                <a:cs typeface="Arial" charset="0"/>
              </a:rPr>
              <a:t>β</a:t>
            </a:r>
            <a:r>
              <a:rPr lang="en-US" sz="2000" dirty="0">
                <a:solidFill>
                  <a:srgbClr val="4F81BD"/>
                </a:solidFill>
                <a:latin typeface="Calibri" pitchFamily="34" charset="0"/>
                <a:cs typeface="Arial" charset="0"/>
              </a:rPr>
              <a:t>)</a:t>
            </a:r>
            <a:r>
              <a:rPr lang="el-GR" sz="2000" dirty="0">
                <a:solidFill>
                  <a:srgbClr val="4F81BD"/>
                </a:solidFill>
                <a:latin typeface="Calibri" pitchFamily="34" charset="0"/>
                <a:cs typeface="Arial" charset="0"/>
              </a:rPr>
              <a:t>. Τα </a:t>
            </a:r>
            <a:r>
              <a:rPr lang="el-GR" sz="2000" dirty="0" err="1">
                <a:solidFill>
                  <a:srgbClr val="4F81BD"/>
                </a:solidFill>
                <a:latin typeface="Calibri" pitchFamily="34" charset="0"/>
                <a:cs typeface="Arial" charset="0"/>
              </a:rPr>
              <a:t>στρουθιόμορφα</a:t>
            </a:r>
            <a:r>
              <a:rPr lang="el-GR" sz="2000" dirty="0">
                <a:solidFill>
                  <a:srgbClr val="4F81BD"/>
                </a:solidFill>
                <a:latin typeface="Calibri" pitchFamily="34" charset="0"/>
                <a:cs typeface="Arial" charset="0"/>
              </a:rPr>
              <a:t> αποτέλεσαν την πιο άφθονη λεία όσον αφορά στα πτηνά</a:t>
            </a:r>
            <a:r>
              <a:rPr lang="en-US" sz="2000" dirty="0">
                <a:solidFill>
                  <a:srgbClr val="4F81BD"/>
                </a:solidFill>
                <a:latin typeface="Calibri" pitchFamily="34" charset="0"/>
                <a:cs typeface="Arial" charset="0"/>
              </a:rPr>
              <a:t>,</a:t>
            </a:r>
            <a:r>
              <a:rPr lang="el-GR" sz="2000" dirty="0">
                <a:solidFill>
                  <a:srgbClr val="4F81BD"/>
                </a:solidFill>
                <a:latin typeface="Calibri" pitchFamily="34" charset="0"/>
                <a:cs typeface="Arial" charset="0"/>
              </a:rPr>
              <a:t> τα οποία μπορούν να προσδιοριστούν από τα φτερά,</a:t>
            </a:r>
            <a:r>
              <a:rPr lang="en-US" sz="2000" dirty="0">
                <a:solidFill>
                  <a:srgbClr val="4F81BD"/>
                </a:solidFill>
                <a:latin typeface="Calibri" pitchFamily="34" charset="0"/>
                <a:cs typeface="Arial" charset="0"/>
              </a:rPr>
              <a:t> </a:t>
            </a:r>
            <a:r>
              <a:rPr lang="el-GR" sz="2000" dirty="0">
                <a:solidFill>
                  <a:srgbClr val="4F81BD"/>
                </a:solidFill>
                <a:latin typeface="Calibri" pitchFamily="34" charset="0"/>
                <a:cs typeface="Arial" charset="0"/>
              </a:rPr>
              <a:t>τα ράμφη, τα πόδια, το </a:t>
            </a:r>
            <a:r>
              <a:rPr lang="el-GR" sz="2000" dirty="0" err="1">
                <a:solidFill>
                  <a:srgbClr val="4F81BD"/>
                </a:solidFill>
                <a:latin typeface="Calibri" pitchFamily="34" charset="0"/>
                <a:cs typeface="Arial" charset="0"/>
              </a:rPr>
              <a:t>συνιερό</a:t>
            </a:r>
            <a:r>
              <a:rPr lang="el-GR" sz="2000" dirty="0">
                <a:solidFill>
                  <a:srgbClr val="4F81BD"/>
                </a:solidFill>
                <a:latin typeface="Calibri" pitchFamily="34" charset="0"/>
                <a:cs typeface="Arial" charset="0"/>
              </a:rPr>
              <a:t> οστό</a:t>
            </a:r>
            <a:r>
              <a:rPr lang="en-US" sz="2000" dirty="0">
                <a:solidFill>
                  <a:srgbClr val="4F81BD"/>
                </a:solidFill>
                <a:latin typeface="Calibri" pitchFamily="34" charset="0"/>
                <a:cs typeface="Arial" charset="0"/>
              </a:rPr>
              <a:t>, </a:t>
            </a:r>
            <a:r>
              <a:rPr lang="el-GR" sz="2000" dirty="0">
                <a:solidFill>
                  <a:srgbClr val="4F81BD"/>
                </a:solidFill>
                <a:latin typeface="Calibri" pitchFamily="34" charset="0"/>
                <a:cs typeface="Arial" charset="0"/>
              </a:rPr>
              <a:t>κ.ά.</a:t>
            </a:r>
            <a:r>
              <a:rPr lang="en-US" sz="2000" dirty="0">
                <a:solidFill>
                  <a:srgbClr val="4F81BD"/>
                </a:solidFill>
                <a:latin typeface="Calibri" pitchFamily="34" charset="0"/>
                <a:cs typeface="Arial" charset="0"/>
              </a:rPr>
              <a:t> (</a:t>
            </a:r>
            <a:r>
              <a:rPr lang="el-GR" sz="2000" dirty="0">
                <a:solidFill>
                  <a:srgbClr val="4F81BD"/>
                </a:solidFill>
                <a:latin typeface="Calibri" pitchFamily="34" charset="0"/>
                <a:cs typeface="Arial" charset="0"/>
              </a:rPr>
              <a:t>γ</a:t>
            </a:r>
            <a:r>
              <a:rPr lang="en-US" sz="2000" dirty="0">
                <a:solidFill>
                  <a:srgbClr val="4F81BD"/>
                </a:solidFill>
                <a:latin typeface="Calibri" pitchFamily="34" charset="0"/>
                <a:cs typeface="Arial" charset="0"/>
              </a:rPr>
              <a:t>)</a:t>
            </a:r>
            <a:r>
              <a:rPr lang="el-GR" sz="2000" dirty="0">
                <a:solidFill>
                  <a:srgbClr val="4F81BD"/>
                </a:solidFill>
                <a:latin typeface="Calibri" pitchFamily="34" charset="0"/>
                <a:cs typeface="Arial" charset="0"/>
              </a:rPr>
              <a:t>. Από:</a:t>
            </a:r>
            <a:r>
              <a:rPr lang="en-US" sz="2000" dirty="0">
                <a:solidFill>
                  <a:srgbClr val="4F81BD"/>
                </a:solidFill>
                <a:latin typeface="Calibri" pitchFamily="34" charset="0"/>
                <a:cs typeface="Arial" charset="0"/>
              </a:rPr>
              <a:t> </a:t>
            </a:r>
            <a:r>
              <a:rPr lang="el-GR" sz="2000" dirty="0">
                <a:solidFill>
                  <a:srgbClr val="4F81BD"/>
                </a:solidFill>
                <a:latin typeface="Calibri" pitchFamily="34" charset="0"/>
                <a:cs typeface="Arial" charset="0"/>
              </a:rPr>
              <a:t>Προσωπικό αρχείο</a:t>
            </a:r>
          </a:p>
          <a:p>
            <a:pPr defTabSz="914400"/>
            <a:endParaRPr lang="el-GR" sz="2800" dirty="0">
              <a:solidFill>
                <a:srgbClr val="A50021"/>
              </a:solidFill>
              <a:cs typeface="Arial" charset="0"/>
            </a:endParaRPr>
          </a:p>
        </p:txBody>
      </p:sp>
      <p:sp>
        <p:nvSpPr>
          <p:cNvPr id="15383" name="TextBox 52"/>
          <p:cNvSpPr txBox="1">
            <a:spLocks noChangeArrowheads="1"/>
          </p:cNvSpPr>
          <p:nvPr/>
        </p:nvSpPr>
        <p:spPr bwMode="auto">
          <a:xfrm>
            <a:off x="9386888" y="13487400"/>
            <a:ext cx="7500937" cy="1631950"/>
          </a:xfrm>
          <a:prstGeom prst="rect">
            <a:avLst/>
          </a:prstGeom>
          <a:noFill/>
          <a:ln w="9525">
            <a:noFill/>
            <a:miter lim="800000"/>
            <a:headEnd/>
            <a:tailEnd/>
          </a:ln>
        </p:spPr>
        <p:txBody>
          <a:bodyPr>
            <a:spAutoFit/>
          </a:bodyPr>
          <a:lstStyle/>
          <a:p>
            <a:pPr algn="just"/>
            <a:r>
              <a:rPr lang="el-GR" sz="2000">
                <a:solidFill>
                  <a:srgbClr val="A50021"/>
                </a:solidFill>
                <a:latin typeface="Calibri" pitchFamily="34" charset="0"/>
              </a:rPr>
              <a:t>Σχήμα 1. </a:t>
            </a:r>
            <a:r>
              <a:rPr lang="el-GR" sz="2000">
                <a:solidFill>
                  <a:srgbClr val="4F81BD"/>
                </a:solidFill>
                <a:latin typeface="Calibri" pitchFamily="34" charset="0"/>
              </a:rPr>
              <a:t>Διάγραμμα </a:t>
            </a:r>
            <a:r>
              <a:rPr lang="en-US" sz="2000">
                <a:solidFill>
                  <a:srgbClr val="4F81BD"/>
                </a:solidFill>
                <a:latin typeface="Calibri" pitchFamily="34" charset="0"/>
              </a:rPr>
              <a:t>Box plot </a:t>
            </a:r>
            <a:r>
              <a:rPr lang="el-GR" sz="2000">
                <a:solidFill>
                  <a:srgbClr val="4F81BD"/>
                </a:solidFill>
                <a:latin typeface="Calibri" pitchFamily="34" charset="0"/>
              </a:rPr>
              <a:t>που απεικονίζει την εποχική διαφοροποίηση της  διαμέσου της  βιομάζας της λείας για  τις εποχές καλοκαίρι 2013 - χειμώνα 2014</a:t>
            </a:r>
            <a:r>
              <a:rPr lang="en-US" sz="2000">
                <a:solidFill>
                  <a:srgbClr val="4F81BD"/>
                </a:solidFill>
                <a:latin typeface="Calibri" pitchFamily="34" charset="0"/>
              </a:rPr>
              <a:t>. </a:t>
            </a:r>
            <a:r>
              <a:rPr lang="el-GR" sz="2000">
                <a:solidFill>
                  <a:srgbClr val="4F81BD"/>
                </a:solidFill>
                <a:latin typeface="Calibri" pitchFamily="34" charset="0"/>
              </a:rPr>
              <a:t>Δεν υπήρχε στατιστικά σημαντική διαφορά στις τιμές της μέσης βιομάζας των ειδών μεταξύ των εποχών (</a:t>
            </a:r>
            <a:r>
              <a:rPr lang="en-US" sz="2000">
                <a:solidFill>
                  <a:srgbClr val="4F81BD"/>
                </a:solidFill>
                <a:latin typeface="Calibri" pitchFamily="34" charset="0"/>
              </a:rPr>
              <a:t>Kruskal</a:t>
            </a:r>
            <a:r>
              <a:rPr lang="el-GR" sz="2000">
                <a:solidFill>
                  <a:srgbClr val="4F81BD"/>
                </a:solidFill>
                <a:latin typeface="Calibri" pitchFamily="34" charset="0"/>
              </a:rPr>
              <a:t>-</a:t>
            </a:r>
            <a:r>
              <a:rPr lang="en-US" sz="2000">
                <a:solidFill>
                  <a:srgbClr val="4F81BD"/>
                </a:solidFill>
                <a:latin typeface="Calibri" pitchFamily="34" charset="0"/>
              </a:rPr>
              <a:t>Wallis </a:t>
            </a:r>
            <a:r>
              <a:rPr lang="el-GR" sz="2000">
                <a:solidFill>
                  <a:srgbClr val="4F81BD"/>
                </a:solidFill>
                <a:latin typeface="Calibri" pitchFamily="34" charset="0"/>
              </a:rPr>
              <a:t> χ2 = 3,00, </a:t>
            </a:r>
            <a:r>
              <a:rPr lang="en-US" sz="2000">
                <a:solidFill>
                  <a:srgbClr val="4F81BD"/>
                </a:solidFill>
                <a:latin typeface="Calibri" pitchFamily="34" charset="0"/>
              </a:rPr>
              <a:t>df</a:t>
            </a:r>
            <a:r>
              <a:rPr lang="el-GR" sz="2000">
                <a:solidFill>
                  <a:srgbClr val="4F81BD"/>
                </a:solidFill>
                <a:latin typeface="Calibri" pitchFamily="34" charset="0"/>
              </a:rPr>
              <a:t> = 2, </a:t>
            </a:r>
            <a:r>
              <a:rPr lang="en-US" sz="2000">
                <a:solidFill>
                  <a:srgbClr val="4F81BD"/>
                </a:solidFill>
                <a:latin typeface="Calibri" pitchFamily="34" charset="0"/>
              </a:rPr>
              <a:t>p</a:t>
            </a:r>
            <a:r>
              <a:rPr lang="el-GR" sz="2000">
                <a:solidFill>
                  <a:srgbClr val="4F81BD"/>
                </a:solidFill>
                <a:latin typeface="Calibri" pitchFamily="34" charset="0"/>
              </a:rPr>
              <a:t> = 0,22). </a:t>
            </a:r>
          </a:p>
        </p:txBody>
      </p:sp>
      <p:grpSp>
        <p:nvGrpSpPr>
          <p:cNvPr id="15384" name="Group 42"/>
          <p:cNvGrpSpPr>
            <a:grpSpLocks/>
          </p:cNvGrpSpPr>
          <p:nvPr/>
        </p:nvGrpSpPr>
        <p:grpSpPr bwMode="auto">
          <a:xfrm>
            <a:off x="528638" y="27560667"/>
            <a:ext cx="4143319" cy="4843383"/>
            <a:chOff x="3671824" y="19916801"/>
            <a:chExt cx="7301604" cy="7469042"/>
          </a:xfrm>
        </p:grpSpPr>
        <p:pic>
          <p:nvPicPr>
            <p:cNvPr id="15410" name="Picture 33" descr="DSC_0009.JPG"/>
            <p:cNvPicPr>
              <a:picLocks noChangeAspect="1"/>
            </p:cNvPicPr>
            <p:nvPr/>
          </p:nvPicPr>
          <p:blipFill>
            <a:blip r:embed="rId11"/>
            <a:srcRect l="3612" t="5086" r="11642"/>
            <a:stretch>
              <a:fillRect/>
            </a:stretch>
          </p:blipFill>
          <p:spPr bwMode="auto">
            <a:xfrm>
              <a:off x="5957841" y="19916801"/>
              <a:ext cx="4929222" cy="3914382"/>
            </a:xfrm>
            <a:prstGeom prst="rect">
              <a:avLst/>
            </a:prstGeom>
            <a:noFill/>
            <a:ln w="9525">
              <a:noFill/>
              <a:miter lim="800000"/>
              <a:headEnd/>
              <a:tailEnd/>
            </a:ln>
          </p:spPr>
        </p:pic>
        <p:pic>
          <p:nvPicPr>
            <p:cNvPr id="15411" name="Picture 2" descr="F:\photos;)\diplomatiki\DSC_0268.JPG"/>
            <p:cNvPicPr>
              <a:picLocks noChangeAspect="1" noChangeArrowheads="1"/>
            </p:cNvPicPr>
            <p:nvPr/>
          </p:nvPicPr>
          <p:blipFill>
            <a:blip r:embed="rId12"/>
            <a:srcRect/>
            <a:stretch>
              <a:fillRect/>
            </a:stretch>
          </p:blipFill>
          <p:spPr bwMode="auto">
            <a:xfrm>
              <a:off x="6672221" y="23845891"/>
              <a:ext cx="4214842" cy="2500330"/>
            </a:xfrm>
            <a:prstGeom prst="rect">
              <a:avLst/>
            </a:prstGeom>
            <a:noFill/>
            <a:ln w="9525">
              <a:noFill/>
              <a:miter lim="800000"/>
              <a:headEnd/>
              <a:tailEnd/>
            </a:ln>
          </p:spPr>
        </p:pic>
        <p:pic>
          <p:nvPicPr>
            <p:cNvPr id="15412" name="Picture 34" descr="DSC_0253.JPG"/>
            <p:cNvPicPr>
              <a:picLocks noChangeAspect="1"/>
            </p:cNvPicPr>
            <p:nvPr/>
          </p:nvPicPr>
          <p:blipFill>
            <a:blip r:embed="rId13"/>
            <a:srcRect/>
            <a:stretch>
              <a:fillRect/>
            </a:stretch>
          </p:blipFill>
          <p:spPr bwMode="auto">
            <a:xfrm rot="5400000">
              <a:off x="1979294" y="21609331"/>
              <a:ext cx="6429420" cy="3044359"/>
            </a:xfrm>
            <a:prstGeom prst="rect">
              <a:avLst/>
            </a:prstGeom>
            <a:noFill/>
            <a:ln w="9525">
              <a:noFill/>
              <a:miter lim="800000"/>
              <a:headEnd/>
              <a:tailEnd/>
            </a:ln>
          </p:spPr>
        </p:pic>
        <p:sp>
          <p:nvSpPr>
            <p:cNvPr id="15413" name="TextBox 26"/>
            <p:cNvSpPr txBox="1">
              <a:spLocks noChangeArrowheads="1"/>
            </p:cNvSpPr>
            <p:nvPr/>
          </p:nvSpPr>
          <p:spPr bwMode="auto">
            <a:xfrm>
              <a:off x="6243593" y="19916801"/>
              <a:ext cx="428628" cy="844306"/>
            </a:xfrm>
            <a:prstGeom prst="rect">
              <a:avLst/>
            </a:prstGeom>
            <a:noFill/>
            <a:ln w="9525">
              <a:noFill/>
              <a:miter lim="800000"/>
              <a:headEnd/>
              <a:tailEnd/>
            </a:ln>
          </p:spPr>
          <p:txBody>
            <a:bodyPr>
              <a:spAutoFit/>
            </a:bodyPr>
            <a:lstStyle/>
            <a:p>
              <a:r>
                <a:rPr lang="el-GR" sz="2200">
                  <a:latin typeface="Calibri" pitchFamily="34" charset="0"/>
                </a:rPr>
                <a:t>α</a:t>
              </a:r>
            </a:p>
          </p:txBody>
        </p:sp>
        <p:sp>
          <p:nvSpPr>
            <p:cNvPr id="15414" name="Rectangle 27"/>
            <p:cNvSpPr>
              <a:spLocks noChangeArrowheads="1"/>
            </p:cNvSpPr>
            <p:nvPr/>
          </p:nvSpPr>
          <p:spPr bwMode="auto">
            <a:xfrm>
              <a:off x="10389460" y="19916801"/>
              <a:ext cx="583968" cy="844306"/>
            </a:xfrm>
            <a:prstGeom prst="rect">
              <a:avLst/>
            </a:prstGeom>
            <a:noFill/>
            <a:ln w="9525">
              <a:noFill/>
              <a:miter lim="800000"/>
              <a:headEnd/>
              <a:tailEnd/>
            </a:ln>
          </p:spPr>
          <p:txBody>
            <a:bodyPr wrap="none">
              <a:spAutoFit/>
            </a:bodyPr>
            <a:lstStyle/>
            <a:p>
              <a:r>
                <a:rPr lang="el-GR" sz="2200">
                  <a:latin typeface="Calibri" pitchFamily="34" charset="0"/>
                </a:rPr>
                <a:t>β</a:t>
              </a:r>
            </a:p>
          </p:txBody>
        </p:sp>
        <p:sp>
          <p:nvSpPr>
            <p:cNvPr id="15415" name="Rectangle 30"/>
            <p:cNvSpPr>
              <a:spLocks noChangeArrowheads="1"/>
            </p:cNvSpPr>
            <p:nvPr/>
          </p:nvSpPr>
          <p:spPr bwMode="auto">
            <a:xfrm>
              <a:off x="10265059" y="23976217"/>
              <a:ext cx="542098" cy="844306"/>
            </a:xfrm>
            <a:prstGeom prst="rect">
              <a:avLst/>
            </a:prstGeom>
            <a:noFill/>
            <a:ln w="9525">
              <a:noFill/>
              <a:miter lim="800000"/>
              <a:headEnd/>
              <a:tailEnd/>
            </a:ln>
          </p:spPr>
          <p:txBody>
            <a:bodyPr wrap="none">
              <a:spAutoFit/>
            </a:bodyPr>
            <a:lstStyle/>
            <a:p>
              <a:r>
                <a:rPr lang="el-GR" sz="2200">
                  <a:solidFill>
                    <a:schemeClr val="bg1"/>
                  </a:solidFill>
                  <a:latin typeface="Calibri" pitchFamily="34" charset="0"/>
                </a:rPr>
                <a:t>γ</a:t>
              </a:r>
            </a:p>
          </p:txBody>
        </p:sp>
        <p:sp>
          <p:nvSpPr>
            <p:cNvPr id="15416" name="Rectangle 32"/>
            <p:cNvSpPr>
              <a:spLocks noChangeArrowheads="1"/>
            </p:cNvSpPr>
            <p:nvPr/>
          </p:nvSpPr>
          <p:spPr bwMode="auto">
            <a:xfrm>
              <a:off x="10265060" y="26495854"/>
              <a:ext cx="309527" cy="889989"/>
            </a:xfrm>
            <a:prstGeom prst="rect">
              <a:avLst/>
            </a:prstGeom>
            <a:noFill/>
            <a:ln w="9525">
              <a:noFill/>
              <a:miter lim="800000"/>
              <a:headEnd/>
              <a:tailEnd/>
            </a:ln>
          </p:spPr>
          <p:txBody>
            <a:bodyPr wrap="none">
              <a:spAutoFit/>
            </a:bodyPr>
            <a:lstStyle/>
            <a:p>
              <a:endParaRPr lang="el-GR" sz="2200">
                <a:latin typeface="Calibri" pitchFamily="34" charset="0"/>
              </a:endParaRPr>
            </a:p>
          </p:txBody>
        </p:sp>
      </p:grpSp>
      <p:sp>
        <p:nvSpPr>
          <p:cNvPr id="15385" name="TextBox 49"/>
          <p:cNvSpPr txBox="1">
            <a:spLocks noChangeArrowheads="1"/>
          </p:cNvSpPr>
          <p:nvPr/>
        </p:nvSpPr>
        <p:spPr bwMode="auto">
          <a:xfrm>
            <a:off x="17102169" y="20416867"/>
            <a:ext cx="7715250" cy="2554288"/>
          </a:xfrm>
          <a:prstGeom prst="rect">
            <a:avLst/>
          </a:prstGeom>
          <a:noFill/>
          <a:ln w="9525">
            <a:noFill/>
            <a:miter lim="800000"/>
            <a:headEnd/>
            <a:tailEnd/>
          </a:ln>
        </p:spPr>
        <p:txBody>
          <a:bodyPr>
            <a:spAutoFit/>
          </a:bodyPr>
          <a:lstStyle/>
          <a:p>
            <a:pPr algn="just"/>
            <a:r>
              <a:rPr lang="el-GR" sz="2000" dirty="0">
                <a:solidFill>
                  <a:srgbClr val="A50021"/>
                </a:solidFill>
                <a:latin typeface="Calibri" pitchFamily="34" charset="0"/>
              </a:rPr>
              <a:t>Σχήμα 2.</a:t>
            </a:r>
            <a:r>
              <a:rPr lang="en-US" sz="2000" dirty="0">
                <a:solidFill>
                  <a:srgbClr val="A50021"/>
                </a:solidFill>
                <a:latin typeface="Calibri" pitchFamily="34" charset="0"/>
              </a:rPr>
              <a:t> </a:t>
            </a:r>
            <a:r>
              <a:rPr lang="en-US" sz="2000" dirty="0">
                <a:solidFill>
                  <a:srgbClr val="4F81BD"/>
                </a:solidFill>
                <a:latin typeface="Calibri" pitchFamily="34" charset="0"/>
              </a:rPr>
              <a:t>(A) </a:t>
            </a:r>
            <a:r>
              <a:rPr lang="el-GR" sz="2000" dirty="0">
                <a:solidFill>
                  <a:srgbClr val="4F81BD"/>
                </a:solidFill>
                <a:latin typeface="Calibri" pitchFamily="34" charset="0"/>
              </a:rPr>
              <a:t>Διάγραμμα εποχικής διαφοροποίησης της βιομάζας ανά κατηγορία. Τα θηλαστικά είχαν κυρίαρχο ρόλο ενώ τα έντομα (με ποσοστά 0,08%</a:t>
            </a:r>
            <a:r>
              <a:rPr lang="en-US" sz="2000" dirty="0">
                <a:solidFill>
                  <a:srgbClr val="4F81BD"/>
                </a:solidFill>
                <a:latin typeface="Calibri" pitchFamily="34" charset="0"/>
              </a:rPr>
              <a:t>-</a:t>
            </a:r>
            <a:r>
              <a:rPr lang="el-GR" sz="2000" dirty="0">
                <a:solidFill>
                  <a:srgbClr val="4F81BD"/>
                </a:solidFill>
                <a:latin typeface="Calibri" pitchFamily="34" charset="0"/>
              </a:rPr>
              <a:t> 0,04%- 0,02%) είχαν μηδαμινή συνεισφορά της λείας. </a:t>
            </a:r>
          </a:p>
          <a:p>
            <a:pPr algn="just"/>
            <a:r>
              <a:rPr lang="el-GR" sz="2000" dirty="0">
                <a:solidFill>
                  <a:srgbClr val="4F81BD"/>
                </a:solidFill>
                <a:latin typeface="Calibri" pitchFamily="34" charset="0"/>
              </a:rPr>
              <a:t>(Β) Διάγραμμα ποσοστιαίας συμμετοχής επιμέρους τύπων λείας. Τα έντομα και τα πτηνά παρουσίασαν πτωτική τάση το χειμώνα του 2014 σε αντίθεση με τα θηλαστικά, των οποίων αυξήθηκε η συμμετοχή ως λεία. Πιθανή εξήγηση είναι το ότι το είδος στρέφεται σε εναλλακτικές πηγές λείας για να καλύψει τις ενεργειακές του ανάγκες.</a:t>
            </a:r>
          </a:p>
        </p:txBody>
      </p:sp>
      <p:sp>
        <p:nvSpPr>
          <p:cNvPr id="15386" name="TextBox 53"/>
          <p:cNvSpPr txBox="1">
            <a:spLocks noChangeArrowheads="1"/>
          </p:cNvSpPr>
          <p:nvPr/>
        </p:nvSpPr>
        <p:spPr bwMode="auto">
          <a:xfrm>
            <a:off x="23745825" y="6129338"/>
            <a:ext cx="785813" cy="461962"/>
          </a:xfrm>
          <a:prstGeom prst="rect">
            <a:avLst/>
          </a:prstGeom>
          <a:noFill/>
          <a:ln w="9525">
            <a:noFill/>
            <a:miter lim="800000"/>
            <a:headEnd/>
            <a:tailEnd/>
          </a:ln>
        </p:spPr>
        <p:txBody>
          <a:bodyPr>
            <a:spAutoFit/>
          </a:bodyPr>
          <a:lstStyle/>
          <a:p>
            <a:r>
              <a:rPr lang="el-GR" sz="2400">
                <a:solidFill>
                  <a:srgbClr val="A50021"/>
                </a:solidFill>
                <a:latin typeface="Calibri" pitchFamily="34" charset="0"/>
              </a:rPr>
              <a:t>Α</a:t>
            </a:r>
          </a:p>
        </p:txBody>
      </p:sp>
      <p:sp>
        <p:nvSpPr>
          <p:cNvPr id="15387" name="TextBox 56"/>
          <p:cNvSpPr txBox="1">
            <a:spLocks noChangeArrowheads="1"/>
          </p:cNvSpPr>
          <p:nvPr/>
        </p:nvSpPr>
        <p:spPr bwMode="auto">
          <a:xfrm>
            <a:off x="15530513" y="11415713"/>
            <a:ext cx="1143000" cy="338137"/>
          </a:xfrm>
          <a:prstGeom prst="rect">
            <a:avLst/>
          </a:prstGeom>
          <a:noFill/>
          <a:ln w="9525">
            <a:noFill/>
            <a:miter lim="800000"/>
            <a:headEnd/>
            <a:tailEnd/>
          </a:ln>
        </p:spPr>
        <p:txBody>
          <a:bodyPr>
            <a:spAutoFit/>
          </a:bodyPr>
          <a:lstStyle/>
          <a:p>
            <a:r>
              <a:rPr lang="el-GR" sz="1600">
                <a:solidFill>
                  <a:srgbClr val="A50021"/>
                </a:solidFill>
                <a:latin typeface="Calibri" pitchFamily="34" charset="0"/>
              </a:rPr>
              <a:t>Υπόμνημα</a:t>
            </a:r>
          </a:p>
        </p:txBody>
      </p:sp>
      <p:sp>
        <p:nvSpPr>
          <p:cNvPr id="15388" name="TextBox 46"/>
          <p:cNvSpPr txBox="1">
            <a:spLocks noChangeArrowheads="1"/>
          </p:cNvSpPr>
          <p:nvPr/>
        </p:nvSpPr>
        <p:spPr bwMode="auto">
          <a:xfrm>
            <a:off x="17102169" y="22988635"/>
            <a:ext cx="7715250" cy="3477875"/>
          </a:xfrm>
          <a:prstGeom prst="rect">
            <a:avLst/>
          </a:prstGeom>
          <a:noFill/>
          <a:ln w="9525">
            <a:noFill/>
            <a:miter lim="800000"/>
            <a:headEnd/>
            <a:tailEnd/>
          </a:ln>
        </p:spPr>
        <p:txBody>
          <a:bodyPr wrap="square">
            <a:spAutoFit/>
          </a:bodyPr>
          <a:lstStyle/>
          <a:p>
            <a:pPr algn="just"/>
            <a:r>
              <a:rPr lang="el-GR" sz="2000" dirty="0">
                <a:solidFill>
                  <a:srgbClr val="A50021"/>
                </a:solidFill>
                <a:latin typeface="Calibri" pitchFamily="34" charset="0"/>
              </a:rPr>
              <a:t>Σχήμα 3</a:t>
            </a:r>
            <a:r>
              <a:rPr lang="el-GR" sz="2000" dirty="0">
                <a:solidFill>
                  <a:schemeClr val="bg1"/>
                </a:solidFill>
                <a:latin typeface="Calibri" pitchFamily="34" charset="0"/>
              </a:rPr>
              <a:t>. </a:t>
            </a:r>
            <a:r>
              <a:rPr lang="el-GR" sz="2000" dirty="0">
                <a:solidFill>
                  <a:srgbClr val="4F81BD"/>
                </a:solidFill>
                <a:latin typeface="Calibri" pitchFamily="34" charset="0"/>
              </a:rPr>
              <a:t>Δενδρόγραμμα ιεραρχικής ομαδοποίησης, με βάση το δείκτη ομοιότητας </a:t>
            </a:r>
            <a:r>
              <a:rPr lang="en-US" sz="2000" dirty="0">
                <a:solidFill>
                  <a:srgbClr val="4F81BD"/>
                </a:solidFill>
                <a:latin typeface="Calibri" pitchFamily="34" charset="0"/>
              </a:rPr>
              <a:t>Bray</a:t>
            </a:r>
            <a:r>
              <a:rPr lang="el-GR" sz="2000" dirty="0">
                <a:solidFill>
                  <a:srgbClr val="4F81BD"/>
                </a:solidFill>
                <a:latin typeface="Calibri" pitchFamily="34" charset="0"/>
              </a:rPr>
              <a:t>-</a:t>
            </a:r>
            <a:r>
              <a:rPr lang="en-US" sz="2000" dirty="0">
                <a:solidFill>
                  <a:srgbClr val="4F81BD"/>
                </a:solidFill>
                <a:latin typeface="Calibri" pitchFamily="34" charset="0"/>
              </a:rPr>
              <a:t>Curtis</a:t>
            </a:r>
            <a:r>
              <a:rPr lang="el-GR" sz="2000" dirty="0" smtClean="0">
                <a:solidFill>
                  <a:srgbClr val="4F81BD"/>
                </a:solidFill>
                <a:latin typeface="Calibri" pitchFamily="34" charset="0"/>
              </a:rPr>
              <a:t>. Οι </a:t>
            </a:r>
            <a:r>
              <a:rPr lang="el-GR" sz="2000" dirty="0">
                <a:solidFill>
                  <a:srgbClr val="4F81BD"/>
                </a:solidFill>
                <a:latin typeface="Calibri" pitchFamily="34" charset="0"/>
              </a:rPr>
              <a:t>διάφορες ομάδες ενδιαιτήματος ιεραρχούνται ανάλογα με την ομοιότητα της εποχικής χρήσης λείας των </a:t>
            </a:r>
            <a:r>
              <a:rPr lang="el-GR" sz="2000" dirty="0" err="1">
                <a:solidFill>
                  <a:srgbClr val="4F81BD"/>
                </a:solidFill>
                <a:latin typeface="Calibri" pitchFamily="34" charset="0"/>
              </a:rPr>
              <a:t>μικροθηλαστικών</a:t>
            </a:r>
            <a:r>
              <a:rPr lang="el-GR" sz="2000" dirty="0">
                <a:solidFill>
                  <a:srgbClr val="4F81BD"/>
                </a:solidFill>
                <a:latin typeface="Calibri" pitchFamily="34" charset="0"/>
              </a:rPr>
              <a:t> από την </a:t>
            </a:r>
            <a:r>
              <a:rPr lang="en-US" sz="2000" i="1" dirty="0" err="1">
                <a:solidFill>
                  <a:srgbClr val="4F81BD"/>
                </a:solidFill>
                <a:latin typeface="Calibri" pitchFamily="34" charset="0"/>
              </a:rPr>
              <a:t>Tyto</a:t>
            </a:r>
            <a:r>
              <a:rPr lang="en-US" sz="2000" i="1" dirty="0">
                <a:solidFill>
                  <a:srgbClr val="4F81BD"/>
                </a:solidFill>
                <a:latin typeface="Calibri" pitchFamily="34" charset="0"/>
              </a:rPr>
              <a:t> </a:t>
            </a:r>
            <a:r>
              <a:rPr lang="en-US" sz="2000" dirty="0">
                <a:solidFill>
                  <a:srgbClr val="4F81BD"/>
                </a:solidFill>
                <a:latin typeface="Calibri" pitchFamily="34" charset="0"/>
              </a:rPr>
              <a:t>alba.</a:t>
            </a:r>
            <a:r>
              <a:rPr lang="el-GR" sz="2000" dirty="0">
                <a:solidFill>
                  <a:srgbClr val="4F81BD"/>
                </a:solidFill>
                <a:latin typeface="Calibri" pitchFamily="34" charset="0"/>
              </a:rPr>
              <a:t> </a:t>
            </a:r>
            <a:r>
              <a:rPr lang="el-GR" sz="2000" dirty="0" smtClean="0">
                <a:solidFill>
                  <a:srgbClr val="4F81BD"/>
                </a:solidFill>
                <a:latin typeface="Calibri" pitchFamily="34" charset="0"/>
              </a:rPr>
              <a:t>Η πιο διακριτή ομάδα φαίνεται να είναι η ομάδα Α η οποία αναφέρεται σε </a:t>
            </a:r>
            <a:r>
              <a:rPr lang="el-GR" sz="2000" dirty="0" err="1" smtClean="0">
                <a:solidFill>
                  <a:srgbClr val="4F81BD"/>
                </a:solidFill>
                <a:latin typeface="Calibri" pitchFamily="34" charset="0"/>
              </a:rPr>
              <a:t>άνυδρα</a:t>
            </a:r>
            <a:r>
              <a:rPr lang="en-US" sz="2000" dirty="0" smtClean="0">
                <a:solidFill>
                  <a:srgbClr val="4F81BD"/>
                </a:solidFill>
                <a:latin typeface="Calibri" pitchFamily="34" charset="0"/>
              </a:rPr>
              <a:t>- </a:t>
            </a:r>
            <a:r>
              <a:rPr lang="el-GR" sz="2000" dirty="0" err="1" smtClean="0">
                <a:solidFill>
                  <a:srgbClr val="4F81BD"/>
                </a:solidFill>
                <a:latin typeface="Calibri" pitchFamily="34" charset="0"/>
              </a:rPr>
              <a:t>ξηροφητικά</a:t>
            </a:r>
            <a:r>
              <a:rPr lang="el-GR" sz="2000" dirty="0" smtClean="0">
                <a:solidFill>
                  <a:srgbClr val="4F81BD"/>
                </a:solidFill>
                <a:latin typeface="Calibri" pitchFamily="34" charset="0"/>
              </a:rPr>
              <a:t> τοπία στην επαρχία Λευκωσίας (</a:t>
            </a:r>
            <a:r>
              <a:rPr lang="el-GR" sz="2000" dirty="0" err="1" smtClean="0">
                <a:solidFill>
                  <a:srgbClr val="4F81BD"/>
                </a:solidFill>
                <a:latin typeface="Calibri" pitchFamily="34" charset="0"/>
              </a:rPr>
              <a:t>group</a:t>
            </a:r>
            <a:r>
              <a:rPr lang="el-GR" sz="2000" dirty="0" smtClean="0">
                <a:solidFill>
                  <a:srgbClr val="4F81BD"/>
                </a:solidFill>
                <a:latin typeface="Calibri" pitchFamily="34" charset="0"/>
              </a:rPr>
              <a:t> 5). Η δεύτερη ομάδα (ομάδα Β)  αποτελείται από 4 μεγάλες ομάδες περιοχών που εμπίπτουν στις επαρχίες Λεμεσού (</a:t>
            </a:r>
            <a:r>
              <a:rPr lang="el-GR" sz="2000" dirty="0" err="1" smtClean="0">
                <a:solidFill>
                  <a:srgbClr val="4F81BD"/>
                </a:solidFill>
                <a:latin typeface="Calibri" pitchFamily="34" charset="0"/>
              </a:rPr>
              <a:t>group</a:t>
            </a:r>
            <a:r>
              <a:rPr lang="el-GR" sz="2000" dirty="0" smtClean="0">
                <a:solidFill>
                  <a:srgbClr val="4F81BD"/>
                </a:solidFill>
                <a:latin typeface="Calibri" pitchFamily="34" charset="0"/>
              </a:rPr>
              <a:t> 1 και </a:t>
            </a:r>
            <a:r>
              <a:rPr lang="el-GR" sz="2000" dirty="0" err="1" smtClean="0">
                <a:solidFill>
                  <a:srgbClr val="4F81BD"/>
                </a:solidFill>
                <a:latin typeface="Calibri" pitchFamily="34" charset="0"/>
              </a:rPr>
              <a:t>group</a:t>
            </a:r>
            <a:r>
              <a:rPr lang="el-GR" sz="2000" dirty="0" smtClean="0">
                <a:solidFill>
                  <a:srgbClr val="4F81BD"/>
                </a:solidFill>
                <a:latin typeface="Calibri" pitchFamily="34" charset="0"/>
              </a:rPr>
              <a:t> 2) και Λάρνακας (</a:t>
            </a:r>
            <a:r>
              <a:rPr lang="el-GR" sz="2000" dirty="0" err="1" smtClean="0">
                <a:solidFill>
                  <a:srgbClr val="4F81BD"/>
                </a:solidFill>
                <a:latin typeface="Calibri" pitchFamily="34" charset="0"/>
              </a:rPr>
              <a:t>group</a:t>
            </a:r>
            <a:r>
              <a:rPr lang="el-GR" sz="2000" dirty="0" smtClean="0">
                <a:solidFill>
                  <a:srgbClr val="4F81BD"/>
                </a:solidFill>
                <a:latin typeface="Calibri" pitchFamily="34" charset="0"/>
              </a:rPr>
              <a:t> 3 και </a:t>
            </a:r>
            <a:r>
              <a:rPr lang="el-GR" sz="2000" dirty="0" err="1" smtClean="0">
                <a:solidFill>
                  <a:srgbClr val="4F81BD"/>
                </a:solidFill>
                <a:latin typeface="Calibri" pitchFamily="34" charset="0"/>
              </a:rPr>
              <a:t>group</a:t>
            </a:r>
            <a:r>
              <a:rPr lang="el-GR" sz="2000" dirty="0" smtClean="0">
                <a:solidFill>
                  <a:srgbClr val="4F81BD"/>
                </a:solidFill>
                <a:latin typeface="Calibri" pitchFamily="34" charset="0"/>
              </a:rPr>
              <a:t> 4). Η υποομάδα Β1 που σχηματίζει το group1 είναι αρκετά διαφορετική από τα υπόλοιπα </a:t>
            </a:r>
            <a:r>
              <a:rPr lang="el-GR" sz="2000" dirty="0" err="1" smtClean="0">
                <a:solidFill>
                  <a:srgbClr val="4F81BD"/>
                </a:solidFill>
                <a:latin typeface="Calibri" pitchFamily="34" charset="0"/>
              </a:rPr>
              <a:t>group</a:t>
            </a:r>
            <a:r>
              <a:rPr lang="el-GR" sz="2000" dirty="0" smtClean="0">
                <a:solidFill>
                  <a:srgbClr val="4F81BD"/>
                </a:solidFill>
                <a:latin typeface="Calibri" pitchFamily="34" charset="0"/>
              </a:rPr>
              <a:t> (υποομάδα Β2) της ίδιας ομάδας λόγω του ορεινού χαρακτήρα των περιοχών απ’ όπου έγινε η δειγματοληψία.</a:t>
            </a:r>
          </a:p>
        </p:txBody>
      </p:sp>
      <p:sp>
        <p:nvSpPr>
          <p:cNvPr id="55" name="TextBox 54"/>
          <p:cNvSpPr txBox="1"/>
          <p:nvPr/>
        </p:nvSpPr>
        <p:spPr>
          <a:xfrm rot="5400000">
            <a:off x="13929529" y="23375193"/>
            <a:ext cx="3416320" cy="2643205"/>
          </a:xfrm>
          <a:prstGeom prst="rect">
            <a:avLst/>
          </a:prstGeom>
          <a:noFill/>
        </p:spPr>
        <p:txBody>
          <a:bodyPr vert="vert270">
            <a:spAutoFit/>
          </a:bodyPr>
          <a:lstStyle/>
          <a:p>
            <a:pPr algn="ctr" defTabSz="3291840" fontAlgn="auto">
              <a:spcBef>
                <a:spcPts val="0"/>
              </a:spcBef>
              <a:spcAft>
                <a:spcPts val="0"/>
              </a:spcAft>
              <a:defRPr/>
            </a:pPr>
            <a:r>
              <a:rPr lang="el-GR" sz="1400" dirty="0">
                <a:solidFill>
                  <a:srgbClr val="A50021"/>
                </a:solidFill>
                <a:latin typeface="+mn-lt"/>
              </a:rPr>
              <a:t>Υπόμνημα</a:t>
            </a:r>
          </a:p>
          <a:p>
            <a:pPr defTabSz="3291840" fontAlgn="auto">
              <a:spcBef>
                <a:spcPts val="0"/>
              </a:spcBef>
              <a:spcAft>
                <a:spcPts val="0"/>
              </a:spcAft>
              <a:defRPr/>
            </a:pPr>
            <a:r>
              <a:rPr lang="en-US" sz="1400" dirty="0">
                <a:solidFill>
                  <a:schemeClr val="bg1"/>
                </a:solidFill>
                <a:latin typeface="+mn-lt"/>
              </a:rPr>
              <a:t>Group 1-5</a:t>
            </a:r>
            <a:r>
              <a:rPr lang="el-GR" sz="1400" dirty="0">
                <a:solidFill>
                  <a:schemeClr val="bg1"/>
                </a:solidFill>
                <a:latin typeface="+mn-lt"/>
              </a:rPr>
              <a:t>:</a:t>
            </a:r>
            <a:r>
              <a:rPr lang="en-US" sz="1400" dirty="0">
                <a:solidFill>
                  <a:schemeClr val="bg1"/>
                </a:solidFill>
                <a:latin typeface="+mn-lt"/>
              </a:rPr>
              <a:t> </a:t>
            </a:r>
            <a:r>
              <a:rPr lang="el-GR" sz="1400" dirty="0">
                <a:solidFill>
                  <a:schemeClr val="bg1"/>
                </a:solidFill>
                <a:latin typeface="+mn-lt"/>
              </a:rPr>
              <a:t>ομάδες περιοχών με όμοιο ενδιαίτημα</a:t>
            </a:r>
          </a:p>
          <a:p>
            <a:pPr defTabSz="3291840" fontAlgn="auto">
              <a:spcBef>
                <a:spcPts val="0"/>
              </a:spcBef>
              <a:spcAft>
                <a:spcPts val="0"/>
              </a:spcAft>
              <a:defRPr/>
            </a:pPr>
            <a:r>
              <a:rPr lang="en-US" sz="1400" i="1" dirty="0">
                <a:solidFill>
                  <a:schemeClr val="bg1"/>
                </a:solidFill>
                <a:latin typeface="+mn-lt"/>
              </a:rPr>
              <a:t>1</a:t>
            </a:r>
            <a:r>
              <a:rPr lang="el-GR" sz="1400" i="1" dirty="0">
                <a:solidFill>
                  <a:schemeClr val="bg1"/>
                </a:solidFill>
                <a:latin typeface="+mn-lt"/>
              </a:rPr>
              <a:t>. ορεινές προεκτάσεις Τροόδους</a:t>
            </a:r>
          </a:p>
          <a:p>
            <a:pPr defTabSz="3291840" fontAlgn="auto">
              <a:spcBef>
                <a:spcPts val="0"/>
              </a:spcBef>
              <a:spcAft>
                <a:spcPts val="0"/>
              </a:spcAft>
              <a:defRPr/>
            </a:pPr>
            <a:r>
              <a:rPr lang="el-GR" sz="1400" i="1" dirty="0">
                <a:solidFill>
                  <a:schemeClr val="bg1"/>
                </a:solidFill>
                <a:latin typeface="+mn-lt"/>
              </a:rPr>
              <a:t>2. παράλιες περιοχές Λεμεσού</a:t>
            </a:r>
          </a:p>
          <a:p>
            <a:pPr defTabSz="3291840" fontAlgn="auto">
              <a:spcBef>
                <a:spcPts val="0"/>
              </a:spcBef>
              <a:spcAft>
                <a:spcPts val="0"/>
              </a:spcAft>
              <a:defRPr/>
            </a:pPr>
            <a:r>
              <a:rPr lang="el-GR" sz="1400" i="1" dirty="0">
                <a:solidFill>
                  <a:schemeClr val="bg1"/>
                </a:solidFill>
                <a:latin typeface="+mn-lt"/>
              </a:rPr>
              <a:t>3. ημιορεινές περιοχές Λάρνακας-καλλιέργειες, κτηνοτροφικές εγκαταστάσεις</a:t>
            </a:r>
          </a:p>
          <a:p>
            <a:pPr defTabSz="3291840" fontAlgn="auto">
              <a:spcBef>
                <a:spcPts val="0"/>
              </a:spcBef>
              <a:spcAft>
                <a:spcPts val="0"/>
              </a:spcAft>
              <a:defRPr/>
            </a:pPr>
            <a:r>
              <a:rPr lang="el-GR" sz="1400" i="1" dirty="0">
                <a:solidFill>
                  <a:schemeClr val="bg1"/>
                </a:solidFill>
                <a:latin typeface="+mn-lt"/>
              </a:rPr>
              <a:t>4. παράλιες περιοχές Λάρνακας-κτηνοτροφικές εγκαταστάσεις</a:t>
            </a:r>
          </a:p>
          <a:p>
            <a:pPr defTabSz="3291840" fontAlgn="auto">
              <a:spcBef>
                <a:spcPts val="0"/>
              </a:spcBef>
              <a:spcAft>
                <a:spcPts val="0"/>
              </a:spcAft>
              <a:defRPr/>
            </a:pPr>
            <a:r>
              <a:rPr lang="el-GR" sz="1400" i="1" dirty="0">
                <a:solidFill>
                  <a:schemeClr val="bg1"/>
                </a:solidFill>
                <a:latin typeface="+mn-lt"/>
              </a:rPr>
              <a:t>5. </a:t>
            </a:r>
            <a:r>
              <a:rPr lang="el-GR" sz="1400" i="1" dirty="0" err="1" smtClean="0">
                <a:solidFill>
                  <a:schemeClr val="bg1"/>
                </a:solidFill>
                <a:latin typeface="+mn-lt"/>
              </a:rPr>
              <a:t>άνυδρες</a:t>
            </a:r>
            <a:r>
              <a:rPr lang="el-GR" sz="1400" i="1" dirty="0" smtClean="0">
                <a:solidFill>
                  <a:schemeClr val="bg1"/>
                </a:solidFill>
                <a:latin typeface="+mn-lt"/>
              </a:rPr>
              <a:t>, </a:t>
            </a:r>
            <a:r>
              <a:rPr lang="el-GR" sz="1400" i="1" dirty="0" err="1" smtClean="0">
                <a:solidFill>
                  <a:schemeClr val="bg1"/>
                </a:solidFill>
                <a:latin typeface="+mn-lt"/>
              </a:rPr>
              <a:t>ξηροφυτικές</a:t>
            </a:r>
            <a:r>
              <a:rPr lang="el-GR" sz="1400" i="1" dirty="0" smtClean="0">
                <a:solidFill>
                  <a:schemeClr val="bg1"/>
                </a:solidFill>
                <a:latin typeface="+mn-lt"/>
              </a:rPr>
              <a:t> </a:t>
            </a:r>
            <a:r>
              <a:rPr lang="el-GR" sz="1400" i="1" dirty="0">
                <a:solidFill>
                  <a:schemeClr val="bg1"/>
                </a:solidFill>
                <a:latin typeface="+mn-lt"/>
              </a:rPr>
              <a:t>εκτάσεις- Λευκωσία</a:t>
            </a:r>
          </a:p>
          <a:p>
            <a:pPr defTabSz="3291840" fontAlgn="auto">
              <a:spcBef>
                <a:spcPts val="0"/>
              </a:spcBef>
              <a:spcAft>
                <a:spcPts val="0"/>
              </a:spcAft>
              <a:defRPr/>
            </a:pPr>
            <a:r>
              <a:rPr lang="en-US" sz="1400" dirty="0" err="1">
                <a:solidFill>
                  <a:schemeClr val="bg1"/>
                </a:solidFill>
                <a:latin typeface="+mn-lt"/>
              </a:rPr>
              <a:t>su</a:t>
            </a:r>
            <a:r>
              <a:rPr lang="en-US" sz="1400" dirty="0">
                <a:solidFill>
                  <a:schemeClr val="bg1"/>
                </a:solidFill>
                <a:latin typeface="+mn-lt"/>
              </a:rPr>
              <a:t>: summer (</a:t>
            </a:r>
            <a:r>
              <a:rPr lang="el-GR" sz="1400" dirty="0">
                <a:solidFill>
                  <a:schemeClr val="bg1"/>
                </a:solidFill>
                <a:latin typeface="+mn-lt"/>
              </a:rPr>
              <a:t>καλοκαίρι)</a:t>
            </a:r>
            <a:endParaRPr lang="en-US" sz="1400" dirty="0">
              <a:solidFill>
                <a:schemeClr val="bg1"/>
              </a:solidFill>
              <a:latin typeface="+mn-lt"/>
            </a:endParaRPr>
          </a:p>
          <a:p>
            <a:pPr defTabSz="3291840" fontAlgn="auto">
              <a:spcBef>
                <a:spcPts val="0"/>
              </a:spcBef>
              <a:spcAft>
                <a:spcPts val="0"/>
              </a:spcAft>
              <a:defRPr/>
            </a:pPr>
            <a:r>
              <a:rPr lang="en-US" sz="1400" dirty="0">
                <a:solidFill>
                  <a:schemeClr val="bg1"/>
                </a:solidFill>
                <a:latin typeface="+mn-lt"/>
              </a:rPr>
              <a:t>au:</a:t>
            </a:r>
            <a:r>
              <a:rPr lang="el-GR" sz="1400" dirty="0">
                <a:solidFill>
                  <a:schemeClr val="bg1"/>
                </a:solidFill>
                <a:latin typeface="+mn-lt"/>
              </a:rPr>
              <a:t> </a:t>
            </a:r>
            <a:r>
              <a:rPr lang="en-US" sz="1400" dirty="0">
                <a:solidFill>
                  <a:schemeClr val="bg1"/>
                </a:solidFill>
                <a:latin typeface="+mn-lt"/>
              </a:rPr>
              <a:t>autumn</a:t>
            </a:r>
            <a:r>
              <a:rPr lang="el-GR" sz="1400" dirty="0">
                <a:solidFill>
                  <a:schemeClr val="bg1"/>
                </a:solidFill>
                <a:latin typeface="+mn-lt"/>
              </a:rPr>
              <a:t> (φθινόπωρο)</a:t>
            </a:r>
            <a:endParaRPr lang="en-US" sz="1400" dirty="0">
              <a:solidFill>
                <a:schemeClr val="bg1"/>
              </a:solidFill>
              <a:latin typeface="+mn-lt"/>
            </a:endParaRPr>
          </a:p>
          <a:p>
            <a:pPr defTabSz="3291840" fontAlgn="auto">
              <a:spcBef>
                <a:spcPts val="0"/>
              </a:spcBef>
              <a:spcAft>
                <a:spcPts val="0"/>
              </a:spcAft>
              <a:defRPr/>
            </a:pPr>
            <a:r>
              <a:rPr lang="en-US" sz="1400" dirty="0" err="1">
                <a:solidFill>
                  <a:schemeClr val="bg1"/>
                </a:solidFill>
                <a:latin typeface="+mn-lt"/>
              </a:rPr>
              <a:t>wi</a:t>
            </a:r>
            <a:r>
              <a:rPr lang="en-US" sz="1400" dirty="0">
                <a:solidFill>
                  <a:schemeClr val="bg1"/>
                </a:solidFill>
                <a:latin typeface="+mn-lt"/>
              </a:rPr>
              <a:t>:</a:t>
            </a:r>
            <a:r>
              <a:rPr lang="el-GR" sz="1400" dirty="0">
                <a:solidFill>
                  <a:schemeClr val="bg1"/>
                </a:solidFill>
                <a:latin typeface="+mn-lt"/>
              </a:rPr>
              <a:t> </a:t>
            </a:r>
            <a:r>
              <a:rPr lang="en-US" sz="1400" dirty="0">
                <a:solidFill>
                  <a:schemeClr val="bg1"/>
                </a:solidFill>
                <a:latin typeface="+mn-lt"/>
              </a:rPr>
              <a:t>winter</a:t>
            </a:r>
            <a:r>
              <a:rPr lang="el-GR" sz="1400" dirty="0">
                <a:solidFill>
                  <a:schemeClr val="bg1"/>
                </a:solidFill>
                <a:latin typeface="+mn-lt"/>
              </a:rPr>
              <a:t> (χειμώνας)</a:t>
            </a:r>
          </a:p>
        </p:txBody>
      </p:sp>
      <p:sp>
        <p:nvSpPr>
          <p:cNvPr id="15390" name="TextBox 64"/>
          <p:cNvSpPr txBox="1">
            <a:spLocks noChangeArrowheads="1"/>
          </p:cNvSpPr>
          <p:nvPr/>
        </p:nvSpPr>
        <p:spPr bwMode="auto">
          <a:xfrm rot="-5400000">
            <a:off x="-6403181" y="25391269"/>
            <a:ext cx="13144500" cy="338138"/>
          </a:xfrm>
          <a:prstGeom prst="rect">
            <a:avLst/>
          </a:prstGeom>
          <a:noFill/>
          <a:ln w="9525">
            <a:noFill/>
            <a:miter lim="800000"/>
            <a:headEnd/>
            <a:tailEnd/>
          </a:ln>
        </p:spPr>
        <p:txBody>
          <a:bodyPr>
            <a:spAutoFit/>
          </a:bodyPr>
          <a:lstStyle/>
          <a:p>
            <a:r>
              <a:rPr lang="el-GR" sz="1600">
                <a:solidFill>
                  <a:schemeClr val="bg1"/>
                </a:solidFill>
                <a:latin typeface="Calibri" pitchFamily="34" charset="0"/>
              </a:rPr>
              <a:t>*θηλαστικά: </a:t>
            </a:r>
            <a:r>
              <a:rPr lang="en-US" sz="1600">
                <a:solidFill>
                  <a:schemeClr val="bg1"/>
                </a:solidFill>
                <a:latin typeface="Calibri" pitchFamily="34" charset="0"/>
              </a:rPr>
              <a:t>Lawrence &amp; Brown, 1973, Yalden, 1977</a:t>
            </a:r>
            <a:r>
              <a:rPr lang="el-GR" sz="1600">
                <a:solidFill>
                  <a:schemeClr val="bg1"/>
                </a:solidFill>
                <a:latin typeface="Calibri" pitchFamily="34" charset="0"/>
              </a:rPr>
              <a:t>, Krystufek &amp; Vohralik, 2009, πτηνά: Brown et al., 1987, έντομα: Chinery, 1981</a:t>
            </a:r>
          </a:p>
        </p:txBody>
      </p:sp>
      <p:sp>
        <p:nvSpPr>
          <p:cNvPr id="68" name="Rectangle 67"/>
          <p:cNvSpPr/>
          <p:nvPr/>
        </p:nvSpPr>
        <p:spPr>
          <a:xfrm flipH="1">
            <a:off x="17030731" y="20559743"/>
            <a:ext cx="45719" cy="58578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291840" fontAlgn="auto">
              <a:spcBef>
                <a:spcPts val="0"/>
              </a:spcBef>
              <a:spcAft>
                <a:spcPts val="0"/>
              </a:spcAft>
              <a:defRPr/>
            </a:pPr>
            <a:endParaRPr lang="el-GR"/>
          </a:p>
        </p:txBody>
      </p:sp>
      <p:sp>
        <p:nvSpPr>
          <p:cNvPr id="69" name="Oval 68"/>
          <p:cNvSpPr/>
          <p:nvPr/>
        </p:nvSpPr>
        <p:spPr>
          <a:xfrm rot="5400000">
            <a:off x="9784548" y="16804474"/>
            <a:ext cx="1500187" cy="1009669"/>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291840" fontAlgn="auto">
              <a:spcBef>
                <a:spcPts val="0"/>
              </a:spcBef>
              <a:spcAft>
                <a:spcPts val="0"/>
              </a:spcAft>
              <a:defRPr/>
            </a:pPr>
            <a:endParaRPr lang="el-GR">
              <a:solidFill>
                <a:schemeClr val="bg1"/>
              </a:solidFill>
            </a:endParaRPr>
          </a:p>
        </p:txBody>
      </p:sp>
      <p:sp>
        <p:nvSpPr>
          <p:cNvPr id="70" name="Oval 69"/>
          <p:cNvSpPr/>
          <p:nvPr/>
        </p:nvSpPr>
        <p:spPr>
          <a:xfrm rot="5400000">
            <a:off x="9355912" y="18876185"/>
            <a:ext cx="2428875" cy="1081086"/>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291840" fontAlgn="auto">
              <a:spcBef>
                <a:spcPts val="0"/>
              </a:spcBef>
              <a:spcAft>
                <a:spcPts val="0"/>
              </a:spcAft>
              <a:defRPr/>
            </a:pPr>
            <a:endParaRPr lang="el-GR">
              <a:solidFill>
                <a:schemeClr val="bg1"/>
              </a:solidFill>
            </a:endParaRPr>
          </a:p>
        </p:txBody>
      </p:sp>
      <p:sp>
        <p:nvSpPr>
          <p:cNvPr id="71" name="Oval 70"/>
          <p:cNvSpPr/>
          <p:nvPr/>
        </p:nvSpPr>
        <p:spPr>
          <a:xfrm rot="5400000">
            <a:off x="9494029" y="21238397"/>
            <a:ext cx="2143125" cy="1214446"/>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291840" fontAlgn="auto">
              <a:spcBef>
                <a:spcPts val="0"/>
              </a:spcBef>
              <a:spcAft>
                <a:spcPts val="0"/>
              </a:spcAft>
              <a:defRPr/>
            </a:pPr>
            <a:endParaRPr lang="el-GR">
              <a:solidFill>
                <a:schemeClr val="bg1"/>
              </a:solidFill>
            </a:endParaRPr>
          </a:p>
        </p:txBody>
      </p:sp>
      <p:sp>
        <p:nvSpPr>
          <p:cNvPr id="72" name="Oval 71"/>
          <p:cNvSpPr/>
          <p:nvPr/>
        </p:nvSpPr>
        <p:spPr>
          <a:xfrm rot="5400000">
            <a:off x="9815495" y="23417261"/>
            <a:ext cx="1571625" cy="1000125"/>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291840" fontAlgn="auto">
              <a:spcBef>
                <a:spcPts val="0"/>
              </a:spcBef>
              <a:spcAft>
                <a:spcPts val="0"/>
              </a:spcAft>
              <a:defRPr/>
            </a:pPr>
            <a:endParaRPr lang="el-GR">
              <a:solidFill>
                <a:schemeClr val="bg1"/>
              </a:solidFill>
            </a:endParaRPr>
          </a:p>
        </p:txBody>
      </p:sp>
      <p:sp>
        <p:nvSpPr>
          <p:cNvPr id="73" name="Oval 72"/>
          <p:cNvSpPr/>
          <p:nvPr/>
        </p:nvSpPr>
        <p:spPr>
          <a:xfrm rot="5400000">
            <a:off x="9922651" y="24953179"/>
            <a:ext cx="1285875" cy="1071563"/>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291840" fontAlgn="auto">
              <a:spcBef>
                <a:spcPts val="0"/>
              </a:spcBef>
              <a:spcAft>
                <a:spcPts val="0"/>
              </a:spcAft>
              <a:defRPr/>
            </a:pPr>
            <a:endParaRPr lang="el-GR">
              <a:solidFill>
                <a:schemeClr val="bg1"/>
              </a:solidFill>
            </a:endParaRPr>
          </a:p>
        </p:txBody>
      </p:sp>
      <p:sp>
        <p:nvSpPr>
          <p:cNvPr id="74" name="Left Bracket 73"/>
          <p:cNvSpPr/>
          <p:nvPr/>
        </p:nvSpPr>
        <p:spPr>
          <a:xfrm>
            <a:off x="9672617" y="20916933"/>
            <a:ext cx="142876" cy="5138705"/>
          </a:xfrm>
          <a:prstGeom prst="leftBracket">
            <a:avLst/>
          </a:prstGeom>
          <a:solidFill>
            <a:srgbClr val="BDFFBD"/>
          </a:solidFill>
        </p:spPr>
        <p:style>
          <a:lnRef idx="1">
            <a:schemeClr val="accent1"/>
          </a:lnRef>
          <a:fillRef idx="0">
            <a:schemeClr val="accent1"/>
          </a:fillRef>
          <a:effectRef idx="0">
            <a:schemeClr val="accent1"/>
          </a:effectRef>
          <a:fontRef idx="minor">
            <a:schemeClr val="tx1"/>
          </a:fontRef>
        </p:style>
        <p:txBody>
          <a:bodyPr anchor="ctr"/>
          <a:lstStyle/>
          <a:p>
            <a:pPr algn="ctr" defTabSz="3291840" fontAlgn="auto">
              <a:spcBef>
                <a:spcPts val="0"/>
              </a:spcBef>
              <a:spcAft>
                <a:spcPts val="0"/>
              </a:spcAft>
              <a:defRPr/>
            </a:pPr>
            <a:endParaRPr lang="el-GR"/>
          </a:p>
        </p:txBody>
      </p:sp>
      <p:graphicFrame>
        <p:nvGraphicFramePr>
          <p:cNvPr id="76" name="Table 75"/>
          <p:cNvGraphicFramePr>
            <a:graphicFrameLocks noGrp="1"/>
          </p:cNvGraphicFramePr>
          <p:nvPr/>
        </p:nvGraphicFramePr>
        <p:xfrm>
          <a:off x="18316575" y="19773900"/>
          <a:ext cx="6000790" cy="487680"/>
        </p:xfrm>
        <a:graphic>
          <a:graphicData uri="http://schemas.openxmlformats.org/drawingml/2006/table">
            <a:tbl>
              <a:tblPr/>
              <a:tblGrid>
                <a:gridCol w="1921435"/>
                <a:gridCol w="1359785"/>
                <a:gridCol w="1359785"/>
                <a:gridCol w="1359785"/>
              </a:tblGrid>
              <a:tr h="214314">
                <a:tc>
                  <a:txBody>
                    <a:bodyPr/>
                    <a:lstStyle/>
                    <a:p>
                      <a:pPr algn="l" fontAlgn="b"/>
                      <a:r>
                        <a:rPr lang="en-US" sz="1600" b="1" i="0" u="none" strike="noStrike" dirty="0">
                          <a:solidFill>
                            <a:srgbClr val="F2F2F2"/>
                          </a:solidFill>
                          <a:latin typeface="Calibri"/>
                        </a:rPr>
                        <a:t>Prey diversity</a:t>
                      </a:r>
                    </a:p>
                  </a:txBody>
                  <a:tcPr marL="0" marR="0" marT="0" marB="0" anchor="b">
                    <a:lnL>
                      <a:noFill/>
                    </a:lnL>
                    <a:lnR>
                      <a:noFill/>
                    </a:lnR>
                    <a:lnT>
                      <a:noFill/>
                    </a:lnT>
                    <a:lnB>
                      <a:noFill/>
                    </a:lnB>
                    <a:solidFill>
                      <a:srgbClr val="8E1010"/>
                    </a:solidFill>
                  </a:tcPr>
                </a:tc>
                <a:tc>
                  <a:txBody>
                    <a:bodyPr/>
                    <a:lstStyle/>
                    <a:p>
                      <a:pPr algn="ctr" fontAlgn="ctr"/>
                      <a:r>
                        <a:rPr lang="el-GR" sz="1600" b="0" i="0" u="none" strike="noStrike">
                          <a:solidFill>
                            <a:srgbClr val="000000"/>
                          </a:solidFill>
                          <a:latin typeface="Calibri"/>
                        </a:rPr>
                        <a:t>2,88</a:t>
                      </a:r>
                    </a:p>
                  </a:txBody>
                  <a:tcPr marL="0" marR="0" marT="0" marB="0" anchor="ctr">
                    <a:lnL>
                      <a:noFill/>
                    </a:lnL>
                    <a:lnR>
                      <a:noFill/>
                    </a:lnR>
                    <a:lnT>
                      <a:noFill/>
                    </a:lnT>
                    <a:lnB>
                      <a:noFill/>
                    </a:lnB>
                    <a:solidFill>
                      <a:srgbClr val="FFB3FF"/>
                    </a:solidFill>
                  </a:tcPr>
                </a:tc>
                <a:tc>
                  <a:txBody>
                    <a:bodyPr/>
                    <a:lstStyle/>
                    <a:p>
                      <a:pPr algn="ctr" fontAlgn="ctr"/>
                      <a:r>
                        <a:rPr lang="el-GR" sz="1600" b="0" i="0" u="none" strike="noStrike">
                          <a:solidFill>
                            <a:srgbClr val="FFFFFF"/>
                          </a:solidFill>
                          <a:latin typeface="Calibri"/>
                        </a:rPr>
                        <a:t>2,1</a:t>
                      </a:r>
                    </a:p>
                  </a:txBody>
                  <a:tcPr marL="0" marR="0" marT="0" marB="0" anchor="ctr">
                    <a:lnL>
                      <a:noFill/>
                    </a:lnL>
                    <a:lnR>
                      <a:noFill/>
                    </a:lnR>
                    <a:lnT>
                      <a:noFill/>
                    </a:lnT>
                    <a:lnB>
                      <a:noFill/>
                    </a:lnB>
                    <a:solidFill>
                      <a:srgbClr val="1A5A4B"/>
                    </a:solidFill>
                  </a:tcPr>
                </a:tc>
                <a:tc>
                  <a:txBody>
                    <a:bodyPr/>
                    <a:lstStyle/>
                    <a:p>
                      <a:pPr algn="ctr" fontAlgn="ctr"/>
                      <a:r>
                        <a:rPr lang="el-GR" sz="1600" b="0" i="0" u="none" strike="noStrike" dirty="0">
                          <a:solidFill>
                            <a:srgbClr val="000000"/>
                          </a:solidFill>
                          <a:latin typeface="Calibri"/>
                        </a:rPr>
                        <a:t>2,19</a:t>
                      </a:r>
                    </a:p>
                  </a:txBody>
                  <a:tcPr marL="0" marR="0" marT="0" marB="0" anchor="ctr">
                    <a:lnL>
                      <a:noFill/>
                    </a:lnL>
                    <a:lnR>
                      <a:noFill/>
                    </a:lnR>
                    <a:lnT>
                      <a:noFill/>
                    </a:lnT>
                    <a:lnB>
                      <a:noFill/>
                    </a:lnB>
                    <a:solidFill>
                      <a:srgbClr val="FFFF66"/>
                    </a:solidFill>
                  </a:tcPr>
                </a:tc>
              </a:tr>
              <a:tr h="214314">
                <a:tc>
                  <a:txBody>
                    <a:bodyPr/>
                    <a:lstStyle/>
                    <a:p>
                      <a:pPr algn="l" fontAlgn="b"/>
                      <a:r>
                        <a:rPr lang="en-US" sz="1600" b="1" i="0" u="none" strike="noStrike" dirty="0">
                          <a:solidFill>
                            <a:srgbClr val="F2F2F2"/>
                          </a:solidFill>
                          <a:latin typeface="Calibri"/>
                        </a:rPr>
                        <a:t>Evenness</a:t>
                      </a:r>
                    </a:p>
                  </a:txBody>
                  <a:tcPr marL="0" marR="0" marT="0" marB="0" anchor="b">
                    <a:lnL>
                      <a:noFill/>
                    </a:lnL>
                    <a:lnR>
                      <a:noFill/>
                    </a:lnR>
                    <a:lnT>
                      <a:noFill/>
                    </a:lnT>
                    <a:lnB>
                      <a:noFill/>
                    </a:lnB>
                    <a:solidFill>
                      <a:srgbClr val="8E1010"/>
                    </a:solidFill>
                  </a:tcPr>
                </a:tc>
                <a:tc>
                  <a:txBody>
                    <a:bodyPr/>
                    <a:lstStyle/>
                    <a:p>
                      <a:pPr algn="ctr" fontAlgn="ctr"/>
                      <a:r>
                        <a:rPr lang="el-GR" sz="1600" b="0" i="0" u="none" strike="noStrike" dirty="0">
                          <a:solidFill>
                            <a:srgbClr val="000000"/>
                          </a:solidFill>
                          <a:latin typeface="Calibri"/>
                        </a:rPr>
                        <a:t>0,6</a:t>
                      </a:r>
                    </a:p>
                  </a:txBody>
                  <a:tcPr marL="0" marR="0" marT="0" marB="0" anchor="ctr">
                    <a:lnL>
                      <a:noFill/>
                    </a:lnL>
                    <a:lnR>
                      <a:noFill/>
                    </a:lnR>
                    <a:lnT>
                      <a:noFill/>
                    </a:lnT>
                    <a:lnB>
                      <a:noFill/>
                    </a:lnB>
                    <a:solidFill>
                      <a:srgbClr val="FFB3FF"/>
                    </a:solidFill>
                  </a:tcPr>
                </a:tc>
                <a:tc>
                  <a:txBody>
                    <a:bodyPr/>
                    <a:lstStyle/>
                    <a:p>
                      <a:pPr algn="ctr" fontAlgn="ctr"/>
                      <a:r>
                        <a:rPr lang="el-GR" sz="1600" b="0" i="0" u="none" strike="noStrike">
                          <a:solidFill>
                            <a:srgbClr val="FFFFFF"/>
                          </a:solidFill>
                          <a:latin typeface="Calibri"/>
                        </a:rPr>
                        <a:t>0,81</a:t>
                      </a:r>
                    </a:p>
                  </a:txBody>
                  <a:tcPr marL="0" marR="0" marT="0" marB="0" anchor="ctr">
                    <a:lnL>
                      <a:noFill/>
                    </a:lnL>
                    <a:lnR>
                      <a:noFill/>
                    </a:lnR>
                    <a:lnT>
                      <a:noFill/>
                    </a:lnT>
                    <a:lnB>
                      <a:noFill/>
                    </a:lnB>
                    <a:solidFill>
                      <a:srgbClr val="1A5A4B"/>
                    </a:solidFill>
                  </a:tcPr>
                </a:tc>
                <a:tc>
                  <a:txBody>
                    <a:bodyPr/>
                    <a:lstStyle/>
                    <a:p>
                      <a:pPr algn="ctr" fontAlgn="ctr"/>
                      <a:r>
                        <a:rPr lang="el-GR" sz="1600" b="0" i="0" u="none" strike="noStrike" dirty="0">
                          <a:solidFill>
                            <a:srgbClr val="000000"/>
                          </a:solidFill>
                          <a:latin typeface="Calibri"/>
                        </a:rPr>
                        <a:t>0,54</a:t>
                      </a:r>
                    </a:p>
                  </a:txBody>
                  <a:tcPr marL="0" marR="0" marT="0" marB="0" anchor="ctr">
                    <a:lnL>
                      <a:noFill/>
                    </a:lnL>
                    <a:lnR>
                      <a:noFill/>
                    </a:lnR>
                    <a:lnT>
                      <a:noFill/>
                    </a:lnT>
                    <a:lnB>
                      <a:noFill/>
                    </a:lnB>
                    <a:solidFill>
                      <a:srgbClr val="FFFF66"/>
                    </a:solidFill>
                  </a:tcPr>
                </a:tc>
              </a:tr>
            </a:tbl>
          </a:graphicData>
        </a:graphic>
      </p:graphicFrame>
      <p:sp>
        <p:nvSpPr>
          <p:cNvPr id="26" name="TextBox 25"/>
          <p:cNvSpPr txBox="1"/>
          <p:nvPr/>
        </p:nvSpPr>
        <p:spPr>
          <a:xfrm rot="16200000">
            <a:off x="8172419" y="28156313"/>
            <a:ext cx="3000396" cy="523220"/>
          </a:xfrm>
          <a:prstGeom prst="rect">
            <a:avLst/>
          </a:prstGeom>
          <a:solidFill>
            <a:srgbClr val="A50021"/>
          </a:solidFill>
          <a:ln>
            <a:noFill/>
          </a:ln>
          <a:effectLst>
            <a:innerShdw blurRad="63500" dist="50800" dir="18900000">
              <a:prstClr val="black">
                <a:alpha val="50000"/>
              </a:prstClr>
            </a:innerShdw>
          </a:effectLst>
        </p:spPr>
        <p:txBody>
          <a:bodyPr wrap="square">
            <a:spAutoFit/>
          </a:bodyPr>
          <a:lstStyle/>
          <a:p>
            <a:pPr algn="ctr" defTabSz="3291840" fontAlgn="auto">
              <a:spcBef>
                <a:spcPts val="0"/>
              </a:spcBef>
              <a:spcAft>
                <a:spcPts val="0"/>
              </a:spcAft>
              <a:defRPr/>
            </a:pPr>
            <a:r>
              <a:rPr lang="el-GR" sz="2800" b="1" dirty="0">
                <a:latin typeface="+mn-lt"/>
              </a:rPr>
              <a:t>ΣΥΜΠΕΡΑΣΜΑΤΑ</a:t>
            </a:r>
          </a:p>
        </p:txBody>
      </p:sp>
      <p:sp>
        <p:nvSpPr>
          <p:cNvPr id="48" name="Left Bracket 47"/>
          <p:cNvSpPr/>
          <p:nvPr/>
        </p:nvSpPr>
        <p:spPr>
          <a:xfrm>
            <a:off x="9672617" y="16630653"/>
            <a:ext cx="142876" cy="1571636"/>
          </a:xfrm>
          <a:prstGeom prst="leftBracket">
            <a:avLst/>
          </a:prstGeom>
          <a:solidFill>
            <a:srgbClr val="F16BC1"/>
          </a:solidFill>
        </p:spPr>
        <p:style>
          <a:lnRef idx="1">
            <a:schemeClr val="accent1"/>
          </a:lnRef>
          <a:fillRef idx="0">
            <a:schemeClr val="accent1"/>
          </a:fillRef>
          <a:effectRef idx="0">
            <a:schemeClr val="accent1"/>
          </a:effectRef>
          <a:fontRef idx="minor">
            <a:schemeClr val="tx1"/>
          </a:fontRef>
        </p:style>
        <p:txBody>
          <a:bodyPr anchor="ctr"/>
          <a:lstStyle/>
          <a:p>
            <a:pPr algn="ctr" defTabSz="3291840" fontAlgn="auto">
              <a:spcBef>
                <a:spcPts val="0"/>
              </a:spcBef>
              <a:spcAft>
                <a:spcPts val="0"/>
              </a:spcAft>
              <a:defRPr/>
            </a:pPr>
            <a:endParaRPr lang="el-GR"/>
          </a:p>
        </p:txBody>
      </p:sp>
      <p:sp>
        <p:nvSpPr>
          <p:cNvPr id="49" name="TextBox 48"/>
          <p:cNvSpPr txBox="1"/>
          <p:nvPr/>
        </p:nvSpPr>
        <p:spPr>
          <a:xfrm>
            <a:off x="9243989" y="17202157"/>
            <a:ext cx="389850" cy="461665"/>
          </a:xfrm>
          <a:prstGeom prst="rect">
            <a:avLst/>
          </a:prstGeom>
          <a:noFill/>
        </p:spPr>
        <p:txBody>
          <a:bodyPr wrap="none" rtlCol="0">
            <a:spAutoFit/>
          </a:bodyPr>
          <a:lstStyle/>
          <a:p>
            <a:r>
              <a:rPr lang="el-GR" sz="2400" dirty="0" smtClean="0">
                <a:solidFill>
                  <a:schemeClr val="bg2">
                    <a:lumMod val="50000"/>
                  </a:schemeClr>
                </a:solidFill>
              </a:rPr>
              <a:t>Α</a:t>
            </a:r>
            <a:endParaRPr lang="el-GR" sz="2400" dirty="0">
              <a:solidFill>
                <a:schemeClr val="bg2">
                  <a:lumMod val="50000"/>
                </a:schemeClr>
              </a:solidFill>
            </a:endParaRPr>
          </a:p>
        </p:txBody>
      </p:sp>
      <p:sp>
        <p:nvSpPr>
          <p:cNvPr id="50" name="TextBox 49"/>
          <p:cNvSpPr txBox="1"/>
          <p:nvPr/>
        </p:nvSpPr>
        <p:spPr>
          <a:xfrm>
            <a:off x="9172551" y="22917197"/>
            <a:ext cx="532518" cy="461665"/>
          </a:xfrm>
          <a:prstGeom prst="rect">
            <a:avLst/>
          </a:prstGeom>
          <a:noFill/>
        </p:spPr>
        <p:txBody>
          <a:bodyPr wrap="none" rtlCol="0">
            <a:spAutoFit/>
          </a:bodyPr>
          <a:lstStyle/>
          <a:p>
            <a:r>
              <a:rPr lang="el-GR" sz="2400" dirty="0" smtClean="0">
                <a:solidFill>
                  <a:schemeClr val="bg2">
                    <a:lumMod val="50000"/>
                  </a:schemeClr>
                </a:solidFill>
              </a:rPr>
              <a:t>Β</a:t>
            </a:r>
            <a:r>
              <a:rPr lang="el-GR" sz="2000" dirty="0" smtClean="0">
                <a:solidFill>
                  <a:schemeClr val="bg2">
                    <a:lumMod val="50000"/>
                  </a:schemeClr>
                </a:solidFill>
              </a:rPr>
              <a:t>2</a:t>
            </a:r>
            <a:endParaRPr lang="el-GR" sz="2800" dirty="0">
              <a:solidFill>
                <a:schemeClr val="bg2">
                  <a:lumMod val="50000"/>
                </a:schemeClr>
              </a:solidFill>
            </a:endParaRPr>
          </a:p>
        </p:txBody>
      </p:sp>
      <p:sp>
        <p:nvSpPr>
          <p:cNvPr id="58" name="Left Bracket 57"/>
          <p:cNvSpPr/>
          <p:nvPr/>
        </p:nvSpPr>
        <p:spPr>
          <a:xfrm>
            <a:off x="9672617" y="18416604"/>
            <a:ext cx="142876" cy="2214578"/>
          </a:xfrm>
          <a:prstGeom prst="leftBracket">
            <a:avLst/>
          </a:prstGeom>
          <a:solidFill>
            <a:srgbClr val="BDFFBD"/>
          </a:solidFill>
        </p:spPr>
        <p:style>
          <a:lnRef idx="1">
            <a:schemeClr val="accent1"/>
          </a:lnRef>
          <a:fillRef idx="0">
            <a:schemeClr val="accent1"/>
          </a:fillRef>
          <a:effectRef idx="0">
            <a:schemeClr val="accent1"/>
          </a:effectRef>
          <a:fontRef idx="minor">
            <a:schemeClr val="tx1"/>
          </a:fontRef>
        </p:style>
        <p:txBody>
          <a:bodyPr anchor="ctr"/>
          <a:lstStyle/>
          <a:p>
            <a:pPr algn="ctr" defTabSz="3291840" fontAlgn="auto">
              <a:spcBef>
                <a:spcPts val="0"/>
              </a:spcBef>
              <a:spcAft>
                <a:spcPts val="0"/>
              </a:spcAft>
              <a:defRPr/>
            </a:pPr>
            <a:endParaRPr lang="el-GR"/>
          </a:p>
        </p:txBody>
      </p:sp>
      <p:sp>
        <p:nvSpPr>
          <p:cNvPr id="61" name="TextBox 60"/>
          <p:cNvSpPr txBox="1"/>
          <p:nvPr/>
        </p:nvSpPr>
        <p:spPr>
          <a:xfrm>
            <a:off x="9172551" y="19416735"/>
            <a:ext cx="532518" cy="461665"/>
          </a:xfrm>
          <a:prstGeom prst="rect">
            <a:avLst/>
          </a:prstGeom>
          <a:noFill/>
        </p:spPr>
        <p:txBody>
          <a:bodyPr wrap="none" rtlCol="0">
            <a:spAutoFit/>
          </a:bodyPr>
          <a:lstStyle/>
          <a:p>
            <a:r>
              <a:rPr lang="el-GR" sz="2400" dirty="0" smtClean="0">
                <a:solidFill>
                  <a:schemeClr val="bg2">
                    <a:lumMod val="50000"/>
                  </a:schemeClr>
                </a:solidFill>
              </a:rPr>
              <a:t>Β</a:t>
            </a:r>
            <a:r>
              <a:rPr lang="el-GR" sz="2000" dirty="0" smtClean="0">
                <a:solidFill>
                  <a:schemeClr val="bg2">
                    <a:lumMod val="50000"/>
                  </a:schemeClr>
                </a:solidFill>
              </a:rPr>
              <a:t>1</a:t>
            </a:r>
            <a:endParaRPr lang="el-GR" sz="2800" dirty="0">
              <a:solidFill>
                <a:schemeClr val="bg2">
                  <a:lumMod val="50000"/>
                </a:schemeClr>
              </a:solidFill>
            </a:endParaRPr>
          </a:p>
        </p:txBody>
      </p:sp>
      <p:sp>
        <p:nvSpPr>
          <p:cNvPr id="62" name="TextBox 61"/>
          <p:cNvSpPr txBox="1"/>
          <p:nvPr/>
        </p:nvSpPr>
        <p:spPr>
          <a:xfrm>
            <a:off x="11029939" y="16487777"/>
            <a:ext cx="3000396" cy="369332"/>
          </a:xfrm>
          <a:prstGeom prst="rect">
            <a:avLst/>
          </a:prstGeom>
          <a:noFill/>
        </p:spPr>
        <p:txBody>
          <a:bodyPr wrap="square" rtlCol="0">
            <a:spAutoFit/>
          </a:bodyPr>
          <a:lstStyle/>
          <a:p>
            <a:r>
              <a:rPr lang="el-GR" sz="1800" b="1" dirty="0" err="1" smtClean="0">
                <a:solidFill>
                  <a:srgbClr val="798062"/>
                </a:solidFill>
                <a:latin typeface="+mn-lt"/>
              </a:rPr>
              <a:t>Ξηροφυτικά</a:t>
            </a:r>
            <a:r>
              <a:rPr lang="el-GR" sz="1800" b="1" dirty="0" smtClean="0">
                <a:solidFill>
                  <a:srgbClr val="798062"/>
                </a:solidFill>
                <a:latin typeface="+mn-lt"/>
              </a:rPr>
              <a:t> περιβάλλοντα</a:t>
            </a:r>
            <a:endParaRPr lang="el-GR" sz="1800" b="1" dirty="0">
              <a:solidFill>
                <a:srgbClr val="798062"/>
              </a:solidFill>
              <a:latin typeface="+mn-lt"/>
            </a:endParaRPr>
          </a:p>
        </p:txBody>
      </p:sp>
      <p:sp>
        <p:nvSpPr>
          <p:cNvPr id="63" name="TextBox 62"/>
          <p:cNvSpPr txBox="1"/>
          <p:nvPr/>
        </p:nvSpPr>
        <p:spPr>
          <a:xfrm>
            <a:off x="11029939" y="18202289"/>
            <a:ext cx="2714644" cy="369332"/>
          </a:xfrm>
          <a:prstGeom prst="rect">
            <a:avLst/>
          </a:prstGeom>
          <a:noFill/>
        </p:spPr>
        <p:txBody>
          <a:bodyPr wrap="square" rtlCol="0">
            <a:spAutoFit/>
          </a:bodyPr>
          <a:lstStyle/>
          <a:p>
            <a:r>
              <a:rPr lang="el-GR" sz="1800" b="1" dirty="0" smtClean="0">
                <a:solidFill>
                  <a:srgbClr val="A50021"/>
                </a:solidFill>
                <a:latin typeface="+mn-lt"/>
              </a:rPr>
              <a:t>Ορεινά οικοσυστήματα</a:t>
            </a:r>
          </a:p>
        </p:txBody>
      </p:sp>
      <p:sp>
        <p:nvSpPr>
          <p:cNvPr id="64" name="TextBox 63"/>
          <p:cNvSpPr txBox="1"/>
          <p:nvPr/>
        </p:nvSpPr>
        <p:spPr>
          <a:xfrm>
            <a:off x="11029939" y="20631181"/>
            <a:ext cx="3500462" cy="369332"/>
          </a:xfrm>
          <a:prstGeom prst="rect">
            <a:avLst/>
          </a:prstGeom>
          <a:noFill/>
        </p:spPr>
        <p:txBody>
          <a:bodyPr wrap="square" rtlCol="0">
            <a:spAutoFit/>
          </a:bodyPr>
          <a:lstStyle/>
          <a:p>
            <a:r>
              <a:rPr lang="el-GR" sz="1800" b="1" dirty="0" smtClean="0">
                <a:solidFill>
                  <a:srgbClr val="4F81BD"/>
                </a:solidFill>
                <a:latin typeface="+mn-lt"/>
              </a:rPr>
              <a:t>Παράλιες και ημιορεινές περιοχές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4819</TotalTime>
  <Words>1285</Words>
  <Application>Microsoft Office PowerPoint</Application>
  <PresentationFormat>Custom</PresentationFormat>
  <Paragraphs>89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98</cp:revision>
  <dcterms:created xsi:type="dcterms:W3CDTF">2014-04-10T11:36:07Z</dcterms:created>
  <dcterms:modified xsi:type="dcterms:W3CDTF">2014-05-02T10:27:03Z</dcterms:modified>
</cp:coreProperties>
</file>