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89750" cy="100187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76D41-86D3-43F9-8B51-BE0727FD8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44275-AC33-4B25-8D8A-FC12AFDFA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FB316-A4EA-4FB9-9178-E19A1BB0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9EA7E-C3E4-4FF6-80FA-BF11561FC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378FF-6489-4A29-BD5B-80A37B12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145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29F63-5D9D-45C9-9C15-E37952DEA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0099F-9E5B-41F7-BDCF-A36E78BB3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C06A1-EB69-4C16-B5C5-1D4DFBA71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8BA15-39D3-4C2D-A99B-CCC27016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A340-CBA3-424F-B003-FEB186DC4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591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708CA8-41A2-484A-9EE5-0242F9A88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1BA84-0E4C-4297-A779-80CDF8BA5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B1CE7-C27F-4220-89E7-70ECCC6F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32231-2673-49CA-ACFA-92C98057D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68329-22CE-4108-AE63-2C037B26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127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8900-8643-4813-8EA7-34CE48A4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16319-12B5-4B34-91D8-C1F7B7D86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B3405-260C-4758-9E04-4C4C7298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53E92-388A-4D1A-BA0B-D453B850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8D366-BA9B-41EB-968B-116F27AA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12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1C9A-D3B6-47BA-B3D2-D6E461CD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EC6D0-9E89-4275-8043-1D1C7C8EB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D5D2F-CFD9-4308-BB62-9D8E01D5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1139A-0992-4B41-87BC-D6FD7551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B841E-956B-4AC0-9235-6C91A2BA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040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9E81-8F54-4100-A386-EDF1C4080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EE453-7068-4885-8337-2145E0F6B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5DD13-818D-4382-86F8-6F4ADA961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1EA18-6DB8-4F6B-B46C-C8E5AEDF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F9184-B69E-423E-BFFB-37E543D5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03837-899C-4A35-9105-E0DCAD63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76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9616-FA3A-48B9-AD7F-8753D5F43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B4BDD-F68F-4B8A-B2E4-13A002A4D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008BE-4A51-4A40-B0C8-910E3DEE5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DC1B4C-BFFE-4976-8DF6-E2058547F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57D646-7502-4D92-A990-2E81A8BAF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5ADB6-D2EF-499E-808B-C6CA9939E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DBBE7C-384C-4CE7-A1FE-4D9600F0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E0082-7AD6-4199-8C70-937C41DF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52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48D7A-6274-476E-9395-0F1CBC79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CC57D7-D90F-4122-BCD6-543BD94F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5B8E88-7274-458E-9B6E-7327FE95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5E67F-7123-4BD6-BB9F-16D1E9D9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594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27DDB9-280B-4CFA-A097-369CB358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F12DD-0194-4F8D-A0C9-18DE520F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50E5D-BF57-4223-ABE8-E558F1524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299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9004-E643-4E66-B385-42F56C64F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FBB8C-2744-472A-9948-6DFBCABE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3D653-BC0C-4936-B197-C3D207B28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8499A-B158-4388-B4A8-0B73C1E6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46825-AC22-4505-86C3-CCF39C12A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5BB69-BD61-460F-81A2-7C6838C1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13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07B33-09D6-42D3-B785-69562981F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26ADB-D282-4354-9928-9CB9389D9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2C83D-1811-4C54-894D-FEE06D2F3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30CF4-A9E3-4011-B58F-21880F586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AE196-B8DF-4666-B1E9-98F80063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5834D-13E5-43D9-BBB6-A51F7DFA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7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E7381-07B0-4EB8-A46D-0B4EF0D6A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7C49A-EC1A-4B59-8056-BB84027FA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EF447-F057-4B3B-8D90-2CB98BD99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D7A1-9BC0-4125-9F6D-68D1EE52E6D5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F6390-E4CD-46E3-9096-0E522D166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B596B-9B79-4360-9337-EDF0190E7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831A-AE0C-4C1E-9C34-09778FA3C9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003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0F4F9-0B6F-4319-919D-28452E53D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ΜΑΘΗΜΑ ΕΝΑΤΟ Α’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BE180-C120-43CF-B31E-2A236E93FD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77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5FED-DD44-4317-83DA-FA19BF8E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θεολογικές σπουδές στην Ελλάδα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48FEA-354C-4C4C-898D-C50ED7CDF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δύο Θεολογικές Σχολές της χώρας, ιδρύθηκαν στην Αθήνα με διάταγμα του 1836 και στη Θεσσαλονίκη (1941).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Πανεπιστήμιο Αθηνών, οργανωμένο σε γερμανικά πρότυπα, αρχικά λεγόταν Οθώνειο (1837) και αργότερα ονομάστηκε Εθνικό και Καποδιστριακό Πανεπιστήμιο Αθηνών (1911).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Κύριος σκοπός της Θεολογικής Σχολής Αθηνών ήταν η μόρφωση του ιερού κλήρου, των θρησκευτικών δασκάλων, των κατηχητών και η καλλιέργεια της ιερής επιστήμης της Θεολογίας.</a:t>
            </a:r>
          </a:p>
        </p:txBody>
      </p:sp>
    </p:spTree>
    <p:extLst>
      <p:ext uri="{BB962C8B-B14F-4D97-AF65-F5344CB8AC3E}">
        <p14:creationId xmlns:p14="http://schemas.microsoft.com/office/powerpoint/2010/main" val="244461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D53E-E8B4-4ACD-A5CC-C3364917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9BD96-4D7D-42E6-A16F-DA1D335D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Θεολογική Σχολή Θεσσαλονίκης είχε ενταχθεί στο σχεδιασμό για την ίδρυση του Πανεπιστημίου αμέσως μετά την απελευθέρωση της πόλης το 1912. Η κυβέρνηση Αλεξάνδρου Παπαναστασίου ίδρυσε το Αριστοτέλειο Πανεπιστήμιο το 1925. Το σχέδιο προέβλεπε τις Σχολές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Θεολογική, Φιλοσοφική, Νομική, Ιατρική και Φυσικομαθηματική. Η Θεολογική όμως Σχολή λειτούργησε το 1941.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1944 ιδρύθηκε η Θεολογική Σχολή της Χάλκης για τη θεολογική κατάρτιση των στελεχών του Οικουμενικού Πατριαρχείου. Το 1971 διεκόπη η λειτουργία της με βάση Νόμο που απηγόρευε τα μη κρατικά Πανεπιστήμια.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1844 ιδρύθηκε, από τους αδελφούς Ριζάρη (Μονοδένδρι Ηπείρου), Εκκλησιαστική Σχολή για τη μόρφωση του κλήρου της Ελλάδος. Η συμβολή της ήταν σημαντική στην στελέχωση όχι μόνο της Εκκλησίας, αλλά και των Πανεπιστημιακών Ιδρυμάτων.</a:t>
            </a:r>
          </a:p>
        </p:txBody>
      </p:sp>
    </p:spTree>
    <p:extLst>
      <p:ext uri="{BB962C8B-B14F-4D97-AF65-F5344CB8AC3E}">
        <p14:creationId xmlns:p14="http://schemas.microsoft.com/office/powerpoint/2010/main" val="159897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9C6D1-8D6D-463D-83E1-A2A5ED61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Σημερινή πραγματικότητα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C8FF7-495C-4278-B36A-68ECD2941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 Νόμο 1268/1982 για τα Ανώτατα Εκπαιδευτικά Ιδρύματα η ενιαία Θεολογική Σχολή της Θεσ/νίκης εξελίχθηκε σε δύο Τμήματα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Θεολογίας με πέντε τομείς και β) Ποιμαντικής και Κοινωνικής Θεολογίας (μετονομάσθηκε προσφάτως σε Κοινωνικής Θεολογίας και Χριστιανικού Πολιτισμού) με τέσσερις Τομείς. Το Τμήμα είναι ακαδημαϊκή μονάδα και ο Τομέας διδακτική μονάδα. Η Θεολογική Αθηνών εξελίχθηκε σε Τμήμα Θεολογίας και σε Τμήμα Κοινωνικής Θεολογίας που σήμερα λέγεται Τμήμα Κοινωνικής Θεολογίας και Θρησκειολογίας.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ως άνω Τμήματα έχουν και Προγράμματα Μεταπτυχιακών και Διδακτορικών Σπουδών, αλλά και διατμηματικά Προγράμματα Μεταπτυχιακών Σπουδών.</a:t>
            </a:r>
          </a:p>
        </p:txBody>
      </p:sp>
    </p:spTree>
    <p:extLst>
      <p:ext uri="{BB962C8B-B14F-4D97-AF65-F5344CB8AC3E}">
        <p14:creationId xmlns:p14="http://schemas.microsoft.com/office/powerpoint/2010/main" val="63456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3C33-C9AB-47EB-8FBE-4A949F55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ctr">
              <a:lnSpc>
                <a:spcPct val="150000"/>
              </a:lnSpc>
              <a:buFont typeface="+mj-lt"/>
              <a:buAutoNum type="romanLcPeriod"/>
            </a:pP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Παρουσίαση του κειμένου «</a:t>
            </a:r>
            <a:r>
              <a:rPr lang="el-GR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Θεολογική κατανόηση της Ιεραποστολής</a:t>
            </a: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του Αρχιεπισκόπου Αλβανίας Αναστασίου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07374-DD0C-4F57-A677-A14F17BE2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Ιεραποστολή αποτελεί βασική έκφραση της πίστης μας και της εκκλησιαστικής μας αυτοσυνειδησίας.</a:t>
            </a:r>
          </a:p>
          <a:p>
            <a:pPr algn="just">
              <a:lnSpc>
                <a:spcPct val="150000"/>
              </a:lnSpc>
            </a:pP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Τριαδολογική διάσταση της Ιεραποστολής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Όλοι οι κατ’ εικόνα Θεού πλασθέντες άνθρωποι καλούνται στην ελευθερία της αγάπης, να μετάσχουν στη ζωή της αγάπης των τριών προσώπων της Αγίας Τριάδος.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Χριστολογικό δόγμα καθορίζει τον τρόπο της συνεχιζόμενης από τους πιστούς αποστολής του Τριαδικού Θεού.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αποστολή του Υιού συμμετέχει από την αρχή το Άγιο Πνεύμα.</a:t>
            </a:r>
          </a:p>
        </p:txBody>
      </p:sp>
    </p:spTree>
    <p:extLst>
      <p:ext uri="{BB962C8B-B14F-4D97-AF65-F5344CB8AC3E}">
        <p14:creationId xmlns:p14="http://schemas.microsoft.com/office/powerpoint/2010/main" val="6667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0752F-5B1E-45F9-8A24-8C8AC4763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εκκλησιαστική διάσταση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C151E-DA0F-41F2-A24A-3071F4238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Εφόσον η Εκκλησία είναι ο Χριστός παρατεινόμενος στους αιώνες, ως ζωντανά μέλη της οφείλουμε να συνεχίσουμε το σωτήριο έργο Του για την ανάπλαση ολόκληρης της ανθρωπότητος.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Ανήκουμε στην «</a:t>
            </a:r>
            <a:r>
              <a:rPr lang="el-G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καθολική Εκκλησία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που αγκαλιάζει τα πάντα, όλη την ανθρωπότητα, όλη τη ζωή όλο «</a:t>
            </a:r>
            <a:r>
              <a:rPr lang="el-G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ανθρώπινο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καθολικότητα της Εκκλησίας εκφράζεται στη θεία Ευχαριστία, την κάθε τοπική Ευχαριστιακή σύναξη. Αυτό δεν καταργεί την αλήθεια ότι το όραμα των Αποστόλων ήταν να μεταφέρουν το μήνυμα του Ευαγγελίου «</a:t>
            </a:r>
            <a:r>
              <a:rPr lang="el-G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έως εσχάτου της γής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Κέντρο της ορθόδοξης πνευματικής και ιεραποστολικής ζωής είναι η θεία Ευχαριστία, διά της οποίας συσσωματούμεθα εν Χριστώ.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Ιεραποστολή, εσωτερική και εξωτερική, είναι έργο της Εκκλησίας και όχι ξεχωριστή ατομική ή ομαδική δραστηριότητα.</a:t>
            </a:r>
          </a:p>
        </p:txBody>
      </p:sp>
    </p:spTree>
    <p:extLst>
      <p:ext uri="{BB962C8B-B14F-4D97-AF65-F5344CB8AC3E}">
        <p14:creationId xmlns:p14="http://schemas.microsoft.com/office/powerpoint/2010/main" val="324039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DF890-09FD-4442-BB3C-F1B01F20D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Παγκόσμια, εσχατολογική διάσταση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FAB49-C0D9-4D45-B2C8-8ED9D1E81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Ιεραποστολή αποτελεί προϋπόθεση για την έλευση της Βασιλείας.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τελική κρίση είναι παγκόσμιο γεγονός.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ανθρωπότητα και η κτίση μετέχει με την χριστιανική Ιεραποστολή στην αποκατάσταση που πραγματοποιήθηκε με το λυτρωτικό έργο του Χριστού.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Όλο το σύμπαν καλείται να γίνει Εκκλησία. Τα πάντα πρόκειται να ανακεφαλαιωθούν εν Χριστώ.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το όραμα μας ελευθερώνει από οποιαδήποτε κλειστή ατομικιστική ευσέβεια.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τοπική Εκκλησία για να είναι αυθεντικά «καθολική» οφείλει να εργάζεται και να προσεύχεται για όλο τον κόσμο. Να κηρύττει το Ευαγγέλιο παντού.</a:t>
            </a:r>
          </a:p>
        </p:txBody>
      </p:sp>
    </p:spTree>
    <p:extLst>
      <p:ext uri="{BB962C8B-B14F-4D97-AF65-F5344CB8AC3E}">
        <p14:creationId xmlns:p14="http://schemas.microsoft.com/office/powerpoint/2010/main" val="172155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630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ΜΑΘΗΜΑ ΕΝΑΤΟ Α’</vt:lpstr>
      <vt:lpstr>Οι θεολογικές σπουδές στην Ελλάδα</vt:lpstr>
      <vt:lpstr>PowerPoint Presentation</vt:lpstr>
      <vt:lpstr>Σημερινή πραγματικότητα</vt:lpstr>
      <vt:lpstr>Παρουσίαση του κειμένου «Θεολογική κατανόηση της Ιεραποστολής» του Αρχιεπισκόπου Αλβανίας Αναστασίου</vt:lpstr>
      <vt:lpstr>Η εκκλησιαστική διάσταση</vt:lpstr>
      <vt:lpstr>Παγκόσμια, εσχατολογική διάσταση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ΕΝΑΤΟ Α’</dc:title>
  <dc:creator>user</dc:creator>
  <cp:lastModifiedBy>user</cp:lastModifiedBy>
  <cp:revision>10</cp:revision>
  <cp:lastPrinted>2020-12-17T08:49:52Z</cp:lastPrinted>
  <dcterms:created xsi:type="dcterms:W3CDTF">2020-12-17T07:12:40Z</dcterms:created>
  <dcterms:modified xsi:type="dcterms:W3CDTF">2020-12-17T08:50:01Z</dcterms:modified>
</cp:coreProperties>
</file>