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60"/>
  </p:normalViewPr>
  <p:slideViewPr>
    <p:cSldViewPr snapToGrid="0">
      <p:cViewPr varScale="1">
        <p:scale>
          <a:sx n="99" d="100"/>
          <a:sy n="99" d="100"/>
        </p:scale>
        <p:origin x="108"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1A1A-B799-4962-A010-05C38A100E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DBA9AC49-4A22-4231-BD98-1BA001B2A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05991908-A023-41B2-83DB-AFBFB9644F88}"/>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5" name="Footer Placeholder 4">
            <a:extLst>
              <a:ext uri="{FF2B5EF4-FFF2-40B4-BE49-F238E27FC236}">
                <a16:creationId xmlns:a16="http://schemas.microsoft.com/office/drawing/2014/main" id="{8AFD23EA-9B93-480B-9851-8877EFBE00F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2DB2802-2EC8-4A13-8836-C21882C923CD}"/>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424989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AA9C-13D7-4EC2-A541-4EA250D7C5D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24D2A68A-BAA5-4A7B-8859-442DEFE14C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1032307-ADAC-429D-8DEC-B6B8DF499351}"/>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5" name="Footer Placeholder 4">
            <a:extLst>
              <a:ext uri="{FF2B5EF4-FFF2-40B4-BE49-F238E27FC236}">
                <a16:creationId xmlns:a16="http://schemas.microsoft.com/office/drawing/2014/main" id="{DCDAA3D8-CC40-4D34-94C4-3267596CC18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999877BB-E28E-4790-B11F-FD4B7D195098}"/>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8573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D81237-05F7-4B29-BAAF-12A33257E8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F37A0C68-C65F-4FE5-A6BD-B95D03AA65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28D502F2-AEEB-4778-B43E-366289161BEC}"/>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5" name="Footer Placeholder 4">
            <a:extLst>
              <a:ext uri="{FF2B5EF4-FFF2-40B4-BE49-F238E27FC236}">
                <a16:creationId xmlns:a16="http://schemas.microsoft.com/office/drawing/2014/main" id="{0CA95E62-CB7E-4B30-90F5-D4FF024634A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94D2CBA1-03B6-4A03-9E68-D838F74EEB9E}"/>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279870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C13F-B199-4136-B714-7B8FE37FF43D}"/>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11C14808-E3F6-46A0-B8BA-EDD504DDB9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65C21A8-AB93-490C-866B-045F5A51ED8E}"/>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5" name="Footer Placeholder 4">
            <a:extLst>
              <a:ext uri="{FF2B5EF4-FFF2-40B4-BE49-F238E27FC236}">
                <a16:creationId xmlns:a16="http://schemas.microsoft.com/office/drawing/2014/main" id="{206223B3-E75F-45CD-8B72-A0912D90D18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7E57F1B-5669-4092-9489-0C76C410B3A9}"/>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1498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48785-B958-4698-8338-7A0B49CED2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C8AB20CA-2AC4-41C9-BADF-96D8178A5A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49B91-120A-4683-BF3B-1363164ED6FD}"/>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5" name="Footer Placeholder 4">
            <a:extLst>
              <a:ext uri="{FF2B5EF4-FFF2-40B4-BE49-F238E27FC236}">
                <a16:creationId xmlns:a16="http://schemas.microsoft.com/office/drawing/2014/main" id="{80CEFC23-D268-44D5-A079-A5E52DEFC51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9FC48A18-2133-47D2-ABD0-0132D6E62917}"/>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2465392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9F139-67DE-4A06-852B-A45F472D686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7E362E45-CE50-4398-A528-5D8F5C5A84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98DF566D-35C1-45B4-A117-157C3D4FD2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D14BC884-45FD-4DAC-A8E5-FB535D46B2DC}"/>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6" name="Footer Placeholder 5">
            <a:extLst>
              <a:ext uri="{FF2B5EF4-FFF2-40B4-BE49-F238E27FC236}">
                <a16:creationId xmlns:a16="http://schemas.microsoft.com/office/drawing/2014/main" id="{1DB2BCA0-7890-4D71-A3CC-906702D89A9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A9CC9A4-EB63-412D-92FB-BBF78A481BAD}"/>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262526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540BB-5CDE-40B7-8316-E7C7B2066038}"/>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6F4A4859-43C8-4540-88FC-0023AC7497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BECCE5-DF4E-46C4-972F-85B5177652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250EEA77-6542-45C5-93AC-5EEC9B28A5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D11CDA-A57F-41C2-B270-2339999632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C1DFE4AB-02AE-46BA-AED9-177553A1B33D}"/>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8" name="Footer Placeholder 7">
            <a:extLst>
              <a:ext uri="{FF2B5EF4-FFF2-40B4-BE49-F238E27FC236}">
                <a16:creationId xmlns:a16="http://schemas.microsoft.com/office/drawing/2014/main" id="{8EB9758A-D19C-4BF0-8861-EFF75E96C9DC}"/>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6ED0AC7A-FC60-43CB-9820-078FA87E8FA4}"/>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301268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C05EB-22D7-4B83-AD0D-54E2C3C6923D}"/>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C1B21350-40E1-4335-B761-BDD124FF0D8B}"/>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4" name="Footer Placeholder 3">
            <a:extLst>
              <a:ext uri="{FF2B5EF4-FFF2-40B4-BE49-F238E27FC236}">
                <a16:creationId xmlns:a16="http://schemas.microsoft.com/office/drawing/2014/main" id="{D134802D-1A29-4121-80F2-C1A71CB89B6B}"/>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00A28B49-42AD-49B0-BBF7-4189F068B3C6}"/>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266667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D0829E-0576-46FA-A57A-E67FC129F928}"/>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3" name="Footer Placeholder 2">
            <a:extLst>
              <a:ext uri="{FF2B5EF4-FFF2-40B4-BE49-F238E27FC236}">
                <a16:creationId xmlns:a16="http://schemas.microsoft.com/office/drawing/2014/main" id="{C998B89C-AACC-40E6-B6A7-0EE24920E813}"/>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E1278A6A-E4D4-4768-9D58-E889E40AE490}"/>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328120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D7B05-4F6E-44B3-9688-B30A57E611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D5B426C8-CC6E-44ED-AF59-7399652490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138F3FFD-A6ED-4AF0-B786-E990AC4864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E9DA5-FB73-436E-94DE-96D955848B6E}"/>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6" name="Footer Placeholder 5">
            <a:extLst>
              <a:ext uri="{FF2B5EF4-FFF2-40B4-BE49-F238E27FC236}">
                <a16:creationId xmlns:a16="http://schemas.microsoft.com/office/drawing/2014/main" id="{43DD96D3-4EC7-4571-94BC-F0CDB18F7BA1}"/>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0A39B12-CEA8-44BF-8D55-0729723C20D5}"/>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305847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B836B-B008-48C9-8856-5064468F0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8F80E49A-08D7-4B79-A75D-5865ED84D9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E8E98C85-DD50-42C6-B122-215878809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6DD3B4-7B7B-4392-8D76-8A2BF5F24ABA}"/>
              </a:ext>
            </a:extLst>
          </p:cNvPr>
          <p:cNvSpPr>
            <a:spLocks noGrp="1"/>
          </p:cNvSpPr>
          <p:nvPr>
            <p:ph type="dt" sz="half" idx="10"/>
          </p:nvPr>
        </p:nvSpPr>
        <p:spPr/>
        <p:txBody>
          <a:bodyPr/>
          <a:lstStyle/>
          <a:p>
            <a:fld id="{1B4FE0CC-40FC-4736-A86C-82B56C1E26A2}" type="datetimeFigureOut">
              <a:rPr lang="el-GR" smtClean="0"/>
              <a:t>9/12/2020</a:t>
            </a:fld>
            <a:endParaRPr lang="el-GR"/>
          </a:p>
        </p:txBody>
      </p:sp>
      <p:sp>
        <p:nvSpPr>
          <p:cNvPr id="6" name="Footer Placeholder 5">
            <a:extLst>
              <a:ext uri="{FF2B5EF4-FFF2-40B4-BE49-F238E27FC236}">
                <a16:creationId xmlns:a16="http://schemas.microsoft.com/office/drawing/2014/main" id="{9CCE7ACF-3532-436A-AA33-7FAF122F97B5}"/>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3ACD4C3-495C-45BD-83EE-9B2AE23E7E33}"/>
              </a:ext>
            </a:extLst>
          </p:cNvPr>
          <p:cNvSpPr>
            <a:spLocks noGrp="1"/>
          </p:cNvSpPr>
          <p:nvPr>
            <p:ph type="sldNum" sz="quarter" idx="12"/>
          </p:nvPr>
        </p:nvSpPr>
        <p:spPr/>
        <p:txBody>
          <a:bodyPr/>
          <a:lstStyle/>
          <a:p>
            <a:fld id="{2DF03A60-9386-49B7-9F19-31FB83ED412A}" type="slidenum">
              <a:rPr lang="el-GR" smtClean="0"/>
              <a:t>‹#›</a:t>
            </a:fld>
            <a:endParaRPr lang="el-GR"/>
          </a:p>
        </p:txBody>
      </p:sp>
    </p:spTree>
    <p:extLst>
      <p:ext uri="{BB962C8B-B14F-4D97-AF65-F5344CB8AC3E}">
        <p14:creationId xmlns:p14="http://schemas.microsoft.com/office/powerpoint/2010/main" val="240871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463EED-D207-4C39-89D4-9DEEEDAF40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424D1721-AD74-4588-8D7D-B34C488F8D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4FC613B-CD58-48C1-9338-51B1289F95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FE0CC-40FC-4736-A86C-82B56C1E26A2}" type="datetimeFigureOut">
              <a:rPr lang="el-GR" smtClean="0"/>
              <a:t>9/12/2020</a:t>
            </a:fld>
            <a:endParaRPr lang="el-GR"/>
          </a:p>
        </p:txBody>
      </p:sp>
      <p:sp>
        <p:nvSpPr>
          <p:cNvPr id="5" name="Footer Placeholder 4">
            <a:extLst>
              <a:ext uri="{FF2B5EF4-FFF2-40B4-BE49-F238E27FC236}">
                <a16:creationId xmlns:a16="http://schemas.microsoft.com/office/drawing/2014/main" id="{CD5AE968-529B-4451-97E4-519B058769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956A9D1A-5F80-4C95-A228-6286F36822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03A60-9386-49B7-9F19-31FB83ED412A}" type="slidenum">
              <a:rPr lang="el-GR" smtClean="0"/>
              <a:t>‹#›</a:t>
            </a:fld>
            <a:endParaRPr lang="el-GR"/>
          </a:p>
        </p:txBody>
      </p:sp>
    </p:spTree>
    <p:extLst>
      <p:ext uri="{BB962C8B-B14F-4D97-AF65-F5344CB8AC3E}">
        <p14:creationId xmlns:p14="http://schemas.microsoft.com/office/powerpoint/2010/main" val="333836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993A-DED2-4298-A03E-3E7FD6B52934}"/>
              </a:ext>
            </a:extLst>
          </p:cNvPr>
          <p:cNvSpPr>
            <a:spLocks noGrp="1"/>
          </p:cNvSpPr>
          <p:nvPr>
            <p:ph type="ctrTitle"/>
          </p:nvPr>
        </p:nvSpPr>
        <p:spPr/>
        <p:txBody>
          <a:bodyPr>
            <a:normAutofit/>
          </a:bodyPr>
          <a:lstStyle/>
          <a:p>
            <a:r>
              <a:rPr lang="el-GR" sz="2600" b="1" dirty="0">
                <a:latin typeface="Times New Roman" panose="02020603050405020304" pitchFamily="18" charset="0"/>
                <a:cs typeface="Times New Roman" panose="02020603050405020304" pitchFamily="18" charset="0"/>
              </a:rPr>
              <a:t>ΜΑΘΗΜΑ ΟΓΔΟΟ Β’</a:t>
            </a:r>
          </a:p>
        </p:txBody>
      </p:sp>
      <p:sp>
        <p:nvSpPr>
          <p:cNvPr id="3" name="Subtitle 2">
            <a:extLst>
              <a:ext uri="{FF2B5EF4-FFF2-40B4-BE49-F238E27FC236}">
                <a16:creationId xmlns:a16="http://schemas.microsoft.com/office/drawing/2014/main" id="{49CDFD86-1C1F-4056-B921-07196A926697}"/>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24199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6088-A628-4B34-8F31-D185A84598A2}"/>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Είναι η Θεολογία επιστήμη</a:t>
            </a:r>
            <a:r>
              <a:rPr lang="en-US" sz="2200" b="1" u="sng" dirty="0">
                <a:latin typeface="Times New Roman" panose="02020603050405020304" pitchFamily="18" charset="0"/>
                <a:cs typeface="Times New Roman" panose="02020603050405020304" pitchFamily="18" charset="0"/>
              </a:rPr>
              <a:t>;</a:t>
            </a:r>
            <a:endParaRPr lang="el-GR" sz="22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1B1ABE9-5629-45F6-897C-5D31F6B81F93}"/>
              </a:ext>
            </a:extLst>
          </p:cNvPr>
          <p:cNvSpPr>
            <a:spLocks noGrp="1"/>
          </p:cNvSpPr>
          <p:nvPr>
            <p:ph idx="1"/>
          </p:nvPr>
        </p:nvSpPr>
        <p:spPr/>
        <p:txBody>
          <a:bodyPr>
            <a:normAutofit fontScale="85000" lnSpcReduction="20000"/>
          </a:bodyPr>
          <a:lstStyle/>
          <a:p>
            <a:pPr algn="just">
              <a:lnSpc>
                <a:spcPct val="150000"/>
              </a:lnSpc>
            </a:pPr>
            <a:r>
              <a:rPr lang="el-GR" sz="2200" dirty="0">
                <a:latin typeface="Times New Roman" panose="02020603050405020304" pitchFamily="18" charset="0"/>
                <a:cs typeface="Times New Roman" panose="02020603050405020304" pitchFamily="18" charset="0"/>
              </a:rPr>
              <a:t>Ο Θεός είναι ακατάληπτος και επέκεινα οποιασδήποτε νοησιαρχικής – συλλογιστικής διαδικασίας, όπως αυτή γίνεται αντιληπτή από τον ανθρώπινο νου.</a:t>
            </a:r>
          </a:p>
          <a:p>
            <a:pPr algn="just">
              <a:lnSpc>
                <a:spcPct val="150000"/>
              </a:lnSpc>
            </a:pPr>
            <a:r>
              <a:rPr lang="el-GR" sz="2200" dirty="0">
                <a:latin typeface="Times New Roman" panose="02020603050405020304" pitchFamily="18" charset="0"/>
                <a:cs typeface="Times New Roman" panose="02020603050405020304" pitchFamily="18" charset="0"/>
              </a:rPr>
              <a:t>Εάν η Θεολογία είναι γνώση του Θεού, που απαιτεί πείραμα και απόδειξη, τότε δεν είναι επιστήμη. Και αν είναι επιστήμη, δεν είναι γνώση του Θεού. Ο Θεός γνωρίζεται δια της πίστεως και αποκαλύπτεται ο ίδιος σε εκείνους που τον πιστεύουν. Άρα σε αυτό το σημείο υπάρχει μια συσχέτιση μεταξύ εμπειρίας (ως προσωπική κοινωνία μαζί Του), αλλά και μετοχής (ως μέθεξη στις ενέργειές Του).</a:t>
            </a:r>
          </a:p>
          <a:p>
            <a:pPr algn="just">
              <a:lnSpc>
                <a:spcPct val="150000"/>
              </a:lnSpc>
            </a:pPr>
            <a:r>
              <a:rPr lang="el-GR" sz="2200" dirty="0">
                <a:latin typeface="Times New Roman" panose="02020603050405020304" pitchFamily="18" charset="0"/>
                <a:cs typeface="Times New Roman" panose="02020603050405020304" pitchFamily="18" charset="0"/>
              </a:rPr>
              <a:t>Η Θεολογία όμως είναι επιστήμη με την έννοια ότι ερευνά τα κείμενα, τη διδασκαλία, τις αλήθειες και την εμπειρία της Εκκλησίας όσον αφορά το Θεό. Μελετά επίσης την επίδραση του Χριστιανισμού στην πορεία της ανθρωπότητος.</a:t>
            </a:r>
          </a:p>
          <a:p>
            <a:pPr algn="just">
              <a:lnSpc>
                <a:spcPct val="150000"/>
              </a:lnSpc>
            </a:pPr>
            <a:r>
              <a:rPr lang="el-GR" sz="2200" dirty="0">
                <a:latin typeface="Times New Roman" panose="02020603050405020304" pitchFamily="18" charset="0"/>
                <a:cs typeface="Times New Roman" panose="02020603050405020304" pitchFamily="18" charset="0"/>
              </a:rPr>
              <a:t>Μ’ αυτήν την έννοια εντάχθηκε στο Πανεπιστήμια της Ευρώπης από τον 18ο αι.</a:t>
            </a:r>
          </a:p>
        </p:txBody>
      </p:sp>
    </p:spTree>
    <p:extLst>
      <p:ext uri="{BB962C8B-B14F-4D97-AF65-F5344CB8AC3E}">
        <p14:creationId xmlns:p14="http://schemas.microsoft.com/office/powerpoint/2010/main" val="360805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35254-5A05-4669-86AC-95CD89AD253F}"/>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Η Θεολογία θετική επιστήμη</a:t>
            </a:r>
          </a:p>
        </p:txBody>
      </p:sp>
      <p:sp>
        <p:nvSpPr>
          <p:cNvPr id="3" name="Content Placeholder 2">
            <a:extLst>
              <a:ext uri="{FF2B5EF4-FFF2-40B4-BE49-F238E27FC236}">
                <a16:creationId xmlns:a16="http://schemas.microsoft.com/office/drawing/2014/main" id="{10BD79CA-173E-4DB7-BFE2-369AA4A7DAB4}"/>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θεολογία χαρακτηρίστηκε ως θετική επιστήμη (από τον </a:t>
            </a:r>
            <a:r>
              <a:rPr lang="en-US" sz="2200" dirty="0">
                <a:latin typeface="Times New Roman" panose="02020603050405020304" pitchFamily="18" charset="0"/>
                <a:cs typeface="Times New Roman" panose="02020603050405020304" pitchFamily="18" charset="0"/>
              </a:rPr>
              <a:t>Schleiermacher)</a:t>
            </a:r>
            <a:r>
              <a:rPr lang="el-GR" sz="2200" dirty="0">
                <a:latin typeface="Times New Roman" panose="02020603050405020304" pitchFamily="18" charset="0"/>
                <a:cs typeface="Times New Roman" panose="02020603050405020304" pitchFamily="18" charset="0"/>
              </a:rPr>
              <a:t>, διότι είχε πρακτικό χαρακτήρα. Ο ορθολογισμός απέριπτε τη Θεολογία ως επιστήμη.</a:t>
            </a:r>
          </a:p>
          <a:p>
            <a:pPr algn="just">
              <a:lnSpc>
                <a:spcPct val="150000"/>
              </a:lnSpc>
            </a:pPr>
            <a:r>
              <a:rPr lang="el-GR" sz="2200" dirty="0">
                <a:latin typeface="Times New Roman" panose="02020603050405020304" pitchFamily="18" charset="0"/>
                <a:cs typeface="Times New Roman" panose="02020603050405020304" pitchFamily="18" charset="0"/>
              </a:rPr>
              <a:t>Η Εκκλησία και ο Χριστιανισμός ως ιστορικές πραγματικότητες έχουν τους δικούς τους κανόνες για την διοίκησή των και την ηθική τελείωση των μελών τους.</a:t>
            </a:r>
          </a:p>
          <a:p>
            <a:pPr algn="just">
              <a:lnSpc>
                <a:spcPct val="150000"/>
              </a:lnSpc>
            </a:pPr>
            <a:r>
              <a:rPr lang="el-GR" sz="2200" dirty="0">
                <a:latin typeface="Times New Roman" panose="02020603050405020304" pitchFamily="18" charset="0"/>
                <a:cs typeface="Times New Roman" panose="02020603050405020304" pitchFamily="18" charset="0"/>
              </a:rPr>
              <a:t>Η φιλοσοφία δεν έχει δεδομένο το υποκείμενό της, αλλά το ερευνά. Η Θεολογία έχει συγκεκριμμένο πνευματικό υποκείμενο, τον αποκαλυφθέντα Λόγο. Έτσι ασχολείται με την αρχή του κόσμου (Πρωτολογία), με την ανθρώπινη αξία (Ανθρωπολογία) και το τέλος του κόσμου (Εσχατολογία).</a:t>
            </a:r>
          </a:p>
        </p:txBody>
      </p:sp>
    </p:spTree>
    <p:extLst>
      <p:ext uri="{BB962C8B-B14F-4D97-AF65-F5344CB8AC3E}">
        <p14:creationId xmlns:p14="http://schemas.microsoft.com/office/powerpoint/2010/main" val="321836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8ABC3-7041-4FE9-8B4E-4D95885FF721}"/>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98B62E17-B823-40B4-880B-91405C53B012}"/>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Η διαφορά μεταξύ της Θεολογίας ως επιστήμης και των άλλων θετικών επιστημών είναι ότι η πρώτη δεν στηρίζεται στον ορθό λόγο. Το μυστήριο της θείας Οικονομίας συλλαμβάνεται δια της πίστεως. Εκφράζεται όμως ως λόγος δια των ανθρωπίνων δυνατοτήτων.</a:t>
            </a:r>
          </a:p>
          <a:p>
            <a:pPr algn="just">
              <a:lnSpc>
                <a:spcPct val="150000"/>
              </a:lnSpc>
            </a:pPr>
            <a:r>
              <a:rPr lang="el-GR" sz="2200" dirty="0">
                <a:latin typeface="Times New Roman" panose="02020603050405020304" pitchFamily="18" charset="0"/>
                <a:cs typeface="Times New Roman" panose="02020603050405020304" pitchFamily="18" charset="0"/>
              </a:rPr>
              <a:t>Εφόσον η Αλήθεια σαρκώνεται, (ο Λόγος δεν σαρκώθηκε κατά φαντασίαν αλλά κατ’ αλήθειαν, «</a:t>
            </a:r>
            <a:r>
              <a:rPr lang="el-GR" sz="2200" i="1" dirty="0">
                <a:latin typeface="Times New Roman" panose="02020603050405020304" pitchFamily="18" charset="0"/>
                <a:cs typeface="Times New Roman" panose="02020603050405020304" pitchFamily="18" charset="0"/>
              </a:rPr>
              <a:t>Ό εωράκαμεν τοις οφθαλμοίς ημών…ό εωράκαμεν και ακηκόαμεν, απαγγέλλομεν υμίν</a:t>
            </a:r>
            <a:r>
              <a:rPr lang="el-GR" sz="2200" i="1" dirty="0"/>
              <a:t>…</a:t>
            </a:r>
            <a:r>
              <a:rPr lang="el-GR" sz="2200" dirty="0"/>
              <a:t>».</a:t>
            </a:r>
            <a:r>
              <a:rPr lang="el-GR" sz="2200" dirty="0">
                <a:latin typeface="Times New Roman" panose="02020603050405020304" pitchFamily="18" charset="0"/>
                <a:cs typeface="Times New Roman" panose="02020603050405020304" pitchFamily="18" charset="0"/>
              </a:rPr>
              <a:t> Α’ Ιωα. 1, 1-3), ο άνθρωπος μπορεί να εκφράσει και συλλάβει, το ακατάληπτο.</a:t>
            </a:r>
          </a:p>
        </p:txBody>
      </p:sp>
    </p:spTree>
    <p:extLst>
      <p:ext uri="{BB962C8B-B14F-4D97-AF65-F5344CB8AC3E}">
        <p14:creationId xmlns:p14="http://schemas.microsoft.com/office/powerpoint/2010/main" val="206867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8F064-C13B-47B2-A696-A33E0E7C3241}"/>
              </a:ext>
            </a:extLst>
          </p:cNvPr>
          <p:cNvSpPr>
            <a:spLocks noGrp="1"/>
          </p:cNvSpPr>
          <p:nvPr>
            <p:ph type="title"/>
          </p:nvPr>
        </p:nvSpPr>
        <p:spPr/>
        <p:txBody>
          <a:bodyPr>
            <a:normAutofit/>
          </a:bodyPr>
          <a:lstStyle/>
          <a:p>
            <a:pPr algn="ctr"/>
            <a:r>
              <a:rPr lang="el-GR" sz="2200" b="1" u="sng" dirty="0">
                <a:latin typeface="Times New Roman" panose="02020603050405020304" pitchFamily="18" charset="0"/>
                <a:cs typeface="Times New Roman" panose="02020603050405020304" pitchFamily="18" charset="0"/>
              </a:rPr>
              <a:t>Η αμφισβήτηση του επιστημονικου χαρακτήρα της Θεολογίας</a:t>
            </a:r>
          </a:p>
        </p:txBody>
      </p:sp>
      <p:sp>
        <p:nvSpPr>
          <p:cNvPr id="3" name="Content Placeholder 2">
            <a:extLst>
              <a:ext uri="{FF2B5EF4-FFF2-40B4-BE49-F238E27FC236}">
                <a16:creationId xmlns:a16="http://schemas.microsoft.com/office/drawing/2014/main" id="{9F03FED4-9069-495F-BA0E-A63A649FBCDA}"/>
              </a:ext>
            </a:extLst>
          </p:cNvPr>
          <p:cNvSpPr>
            <a:spLocks noGrp="1"/>
          </p:cNvSpPr>
          <p:nvPr>
            <p:ph idx="1"/>
          </p:nvPr>
        </p:nvSpPr>
        <p:spPr/>
        <p:txBody>
          <a:bodyPr>
            <a:normAutofit lnSpcReduction="10000"/>
          </a:bodyPr>
          <a:lstStyle/>
          <a:p>
            <a:pPr algn="just">
              <a:lnSpc>
                <a:spcPct val="150000"/>
              </a:lnSpc>
            </a:pPr>
            <a:r>
              <a:rPr lang="el-GR" sz="2200" dirty="0">
                <a:latin typeface="Times New Roman" panose="02020603050405020304" pitchFamily="18" charset="0"/>
                <a:cs typeface="Times New Roman" panose="02020603050405020304" pitchFamily="18" charset="0"/>
              </a:rPr>
              <a:t>Οι ορθολογιστές δεν παραδέχονται τίποτε ως επιστημονικά σωστό εάν δεν επαληθεύεται με το πείραμα.</a:t>
            </a:r>
          </a:p>
          <a:p>
            <a:pPr algn="just">
              <a:lnSpc>
                <a:spcPct val="150000"/>
              </a:lnSpc>
            </a:pPr>
            <a:r>
              <a:rPr lang="el-GR" sz="2200" dirty="0">
                <a:latin typeface="Times New Roman" panose="02020603050405020304" pitchFamily="18" charset="0"/>
                <a:cs typeface="Times New Roman" panose="02020603050405020304" pitchFamily="18" charset="0"/>
              </a:rPr>
              <a:t>Το σλόγκαν «</a:t>
            </a:r>
            <a:r>
              <a:rPr lang="el-GR" sz="2200" i="1" dirty="0">
                <a:latin typeface="Times New Roman" panose="02020603050405020304" pitchFamily="18" charset="0"/>
                <a:cs typeface="Times New Roman" panose="02020603050405020304" pitchFamily="18" charset="0"/>
              </a:rPr>
              <a:t>πίστευε και μη ερεύνα»</a:t>
            </a:r>
            <a:r>
              <a:rPr lang="el-GR" sz="2200" dirty="0">
                <a:latin typeface="Times New Roman" panose="02020603050405020304" pitchFamily="18" charset="0"/>
                <a:cs typeface="Times New Roman" panose="02020603050405020304" pitchFamily="18" charset="0"/>
              </a:rPr>
              <a:t>, που χρησιμοποιήθηκε για να καλυψει τις διάφορες αφθαιρεσίες, λειτούργησε αρνητικά για τον επιστημονικό χαρακτήρα της Θεολογίας.</a:t>
            </a:r>
          </a:p>
          <a:p>
            <a:pPr algn="just">
              <a:lnSpc>
                <a:spcPct val="150000"/>
              </a:lnSpc>
            </a:pPr>
            <a:r>
              <a:rPr lang="el-GR" sz="2200" dirty="0">
                <a:latin typeface="Times New Roman" panose="02020603050405020304" pitchFamily="18" charset="0"/>
                <a:cs typeface="Times New Roman" panose="02020603050405020304" pitchFamily="18" charset="0"/>
              </a:rPr>
              <a:t>Η εν Χριστώ αποκάλυψη προσλαμβάνεται ασφαλώς από την πίστη, αλλά τίποτε δεν εμποδίζει την έρευνα της αλήθειας κατά το «</a:t>
            </a:r>
            <a:r>
              <a:rPr lang="el-GR" sz="2200" i="1" dirty="0">
                <a:latin typeface="Times New Roman" panose="02020603050405020304" pitchFamily="18" charset="0"/>
                <a:cs typeface="Times New Roman" panose="02020603050405020304" pitchFamily="18" charset="0"/>
              </a:rPr>
              <a:t>ερευνάτε τας Γραφάς</a:t>
            </a:r>
            <a:r>
              <a:rPr lang="el-GR" sz="2200" dirty="0">
                <a:latin typeface="Times New Roman" panose="02020603050405020304" pitchFamily="18" charset="0"/>
                <a:cs typeface="Times New Roman" panose="02020603050405020304" pitchFamily="18" charset="0"/>
              </a:rPr>
              <a:t>».</a:t>
            </a:r>
          </a:p>
          <a:p>
            <a:pPr algn="just">
              <a:lnSpc>
                <a:spcPct val="150000"/>
              </a:lnSpc>
            </a:pPr>
            <a:r>
              <a:rPr lang="el-GR" sz="2200" dirty="0">
                <a:latin typeface="Times New Roman" panose="02020603050405020304" pitchFamily="18" charset="0"/>
                <a:cs typeface="Times New Roman" panose="02020603050405020304" pitchFamily="18" charset="0"/>
              </a:rPr>
              <a:t>Η παρατήρηση π.χ. αξιοποιείται και στη Θεολογία για την επαλήθευση της συμπεριφοράς του ανθρώπου.</a:t>
            </a:r>
          </a:p>
        </p:txBody>
      </p:sp>
    </p:spTree>
    <p:extLst>
      <p:ext uri="{BB962C8B-B14F-4D97-AF65-F5344CB8AC3E}">
        <p14:creationId xmlns:p14="http://schemas.microsoft.com/office/powerpoint/2010/main" val="1904178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CCC6-2A95-4E08-BA94-63F32E4B98F0}"/>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72AE2C72-4728-42A8-BE88-5FA367A08F09}"/>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Κάποιοι θεώρησαν ότι το επιστημονικό πεδίο που ερευνά η θεολογική επιστήμη ανήκει σε άλλες επιστήμες, όπως π.χ. Εκκλησιαστική Ιστορία, Κανονικό Δίκαιο, Χριστιανική Αγωγή κ.ά. Η Θεολογία όμως προσεγγίζει με διαφορετικές προϋποθέσεις αυτά τα αντικείμενα. Η γνώση της διδασκαλίας της Εκκλησίας βοηθά τον Θεολόγο επιστήμονα να αντιμετωπίσει με πληρότητα το αντικείμενό του.</a:t>
            </a:r>
          </a:p>
          <a:p>
            <a:pPr algn="just">
              <a:lnSpc>
                <a:spcPct val="150000"/>
              </a:lnSpc>
            </a:pPr>
            <a:r>
              <a:rPr lang="el-GR" sz="2200" dirty="0">
                <a:latin typeface="Times New Roman" panose="02020603050405020304" pitchFamily="18" charset="0"/>
                <a:cs typeface="Times New Roman" panose="02020603050405020304" pitchFamily="18" charset="0"/>
              </a:rPr>
              <a:t>Οι θεολόγοι ερευνούν και προσδιορίζουν τον τρόπο με τον οποίον η χριστιανική πίστη διχετεύεται στην ανθρώπινη δημιοργία.</a:t>
            </a:r>
          </a:p>
        </p:txBody>
      </p:sp>
    </p:spTree>
    <p:extLst>
      <p:ext uri="{BB962C8B-B14F-4D97-AF65-F5344CB8AC3E}">
        <p14:creationId xmlns:p14="http://schemas.microsoft.com/office/powerpoint/2010/main" val="359804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2EE0E-AF53-4250-919E-90493A36D3CC}"/>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564557D-E627-4F70-93D2-41F805F7308E}"/>
              </a:ext>
            </a:extLst>
          </p:cNvPr>
          <p:cNvSpPr>
            <a:spLocks noGrp="1"/>
          </p:cNvSpPr>
          <p:nvPr>
            <p:ph idx="1"/>
          </p:nvPr>
        </p:nvSpPr>
        <p:spPr/>
        <p:txBody>
          <a:bodyPr>
            <a:normAutofit/>
          </a:bodyPr>
          <a:lstStyle/>
          <a:p>
            <a:pPr algn="just">
              <a:lnSpc>
                <a:spcPct val="150000"/>
              </a:lnSpc>
            </a:pPr>
            <a:r>
              <a:rPr lang="el-GR" sz="2200" dirty="0">
                <a:latin typeface="Times New Roman" panose="02020603050405020304" pitchFamily="18" charset="0"/>
                <a:cs typeface="Times New Roman" panose="02020603050405020304" pitchFamily="18" charset="0"/>
              </a:rPr>
              <a:t>Αυτός που σχολιάζει το μυστήριο της θείας Οικονομίας, καλόν είναι μαζί με την έρευνα, να έχει και εμπειρία, προσωπική κοινωνία με το Θεό. Έτσι η Θεολογία γίνεται έκφραση πίστεως προς το Θεό που αποκαλύπτεται στους ανθρώπους.</a:t>
            </a:r>
          </a:p>
          <a:p>
            <a:pPr algn="just">
              <a:lnSpc>
                <a:spcPct val="150000"/>
              </a:lnSpc>
            </a:pPr>
            <a:r>
              <a:rPr lang="el-GR" sz="2200" dirty="0">
                <a:latin typeface="Times New Roman" panose="02020603050405020304" pitchFamily="18" charset="0"/>
                <a:cs typeface="Times New Roman" panose="02020603050405020304" pitchFamily="18" charset="0"/>
              </a:rPr>
              <a:t>Εάν δεχθούμε ότι η επιστήμη είναι για τον άνθρωπο, η Θεολογία έχει βασική θέση στο χώρο των ανθρωπιστικών επιστημών. Συνδέεται επίσης και με τον ανθρώπινο πολιτισμό.</a:t>
            </a:r>
          </a:p>
        </p:txBody>
      </p:sp>
    </p:spTree>
    <p:extLst>
      <p:ext uri="{BB962C8B-B14F-4D97-AF65-F5344CB8AC3E}">
        <p14:creationId xmlns:p14="http://schemas.microsoft.com/office/powerpoint/2010/main" val="3596817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593</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ΜΑΘΗΜΑ ΟΓΔΟΟ Β’</vt:lpstr>
      <vt:lpstr>Είναι η Θεολογία επιστήμη;</vt:lpstr>
      <vt:lpstr>Η Θεολογία θετική επιστήμη</vt:lpstr>
      <vt:lpstr>PowerPoint Presentation</vt:lpstr>
      <vt:lpstr>Η αμφισβήτηση του επιστημονικου χαρακτήρα της Θεολογίας</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ΟΓΔΟΟ Β’</dc:title>
  <dc:creator>user</dc:creator>
  <cp:lastModifiedBy>user</cp:lastModifiedBy>
  <cp:revision>6</cp:revision>
  <dcterms:created xsi:type="dcterms:W3CDTF">2020-12-09T08:27:16Z</dcterms:created>
  <dcterms:modified xsi:type="dcterms:W3CDTF">2020-12-09T09:06:40Z</dcterms:modified>
</cp:coreProperties>
</file>