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72B82-5F59-4248-8BC5-70C5C145C9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8A60DD19-D96F-4B1A-B869-1BC36BF696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F2998DF7-735D-4623-8E6F-5491E2BEB9DA}"/>
              </a:ext>
            </a:extLst>
          </p:cNvPr>
          <p:cNvSpPr>
            <a:spLocks noGrp="1"/>
          </p:cNvSpPr>
          <p:nvPr>
            <p:ph type="dt" sz="half" idx="10"/>
          </p:nvPr>
        </p:nvSpPr>
        <p:spPr/>
        <p:txBody>
          <a:bodyPr/>
          <a:lstStyle/>
          <a:p>
            <a:fld id="{BFA6A58D-77D0-465A-8AA7-00870FBA2985}" type="datetimeFigureOut">
              <a:rPr lang="el-GR" smtClean="0"/>
              <a:t>8/12/2020</a:t>
            </a:fld>
            <a:endParaRPr lang="el-GR"/>
          </a:p>
        </p:txBody>
      </p:sp>
      <p:sp>
        <p:nvSpPr>
          <p:cNvPr id="5" name="Footer Placeholder 4">
            <a:extLst>
              <a:ext uri="{FF2B5EF4-FFF2-40B4-BE49-F238E27FC236}">
                <a16:creationId xmlns:a16="http://schemas.microsoft.com/office/drawing/2014/main" id="{72EBD555-76A7-403D-84C6-55B2CA94A92D}"/>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3F503195-4EB2-4F68-AA57-39B024771B47}"/>
              </a:ext>
            </a:extLst>
          </p:cNvPr>
          <p:cNvSpPr>
            <a:spLocks noGrp="1"/>
          </p:cNvSpPr>
          <p:nvPr>
            <p:ph type="sldNum" sz="quarter" idx="12"/>
          </p:nvPr>
        </p:nvSpPr>
        <p:spPr/>
        <p:txBody>
          <a:bodyPr/>
          <a:lstStyle/>
          <a:p>
            <a:fld id="{4BAD76FF-6EB8-4530-970D-832D31282E11}" type="slidenum">
              <a:rPr lang="el-GR" smtClean="0"/>
              <a:t>‹#›</a:t>
            </a:fld>
            <a:endParaRPr lang="el-GR"/>
          </a:p>
        </p:txBody>
      </p:sp>
    </p:spTree>
    <p:extLst>
      <p:ext uri="{BB962C8B-B14F-4D97-AF65-F5344CB8AC3E}">
        <p14:creationId xmlns:p14="http://schemas.microsoft.com/office/powerpoint/2010/main" val="2222411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06F61-6883-4825-8EBD-02F7B5959D4C}"/>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C5E395A0-2DA1-4EFA-B49C-27B124C3AF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E8DD1704-DAE2-4353-A631-3F75A516607E}"/>
              </a:ext>
            </a:extLst>
          </p:cNvPr>
          <p:cNvSpPr>
            <a:spLocks noGrp="1"/>
          </p:cNvSpPr>
          <p:nvPr>
            <p:ph type="dt" sz="half" idx="10"/>
          </p:nvPr>
        </p:nvSpPr>
        <p:spPr/>
        <p:txBody>
          <a:bodyPr/>
          <a:lstStyle/>
          <a:p>
            <a:fld id="{BFA6A58D-77D0-465A-8AA7-00870FBA2985}" type="datetimeFigureOut">
              <a:rPr lang="el-GR" smtClean="0"/>
              <a:t>8/12/2020</a:t>
            </a:fld>
            <a:endParaRPr lang="el-GR"/>
          </a:p>
        </p:txBody>
      </p:sp>
      <p:sp>
        <p:nvSpPr>
          <p:cNvPr id="5" name="Footer Placeholder 4">
            <a:extLst>
              <a:ext uri="{FF2B5EF4-FFF2-40B4-BE49-F238E27FC236}">
                <a16:creationId xmlns:a16="http://schemas.microsoft.com/office/drawing/2014/main" id="{1F8BBDAA-93D2-493D-A238-97364FFF0924}"/>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82FCCA21-9FA3-4854-BDF3-E592BF1CABD5}"/>
              </a:ext>
            </a:extLst>
          </p:cNvPr>
          <p:cNvSpPr>
            <a:spLocks noGrp="1"/>
          </p:cNvSpPr>
          <p:nvPr>
            <p:ph type="sldNum" sz="quarter" idx="12"/>
          </p:nvPr>
        </p:nvSpPr>
        <p:spPr/>
        <p:txBody>
          <a:bodyPr/>
          <a:lstStyle/>
          <a:p>
            <a:fld id="{4BAD76FF-6EB8-4530-970D-832D31282E11}" type="slidenum">
              <a:rPr lang="el-GR" smtClean="0"/>
              <a:t>‹#›</a:t>
            </a:fld>
            <a:endParaRPr lang="el-GR"/>
          </a:p>
        </p:txBody>
      </p:sp>
    </p:spTree>
    <p:extLst>
      <p:ext uri="{BB962C8B-B14F-4D97-AF65-F5344CB8AC3E}">
        <p14:creationId xmlns:p14="http://schemas.microsoft.com/office/powerpoint/2010/main" val="216404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D0ED1-B9A4-46F4-ADA3-B719AAACCA2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143252B1-DF74-4989-B8E9-289A87D45C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75BD13EB-0D2B-40F7-B5ED-4731AC65A921}"/>
              </a:ext>
            </a:extLst>
          </p:cNvPr>
          <p:cNvSpPr>
            <a:spLocks noGrp="1"/>
          </p:cNvSpPr>
          <p:nvPr>
            <p:ph type="dt" sz="half" idx="10"/>
          </p:nvPr>
        </p:nvSpPr>
        <p:spPr/>
        <p:txBody>
          <a:bodyPr/>
          <a:lstStyle/>
          <a:p>
            <a:fld id="{BFA6A58D-77D0-465A-8AA7-00870FBA2985}" type="datetimeFigureOut">
              <a:rPr lang="el-GR" smtClean="0"/>
              <a:t>8/12/2020</a:t>
            </a:fld>
            <a:endParaRPr lang="el-GR"/>
          </a:p>
        </p:txBody>
      </p:sp>
      <p:sp>
        <p:nvSpPr>
          <p:cNvPr id="5" name="Footer Placeholder 4">
            <a:extLst>
              <a:ext uri="{FF2B5EF4-FFF2-40B4-BE49-F238E27FC236}">
                <a16:creationId xmlns:a16="http://schemas.microsoft.com/office/drawing/2014/main" id="{74BA23F1-60A0-4361-A8C0-48B143066D6C}"/>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512EBAC9-2D70-4BFF-A11A-11CD6713720B}"/>
              </a:ext>
            </a:extLst>
          </p:cNvPr>
          <p:cNvSpPr>
            <a:spLocks noGrp="1"/>
          </p:cNvSpPr>
          <p:nvPr>
            <p:ph type="sldNum" sz="quarter" idx="12"/>
          </p:nvPr>
        </p:nvSpPr>
        <p:spPr/>
        <p:txBody>
          <a:bodyPr/>
          <a:lstStyle/>
          <a:p>
            <a:fld id="{4BAD76FF-6EB8-4530-970D-832D31282E11}" type="slidenum">
              <a:rPr lang="el-GR" smtClean="0"/>
              <a:t>‹#›</a:t>
            </a:fld>
            <a:endParaRPr lang="el-GR"/>
          </a:p>
        </p:txBody>
      </p:sp>
    </p:spTree>
    <p:extLst>
      <p:ext uri="{BB962C8B-B14F-4D97-AF65-F5344CB8AC3E}">
        <p14:creationId xmlns:p14="http://schemas.microsoft.com/office/powerpoint/2010/main" val="1459104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9D3B4-433C-4AE7-85C9-B335A186322B}"/>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D98EF40E-43B9-45AB-9A8D-513B6DA5EE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FD54C373-A24F-4954-B6A6-1258BDFBC9B2}"/>
              </a:ext>
            </a:extLst>
          </p:cNvPr>
          <p:cNvSpPr>
            <a:spLocks noGrp="1"/>
          </p:cNvSpPr>
          <p:nvPr>
            <p:ph type="dt" sz="half" idx="10"/>
          </p:nvPr>
        </p:nvSpPr>
        <p:spPr/>
        <p:txBody>
          <a:bodyPr/>
          <a:lstStyle/>
          <a:p>
            <a:fld id="{BFA6A58D-77D0-465A-8AA7-00870FBA2985}" type="datetimeFigureOut">
              <a:rPr lang="el-GR" smtClean="0"/>
              <a:t>8/12/2020</a:t>
            </a:fld>
            <a:endParaRPr lang="el-GR"/>
          </a:p>
        </p:txBody>
      </p:sp>
      <p:sp>
        <p:nvSpPr>
          <p:cNvPr id="5" name="Footer Placeholder 4">
            <a:extLst>
              <a:ext uri="{FF2B5EF4-FFF2-40B4-BE49-F238E27FC236}">
                <a16:creationId xmlns:a16="http://schemas.microsoft.com/office/drawing/2014/main" id="{EFBE9596-FEBB-466F-9720-D060D268282C}"/>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64FE1966-DCBF-4540-AEA3-F9D8D1CE42BE}"/>
              </a:ext>
            </a:extLst>
          </p:cNvPr>
          <p:cNvSpPr>
            <a:spLocks noGrp="1"/>
          </p:cNvSpPr>
          <p:nvPr>
            <p:ph type="sldNum" sz="quarter" idx="12"/>
          </p:nvPr>
        </p:nvSpPr>
        <p:spPr/>
        <p:txBody>
          <a:bodyPr/>
          <a:lstStyle/>
          <a:p>
            <a:fld id="{4BAD76FF-6EB8-4530-970D-832D31282E11}" type="slidenum">
              <a:rPr lang="el-GR" smtClean="0"/>
              <a:t>‹#›</a:t>
            </a:fld>
            <a:endParaRPr lang="el-GR"/>
          </a:p>
        </p:txBody>
      </p:sp>
    </p:spTree>
    <p:extLst>
      <p:ext uri="{BB962C8B-B14F-4D97-AF65-F5344CB8AC3E}">
        <p14:creationId xmlns:p14="http://schemas.microsoft.com/office/powerpoint/2010/main" val="2576516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03CF1-B956-45D5-9840-4E47F4FB12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FA98F2B4-5B63-47F9-A73C-8E59EFF4B8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972356-0E4E-40AA-8565-56BE0E0F5B90}"/>
              </a:ext>
            </a:extLst>
          </p:cNvPr>
          <p:cNvSpPr>
            <a:spLocks noGrp="1"/>
          </p:cNvSpPr>
          <p:nvPr>
            <p:ph type="dt" sz="half" idx="10"/>
          </p:nvPr>
        </p:nvSpPr>
        <p:spPr/>
        <p:txBody>
          <a:bodyPr/>
          <a:lstStyle/>
          <a:p>
            <a:fld id="{BFA6A58D-77D0-465A-8AA7-00870FBA2985}" type="datetimeFigureOut">
              <a:rPr lang="el-GR" smtClean="0"/>
              <a:t>8/12/2020</a:t>
            </a:fld>
            <a:endParaRPr lang="el-GR"/>
          </a:p>
        </p:txBody>
      </p:sp>
      <p:sp>
        <p:nvSpPr>
          <p:cNvPr id="5" name="Footer Placeholder 4">
            <a:extLst>
              <a:ext uri="{FF2B5EF4-FFF2-40B4-BE49-F238E27FC236}">
                <a16:creationId xmlns:a16="http://schemas.microsoft.com/office/drawing/2014/main" id="{0CEA2295-347F-4336-9D00-36CF1A09AF88}"/>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D15D3FB1-C2C3-45F9-91C8-BDD9DA7778D6}"/>
              </a:ext>
            </a:extLst>
          </p:cNvPr>
          <p:cNvSpPr>
            <a:spLocks noGrp="1"/>
          </p:cNvSpPr>
          <p:nvPr>
            <p:ph type="sldNum" sz="quarter" idx="12"/>
          </p:nvPr>
        </p:nvSpPr>
        <p:spPr/>
        <p:txBody>
          <a:bodyPr/>
          <a:lstStyle/>
          <a:p>
            <a:fld id="{4BAD76FF-6EB8-4530-970D-832D31282E11}" type="slidenum">
              <a:rPr lang="el-GR" smtClean="0"/>
              <a:t>‹#›</a:t>
            </a:fld>
            <a:endParaRPr lang="el-GR"/>
          </a:p>
        </p:txBody>
      </p:sp>
    </p:spTree>
    <p:extLst>
      <p:ext uri="{BB962C8B-B14F-4D97-AF65-F5344CB8AC3E}">
        <p14:creationId xmlns:p14="http://schemas.microsoft.com/office/powerpoint/2010/main" val="701551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9589-48A8-415B-A92A-F2183D00FB0E}"/>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34DBA1C5-675F-4C68-87DF-4725849BA5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BF5B364B-4D40-4FF7-A075-32269AC9A2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DD2E205C-D7E2-4BD8-8FD0-6599FB63CBFE}"/>
              </a:ext>
            </a:extLst>
          </p:cNvPr>
          <p:cNvSpPr>
            <a:spLocks noGrp="1"/>
          </p:cNvSpPr>
          <p:nvPr>
            <p:ph type="dt" sz="half" idx="10"/>
          </p:nvPr>
        </p:nvSpPr>
        <p:spPr/>
        <p:txBody>
          <a:bodyPr/>
          <a:lstStyle/>
          <a:p>
            <a:fld id="{BFA6A58D-77D0-465A-8AA7-00870FBA2985}" type="datetimeFigureOut">
              <a:rPr lang="el-GR" smtClean="0"/>
              <a:t>8/12/2020</a:t>
            </a:fld>
            <a:endParaRPr lang="el-GR"/>
          </a:p>
        </p:txBody>
      </p:sp>
      <p:sp>
        <p:nvSpPr>
          <p:cNvPr id="6" name="Footer Placeholder 5">
            <a:extLst>
              <a:ext uri="{FF2B5EF4-FFF2-40B4-BE49-F238E27FC236}">
                <a16:creationId xmlns:a16="http://schemas.microsoft.com/office/drawing/2014/main" id="{DE131DB5-5339-4183-9ED8-E293DD0F54B8}"/>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675A1B9F-C06C-47F1-AC48-D5EB60FCCEDF}"/>
              </a:ext>
            </a:extLst>
          </p:cNvPr>
          <p:cNvSpPr>
            <a:spLocks noGrp="1"/>
          </p:cNvSpPr>
          <p:nvPr>
            <p:ph type="sldNum" sz="quarter" idx="12"/>
          </p:nvPr>
        </p:nvSpPr>
        <p:spPr/>
        <p:txBody>
          <a:bodyPr/>
          <a:lstStyle/>
          <a:p>
            <a:fld id="{4BAD76FF-6EB8-4530-970D-832D31282E11}" type="slidenum">
              <a:rPr lang="el-GR" smtClean="0"/>
              <a:t>‹#›</a:t>
            </a:fld>
            <a:endParaRPr lang="el-GR"/>
          </a:p>
        </p:txBody>
      </p:sp>
    </p:spTree>
    <p:extLst>
      <p:ext uri="{BB962C8B-B14F-4D97-AF65-F5344CB8AC3E}">
        <p14:creationId xmlns:p14="http://schemas.microsoft.com/office/powerpoint/2010/main" val="1616681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A14F0-01E5-4B49-B491-8CECA84436D8}"/>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E57F3CAE-038D-4A2C-9668-79F7A1279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0DD112-343A-4654-A865-8D754F99F9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BEF15E1D-ED19-4CB5-A80C-C0797A7C3E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098E81-ACEA-4CAB-A62B-7C3E4B58C5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CB5EA77B-7070-47E0-9348-637E95F260A2}"/>
              </a:ext>
            </a:extLst>
          </p:cNvPr>
          <p:cNvSpPr>
            <a:spLocks noGrp="1"/>
          </p:cNvSpPr>
          <p:nvPr>
            <p:ph type="dt" sz="half" idx="10"/>
          </p:nvPr>
        </p:nvSpPr>
        <p:spPr/>
        <p:txBody>
          <a:bodyPr/>
          <a:lstStyle/>
          <a:p>
            <a:fld id="{BFA6A58D-77D0-465A-8AA7-00870FBA2985}" type="datetimeFigureOut">
              <a:rPr lang="el-GR" smtClean="0"/>
              <a:t>8/12/2020</a:t>
            </a:fld>
            <a:endParaRPr lang="el-GR"/>
          </a:p>
        </p:txBody>
      </p:sp>
      <p:sp>
        <p:nvSpPr>
          <p:cNvPr id="8" name="Footer Placeholder 7">
            <a:extLst>
              <a:ext uri="{FF2B5EF4-FFF2-40B4-BE49-F238E27FC236}">
                <a16:creationId xmlns:a16="http://schemas.microsoft.com/office/drawing/2014/main" id="{5D501F94-53FA-4576-BED3-FDDD244ED1B3}"/>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08462F7C-000E-45D6-B459-5EF891A82C3F}"/>
              </a:ext>
            </a:extLst>
          </p:cNvPr>
          <p:cNvSpPr>
            <a:spLocks noGrp="1"/>
          </p:cNvSpPr>
          <p:nvPr>
            <p:ph type="sldNum" sz="quarter" idx="12"/>
          </p:nvPr>
        </p:nvSpPr>
        <p:spPr/>
        <p:txBody>
          <a:bodyPr/>
          <a:lstStyle/>
          <a:p>
            <a:fld id="{4BAD76FF-6EB8-4530-970D-832D31282E11}" type="slidenum">
              <a:rPr lang="el-GR" smtClean="0"/>
              <a:t>‹#›</a:t>
            </a:fld>
            <a:endParaRPr lang="el-GR"/>
          </a:p>
        </p:txBody>
      </p:sp>
    </p:spTree>
    <p:extLst>
      <p:ext uri="{BB962C8B-B14F-4D97-AF65-F5344CB8AC3E}">
        <p14:creationId xmlns:p14="http://schemas.microsoft.com/office/powerpoint/2010/main" val="405629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25EA2-6360-451D-89C9-6A8B55964112}"/>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0C17B2E1-80F3-477F-8E3B-D20FF87C9C63}"/>
              </a:ext>
            </a:extLst>
          </p:cNvPr>
          <p:cNvSpPr>
            <a:spLocks noGrp="1"/>
          </p:cNvSpPr>
          <p:nvPr>
            <p:ph type="dt" sz="half" idx="10"/>
          </p:nvPr>
        </p:nvSpPr>
        <p:spPr/>
        <p:txBody>
          <a:bodyPr/>
          <a:lstStyle/>
          <a:p>
            <a:fld id="{BFA6A58D-77D0-465A-8AA7-00870FBA2985}" type="datetimeFigureOut">
              <a:rPr lang="el-GR" smtClean="0"/>
              <a:t>8/12/2020</a:t>
            </a:fld>
            <a:endParaRPr lang="el-GR"/>
          </a:p>
        </p:txBody>
      </p:sp>
      <p:sp>
        <p:nvSpPr>
          <p:cNvPr id="4" name="Footer Placeholder 3">
            <a:extLst>
              <a:ext uri="{FF2B5EF4-FFF2-40B4-BE49-F238E27FC236}">
                <a16:creationId xmlns:a16="http://schemas.microsoft.com/office/drawing/2014/main" id="{3AB4DA7C-D6A5-4FEC-A664-5431114D12DC}"/>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6E9BBD69-8979-4AA4-B78D-CEA1B30D18A4}"/>
              </a:ext>
            </a:extLst>
          </p:cNvPr>
          <p:cNvSpPr>
            <a:spLocks noGrp="1"/>
          </p:cNvSpPr>
          <p:nvPr>
            <p:ph type="sldNum" sz="quarter" idx="12"/>
          </p:nvPr>
        </p:nvSpPr>
        <p:spPr/>
        <p:txBody>
          <a:bodyPr/>
          <a:lstStyle/>
          <a:p>
            <a:fld id="{4BAD76FF-6EB8-4530-970D-832D31282E11}" type="slidenum">
              <a:rPr lang="el-GR" smtClean="0"/>
              <a:t>‹#›</a:t>
            </a:fld>
            <a:endParaRPr lang="el-GR"/>
          </a:p>
        </p:txBody>
      </p:sp>
    </p:spTree>
    <p:extLst>
      <p:ext uri="{BB962C8B-B14F-4D97-AF65-F5344CB8AC3E}">
        <p14:creationId xmlns:p14="http://schemas.microsoft.com/office/powerpoint/2010/main" val="242321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C4559B-5338-48B3-848D-DEB7A2CF8AF7}"/>
              </a:ext>
            </a:extLst>
          </p:cNvPr>
          <p:cNvSpPr>
            <a:spLocks noGrp="1"/>
          </p:cNvSpPr>
          <p:nvPr>
            <p:ph type="dt" sz="half" idx="10"/>
          </p:nvPr>
        </p:nvSpPr>
        <p:spPr/>
        <p:txBody>
          <a:bodyPr/>
          <a:lstStyle/>
          <a:p>
            <a:fld id="{BFA6A58D-77D0-465A-8AA7-00870FBA2985}" type="datetimeFigureOut">
              <a:rPr lang="el-GR" smtClean="0"/>
              <a:t>8/12/2020</a:t>
            </a:fld>
            <a:endParaRPr lang="el-GR"/>
          </a:p>
        </p:txBody>
      </p:sp>
      <p:sp>
        <p:nvSpPr>
          <p:cNvPr id="3" name="Footer Placeholder 2">
            <a:extLst>
              <a:ext uri="{FF2B5EF4-FFF2-40B4-BE49-F238E27FC236}">
                <a16:creationId xmlns:a16="http://schemas.microsoft.com/office/drawing/2014/main" id="{05A8474A-BE80-4C79-B089-A7F171C8F224}"/>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A21BAA39-C516-41B2-8713-2A73B5E9CE6D}"/>
              </a:ext>
            </a:extLst>
          </p:cNvPr>
          <p:cNvSpPr>
            <a:spLocks noGrp="1"/>
          </p:cNvSpPr>
          <p:nvPr>
            <p:ph type="sldNum" sz="quarter" idx="12"/>
          </p:nvPr>
        </p:nvSpPr>
        <p:spPr/>
        <p:txBody>
          <a:bodyPr/>
          <a:lstStyle/>
          <a:p>
            <a:fld id="{4BAD76FF-6EB8-4530-970D-832D31282E11}" type="slidenum">
              <a:rPr lang="el-GR" smtClean="0"/>
              <a:t>‹#›</a:t>
            </a:fld>
            <a:endParaRPr lang="el-GR"/>
          </a:p>
        </p:txBody>
      </p:sp>
    </p:spTree>
    <p:extLst>
      <p:ext uri="{BB962C8B-B14F-4D97-AF65-F5344CB8AC3E}">
        <p14:creationId xmlns:p14="http://schemas.microsoft.com/office/powerpoint/2010/main" val="2349048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2C943-4832-42A2-A887-228CFFE5F7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187FEA1C-E90F-48A5-A689-C4445A7C4D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521EB581-68A2-4712-A9ED-F5BE77ACD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71410B-DF9E-41B6-859F-B4EBCBB179E5}"/>
              </a:ext>
            </a:extLst>
          </p:cNvPr>
          <p:cNvSpPr>
            <a:spLocks noGrp="1"/>
          </p:cNvSpPr>
          <p:nvPr>
            <p:ph type="dt" sz="half" idx="10"/>
          </p:nvPr>
        </p:nvSpPr>
        <p:spPr/>
        <p:txBody>
          <a:bodyPr/>
          <a:lstStyle/>
          <a:p>
            <a:fld id="{BFA6A58D-77D0-465A-8AA7-00870FBA2985}" type="datetimeFigureOut">
              <a:rPr lang="el-GR" smtClean="0"/>
              <a:t>8/12/2020</a:t>
            </a:fld>
            <a:endParaRPr lang="el-GR"/>
          </a:p>
        </p:txBody>
      </p:sp>
      <p:sp>
        <p:nvSpPr>
          <p:cNvPr id="6" name="Footer Placeholder 5">
            <a:extLst>
              <a:ext uri="{FF2B5EF4-FFF2-40B4-BE49-F238E27FC236}">
                <a16:creationId xmlns:a16="http://schemas.microsoft.com/office/drawing/2014/main" id="{CF72175A-BFC6-4AF5-BCEB-6BA48B5B7318}"/>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7DE025BD-03D5-4A3A-B7AE-456687ABA49F}"/>
              </a:ext>
            </a:extLst>
          </p:cNvPr>
          <p:cNvSpPr>
            <a:spLocks noGrp="1"/>
          </p:cNvSpPr>
          <p:nvPr>
            <p:ph type="sldNum" sz="quarter" idx="12"/>
          </p:nvPr>
        </p:nvSpPr>
        <p:spPr/>
        <p:txBody>
          <a:bodyPr/>
          <a:lstStyle/>
          <a:p>
            <a:fld id="{4BAD76FF-6EB8-4530-970D-832D31282E11}" type="slidenum">
              <a:rPr lang="el-GR" smtClean="0"/>
              <a:t>‹#›</a:t>
            </a:fld>
            <a:endParaRPr lang="el-GR"/>
          </a:p>
        </p:txBody>
      </p:sp>
    </p:spTree>
    <p:extLst>
      <p:ext uri="{BB962C8B-B14F-4D97-AF65-F5344CB8AC3E}">
        <p14:creationId xmlns:p14="http://schemas.microsoft.com/office/powerpoint/2010/main" val="249022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573CC-CB23-4984-91DA-F518AB98A0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4BCB02D6-C183-422F-BA60-8ECC533E9E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81ECF1BD-6583-4A0F-8646-D995F69519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E5BABC-1432-4244-B524-F5CD82FAF38F}"/>
              </a:ext>
            </a:extLst>
          </p:cNvPr>
          <p:cNvSpPr>
            <a:spLocks noGrp="1"/>
          </p:cNvSpPr>
          <p:nvPr>
            <p:ph type="dt" sz="half" idx="10"/>
          </p:nvPr>
        </p:nvSpPr>
        <p:spPr/>
        <p:txBody>
          <a:bodyPr/>
          <a:lstStyle/>
          <a:p>
            <a:fld id="{BFA6A58D-77D0-465A-8AA7-00870FBA2985}" type="datetimeFigureOut">
              <a:rPr lang="el-GR" smtClean="0"/>
              <a:t>8/12/2020</a:t>
            </a:fld>
            <a:endParaRPr lang="el-GR"/>
          </a:p>
        </p:txBody>
      </p:sp>
      <p:sp>
        <p:nvSpPr>
          <p:cNvPr id="6" name="Footer Placeholder 5">
            <a:extLst>
              <a:ext uri="{FF2B5EF4-FFF2-40B4-BE49-F238E27FC236}">
                <a16:creationId xmlns:a16="http://schemas.microsoft.com/office/drawing/2014/main" id="{173062DC-199B-46E7-9410-CE9F8D1D57FF}"/>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C85900E6-D645-4A60-BE17-EB57333550C7}"/>
              </a:ext>
            </a:extLst>
          </p:cNvPr>
          <p:cNvSpPr>
            <a:spLocks noGrp="1"/>
          </p:cNvSpPr>
          <p:nvPr>
            <p:ph type="sldNum" sz="quarter" idx="12"/>
          </p:nvPr>
        </p:nvSpPr>
        <p:spPr/>
        <p:txBody>
          <a:bodyPr/>
          <a:lstStyle/>
          <a:p>
            <a:fld id="{4BAD76FF-6EB8-4530-970D-832D31282E11}" type="slidenum">
              <a:rPr lang="el-GR" smtClean="0"/>
              <a:t>‹#›</a:t>
            </a:fld>
            <a:endParaRPr lang="el-GR"/>
          </a:p>
        </p:txBody>
      </p:sp>
    </p:spTree>
    <p:extLst>
      <p:ext uri="{BB962C8B-B14F-4D97-AF65-F5344CB8AC3E}">
        <p14:creationId xmlns:p14="http://schemas.microsoft.com/office/powerpoint/2010/main" val="967476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FA29E3-B85B-46B9-AE54-5DBBC16A50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D3F0D947-C9E2-4319-85AA-6F07AB9131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9041132A-F90F-499B-B5C6-AC6B167E84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6A58D-77D0-465A-8AA7-00870FBA2985}" type="datetimeFigureOut">
              <a:rPr lang="el-GR" smtClean="0"/>
              <a:t>8/12/2020</a:t>
            </a:fld>
            <a:endParaRPr lang="el-GR"/>
          </a:p>
        </p:txBody>
      </p:sp>
      <p:sp>
        <p:nvSpPr>
          <p:cNvPr id="5" name="Footer Placeholder 4">
            <a:extLst>
              <a:ext uri="{FF2B5EF4-FFF2-40B4-BE49-F238E27FC236}">
                <a16:creationId xmlns:a16="http://schemas.microsoft.com/office/drawing/2014/main" id="{29F6F28A-DCD3-4E7F-9F02-98D7472999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DE63D37D-398C-4DB5-B943-18E636F4DD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AD76FF-6EB8-4530-970D-832D31282E11}" type="slidenum">
              <a:rPr lang="el-GR" smtClean="0"/>
              <a:t>‹#›</a:t>
            </a:fld>
            <a:endParaRPr lang="el-GR"/>
          </a:p>
        </p:txBody>
      </p:sp>
    </p:spTree>
    <p:extLst>
      <p:ext uri="{BB962C8B-B14F-4D97-AF65-F5344CB8AC3E}">
        <p14:creationId xmlns:p14="http://schemas.microsoft.com/office/powerpoint/2010/main" val="918238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C98C2-27D5-4105-B50A-44F6EC30F8E7}"/>
              </a:ext>
            </a:extLst>
          </p:cNvPr>
          <p:cNvSpPr>
            <a:spLocks noGrp="1"/>
          </p:cNvSpPr>
          <p:nvPr>
            <p:ph type="ctrTitle"/>
          </p:nvPr>
        </p:nvSpPr>
        <p:spPr/>
        <p:txBody>
          <a:bodyPr>
            <a:normAutofit/>
          </a:bodyPr>
          <a:lstStyle/>
          <a:p>
            <a:pPr>
              <a:lnSpc>
                <a:spcPct val="150000"/>
              </a:lnSpc>
            </a:pPr>
            <a:r>
              <a:rPr lang="el-GR" sz="2200" b="1" dirty="0">
                <a:latin typeface="Times New Roman" panose="02020603050405020304" pitchFamily="18" charset="0"/>
                <a:cs typeface="Times New Roman" panose="02020603050405020304" pitchFamily="18" charset="0"/>
              </a:rPr>
              <a:t>ΜΑΘΗΜΑ ΕΒΔΟΜΟ Β’</a:t>
            </a:r>
          </a:p>
        </p:txBody>
      </p:sp>
      <p:sp>
        <p:nvSpPr>
          <p:cNvPr id="3" name="Subtitle 2">
            <a:extLst>
              <a:ext uri="{FF2B5EF4-FFF2-40B4-BE49-F238E27FC236}">
                <a16:creationId xmlns:a16="http://schemas.microsoft.com/office/drawing/2014/main" id="{8693F8E9-11E5-43CF-8D2E-E4E3BB23B834}"/>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2340828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95E78-FE4A-47AE-AC21-CCB10F00CB5D}"/>
              </a:ext>
            </a:extLst>
          </p:cNvPr>
          <p:cNvSpPr>
            <a:spLocks noGrp="1"/>
          </p:cNvSpPr>
          <p:nvPr>
            <p:ph type="title"/>
          </p:nvPr>
        </p:nvSpPr>
        <p:spPr/>
        <p:txBody>
          <a:bodyPr>
            <a:normAutofit/>
          </a:bodyPr>
          <a:lstStyle/>
          <a:p>
            <a:pPr algn="ctr">
              <a:lnSpc>
                <a:spcPct val="100000"/>
              </a:lnSpc>
            </a:pPr>
            <a:r>
              <a:rPr lang="el-GR" sz="2200" b="1" u="sng" dirty="0">
                <a:latin typeface="Times New Roman" panose="02020603050405020304" pitchFamily="18" charset="0"/>
                <a:cs typeface="Times New Roman" panose="02020603050405020304" pitchFamily="18" charset="0"/>
              </a:rPr>
              <a:t>Σχολαστική μέθοδος διδασκαλίας</a:t>
            </a:r>
            <a:br>
              <a:rPr lang="el-GR" sz="2200" b="1" u="sng" dirty="0">
                <a:latin typeface="Times New Roman" panose="02020603050405020304" pitchFamily="18" charset="0"/>
                <a:cs typeface="Times New Roman" panose="02020603050405020304" pitchFamily="18" charset="0"/>
              </a:rPr>
            </a:br>
            <a:r>
              <a:rPr lang="el-GR" sz="2200" b="1" u="sng" dirty="0">
                <a:latin typeface="Times New Roman" panose="02020603050405020304" pitchFamily="18" charset="0"/>
                <a:cs typeface="Times New Roman" panose="02020603050405020304" pitchFamily="18" charset="0"/>
              </a:rPr>
              <a:t>των μαθημάτων Θεολογίας στη Δύση</a:t>
            </a:r>
          </a:p>
        </p:txBody>
      </p:sp>
      <p:sp>
        <p:nvSpPr>
          <p:cNvPr id="3" name="Content Placeholder 2">
            <a:extLst>
              <a:ext uri="{FF2B5EF4-FFF2-40B4-BE49-F238E27FC236}">
                <a16:creationId xmlns:a16="http://schemas.microsoft.com/office/drawing/2014/main" id="{DA2EACC6-ABEF-49AF-A6CE-D1786AA6FE63}"/>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Προηγείται ανάγνωση του κειμένου </a:t>
            </a:r>
            <a:r>
              <a:rPr lang="en-US" sz="2200" dirty="0">
                <a:latin typeface="Times New Roman" panose="02020603050405020304" pitchFamily="18" charset="0"/>
                <a:cs typeface="Times New Roman" panose="02020603050405020304" pitchFamily="18" charset="0"/>
              </a:rPr>
              <a:t>(lectio) </a:t>
            </a:r>
            <a:r>
              <a:rPr lang="el-GR" sz="2200" dirty="0">
                <a:latin typeface="Times New Roman" panose="02020603050405020304" pitchFamily="18" charset="0"/>
                <a:cs typeface="Times New Roman" panose="02020603050405020304" pitchFamily="18" charset="0"/>
              </a:rPr>
              <a:t>και η γραμματική του ανάλυση.</a:t>
            </a:r>
          </a:p>
          <a:p>
            <a:pPr algn="just">
              <a:lnSpc>
                <a:spcPct val="150000"/>
              </a:lnSpc>
            </a:pPr>
            <a:r>
              <a:rPr lang="el-GR" sz="2200" dirty="0">
                <a:latin typeface="Times New Roman" panose="02020603050405020304" pitchFamily="18" charset="0"/>
                <a:cs typeface="Times New Roman" panose="02020603050405020304" pitchFamily="18" charset="0"/>
              </a:rPr>
              <a:t>Ακολουθεί ο σχολιασμός και η ερμηνεία του κειμένου για να γίνει εμβάθυνση στο νόημά του </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sensus</a:t>
            </a:r>
            <a:r>
              <a:rPr lang="en-US" sz="2200" dirty="0">
                <a:latin typeface="Times New Roman" panose="02020603050405020304" pitchFamily="18" charset="0"/>
                <a:cs typeface="Times New Roman" panose="02020603050405020304" pitchFamily="18" charset="0"/>
              </a:rPr>
              <a:t>)</a:t>
            </a:r>
            <a:r>
              <a:rPr lang="el-GR" sz="2200" dirty="0">
                <a:latin typeface="Times New Roman" panose="02020603050405020304" pitchFamily="18" charset="0"/>
                <a:cs typeface="Times New Roman" panose="02020603050405020304" pitchFamily="18" charset="0"/>
              </a:rPr>
              <a:t>, ενώ</a:t>
            </a:r>
            <a:r>
              <a:rPr lang="en-US" sz="2200" dirty="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μεσολαβούσαν και σχολιασμοί και ερωτήματα του διδασκάλου.</a:t>
            </a:r>
          </a:p>
          <a:p>
            <a:pPr algn="just">
              <a:lnSpc>
                <a:spcPct val="150000"/>
              </a:lnSpc>
            </a:pPr>
            <a:r>
              <a:rPr lang="el-GR" sz="2200" dirty="0">
                <a:latin typeface="Times New Roman" panose="02020603050405020304" pitchFamily="18" charset="0"/>
                <a:cs typeface="Times New Roman" panose="02020603050405020304" pitchFamily="18" charset="0"/>
              </a:rPr>
              <a:t>Ανοικτή συζήτηση για διευκρινήσεις και για την επίλυση αποριών. Εκτός από το διδάσκαλο σημαντικό ρόλο στη συζήτηση είχε και κάποιος εκ των πτυχιούχων φοιτητών.</a:t>
            </a:r>
          </a:p>
        </p:txBody>
      </p:sp>
    </p:spTree>
    <p:extLst>
      <p:ext uri="{BB962C8B-B14F-4D97-AF65-F5344CB8AC3E}">
        <p14:creationId xmlns:p14="http://schemas.microsoft.com/office/powerpoint/2010/main" val="2293281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70F54-5837-4C08-89BC-770F8EA5CC85}"/>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368DB35B-867B-4E2F-B41B-91C776B2E3CB}"/>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Την επομένη ημέρα ο διδάσκαλος – καθηγητής προχωρούσε στη σύνθεση της συζήτησης που είχε προηγηθεί και εξέθετε τη δική του άποψη.</a:t>
            </a:r>
          </a:p>
          <a:p>
            <a:pPr algn="just">
              <a:lnSpc>
                <a:spcPct val="150000"/>
              </a:lnSpc>
            </a:pPr>
            <a:r>
              <a:rPr lang="el-GR" sz="2200" dirty="0">
                <a:latin typeface="Times New Roman" panose="02020603050405020304" pitchFamily="18" charset="0"/>
                <a:cs typeface="Times New Roman" panose="02020603050405020304" pitchFamily="18" charset="0"/>
              </a:rPr>
              <a:t>Δυο φορές το χρόνο γινόταν δημόσια άσκηση, με συζήτηση γύρω από διάφορα θέματα, θρησκευτικά ή και πολιτικά.</a:t>
            </a:r>
          </a:p>
        </p:txBody>
      </p:sp>
    </p:spTree>
    <p:extLst>
      <p:ext uri="{BB962C8B-B14F-4D97-AF65-F5344CB8AC3E}">
        <p14:creationId xmlns:p14="http://schemas.microsoft.com/office/powerpoint/2010/main" val="765119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39115-1034-4D1A-A0EA-B890600E7773}"/>
              </a:ext>
            </a:extLst>
          </p:cNvPr>
          <p:cNvSpPr>
            <a:spLocks noGrp="1"/>
          </p:cNvSpPr>
          <p:nvPr>
            <p:ph type="title"/>
          </p:nvPr>
        </p:nvSpPr>
        <p:spPr/>
        <p:txBody>
          <a:bodyPr>
            <a:normAutofit/>
          </a:bodyPr>
          <a:lstStyle/>
          <a:p>
            <a:pPr algn="ctr"/>
            <a:r>
              <a:rPr lang="el-GR" sz="2200" b="1" u="sng" dirty="0">
                <a:latin typeface="Times New Roman" panose="02020603050405020304" pitchFamily="18" charset="0"/>
                <a:cs typeface="Times New Roman" panose="02020603050405020304" pitchFamily="18" charset="0"/>
              </a:rPr>
              <a:t>Ο σχολαστικισμός</a:t>
            </a:r>
          </a:p>
        </p:txBody>
      </p:sp>
      <p:sp>
        <p:nvSpPr>
          <p:cNvPr id="3" name="Content Placeholder 2">
            <a:extLst>
              <a:ext uri="{FF2B5EF4-FFF2-40B4-BE49-F238E27FC236}">
                <a16:creationId xmlns:a16="http://schemas.microsoft.com/office/drawing/2014/main" id="{1F1837BA-6147-4CB4-A6CF-73B6FF1AD4CB}"/>
              </a:ext>
            </a:extLst>
          </p:cNvPr>
          <p:cNvSpPr>
            <a:spLocks noGrp="1"/>
          </p:cNvSpPr>
          <p:nvPr>
            <p:ph idx="1"/>
          </p:nvPr>
        </p:nvSpPr>
        <p:spPr/>
        <p:txBody>
          <a:bodyPr>
            <a:normAutofit fontScale="92500" lnSpcReduction="10000"/>
          </a:bodyPr>
          <a:lstStyle/>
          <a:p>
            <a:pPr algn="just">
              <a:lnSpc>
                <a:spcPct val="150000"/>
              </a:lnSpc>
            </a:pPr>
            <a:r>
              <a:rPr lang="el-GR" sz="2200" dirty="0">
                <a:latin typeface="Times New Roman" panose="02020603050405020304" pitchFamily="18" charset="0"/>
                <a:cs typeface="Times New Roman" panose="02020603050405020304" pitchFamily="18" charset="0"/>
              </a:rPr>
              <a:t>Κατά τον 9ο αι. η λέξη σχολαστικός (</a:t>
            </a:r>
            <a:r>
              <a:rPr lang="en-US" sz="2200" dirty="0" err="1">
                <a:latin typeface="Times New Roman" panose="02020603050405020304" pitchFamily="18" charset="0"/>
                <a:cs typeface="Times New Roman" panose="02020603050405020304" pitchFamily="18" charset="0"/>
              </a:rPr>
              <a:t>scholasticus</a:t>
            </a:r>
            <a:r>
              <a:rPr lang="en-US" sz="2200" dirty="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σημαίνει τον πανεπιστημιακό διδάσκαλο, τον ακαδημαϊκό. Από τον 16ο αι. και μετά ο όρος παίρνει αρνητική έννοια και παραπέμπει στον ορθολογικά και συλλογιστικά σκεπτόμενο.</a:t>
            </a:r>
          </a:p>
          <a:p>
            <a:pPr algn="just">
              <a:lnSpc>
                <a:spcPct val="150000"/>
              </a:lnSpc>
            </a:pPr>
            <a:r>
              <a:rPr lang="el-GR" sz="2200" dirty="0">
                <a:latin typeface="Times New Roman" panose="02020603050405020304" pitchFamily="18" charset="0"/>
                <a:cs typeface="Times New Roman" panose="02020603050405020304" pitchFamily="18" charset="0"/>
              </a:rPr>
              <a:t>Η ανάπτυξη της φιλοσοφίας στη Δύση, μέσω των Αράβων, και τις διάδοσης μέσω αυτών των Συγγραμμάτων του Αριστοτέλη, συνέβαλε προς αυτήν την κατεύθυνση απολυτοποίησης του ορθού λόγου. Μια ακόμη αυθεντία παράλληλη με τη θεία αυθεντία.</a:t>
            </a:r>
          </a:p>
          <a:p>
            <a:pPr algn="just">
              <a:lnSpc>
                <a:spcPct val="150000"/>
              </a:lnSpc>
            </a:pPr>
            <a:r>
              <a:rPr lang="el-GR" sz="2200" dirty="0">
                <a:latin typeface="Times New Roman" panose="02020603050405020304" pitchFamily="18" charset="0"/>
                <a:cs typeface="Times New Roman" panose="02020603050405020304" pitchFamily="18" charset="0"/>
              </a:rPr>
              <a:t>Σύμφωνα με τον ορθολογικό τρόπο κατανόησης και μελέτης των θεμάτων γίνεται επιστητό και η εν Χριστώ αποκάλυψη. Η πίστη δηλαδή μπορεί να μελετηθεί, αναλυθεί και περιγραφεί όπως κάθε άλλο αντικείμενο. Εδώ υπάρχει πρόβλημα, από Ορθόδοξη προσέγγιση της πίστης.</a:t>
            </a:r>
          </a:p>
        </p:txBody>
      </p:sp>
    </p:spTree>
    <p:extLst>
      <p:ext uri="{BB962C8B-B14F-4D97-AF65-F5344CB8AC3E}">
        <p14:creationId xmlns:p14="http://schemas.microsoft.com/office/powerpoint/2010/main" val="672438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A75D0-D9CF-404D-B9D2-1CAB68A187D2}"/>
              </a:ext>
            </a:extLst>
          </p:cNvPr>
          <p:cNvSpPr>
            <a:spLocks noGrp="1"/>
          </p:cNvSpPr>
          <p:nvPr>
            <p:ph type="title"/>
          </p:nvPr>
        </p:nvSpPr>
        <p:spPr/>
        <p:txBody>
          <a:bodyPr>
            <a:normAutofit/>
          </a:bodyPr>
          <a:lstStyle/>
          <a:p>
            <a:pPr algn="ctr">
              <a:lnSpc>
                <a:spcPct val="150000"/>
              </a:lnSpc>
            </a:pPr>
            <a:endParaRPr lang="el-GR" sz="2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FA0D1EC-B72C-4A50-8B92-52BD4613068D}"/>
              </a:ext>
            </a:extLst>
          </p:cNvPr>
          <p:cNvSpPr>
            <a:spLocks noGrp="1"/>
          </p:cNvSpPr>
          <p:nvPr>
            <p:ph idx="1"/>
          </p:nvPr>
        </p:nvSpPr>
        <p:spPr/>
        <p:txBody>
          <a:bodyPr>
            <a:normAutofit fontScale="92500" lnSpcReduction="20000"/>
          </a:bodyPr>
          <a:lstStyle/>
          <a:p>
            <a:pPr algn="just">
              <a:lnSpc>
                <a:spcPct val="150000"/>
              </a:lnSpc>
            </a:pPr>
            <a:r>
              <a:rPr lang="el-GR" sz="2200" dirty="0">
                <a:latin typeface="Times New Roman" panose="02020603050405020304" pitchFamily="18" charset="0"/>
                <a:cs typeface="Times New Roman" panose="02020603050405020304" pitchFamily="18" charset="0"/>
              </a:rPr>
              <a:t>Ο σχολαστικισμός στηρίχθηκε στην «πραγματοκρατία» (</a:t>
            </a:r>
            <a:r>
              <a:rPr lang="en-US" sz="2200" dirty="0" err="1">
                <a:latin typeface="Times New Roman" panose="02020603050405020304" pitchFamily="18" charset="0"/>
                <a:cs typeface="Times New Roman" panose="02020603050405020304" pitchFamily="18" charset="0"/>
              </a:rPr>
              <a:t>realismus</a:t>
            </a:r>
            <a:r>
              <a:rPr lang="en-US" sz="2200" dirty="0">
                <a:latin typeface="Times New Roman" panose="02020603050405020304" pitchFamily="18" charset="0"/>
                <a:cs typeface="Times New Roman" panose="02020603050405020304" pitchFamily="18" charset="0"/>
              </a:rPr>
              <a:t>)</a:t>
            </a:r>
            <a:r>
              <a:rPr lang="el-GR" sz="2200" dirty="0">
                <a:latin typeface="Times New Roman" panose="02020603050405020304" pitchFamily="18" charset="0"/>
                <a:cs typeface="Times New Roman" panose="02020603050405020304" pitchFamily="18" charset="0"/>
              </a:rPr>
              <a:t>, σύμφωνα με την οποία οι έννοιες δεν είναι απλά ονόματα, αλλά φανερώνουν πραγματικές ουσίες.</a:t>
            </a:r>
          </a:p>
          <a:p>
            <a:pPr algn="just">
              <a:lnSpc>
                <a:spcPct val="150000"/>
              </a:lnSpc>
            </a:pPr>
            <a:r>
              <a:rPr lang="el-GR" sz="2200" dirty="0">
                <a:latin typeface="Times New Roman" panose="02020603050405020304" pitchFamily="18" charset="0"/>
                <a:cs typeface="Times New Roman" panose="02020603050405020304" pitchFamily="18" charset="0"/>
              </a:rPr>
              <a:t>Εάν έχουμε στο νου μας μια έννοια (παράσταση), όπως π.χ. του ανωτάτου όντος, αυτό σημαίνει ότι υπάρχει η έννοια, υπάρχει και το αρχέτυπο. Επομένως μπορούμε να το μελετήσουμε και να το κατανοήσουμε, όπως μπορούμε να μελετήσουμε και την έννοια.</a:t>
            </a:r>
          </a:p>
          <a:p>
            <a:pPr algn="just">
              <a:lnSpc>
                <a:spcPct val="150000"/>
              </a:lnSpc>
            </a:pPr>
            <a:r>
              <a:rPr lang="el-GR" sz="2200" dirty="0">
                <a:latin typeface="Times New Roman" panose="02020603050405020304" pitchFamily="18" charset="0"/>
                <a:cs typeface="Times New Roman" panose="02020603050405020304" pitchFamily="18" charset="0"/>
              </a:rPr>
              <a:t>Σ’ αυτή τη λογική στηρίχθηκε και ο Θωμάς ο Ακινάτης στη Δύση (</a:t>
            </a:r>
            <a:r>
              <a:rPr lang="en-US" sz="2200" dirty="0">
                <a:latin typeface="Times New Roman" panose="02020603050405020304" pitchFamily="18" charset="0"/>
                <a:cs typeface="Times New Roman" panose="02020603050405020304" pitchFamily="18" charset="0"/>
              </a:rPr>
              <a:t>Summa Theologica=</a:t>
            </a:r>
            <a:r>
              <a:rPr lang="el-GR" sz="2200" dirty="0">
                <a:latin typeface="Times New Roman" panose="02020603050405020304" pitchFamily="18" charset="0"/>
                <a:cs typeface="Times New Roman" panose="02020603050405020304" pitchFamily="18" charset="0"/>
              </a:rPr>
              <a:t>Πρόταση)</a:t>
            </a:r>
            <a:r>
              <a:rPr lang="en-US" sz="2200" dirty="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προκειμένου να προβεί στην διερεύνηση του Θεού. Πίστευε ότι μπορεί να γνωρίσει την ουσία του Θεού. Η ουσία του Θού κατά την Αριστοτελική αντίληψη είναι καθαρή ενέργεια </a:t>
            </a:r>
            <a:r>
              <a:rPr lang="en-US" sz="2200" dirty="0">
                <a:latin typeface="Times New Roman" panose="02020603050405020304" pitchFamily="18" charset="0"/>
                <a:cs typeface="Times New Roman" panose="02020603050405020304" pitchFamily="18" charset="0"/>
              </a:rPr>
              <a:t>(actus </a:t>
            </a:r>
            <a:r>
              <a:rPr lang="en-US" sz="2200" dirty="0" err="1">
                <a:latin typeface="Times New Roman" panose="02020603050405020304" pitchFamily="18" charset="0"/>
                <a:cs typeface="Times New Roman" panose="02020603050405020304" pitchFamily="18" charset="0"/>
              </a:rPr>
              <a:t>purus</a:t>
            </a:r>
            <a:r>
              <a:rPr lang="en-US" sz="2200" dirty="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Δεν έχει δηλαδή ύλη και δεν υπάρχει στο χώρο και το χρόνο. Επομένως κάθε φωτισμένος διανοητικά άνθρωπος μπορεί να τη γνωρίζει.</a:t>
            </a:r>
          </a:p>
        </p:txBody>
      </p:sp>
    </p:spTree>
    <p:extLst>
      <p:ext uri="{BB962C8B-B14F-4D97-AF65-F5344CB8AC3E}">
        <p14:creationId xmlns:p14="http://schemas.microsoft.com/office/powerpoint/2010/main" val="2155933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5FAD5-FFD7-4A70-8951-1002CDD5B875}"/>
              </a:ext>
            </a:extLst>
          </p:cNvPr>
          <p:cNvSpPr>
            <a:spLocks noGrp="1"/>
          </p:cNvSpPr>
          <p:nvPr>
            <p:ph type="title"/>
          </p:nvPr>
        </p:nvSpPr>
        <p:spPr/>
        <p:txBody>
          <a:bodyPr/>
          <a:lstStyle/>
          <a:p>
            <a:endParaRPr lang="el-GR" dirty="0"/>
          </a:p>
        </p:txBody>
      </p:sp>
      <p:sp>
        <p:nvSpPr>
          <p:cNvPr id="3" name="Content Placeholder 2">
            <a:extLst>
              <a:ext uri="{FF2B5EF4-FFF2-40B4-BE49-F238E27FC236}">
                <a16:creationId xmlns:a16="http://schemas.microsoft.com/office/drawing/2014/main" id="{7C053D7F-2F17-40CD-805C-AC93E0380E4A}"/>
              </a:ext>
            </a:extLst>
          </p:cNvPr>
          <p:cNvSpPr>
            <a:spLocks noGrp="1"/>
          </p:cNvSpPr>
          <p:nvPr>
            <p:ph idx="1"/>
          </p:nvPr>
        </p:nvSpPr>
        <p:spPr/>
        <p:txBody>
          <a:bodyPr>
            <a:noAutofit/>
          </a:bodyPr>
          <a:lstStyle/>
          <a:p>
            <a:pPr algn="just">
              <a:lnSpc>
                <a:spcPct val="150000"/>
              </a:lnSpc>
            </a:pPr>
            <a:r>
              <a:rPr lang="el-GR" sz="1640" dirty="0">
                <a:latin typeface="Times New Roman" panose="02020603050405020304" pitchFamily="18" charset="0"/>
                <a:cs typeface="Times New Roman" panose="02020603050405020304" pitchFamily="18" charset="0"/>
              </a:rPr>
              <a:t>Στην Ανατολική Ορθόδοξη Παράδοση και Θεολογία, όπως ανακεφαλαιώνεται στο έργο του αγίου Ιωάννου του Δαμασκηνού «Έκδοσις ακριβής της Ορθοδόξου Πίστεως», ο Θεός είναι ακατάληπτος κατά την ουσία του. Δεν μπορούμε λοιπόν να γνωρίσουμε την ουσία του, παρά μόνο να οιειωθούμε τις άκτιστες ενέργειές του (χάρη, αγάπη, χαρά, ειρήνη κ.λπ.).</a:t>
            </a:r>
          </a:p>
          <a:p>
            <a:pPr algn="just">
              <a:lnSpc>
                <a:spcPct val="150000"/>
              </a:lnSpc>
            </a:pPr>
            <a:r>
              <a:rPr lang="el-GR" sz="1640" dirty="0">
                <a:latin typeface="Times New Roman" panose="02020603050405020304" pitchFamily="18" charset="0"/>
                <a:cs typeface="Times New Roman" panose="02020603050405020304" pitchFamily="18" charset="0"/>
              </a:rPr>
              <a:t>Στη Δύση την ίδια εποχή, 14. αι., αμφισβητήθηκε η απολυτοποίηση του ορθού λόγου. Στη θέση του ο Ιωάννης Δους Σκώτος (Φραγκισκανός θεολόγος στο Παρίσι) πρόβαλε τη βούληση. Σύμφωνα με την Πλατωνική αντίληψη, η βούληση από τη φύση της θέλει το αγαθό. Μία βούληση όμως που είναι υποχρεωμένη να θέλει το αγαθό δεν είναι ελεύθερη. Κατά την Ορθόδοξη διδασκαλία ο άνθρωπος πλάστηκε κατ’ εικόνα Θεού, δηλαδή ελεύθερος να επιλέξει το καλό ή το κακό.</a:t>
            </a:r>
          </a:p>
          <a:p>
            <a:pPr algn="just">
              <a:lnSpc>
                <a:spcPct val="150000"/>
              </a:lnSpc>
            </a:pPr>
            <a:r>
              <a:rPr lang="el-GR" sz="1640" dirty="0">
                <a:latin typeface="Times New Roman" panose="02020603050405020304" pitchFamily="18" charset="0"/>
                <a:cs typeface="Times New Roman" panose="02020603050405020304" pitchFamily="18" charset="0"/>
              </a:rPr>
              <a:t>Ο Γουλιέλμος Όκκαμ (1287-1347), Άγγλος Φραγκισκανός) ακολούθησε άλλη γραμμή. Τόνισε την ονοματοκρατία </a:t>
            </a:r>
            <a:r>
              <a:rPr lang="en-US" sz="1640" dirty="0">
                <a:latin typeface="Times New Roman" panose="02020603050405020304" pitchFamily="18" charset="0"/>
                <a:cs typeface="Times New Roman" panose="02020603050405020304" pitchFamily="18" charset="0"/>
              </a:rPr>
              <a:t>(</a:t>
            </a:r>
            <a:r>
              <a:rPr lang="en-US" sz="1640" dirty="0" err="1">
                <a:latin typeface="Times New Roman" panose="02020603050405020304" pitchFamily="18" charset="0"/>
                <a:cs typeface="Times New Roman" panose="02020603050405020304" pitchFamily="18" charset="0"/>
              </a:rPr>
              <a:t>nominalismus</a:t>
            </a:r>
            <a:r>
              <a:rPr lang="en-US" sz="1640" dirty="0">
                <a:latin typeface="Times New Roman" panose="02020603050405020304" pitchFamily="18" charset="0"/>
                <a:cs typeface="Times New Roman" panose="02020603050405020304" pitchFamily="18" charset="0"/>
              </a:rPr>
              <a:t>)</a:t>
            </a:r>
            <a:r>
              <a:rPr lang="el-GR" sz="1640" dirty="0">
                <a:latin typeface="Times New Roman" panose="02020603050405020304" pitchFamily="18" charset="0"/>
                <a:cs typeface="Times New Roman" panose="02020603050405020304" pitchFamily="18" charset="0"/>
              </a:rPr>
              <a:t>, ότι δηλαδή οι έννοιες είναι απλά ονόματα που δίνονται από την παρατήρηση και έρευνα των πραγμάτων. Η έννοια δεν ερευνάται προκειμένου να κατανοηθεί η ουσία ενός πράγματος.</a:t>
            </a:r>
          </a:p>
        </p:txBody>
      </p:sp>
    </p:spTree>
    <p:extLst>
      <p:ext uri="{BB962C8B-B14F-4D97-AF65-F5344CB8AC3E}">
        <p14:creationId xmlns:p14="http://schemas.microsoft.com/office/powerpoint/2010/main" val="3834315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47C84-4BCF-4B7B-B039-35EAD155D736}"/>
              </a:ext>
            </a:extLst>
          </p:cNvPr>
          <p:cNvSpPr>
            <a:spLocks noGrp="1"/>
          </p:cNvSpPr>
          <p:nvPr>
            <p:ph type="title"/>
          </p:nvPr>
        </p:nvSpPr>
        <p:spPr/>
        <p:txBody>
          <a:bodyPr>
            <a:normAutofit/>
          </a:bodyPr>
          <a:lstStyle/>
          <a:p>
            <a:pPr algn="ctr">
              <a:lnSpc>
                <a:spcPct val="100000"/>
              </a:lnSpc>
            </a:pPr>
            <a:r>
              <a:rPr lang="el-GR" sz="2200" b="1" u="sng" dirty="0">
                <a:latin typeface="Times New Roman" panose="02020603050405020304" pitchFamily="18" charset="0"/>
                <a:cs typeface="Times New Roman" panose="02020603050405020304" pitchFamily="18" charset="0"/>
              </a:rPr>
              <a:t>Συνάντηση </a:t>
            </a:r>
            <a:r>
              <a:rPr lang="el-GR" sz="2200" b="1" u="sng">
                <a:latin typeface="Times New Roman" panose="02020603050405020304" pitchFamily="18" charset="0"/>
                <a:cs typeface="Times New Roman" panose="02020603050405020304" pitchFamily="18" charset="0"/>
              </a:rPr>
              <a:t>της σχολαστικής </a:t>
            </a:r>
            <a:r>
              <a:rPr lang="el-GR" sz="2200" b="1" u="sng" dirty="0">
                <a:latin typeface="Times New Roman" panose="02020603050405020304" pitchFamily="18" charset="0"/>
                <a:cs typeface="Times New Roman" panose="02020603050405020304" pitchFamily="18" charset="0"/>
              </a:rPr>
              <a:t>Θεολογίας</a:t>
            </a:r>
            <a:br>
              <a:rPr lang="el-GR" sz="2200" b="1" u="sng" dirty="0">
                <a:latin typeface="Times New Roman" panose="02020603050405020304" pitchFamily="18" charset="0"/>
                <a:cs typeface="Times New Roman" panose="02020603050405020304" pitchFamily="18" charset="0"/>
              </a:rPr>
            </a:br>
            <a:r>
              <a:rPr lang="el-GR" sz="2200" b="1" u="sng" dirty="0">
                <a:latin typeface="Times New Roman" panose="02020603050405020304" pitchFamily="18" charset="0"/>
                <a:cs typeface="Times New Roman" panose="02020603050405020304" pitchFamily="18" charset="0"/>
              </a:rPr>
              <a:t>με τη Θεολογία της Ανατολής</a:t>
            </a:r>
          </a:p>
        </p:txBody>
      </p:sp>
      <p:sp>
        <p:nvSpPr>
          <p:cNvPr id="3" name="Content Placeholder 2">
            <a:extLst>
              <a:ext uri="{FF2B5EF4-FFF2-40B4-BE49-F238E27FC236}">
                <a16:creationId xmlns:a16="http://schemas.microsoft.com/office/drawing/2014/main" id="{81135639-EB86-44F4-85DD-6E6242896327}"/>
              </a:ext>
            </a:extLst>
          </p:cNvPr>
          <p:cNvSpPr>
            <a:spLocks noGrp="1"/>
          </p:cNvSpPr>
          <p:nvPr>
            <p:ph idx="1"/>
          </p:nvPr>
        </p:nvSpPr>
        <p:spPr/>
        <p:txBody>
          <a:bodyPr>
            <a:normAutofit fontScale="92500" lnSpcReduction="20000"/>
          </a:bodyPr>
          <a:lstStyle/>
          <a:p>
            <a:pPr algn="just">
              <a:lnSpc>
                <a:spcPct val="150000"/>
              </a:lnSpc>
            </a:pPr>
            <a:r>
              <a:rPr lang="el-GR" sz="2200" dirty="0">
                <a:latin typeface="Times New Roman" panose="02020603050405020304" pitchFamily="18" charset="0"/>
                <a:cs typeface="Times New Roman" panose="02020603050405020304" pitchFamily="18" charset="0"/>
              </a:rPr>
              <a:t>Ο μοναχός Βαρλαάμ ο Καλαβρός έκαμε γνωστή τον 14ο αι. στην Ανατολή τη σχολαστική μεθοδολογία. Δίδασκε τη δυνατότητα γνώσης της ουσίας του Θεού με τη λογική (διανοητικός τρόπος).</a:t>
            </a:r>
          </a:p>
          <a:p>
            <a:pPr algn="just">
              <a:lnSpc>
                <a:spcPct val="150000"/>
              </a:lnSpc>
            </a:pPr>
            <a:r>
              <a:rPr lang="el-GR" sz="2200" dirty="0">
                <a:latin typeface="Times New Roman" panose="02020603050405020304" pitchFamily="18" charset="0"/>
                <a:cs typeface="Times New Roman" panose="02020603050405020304" pitchFamily="18" charset="0"/>
              </a:rPr>
              <a:t>Ήρθε σε θεολογική διένεξη με την Ησυχαστική Παράδοση της Ανατολής. Η εν λόγω παράδοση, διδάσκει τη δυνατότητα γνώσης όχι της ουσίας, αλλά των ενεργειών του Θεού (εμπειρική μέθοδος). </a:t>
            </a:r>
          </a:p>
          <a:p>
            <a:pPr algn="just">
              <a:lnSpc>
                <a:spcPct val="150000"/>
              </a:lnSpc>
            </a:pPr>
            <a:r>
              <a:rPr lang="el-GR" sz="2200" dirty="0">
                <a:latin typeface="Times New Roman" panose="02020603050405020304" pitchFamily="18" charset="0"/>
                <a:cs typeface="Times New Roman" panose="02020603050405020304" pitchFamily="18" charset="0"/>
              </a:rPr>
              <a:t>Η ουσία του Θεού, ως άκτιστη, απρόσιτη και αμέθεκτη είναι παντελώς απρόσιτη στον ανθρώπινο νου, καθ’ ότι το οντολογικό χάσμα ανάμεσα στο κτιστό και το άκτιστο είναι ανυπέρβλητο. Ωστόσο οι ενέργειες είναι μεν άκτιστες, αλλά προσιτές και μεθεκτές. Κύριος εκρόσωπος ο άγιος Γρηγόριος ο Παλαμάς.</a:t>
            </a:r>
          </a:p>
        </p:txBody>
      </p:sp>
    </p:spTree>
    <p:extLst>
      <p:ext uri="{BB962C8B-B14F-4D97-AF65-F5344CB8AC3E}">
        <p14:creationId xmlns:p14="http://schemas.microsoft.com/office/powerpoint/2010/main" val="3521216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E7BBF-39D8-4B36-81EF-9C7AE2CF392C}"/>
              </a:ext>
            </a:extLst>
          </p:cNvPr>
          <p:cNvSpPr>
            <a:spLocks noGrp="1"/>
          </p:cNvSpPr>
          <p:nvPr>
            <p:ph type="title"/>
          </p:nvPr>
        </p:nvSpPr>
        <p:spPr/>
        <p:txBody>
          <a:bodyPr>
            <a:normAutofit/>
          </a:bodyPr>
          <a:lstStyle/>
          <a:p>
            <a:pPr algn="ctr"/>
            <a:r>
              <a:rPr lang="el-GR" sz="2200" b="1" u="sng" dirty="0">
                <a:latin typeface="Times New Roman" panose="02020603050405020304" pitchFamily="18" charset="0"/>
                <a:cs typeface="Times New Roman" panose="02020603050405020304" pitchFamily="18" charset="0"/>
              </a:rPr>
              <a:t>Στην Ορθόδοξη Παράδοση μιλάμε για</a:t>
            </a:r>
            <a:r>
              <a:rPr lang="en-US" sz="2200" b="1" u="sng" dirty="0">
                <a:latin typeface="Times New Roman" panose="02020603050405020304" pitchFamily="18" charset="0"/>
                <a:cs typeface="Times New Roman" panose="02020603050405020304" pitchFamily="18" charset="0"/>
              </a:rPr>
              <a:t>:</a:t>
            </a:r>
            <a:endParaRPr lang="el-GR" sz="2200"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4DA9F36-1A33-476F-8111-2767D853AEF6}"/>
              </a:ext>
            </a:extLst>
          </p:cNvPr>
          <p:cNvSpPr>
            <a:spLocks noGrp="1"/>
          </p:cNvSpPr>
          <p:nvPr>
            <p:ph idx="1"/>
          </p:nvPr>
        </p:nvSpPr>
        <p:spPr/>
        <p:txBody>
          <a:bodyPr>
            <a:normAutofit fontScale="85000" lnSpcReduction="10000"/>
          </a:bodyPr>
          <a:lstStyle/>
          <a:p>
            <a:pPr algn="just">
              <a:lnSpc>
                <a:spcPct val="150000"/>
              </a:lnSpc>
            </a:pPr>
            <a:r>
              <a:rPr lang="el-GR" sz="1730" dirty="0">
                <a:latin typeface="Times New Roman" panose="02020603050405020304" pitchFamily="18" charset="0"/>
                <a:cs typeface="Times New Roman" panose="02020603050405020304" pitchFamily="18" charset="0"/>
              </a:rPr>
              <a:t>Διάκριση ομολογίας και αντιλογίας. Η ομολογία θέλει ακριβή τρόπο υπεράσπισης της πίστης – δόγματος. Η αντιλογία δικαιολογεί ποικίλες μεθοδολογίας και συμβάλλει στη ανάπτυξη δημιουργικού διαλόγου με τον πολιτισμικό περίγυρο κάθε εποχής (Βλ. Συνάντηση Χριστιανισμού με την θύραθεν φιλοσοφία).</a:t>
            </a:r>
          </a:p>
          <a:p>
            <a:pPr algn="just">
              <a:lnSpc>
                <a:spcPct val="150000"/>
              </a:lnSpc>
            </a:pPr>
            <a:r>
              <a:rPr lang="el-GR" sz="1730" dirty="0">
                <a:latin typeface="Times New Roman" panose="02020603050405020304" pitchFamily="18" charset="0"/>
                <a:cs typeface="Times New Roman" panose="02020603050405020304" pitchFamily="18" charset="0"/>
              </a:rPr>
              <a:t>Διάκριση χαρισματικής και επιστημονικής επιστημονικής θεολογίας. Η πρώτη ακολουθεί την εμπειρική μέθοδο και ως επιστητό έχει τον αποκαλυπτικό Λόγο. Οι άγιοι βιώνουν τη χαρισματική Θεολογία (αληθινή φιλοσοφία). Η δεύτερη (επιστημονική) ακολουθεί την αποδεικτική μέθοδο και ως αντικείμενο γνώσης έχει τον κόσμο, την ύλη, την ψυχή κ.ό.κ. Τίποτε δεν εμποδίζει να ακολουθεί και τους δύο αυτούς θεολογικούς δρόμους. (Βλ. το παράδειγμα των Καππαδοκών Πατερων).</a:t>
            </a:r>
          </a:p>
          <a:p>
            <a:pPr algn="just">
              <a:lnSpc>
                <a:spcPct val="150000"/>
              </a:lnSpc>
            </a:pPr>
            <a:r>
              <a:rPr lang="el-GR" sz="1730" dirty="0">
                <a:latin typeface="Times New Roman" panose="02020603050405020304" pitchFamily="18" charset="0"/>
                <a:cs typeface="Times New Roman" panose="02020603050405020304" pitchFamily="18" charset="0"/>
              </a:rPr>
              <a:t>Διάκριση ακτίστου Θεού και κτιστής δημιουργίας. Το κτιστό δεν ταυτίζεται μέ το Θεό. Μας οδηγεί όμως αγιαζόμενο δια του Αγίου Πνεύματος στην κατά χάρη γνώση, μέθεξη και εμπειρία του Θεού. Με τη σάρκωση του Λόγου ο Θεός προσέλαβε το κτιστό (άνθρωπο και κόσμο) και το θέωσε κατά χάριν. Εάν ο Λόγος δεν προσελάμβανε ολόκληρο τον άνθρωπο τότε η θέωσή του θα ήτο ατελής. («</a:t>
            </a:r>
            <a:r>
              <a:rPr lang="el-GR" sz="1800" i="1" dirty="0">
                <a:latin typeface="Times New Roman" panose="02020603050405020304" pitchFamily="18" charset="0"/>
                <a:cs typeface="Times New Roman" panose="02020603050405020304" pitchFamily="18" charset="0"/>
              </a:rPr>
              <a:t>Το γαρ απρόσληπτον, αθεράπευτον ο δε ήνωται τω Θεώ, τούτο και σώζεται</a:t>
            </a:r>
            <a:r>
              <a:rPr lang="el-GR" sz="1800" dirty="0">
                <a:latin typeface="Times New Roman" panose="02020603050405020304" pitchFamily="18" charset="0"/>
                <a:cs typeface="Times New Roman" panose="02020603050405020304" pitchFamily="18" charset="0"/>
              </a:rPr>
              <a:t>». Γρηγορίου Ναζιανζηνού, </a:t>
            </a:r>
            <a:r>
              <a:rPr lang="el-GR" sz="1800" i="1" dirty="0">
                <a:latin typeface="Times New Roman" panose="02020603050405020304" pitchFamily="18" charset="0"/>
                <a:cs typeface="Times New Roman" panose="02020603050405020304" pitchFamily="18" charset="0"/>
              </a:rPr>
              <a:t>Επιστολή 101 - Προς Κληδόνιον, </a:t>
            </a:r>
            <a:r>
              <a:rPr lang="el-GR" sz="1800" dirty="0">
                <a:latin typeface="Times New Roman" panose="02020603050405020304" pitchFamily="18" charset="0"/>
                <a:cs typeface="Times New Roman" panose="02020603050405020304" pitchFamily="18" charset="0"/>
              </a:rPr>
              <a:t>PG 37, 181.).</a:t>
            </a:r>
            <a:endParaRPr lang="el-GR" sz="173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8469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952</Words>
  <Application>Microsoft Office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ΜΑΘΗΜΑ ΕΒΔΟΜΟ Β’</vt:lpstr>
      <vt:lpstr>Σχολαστική μέθοδος διδασκαλίας των μαθημάτων Θεολογίας στη Δύση</vt:lpstr>
      <vt:lpstr>PowerPoint Presentation</vt:lpstr>
      <vt:lpstr>Ο σχολαστικισμός</vt:lpstr>
      <vt:lpstr>PowerPoint Presentation</vt:lpstr>
      <vt:lpstr>PowerPoint Presentation</vt:lpstr>
      <vt:lpstr>Συνάντηση της σχολαστικής Θεολογίας με τη Θεολογία της Ανατολής</vt:lpstr>
      <vt:lpstr>Στην Ορθόδοξη Παράδοση μιλάμε για: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ΜΑΘΗΜΑ ΕΒΔΟΜΟ Β’</dc:title>
  <dc:creator>user</dc:creator>
  <cp:lastModifiedBy>user</cp:lastModifiedBy>
  <cp:revision>17</cp:revision>
  <cp:lastPrinted>2020-12-03T08:32:30Z</cp:lastPrinted>
  <dcterms:created xsi:type="dcterms:W3CDTF">2020-12-03T07:28:09Z</dcterms:created>
  <dcterms:modified xsi:type="dcterms:W3CDTF">2020-12-08T08:18:17Z</dcterms:modified>
</cp:coreProperties>
</file>