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7CF9CC-B07E-46E9-8132-25C3D3EAE441}"/>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a:p>
        </p:txBody>
      </p:sp>
      <p:sp>
        <p:nvSpPr>
          <p:cNvPr id="3" name="Υπότιτλος 2">
            <a:extLst>
              <a:ext uri="{FF2B5EF4-FFF2-40B4-BE49-F238E27FC236}">
                <a16:creationId xmlns:a16="http://schemas.microsoft.com/office/drawing/2014/main" id="{F71F6F14-95E8-4388-89DF-AEB8BF4BE4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a:p>
        </p:txBody>
      </p:sp>
      <p:sp>
        <p:nvSpPr>
          <p:cNvPr id="4" name="Θέση ημερομηνίας 3">
            <a:extLst>
              <a:ext uri="{FF2B5EF4-FFF2-40B4-BE49-F238E27FC236}">
                <a16:creationId xmlns:a16="http://schemas.microsoft.com/office/drawing/2014/main" id="{675D255F-D227-46B3-B1FD-70AB8A977DE6}"/>
              </a:ext>
            </a:extLst>
          </p:cNvPr>
          <p:cNvSpPr>
            <a:spLocks noGrp="1"/>
          </p:cNvSpPr>
          <p:nvPr>
            <p:ph type="dt" sz="half" idx="10"/>
          </p:nvPr>
        </p:nvSpPr>
        <p:spPr/>
        <p:txBody>
          <a:bodyPr/>
          <a:lstStyle/>
          <a:p>
            <a:fld id="{A154C142-2B5E-4F47-8567-34FD4AF29CBF}" type="datetimeFigureOut">
              <a:rPr lang="en-US" smtClean="0"/>
              <a:t>12/1/2020</a:t>
            </a:fld>
            <a:endParaRPr lang="en-US"/>
          </a:p>
        </p:txBody>
      </p:sp>
      <p:sp>
        <p:nvSpPr>
          <p:cNvPr id="5" name="Θέση υποσέλιδου 4">
            <a:extLst>
              <a:ext uri="{FF2B5EF4-FFF2-40B4-BE49-F238E27FC236}">
                <a16:creationId xmlns:a16="http://schemas.microsoft.com/office/drawing/2014/main" id="{09522081-F362-4A84-B2CE-2F520595A131}"/>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3E1EAFEB-1659-4198-A79F-E60628EAE943}"/>
              </a:ext>
            </a:extLst>
          </p:cNvPr>
          <p:cNvSpPr>
            <a:spLocks noGrp="1"/>
          </p:cNvSpPr>
          <p:nvPr>
            <p:ph type="sldNum" sz="quarter" idx="12"/>
          </p:nvPr>
        </p:nvSpPr>
        <p:spPr/>
        <p:txBody>
          <a:bodyPr/>
          <a:lstStyle/>
          <a:p>
            <a:fld id="{E46F92C8-2F7F-4055-A841-5EEFEB8333CD}" type="slidenum">
              <a:rPr lang="en-US" smtClean="0"/>
              <a:t>‹#›</a:t>
            </a:fld>
            <a:endParaRPr lang="en-US"/>
          </a:p>
        </p:txBody>
      </p:sp>
    </p:spTree>
    <p:extLst>
      <p:ext uri="{BB962C8B-B14F-4D97-AF65-F5344CB8AC3E}">
        <p14:creationId xmlns:p14="http://schemas.microsoft.com/office/powerpoint/2010/main" val="4191465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BE55A8-8AFA-4525-9DCE-071A50F739D9}"/>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832260BF-D08D-46D3-B355-833C760DD1E1}"/>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CB14612E-2205-488E-939F-4432B1920A6A}"/>
              </a:ext>
            </a:extLst>
          </p:cNvPr>
          <p:cNvSpPr>
            <a:spLocks noGrp="1"/>
          </p:cNvSpPr>
          <p:nvPr>
            <p:ph type="dt" sz="half" idx="10"/>
          </p:nvPr>
        </p:nvSpPr>
        <p:spPr/>
        <p:txBody>
          <a:bodyPr/>
          <a:lstStyle/>
          <a:p>
            <a:fld id="{A154C142-2B5E-4F47-8567-34FD4AF29CBF}" type="datetimeFigureOut">
              <a:rPr lang="en-US" smtClean="0"/>
              <a:t>12/1/2020</a:t>
            </a:fld>
            <a:endParaRPr lang="en-US"/>
          </a:p>
        </p:txBody>
      </p:sp>
      <p:sp>
        <p:nvSpPr>
          <p:cNvPr id="5" name="Θέση υποσέλιδου 4">
            <a:extLst>
              <a:ext uri="{FF2B5EF4-FFF2-40B4-BE49-F238E27FC236}">
                <a16:creationId xmlns:a16="http://schemas.microsoft.com/office/drawing/2014/main" id="{C6A86F2D-62D7-4B7C-B44F-2A9C66B1EAA0}"/>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357B52B6-DAF3-4C3C-BEA5-35E9FB28D9EB}"/>
              </a:ext>
            </a:extLst>
          </p:cNvPr>
          <p:cNvSpPr>
            <a:spLocks noGrp="1"/>
          </p:cNvSpPr>
          <p:nvPr>
            <p:ph type="sldNum" sz="quarter" idx="12"/>
          </p:nvPr>
        </p:nvSpPr>
        <p:spPr/>
        <p:txBody>
          <a:bodyPr/>
          <a:lstStyle/>
          <a:p>
            <a:fld id="{E46F92C8-2F7F-4055-A841-5EEFEB8333CD}" type="slidenum">
              <a:rPr lang="en-US" smtClean="0"/>
              <a:t>‹#›</a:t>
            </a:fld>
            <a:endParaRPr lang="en-US"/>
          </a:p>
        </p:txBody>
      </p:sp>
    </p:spTree>
    <p:extLst>
      <p:ext uri="{BB962C8B-B14F-4D97-AF65-F5344CB8AC3E}">
        <p14:creationId xmlns:p14="http://schemas.microsoft.com/office/powerpoint/2010/main" val="875233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A03E23BB-B0F2-44EA-994E-A760CD7529E7}"/>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C588761D-7629-4E60-B770-B52274170E16}"/>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B34FB1F2-73E6-4AD0-8143-A158C3B8CC42}"/>
              </a:ext>
            </a:extLst>
          </p:cNvPr>
          <p:cNvSpPr>
            <a:spLocks noGrp="1"/>
          </p:cNvSpPr>
          <p:nvPr>
            <p:ph type="dt" sz="half" idx="10"/>
          </p:nvPr>
        </p:nvSpPr>
        <p:spPr/>
        <p:txBody>
          <a:bodyPr/>
          <a:lstStyle/>
          <a:p>
            <a:fld id="{A154C142-2B5E-4F47-8567-34FD4AF29CBF}" type="datetimeFigureOut">
              <a:rPr lang="en-US" smtClean="0"/>
              <a:t>12/1/2020</a:t>
            </a:fld>
            <a:endParaRPr lang="en-US"/>
          </a:p>
        </p:txBody>
      </p:sp>
      <p:sp>
        <p:nvSpPr>
          <p:cNvPr id="5" name="Θέση υποσέλιδου 4">
            <a:extLst>
              <a:ext uri="{FF2B5EF4-FFF2-40B4-BE49-F238E27FC236}">
                <a16:creationId xmlns:a16="http://schemas.microsoft.com/office/drawing/2014/main" id="{DEDA6F08-9F2C-44D6-AE08-3AD79D0955C1}"/>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585598E2-43F6-4405-92FB-6BF6775323C2}"/>
              </a:ext>
            </a:extLst>
          </p:cNvPr>
          <p:cNvSpPr>
            <a:spLocks noGrp="1"/>
          </p:cNvSpPr>
          <p:nvPr>
            <p:ph type="sldNum" sz="quarter" idx="12"/>
          </p:nvPr>
        </p:nvSpPr>
        <p:spPr/>
        <p:txBody>
          <a:bodyPr/>
          <a:lstStyle/>
          <a:p>
            <a:fld id="{E46F92C8-2F7F-4055-A841-5EEFEB8333CD}" type="slidenum">
              <a:rPr lang="en-US" smtClean="0"/>
              <a:t>‹#›</a:t>
            </a:fld>
            <a:endParaRPr lang="en-US"/>
          </a:p>
        </p:txBody>
      </p:sp>
    </p:spTree>
    <p:extLst>
      <p:ext uri="{BB962C8B-B14F-4D97-AF65-F5344CB8AC3E}">
        <p14:creationId xmlns:p14="http://schemas.microsoft.com/office/powerpoint/2010/main" val="1459852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AA67D7-EB0B-4274-97C5-18BADF91E3B6}"/>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51D0CE59-6F54-4129-9335-8B1FB4E302B9}"/>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F7D5F262-4D43-40D0-8238-CFCA3C8188F8}"/>
              </a:ext>
            </a:extLst>
          </p:cNvPr>
          <p:cNvSpPr>
            <a:spLocks noGrp="1"/>
          </p:cNvSpPr>
          <p:nvPr>
            <p:ph type="dt" sz="half" idx="10"/>
          </p:nvPr>
        </p:nvSpPr>
        <p:spPr/>
        <p:txBody>
          <a:bodyPr/>
          <a:lstStyle/>
          <a:p>
            <a:fld id="{A154C142-2B5E-4F47-8567-34FD4AF29CBF}" type="datetimeFigureOut">
              <a:rPr lang="en-US" smtClean="0"/>
              <a:t>12/1/2020</a:t>
            </a:fld>
            <a:endParaRPr lang="en-US"/>
          </a:p>
        </p:txBody>
      </p:sp>
      <p:sp>
        <p:nvSpPr>
          <p:cNvPr id="5" name="Θέση υποσέλιδου 4">
            <a:extLst>
              <a:ext uri="{FF2B5EF4-FFF2-40B4-BE49-F238E27FC236}">
                <a16:creationId xmlns:a16="http://schemas.microsoft.com/office/drawing/2014/main" id="{80C87643-1B9D-4CDD-ADA9-E1F1D35638F1}"/>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9E932ABA-AA19-422A-9B40-1D9900BC337A}"/>
              </a:ext>
            </a:extLst>
          </p:cNvPr>
          <p:cNvSpPr>
            <a:spLocks noGrp="1"/>
          </p:cNvSpPr>
          <p:nvPr>
            <p:ph type="sldNum" sz="quarter" idx="12"/>
          </p:nvPr>
        </p:nvSpPr>
        <p:spPr/>
        <p:txBody>
          <a:bodyPr/>
          <a:lstStyle/>
          <a:p>
            <a:fld id="{E46F92C8-2F7F-4055-A841-5EEFEB8333CD}" type="slidenum">
              <a:rPr lang="en-US" smtClean="0"/>
              <a:t>‹#›</a:t>
            </a:fld>
            <a:endParaRPr lang="en-US"/>
          </a:p>
        </p:txBody>
      </p:sp>
    </p:spTree>
    <p:extLst>
      <p:ext uri="{BB962C8B-B14F-4D97-AF65-F5344CB8AC3E}">
        <p14:creationId xmlns:p14="http://schemas.microsoft.com/office/powerpoint/2010/main" val="3195843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A866E8-9F0C-4173-A6BE-1BF3FD680FC1}"/>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C327CD73-1EBE-46E3-97B4-672890726D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DAD8CB7E-7EC4-49BD-A063-8AE1199BF5BB}"/>
              </a:ext>
            </a:extLst>
          </p:cNvPr>
          <p:cNvSpPr>
            <a:spLocks noGrp="1"/>
          </p:cNvSpPr>
          <p:nvPr>
            <p:ph type="dt" sz="half" idx="10"/>
          </p:nvPr>
        </p:nvSpPr>
        <p:spPr/>
        <p:txBody>
          <a:bodyPr/>
          <a:lstStyle/>
          <a:p>
            <a:fld id="{A154C142-2B5E-4F47-8567-34FD4AF29CBF}" type="datetimeFigureOut">
              <a:rPr lang="en-US" smtClean="0"/>
              <a:t>12/1/2020</a:t>
            </a:fld>
            <a:endParaRPr lang="en-US"/>
          </a:p>
        </p:txBody>
      </p:sp>
      <p:sp>
        <p:nvSpPr>
          <p:cNvPr id="5" name="Θέση υποσέλιδου 4">
            <a:extLst>
              <a:ext uri="{FF2B5EF4-FFF2-40B4-BE49-F238E27FC236}">
                <a16:creationId xmlns:a16="http://schemas.microsoft.com/office/drawing/2014/main" id="{B0A63EC9-F941-4A8A-8EF6-A1B2A0684D47}"/>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AE5A6A1B-5F0B-4722-95B9-26DB49615CF1}"/>
              </a:ext>
            </a:extLst>
          </p:cNvPr>
          <p:cNvSpPr>
            <a:spLocks noGrp="1"/>
          </p:cNvSpPr>
          <p:nvPr>
            <p:ph type="sldNum" sz="quarter" idx="12"/>
          </p:nvPr>
        </p:nvSpPr>
        <p:spPr/>
        <p:txBody>
          <a:bodyPr/>
          <a:lstStyle/>
          <a:p>
            <a:fld id="{E46F92C8-2F7F-4055-A841-5EEFEB8333CD}" type="slidenum">
              <a:rPr lang="en-US" smtClean="0"/>
              <a:t>‹#›</a:t>
            </a:fld>
            <a:endParaRPr lang="en-US"/>
          </a:p>
        </p:txBody>
      </p:sp>
    </p:spTree>
    <p:extLst>
      <p:ext uri="{BB962C8B-B14F-4D97-AF65-F5344CB8AC3E}">
        <p14:creationId xmlns:p14="http://schemas.microsoft.com/office/powerpoint/2010/main" val="1552756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A36FDFF-27D5-4AB7-B351-FF274276CA0D}"/>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F3F8CB43-EC86-4456-9636-352E4745F8F7}"/>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περιεχομένου 3">
            <a:extLst>
              <a:ext uri="{FF2B5EF4-FFF2-40B4-BE49-F238E27FC236}">
                <a16:creationId xmlns:a16="http://schemas.microsoft.com/office/drawing/2014/main" id="{34FD0FF8-5F3E-4626-825B-59F966E6CEAA}"/>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ημερομηνίας 4">
            <a:extLst>
              <a:ext uri="{FF2B5EF4-FFF2-40B4-BE49-F238E27FC236}">
                <a16:creationId xmlns:a16="http://schemas.microsoft.com/office/drawing/2014/main" id="{9A530E91-396F-4408-8AFE-B6E0295CC705}"/>
              </a:ext>
            </a:extLst>
          </p:cNvPr>
          <p:cNvSpPr>
            <a:spLocks noGrp="1"/>
          </p:cNvSpPr>
          <p:nvPr>
            <p:ph type="dt" sz="half" idx="10"/>
          </p:nvPr>
        </p:nvSpPr>
        <p:spPr/>
        <p:txBody>
          <a:bodyPr/>
          <a:lstStyle/>
          <a:p>
            <a:fld id="{A154C142-2B5E-4F47-8567-34FD4AF29CBF}" type="datetimeFigureOut">
              <a:rPr lang="en-US" smtClean="0"/>
              <a:t>12/1/2020</a:t>
            </a:fld>
            <a:endParaRPr lang="en-US"/>
          </a:p>
        </p:txBody>
      </p:sp>
      <p:sp>
        <p:nvSpPr>
          <p:cNvPr id="6" name="Θέση υποσέλιδου 5">
            <a:extLst>
              <a:ext uri="{FF2B5EF4-FFF2-40B4-BE49-F238E27FC236}">
                <a16:creationId xmlns:a16="http://schemas.microsoft.com/office/drawing/2014/main" id="{DEEF16DC-A7DC-4C0C-A29C-E7FDF330F16D}"/>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43F47F07-4CCE-4F05-ADCE-FC7ED96752C5}"/>
              </a:ext>
            </a:extLst>
          </p:cNvPr>
          <p:cNvSpPr>
            <a:spLocks noGrp="1"/>
          </p:cNvSpPr>
          <p:nvPr>
            <p:ph type="sldNum" sz="quarter" idx="12"/>
          </p:nvPr>
        </p:nvSpPr>
        <p:spPr/>
        <p:txBody>
          <a:bodyPr/>
          <a:lstStyle/>
          <a:p>
            <a:fld id="{E46F92C8-2F7F-4055-A841-5EEFEB8333CD}" type="slidenum">
              <a:rPr lang="en-US" smtClean="0"/>
              <a:t>‹#›</a:t>
            </a:fld>
            <a:endParaRPr lang="en-US"/>
          </a:p>
        </p:txBody>
      </p:sp>
    </p:spTree>
    <p:extLst>
      <p:ext uri="{BB962C8B-B14F-4D97-AF65-F5344CB8AC3E}">
        <p14:creationId xmlns:p14="http://schemas.microsoft.com/office/powerpoint/2010/main" val="924866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44A652-F5AC-47A1-B574-400EF9DEFDB9}"/>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57303518-CF99-4C4A-AB4E-EE7357AB1C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25F9CDCE-7AD0-4F8F-850E-FC537BDD8CAC}"/>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κειμένου 4">
            <a:extLst>
              <a:ext uri="{FF2B5EF4-FFF2-40B4-BE49-F238E27FC236}">
                <a16:creationId xmlns:a16="http://schemas.microsoft.com/office/drawing/2014/main" id="{FDA970E8-83EE-47E1-B835-347E9691F3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160E2CA5-963A-4847-8768-CC31AEFAD392}"/>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Θέση ημερομηνίας 6">
            <a:extLst>
              <a:ext uri="{FF2B5EF4-FFF2-40B4-BE49-F238E27FC236}">
                <a16:creationId xmlns:a16="http://schemas.microsoft.com/office/drawing/2014/main" id="{F58104C2-055E-470A-9D23-2103D8E1BE30}"/>
              </a:ext>
            </a:extLst>
          </p:cNvPr>
          <p:cNvSpPr>
            <a:spLocks noGrp="1"/>
          </p:cNvSpPr>
          <p:nvPr>
            <p:ph type="dt" sz="half" idx="10"/>
          </p:nvPr>
        </p:nvSpPr>
        <p:spPr/>
        <p:txBody>
          <a:bodyPr/>
          <a:lstStyle/>
          <a:p>
            <a:fld id="{A154C142-2B5E-4F47-8567-34FD4AF29CBF}" type="datetimeFigureOut">
              <a:rPr lang="en-US" smtClean="0"/>
              <a:t>12/1/2020</a:t>
            </a:fld>
            <a:endParaRPr lang="en-US"/>
          </a:p>
        </p:txBody>
      </p:sp>
      <p:sp>
        <p:nvSpPr>
          <p:cNvPr id="8" name="Θέση υποσέλιδου 7">
            <a:extLst>
              <a:ext uri="{FF2B5EF4-FFF2-40B4-BE49-F238E27FC236}">
                <a16:creationId xmlns:a16="http://schemas.microsoft.com/office/drawing/2014/main" id="{504DE5D3-8744-422C-AF7A-559AFE80314B}"/>
              </a:ext>
            </a:extLst>
          </p:cNvPr>
          <p:cNvSpPr>
            <a:spLocks noGrp="1"/>
          </p:cNvSpPr>
          <p:nvPr>
            <p:ph type="ftr" sz="quarter" idx="11"/>
          </p:nvPr>
        </p:nvSpPr>
        <p:spPr/>
        <p:txBody>
          <a:bodyPr/>
          <a:lstStyle/>
          <a:p>
            <a:endParaRPr lang="en-US"/>
          </a:p>
        </p:txBody>
      </p:sp>
      <p:sp>
        <p:nvSpPr>
          <p:cNvPr id="9" name="Θέση αριθμού διαφάνειας 8">
            <a:extLst>
              <a:ext uri="{FF2B5EF4-FFF2-40B4-BE49-F238E27FC236}">
                <a16:creationId xmlns:a16="http://schemas.microsoft.com/office/drawing/2014/main" id="{344E6303-144B-47BA-973E-8EEB8A10AFFE}"/>
              </a:ext>
            </a:extLst>
          </p:cNvPr>
          <p:cNvSpPr>
            <a:spLocks noGrp="1"/>
          </p:cNvSpPr>
          <p:nvPr>
            <p:ph type="sldNum" sz="quarter" idx="12"/>
          </p:nvPr>
        </p:nvSpPr>
        <p:spPr/>
        <p:txBody>
          <a:bodyPr/>
          <a:lstStyle/>
          <a:p>
            <a:fld id="{E46F92C8-2F7F-4055-A841-5EEFEB8333CD}" type="slidenum">
              <a:rPr lang="en-US" smtClean="0"/>
              <a:t>‹#›</a:t>
            </a:fld>
            <a:endParaRPr lang="en-US"/>
          </a:p>
        </p:txBody>
      </p:sp>
    </p:spTree>
    <p:extLst>
      <p:ext uri="{BB962C8B-B14F-4D97-AF65-F5344CB8AC3E}">
        <p14:creationId xmlns:p14="http://schemas.microsoft.com/office/powerpoint/2010/main" val="2566115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C303C4-D5A1-4EAA-87DA-59E77CB51231}"/>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ημερομηνίας 2">
            <a:extLst>
              <a:ext uri="{FF2B5EF4-FFF2-40B4-BE49-F238E27FC236}">
                <a16:creationId xmlns:a16="http://schemas.microsoft.com/office/drawing/2014/main" id="{DC992660-820C-47F8-A79F-91A8FBFC2290}"/>
              </a:ext>
            </a:extLst>
          </p:cNvPr>
          <p:cNvSpPr>
            <a:spLocks noGrp="1"/>
          </p:cNvSpPr>
          <p:nvPr>
            <p:ph type="dt" sz="half" idx="10"/>
          </p:nvPr>
        </p:nvSpPr>
        <p:spPr/>
        <p:txBody>
          <a:bodyPr/>
          <a:lstStyle/>
          <a:p>
            <a:fld id="{A154C142-2B5E-4F47-8567-34FD4AF29CBF}" type="datetimeFigureOut">
              <a:rPr lang="en-US" smtClean="0"/>
              <a:t>12/1/2020</a:t>
            </a:fld>
            <a:endParaRPr lang="en-US"/>
          </a:p>
        </p:txBody>
      </p:sp>
      <p:sp>
        <p:nvSpPr>
          <p:cNvPr id="4" name="Θέση υποσέλιδου 3">
            <a:extLst>
              <a:ext uri="{FF2B5EF4-FFF2-40B4-BE49-F238E27FC236}">
                <a16:creationId xmlns:a16="http://schemas.microsoft.com/office/drawing/2014/main" id="{EB48465F-923D-4F1E-9823-B23D9F396A11}"/>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67B987BC-CBA8-44F1-8B1E-F5CCA6DFC76D}"/>
              </a:ext>
            </a:extLst>
          </p:cNvPr>
          <p:cNvSpPr>
            <a:spLocks noGrp="1"/>
          </p:cNvSpPr>
          <p:nvPr>
            <p:ph type="sldNum" sz="quarter" idx="12"/>
          </p:nvPr>
        </p:nvSpPr>
        <p:spPr/>
        <p:txBody>
          <a:bodyPr/>
          <a:lstStyle/>
          <a:p>
            <a:fld id="{E46F92C8-2F7F-4055-A841-5EEFEB8333CD}" type="slidenum">
              <a:rPr lang="en-US" smtClean="0"/>
              <a:t>‹#›</a:t>
            </a:fld>
            <a:endParaRPr lang="en-US"/>
          </a:p>
        </p:txBody>
      </p:sp>
    </p:spTree>
    <p:extLst>
      <p:ext uri="{BB962C8B-B14F-4D97-AF65-F5344CB8AC3E}">
        <p14:creationId xmlns:p14="http://schemas.microsoft.com/office/powerpoint/2010/main" val="216180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3A7CC2C9-0EA2-4AB6-97E4-F19A2C763773}"/>
              </a:ext>
            </a:extLst>
          </p:cNvPr>
          <p:cNvSpPr>
            <a:spLocks noGrp="1"/>
          </p:cNvSpPr>
          <p:nvPr>
            <p:ph type="dt" sz="half" idx="10"/>
          </p:nvPr>
        </p:nvSpPr>
        <p:spPr/>
        <p:txBody>
          <a:bodyPr/>
          <a:lstStyle/>
          <a:p>
            <a:fld id="{A154C142-2B5E-4F47-8567-34FD4AF29CBF}" type="datetimeFigureOut">
              <a:rPr lang="en-US" smtClean="0"/>
              <a:t>12/1/2020</a:t>
            </a:fld>
            <a:endParaRPr lang="en-US"/>
          </a:p>
        </p:txBody>
      </p:sp>
      <p:sp>
        <p:nvSpPr>
          <p:cNvPr id="3" name="Θέση υποσέλιδου 2">
            <a:extLst>
              <a:ext uri="{FF2B5EF4-FFF2-40B4-BE49-F238E27FC236}">
                <a16:creationId xmlns:a16="http://schemas.microsoft.com/office/drawing/2014/main" id="{1D60950E-ACC3-42C1-91FB-AE040EFCB0FF}"/>
              </a:ext>
            </a:extLst>
          </p:cNvPr>
          <p:cNvSpPr>
            <a:spLocks noGrp="1"/>
          </p:cNvSpPr>
          <p:nvPr>
            <p:ph type="ftr" sz="quarter" idx="11"/>
          </p:nvPr>
        </p:nvSpPr>
        <p:spPr/>
        <p:txBody>
          <a:bodyPr/>
          <a:lstStyle/>
          <a:p>
            <a:endParaRPr lang="en-US"/>
          </a:p>
        </p:txBody>
      </p:sp>
      <p:sp>
        <p:nvSpPr>
          <p:cNvPr id="4" name="Θέση αριθμού διαφάνειας 3">
            <a:extLst>
              <a:ext uri="{FF2B5EF4-FFF2-40B4-BE49-F238E27FC236}">
                <a16:creationId xmlns:a16="http://schemas.microsoft.com/office/drawing/2014/main" id="{0B254182-E64F-40E9-A8F7-B318FD76FE83}"/>
              </a:ext>
            </a:extLst>
          </p:cNvPr>
          <p:cNvSpPr>
            <a:spLocks noGrp="1"/>
          </p:cNvSpPr>
          <p:nvPr>
            <p:ph type="sldNum" sz="quarter" idx="12"/>
          </p:nvPr>
        </p:nvSpPr>
        <p:spPr/>
        <p:txBody>
          <a:bodyPr/>
          <a:lstStyle/>
          <a:p>
            <a:fld id="{E46F92C8-2F7F-4055-A841-5EEFEB8333CD}" type="slidenum">
              <a:rPr lang="en-US" smtClean="0"/>
              <a:t>‹#›</a:t>
            </a:fld>
            <a:endParaRPr lang="en-US"/>
          </a:p>
        </p:txBody>
      </p:sp>
    </p:spTree>
    <p:extLst>
      <p:ext uri="{BB962C8B-B14F-4D97-AF65-F5344CB8AC3E}">
        <p14:creationId xmlns:p14="http://schemas.microsoft.com/office/powerpoint/2010/main" val="2872997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EFB4FD-02BD-4153-BE02-3937A082402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83E9B9D4-3FA6-40E7-8154-13B9FF09DA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κειμένου 3">
            <a:extLst>
              <a:ext uri="{FF2B5EF4-FFF2-40B4-BE49-F238E27FC236}">
                <a16:creationId xmlns:a16="http://schemas.microsoft.com/office/drawing/2014/main" id="{2B80DB79-CD5B-40C2-ABA8-F662A4FB44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1CF170B-39B3-420C-B0F6-423F309A2B34}"/>
              </a:ext>
            </a:extLst>
          </p:cNvPr>
          <p:cNvSpPr>
            <a:spLocks noGrp="1"/>
          </p:cNvSpPr>
          <p:nvPr>
            <p:ph type="dt" sz="half" idx="10"/>
          </p:nvPr>
        </p:nvSpPr>
        <p:spPr/>
        <p:txBody>
          <a:bodyPr/>
          <a:lstStyle/>
          <a:p>
            <a:fld id="{A154C142-2B5E-4F47-8567-34FD4AF29CBF}" type="datetimeFigureOut">
              <a:rPr lang="en-US" smtClean="0"/>
              <a:t>12/1/2020</a:t>
            </a:fld>
            <a:endParaRPr lang="en-US"/>
          </a:p>
        </p:txBody>
      </p:sp>
      <p:sp>
        <p:nvSpPr>
          <p:cNvPr id="6" name="Θέση υποσέλιδου 5">
            <a:extLst>
              <a:ext uri="{FF2B5EF4-FFF2-40B4-BE49-F238E27FC236}">
                <a16:creationId xmlns:a16="http://schemas.microsoft.com/office/drawing/2014/main" id="{DE7B798D-06A0-4F2C-A9C0-31273AB71BC6}"/>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0782B6B4-FC4D-41A1-B75B-4D56D3BF6A26}"/>
              </a:ext>
            </a:extLst>
          </p:cNvPr>
          <p:cNvSpPr>
            <a:spLocks noGrp="1"/>
          </p:cNvSpPr>
          <p:nvPr>
            <p:ph type="sldNum" sz="quarter" idx="12"/>
          </p:nvPr>
        </p:nvSpPr>
        <p:spPr/>
        <p:txBody>
          <a:bodyPr/>
          <a:lstStyle/>
          <a:p>
            <a:fld id="{E46F92C8-2F7F-4055-A841-5EEFEB8333CD}" type="slidenum">
              <a:rPr lang="en-US" smtClean="0"/>
              <a:t>‹#›</a:t>
            </a:fld>
            <a:endParaRPr lang="en-US"/>
          </a:p>
        </p:txBody>
      </p:sp>
    </p:spTree>
    <p:extLst>
      <p:ext uri="{BB962C8B-B14F-4D97-AF65-F5344CB8AC3E}">
        <p14:creationId xmlns:p14="http://schemas.microsoft.com/office/powerpoint/2010/main" val="1493682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82D7DE-71F2-4B8D-8FE2-6BE65A990C4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εικόνας 2">
            <a:extLst>
              <a:ext uri="{FF2B5EF4-FFF2-40B4-BE49-F238E27FC236}">
                <a16:creationId xmlns:a16="http://schemas.microsoft.com/office/drawing/2014/main" id="{535029E5-DB5E-4251-9D44-4A408FD6F9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a:extLst>
              <a:ext uri="{FF2B5EF4-FFF2-40B4-BE49-F238E27FC236}">
                <a16:creationId xmlns:a16="http://schemas.microsoft.com/office/drawing/2014/main" id="{5AADD37A-6E25-483C-B67F-65E3A9E27E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ECF0730A-C6CA-44A2-A005-3B9BE3E7B5A0}"/>
              </a:ext>
            </a:extLst>
          </p:cNvPr>
          <p:cNvSpPr>
            <a:spLocks noGrp="1"/>
          </p:cNvSpPr>
          <p:nvPr>
            <p:ph type="dt" sz="half" idx="10"/>
          </p:nvPr>
        </p:nvSpPr>
        <p:spPr/>
        <p:txBody>
          <a:bodyPr/>
          <a:lstStyle/>
          <a:p>
            <a:fld id="{A154C142-2B5E-4F47-8567-34FD4AF29CBF}" type="datetimeFigureOut">
              <a:rPr lang="en-US" smtClean="0"/>
              <a:t>12/1/2020</a:t>
            </a:fld>
            <a:endParaRPr lang="en-US"/>
          </a:p>
        </p:txBody>
      </p:sp>
      <p:sp>
        <p:nvSpPr>
          <p:cNvPr id="6" name="Θέση υποσέλιδου 5">
            <a:extLst>
              <a:ext uri="{FF2B5EF4-FFF2-40B4-BE49-F238E27FC236}">
                <a16:creationId xmlns:a16="http://schemas.microsoft.com/office/drawing/2014/main" id="{E08A9BCD-3164-47F0-A827-BEA1E7E576C9}"/>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261B3119-572E-40D8-AD3B-446DE65BCBA9}"/>
              </a:ext>
            </a:extLst>
          </p:cNvPr>
          <p:cNvSpPr>
            <a:spLocks noGrp="1"/>
          </p:cNvSpPr>
          <p:nvPr>
            <p:ph type="sldNum" sz="quarter" idx="12"/>
          </p:nvPr>
        </p:nvSpPr>
        <p:spPr/>
        <p:txBody>
          <a:bodyPr/>
          <a:lstStyle/>
          <a:p>
            <a:fld id="{E46F92C8-2F7F-4055-A841-5EEFEB8333CD}" type="slidenum">
              <a:rPr lang="en-US" smtClean="0"/>
              <a:t>‹#›</a:t>
            </a:fld>
            <a:endParaRPr lang="en-US"/>
          </a:p>
        </p:txBody>
      </p:sp>
    </p:spTree>
    <p:extLst>
      <p:ext uri="{BB962C8B-B14F-4D97-AF65-F5344CB8AC3E}">
        <p14:creationId xmlns:p14="http://schemas.microsoft.com/office/powerpoint/2010/main" val="1833753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39BE8FD7-A47E-4AF5-92AC-8206A4316E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AA32AA1A-2938-4B38-BEFA-2B883D962C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E7810FA5-05BF-4636-92EF-6C5E4B82B3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54C142-2B5E-4F47-8567-34FD4AF29CBF}" type="datetimeFigureOut">
              <a:rPr lang="en-US" smtClean="0"/>
              <a:t>12/1/2020</a:t>
            </a:fld>
            <a:endParaRPr lang="en-US"/>
          </a:p>
        </p:txBody>
      </p:sp>
      <p:sp>
        <p:nvSpPr>
          <p:cNvPr id="5" name="Θέση υποσέλιδου 4">
            <a:extLst>
              <a:ext uri="{FF2B5EF4-FFF2-40B4-BE49-F238E27FC236}">
                <a16:creationId xmlns:a16="http://schemas.microsoft.com/office/drawing/2014/main" id="{FE4226E5-0E09-49B0-8731-C2A3C91BD5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Θέση αριθμού διαφάνειας 5">
            <a:extLst>
              <a:ext uri="{FF2B5EF4-FFF2-40B4-BE49-F238E27FC236}">
                <a16:creationId xmlns:a16="http://schemas.microsoft.com/office/drawing/2014/main" id="{0B25CCD3-F64B-4DE7-A92D-0A89E1B280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6F92C8-2F7F-4055-A841-5EEFEB8333CD}" type="slidenum">
              <a:rPr lang="en-US" smtClean="0"/>
              <a:t>‹#›</a:t>
            </a:fld>
            <a:endParaRPr lang="en-US"/>
          </a:p>
        </p:txBody>
      </p:sp>
    </p:spTree>
    <p:extLst>
      <p:ext uri="{BB962C8B-B14F-4D97-AF65-F5344CB8AC3E}">
        <p14:creationId xmlns:p14="http://schemas.microsoft.com/office/powerpoint/2010/main" val="1316965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984433-C0DD-4F0E-AC1A-F652E849FB3D}"/>
              </a:ext>
            </a:extLst>
          </p:cNvPr>
          <p:cNvSpPr>
            <a:spLocks noGrp="1"/>
          </p:cNvSpPr>
          <p:nvPr>
            <p:ph type="ctrTitle"/>
          </p:nvPr>
        </p:nvSpPr>
        <p:spPr/>
        <p:txBody>
          <a:bodyPr>
            <a:normAutofit/>
          </a:bodyPr>
          <a:lstStyle/>
          <a:p>
            <a:pPr>
              <a:lnSpc>
                <a:spcPct val="150000"/>
              </a:lnSpc>
            </a:pPr>
            <a:r>
              <a:rPr lang="el-GR" sz="2600" b="1" dirty="0">
                <a:latin typeface="Times New Roman" panose="02020603050405020304" pitchFamily="18" charset="0"/>
                <a:cs typeface="Times New Roman" panose="02020603050405020304" pitchFamily="18" charset="0"/>
              </a:rPr>
              <a:t>ΜΑΘΗΜΑ ΕΒΔΟΜΟ Α’</a:t>
            </a:r>
            <a:endParaRPr lang="en-US" sz="2600" b="1" dirty="0">
              <a:latin typeface="Times New Roman" panose="02020603050405020304" pitchFamily="18" charset="0"/>
              <a:cs typeface="Times New Roman" panose="02020603050405020304" pitchFamily="18" charset="0"/>
            </a:endParaRPr>
          </a:p>
        </p:txBody>
      </p:sp>
      <p:sp>
        <p:nvSpPr>
          <p:cNvPr id="3" name="Υπότιτλος 2">
            <a:extLst>
              <a:ext uri="{FF2B5EF4-FFF2-40B4-BE49-F238E27FC236}">
                <a16:creationId xmlns:a16="http://schemas.microsoft.com/office/drawing/2014/main" id="{C77F670A-D7B8-4C80-9D7A-BB274360E60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63674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A00281-4399-4C29-BF01-BBEF28F42EDE}"/>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48923B6D-6683-474E-8AF5-70834DC4E5C5}"/>
              </a:ext>
            </a:extLst>
          </p:cNvPr>
          <p:cNvSpPr>
            <a:spLocks noGrp="1"/>
          </p:cNvSpPr>
          <p:nvPr>
            <p:ph idx="1"/>
          </p:nvPr>
        </p:nvSpPr>
        <p:spPr/>
        <p:txBody>
          <a:bodyPr>
            <a:normAutofit/>
          </a:bodyPr>
          <a:lstStyle/>
          <a:p>
            <a:pPr algn="just">
              <a:lnSpc>
                <a:spcPct val="150000"/>
              </a:lnSpc>
            </a:pPr>
            <a:r>
              <a:rPr lang="el-GR" sz="2200" dirty="0">
                <a:latin typeface="Times New Roman" panose="02020603050405020304" pitchFamily="18" charset="0"/>
                <a:cs typeface="Times New Roman" panose="02020603050405020304" pitchFamily="18" charset="0"/>
              </a:rPr>
              <a:t>Έτσι εξασφαλίζεται και η υπαρξιακή ενότητα του ανθρώπου. Ο λόγος, η καρδιά, η βούληση, η θεωρία και η πράξη, η ψυχή και το σώμα αποτελούν την ενότητα της ανθρώπινης ύπαρξης. Τίποτε από αυτά δεν μονοπωλείται.</a:t>
            </a:r>
          </a:p>
          <a:p>
            <a:pPr algn="just">
              <a:lnSpc>
                <a:spcPct val="150000"/>
              </a:lnSpc>
            </a:pPr>
            <a:r>
              <a:rPr lang="el-GR" sz="2200" dirty="0">
                <a:latin typeface="Times New Roman" panose="02020603050405020304" pitchFamily="18" charset="0"/>
                <a:cs typeface="Times New Roman" panose="02020603050405020304" pitchFamily="18" charset="0"/>
              </a:rPr>
              <a:t>Πρώτα έρχεται το φως της δόξας του Θεού, κι έπειτα η φιλία, η κοινωνικότητα, οι κοινοτικοί δεσμοί και η χαρισματική κυβέρνηση του λαού της Εκκλησίας διαμέσου της Ιεραρχίας. Το αντίθετο θα επέφερε διάσπαση φυσικού και υπερφυσικού στοιχείου.</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8856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9362F4-9DA4-4CC3-BED2-EFA6902C725F}"/>
              </a:ext>
            </a:extLst>
          </p:cNvPr>
          <p:cNvSpPr>
            <a:spLocks noGrp="1"/>
          </p:cNvSpPr>
          <p:nvPr>
            <p:ph type="title"/>
          </p:nvPr>
        </p:nvSpPr>
        <p:spPr/>
        <p:txBody>
          <a:bodyPr>
            <a:normAutofit/>
          </a:bodyPr>
          <a:lstStyle/>
          <a:p>
            <a:pPr marL="457200" indent="-457200" algn="ctr">
              <a:lnSpc>
                <a:spcPct val="150000"/>
              </a:lnSpc>
              <a:buFont typeface="+mj-lt"/>
              <a:buAutoNum type="arabicPeriod" startAt="2"/>
            </a:pPr>
            <a:r>
              <a:rPr lang="el-GR" sz="2200" b="1" u="sng" dirty="0">
                <a:latin typeface="Times New Roman" panose="02020603050405020304" pitchFamily="18" charset="0"/>
                <a:cs typeface="Times New Roman" panose="02020603050405020304" pitchFamily="18" charset="0"/>
              </a:rPr>
              <a:t>Συνδυασμός θεωρίας και πράξης</a:t>
            </a:r>
            <a:endParaRPr lang="en-US" sz="2200" b="1" u="sng"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4583E221-ECE2-4B57-8E34-1A73AC51A53D}"/>
              </a:ext>
            </a:extLst>
          </p:cNvPr>
          <p:cNvSpPr>
            <a:spLocks noGrp="1"/>
          </p:cNvSpPr>
          <p:nvPr>
            <p:ph idx="1"/>
          </p:nvPr>
        </p:nvSpPr>
        <p:spPr/>
        <p:txBody>
          <a:bodyPr>
            <a:normAutofit/>
          </a:bodyPr>
          <a:lstStyle/>
          <a:p>
            <a:pPr algn="just">
              <a:lnSpc>
                <a:spcPct val="150000"/>
              </a:lnSpc>
            </a:pPr>
            <a:r>
              <a:rPr lang="el-GR" sz="2200" dirty="0">
                <a:latin typeface="Times New Roman" panose="02020603050405020304" pitchFamily="18" charset="0"/>
                <a:cs typeface="Times New Roman" panose="02020603050405020304" pitchFamily="18" charset="0"/>
              </a:rPr>
              <a:t>Στην ιστορία του Ισραήλ ο άσαρκος Λόγος καθοδηγεί το λαό και τους ηγέτες του. Στην Εκκλησία της Πεντηκοστής υπάρχει η παρουσία του σαρκωμένου Λόγου και ο λαός και η Ιεραρχία έχουν την ευθύνη να γίνουν συνεργάτες του Θεού.</a:t>
            </a:r>
          </a:p>
          <a:p>
            <a:pPr algn="just">
              <a:lnSpc>
                <a:spcPct val="150000"/>
              </a:lnSpc>
            </a:pPr>
            <a:r>
              <a:rPr lang="el-GR" sz="2200" dirty="0">
                <a:latin typeface="Times New Roman" panose="02020603050405020304" pitchFamily="18" charset="0"/>
                <a:cs typeface="Times New Roman" panose="02020603050405020304" pitchFamily="18" charset="0"/>
              </a:rPr>
              <a:t>Η θεολογική σκέψη δίνει τα κριτήρια, για να διακρίνει κανείς, ποια είναι η γνήσια ζωή και ποια ενδεχομένως η παραποιημένη.</a:t>
            </a:r>
          </a:p>
          <a:p>
            <a:pPr algn="just">
              <a:lnSpc>
                <a:spcPct val="150000"/>
              </a:lnSpc>
            </a:pPr>
            <a:r>
              <a:rPr lang="el-GR" sz="2200" dirty="0">
                <a:latin typeface="Times New Roman" panose="02020603050405020304" pitchFamily="18" charset="0"/>
                <a:cs typeface="Times New Roman" panose="02020603050405020304" pitchFamily="18" charset="0"/>
              </a:rPr>
              <a:t>Η Θεολογία των Πατέρων δεν είναι μόνο θεωρία και λόγος, αλλά ταυτόχρονα ζωή και πράξη, ερμηνευτικός υπομνηματισμός, αλλά ταυτόχρονα χάρισμα και ενέργεια.</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686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4661BF-43D9-4875-92AC-AEDD27BC8C34}"/>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7E2E21DB-D881-4CBC-B81A-3CDD759C1F27}"/>
              </a:ext>
            </a:extLst>
          </p:cNvPr>
          <p:cNvSpPr>
            <a:spLocks noGrp="1"/>
          </p:cNvSpPr>
          <p:nvPr>
            <p:ph idx="1"/>
          </p:nvPr>
        </p:nvSpPr>
        <p:spPr/>
        <p:txBody>
          <a:bodyPr>
            <a:normAutofit fontScale="85000" lnSpcReduction="20000"/>
          </a:bodyPr>
          <a:lstStyle/>
          <a:p>
            <a:pPr algn="just">
              <a:lnSpc>
                <a:spcPct val="150000"/>
              </a:lnSpc>
            </a:pPr>
            <a:r>
              <a:rPr lang="el-GR" sz="2200" dirty="0">
                <a:latin typeface="Times New Roman" panose="02020603050405020304" pitchFamily="18" charset="0"/>
                <a:cs typeface="Times New Roman" panose="02020603050405020304" pitchFamily="18" charset="0"/>
              </a:rPr>
              <a:t>Επομένως οι επιστήμες και η φιλοσοφία συνδέονται με τη Θεολογία. Οι επιστήμες και η φιλοσοφία μας πληροφορούν για τα μυστήρια της φύσης και η Θεολογία μας ερμηνεύει τα μυστήρια του Θεού.</a:t>
            </a:r>
          </a:p>
          <a:p>
            <a:pPr algn="just">
              <a:lnSpc>
                <a:spcPct val="150000"/>
              </a:lnSpc>
            </a:pPr>
            <a:r>
              <a:rPr lang="el-GR" sz="2200" dirty="0">
                <a:latin typeface="Times New Roman" panose="02020603050405020304" pitchFamily="18" charset="0"/>
                <a:cs typeface="Times New Roman" panose="02020603050405020304" pitchFamily="18" charset="0"/>
              </a:rPr>
              <a:t>Η Θεολογία παίρνει την επιστημονική και φιλοσοφική γλώσσα για να κάνει αυτή την ερμηνεία. Συνδυάζοντας η Θεολογία θεωρία και πράξη προχωρά βαθύτερα και φθάνει μέχρι τη θεοπτία. </a:t>
            </a:r>
          </a:p>
          <a:p>
            <a:pPr algn="just">
              <a:lnSpc>
                <a:spcPct val="150000"/>
              </a:lnSpc>
            </a:pPr>
            <a:r>
              <a:rPr lang="el-GR" sz="2200" dirty="0">
                <a:latin typeface="Times New Roman" panose="02020603050405020304" pitchFamily="18" charset="0"/>
                <a:cs typeface="Times New Roman" panose="02020603050405020304" pitchFamily="18" charset="0"/>
              </a:rPr>
              <a:t>Στο χώρο του δυτικού πολιτισμού η Θεολογία μπορεί να είναι και αυτόνομη επιστήμη χωρίς άμεση εξάρτηση από την εμπειρία και τη ζωή της Εκκλησίας. Τίποτε επίσης δεν εμποδίζει έναν θεολόγο να χρησιμοποιεί την έρευνα χάρη της Εκκλησίας.</a:t>
            </a:r>
          </a:p>
          <a:p>
            <a:pPr algn="just">
              <a:lnSpc>
                <a:spcPct val="150000"/>
              </a:lnSpc>
            </a:pPr>
            <a:r>
              <a:rPr lang="el-GR" sz="2200" dirty="0">
                <a:latin typeface="Times New Roman" panose="02020603050405020304" pitchFamily="18" charset="0"/>
                <a:cs typeface="Times New Roman" panose="02020603050405020304" pitchFamily="18" charset="0"/>
              </a:rPr>
              <a:t>Οι Πατέρες συνδύαζαν της επιστημονική έρευνα με την εκκλησιαστική ζωή και εμπειρία. Η Ορθοδοξία μένει ζωντανή γιατί είναι ένας ολόκληρος πολιτισμός. </a:t>
            </a:r>
          </a:p>
          <a:p>
            <a:pPr lvl="0" algn="just">
              <a:lnSpc>
                <a:spcPct val="150000"/>
              </a:lnSpc>
            </a:pPr>
            <a:r>
              <a:rPr lang="el-GR" sz="2050">
                <a:solidFill>
                  <a:prstClr val="black"/>
                </a:solidFill>
                <a:latin typeface="Times New Roman" panose="02020603050405020304" pitchFamily="18" charset="0"/>
                <a:cs typeface="Times New Roman" panose="02020603050405020304" pitchFamily="18" charset="0"/>
              </a:rPr>
              <a:t>Η θεολογική σκέψη βλασταίνει και ως ζωή και ως επιστήμη.</a:t>
            </a:r>
          </a:p>
          <a:p>
            <a:pPr marL="0" indent="0" algn="just">
              <a:lnSpc>
                <a:spcPct val="150000"/>
              </a:lnSpc>
              <a:buNone/>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7806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189D75-0A2F-437A-B0B6-1956526E4FDF}"/>
              </a:ext>
            </a:extLst>
          </p:cNvPr>
          <p:cNvSpPr>
            <a:spLocks noGrp="1"/>
          </p:cNvSpPr>
          <p:nvPr>
            <p:ph type="title"/>
          </p:nvPr>
        </p:nvSpPr>
        <p:spPr/>
        <p:txBody>
          <a:bodyPr>
            <a:normAutofit/>
          </a:bodyPr>
          <a:lstStyle/>
          <a:p>
            <a:pPr marL="457200" indent="-457200" algn="ctr">
              <a:lnSpc>
                <a:spcPct val="150000"/>
              </a:lnSpc>
              <a:buFont typeface="+mj-lt"/>
              <a:buAutoNum type="arabicPeriod" startAt="3"/>
            </a:pPr>
            <a:r>
              <a:rPr lang="el-GR" sz="2200" b="1" u="sng" dirty="0">
                <a:latin typeface="Times New Roman" panose="02020603050405020304" pitchFamily="18" charset="0"/>
                <a:cs typeface="Times New Roman" panose="02020603050405020304" pitchFamily="18" charset="0"/>
              </a:rPr>
              <a:t>Κριτική αυθεντία της Εκκλησίας </a:t>
            </a:r>
            <a:br>
              <a:rPr lang="el-GR" sz="2200" b="1" u="sng" dirty="0">
                <a:latin typeface="Times New Roman" panose="02020603050405020304" pitchFamily="18" charset="0"/>
                <a:cs typeface="Times New Roman" panose="02020603050405020304" pitchFamily="18" charset="0"/>
              </a:rPr>
            </a:br>
            <a:r>
              <a:rPr lang="el-GR" sz="2200" b="1" u="sng" dirty="0">
                <a:latin typeface="Times New Roman" panose="02020603050405020304" pitchFamily="18" charset="0"/>
                <a:cs typeface="Times New Roman" panose="02020603050405020304" pitchFamily="18" charset="0"/>
              </a:rPr>
              <a:t> είναι η Παράδοσή της που συνεχίζεται μέσα στην ιστορία</a:t>
            </a:r>
            <a:endParaRPr lang="en-US" sz="2200" b="1" u="sng"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025107A2-4BE8-47AB-AF0D-9B73D66834AC}"/>
              </a:ext>
            </a:extLst>
          </p:cNvPr>
          <p:cNvSpPr>
            <a:spLocks noGrp="1"/>
          </p:cNvSpPr>
          <p:nvPr>
            <p:ph idx="1"/>
          </p:nvPr>
        </p:nvSpPr>
        <p:spPr/>
        <p:txBody>
          <a:bodyPr>
            <a:noAutofit/>
          </a:bodyPr>
          <a:lstStyle/>
          <a:p>
            <a:pPr algn="just">
              <a:lnSpc>
                <a:spcPct val="150000"/>
              </a:lnSpc>
            </a:pPr>
            <a:r>
              <a:rPr lang="el-GR" sz="2050" dirty="0">
                <a:latin typeface="Times New Roman" panose="02020603050405020304" pitchFamily="18" charset="0"/>
                <a:cs typeface="Times New Roman" panose="02020603050405020304" pitchFamily="18" charset="0"/>
              </a:rPr>
              <a:t>Στη ζωή της Ορθόδοξης κοινότητας υπάρχει ένα σώμα που είναι ο λαός, οι προφήτες, ο άσαρκος και ο σαρκωμένος Λόγος, οι απόστολοι, οι επίσκοποι, οι πρεσβύτεροι, οι διάκονοι, οι άγιοι.</a:t>
            </a:r>
          </a:p>
          <a:p>
            <a:pPr algn="just">
              <a:lnSpc>
                <a:spcPct val="150000"/>
              </a:lnSpc>
            </a:pPr>
            <a:r>
              <a:rPr lang="el-GR" sz="2050" dirty="0">
                <a:latin typeface="Times New Roman" panose="02020603050405020304" pitchFamily="18" charset="0"/>
                <a:cs typeface="Times New Roman" panose="02020603050405020304" pitchFamily="18" charset="0"/>
              </a:rPr>
              <a:t>Αυτοί όλοι δεμένοι στο ένα σώμα, που έχει παρελθόν, παρόν και μέλλον σε μια διάρκεια ζωής, εκφράζουν τη θεολογική σκέψη ως κριτική αυθεντία για τη σωστή πορεία της Εκκλησίας.</a:t>
            </a:r>
          </a:p>
          <a:p>
            <a:pPr algn="just">
              <a:lnSpc>
                <a:spcPct val="150000"/>
              </a:lnSpc>
            </a:pPr>
            <a:r>
              <a:rPr lang="el-GR" sz="2050" dirty="0">
                <a:latin typeface="Times New Roman" panose="02020603050405020304" pitchFamily="18" charset="0"/>
                <a:cs typeface="Times New Roman" panose="02020603050405020304" pitchFamily="18" charset="0"/>
              </a:rPr>
              <a:t>Μια Οικουμενική Σύνοδος είναι αλάθητος, επειδή ακολουθεί την αλάθητη ζωή της κοινότητας, το σώμα της Εκκλησίας, ό ίδιος ο λαός είναι ο υπερασπιστής της πίστης.</a:t>
            </a:r>
            <a:endParaRPr lang="en-US" sz="20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0958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D95B92-8B7F-419B-BC83-1ECE4242CC64}"/>
              </a:ext>
            </a:extLst>
          </p:cNvPr>
          <p:cNvSpPr>
            <a:spLocks noGrp="1"/>
          </p:cNvSpPr>
          <p:nvPr>
            <p:ph type="title"/>
          </p:nvPr>
        </p:nvSpPr>
        <p:spPr/>
        <p:txBody>
          <a:bodyPr>
            <a:normAutofit/>
          </a:bodyPr>
          <a:lstStyle/>
          <a:p>
            <a:pPr marL="457200" indent="-457200" algn="ctr">
              <a:lnSpc>
                <a:spcPct val="150000"/>
              </a:lnSpc>
              <a:buFont typeface="+mj-lt"/>
              <a:buAutoNum type="arabicPeriod" startAt="4"/>
            </a:pPr>
            <a:r>
              <a:rPr lang="el-GR" sz="2200" b="1" u="sng" dirty="0">
                <a:latin typeface="Times New Roman" panose="02020603050405020304" pitchFamily="18" charset="0"/>
                <a:cs typeface="Times New Roman" panose="02020603050405020304" pitchFamily="18" charset="0"/>
              </a:rPr>
              <a:t>Τρεις χαρακτήρες της Θεολογίας ως κριτικής αυθεντίας</a:t>
            </a:r>
            <a:endParaRPr lang="en-US" sz="2200" b="1" u="sng"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04C431DE-46E7-4C94-AC6A-316B067318BC}"/>
              </a:ext>
            </a:extLst>
          </p:cNvPr>
          <p:cNvSpPr>
            <a:spLocks noGrp="1"/>
          </p:cNvSpPr>
          <p:nvPr>
            <p:ph idx="1"/>
          </p:nvPr>
        </p:nvSpPr>
        <p:spPr/>
        <p:txBody>
          <a:bodyPr>
            <a:normAutofit/>
          </a:bodyPr>
          <a:lstStyle/>
          <a:p>
            <a:pPr algn="just">
              <a:lnSpc>
                <a:spcPct val="150000"/>
              </a:lnSpc>
            </a:pPr>
            <a:r>
              <a:rPr lang="el-GR" sz="2200" dirty="0">
                <a:latin typeface="Times New Roman" panose="02020603050405020304" pitchFamily="18" charset="0"/>
                <a:cs typeface="Times New Roman" panose="02020603050405020304" pitchFamily="18" charset="0"/>
              </a:rPr>
              <a:t>Η θεολογία έχει θεραπευτικό χαρακτήρα. Λόγος, μυστήρια, αρετές, άσκηση είναι μέσα που τα κατευθύνει η Θεολογία για την προκοπή και την τελείωση του ανθρώπου (κοινωνία με τις άκτιστες ενέργειες του Θεού).</a:t>
            </a:r>
          </a:p>
          <a:p>
            <a:pPr algn="just">
              <a:lnSpc>
                <a:spcPct val="150000"/>
              </a:lnSpc>
            </a:pPr>
            <a:r>
              <a:rPr lang="el-GR" sz="2200" dirty="0">
                <a:latin typeface="Times New Roman" panose="02020603050405020304" pitchFamily="18" charset="0"/>
                <a:cs typeface="Times New Roman" panose="02020603050405020304" pitchFamily="18" charset="0"/>
              </a:rPr>
              <a:t>Η Θεολογία προστατεύει το σώμα της Εκκλησίας από τον διαβρωτικό ρόλο των αιρέσεων. Έτσι διαφυλάττει τον θεραπευτικό της χαρακτήρα.</a:t>
            </a:r>
          </a:p>
          <a:p>
            <a:pPr algn="just">
              <a:lnSpc>
                <a:spcPct val="150000"/>
              </a:lnSpc>
            </a:pPr>
            <a:r>
              <a:rPr lang="el-GR" sz="2200" dirty="0">
                <a:latin typeface="Times New Roman" panose="02020603050405020304" pitchFamily="18" charset="0"/>
                <a:cs typeface="Times New Roman" panose="02020603050405020304" pitchFamily="18" charset="0"/>
              </a:rPr>
              <a:t>Η Θεολογία δείχνει τους καρπούς του Αγίου Πνεύματος και προς αυτούς προσανατολίζει τα μέλη του σώματός της. Θεραπεύει, αμύνεται, αγωνίζεται και έτσι κρίνει αυθεντικά τη ζωή της Εκκλησίας. Όλοι οι φορείς της από το λαό ξεκινάνε και σ’ </a:t>
            </a:r>
            <a:r>
              <a:rPr lang="el-GR" sz="2200">
                <a:latin typeface="Times New Roman" panose="02020603050405020304" pitchFamily="18" charset="0"/>
                <a:cs typeface="Times New Roman" panose="02020603050405020304" pitchFamily="18" charset="0"/>
              </a:rPr>
              <a:t>αυτόν καταλήγουν.</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9104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89F542-9225-4407-A601-B4241C41092A}"/>
              </a:ext>
            </a:extLst>
          </p:cNvPr>
          <p:cNvSpPr>
            <a:spLocks noGrp="1"/>
          </p:cNvSpPr>
          <p:nvPr>
            <p:ph type="title"/>
          </p:nvPr>
        </p:nvSpPr>
        <p:spPr/>
        <p:txBody>
          <a:bodyPr>
            <a:normAutofit/>
          </a:bodyPr>
          <a:lstStyle/>
          <a:p>
            <a:pPr algn="ctr">
              <a:lnSpc>
                <a:spcPct val="150000"/>
              </a:lnSpc>
            </a:pPr>
            <a:r>
              <a:rPr lang="el-GR" sz="2200" b="1" u="sng" dirty="0">
                <a:latin typeface="Times New Roman" panose="02020603050405020304" pitchFamily="18" charset="0"/>
                <a:cs typeface="Times New Roman" panose="02020603050405020304" pitchFamily="18" charset="0"/>
              </a:rPr>
              <a:t>Διδασκόμενα μαθήματα Θεολογίας στο Παρίσι</a:t>
            </a:r>
            <a:br>
              <a:rPr lang="el-GR" sz="2200" b="1" u="sng" dirty="0">
                <a:latin typeface="Times New Roman" panose="02020603050405020304" pitchFamily="18" charset="0"/>
                <a:cs typeface="Times New Roman" panose="02020603050405020304" pitchFamily="18" charset="0"/>
              </a:rPr>
            </a:br>
            <a:r>
              <a:rPr lang="el-GR" sz="2200" b="1" u="sng" dirty="0">
                <a:latin typeface="Times New Roman" panose="02020603050405020304" pitchFamily="18" charset="0"/>
                <a:cs typeface="Times New Roman" panose="02020603050405020304" pitchFamily="18" charset="0"/>
              </a:rPr>
              <a:t>από τον 12</a:t>
            </a:r>
            <a:r>
              <a:rPr lang="el-GR" sz="2200" b="1" u="sng" baseline="30000" dirty="0">
                <a:latin typeface="Times New Roman" panose="02020603050405020304" pitchFamily="18" charset="0"/>
                <a:cs typeface="Times New Roman" panose="02020603050405020304" pitchFamily="18" charset="0"/>
              </a:rPr>
              <a:t>ο</a:t>
            </a:r>
            <a:r>
              <a:rPr lang="el-GR" sz="2200" b="1" u="sng" dirty="0">
                <a:latin typeface="Times New Roman" panose="02020603050405020304" pitchFamily="18" charset="0"/>
                <a:cs typeface="Times New Roman" panose="02020603050405020304" pitchFamily="18" charset="0"/>
              </a:rPr>
              <a:t> αι. και εντεύθεν</a:t>
            </a:r>
            <a:endParaRPr lang="en-US" sz="2200" b="1" u="sng"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39D0C2F6-A191-4EB8-A6A0-267DB9708E61}"/>
              </a:ext>
            </a:extLst>
          </p:cNvPr>
          <p:cNvSpPr>
            <a:spLocks noGrp="1"/>
          </p:cNvSpPr>
          <p:nvPr>
            <p:ph idx="1"/>
          </p:nvPr>
        </p:nvSpPr>
        <p:spPr/>
        <p:txBody>
          <a:bodyPr>
            <a:normAutofit/>
          </a:bodyPr>
          <a:lstStyle/>
          <a:p>
            <a:pPr algn="just">
              <a:lnSpc>
                <a:spcPct val="150000"/>
              </a:lnSpc>
            </a:pPr>
            <a:r>
              <a:rPr lang="el-GR" sz="2200" dirty="0">
                <a:latin typeface="Times New Roman" panose="02020603050405020304" pitchFamily="18" charset="0"/>
                <a:cs typeface="Times New Roman" panose="02020603050405020304" pitchFamily="18" charset="0"/>
              </a:rPr>
              <a:t>Για τη διδασκαλία της Θεολογίας κατά τον 12</a:t>
            </a:r>
            <a:r>
              <a:rPr lang="el-GR" sz="2200" baseline="30000" dirty="0">
                <a:latin typeface="Times New Roman" panose="02020603050405020304" pitchFamily="18" charset="0"/>
                <a:cs typeface="Times New Roman" panose="02020603050405020304" pitchFamily="18" charset="0"/>
              </a:rPr>
              <a:t>ο</a:t>
            </a:r>
            <a:r>
              <a:rPr lang="el-GR" sz="2200" dirty="0">
                <a:latin typeface="Times New Roman" panose="02020603050405020304" pitchFamily="18" charset="0"/>
                <a:cs typeface="Times New Roman" panose="02020603050405020304" pitchFamily="18" charset="0"/>
              </a:rPr>
              <a:t> αι. εφαρμόστηκε η Λογική του Αριστοτέλη.</a:t>
            </a:r>
          </a:p>
          <a:p>
            <a:pPr algn="just">
              <a:lnSpc>
                <a:spcPct val="150000"/>
              </a:lnSpc>
            </a:pPr>
            <a:r>
              <a:rPr lang="el-GR" sz="2200" dirty="0">
                <a:latin typeface="Times New Roman" panose="02020603050405020304" pitchFamily="18" charset="0"/>
                <a:cs typeface="Times New Roman" panose="02020603050405020304" pitchFamily="18" charset="0"/>
              </a:rPr>
              <a:t>Στόχος ήταν να αποδειχθεί ότι η πίστη είναι λογική εφόσον είναι αληθής.</a:t>
            </a:r>
          </a:p>
          <a:p>
            <a:pPr algn="just">
              <a:lnSpc>
                <a:spcPct val="150000"/>
              </a:lnSpc>
            </a:pPr>
            <a:r>
              <a:rPr lang="el-GR" sz="2200" dirty="0">
                <a:latin typeface="Times New Roman" panose="02020603050405020304" pitchFamily="18" charset="0"/>
                <a:cs typeface="Times New Roman" panose="02020603050405020304" pitchFamily="18" charset="0"/>
              </a:rPr>
              <a:t>Ο Αριστοτέλης έγινε γνωστός στην δύση, πρώτα στην Ιβηρική Χερσόνησο, από λατινικές μεταφράσεις του έργου του, με βάση την αραβική μετάφραση των ελληνικών πρωτοτύπων.</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5021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D3CC63-6CEE-46BA-9ED4-50872660BF7E}"/>
              </a:ext>
            </a:extLst>
          </p:cNvPr>
          <p:cNvSpPr>
            <a:spLocks noGrp="1"/>
          </p:cNvSpPr>
          <p:nvPr>
            <p:ph type="title"/>
          </p:nvPr>
        </p:nvSpPr>
        <p:spPr/>
        <p:txBody>
          <a:bodyPr/>
          <a:lstStyle/>
          <a:p>
            <a:endParaRPr lang="en-US"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A9D73CE3-B9FD-40A8-B937-9FCCE73A096A}"/>
              </a:ext>
            </a:extLst>
          </p:cNvPr>
          <p:cNvSpPr>
            <a:spLocks noGrp="1"/>
          </p:cNvSpPr>
          <p:nvPr>
            <p:ph idx="1"/>
          </p:nvPr>
        </p:nvSpPr>
        <p:spPr/>
        <p:txBody>
          <a:bodyPr>
            <a:normAutofit/>
          </a:bodyPr>
          <a:lstStyle/>
          <a:p>
            <a:pPr algn="just">
              <a:lnSpc>
                <a:spcPct val="150000"/>
              </a:lnSpc>
            </a:pPr>
            <a:r>
              <a:rPr lang="el-GR" sz="2200" dirty="0">
                <a:latin typeface="Times New Roman" panose="02020603050405020304" pitchFamily="18" charset="0"/>
                <a:cs typeface="Times New Roman" panose="02020603050405020304" pitchFamily="18" charset="0"/>
              </a:rPr>
              <a:t>Για πολλούς αιώνες είχαν διακοπεί οι πνευματικοί δεσμοί της Δύσης με το Ανατολικό Ρωμαϊκό Κράτος και την αρχαιοελληνική γλώσσα και παιδεία.</a:t>
            </a:r>
          </a:p>
          <a:p>
            <a:pPr algn="just">
              <a:lnSpc>
                <a:spcPct val="150000"/>
              </a:lnSpc>
            </a:pPr>
            <a:r>
              <a:rPr lang="el-GR" sz="2200" dirty="0">
                <a:latin typeface="Times New Roman" panose="02020603050405020304" pitchFamily="18" charset="0"/>
                <a:cs typeface="Times New Roman" panose="02020603050405020304" pitchFamily="18" charset="0"/>
              </a:rPr>
              <a:t>Το κενό αυτό κάλυψαν οι Άραβες οι οποίοι γνώρισαν τον Αριστοτέλη από τους Βυζαντινούς και μετέφεραν την ελληνική παράδοση στην Ιβηρική Χερσόνησο δια της Β. Αφρικής.</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0398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AE0D9F-D009-47CE-BA11-798E328049AF}"/>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DB4A24C8-C0E6-414B-ABD6-56D6619920C2}"/>
              </a:ext>
            </a:extLst>
          </p:cNvPr>
          <p:cNvSpPr>
            <a:spLocks noGrp="1"/>
          </p:cNvSpPr>
          <p:nvPr>
            <p:ph idx="1"/>
          </p:nvPr>
        </p:nvSpPr>
        <p:spPr/>
        <p:txBody>
          <a:bodyPr>
            <a:normAutofit/>
          </a:bodyPr>
          <a:lstStyle/>
          <a:p>
            <a:pPr algn="just">
              <a:lnSpc>
                <a:spcPct val="150000"/>
              </a:lnSpc>
            </a:pPr>
            <a:r>
              <a:rPr lang="el-GR" sz="2200" dirty="0">
                <a:latin typeface="Times New Roman" panose="02020603050405020304" pitchFamily="18" charset="0"/>
                <a:cs typeface="Times New Roman" panose="02020603050405020304" pitchFamily="18" charset="0"/>
              </a:rPr>
              <a:t>Η Λογική του Αριστοτέλη διδάχθηκε στη σχολή της Αγίας </a:t>
            </a:r>
            <a:r>
              <a:rPr lang="el-GR" sz="2200" dirty="0" err="1">
                <a:latin typeface="Times New Roman" panose="02020603050405020304" pitchFamily="18" charset="0"/>
                <a:cs typeface="Times New Roman" panose="02020603050405020304" pitchFamily="18" charset="0"/>
              </a:rPr>
              <a:t>Γιενεβιέβης</a:t>
            </a:r>
            <a:r>
              <a:rPr lang="el-GR" sz="2200" dirty="0">
                <a:latin typeface="Times New Roman" panose="02020603050405020304" pitchFamily="18" charset="0"/>
                <a:cs typeface="Times New Roman" panose="02020603050405020304" pitchFamily="18" charset="0"/>
              </a:rPr>
              <a:t> από τον φιλόσοφο, θεολόγο, ποιητή και μουσικό Πέτρο Αβελάρδο (1079-1142).</a:t>
            </a:r>
          </a:p>
          <a:p>
            <a:pPr algn="just">
              <a:lnSpc>
                <a:spcPct val="150000"/>
              </a:lnSpc>
            </a:pPr>
            <a:r>
              <a:rPr lang="el-GR" sz="2200" dirty="0">
                <a:latin typeface="Times New Roman" panose="02020603050405020304" pitchFamily="18" charset="0"/>
                <a:cs typeface="Times New Roman" panose="02020603050405020304" pitchFamily="18" charset="0"/>
              </a:rPr>
              <a:t>Στο γειτονικό αβαείο του </a:t>
            </a:r>
            <a:r>
              <a:rPr lang="en-US" sz="2200" dirty="0">
                <a:latin typeface="Times New Roman" panose="02020603050405020304" pitchFamily="18" charset="0"/>
                <a:cs typeface="Times New Roman" panose="02020603050405020304" pitchFamily="18" charset="0"/>
              </a:rPr>
              <a:t>Saint Victor </a:t>
            </a:r>
            <a:r>
              <a:rPr lang="el-GR" sz="2200" dirty="0">
                <a:latin typeface="Times New Roman" panose="02020603050405020304" pitchFamily="18" charset="0"/>
                <a:cs typeface="Times New Roman" panose="02020603050405020304" pitchFamily="18" charset="0"/>
              </a:rPr>
              <a:t>διδασκόταν από θεολόγους ο μυστικισμός.</a:t>
            </a:r>
          </a:p>
          <a:p>
            <a:pPr algn="just">
              <a:lnSpc>
                <a:spcPct val="150000"/>
              </a:lnSpc>
            </a:pPr>
            <a:r>
              <a:rPr lang="el-GR" sz="2200" dirty="0">
                <a:latin typeface="Times New Roman" panose="02020603050405020304" pitchFamily="18" charset="0"/>
                <a:cs typeface="Times New Roman" panose="02020603050405020304" pitchFamily="18" charset="0"/>
              </a:rPr>
              <a:t>Οι δύο αυτές σχολές, της λογικής θεμελίωσης και της μυστικής ενόρασης, μαζί με το Καθεδρικό Σχολείο της </a:t>
            </a:r>
            <a:r>
              <a:rPr lang="en-US" sz="2200" dirty="0">
                <a:latin typeface="Times New Roman" panose="02020603050405020304" pitchFamily="18" charset="0"/>
                <a:cs typeface="Times New Roman" panose="02020603050405020304" pitchFamily="18" charset="0"/>
              </a:rPr>
              <a:t>Notre Dame </a:t>
            </a:r>
            <a:r>
              <a:rPr lang="el-GR" sz="2200" dirty="0">
                <a:latin typeface="Times New Roman" panose="02020603050405020304" pitchFamily="18" charset="0"/>
                <a:cs typeface="Times New Roman" panose="02020603050405020304" pitchFamily="18" charset="0"/>
              </a:rPr>
              <a:t>διαμόρφωσαν τις θεολογικές σπουδές στο Παρίσι.</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3427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B80E7D-584A-4B85-AD73-BB1685017281}"/>
              </a:ext>
            </a:extLst>
          </p:cNvPr>
          <p:cNvSpPr>
            <a:spLocks noGrp="1"/>
          </p:cNvSpPr>
          <p:nvPr>
            <p:ph type="title"/>
          </p:nvPr>
        </p:nvSpPr>
        <p:spPr/>
        <p:txBody>
          <a:bodyPr>
            <a:normAutofit/>
          </a:bodyPr>
          <a:lstStyle/>
          <a:p>
            <a:pPr algn="ctr">
              <a:lnSpc>
                <a:spcPct val="150000"/>
              </a:lnSpc>
            </a:pPr>
            <a:r>
              <a:rPr lang="el-GR" sz="2200" b="1" u="sng" dirty="0">
                <a:latin typeface="Times New Roman" panose="02020603050405020304" pitchFamily="18" charset="0"/>
                <a:cs typeface="Times New Roman" panose="02020603050405020304" pitchFamily="18" charset="0"/>
              </a:rPr>
              <a:t>Περί των μαθημάτων ειδικότερα</a:t>
            </a:r>
            <a:endParaRPr lang="en-US" sz="2200" b="1" u="sng"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97F00FD4-FB72-45C3-9E1B-1CB19D50236E}"/>
              </a:ext>
            </a:extLst>
          </p:cNvPr>
          <p:cNvSpPr>
            <a:spLocks noGrp="1"/>
          </p:cNvSpPr>
          <p:nvPr>
            <p:ph idx="1"/>
          </p:nvPr>
        </p:nvSpPr>
        <p:spPr/>
        <p:txBody>
          <a:bodyPr>
            <a:normAutofit fontScale="85000" lnSpcReduction="20000"/>
          </a:bodyPr>
          <a:lstStyle/>
          <a:p>
            <a:pPr algn="just">
              <a:lnSpc>
                <a:spcPct val="150000"/>
              </a:lnSpc>
            </a:pPr>
            <a:r>
              <a:rPr lang="el-GR" sz="2200" dirty="0">
                <a:latin typeface="Times New Roman" panose="02020603050405020304" pitchFamily="18" charset="0"/>
                <a:cs typeface="Times New Roman" panose="02020603050405020304" pitchFamily="18" charset="0"/>
              </a:rPr>
              <a:t>Σε προπαρασκευαστικό επίπεδο οι φοιτητές Θεολογίας διδάσκονταν την διαλεκτική και τα άλλα μαθήματα του </a:t>
            </a:r>
            <a:r>
              <a:rPr lang="en-US" sz="2200" dirty="0">
                <a:latin typeface="Times New Roman" panose="02020603050405020304" pitchFamily="18" charset="0"/>
                <a:cs typeface="Times New Roman" panose="02020603050405020304" pitchFamily="18" charset="0"/>
              </a:rPr>
              <a:t>trivium (</a:t>
            </a:r>
            <a:r>
              <a:rPr lang="el-GR" sz="2200" dirty="0">
                <a:latin typeface="Times New Roman" panose="02020603050405020304" pitchFamily="18" charset="0"/>
                <a:cs typeface="Times New Roman" panose="02020603050405020304" pitchFamily="18" charset="0"/>
              </a:rPr>
              <a:t>γραμματική, ρητορική).</a:t>
            </a:r>
          </a:p>
          <a:p>
            <a:pPr algn="just">
              <a:lnSpc>
                <a:spcPct val="150000"/>
              </a:lnSpc>
            </a:pPr>
            <a:r>
              <a:rPr lang="el-GR" sz="2200" dirty="0">
                <a:latin typeface="Times New Roman" panose="02020603050405020304" pitchFamily="18" charset="0"/>
                <a:cs typeface="Times New Roman" panose="02020603050405020304" pitchFamily="18" charset="0"/>
              </a:rPr>
              <a:t>Ακολουθούσαν τα ειδικά μαθήματα όπως Αγία Γραφή και τα τέσσερα βιβλία του Πέτρου Λομβαρδού (Δογματολόγος, 1100-1160).</a:t>
            </a:r>
          </a:p>
          <a:p>
            <a:pPr algn="just">
              <a:lnSpc>
                <a:spcPct val="150000"/>
              </a:lnSpc>
            </a:pPr>
            <a:r>
              <a:rPr lang="el-GR" sz="2200" dirty="0">
                <a:latin typeface="Times New Roman" panose="02020603050405020304" pitchFamily="18" charset="0"/>
                <a:cs typeface="Times New Roman" panose="02020603050405020304" pitchFamily="18" charset="0"/>
              </a:rPr>
              <a:t>Το έργο του Πέτρου Λομβαρδού ανήκει στην κατηγορία των </a:t>
            </a:r>
            <a:r>
              <a:rPr lang="en-US" sz="2200" dirty="0">
                <a:latin typeface="Times New Roman" panose="02020603050405020304" pitchFamily="18" charset="0"/>
                <a:cs typeface="Times New Roman" panose="02020603050405020304" pitchFamily="18" charset="0"/>
              </a:rPr>
              <a:t>Sententiae (</a:t>
            </a:r>
            <a:r>
              <a:rPr lang="el-GR" sz="2200" dirty="0">
                <a:latin typeface="Times New Roman" panose="02020603050405020304" pitchFamily="18" charset="0"/>
                <a:cs typeface="Times New Roman" panose="02020603050405020304" pitchFamily="18" charset="0"/>
              </a:rPr>
              <a:t>Προτάσεις)-Συμπίλημα- χωρίων Αγίας Γραφής, Πατέρων Ανατολής και Δύσης, όπου ο διδασκόμενος βρίσκει απαντήσεις σε διάφορα θεολογικά θέματα.</a:t>
            </a:r>
          </a:p>
          <a:p>
            <a:pPr algn="just">
              <a:lnSpc>
                <a:spcPct val="150000"/>
              </a:lnSpc>
            </a:pPr>
            <a:r>
              <a:rPr lang="el-GR" sz="2200" dirty="0">
                <a:latin typeface="Times New Roman" panose="02020603050405020304" pitchFamily="18" charset="0"/>
                <a:cs typeface="Times New Roman" panose="02020603050405020304" pitchFamily="18" charset="0"/>
              </a:rPr>
              <a:t>Το έργο του Πέτρου Λομβαρδού είναι επηρεασμένο από κείμενα του Ιωάννη Δαμασκηνού. Από ελληνομαθείς διανοούμενους είχε μεταφρασθεί στη Δύση το αξιόλογο έργο του «</a:t>
            </a:r>
            <a:r>
              <a:rPr lang="el-GR" sz="2200" dirty="0" err="1">
                <a:latin typeface="Times New Roman" panose="02020603050405020304" pitchFamily="18" charset="0"/>
                <a:cs typeface="Times New Roman" panose="02020603050405020304" pitchFamily="18" charset="0"/>
              </a:rPr>
              <a:t>Έκδοσις</a:t>
            </a:r>
            <a:r>
              <a:rPr lang="el-GR" sz="2200" dirty="0">
                <a:latin typeface="Times New Roman" panose="02020603050405020304" pitchFamily="18" charset="0"/>
                <a:cs typeface="Times New Roman" panose="02020603050405020304" pitchFamily="18" charset="0"/>
              </a:rPr>
              <a:t> ακριβής της Ορθοδόξου Πίστεως».</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4523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F56571-5268-4EE3-ABEB-2A63265CBE9A}"/>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2DC6F101-72FC-42A4-84F0-4852F894D83A}"/>
              </a:ext>
            </a:extLst>
          </p:cNvPr>
          <p:cNvSpPr>
            <a:spLocks noGrp="1"/>
          </p:cNvSpPr>
          <p:nvPr>
            <p:ph idx="1"/>
          </p:nvPr>
        </p:nvSpPr>
        <p:spPr/>
        <p:txBody>
          <a:bodyPr>
            <a:normAutofit fontScale="92500"/>
          </a:bodyPr>
          <a:lstStyle/>
          <a:p>
            <a:pPr algn="just">
              <a:lnSpc>
                <a:spcPct val="150000"/>
              </a:lnSpc>
            </a:pPr>
            <a:r>
              <a:rPr lang="el-GR" sz="2200" dirty="0">
                <a:latin typeface="Times New Roman" panose="02020603050405020304" pitchFamily="18" charset="0"/>
                <a:cs typeface="Times New Roman" panose="02020603050405020304" pitchFamily="18" charset="0"/>
              </a:rPr>
              <a:t>Οι </a:t>
            </a:r>
            <a:r>
              <a:rPr lang="en-US" sz="2200" dirty="0">
                <a:latin typeface="Times New Roman" panose="02020603050405020304" pitchFamily="18" charset="0"/>
                <a:cs typeface="Times New Roman" panose="02020603050405020304" pitchFamily="18" charset="0"/>
              </a:rPr>
              <a:t>Sententiae </a:t>
            </a:r>
            <a:r>
              <a:rPr lang="el-GR" sz="2200" dirty="0">
                <a:latin typeface="Times New Roman" panose="02020603050405020304" pitchFamily="18" charset="0"/>
                <a:cs typeface="Times New Roman" panose="02020603050405020304" pitchFamily="18" charset="0"/>
              </a:rPr>
              <a:t>αναδείχθηκαν ως το κατ’ εξοχήν δογματικό – φιλοσοφικό εγχειρίδιο της Ρωμαιοκαθολικής Εκκλησίας μέχρι την καθιέρωση της </a:t>
            </a:r>
            <a:r>
              <a:rPr lang="en-US" sz="2200" dirty="0">
                <a:latin typeface="Times New Roman" panose="02020603050405020304" pitchFamily="18" charset="0"/>
                <a:cs typeface="Times New Roman" panose="02020603050405020304" pitchFamily="18" charset="0"/>
              </a:rPr>
              <a:t>Suma </a:t>
            </a:r>
            <a:r>
              <a:rPr lang="el-GR" sz="2200" dirty="0">
                <a:latin typeface="Times New Roman" panose="02020603050405020304" pitchFamily="18" charset="0"/>
                <a:cs typeface="Times New Roman" panose="02020603050405020304" pitchFamily="18" charset="0"/>
              </a:rPr>
              <a:t>του Θωμά </a:t>
            </a:r>
            <a:r>
              <a:rPr lang="el-GR" sz="2200" dirty="0" err="1">
                <a:latin typeface="Times New Roman" panose="02020603050405020304" pitchFamily="18" charset="0"/>
                <a:cs typeface="Times New Roman" panose="02020603050405020304" pitchFamily="18" charset="0"/>
              </a:rPr>
              <a:t>Ακινάτη</a:t>
            </a:r>
            <a:r>
              <a:rPr lang="en-US" sz="2200" dirty="0">
                <a:latin typeface="Times New Roman" panose="02020603050405020304" pitchFamily="18" charset="0"/>
                <a:cs typeface="Times New Roman" panose="02020603050405020304" pitchFamily="18" charset="0"/>
              </a:rPr>
              <a:t>: Summae </a:t>
            </a:r>
            <a:r>
              <a:rPr lang="en-US" sz="2200" dirty="0" err="1">
                <a:latin typeface="Times New Roman" panose="02020603050405020304" pitchFamily="18" charset="0"/>
                <a:cs typeface="Times New Roman" panose="02020603050405020304" pitchFamily="18" charset="0"/>
              </a:rPr>
              <a:t>Theologiae</a:t>
            </a:r>
            <a:r>
              <a:rPr lang="en-US" sz="2200" dirty="0">
                <a:latin typeface="Times New Roman" panose="02020603050405020304" pitchFamily="18" charset="0"/>
                <a:cs typeface="Times New Roman" panose="02020603050405020304" pitchFamily="18" charset="0"/>
              </a:rPr>
              <a:t> (</a:t>
            </a:r>
            <a:r>
              <a:rPr lang="el-GR" sz="2200" dirty="0">
                <a:latin typeface="Times New Roman" panose="02020603050405020304" pitchFamily="18" charset="0"/>
                <a:cs typeface="Times New Roman" panose="02020603050405020304" pitchFamily="18" charset="0"/>
              </a:rPr>
              <a:t>Συνόψεις Θεολογίας).</a:t>
            </a:r>
          </a:p>
          <a:p>
            <a:pPr algn="just">
              <a:lnSpc>
                <a:spcPct val="150000"/>
              </a:lnSpc>
            </a:pPr>
            <a:r>
              <a:rPr lang="el-GR" sz="2200" dirty="0">
                <a:latin typeface="Times New Roman" panose="02020603050405020304" pitchFamily="18" charset="0"/>
                <a:cs typeface="Times New Roman" panose="02020603050405020304" pitchFamily="18" charset="0"/>
              </a:rPr>
              <a:t>Εκτός από τη δογματική οι υποψήφιοι θεολόγοι διδάσκονταν Πατρολογία, τα σχόλια μεταγενεστέρων Θεολόγων και Φιλοσοφία.</a:t>
            </a:r>
          </a:p>
          <a:p>
            <a:pPr algn="just">
              <a:lnSpc>
                <a:spcPct val="150000"/>
              </a:lnSpc>
            </a:pPr>
            <a:r>
              <a:rPr lang="el-GR" sz="2200" dirty="0">
                <a:latin typeface="Times New Roman" panose="02020603050405020304" pitchFamily="18" charset="0"/>
                <a:cs typeface="Times New Roman" panose="02020603050405020304" pitchFamily="18" charset="0"/>
              </a:rPr>
              <a:t>Από τον 13</a:t>
            </a:r>
            <a:r>
              <a:rPr lang="el-GR" sz="2200" baseline="30000" dirty="0">
                <a:latin typeface="Times New Roman" panose="02020603050405020304" pitchFamily="18" charset="0"/>
                <a:cs typeface="Times New Roman" panose="02020603050405020304" pitchFamily="18" charset="0"/>
              </a:rPr>
              <a:t>ο</a:t>
            </a:r>
            <a:r>
              <a:rPr lang="el-GR" sz="2200" dirty="0">
                <a:latin typeface="Times New Roman" panose="02020603050405020304" pitchFamily="18" charset="0"/>
                <a:cs typeface="Times New Roman" panose="02020603050405020304" pitchFamily="18" charset="0"/>
              </a:rPr>
              <a:t> αι. οι καθηγητές Θεολογίας καθιερώνουν στη διδασκαλία τους τον Αριστοτέλη, κυρίως το εγχειρίδιο Όργανον= Κατηγορίαι, Αναλυτικά Πρότερα κ.ά., έργα μεγάλων της εποχής, όπως του Αβελάρδου και έργα των Διονυσίου Αρεοπαγίτη και Ιωάννου Δαμασκηνού.</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6555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F21AE0-45FA-4331-A124-A3359B13D890}"/>
              </a:ext>
            </a:extLst>
          </p:cNvPr>
          <p:cNvSpPr>
            <a:spLocks noGrp="1"/>
          </p:cNvSpPr>
          <p:nvPr>
            <p:ph type="title"/>
          </p:nvPr>
        </p:nvSpPr>
        <p:spPr/>
        <p:txBody>
          <a:bodyPr>
            <a:normAutofit/>
          </a:bodyPr>
          <a:lstStyle/>
          <a:p>
            <a:pPr algn="ctr">
              <a:lnSpc>
                <a:spcPct val="150000"/>
              </a:lnSpc>
            </a:pPr>
            <a:r>
              <a:rPr lang="el-GR" sz="2200" b="1" u="sng" dirty="0">
                <a:latin typeface="Times New Roman" panose="02020603050405020304" pitchFamily="18" charset="0"/>
                <a:cs typeface="Times New Roman" panose="02020603050405020304" pitchFamily="18" charset="0"/>
              </a:rPr>
              <a:t>Παρουσίαση του κειμένου του Νικολάου Ματσούκα,</a:t>
            </a:r>
            <a:br>
              <a:rPr lang="el-GR" sz="2200" b="1" u="sng" dirty="0">
                <a:latin typeface="Times New Roman" panose="02020603050405020304" pitchFamily="18" charset="0"/>
                <a:cs typeface="Times New Roman" panose="02020603050405020304" pitchFamily="18" charset="0"/>
              </a:rPr>
            </a:br>
            <a:r>
              <a:rPr lang="el-GR" sz="2200" b="1" u="sng" dirty="0">
                <a:latin typeface="Times New Roman" panose="02020603050405020304" pitchFamily="18" charset="0"/>
                <a:cs typeface="Times New Roman" panose="02020603050405020304" pitchFamily="18" charset="0"/>
              </a:rPr>
              <a:t> </a:t>
            </a:r>
            <a:r>
              <a:rPr lang="el-GR" sz="2200" b="1" i="1" u="sng" dirty="0">
                <a:latin typeface="Times New Roman" panose="02020603050405020304" pitchFamily="18" charset="0"/>
                <a:cs typeface="Times New Roman" panose="02020603050405020304" pitchFamily="18" charset="0"/>
              </a:rPr>
              <a:t>Η Θεολογία ως κριτική αυθεντία της Εκκλησίας από Ορθόδοξη άποψη, </a:t>
            </a:r>
            <a:r>
              <a:rPr lang="el-GR" sz="2200" b="1" u="sng" dirty="0" err="1">
                <a:latin typeface="Times New Roman" panose="02020603050405020304" pitchFamily="18" charset="0"/>
                <a:cs typeface="Times New Roman" panose="02020603050405020304" pitchFamily="18" charset="0"/>
              </a:rPr>
              <a:t>σσ</a:t>
            </a:r>
            <a:r>
              <a:rPr lang="el-GR" sz="2200" b="1" u="sng" dirty="0">
                <a:latin typeface="Times New Roman" panose="02020603050405020304" pitchFamily="18" charset="0"/>
                <a:cs typeface="Times New Roman" panose="02020603050405020304" pitchFamily="18" charset="0"/>
              </a:rPr>
              <a:t>. 321-335.</a:t>
            </a:r>
            <a:endParaRPr lang="en-US" sz="2200" b="1" u="sng"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F8977DB8-C3A0-47E1-A8C5-072FC405FD1E}"/>
              </a:ext>
            </a:extLst>
          </p:cNvPr>
          <p:cNvSpPr>
            <a:spLocks noGrp="1"/>
          </p:cNvSpPr>
          <p:nvPr>
            <p:ph idx="1"/>
          </p:nvPr>
        </p:nvSpPr>
        <p:spPr/>
        <p:txBody>
          <a:bodyPr>
            <a:normAutofit/>
          </a:bodyPr>
          <a:lstStyle/>
          <a:p>
            <a:pPr marL="457200" indent="-457200" algn="just">
              <a:lnSpc>
                <a:spcPct val="150000"/>
              </a:lnSpc>
              <a:buFont typeface="+mj-lt"/>
              <a:buAutoNum type="arabicPeriod"/>
            </a:pPr>
            <a:r>
              <a:rPr lang="el-GR" sz="2200" b="1" dirty="0">
                <a:latin typeface="Times New Roman" panose="02020603050405020304" pitchFamily="18" charset="0"/>
                <a:cs typeface="Times New Roman" panose="02020603050405020304" pitchFamily="18" charset="0"/>
              </a:rPr>
              <a:t>Δομή και ουσία της Εκκλησίας. Κοινωνία κτιστού – ακτίστου</a:t>
            </a:r>
          </a:p>
          <a:p>
            <a:pPr algn="just">
              <a:lnSpc>
                <a:spcPct val="150000"/>
              </a:lnSpc>
            </a:pPr>
            <a:r>
              <a:rPr lang="el-GR" sz="2200" dirty="0">
                <a:latin typeface="Times New Roman" panose="02020603050405020304" pitchFamily="18" charset="0"/>
                <a:cs typeface="Times New Roman" panose="02020603050405020304" pitchFamily="18" charset="0"/>
              </a:rPr>
              <a:t>Κατά τη σχολαστική άποψη που αποτυπώνεται σε νεότερα δογματικά εγχειρίδια επηρεασμένα από δυτικά θεολογικά πρότυπα, εξαίρεται ο ιδρυματικός και εξωτερικός χαρακτήρας της Εκκλησίας. Είναι δηλαδή ένα θείο καθίδρυμα όπου η κύρια δομή της είναι η μεταβίβαση και η διαδοχή εξουσιών. Η αυθεντία της Εκκλησίας περιορίζεται έτσι σε εξωτερικά κριτήρια.</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6734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4926DD-9508-450C-BBED-E559505CCE43}"/>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7E7683B5-D976-4EE4-B010-78DAC9454942}"/>
              </a:ext>
            </a:extLst>
          </p:cNvPr>
          <p:cNvSpPr>
            <a:spLocks noGrp="1"/>
          </p:cNvSpPr>
          <p:nvPr>
            <p:ph idx="1"/>
          </p:nvPr>
        </p:nvSpPr>
        <p:spPr/>
        <p:txBody>
          <a:bodyPr>
            <a:normAutofit/>
          </a:bodyPr>
          <a:lstStyle/>
          <a:p>
            <a:pPr algn="just">
              <a:lnSpc>
                <a:spcPct val="150000"/>
              </a:lnSpc>
            </a:pPr>
            <a:r>
              <a:rPr lang="el-GR" sz="2200" dirty="0">
                <a:latin typeface="Times New Roman" panose="02020603050405020304" pitchFamily="18" charset="0"/>
                <a:cs typeface="Times New Roman" panose="02020603050405020304" pitchFamily="18" charset="0"/>
              </a:rPr>
              <a:t>Κατά την Πατερική διδασκαλία η Εκκλησία συνδέεται με την δημιουργία – κοσμολογία και την σωτηριολογία. Και στα δύο αυτά αποκαλύπτεται ο Τριαδικός Θεός.</a:t>
            </a:r>
          </a:p>
          <a:p>
            <a:pPr algn="just">
              <a:lnSpc>
                <a:spcPct val="150000"/>
              </a:lnSpc>
            </a:pPr>
            <a:r>
              <a:rPr lang="el-GR" sz="2200" dirty="0">
                <a:latin typeface="Times New Roman" panose="02020603050405020304" pitchFamily="18" charset="0"/>
                <a:cs typeface="Times New Roman" panose="02020603050405020304" pitchFamily="18" charset="0"/>
              </a:rPr>
              <a:t>Η δημιουργία της κτίσης από το μη ον –όχι από την ουσία του Θεού αλλά από τη βουλητική του ενέργεια- θέτει τις απαρχές της Εκκλησίας ως της κοινωνίας των νοερών λογικών όντων, τα οποία καλούνται –έχουν την δυνατότητα- να συμμετέχουν κατά χάρη στη Τριαδική Κοινωνία.</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0433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4CE3F98-2A07-4540-916A-98DE40EFDE22}"/>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C73BB346-B8A2-40F5-BDC5-7FCA61CF8D5F}"/>
              </a:ext>
            </a:extLst>
          </p:cNvPr>
          <p:cNvSpPr>
            <a:spLocks noGrp="1"/>
          </p:cNvSpPr>
          <p:nvPr>
            <p:ph idx="1"/>
          </p:nvPr>
        </p:nvSpPr>
        <p:spPr/>
        <p:txBody>
          <a:bodyPr>
            <a:normAutofit fontScale="92500" lnSpcReduction="20000"/>
          </a:bodyPr>
          <a:lstStyle/>
          <a:p>
            <a:pPr algn="just">
              <a:lnSpc>
                <a:spcPct val="150000"/>
              </a:lnSpc>
            </a:pPr>
            <a:r>
              <a:rPr lang="el-GR" sz="2200" dirty="0">
                <a:latin typeface="Times New Roman" panose="02020603050405020304" pitchFamily="18" charset="0"/>
                <a:cs typeface="Times New Roman" panose="02020603050405020304" pitchFamily="18" charset="0"/>
              </a:rPr>
              <a:t>Υπάρχει άρρηκτη ενότητα μεταξύ κτιστού (δημιουργίας) και ακτίστου (Τριαδικός Θεός). Ο Θεός αγιάζει και η κτίση αγιάζεται, εξελίσσεται και </a:t>
            </a:r>
            <a:r>
              <a:rPr lang="el-GR" sz="2200" dirty="0" err="1">
                <a:latin typeface="Times New Roman" panose="02020603050405020304" pitchFamily="18" charset="0"/>
                <a:cs typeface="Times New Roman" panose="02020603050405020304" pitchFamily="18" charset="0"/>
              </a:rPr>
              <a:t>τελειώνεται</a:t>
            </a:r>
            <a:r>
              <a:rPr lang="el-GR" sz="2200" dirty="0">
                <a:latin typeface="Times New Roman" panose="02020603050405020304" pitchFamily="18" charset="0"/>
                <a:cs typeface="Times New Roman" panose="02020603050405020304" pitchFamily="18" charset="0"/>
              </a:rPr>
              <a:t> δυναμικά κινούμενη προς την άπειρη τελειότητα.</a:t>
            </a:r>
          </a:p>
          <a:p>
            <a:pPr algn="just">
              <a:lnSpc>
                <a:spcPct val="150000"/>
              </a:lnSpc>
            </a:pPr>
            <a:r>
              <a:rPr lang="el-GR" sz="2200" dirty="0">
                <a:latin typeface="Times New Roman" panose="02020603050405020304" pitchFamily="18" charset="0"/>
                <a:cs typeface="Times New Roman" panose="02020603050405020304" pitchFamily="18" charset="0"/>
              </a:rPr>
              <a:t>Σ’ αυτήν την πορεία</a:t>
            </a:r>
            <a:r>
              <a:rPr lang="en-US" sz="2200" dirty="0">
                <a:latin typeface="Times New Roman" panose="02020603050405020304" pitchFamily="18" charset="0"/>
                <a:cs typeface="Times New Roman" panose="02020603050405020304" pitchFamily="18" charset="0"/>
              </a:rPr>
              <a:t>: </a:t>
            </a:r>
            <a:r>
              <a:rPr lang="el-GR" sz="2200" dirty="0">
                <a:latin typeface="Times New Roman" panose="02020603050405020304" pitchFamily="18" charset="0"/>
                <a:cs typeface="Times New Roman" panose="02020603050405020304" pitchFamily="18" charset="0"/>
              </a:rPr>
              <a:t>α) υπάρχει συνεχής παρουσία του Θεού στην ιστορία και στην κτίση στο πλαίσιο των μυστηρίων της Εκκλησίας, όπου φανερώνεται η μεταμορφωτική δόξα της θείας παρουσίας, β) η κτίση μετέχει στις ενέργειες της άκτιστης Τριαδικής Κοινωνίας.</a:t>
            </a:r>
          </a:p>
          <a:p>
            <a:pPr algn="just">
              <a:lnSpc>
                <a:spcPct val="150000"/>
              </a:lnSpc>
            </a:pPr>
            <a:r>
              <a:rPr lang="el-GR" sz="2200" dirty="0">
                <a:latin typeface="Times New Roman" panose="02020603050405020304" pitchFamily="18" charset="0"/>
                <a:cs typeface="Times New Roman" panose="02020603050405020304" pitchFamily="18" charset="0"/>
              </a:rPr>
              <a:t>Ο Θεός δια της </a:t>
            </a:r>
            <a:r>
              <a:rPr lang="el-GR" sz="2200" dirty="0" err="1">
                <a:latin typeface="Times New Roman" panose="02020603050405020304" pitchFamily="18" charset="0"/>
                <a:cs typeface="Times New Roman" panose="02020603050405020304" pitchFamily="18" charset="0"/>
              </a:rPr>
              <a:t>ενσάρκου</a:t>
            </a:r>
            <a:r>
              <a:rPr lang="el-GR" sz="2200" dirty="0">
                <a:latin typeface="Times New Roman" panose="02020603050405020304" pitchFamily="18" charset="0"/>
                <a:cs typeface="Times New Roman" panose="02020603050405020304" pitchFamily="18" charset="0"/>
              </a:rPr>
              <a:t> Οικονομίας προσλαμβάνει την κτίση και η κτίση μετέχει στις άκτιστες ενέργειες και τελειούται. Όταν η Ορθόδοξη Θεολογία προβάλλει μία τέτοια Εκκλησιολογία δεν διασπά ποτέ το φυσικό από το υπερφυσικό, το αισθητό από το νοητό, το ιστορικό από το αιώνιο, το ορατό από το αόρατο.</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485171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1218</Words>
  <Application>Microsoft Office PowerPoint</Application>
  <PresentationFormat>Widescreen</PresentationFormat>
  <Paragraphs>45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Θέμα του Office</vt:lpstr>
      <vt:lpstr>ΜΑΘΗΜΑ ΕΒΔΟΜΟ Α’</vt:lpstr>
      <vt:lpstr>Διδασκόμενα μαθήματα Θεολογίας στο Παρίσι από τον 12ο αι. και εντεύθεν</vt:lpstr>
      <vt:lpstr>PowerPoint Presentation</vt:lpstr>
      <vt:lpstr>PowerPoint Presentation</vt:lpstr>
      <vt:lpstr>Περί των μαθημάτων ειδικότερα</vt:lpstr>
      <vt:lpstr>PowerPoint Presentation</vt:lpstr>
      <vt:lpstr>Παρουσίαση του κειμένου του Νικολάου Ματσούκα,  Η Θεολογία ως κριτική αυθεντία της Εκκλησίας από Ορθόδοξη άποψη, σσ. 321-335.</vt:lpstr>
      <vt:lpstr>PowerPoint Presentation</vt:lpstr>
      <vt:lpstr>PowerPoint Presentation</vt:lpstr>
      <vt:lpstr>PowerPoint Presentation</vt:lpstr>
      <vt:lpstr>Συνδυασμός θεωρίας και πράξης</vt:lpstr>
      <vt:lpstr>PowerPoint Presentation</vt:lpstr>
      <vt:lpstr>Κριτική αυθεντία της Εκκλησίας   είναι η Παράδοσή της που συνεχίζεται μέσα στην ιστορία</vt:lpstr>
      <vt:lpstr>Τρεις χαρακτήρες της Θεολογίας ως κριτικής αυθεντίας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ΜΑΘΗΜΑ ΕΒΔΟΜΟ Α’</dc:title>
  <dc:creator>Jorge Carlos Georgios Bizbas</dc:creator>
  <cp:lastModifiedBy>user</cp:lastModifiedBy>
  <cp:revision>16</cp:revision>
  <dcterms:created xsi:type="dcterms:W3CDTF">2020-11-30T16:45:00Z</dcterms:created>
  <dcterms:modified xsi:type="dcterms:W3CDTF">2020-12-01T08:54:23Z</dcterms:modified>
</cp:coreProperties>
</file>