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89750" cy="100187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E85E4-77B4-46FE-95B4-F89109309B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B720A0B2-3774-4D30-B73A-FD4F88C36A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A3D13828-61A9-464A-A34B-FC9012FD9802}"/>
              </a:ext>
            </a:extLst>
          </p:cNvPr>
          <p:cNvSpPr>
            <a:spLocks noGrp="1"/>
          </p:cNvSpPr>
          <p:nvPr>
            <p:ph type="dt" sz="half" idx="10"/>
          </p:nvPr>
        </p:nvSpPr>
        <p:spPr/>
        <p:txBody>
          <a:bodyPr/>
          <a:lstStyle/>
          <a:p>
            <a:fld id="{18D7F8DA-5FF8-4740-8474-7AC9AC1709F7}" type="datetimeFigureOut">
              <a:rPr lang="el-GR" smtClean="0"/>
              <a:t>24/11/2020</a:t>
            </a:fld>
            <a:endParaRPr lang="el-GR"/>
          </a:p>
        </p:txBody>
      </p:sp>
      <p:sp>
        <p:nvSpPr>
          <p:cNvPr id="5" name="Footer Placeholder 4">
            <a:extLst>
              <a:ext uri="{FF2B5EF4-FFF2-40B4-BE49-F238E27FC236}">
                <a16:creationId xmlns:a16="http://schemas.microsoft.com/office/drawing/2014/main" id="{C88CA420-20C1-4B8E-A159-D323D32C1ED7}"/>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C53F919E-AAA3-4917-B8B0-0A55388D21F5}"/>
              </a:ext>
            </a:extLst>
          </p:cNvPr>
          <p:cNvSpPr>
            <a:spLocks noGrp="1"/>
          </p:cNvSpPr>
          <p:nvPr>
            <p:ph type="sldNum" sz="quarter" idx="12"/>
          </p:nvPr>
        </p:nvSpPr>
        <p:spPr/>
        <p:txBody>
          <a:bodyPr/>
          <a:lstStyle/>
          <a:p>
            <a:fld id="{ACED0288-04B5-4CF4-B48F-82551DB4E271}" type="slidenum">
              <a:rPr lang="el-GR" smtClean="0"/>
              <a:t>‹#›</a:t>
            </a:fld>
            <a:endParaRPr lang="el-GR"/>
          </a:p>
        </p:txBody>
      </p:sp>
    </p:spTree>
    <p:extLst>
      <p:ext uri="{BB962C8B-B14F-4D97-AF65-F5344CB8AC3E}">
        <p14:creationId xmlns:p14="http://schemas.microsoft.com/office/powerpoint/2010/main" val="513860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66F5F-0594-4C2B-AF22-35243D2D6372}"/>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49F857D0-44DD-4824-8298-19025E5E21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57DC7532-9060-4025-8D5F-E9E46E3A0ED6}"/>
              </a:ext>
            </a:extLst>
          </p:cNvPr>
          <p:cNvSpPr>
            <a:spLocks noGrp="1"/>
          </p:cNvSpPr>
          <p:nvPr>
            <p:ph type="dt" sz="half" idx="10"/>
          </p:nvPr>
        </p:nvSpPr>
        <p:spPr/>
        <p:txBody>
          <a:bodyPr/>
          <a:lstStyle/>
          <a:p>
            <a:fld id="{18D7F8DA-5FF8-4740-8474-7AC9AC1709F7}" type="datetimeFigureOut">
              <a:rPr lang="el-GR" smtClean="0"/>
              <a:t>24/11/2020</a:t>
            </a:fld>
            <a:endParaRPr lang="el-GR"/>
          </a:p>
        </p:txBody>
      </p:sp>
      <p:sp>
        <p:nvSpPr>
          <p:cNvPr id="5" name="Footer Placeholder 4">
            <a:extLst>
              <a:ext uri="{FF2B5EF4-FFF2-40B4-BE49-F238E27FC236}">
                <a16:creationId xmlns:a16="http://schemas.microsoft.com/office/drawing/2014/main" id="{8141E85F-23A1-480C-9A6B-82A00A50238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855225FF-A928-4AE7-822F-FCDD1A510E98}"/>
              </a:ext>
            </a:extLst>
          </p:cNvPr>
          <p:cNvSpPr>
            <a:spLocks noGrp="1"/>
          </p:cNvSpPr>
          <p:nvPr>
            <p:ph type="sldNum" sz="quarter" idx="12"/>
          </p:nvPr>
        </p:nvSpPr>
        <p:spPr/>
        <p:txBody>
          <a:bodyPr/>
          <a:lstStyle/>
          <a:p>
            <a:fld id="{ACED0288-04B5-4CF4-B48F-82551DB4E271}" type="slidenum">
              <a:rPr lang="el-GR" smtClean="0"/>
              <a:t>‹#›</a:t>
            </a:fld>
            <a:endParaRPr lang="el-GR"/>
          </a:p>
        </p:txBody>
      </p:sp>
    </p:spTree>
    <p:extLst>
      <p:ext uri="{BB962C8B-B14F-4D97-AF65-F5344CB8AC3E}">
        <p14:creationId xmlns:p14="http://schemas.microsoft.com/office/powerpoint/2010/main" val="3293082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A26448-C980-49D2-BCAB-BB6CD8D8CAC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1E6C3BD4-1221-4BAC-B783-8158DD8C82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E8F83912-844C-46BA-BD06-08F7120977C3}"/>
              </a:ext>
            </a:extLst>
          </p:cNvPr>
          <p:cNvSpPr>
            <a:spLocks noGrp="1"/>
          </p:cNvSpPr>
          <p:nvPr>
            <p:ph type="dt" sz="half" idx="10"/>
          </p:nvPr>
        </p:nvSpPr>
        <p:spPr/>
        <p:txBody>
          <a:bodyPr/>
          <a:lstStyle/>
          <a:p>
            <a:fld id="{18D7F8DA-5FF8-4740-8474-7AC9AC1709F7}" type="datetimeFigureOut">
              <a:rPr lang="el-GR" smtClean="0"/>
              <a:t>24/11/2020</a:t>
            </a:fld>
            <a:endParaRPr lang="el-GR"/>
          </a:p>
        </p:txBody>
      </p:sp>
      <p:sp>
        <p:nvSpPr>
          <p:cNvPr id="5" name="Footer Placeholder 4">
            <a:extLst>
              <a:ext uri="{FF2B5EF4-FFF2-40B4-BE49-F238E27FC236}">
                <a16:creationId xmlns:a16="http://schemas.microsoft.com/office/drawing/2014/main" id="{D34736F8-6DAF-43B1-88B3-2F1911FC5A83}"/>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A6E20B97-AAB0-4EC7-876D-5036DF577545}"/>
              </a:ext>
            </a:extLst>
          </p:cNvPr>
          <p:cNvSpPr>
            <a:spLocks noGrp="1"/>
          </p:cNvSpPr>
          <p:nvPr>
            <p:ph type="sldNum" sz="quarter" idx="12"/>
          </p:nvPr>
        </p:nvSpPr>
        <p:spPr/>
        <p:txBody>
          <a:bodyPr/>
          <a:lstStyle/>
          <a:p>
            <a:fld id="{ACED0288-04B5-4CF4-B48F-82551DB4E271}" type="slidenum">
              <a:rPr lang="el-GR" smtClean="0"/>
              <a:t>‹#›</a:t>
            </a:fld>
            <a:endParaRPr lang="el-GR"/>
          </a:p>
        </p:txBody>
      </p:sp>
    </p:spTree>
    <p:extLst>
      <p:ext uri="{BB962C8B-B14F-4D97-AF65-F5344CB8AC3E}">
        <p14:creationId xmlns:p14="http://schemas.microsoft.com/office/powerpoint/2010/main" val="569060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C0E96-D796-479A-B2E3-10D53840F854}"/>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320F813F-C89F-481B-B331-716E7E11E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C56C0522-CE8E-43F1-AA33-1805B2D9B0D5}"/>
              </a:ext>
            </a:extLst>
          </p:cNvPr>
          <p:cNvSpPr>
            <a:spLocks noGrp="1"/>
          </p:cNvSpPr>
          <p:nvPr>
            <p:ph type="dt" sz="half" idx="10"/>
          </p:nvPr>
        </p:nvSpPr>
        <p:spPr/>
        <p:txBody>
          <a:bodyPr/>
          <a:lstStyle/>
          <a:p>
            <a:fld id="{18D7F8DA-5FF8-4740-8474-7AC9AC1709F7}" type="datetimeFigureOut">
              <a:rPr lang="el-GR" smtClean="0"/>
              <a:t>24/11/2020</a:t>
            </a:fld>
            <a:endParaRPr lang="el-GR"/>
          </a:p>
        </p:txBody>
      </p:sp>
      <p:sp>
        <p:nvSpPr>
          <p:cNvPr id="5" name="Footer Placeholder 4">
            <a:extLst>
              <a:ext uri="{FF2B5EF4-FFF2-40B4-BE49-F238E27FC236}">
                <a16:creationId xmlns:a16="http://schemas.microsoft.com/office/drawing/2014/main" id="{0EFFE33E-5671-41A7-BAC3-5E02599A28A1}"/>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336D8E45-8B47-411A-8B0B-F6F21D501985}"/>
              </a:ext>
            </a:extLst>
          </p:cNvPr>
          <p:cNvSpPr>
            <a:spLocks noGrp="1"/>
          </p:cNvSpPr>
          <p:nvPr>
            <p:ph type="sldNum" sz="quarter" idx="12"/>
          </p:nvPr>
        </p:nvSpPr>
        <p:spPr/>
        <p:txBody>
          <a:bodyPr/>
          <a:lstStyle/>
          <a:p>
            <a:fld id="{ACED0288-04B5-4CF4-B48F-82551DB4E271}" type="slidenum">
              <a:rPr lang="el-GR" smtClean="0"/>
              <a:t>‹#›</a:t>
            </a:fld>
            <a:endParaRPr lang="el-GR"/>
          </a:p>
        </p:txBody>
      </p:sp>
    </p:spTree>
    <p:extLst>
      <p:ext uri="{BB962C8B-B14F-4D97-AF65-F5344CB8AC3E}">
        <p14:creationId xmlns:p14="http://schemas.microsoft.com/office/powerpoint/2010/main" val="3252685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FEABD-F4F0-48BA-94AA-352CA3B817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E4FE5B7E-1FD3-447E-A05A-B2FAF3D6C9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D3E37A-DBEB-4352-B838-6C8F79ADEBFD}"/>
              </a:ext>
            </a:extLst>
          </p:cNvPr>
          <p:cNvSpPr>
            <a:spLocks noGrp="1"/>
          </p:cNvSpPr>
          <p:nvPr>
            <p:ph type="dt" sz="half" idx="10"/>
          </p:nvPr>
        </p:nvSpPr>
        <p:spPr/>
        <p:txBody>
          <a:bodyPr/>
          <a:lstStyle/>
          <a:p>
            <a:fld id="{18D7F8DA-5FF8-4740-8474-7AC9AC1709F7}" type="datetimeFigureOut">
              <a:rPr lang="el-GR" smtClean="0"/>
              <a:t>24/11/2020</a:t>
            </a:fld>
            <a:endParaRPr lang="el-GR"/>
          </a:p>
        </p:txBody>
      </p:sp>
      <p:sp>
        <p:nvSpPr>
          <p:cNvPr id="5" name="Footer Placeholder 4">
            <a:extLst>
              <a:ext uri="{FF2B5EF4-FFF2-40B4-BE49-F238E27FC236}">
                <a16:creationId xmlns:a16="http://schemas.microsoft.com/office/drawing/2014/main" id="{32B73BFB-393A-43A8-834B-3852E718334C}"/>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EE5B5449-D0DE-4BBB-AD3D-6F5C1780E0BB}"/>
              </a:ext>
            </a:extLst>
          </p:cNvPr>
          <p:cNvSpPr>
            <a:spLocks noGrp="1"/>
          </p:cNvSpPr>
          <p:nvPr>
            <p:ph type="sldNum" sz="quarter" idx="12"/>
          </p:nvPr>
        </p:nvSpPr>
        <p:spPr/>
        <p:txBody>
          <a:bodyPr/>
          <a:lstStyle/>
          <a:p>
            <a:fld id="{ACED0288-04B5-4CF4-B48F-82551DB4E271}" type="slidenum">
              <a:rPr lang="el-GR" smtClean="0"/>
              <a:t>‹#›</a:t>
            </a:fld>
            <a:endParaRPr lang="el-GR"/>
          </a:p>
        </p:txBody>
      </p:sp>
    </p:spTree>
    <p:extLst>
      <p:ext uri="{BB962C8B-B14F-4D97-AF65-F5344CB8AC3E}">
        <p14:creationId xmlns:p14="http://schemas.microsoft.com/office/powerpoint/2010/main" val="2318764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D2D32-3A02-4603-94D8-34F8ED8B293B}"/>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F4FFF79E-B071-489A-BA6B-42CFD40BF0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8C04473F-4312-4F12-9174-E75B1B6683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65878AB3-A0D3-4BE8-9264-18D275700899}"/>
              </a:ext>
            </a:extLst>
          </p:cNvPr>
          <p:cNvSpPr>
            <a:spLocks noGrp="1"/>
          </p:cNvSpPr>
          <p:nvPr>
            <p:ph type="dt" sz="half" idx="10"/>
          </p:nvPr>
        </p:nvSpPr>
        <p:spPr/>
        <p:txBody>
          <a:bodyPr/>
          <a:lstStyle/>
          <a:p>
            <a:fld id="{18D7F8DA-5FF8-4740-8474-7AC9AC1709F7}" type="datetimeFigureOut">
              <a:rPr lang="el-GR" smtClean="0"/>
              <a:t>24/11/2020</a:t>
            </a:fld>
            <a:endParaRPr lang="el-GR"/>
          </a:p>
        </p:txBody>
      </p:sp>
      <p:sp>
        <p:nvSpPr>
          <p:cNvPr id="6" name="Footer Placeholder 5">
            <a:extLst>
              <a:ext uri="{FF2B5EF4-FFF2-40B4-BE49-F238E27FC236}">
                <a16:creationId xmlns:a16="http://schemas.microsoft.com/office/drawing/2014/main" id="{33BC4AA1-EC43-42E9-9236-4A36B4CD4EA5}"/>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154DE787-2BEF-40D1-9B84-469AEB605501}"/>
              </a:ext>
            </a:extLst>
          </p:cNvPr>
          <p:cNvSpPr>
            <a:spLocks noGrp="1"/>
          </p:cNvSpPr>
          <p:nvPr>
            <p:ph type="sldNum" sz="quarter" idx="12"/>
          </p:nvPr>
        </p:nvSpPr>
        <p:spPr/>
        <p:txBody>
          <a:bodyPr/>
          <a:lstStyle/>
          <a:p>
            <a:fld id="{ACED0288-04B5-4CF4-B48F-82551DB4E271}" type="slidenum">
              <a:rPr lang="el-GR" smtClean="0"/>
              <a:t>‹#›</a:t>
            </a:fld>
            <a:endParaRPr lang="el-GR"/>
          </a:p>
        </p:txBody>
      </p:sp>
    </p:spTree>
    <p:extLst>
      <p:ext uri="{BB962C8B-B14F-4D97-AF65-F5344CB8AC3E}">
        <p14:creationId xmlns:p14="http://schemas.microsoft.com/office/powerpoint/2010/main" val="2787596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5585-4583-430D-B13D-1909285E0D8D}"/>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0DEEA5F8-8F28-4542-B8AF-EAE6681818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12F34C-C6F8-4686-B49F-E7851C2C5E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61B00A33-952A-4117-8C7F-813DEFC5BE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F7A589-F564-487B-BA12-2A9210D6DD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27ADB684-BC2C-4786-A42F-DB02A0AC1BD6}"/>
              </a:ext>
            </a:extLst>
          </p:cNvPr>
          <p:cNvSpPr>
            <a:spLocks noGrp="1"/>
          </p:cNvSpPr>
          <p:nvPr>
            <p:ph type="dt" sz="half" idx="10"/>
          </p:nvPr>
        </p:nvSpPr>
        <p:spPr/>
        <p:txBody>
          <a:bodyPr/>
          <a:lstStyle/>
          <a:p>
            <a:fld id="{18D7F8DA-5FF8-4740-8474-7AC9AC1709F7}" type="datetimeFigureOut">
              <a:rPr lang="el-GR" smtClean="0"/>
              <a:t>24/11/2020</a:t>
            </a:fld>
            <a:endParaRPr lang="el-GR"/>
          </a:p>
        </p:txBody>
      </p:sp>
      <p:sp>
        <p:nvSpPr>
          <p:cNvPr id="8" name="Footer Placeholder 7">
            <a:extLst>
              <a:ext uri="{FF2B5EF4-FFF2-40B4-BE49-F238E27FC236}">
                <a16:creationId xmlns:a16="http://schemas.microsoft.com/office/drawing/2014/main" id="{9F016D66-A5BE-431F-B042-AF32B494E57C}"/>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51080927-8544-4C59-A7B6-F51663E653AF}"/>
              </a:ext>
            </a:extLst>
          </p:cNvPr>
          <p:cNvSpPr>
            <a:spLocks noGrp="1"/>
          </p:cNvSpPr>
          <p:nvPr>
            <p:ph type="sldNum" sz="quarter" idx="12"/>
          </p:nvPr>
        </p:nvSpPr>
        <p:spPr/>
        <p:txBody>
          <a:bodyPr/>
          <a:lstStyle/>
          <a:p>
            <a:fld id="{ACED0288-04B5-4CF4-B48F-82551DB4E271}" type="slidenum">
              <a:rPr lang="el-GR" smtClean="0"/>
              <a:t>‹#›</a:t>
            </a:fld>
            <a:endParaRPr lang="el-GR"/>
          </a:p>
        </p:txBody>
      </p:sp>
    </p:spTree>
    <p:extLst>
      <p:ext uri="{BB962C8B-B14F-4D97-AF65-F5344CB8AC3E}">
        <p14:creationId xmlns:p14="http://schemas.microsoft.com/office/powerpoint/2010/main" val="1171637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E8631-28E9-4C99-B95F-56AA2BAC0596}"/>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31715936-3EEE-4EBD-9955-3ADA23421F4B}"/>
              </a:ext>
            </a:extLst>
          </p:cNvPr>
          <p:cNvSpPr>
            <a:spLocks noGrp="1"/>
          </p:cNvSpPr>
          <p:nvPr>
            <p:ph type="dt" sz="half" idx="10"/>
          </p:nvPr>
        </p:nvSpPr>
        <p:spPr/>
        <p:txBody>
          <a:bodyPr/>
          <a:lstStyle/>
          <a:p>
            <a:fld id="{18D7F8DA-5FF8-4740-8474-7AC9AC1709F7}" type="datetimeFigureOut">
              <a:rPr lang="el-GR" smtClean="0"/>
              <a:t>24/11/2020</a:t>
            </a:fld>
            <a:endParaRPr lang="el-GR"/>
          </a:p>
        </p:txBody>
      </p:sp>
      <p:sp>
        <p:nvSpPr>
          <p:cNvPr id="4" name="Footer Placeholder 3">
            <a:extLst>
              <a:ext uri="{FF2B5EF4-FFF2-40B4-BE49-F238E27FC236}">
                <a16:creationId xmlns:a16="http://schemas.microsoft.com/office/drawing/2014/main" id="{8EC55550-E2B0-4EBB-A7BF-105553655226}"/>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90AD8CDE-52B7-4153-9E11-6DE3B10C4536}"/>
              </a:ext>
            </a:extLst>
          </p:cNvPr>
          <p:cNvSpPr>
            <a:spLocks noGrp="1"/>
          </p:cNvSpPr>
          <p:nvPr>
            <p:ph type="sldNum" sz="quarter" idx="12"/>
          </p:nvPr>
        </p:nvSpPr>
        <p:spPr/>
        <p:txBody>
          <a:bodyPr/>
          <a:lstStyle/>
          <a:p>
            <a:fld id="{ACED0288-04B5-4CF4-B48F-82551DB4E271}" type="slidenum">
              <a:rPr lang="el-GR" smtClean="0"/>
              <a:t>‹#›</a:t>
            </a:fld>
            <a:endParaRPr lang="el-GR"/>
          </a:p>
        </p:txBody>
      </p:sp>
    </p:spTree>
    <p:extLst>
      <p:ext uri="{BB962C8B-B14F-4D97-AF65-F5344CB8AC3E}">
        <p14:creationId xmlns:p14="http://schemas.microsoft.com/office/powerpoint/2010/main" val="476289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CD5B27-8C8E-4C78-9186-0B200768DE79}"/>
              </a:ext>
            </a:extLst>
          </p:cNvPr>
          <p:cNvSpPr>
            <a:spLocks noGrp="1"/>
          </p:cNvSpPr>
          <p:nvPr>
            <p:ph type="dt" sz="half" idx="10"/>
          </p:nvPr>
        </p:nvSpPr>
        <p:spPr/>
        <p:txBody>
          <a:bodyPr/>
          <a:lstStyle/>
          <a:p>
            <a:fld id="{18D7F8DA-5FF8-4740-8474-7AC9AC1709F7}" type="datetimeFigureOut">
              <a:rPr lang="el-GR" smtClean="0"/>
              <a:t>24/11/2020</a:t>
            </a:fld>
            <a:endParaRPr lang="el-GR"/>
          </a:p>
        </p:txBody>
      </p:sp>
      <p:sp>
        <p:nvSpPr>
          <p:cNvPr id="3" name="Footer Placeholder 2">
            <a:extLst>
              <a:ext uri="{FF2B5EF4-FFF2-40B4-BE49-F238E27FC236}">
                <a16:creationId xmlns:a16="http://schemas.microsoft.com/office/drawing/2014/main" id="{E7DF47F1-4674-4FF8-8615-7446782DDCF5}"/>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96B47400-6D5C-4D2E-98B1-AD8B29C1570E}"/>
              </a:ext>
            </a:extLst>
          </p:cNvPr>
          <p:cNvSpPr>
            <a:spLocks noGrp="1"/>
          </p:cNvSpPr>
          <p:nvPr>
            <p:ph type="sldNum" sz="quarter" idx="12"/>
          </p:nvPr>
        </p:nvSpPr>
        <p:spPr/>
        <p:txBody>
          <a:bodyPr/>
          <a:lstStyle/>
          <a:p>
            <a:fld id="{ACED0288-04B5-4CF4-B48F-82551DB4E271}" type="slidenum">
              <a:rPr lang="el-GR" smtClean="0"/>
              <a:t>‹#›</a:t>
            </a:fld>
            <a:endParaRPr lang="el-GR"/>
          </a:p>
        </p:txBody>
      </p:sp>
    </p:spTree>
    <p:extLst>
      <p:ext uri="{BB962C8B-B14F-4D97-AF65-F5344CB8AC3E}">
        <p14:creationId xmlns:p14="http://schemas.microsoft.com/office/powerpoint/2010/main" val="103719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1C61A-1D8B-4090-8DD3-16ECFCBDC9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2629A03D-BB52-4F09-9800-B0C15B0848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D6E8B435-DC85-4C0F-91CB-29162B3E2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2A2C52-7A79-45F6-9CBB-F76D1F09861A}"/>
              </a:ext>
            </a:extLst>
          </p:cNvPr>
          <p:cNvSpPr>
            <a:spLocks noGrp="1"/>
          </p:cNvSpPr>
          <p:nvPr>
            <p:ph type="dt" sz="half" idx="10"/>
          </p:nvPr>
        </p:nvSpPr>
        <p:spPr/>
        <p:txBody>
          <a:bodyPr/>
          <a:lstStyle/>
          <a:p>
            <a:fld id="{18D7F8DA-5FF8-4740-8474-7AC9AC1709F7}" type="datetimeFigureOut">
              <a:rPr lang="el-GR" smtClean="0"/>
              <a:t>24/11/2020</a:t>
            </a:fld>
            <a:endParaRPr lang="el-GR"/>
          </a:p>
        </p:txBody>
      </p:sp>
      <p:sp>
        <p:nvSpPr>
          <p:cNvPr id="6" name="Footer Placeholder 5">
            <a:extLst>
              <a:ext uri="{FF2B5EF4-FFF2-40B4-BE49-F238E27FC236}">
                <a16:creationId xmlns:a16="http://schemas.microsoft.com/office/drawing/2014/main" id="{37F128BF-4744-438C-9C0B-3DBA7C2A299E}"/>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B4DA04FE-9A66-45D4-8211-2FF9CFB6992E}"/>
              </a:ext>
            </a:extLst>
          </p:cNvPr>
          <p:cNvSpPr>
            <a:spLocks noGrp="1"/>
          </p:cNvSpPr>
          <p:nvPr>
            <p:ph type="sldNum" sz="quarter" idx="12"/>
          </p:nvPr>
        </p:nvSpPr>
        <p:spPr/>
        <p:txBody>
          <a:bodyPr/>
          <a:lstStyle/>
          <a:p>
            <a:fld id="{ACED0288-04B5-4CF4-B48F-82551DB4E271}" type="slidenum">
              <a:rPr lang="el-GR" smtClean="0"/>
              <a:t>‹#›</a:t>
            </a:fld>
            <a:endParaRPr lang="el-GR"/>
          </a:p>
        </p:txBody>
      </p:sp>
    </p:spTree>
    <p:extLst>
      <p:ext uri="{BB962C8B-B14F-4D97-AF65-F5344CB8AC3E}">
        <p14:creationId xmlns:p14="http://schemas.microsoft.com/office/powerpoint/2010/main" val="783931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04311-65D4-4FE6-83B8-26C0C443A1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A7FF944A-24C3-4816-ADDF-274E291E2A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676D52DC-25BA-43C9-9376-08B9F46C2B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00DCDC-C69B-47D5-8E5B-9E0E658471DB}"/>
              </a:ext>
            </a:extLst>
          </p:cNvPr>
          <p:cNvSpPr>
            <a:spLocks noGrp="1"/>
          </p:cNvSpPr>
          <p:nvPr>
            <p:ph type="dt" sz="half" idx="10"/>
          </p:nvPr>
        </p:nvSpPr>
        <p:spPr/>
        <p:txBody>
          <a:bodyPr/>
          <a:lstStyle/>
          <a:p>
            <a:fld id="{18D7F8DA-5FF8-4740-8474-7AC9AC1709F7}" type="datetimeFigureOut">
              <a:rPr lang="el-GR" smtClean="0"/>
              <a:t>24/11/2020</a:t>
            </a:fld>
            <a:endParaRPr lang="el-GR"/>
          </a:p>
        </p:txBody>
      </p:sp>
      <p:sp>
        <p:nvSpPr>
          <p:cNvPr id="6" name="Footer Placeholder 5">
            <a:extLst>
              <a:ext uri="{FF2B5EF4-FFF2-40B4-BE49-F238E27FC236}">
                <a16:creationId xmlns:a16="http://schemas.microsoft.com/office/drawing/2014/main" id="{A369BD35-7B80-4D66-9A7E-97AC8AC14088}"/>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75DA8079-A83F-4BBA-A1BD-55C828A1318E}"/>
              </a:ext>
            </a:extLst>
          </p:cNvPr>
          <p:cNvSpPr>
            <a:spLocks noGrp="1"/>
          </p:cNvSpPr>
          <p:nvPr>
            <p:ph type="sldNum" sz="quarter" idx="12"/>
          </p:nvPr>
        </p:nvSpPr>
        <p:spPr/>
        <p:txBody>
          <a:bodyPr/>
          <a:lstStyle/>
          <a:p>
            <a:fld id="{ACED0288-04B5-4CF4-B48F-82551DB4E271}" type="slidenum">
              <a:rPr lang="el-GR" smtClean="0"/>
              <a:t>‹#›</a:t>
            </a:fld>
            <a:endParaRPr lang="el-GR"/>
          </a:p>
        </p:txBody>
      </p:sp>
    </p:spTree>
    <p:extLst>
      <p:ext uri="{BB962C8B-B14F-4D97-AF65-F5344CB8AC3E}">
        <p14:creationId xmlns:p14="http://schemas.microsoft.com/office/powerpoint/2010/main" val="152947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50E669-AED8-4044-A041-6C47896378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F6AF848A-05B4-484E-8782-FFB86953EE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BEB71B2E-AB69-4639-969B-859928FB7F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7F8DA-5FF8-4740-8474-7AC9AC1709F7}" type="datetimeFigureOut">
              <a:rPr lang="el-GR" smtClean="0"/>
              <a:t>24/11/2020</a:t>
            </a:fld>
            <a:endParaRPr lang="el-GR"/>
          </a:p>
        </p:txBody>
      </p:sp>
      <p:sp>
        <p:nvSpPr>
          <p:cNvPr id="5" name="Footer Placeholder 4">
            <a:extLst>
              <a:ext uri="{FF2B5EF4-FFF2-40B4-BE49-F238E27FC236}">
                <a16:creationId xmlns:a16="http://schemas.microsoft.com/office/drawing/2014/main" id="{6C434696-2E6E-4EAA-A108-FE8E346B05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B2A66D79-E750-4667-A986-78654B6360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D0288-04B5-4CF4-B48F-82551DB4E271}" type="slidenum">
              <a:rPr lang="el-GR" smtClean="0"/>
              <a:t>‹#›</a:t>
            </a:fld>
            <a:endParaRPr lang="el-GR"/>
          </a:p>
        </p:txBody>
      </p:sp>
    </p:spTree>
    <p:extLst>
      <p:ext uri="{BB962C8B-B14F-4D97-AF65-F5344CB8AC3E}">
        <p14:creationId xmlns:p14="http://schemas.microsoft.com/office/powerpoint/2010/main" val="2742640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1AF77-1F70-4DD0-BE84-3EB7E5E3D39B}"/>
              </a:ext>
            </a:extLst>
          </p:cNvPr>
          <p:cNvSpPr>
            <a:spLocks noGrp="1"/>
          </p:cNvSpPr>
          <p:nvPr>
            <p:ph type="ctrTitle"/>
          </p:nvPr>
        </p:nvSpPr>
        <p:spPr/>
        <p:txBody>
          <a:bodyPr>
            <a:noAutofit/>
          </a:bodyPr>
          <a:lstStyle/>
          <a:p>
            <a:r>
              <a:rPr lang="el-GR" sz="2200" b="1" dirty="0">
                <a:latin typeface="Times New Roman" panose="02020603050405020304" pitchFamily="18" charset="0"/>
                <a:cs typeface="Times New Roman" panose="02020603050405020304" pitchFamily="18" charset="0"/>
              </a:rPr>
              <a:t>ΜΑΘΗΜΑ ΕΚΤΟ Α’</a:t>
            </a:r>
          </a:p>
        </p:txBody>
      </p:sp>
      <p:sp>
        <p:nvSpPr>
          <p:cNvPr id="3" name="Subtitle 2">
            <a:extLst>
              <a:ext uri="{FF2B5EF4-FFF2-40B4-BE49-F238E27FC236}">
                <a16:creationId xmlns:a16="http://schemas.microsoft.com/office/drawing/2014/main" id="{70209A5C-B285-4838-B957-4F156E0BB2C2}"/>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982847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13C2-120D-4C84-B026-BC11C1E3E24A}"/>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0D08FA0C-649B-4E29-B8BD-4D154777AC03}"/>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Ο Ορθόδοξος μυστικισμός είναι ως ηθικόν επίτευγμα νηφάλιος. Έχει ως κίνητρό του κάτι που υπάρχει πραγματικά, δηλαδή το σωτηριώδες έργο του Θεού εν Χριστώ Ιησού.</a:t>
            </a:r>
          </a:p>
          <a:p>
            <a:pPr algn="just">
              <a:lnSpc>
                <a:spcPct val="150000"/>
              </a:lnSpc>
            </a:pPr>
            <a:r>
              <a:rPr lang="el-GR" sz="2200" dirty="0">
                <a:latin typeface="Times New Roman" panose="02020603050405020304" pitchFamily="18" charset="0"/>
                <a:cs typeface="Times New Roman" panose="02020603050405020304" pitchFamily="18" charset="0"/>
              </a:rPr>
              <a:t>Αυτό το έργο δοξολογείται γιατί μυστικά μας καθιστά κοινωνούς του αγνώστου Θοεύ μέσα στην Εκκλησία. </a:t>
            </a:r>
          </a:p>
          <a:p>
            <a:pPr algn="just">
              <a:lnSpc>
                <a:spcPct val="150000"/>
              </a:lnSpc>
            </a:pPr>
            <a:r>
              <a:rPr lang="el-GR" sz="2200" dirty="0">
                <a:latin typeface="Times New Roman" panose="02020603050405020304" pitchFamily="18" charset="0"/>
                <a:cs typeface="Times New Roman" panose="02020603050405020304" pitchFamily="18" charset="0"/>
              </a:rPr>
              <a:t>Η δοξολογική Θεολογία είναι αγώνας σκληρός και κοπιώδης, όχι γιατί χρειάζεται βαθύτατη σκέψη, αλλά γιατί προσπαθεί να συγκρατηθεί κανείς ως θολογών στο φως, καλούμενος και εν των σκότει της αμαρτίας υπάρχων. </a:t>
            </a:r>
          </a:p>
        </p:txBody>
      </p:sp>
    </p:spTree>
    <p:extLst>
      <p:ext uri="{BB962C8B-B14F-4D97-AF65-F5344CB8AC3E}">
        <p14:creationId xmlns:p14="http://schemas.microsoft.com/office/powerpoint/2010/main" val="3497200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9F920-94E3-4764-827B-C0F340E09E8E}"/>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7281628B-A5DB-46B8-8E2D-14C870969F70}"/>
              </a:ext>
            </a:extLst>
          </p:cNvPr>
          <p:cNvSpPr>
            <a:spLocks noGrp="1"/>
          </p:cNvSpPr>
          <p:nvPr>
            <p:ph idx="1"/>
          </p:nvPr>
        </p:nvSpPr>
        <p:spPr/>
        <p:txBody>
          <a:bodyPr>
            <a:normAutofit/>
          </a:bodyPr>
          <a:lstStyle/>
          <a:p>
            <a:pPr lvl="0" algn="just">
              <a:lnSpc>
                <a:spcPct val="150000"/>
              </a:lnSpc>
            </a:pPr>
            <a:r>
              <a:rPr lang="el-GR" sz="2200" dirty="0">
                <a:solidFill>
                  <a:prstClr val="black"/>
                </a:solidFill>
                <a:latin typeface="Times New Roman" panose="02020603050405020304" pitchFamily="18" charset="0"/>
                <a:cs typeface="Times New Roman" panose="02020603050405020304" pitchFamily="18" charset="0"/>
              </a:rPr>
              <a:t>Η σημασία της μετάνοιας στην πορεία αυτή. Μετάνοια είναι η συνεχής και αέναος προς τα άνω κίνηση προς κάθαρση και μετοχή στο μυστήριο της δόξης του Θεού.</a:t>
            </a:r>
          </a:p>
          <a:p>
            <a:pPr lvl="0" algn="just">
              <a:lnSpc>
                <a:spcPct val="150000"/>
              </a:lnSpc>
            </a:pPr>
            <a:r>
              <a:rPr lang="el-GR" sz="2200" dirty="0">
                <a:solidFill>
                  <a:prstClr val="black"/>
                </a:solidFill>
                <a:latin typeface="Times New Roman" panose="02020603050405020304" pitchFamily="18" charset="0"/>
                <a:cs typeface="Times New Roman" panose="02020603050405020304" pitchFamily="18" charset="0"/>
              </a:rPr>
              <a:t>Μυστήριο είναι η ενέργεια της σωτηρίας του ανθρώπου και η είσοδος σε αυτό δια της ενεργούς μετανοίας.</a:t>
            </a:r>
          </a:p>
          <a:p>
            <a:pPr algn="just">
              <a:lnSpc>
                <a:spcPct val="150000"/>
              </a:lnSpc>
            </a:pPr>
            <a:endParaRPr lang="el-G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458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02A81-FC52-43DE-BE1C-7752EF9F1A53}"/>
              </a:ext>
            </a:extLst>
          </p:cNvPr>
          <p:cNvSpPr>
            <a:spLocks noGrp="1"/>
          </p:cNvSpPr>
          <p:nvPr>
            <p:ph type="title"/>
          </p:nvPr>
        </p:nvSpPr>
        <p:spPr/>
        <p:txBody>
          <a:bodyPr>
            <a:normAutofit/>
          </a:bodyPr>
          <a:lstStyle/>
          <a:p>
            <a:pPr marL="857250" indent="-857250" algn="ctr">
              <a:buFont typeface="+mj-lt"/>
              <a:buAutoNum type="romanLcPeriod" startAt="3"/>
            </a:pPr>
            <a:r>
              <a:rPr lang="el-GR" sz="2200" b="1" u="sng" dirty="0">
                <a:latin typeface="Times New Roman" panose="02020603050405020304" pitchFamily="18" charset="0"/>
                <a:cs typeface="Times New Roman" panose="02020603050405020304" pitchFamily="18" charset="0"/>
              </a:rPr>
              <a:t>Το Μεσαιωνικό Πανεπιστήμιο στη Δύση</a:t>
            </a:r>
          </a:p>
        </p:txBody>
      </p:sp>
      <p:sp>
        <p:nvSpPr>
          <p:cNvPr id="3" name="Content Placeholder 2">
            <a:extLst>
              <a:ext uri="{FF2B5EF4-FFF2-40B4-BE49-F238E27FC236}">
                <a16:creationId xmlns:a16="http://schemas.microsoft.com/office/drawing/2014/main" id="{AD054E4E-5978-4449-B559-9DFEDE8EBE8B}"/>
              </a:ext>
            </a:extLst>
          </p:cNvPr>
          <p:cNvSpPr>
            <a:spLocks noGrp="1"/>
          </p:cNvSpPr>
          <p:nvPr>
            <p:ph idx="1"/>
          </p:nvPr>
        </p:nvSpPr>
        <p:spPr/>
        <p:txBody>
          <a:bodyPr>
            <a:noAutofit/>
          </a:bodyPr>
          <a:lstStyle/>
          <a:p>
            <a:pPr algn="just">
              <a:lnSpc>
                <a:spcPct val="150000"/>
              </a:lnSpc>
            </a:pPr>
            <a:r>
              <a:rPr lang="el-GR" sz="2200" dirty="0">
                <a:latin typeface="Times New Roman" panose="02020603050405020304" pitchFamily="18" charset="0"/>
                <a:cs typeface="Times New Roman" panose="02020603050405020304" pitchFamily="18" charset="0"/>
              </a:rPr>
              <a:t>Τα επισκοπικά σχολεία μετεξελίχθηκαν σε πανεπιστήμια στις μεσαιωνικές πόλεις τον 12ο αι.</a:t>
            </a:r>
          </a:p>
          <a:p>
            <a:pPr algn="just">
              <a:lnSpc>
                <a:spcPct val="150000"/>
              </a:lnSpc>
            </a:pPr>
            <a:r>
              <a:rPr lang="el-GR" sz="2200" dirty="0">
                <a:latin typeface="Times New Roman" panose="02020603050405020304" pitchFamily="18" charset="0"/>
                <a:cs typeface="Times New Roman" panose="02020603050405020304" pitchFamily="18" charset="0"/>
              </a:rPr>
              <a:t>Οι άρχοντες, αξιωματούχοι, έμποροι, επαγγελματίες και τεχνίτες συσπειρώνονται στην Ιταλία και άλλες χώρες της Ευρώπης σε εταιρική ένωση (</a:t>
            </a:r>
            <a:r>
              <a:rPr lang="en-US" sz="2200">
                <a:latin typeface="Times New Roman" panose="02020603050405020304" pitchFamily="18" charset="0"/>
                <a:cs typeface="Times New Roman" panose="02020603050405020304" pitchFamily="18" charset="0"/>
              </a:rPr>
              <a:t>“universitas</a:t>
            </a:r>
            <a:r>
              <a:rPr lang="en-US" sz="2200" dirty="0">
                <a:latin typeface="Times New Roman" panose="02020603050405020304" pitchFamily="18" charset="0"/>
                <a:cs typeface="Times New Roman" panose="02020603050405020304" pitchFamily="18" charset="0"/>
              </a:rPr>
              <a:t>”=</a:t>
            </a:r>
            <a:r>
              <a:rPr lang="el-GR" sz="2200" dirty="0">
                <a:latin typeface="Times New Roman" panose="02020603050405020304" pitchFamily="18" charset="0"/>
                <a:cs typeface="Times New Roman" panose="02020603050405020304" pitchFamily="18" charset="0"/>
              </a:rPr>
              <a:t>σύνολο) προς υπεράσπιση των δικαιωμάτων των.</a:t>
            </a:r>
          </a:p>
          <a:p>
            <a:pPr algn="just">
              <a:lnSpc>
                <a:spcPct val="150000"/>
              </a:lnSpc>
            </a:pPr>
            <a:r>
              <a:rPr lang="el-GR" sz="2200" dirty="0">
                <a:latin typeface="Times New Roman" panose="02020603050405020304" pitchFamily="18" charset="0"/>
                <a:cs typeface="Times New Roman" panose="02020603050405020304" pitchFamily="18" charset="0"/>
              </a:rPr>
              <a:t>Στην ίδια βάση συσπειρώνονται και οι καθηγητές και οι φοιτητές των σχολείων για να υπερασπιστούν την αυτονομία των σπουδών</a:t>
            </a:r>
            <a:r>
              <a:rPr lang="en-US" sz="2200" dirty="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Συντεχνία διδασκάλων και σπουδαστών=</a:t>
            </a:r>
            <a:r>
              <a:rPr lang="en-US" sz="2200" dirty="0" err="1">
                <a:latin typeface="Times New Roman" panose="02020603050405020304" pitchFamily="18" charset="0"/>
                <a:cs typeface="Times New Roman" panose="02020603050405020304" pitchFamily="18" charset="0"/>
              </a:rPr>
              <a:t>universitas</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magistrorum</a:t>
            </a:r>
            <a:r>
              <a:rPr lang="en-US" sz="2200" dirty="0">
                <a:latin typeface="Times New Roman" panose="02020603050405020304" pitchFamily="18" charset="0"/>
                <a:cs typeface="Times New Roman" panose="02020603050405020304" pitchFamily="18" charset="0"/>
              </a:rPr>
              <a:t> et </a:t>
            </a:r>
            <a:r>
              <a:rPr lang="en-US" sz="2200" dirty="0" err="1">
                <a:latin typeface="Times New Roman" panose="02020603050405020304" pitchFamily="18" charset="0"/>
                <a:cs typeface="Times New Roman" panose="02020603050405020304" pitchFamily="18" charset="0"/>
              </a:rPr>
              <a:t>scholarium</a:t>
            </a:r>
            <a:r>
              <a:rPr lang="en-US" sz="2200" dirty="0">
                <a:latin typeface="Times New Roman" panose="02020603050405020304" pitchFamily="18" charset="0"/>
                <a:cs typeface="Times New Roman" panose="02020603050405020304" pitchFamily="18" charset="0"/>
              </a:rPr>
              <a:t>.</a:t>
            </a:r>
            <a:endParaRPr lang="el-G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0323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50642-9BE8-45CF-9D46-DB74DD62B956}"/>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E51CE51C-63D4-40D4-886D-474B612BC137}"/>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Το Πανεπιστήμιο στη Δυτική Ευρώπη αυτήν την εποχή (12ος αι.) δέχθηκε οπωσδήποτε την πνευματική επίδραση από την κλασική παράδοση του ελληνορωμαϊκού κόσμου, αλλά πρόβαλε και το διευρυμένο πρόγραμμα σπουδών που εισήγαγαν οι Βενεδικτίνοι στα σχολεία την εποχή του Καρλομάγνου.</a:t>
            </a:r>
          </a:p>
          <a:p>
            <a:pPr algn="just">
              <a:lnSpc>
                <a:spcPct val="150000"/>
              </a:lnSpc>
            </a:pPr>
            <a:r>
              <a:rPr lang="el-GR" sz="2200" dirty="0">
                <a:latin typeface="Times New Roman" panose="02020603050405020304" pitchFamily="18" charset="0"/>
                <a:cs typeface="Times New Roman" panose="02020603050405020304" pitchFamily="18" charset="0"/>
              </a:rPr>
              <a:t>Τότε καλλιεργήθηκε η θεωρία για τη «μεταφορά της γνώσης και της εξουσίας». Σύμφωνα με τη θεωρία αυτή η γνώση μεταφέρθηκε από την Αθήνα στη Ρώμη, από τη Ρώμη στην Κων/πολη κ.λπ.</a:t>
            </a:r>
          </a:p>
        </p:txBody>
      </p:sp>
    </p:spTree>
    <p:extLst>
      <p:ext uri="{BB962C8B-B14F-4D97-AF65-F5344CB8AC3E}">
        <p14:creationId xmlns:p14="http://schemas.microsoft.com/office/powerpoint/2010/main" val="3635691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06CDD-7D64-4E46-A3C8-409053FAD08A}"/>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90DC1C7F-D878-4FF4-9EDA-0714CD30D736}"/>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Τον 13ο αι., σε μια κοινωνία ανοικτή σε εμπόρους, επισκέπτες και ιδέες, δραστηριοποιούνται στη Δύση τα μοναχικά τάγματα των Επαιτών, των Φραγκισκανών και Δομινικανών. Σκοπός των ήταν να δώσουν μια αυθεντική μαρτυρία του Ευαγγελίου, με το κήρυγμα και τη μίμηση της ζωής του Χριστού.</a:t>
            </a:r>
          </a:p>
          <a:p>
            <a:pPr algn="just">
              <a:lnSpc>
                <a:spcPct val="150000"/>
              </a:lnSpc>
            </a:pPr>
            <a:r>
              <a:rPr lang="el-GR" sz="2200" dirty="0">
                <a:latin typeface="Times New Roman" panose="02020603050405020304" pitchFamily="18" charset="0"/>
                <a:cs typeface="Times New Roman" panose="02020603050405020304" pitchFamily="18" charset="0"/>
              </a:rPr>
              <a:t>Η ανάπτυξη του νέου Πανεπιστημίου συνδέθηκε με την αντίστοιχη δράση αυτών των μοναστικών ταγμάτων στη ζωή της πόλης και των σπουδαστηρίων.</a:t>
            </a:r>
          </a:p>
        </p:txBody>
      </p:sp>
    </p:spTree>
    <p:extLst>
      <p:ext uri="{BB962C8B-B14F-4D97-AF65-F5344CB8AC3E}">
        <p14:creationId xmlns:p14="http://schemas.microsoft.com/office/powerpoint/2010/main" val="1590605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1AE7C-7B96-4466-9176-D51F183F4A5F}"/>
              </a:ext>
            </a:extLst>
          </p:cNvPr>
          <p:cNvSpPr>
            <a:spLocks noGrp="1"/>
          </p:cNvSpPr>
          <p:nvPr>
            <p:ph type="title"/>
          </p:nvPr>
        </p:nvSpPr>
        <p:spPr/>
        <p:txBody>
          <a:bodyPr>
            <a:normAutofit/>
          </a:bodyPr>
          <a:lstStyle/>
          <a:p>
            <a:pPr algn="ctr"/>
            <a:r>
              <a:rPr lang="el-GR" sz="2200" b="1" u="sng" dirty="0">
                <a:latin typeface="Times New Roman" panose="02020603050405020304" pitchFamily="18" charset="0"/>
                <a:cs typeface="Times New Roman" panose="02020603050405020304" pitchFamily="18" charset="0"/>
              </a:rPr>
              <a:t>Σχολιασμός κειμένου Νικολάου Α. Νησιώτη,</a:t>
            </a:r>
            <a:br>
              <a:rPr lang="el-GR" sz="2200" b="1" u="sng" dirty="0">
                <a:latin typeface="Times New Roman" panose="02020603050405020304" pitchFamily="18" charset="0"/>
                <a:cs typeface="Times New Roman" panose="02020603050405020304" pitchFamily="18" charset="0"/>
              </a:rPr>
            </a:br>
            <a:r>
              <a:rPr lang="el-GR" sz="2200" b="1" u="sng" dirty="0">
                <a:latin typeface="Times New Roman" panose="02020603050405020304" pitchFamily="18" charset="0"/>
                <a:cs typeface="Times New Roman" panose="02020603050405020304" pitchFamily="18" charset="0"/>
              </a:rPr>
              <a:t> </a:t>
            </a:r>
            <a:r>
              <a:rPr lang="el-GR" sz="2200" b="1" i="1" u="sng" dirty="0">
                <a:latin typeface="Times New Roman" panose="02020603050405020304" pitchFamily="18" charset="0"/>
                <a:cs typeface="Times New Roman" panose="02020603050405020304" pitchFamily="18" charset="0"/>
              </a:rPr>
              <a:t>Η Θεολογία ως επιστήμη και δοξολογία</a:t>
            </a:r>
            <a:r>
              <a:rPr lang="el-GR" sz="2200" b="1" u="sng" dirty="0">
                <a:latin typeface="Times New Roman" panose="02020603050405020304" pitchFamily="18" charset="0"/>
                <a:cs typeface="Times New Roman" panose="02020603050405020304" pitchFamily="18" charset="0"/>
              </a:rPr>
              <a:t>, σσ. 271-301</a:t>
            </a:r>
          </a:p>
        </p:txBody>
      </p:sp>
      <p:sp>
        <p:nvSpPr>
          <p:cNvPr id="3" name="Content Placeholder 2">
            <a:extLst>
              <a:ext uri="{FF2B5EF4-FFF2-40B4-BE49-F238E27FC236}">
                <a16:creationId xmlns:a16="http://schemas.microsoft.com/office/drawing/2014/main" id="{2608AC5C-494C-47B0-9DBB-C3BE96D7713F}"/>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Η επιστήμη είναι έρευνα, γνώση, επαλήθευση, αναζήτηση θετικού σημείου επαφής μεταξύ θεωρίας και πραγματικότητας.</a:t>
            </a:r>
          </a:p>
          <a:p>
            <a:pPr algn="just">
              <a:lnSpc>
                <a:spcPct val="150000"/>
              </a:lnSpc>
            </a:pPr>
            <a:r>
              <a:rPr lang="el-GR" sz="2200" dirty="0">
                <a:latin typeface="Times New Roman" panose="02020603050405020304" pitchFamily="18" charset="0"/>
                <a:cs typeface="Times New Roman" panose="02020603050405020304" pitchFamily="18" charset="0"/>
              </a:rPr>
              <a:t>Με την ως άνω στενή έννοια του όρου επιστήμη, η Θεολογία δεν είναι επιστήμη. Το σκεπτόμενο υποκείμενο στη Θεολογία σκέπτεται υπό διαφορετικές προϋποθέσεις. Το δε αντικείμενο (εδώ ο Θεός) δεν μπορεί να γίνει πράγματι αντικείμενο της ανθρώπινης σκέψης και ανάλυσης.</a:t>
            </a:r>
          </a:p>
        </p:txBody>
      </p:sp>
    </p:spTree>
    <p:extLst>
      <p:ext uri="{BB962C8B-B14F-4D97-AF65-F5344CB8AC3E}">
        <p14:creationId xmlns:p14="http://schemas.microsoft.com/office/powerpoint/2010/main" val="3916872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03F01-8928-48A7-8C57-EDAF27DA7743}"/>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98D1B4D5-8FBA-4AEE-9415-B722C7984270}"/>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Ο φιλοσοφικός στοχασμός, η μεταφυσική και ο  απολογητικός τρόπος δεν μπορούν να αποδείξουν και μελετήσουν τον Θεό. Η θεολογική γνωσιολογία, κατά τους Πατέρες, έχει άλλο τρόπο και άλλη μέθοδο γνώσης, οικείωσης και μέθεξης του Θεού. Πρόκειται για την προσευχή ως κοινωνία με το Θεό εν Χριστώ Ιησού και της προσωπικής αγιότητος του θεολογούντος εν τη ενεργεία του Αγίου Πνεύματος μέσα στην Εκκλησία.</a:t>
            </a:r>
          </a:p>
        </p:txBody>
      </p:sp>
    </p:spTree>
    <p:extLst>
      <p:ext uri="{BB962C8B-B14F-4D97-AF65-F5344CB8AC3E}">
        <p14:creationId xmlns:p14="http://schemas.microsoft.com/office/powerpoint/2010/main" val="2978574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8AF75-2E25-4584-B2D1-52224D269B91}"/>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EC432FE2-8DA8-465D-8F3E-885E009129EC}"/>
              </a:ext>
            </a:extLst>
          </p:cNvPr>
          <p:cNvSpPr>
            <a:spLocks noGrp="1"/>
          </p:cNvSpPr>
          <p:nvPr>
            <p:ph idx="1"/>
          </p:nvPr>
        </p:nvSpPr>
        <p:spPr/>
        <p:txBody>
          <a:bodyPr>
            <a:normAutofit fontScale="92500"/>
          </a:bodyPr>
          <a:lstStyle/>
          <a:p>
            <a:pPr algn="just">
              <a:lnSpc>
                <a:spcPct val="150000"/>
              </a:lnSpc>
            </a:pPr>
            <a:r>
              <a:rPr lang="el-GR" sz="2200" dirty="0">
                <a:latin typeface="Times New Roman" panose="02020603050405020304" pitchFamily="18" charset="0"/>
                <a:cs typeface="Times New Roman" panose="02020603050405020304" pitchFamily="18" charset="0"/>
              </a:rPr>
              <a:t>Η Θεολογία ως επιστήμη δεν μελετά δηλαδή την ουσία του Θεού. Είναι επιστήμη με την έννοια ότι ασχολείται με τα κείμενα και τις πηγές της Θεολογίας, την κριτική του κειμένου, τη σπουδή του ιστορικού περιβάλλοντος, την ανάπτυξη και διαμόρφωση των δογμάτων, την περιγραφή και εμβάθυνση σε αυτά από τα πατερικά κείμενα και τη λειτουργική υμνογραφία.</a:t>
            </a:r>
          </a:p>
          <a:p>
            <a:pPr algn="just">
              <a:lnSpc>
                <a:spcPct val="150000"/>
              </a:lnSpc>
            </a:pPr>
            <a:r>
              <a:rPr lang="el-GR" sz="2200" dirty="0">
                <a:latin typeface="Times New Roman" panose="02020603050405020304" pitchFamily="18" charset="0"/>
                <a:cs typeface="Times New Roman" panose="02020603050405020304" pitchFamily="18" charset="0"/>
              </a:rPr>
              <a:t>Η Θεολογία έχει άλλου είδους σκέψη. Δεν έχει ανάγκη την αποδεικτική μέθοδο. Κάνει λόγο για την δοξολογική σχέση των δημιουργημάτων με το δημιουργό.</a:t>
            </a:r>
          </a:p>
          <a:p>
            <a:pPr algn="just">
              <a:lnSpc>
                <a:spcPct val="150000"/>
              </a:lnSpc>
            </a:pPr>
            <a:r>
              <a:rPr lang="el-GR" sz="2200" dirty="0">
                <a:latin typeface="Times New Roman" panose="02020603050405020304" pitchFamily="18" charset="0"/>
                <a:cs typeface="Times New Roman" panose="02020603050405020304" pitchFamily="18" charset="0"/>
              </a:rPr>
              <a:t>Θεολογία είναι ο Λόγος της δόξης του Θεού, όπως αποκαλύφθηκε εν σαρκί και στην ιστορία και συνεχίζει να αποκαλύπτεται δια Πνεύματος Αγίου στην εκκλησιαστική κοινωνία.</a:t>
            </a:r>
          </a:p>
        </p:txBody>
      </p:sp>
    </p:spTree>
    <p:extLst>
      <p:ext uri="{BB962C8B-B14F-4D97-AF65-F5344CB8AC3E}">
        <p14:creationId xmlns:p14="http://schemas.microsoft.com/office/powerpoint/2010/main" val="4211896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1A4F4-1AF9-40B7-A278-D78073B9E1D5}"/>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1B4FD0F2-3531-4D01-BBA8-EE20A8B253C6}"/>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Η δοξολογική Θεολογία είναι ύψιστο σημείο της ανθρώπινης σκέψης, στην οποία ο Λόγος του Θεού ταυτίζεται με την αποκαλυφθείσα δόξαν αυτού εν Χριστώ και την κατ’ επέκταση παρουσία αυτού στη σκέψη του Χριστού ως καινής ζωής.</a:t>
            </a:r>
          </a:p>
          <a:p>
            <a:pPr algn="just">
              <a:lnSpc>
                <a:spcPct val="150000"/>
              </a:lnSpc>
            </a:pPr>
            <a:r>
              <a:rPr lang="el-GR" sz="2200" dirty="0">
                <a:latin typeface="Times New Roman" panose="02020603050405020304" pitchFamily="18" charset="0"/>
                <a:cs typeface="Times New Roman" panose="02020603050405020304" pitchFamily="18" charset="0"/>
              </a:rPr>
              <a:t>Η σάρκωση του Λόγου του Θεού οδηγεί τον άνθρωπο στη λογική λατρεία. Σάρκωση του Λόγου σημαίνει αποκάλυψη της ένδοξης συνύπαρξης Θεού και ανθρώπου. Μόνον όσοι εθεάσαντο την δόξαν Αυτού μπορούν να θεολογήσουν. Θεώμαι την δόξαν (φως και αλήθεια), σημαίνει ότι τη ζώ, σκέπτομαι εν αυτή, μεταμορφούμαι εν αυτή. «</a:t>
            </a:r>
            <a:r>
              <a:rPr lang="en-US" sz="2200" dirty="0">
                <a:latin typeface="Times New Roman" panose="02020603050405020304" pitchFamily="18" charset="0"/>
                <a:cs typeface="Times New Roman" panose="02020603050405020304" pitchFamily="18" charset="0"/>
              </a:rPr>
              <a:t>Z</a:t>
            </a:r>
            <a:r>
              <a:rPr lang="el-GR" sz="2200" dirty="0">
                <a:latin typeface="Times New Roman" panose="02020603050405020304" pitchFamily="18" charset="0"/>
                <a:cs typeface="Times New Roman" panose="02020603050405020304" pitchFamily="18" charset="0"/>
              </a:rPr>
              <a:t>ῶ δέ οὐκέτι ἐγώ, ζῆ δέ ἐν ἐμοί Χριστός».</a:t>
            </a:r>
          </a:p>
        </p:txBody>
      </p:sp>
    </p:spTree>
    <p:extLst>
      <p:ext uri="{BB962C8B-B14F-4D97-AF65-F5344CB8AC3E}">
        <p14:creationId xmlns:p14="http://schemas.microsoft.com/office/powerpoint/2010/main" val="2791392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A6C93-4B41-4376-853F-4EFED6096BA2}"/>
              </a:ext>
            </a:extLst>
          </p:cNvPr>
          <p:cNvSpPr>
            <a:spLocks noGrp="1"/>
          </p:cNvSpPr>
          <p:nvPr>
            <p:ph type="title"/>
          </p:nvPr>
        </p:nvSpPr>
        <p:spPr/>
        <p:txBody>
          <a:bodyPr>
            <a:normAutofit/>
          </a:bodyPr>
          <a:lstStyle/>
          <a:p>
            <a:pPr algn="ctr"/>
            <a:r>
              <a:rPr lang="el-GR" sz="2200" b="1" u="sng" dirty="0">
                <a:latin typeface="Times New Roman" panose="02020603050405020304" pitchFamily="18" charset="0"/>
                <a:cs typeface="Times New Roman" panose="02020603050405020304" pitchFamily="18" charset="0"/>
              </a:rPr>
              <a:t>Το ακατάληπτον του Θεου και το δοξολογικό στοιχείο της Θεολογίας.</a:t>
            </a:r>
            <a:br>
              <a:rPr lang="el-GR" sz="2200" b="1" u="sng" dirty="0">
                <a:latin typeface="Times New Roman" panose="02020603050405020304" pitchFamily="18" charset="0"/>
                <a:cs typeface="Times New Roman" panose="02020603050405020304" pitchFamily="18" charset="0"/>
              </a:rPr>
            </a:br>
            <a:endParaRPr lang="el-GR" sz="2200"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56DA103-53D6-4811-8D5A-748F23B78016}"/>
              </a:ext>
            </a:extLst>
          </p:cNvPr>
          <p:cNvSpPr>
            <a:spLocks noGrp="1"/>
          </p:cNvSpPr>
          <p:nvPr>
            <p:ph idx="1"/>
          </p:nvPr>
        </p:nvSpPr>
        <p:spPr/>
        <p:txBody>
          <a:bodyPr>
            <a:normAutofit fontScale="92500"/>
          </a:bodyPr>
          <a:lstStyle/>
          <a:p>
            <a:pPr algn="just">
              <a:lnSpc>
                <a:spcPct val="150000"/>
              </a:lnSpc>
            </a:pPr>
            <a:r>
              <a:rPr lang="el-GR" sz="2200" dirty="0">
                <a:latin typeface="Times New Roman" panose="02020603050405020304" pitchFamily="18" charset="0"/>
                <a:cs typeface="Times New Roman" panose="02020603050405020304" pitchFamily="18" charset="0"/>
              </a:rPr>
              <a:t>Αυτό που δεν μπορούμε να καταλάβουμε με το μυαλό (επιστημονικά) το γνωρίζουμε δοξολογικά=λατρευτικά, καθόσον μετέχουμε των ενεργειών του Θεού και κοινωνούμε μυστηριακά μαζί Του. Βιώνουμε δηλαδή την σάρκωση του Θεού ως την ύψιστη για την ανθρωπότητα πραγματικότητα.</a:t>
            </a:r>
          </a:p>
          <a:p>
            <a:pPr algn="just">
              <a:lnSpc>
                <a:spcPct val="150000"/>
              </a:lnSpc>
            </a:pPr>
            <a:r>
              <a:rPr lang="el-GR" sz="2200" dirty="0">
                <a:latin typeface="Times New Roman" panose="02020603050405020304" pitchFamily="18" charset="0"/>
                <a:cs typeface="Times New Roman" panose="02020603050405020304" pitchFamily="18" charset="0"/>
              </a:rPr>
              <a:t>Η γνώση του Θεού είναι μυστική. Αυτό δεν έχει καμία σχέση με ένα θεολογικό ή φιλοσοφικό μυστικισμό. Πρέπει να διακρίνουμε μεταξύ του οντολογικού και του υπαρκτικού μυστικισμού. Ο πρώτος είναι εκστασιακός, ο δεύτερος πραγματιστικός, αληθινά εκκλησιαστικός καθότι βιώνεται και πραγματούται εν τη Εκκλησία -ως σώμα, ως κοινωνία προσώπων με κεφαλή τον Χριστό-, παραμένοντας μακριά από λογικές μεταφυσικών ακροτήτων.</a:t>
            </a:r>
          </a:p>
        </p:txBody>
      </p:sp>
    </p:spTree>
    <p:extLst>
      <p:ext uri="{BB962C8B-B14F-4D97-AF65-F5344CB8AC3E}">
        <p14:creationId xmlns:p14="http://schemas.microsoft.com/office/powerpoint/2010/main" val="15530022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863</Words>
  <Application>Microsoft Office PowerPoint</Application>
  <PresentationFormat>Widescreen</PresentationFormat>
  <Paragraphs>26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ΜΑΘΗΜΑ ΕΚΤΟ Α’</vt:lpstr>
      <vt:lpstr>Το Μεσαιωνικό Πανεπιστήμιο στη Δύση</vt:lpstr>
      <vt:lpstr>PowerPoint Presentation</vt:lpstr>
      <vt:lpstr>PowerPoint Presentation</vt:lpstr>
      <vt:lpstr>Σχολιασμός κειμένου Νικολάου Α. Νησιώτη,  Η Θεολογία ως επιστήμη και δοξολογία, σσ. 271-301</vt:lpstr>
      <vt:lpstr>PowerPoint Presentation</vt:lpstr>
      <vt:lpstr>PowerPoint Presentation</vt:lpstr>
      <vt:lpstr>PowerPoint Presentation</vt:lpstr>
      <vt:lpstr>Το ακατάληπτον του Θεου και το δοξολογικό στοιχείο της Θεολογίας.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ΜΑΘΗΜΑ ΕΚΤΟ Α’</dc:title>
  <dc:creator>user</dc:creator>
  <cp:lastModifiedBy>user</cp:lastModifiedBy>
  <cp:revision>22</cp:revision>
  <cp:lastPrinted>2020-11-24T08:26:03Z</cp:lastPrinted>
  <dcterms:created xsi:type="dcterms:W3CDTF">2020-11-24T07:16:28Z</dcterms:created>
  <dcterms:modified xsi:type="dcterms:W3CDTF">2020-11-24T08:30:32Z</dcterms:modified>
</cp:coreProperties>
</file>