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65EC9-C5FA-4531-8985-09EEE74C04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CEBC06BC-BAE5-4650-AA1A-95D81FB54D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CF3E66A8-35B4-4BE7-9B3A-61727CB5D1CC}"/>
              </a:ext>
            </a:extLst>
          </p:cNvPr>
          <p:cNvSpPr>
            <a:spLocks noGrp="1"/>
          </p:cNvSpPr>
          <p:nvPr>
            <p:ph type="dt" sz="half" idx="10"/>
          </p:nvPr>
        </p:nvSpPr>
        <p:spPr/>
        <p:txBody>
          <a:bodyPr/>
          <a:lstStyle/>
          <a:p>
            <a:fld id="{975EAA24-124C-4ADD-8191-561E80C3CCD1}" type="datetimeFigureOut">
              <a:rPr lang="el-GR" smtClean="0"/>
              <a:t>30/11/2020</a:t>
            </a:fld>
            <a:endParaRPr lang="el-GR"/>
          </a:p>
        </p:txBody>
      </p:sp>
      <p:sp>
        <p:nvSpPr>
          <p:cNvPr id="5" name="Footer Placeholder 4">
            <a:extLst>
              <a:ext uri="{FF2B5EF4-FFF2-40B4-BE49-F238E27FC236}">
                <a16:creationId xmlns:a16="http://schemas.microsoft.com/office/drawing/2014/main" id="{F45AA238-14E4-4881-B0FD-8756EB04E3DC}"/>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58773077-BC16-4EC0-BA82-AEA046F645BF}"/>
              </a:ext>
            </a:extLst>
          </p:cNvPr>
          <p:cNvSpPr>
            <a:spLocks noGrp="1"/>
          </p:cNvSpPr>
          <p:nvPr>
            <p:ph type="sldNum" sz="quarter" idx="12"/>
          </p:nvPr>
        </p:nvSpPr>
        <p:spPr/>
        <p:txBody>
          <a:bodyPr/>
          <a:lstStyle/>
          <a:p>
            <a:fld id="{873BEFC1-BE0A-43DF-986E-96A0B81F6F48}" type="slidenum">
              <a:rPr lang="el-GR" smtClean="0"/>
              <a:t>‹#›</a:t>
            </a:fld>
            <a:endParaRPr lang="el-GR"/>
          </a:p>
        </p:txBody>
      </p:sp>
    </p:spTree>
    <p:extLst>
      <p:ext uri="{BB962C8B-B14F-4D97-AF65-F5344CB8AC3E}">
        <p14:creationId xmlns:p14="http://schemas.microsoft.com/office/powerpoint/2010/main" val="2401199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BF0AB-B1E6-4883-8AC1-AED465880C11}"/>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5BBB73C7-526A-439C-ACA4-7FB0F7C2C6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7E1503DE-D376-4461-ADA9-4BC01866DA07}"/>
              </a:ext>
            </a:extLst>
          </p:cNvPr>
          <p:cNvSpPr>
            <a:spLocks noGrp="1"/>
          </p:cNvSpPr>
          <p:nvPr>
            <p:ph type="dt" sz="half" idx="10"/>
          </p:nvPr>
        </p:nvSpPr>
        <p:spPr/>
        <p:txBody>
          <a:bodyPr/>
          <a:lstStyle/>
          <a:p>
            <a:fld id="{975EAA24-124C-4ADD-8191-561E80C3CCD1}" type="datetimeFigureOut">
              <a:rPr lang="el-GR" smtClean="0"/>
              <a:t>30/11/2020</a:t>
            </a:fld>
            <a:endParaRPr lang="el-GR"/>
          </a:p>
        </p:txBody>
      </p:sp>
      <p:sp>
        <p:nvSpPr>
          <p:cNvPr id="5" name="Footer Placeholder 4">
            <a:extLst>
              <a:ext uri="{FF2B5EF4-FFF2-40B4-BE49-F238E27FC236}">
                <a16:creationId xmlns:a16="http://schemas.microsoft.com/office/drawing/2014/main" id="{6AD90A3C-EF53-4939-9E4D-A29D9AD815CA}"/>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EA8CFF27-ED71-4571-B027-734E048DBCCA}"/>
              </a:ext>
            </a:extLst>
          </p:cNvPr>
          <p:cNvSpPr>
            <a:spLocks noGrp="1"/>
          </p:cNvSpPr>
          <p:nvPr>
            <p:ph type="sldNum" sz="quarter" idx="12"/>
          </p:nvPr>
        </p:nvSpPr>
        <p:spPr/>
        <p:txBody>
          <a:bodyPr/>
          <a:lstStyle/>
          <a:p>
            <a:fld id="{873BEFC1-BE0A-43DF-986E-96A0B81F6F48}" type="slidenum">
              <a:rPr lang="el-GR" smtClean="0"/>
              <a:t>‹#›</a:t>
            </a:fld>
            <a:endParaRPr lang="el-GR"/>
          </a:p>
        </p:txBody>
      </p:sp>
    </p:spTree>
    <p:extLst>
      <p:ext uri="{BB962C8B-B14F-4D97-AF65-F5344CB8AC3E}">
        <p14:creationId xmlns:p14="http://schemas.microsoft.com/office/powerpoint/2010/main" val="4158422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D7CE73-8813-42F4-BF3D-441D2404918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B67C4FF0-9C6A-4A22-B7A0-AE74BED644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572076C1-ACB9-4586-8E0F-5315FE852EED}"/>
              </a:ext>
            </a:extLst>
          </p:cNvPr>
          <p:cNvSpPr>
            <a:spLocks noGrp="1"/>
          </p:cNvSpPr>
          <p:nvPr>
            <p:ph type="dt" sz="half" idx="10"/>
          </p:nvPr>
        </p:nvSpPr>
        <p:spPr/>
        <p:txBody>
          <a:bodyPr/>
          <a:lstStyle/>
          <a:p>
            <a:fld id="{975EAA24-124C-4ADD-8191-561E80C3CCD1}" type="datetimeFigureOut">
              <a:rPr lang="el-GR" smtClean="0"/>
              <a:t>30/11/2020</a:t>
            </a:fld>
            <a:endParaRPr lang="el-GR"/>
          </a:p>
        </p:txBody>
      </p:sp>
      <p:sp>
        <p:nvSpPr>
          <p:cNvPr id="5" name="Footer Placeholder 4">
            <a:extLst>
              <a:ext uri="{FF2B5EF4-FFF2-40B4-BE49-F238E27FC236}">
                <a16:creationId xmlns:a16="http://schemas.microsoft.com/office/drawing/2014/main" id="{7B0C5B7E-9313-4066-9CD4-78A34C570962}"/>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62F46329-D863-4D55-9E45-DB50F59BBA3A}"/>
              </a:ext>
            </a:extLst>
          </p:cNvPr>
          <p:cNvSpPr>
            <a:spLocks noGrp="1"/>
          </p:cNvSpPr>
          <p:nvPr>
            <p:ph type="sldNum" sz="quarter" idx="12"/>
          </p:nvPr>
        </p:nvSpPr>
        <p:spPr/>
        <p:txBody>
          <a:bodyPr/>
          <a:lstStyle/>
          <a:p>
            <a:fld id="{873BEFC1-BE0A-43DF-986E-96A0B81F6F48}" type="slidenum">
              <a:rPr lang="el-GR" smtClean="0"/>
              <a:t>‹#›</a:t>
            </a:fld>
            <a:endParaRPr lang="el-GR"/>
          </a:p>
        </p:txBody>
      </p:sp>
    </p:spTree>
    <p:extLst>
      <p:ext uri="{BB962C8B-B14F-4D97-AF65-F5344CB8AC3E}">
        <p14:creationId xmlns:p14="http://schemas.microsoft.com/office/powerpoint/2010/main" val="3614275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63A88-7AE1-4B12-9EDB-E889393643C0}"/>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E03552DF-5116-421B-9802-1534164B9C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EA6A19A1-CE18-4C2A-BF1A-A9D44BD582B4}"/>
              </a:ext>
            </a:extLst>
          </p:cNvPr>
          <p:cNvSpPr>
            <a:spLocks noGrp="1"/>
          </p:cNvSpPr>
          <p:nvPr>
            <p:ph type="dt" sz="half" idx="10"/>
          </p:nvPr>
        </p:nvSpPr>
        <p:spPr/>
        <p:txBody>
          <a:bodyPr/>
          <a:lstStyle/>
          <a:p>
            <a:fld id="{975EAA24-124C-4ADD-8191-561E80C3CCD1}" type="datetimeFigureOut">
              <a:rPr lang="el-GR" smtClean="0"/>
              <a:t>30/11/2020</a:t>
            </a:fld>
            <a:endParaRPr lang="el-GR"/>
          </a:p>
        </p:txBody>
      </p:sp>
      <p:sp>
        <p:nvSpPr>
          <p:cNvPr id="5" name="Footer Placeholder 4">
            <a:extLst>
              <a:ext uri="{FF2B5EF4-FFF2-40B4-BE49-F238E27FC236}">
                <a16:creationId xmlns:a16="http://schemas.microsoft.com/office/drawing/2014/main" id="{D2E4EDF7-90E6-4778-8969-8B0BB32B9B84}"/>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B42F889F-871E-4C22-89D0-E05763BAF286}"/>
              </a:ext>
            </a:extLst>
          </p:cNvPr>
          <p:cNvSpPr>
            <a:spLocks noGrp="1"/>
          </p:cNvSpPr>
          <p:nvPr>
            <p:ph type="sldNum" sz="quarter" idx="12"/>
          </p:nvPr>
        </p:nvSpPr>
        <p:spPr/>
        <p:txBody>
          <a:bodyPr/>
          <a:lstStyle/>
          <a:p>
            <a:fld id="{873BEFC1-BE0A-43DF-986E-96A0B81F6F48}" type="slidenum">
              <a:rPr lang="el-GR" smtClean="0"/>
              <a:t>‹#›</a:t>
            </a:fld>
            <a:endParaRPr lang="el-GR"/>
          </a:p>
        </p:txBody>
      </p:sp>
    </p:spTree>
    <p:extLst>
      <p:ext uri="{BB962C8B-B14F-4D97-AF65-F5344CB8AC3E}">
        <p14:creationId xmlns:p14="http://schemas.microsoft.com/office/powerpoint/2010/main" val="1414523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072AF-65F9-46EE-9363-72810C20B0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9BB50815-317B-476F-9D3C-24F538C20B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A1847F-2A1F-4945-82BD-DB6BC1B13F4D}"/>
              </a:ext>
            </a:extLst>
          </p:cNvPr>
          <p:cNvSpPr>
            <a:spLocks noGrp="1"/>
          </p:cNvSpPr>
          <p:nvPr>
            <p:ph type="dt" sz="half" idx="10"/>
          </p:nvPr>
        </p:nvSpPr>
        <p:spPr/>
        <p:txBody>
          <a:bodyPr/>
          <a:lstStyle/>
          <a:p>
            <a:fld id="{975EAA24-124C-4ADD-8191-561E80C3CCD1}" type="datetimeFigureOut">
              <a:rPr lang="el-GR" smtClean="0"/>
              <a:t>30/11/2020</a:t>
            </a:fld>
            <a:endParaRPr lang="el-GR"/>
          </a:p>
        </p:txBody>
      </p:sp>
      <p:sp>
        <p:nvSpPr>
          <p:cNvPr id="5" name="Footer Placeholder 4">
            <a:extLst>
              <a:ext uri="{FF2B5EF4-FFF2-40B4-BE49-F238E27FC236}">
                <a16:creationId xmlns:a16="http://schemas.microsoft.com/office/drawing/2014/main" id="{20BB8AD3-F41C-4D6E-B06D-D40EBF0D2B15}"/>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23AD5480-5EB6-4522-BEB1-03C704320C33}"/>
              </a:ext>
            </a:extLst>
          </p:cNvPr>
          <p:cNvSpPr>
            <a:spLocks noGrp="1"/>
          </p:cNvSpPr>
          <p:nvPr>
            <p:ph type="sldNum" sz="quarter" idx="12"/>
          </p:nvPr>
        </p:nvSpPr>
        <p:spPr/>
        <p:txBody>
          <a:bodyPr/>
          <a:lstStyle/>
          <a:p>
            <a:fld id="{873BEFC1-BE0A-43DF-986E-96A0B81F6F48}" type="slidenum">
              <a:rPr lang="el-GR" smtClean="0"/>
              <a:t>‹#›</a:t>
            </a:fld>
            <a:endParaRPr lang="el-GR"/>
          </a:p>
        </p:txBody>
      </p:sp>
    </p:spTree>
    <p:extLst>
      <p:ext uri="{BB962C8B-B14F-4D97-AF65-F5344CB8AC3E}">
        <p14:creationId xmlns:p14="http://schemas.microsoft.com/office/powerpoint/2010/main" val="4208939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0DE96-36EE-4310-8088-C5EA2103A7D7}"/>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4B3C180D-22F0-4512-A250-291FC2F9FC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2C9A6331-DEAA-4B93-B708-395CA91A54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2DFA318A-01C1-4F33-8CE5-A477BF981C95}"/>
              </a:ext>
            </a:extLst>
          </p:cNvPr>
          <p:cNvSpPr>
            <a:spLocks noGrp="1"/>
          </p:cNvSpPr>
          <p:nvPr>
            <p:ph type="dt" sz="half" idx="10"/>
          </p:nvPr>
        </p:nvSpPr>
        <p:spPr/>
        <p:txBody>
          <a:bodyPr/>
          <a:lstStyle/>
          <a:p>
            <a:fld id="{975EAA24-124C-4ADD-8191-561E80C3CCD1}" type="datetimeFigureOut">
              <a:rPr lang="el-GR" smtClean="0"/>
              <a:t>30/11/2020</a:t>
            </a:fld>
            <a:endParaRPr lang="el-GR"/>
          </a:p>
        </p:txBody>
      </p:sp>
      <p:sp>
        <p:nvSpPr>
          <p:cNvPr id="6" name="Footer Placeholder 5">
            <a:extLst>
              <a:ext uri="{FF2B5EF4-FFF2-40B4-BE49-F238E27FC236}">
                <a16:creationId xmlns:a16="http://schemas.microsoft.com/office/drawing/2014/main" id="{3548FCED-9690-4EA4-9A87-23D712E23D48}"/>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4DF40437-8B03-477C-B30D-0C4880EF1934}"/>
              </a:ext>
            </a:extLst>
          </p:cNvPr>
          <p:cNvSpPr>
            <a:spLocks noGrp="1"/>
          </p:cNvSpPr>
          <p:nvPr>
            <p:ph type="sldNum" sz="quarter" idx="12"/>
          </p:nvPr>
        </p:nvSpPr>
        <p:spPr/>
        <p:txBody>
          <a:bodyPr/>
          <a:lstStyle/>
          <a:p>
            <a:fld id="{873BEFC1-BE0A-43DF-986E-96A0B81F6F48}" type="slidenum">
              <a:rPr lang="el-GR" smtClean="0"/>
              <a:t>‹#›</a:t>
            </a:fld>
            <a:endParaRPr lang="el-GR"/>
          </a:p>
        </p:txBody>
      </p:sp>
    </p:spTree>
    <p:extLst>
      <p:ext uri="{BB962C8B-B14F-4D97-AF65-F5344CB8AC3E}">
        <p14:creationId xmlns:p14="http://schemas.microsoft.com/office/powerpoint/2010/main" val="1317536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199A0-F9F3-4C9C-A9D2-116E6D02966D}"/>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CB3A2DD5-EC8B-475E-A6EE-BF4C8982EA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699241-5C0B-4C52-92F7-024F5FDDF3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DF392BDD-53C2-492B-801B-4063CDBACD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39EA0B-C34E-47B6-95C3-FBAE3625CC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CB2AF032-2C1A-4013-AF32-D283E75018BE}"/>
              </a:ext>
            </a:extLst>
          </p:cNvPr>
          <p:cNvSpPr>
            <a:spLocks noGrp="1"/>
          </p:cNvSpPr>
          <p:nvPr>
            <p:ph type="dt" sz="half" idx="10"/>
          </p:nvPr>
        </p:nvSpPr>
        <p:spPr/>
        <p:txBody>
          <a:bodyPr/>
          <a:lstStyle/>
          <a:p>
            <a:fld id="{975EAA24-124C-4ADD-8191-561E80C3CCD1}" type="datetimeFigureOut">
              <a:rPr lang="el-GR" smtClean="0"/>
              <a:t>30/11/2020</a:t>
            </a:fld>
            <a:endParaRPr lang="el-GR"/>
          </a:p>
        </p:txBody>
      </p:sp>
      <p:sp>
        <p:nvSpPr>
          <p:cNvPr id="8" name="Footer Placeholder 7">
            <a:extLst>
              <a:ext uri="{FF2B5EF4-FFF2-40B4-BE49-F238E27FC236}">
                <a16:creationId xmlns:a16="http://schemas.microsoft.com/office/drawing/2014/main" id="{C1B5F16B-4305-40C7-AED4-E8F9E06B1566}"/>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FE564733-55E2-422C-A1CF-D20775D26C4D}"/>
              </a:ext>
            </a:extLst>
          </p:cNvPr>
          <p:cNvSpPr>
            <a:spLocks noGrp="1"/>
          </p:cNvSpPr>
          <p:nvPr>
            <p:ph type="sldNum" sz="quarter" idx="12"/>
          </p:nvPr>
        </p:nvSpPr>
        <p:spPr/>
        <p:txBody>
          <a:bodyPr/>
          <a:lstStyle/>
          <a:p>
            <a:fld id="{873BEFC1-BE0A-43DF-986E-96A0B81F6F48}" type="slidenum">
              <a:rPr lang="el-GR" smtClean="0"/>
              <a:t>‹#›</a:t>
            </a:fld>
            <a:endParaRPr lang="el-GR"/>
          </a:p>
        </p:txBody>
      </p:sp>
    </p:spTree>
    <p:extLst>
      <p:ext uri="{BB962C8B-B14F-4D97-AF65-F5344CB8AC3E}">
        <p14:creationId xmlns:p14="http://schemas.microsoft.com/office/powerpoint/2010/main" val="2826051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C7305-B8DD-4BB7-A76E-29405E32F1C8}"/>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7847ABD3-0145-4B24-857B-2315997C186D}"/>
              </a:ext>
            </a:extLst>
          </p:cNvPr>
          <p:cNvSpPr>
            <a:spLocks noGrp="1"/>
          </p:cNvSpPr>
          <p:nvPr>
            <p:ph type="dt" sz="half" idx="10"/>
          </p:nvPr>
        </p:nvSpPr>
        <p:spPr/>
        <p:txBody>
          <a:bodyPr/>
          <a:lstStyle/>
          <a:p>
            <a:fld id="{975EAA24-124C-4ADD-8191-561E80C3CCD1}" type="datetimeFigureOut">
              <a:rPr lang="el-GR" smtClean="0"/>
              <a:t>30/11/2020</a:t>
            </a:fld>
            <a:endParaRPr lang="el-GR"/>
          </a:p>
        </p:txBody>
      </p:sp>
      <p:sp>
        <p:nvSpPr>
          <p:cNvPr id="4" name="Footer Placeholder 3">
            <a:extLst>
              <a:ext uri="{FF2B5EF4-FFF2-40B4-BE49-F238E27FC236}">
                <a16:creationId xmlns:a16="http://schemas.microsoft.com/office/drawing/2014/main" id="{249EDF0F-9B61-465A-A465-6D6324B53928}"/>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A6E2764B-CE7C-4425-AC1B-66AC1C3198C1}"/>
              </a:ext>
            </a:extLst>
          </p:cNvPr>
          <p:cNvSpPr>
            <a:spLocks noGrp="1"/>
          </p:cNvSpPr>
          <p:nvPr>
            <p:ph type="sldNum" sz="quarter" idx="12"/>
          </p:nvPr>
        </p:nvSpPr>
        <p:spPr/>
        <p:txBody>
          <a:bodyPr/>
          <a:lstStyle/>
          <a:p>
            <a:fld id="{873BEFC1-BE0A-43DF-986E-96A0B81F6F48}" type="slidenum">
              <a:rPr lang="el-GR" smtClean="0"/>
              <a:t>‹#›</a:t>
            </a:fld>
            <a:endParaRPr lang="el-GR"/>
          </a:p>
        </p:txBody>
      </p:sp>
    </p:spTree>
    <p:extLst>
      <p:ext uri="{BB962C8B-B14F-4D97-AF65-F5344CB8AC3E}">
        <p14:creationId xmlns:p14="http://schemas.microsoft.com/office/powerpoint/2010/main" val="865225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CBC5F7-3706-4CCA-BB85-F4B1CBEBDBBF}"/>
              </a:ext>
            </a:extLst>
          </p:cNvPr>
          <p:cNvSpPr>
            <a:spLocks noGrp="1"/>
          </p:cNvSpPr>
          <p:nvPr>
            <p:ph type="dt" sz="half" idx="10"/>
          </p:nvPr>
        </p:nvSpPr>
        <p:spPr/>
        <p:txBody>
          <a:bodyPr/>
          <a:lstStyle/>
          <a:p>
            <a:fld id="{975EAA24-124C-4ADD-8191-561E80C3CCD1}" type="datetimeFigureOut">
              <a:rPr lang="el-GR" smtClean="0"/>
              <a:t>30/11/2020</a:t>
            </a:fld>
            <a:endParaRPr lang="el-GR"/>
          </a:p>
        </p:txBody>
      </p:sp>
      <p:sp>
        <p:nvSpPr>
          <p:cNvPr id="3" name="Footer Placeholder 2">
            <a:extLst>
              <a:ext uri="{FF2B5EF4-FFF2-40B4-BE49-F238E27FC236}">
                <a16:creationId xmlns:a16="http://schemas.microsoft.com/office/drawing/2014/main" id="{0A92C69E-F93C-4F35-AC4B-FF460D209CD0}"/>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C2ADEF35-8220-485C-AF46-09D66259222F}"/>
              </a:ext>
            </a:extLst>
          </p:cNvPr>
          <p:cNvSpPr>
            <a:spLocks noGrp="1"/>
          </p:cNvSpPr>
          <p:nvPr>
            <p:ph type="sldNum" sz="quarter" idx="12"/>
          </p:nvPr>
        </p:nvSpPr>
        <p:spPr/>
        <p:txBody>
          <a:bodyPr/>
          <a:lstStyle/>
          <a:p>
            <a:fld id="{873BEFC1-BE0A-43DF-986E-96A0B81F6F48}" type="slidenum">
              <a:rPr lang="el-GR" smtClean="0"/>
              <a:t>‹#›</a:t>
            </a:fld>
            <a:endParaRPr lang="el-GR"/>
          </a:p>
        </p:txBody>
      </p:sp>
    </p:spTree>
    <p:extLst>
      <p:ext uri="{BB962C8B-B14F-4D97-AF65-F5344CB8AC3E}">
        <p14:creationId xmlns:p14="http://schemas.microsoft.com/office/powerpoint/2010/main" val="3784551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53CB6-006B-49B7-AD2E-41DB270C3E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EE4463A8-B473-45D2-BB80-8FB19FC481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6B5B71F3-66F8-4138-A43B-0D8CEFBC1B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B1A49D-2DCD-422D-906B-7FCE636E3279}"/>
              </a:ext>
            </a:extLst>
          </p:cNvPr>
          <p:cNvSpPr>
            <a:spLocks noGrp="1"/>
          </p:cNvSpPr>
          <p:nvPr>
            <p:ph type="dt" sz="half" idx="10"/>
          </p:nvPr>
        </p:nvSpPr>
        <p:spPr/>
        <p:txBody>
          <a:bodyPr/>
          <a:lstStyle/>
          <a:p>
            <a:fld id="{975EAA24-124C-4ADD-8191-561E80C3CCD1}" type="datetimeFigureOut">
              <a:rPr lang="el-GR" smtClean="0"/>
              <a:t>30/11/2020</a:t>
            </a:fld>
            <a:endParaRPr lang="el-GR"/>
          </a:p>
        </p:txBody>
      </p:sp>
      <p:sp>
        <p:nvSpPr>
          <p:cNvPr id="6" name="Footer Placeholder 5">
            <a:extLst>
              <a:ext uri="{FF2B5EF4-FFF2-40B4-BE49-F238E27FC236}">
                <a16:creationId xmlns:a16="http://schemas.microsoft.com/office/drawing/2014/main" id="{55372525-4D54-4091-B71D-75702375D9F6}"/>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B25CEA5C-A72A-4A88-8C19-55159415AFB4}"/>
              </a:ext>
            </a:extLst>
          </p:cNvPr>
          <p:cNvSpPr>
            <a:spLocks noGrp="1"/>
          </p:cNvSpPr>
          <p:nvPr>
            <p:ph type="sldNum" sz="quarter" idx="12"/>
          </p:nvPr>
        </p:nvSpPr>
        <p:spPr/>
        <p:txBody>
          <a:bodyPr/>
          <a:lstStyle/>
          <a:p>
            <a:fld id="{873BEFC1-BE0A-43DF-986E-96A0B81F6F48}" type="slidenum">
              <a:rPr lang="el-GR" smtClean="0"/>
              <a:t>‹#›</a:t>
            </a:fld>
            <a:endParaRPr lang="el-GR"/>
          </a:p>
        </p:txBody>
      </p:sp>
    </p:spTree>
    <p:extLst>
      <p:ext uri="{BB962C8B-B14F-4D97-AF65-F5344CB8AC3E}">
        <p14:creationId xmlns:p14="http://schemas.microsoft.com/office/powerpoint/2010/main" val="1766692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FCCB0-FDFD-4137-834B-FDA9DAFBDB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3F6DA58A-7245-4F9D-85B1-A09A42E9FB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33ACD195-F8E7-4164-B4EC-19F7165254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08145F-02A2-4FBB-9F57-A42285EA901E}"/>
              </a:ext>
            </a:extLst>
          </p:cNvPr>
          <p:cNvSpPr>
            <a:spLocks noGrp="1"/>
          </p:cNvSpPr>
          <p:nvPr>
            <p:ph type="dt" sz="half" idx="10"/>
          </p:nvPr>
        </p:nvSpPr>
        <p:spPr/>
        <p:txBody>
          <a:bodyPr/>
          <a:lstStyle/>
          <a:p>
            <a:fld id="{975EAA24-124C-4ADD-8191-561E80C3CCD1}" type="datetimeFigureOut">
              <a:rPr lang="el-GR" smtClean="0"/>
              <a:t>30/11/2020</a:t>
            </a:fld>
            <a:endParaRPr lang="el-GR"/>
          </a:p>
        </p:txBody>
      </p:sp>
      <p:sp>
        <p:nvSpPr>
          <p:cNvPr id="6" name="Footer Placeholder 5">
            <a:extLst>
              <a:ext uri="{FF2B5EF4-FFF2-40B4-BE49-F238E27FC236}">
                <a16:creationId xmlns:a16="http://schemas.microsoft.com/office/drawing/2014/main" id="{4A5C52B4-834A-4C0E-89E8-497E105A261F}"/>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7EBD7459-4B6F-4EA1-8759-945A04FB9571}"/>
              </a:ext>
            </a:extLst>
          </p:cNvPr>
          <p:cNvSpPr>
            <a:spLocks noGrp="1"/>
          </p:cNvSpPr>
          <p:nvPr>
            <p:ph type="sldNum" sz="quarter" idx="12"/>
          </p:nvPr>
        </p:nvSpPr>
        <p:spPr/>
        <p:txBody>
          <a:bodyPr/>
          <a:lstStyle/>
          <a:p>
            <a:fld id="{873BEFC1-BE0A-43DF-986E-96A0B81F6F48}" type="slidenum">
              <a:rPr lang="el-GR" smtClean="0"/>
              <a:t>‹#›</a:t>
            </a:fld>
            <a:endParaRPr lang="el-GR"/>
          </a:p>
        </p:txBody>
      </p:sp>
    </p:spTree>
    <p:extLst>
      <p:ext uri="{BB962C8B-B14F-4D97-AF65-F5344CB8AC3E}">
        <p14:creationId xmlns:p14="http://schemas.microsoft.com/office/powerpoint/2010/main" val="2640671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3AA9A6-91EA-44C7-8B75-DCC97507D5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8DF3CDF6-3F13-40D9-8814-B685E33C1C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7CFC5B6F-0428-415A-A71E-9F1C393862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5EAA24-124C-4ADD-8191-561E80C3CCD1}" type="datetimeFigureOut">
              <a:rPr lang="el-GR" smtClean="0"/>
              <a:t>30/11/2020</a:t>
            </a:fld>
            <a:endParaRPr lang="el-GR"/>
          </a:p>
        </p:txBody>
      </p:sp>
      <p:sp>
        <p:nvSpPr>
          <p:cNvPr id="5" name="Footer Placeholder 4">
            <a:extLst>
              <a:ext uri="{FF2B5EF4-FFF2-40B4-BE49-F238E27FC236}">
                <a16:creationId xmlns:a16="http://schemas.microsoft.com/office/drawing/2014/main" id="{40F24151-EC50-4CE8-B2C4-731D4BED2F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C2000E12-714B-489F-97BA-83EA53575B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3BEFC1-BE0A-43DF-986E-96A0B81F6F48}" type="slidenum">
              <a:rPr lang="el-GR" smtClean="0"/>
              <a:t>‹#›</a:t>
            </a:fld>
            <a:endParaRPr lang="el-GR"/>
          </a:p>
        </p:txBody>
      </p:sp>
    </p:spTree>
    <p:extLst>
      <p:ext uri="{BB962C8B-B14F-4D97-AF65-F5344CB8AC3E}">
        <p14:creationId xmlns:p14="http://schemas.microsoft.com/office/powerpoint/2010/main" val="1065562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020E8-C2F4-412C-BE4F-A7C816AA804B}"/>
              </a:ext>
            </a:extLst>
          </p:cNvPr>
          <p:cNvSpPr>
            <a:spLocks noGrp="1"/>
          </p:cNvSpPr>
          <p:nvPr>
            <p:ph type="ctrTitle"/>
          </p:nvPr>
        </p:nvSpPr>
        <p:spPr/>
        <p:txBody>
          <a:bodyPr>
            <a:normAutofit/>
          </a:bodyPr>
          <a:lstStyle/>
          <a:p>
            <a:r>
              <a:rPr lang="el-GR" sz="2800" b="1" dirty="0">
                <a:latin typeface="Times New Roman" panose="02020603050405020304" pitchFamily="18" charset="0"/>
                <a:cs typeface="Times New Roman" panose="02020603050405020304" pitchFamily="18" charset="0"/>
              </a:rPr>
              <a:t>ΜΑΘΗΜΑ ΠΕΜΠΤΟ Α’</a:t>
            </a:r>
          </a:p>
        </p:txBody>
      </p:sp>
      <p:sp>
        <p:nvSpPr>
          <p:cNvPr id="3" name="Subtitle 2">
            <a:extLst>
              <a:ext uri="{FF2B5EF4-FFF2-40B4-BE49-F238E27FC236}">
                <a16:creationId xmlns:a16="http://schemas.microsoft.com/office/drawing/2014/main" id="{20EF8E9F-02F1-4B2C-A747-F10BF4FD8636}"/>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3518629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F1537-0345-4120-A62C-D7495CF46BC1}"/>
              </a:ext>
            </a:extLst>
          </p:cNvPr>
          <p:cNvSpPr>
            <a:spLocks noGrp="1"/>
          </p:cNvSpPr>
          <p:nvPr>
            <p:ph type="title"/>
          </p:nvPr>
        </p:nvSpPr>
        <p:spPr/>
        <p:txBody>
          <a:bodyPr>
            <a:normAutofit/>
          </a:bodyPr>
          <a:lstStyle/>
          <a:p>
            <a:pPr algn="ctr"/>
            <a:r>
              <a:rPr lang="el-GR" sz="2400" b="1" u="sng" dirty="0">
                <a:latin typeface="Times New Roman" panose="02020603050405020304" pitchFamily="18" charset="0"/>
                <a:cs typeface="Times New Roman" panose="02020603050405020304" pitchFamily="18" charset="0"/>
              </a:rPr>
              <a:t>Η Εκπαίδευση και η σπουδή της θεολογίας</a:t>
            </a:r>
            <a:br>
              <a:rPr lang="el-GR" sz="2400" b="1" u="sng" dirty="0">
                <a:latin typeface="Times New Roman" panose="02020603050405020304" pitchFamily="18" charset="0"/>
                <a:cs typeface="Times New Roman" panose="02020603050405020304" pitchFamily="18" charset="0"/>
              </a:rPr>
            </a:br>
            <a:r>
              <a:rPr lang="el-GR" sz="2400" b="1" u="sng" dirty="0">
                <a:latin typeface="Times New Roman" panose="02020603050405020304" pitchFamily="18" charset="0"/>
                <a:cs typeface="Times New Roman" panose="02020603050405020304" pitchFamily="18" charset="0"/>
              </a:rPr>
              <a:t> στη λατινόφωνη Δύση μέχρι τον 15ο αι.</a:t>
            </a:r>
          </a:p>
        </p:txBody>
      </p:sp>
      <p:sp>
        <p:nvSpPr>
          <p:cNvPr id="3" name="Content Placeholder 2">
            <a:extLst>
              <a:ext uri="{FF2B5EF4-FFF2-40B4-BE49-F238E27FC236}">
                <a16:creationId xmlns:a16="http://schemas.microsoft.com/office/drawing/2014/main" id="{62F5C478-E8DA-4A51-9096-FD37A9780A42}"/>
              </a:ext>
            </a:extLst>
          </p:cNvPr>
          <p:cNvSpPr>
            <a:spLocks noGrp="1"/>
          </p:cNvSpPr>
          <p:nvPr>
            <p:ph idx="1"/>
          </p:nvPr>
        </p:nvSpPr>
        <p:spPr/>
        <p:txBody>
          <a:bodyPr>
            <a:normAutofit fontScale="92500" lnSpcReduction="20000"/>
          </a:bodyPr>
          <a:lstStyle/>
          <a:p>
            <a:pPr marL="514350" indent="-514350" algn="just">
              <a:lnSpc>
                <a:spcPct val="150000"/>
              </a:lnSpc>
              <a:buFont typeface="+mj-lt"/>
              <a:buAutoNum type="romanLcPeriod"/>
            </a:pPr>
            <a:r>
              <a:rPr lang="el-GR" sz="2200" b="1" dirty="0">
                <a:latin typeface="Times New Roman" panose="02020603050405020304" pitchFamily="18" charset="0"/>
                <a:cs typeface="Times New Roman" panose="02020603050405020304" pitchFamily="18" charset="0"/>
              </a:rPr>
              <a:t>Ο μαρασμός της παιδείας των ελληνορωμαϊκών χρόνων</a:t>
            </a:r>
          </a:p>
          <a:p>
            <a:pPr algn="just">
              <a:lnSpc>
                <a:spcPct val="150000"/>
              </a:lnSpc>
            </a:pPr>
            <a:r>
              <a:rPr lang="el-GR" sz="2200" dirty="0">
                <a:latin typeface="Times New Roman" panose="02020603050405020304" pitchFamily="18" charset="0"/>
                <a:cs typeface="Times New Roman" panose="02020603050405020304" pitchFamily="18" charset="0"/>
              </a:rPr>
              <a:t>Στα τέλη του 5ου αι. (476) καταλύεται το Δυτικό Ρωμαϊκό Κράτος.</a:t>
            </a:r>
          </a:p>
          <a:p>
            <a:pPr algn="just">
              <a:lnSpc>
                <a:spcPct val="150000"/>
              </a:lnSpc>
            </a:pPr>
            <a:r>
              <a:rPr lang="el-GR" sz="2200" dirty="0">
                <a:latin typeface="Times New Roman" panose="02020603050405020304" pitchFamily="18" charset="0"/>
                <a:cs typeface="Times New Roman" panose="02020603050405020304" pitchFamily="18" charset="0"/>
              </a:rPr>
              <a:t>Έχουμε συνεχείς εχθρικές εισβολές, αλλά και μετακινήσεις πληθυσμών.</a:t>
            </a:r>
          </a:p>
          <a:p>
            <a:pPr algn="just">
              <a:lnSpc>
                <a:spcPct val="150000"/>
              </a:lnSpc>
            </a:pPr>
            <a:r>
              <a:rPr lang="el-GR" sz="2200" dirty="0">
                <a:latin typeface="Times New Roman" panose="02020603050405020304" pitchFamily="18" charset="0"/>
                <a:cs typeface="Times New Roman" panose="02020603050405020304" pitchFamily="18" charset="0"/>
              </a:rPr>
              <a:t>Οι Οστρογότθοι π.χ. εγκαθίστανται στην Ιταλική χερσόνησο. Οι Βησιγότθοι στην Ιβηρική. Οι Σάξωνες και οι Άγγλοι στη Βρετανία. Οι Βάνδαλοι στη Βόρεια Αφρική και οι Φράγκοι στη Γαλλία.</a:t>
            </a:r>
          </a:p>
          <a:p>
            <a:pPr algn="just">
              <a:lnSpc>
                <a:spcPct val="150000"/>
              </a:lnSpc>
            </a:pPr>
            <a:r>
              <a:rPr lang="el-GR" sz="2200" dirty="0">
                <a:latin typeface="Times New Roman" panose="02020603050405020304" pitchFamily="18" charset="0"/>
                <a:cs typeface="Times New Roman" panose="02020603050405020304" pitchFamily="18" charset="0"/>
              </a:rPr>
              <a:t>Το αποτέλεσμα ήταν η ερήμωση των πόλεων και η καταστροφή των μνημείων, ο μαρασμός της παιδείας.</a:t>
            </a:r>
          </a:p>
          <a:p>
            <a:pPr algn="just">
              <a:lnSpc>
                <a:spcPct val="150000"/>
              </a:lnSpc>
            </a:pPr>
            <a:r>
              <a:rPr lang="el-GR" sz="2200" dirty="0">
                <a:latin typeface="Times New Roman" panose="02020603050405020304" pitchFamily="18" charset="0"/>
                <a:cs typeface="Times New Roman" panose="02020603050405020304" pitchFamily="18" charset="0"/>
              </a:rPr>
              <a:t>Ομιλούμε πλέον για «σκοτενούς αιώνες».</a:t>
            </a:r>
          </a:p>
        </p:txBody>
      </p:sp>
    </p:spTree>
    <p:extLst>
      <p:ext uri="{BB962C8B-B14F-4D97-AF65-F5344CB8AC3E}">
        <p14:creationId xmlns:p14="http://schemas.microsoft.com/office/powerpoint/2010/main" val="702823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0C04C-94DD-4285-9B5D-9393A5004110}"/>
              </a:ext>
            </a:extLst>
          </p:cNvPr>
          <p:cNvSpPr>
            <a:spLocks noGrp="1"/>
          </p:cNvSpPr>
          <p:nvPr>
            <p:ph type="title"/>
          </p:nvPr>
        </p:nvSpPr>
        <p:spPr/>
        <p:txBody>
          <a:bodyPr/>
          <a:lstStyle/>
          <a:p>
            <a:endParaRPr lang="el-GR" dirty="0"/>
          </a:p>
        </p:txBody>
      </p:sp>
      <p:sp>
        <p:nvSpPr>
          <p:cNvPr id="3" name="Content Placeholder 2">
            <a:extLst>
              <a:ext uri="{FF2B5EF4-FFF2-40B4-BE49-F238E27FC236}">
                <a16:creationId xmlns:a16="http://schemas.microsoft.com/office/drawing/2014/main" id="{4AA7EA79-1E41-4996-ADF0-6151BC63FC98}"/>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Η υπόθεση της παιδείας μεταφέρθηκε στα μοναστήρια.</a:t>
            </a:r>
          </a:p>
          <a:p>
            <a:pPr algn="just">
              <a:lnSpc>
                <a:spcPct val="150000"/>
              </a:lnSpc>
            </a:pPr>
            <a:r>
              <a:rPr lang="el-GR" sz="2200" dirty="0">
                <a:latin typeface="Times New Roman" panose="02020603050405020304" pitchFamily="18" charset="0"/>
                <a:cs typeface="Times New Roman" panose="02020603050405020304" pitchFamily="18" charset="0"/>
              </a:rPr>
              <a:t>Το εκπαιδευτικό σύστημα οργανώθηκε από τις Ι. Μονές με στόχο την καλλιέργεια των ιερών γραμμάτων και την διαφύλαξη της ορθής πίστης.</a:t>
            </a:r>
          </a:p>
          <a:p>
            <a:pPr algn="just">
              <a:lnSpc>
                <a:spcPct val="150000"/>
              </a:lnSpc>
            </a:pPr>
            <a:r>
              <a:rPr lang="el-GR" sz="2200" dirty="0">
                <a:latin typeface="Times New Roman" panose="02020603050405020304" pitchFamily="18" charset="0"/>
                <a:cs typeface="Times New Roman" panose="02020603050405020304" pitchFamily="18" charset="0"/>
              </a:rPr>
              <a:t>Η ελληνική γλώσσα και η θεολογική σκέψη της Ανατολής ήταν ανέφικτη.</a:t>
            </a:r>
          </a:p>
          <a:p>
            <a:pPr algn="just">
              <a:lnSpc>
                <a:spcPct val="150000"/>
              </a:lnSpc>
            </a:pPr>
            <a:r>
              <a:rPr lang="el-GR" sz="2200" dirty="0">
                <a:latin typeface="Times New Roman" panose="02020603050405020304" pitchFamily="18" charset="0"/>
                <a:cs typeface="Times New Roman" panose="02020603050405020304" pitchFamily="18" charset="0"/>
              </a:rPr>
              <a:t>Η διακίνηση δασκάλων, μαθητών και πνευματικών ρευμάτων μεταξύ Ανατολής και Δύσης διακόπηκε για πολλούς αιώνες.</a:t>
            </a:r>
          </a:p>
        </p:txBody>
      </p:sp>
    </p:spTree>
    <p:extLst>
      <p:ext uri="{BB962C8B-B14F-4D97-AF65-F5344CB8AC3E}">
        <p14:creationId xmlns:p14="http://schemas.microsoft.com/office/powerpoint/2010/main" val="1348722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87F8A-7955-4138-AF4D-CB7205C8B1C2}"/>
              </a:ext>
            </a:extLst>
          </p:cNvPr>
          <p:cNvSpPr>
            <a:spLocks noGrp="1"/>
          </p:cNvSpPr>
          <p:nvPr>
            <p:ph type="title"/>
          </p:nvPr>
        </p:nvSpPr>
        <p:spPr/>
        <p:txBody>
          <a:bodyPr>
            <a:normAutofit/>
          </a:bodyPr>
          <a:lstStyle/>
          <a:p>
            <a:pPr marL="514350" indent="-514350" algn="ctr">
              <a:lnSpc>
                <a:spcPct val="100000"/>
              </a:lnSpc>
              <a:buFont typeface="+mj-lt"/>
              <a:buAutoNum type="romanLcPeriod" startAt="2"/>
            </a:pPr>
            <a:r>
              <a:rPr lang="el-GR" sz="2400" b="1" dirty="0">
                <a:latin typeface="Times New Roman" panose="02020603050405020304" pitchFamily="18" charset="0"/>
                <a:cs typeface="Times New Roman" panose="02020603050405020304" pitchFamily="18" charset="0"/>
              </a:rPr>
              <a:t>Τα σχολεία της Εκκλησίας</a:t>
            </a:r>
          </a:p>
        </p:txBody>
      </p:sp>
      <p:sp>
        <p:nvSpPr>
          <p:cNvPr id="3" name="Content Placeholder 2">
            <a:extLst>
              <a:ext uri="{FF2B5EF4-FFF2-40B4-BE49-F238E27FC236}">
                <a16:creationId xmlns:a16="http://schemas.microsoft.com/office/drawing/2014/main" id="{0EDCE99D-D71A-4D81-B4EC-8A2591F87C60}"/>
              </a:ext>
            </a:extLst>
          </p:cNvPr>
          <p:cNvSpPr>
            <a:spLocks noGrp="1"/>
          </p:cNvSpPr>
          <p:nvPr>
            <p:ph idx="1"/>
          </p:nvPr>
        </p:nvSpPr>
        <p:spPr/>
        <p:txBody>
          <a:bodyPr>
            <a:normAutofit/>
          </a:bodyPr>
          <a:lstStyle/>
          <a:p>
            <a:pPr marL="0" indent="0" algn="just">
              <a:buNone/>
            </a:pPr>
            <a:r>
              <a:rPr lang="el-GR" sz="2200" b="1" dirty="0">
                <a:latin typeface="Times New Roman" panose="02020603050405020304" pitchFamily="18" charset="0"/>
                <a:cs typeface="Times New Roman" panose="02020603050405020304" pitchFamily="18" charset="0"/>
              </a:rPr>
              <a:t>Α) </a:t>
            </a:r>
            <a:r>
              <a:rPr lang="el-GR" sz="2200" b="1" u="sng" dirty="0">
                <a:latin typeface="Times New Roman" panose="02020603050405020304" pitchFamily="18" charset="0"/>
                <a:cs typeface="Times New Roman" panose="02020603050405020304" pitchFamily="18" charset="0"/>
              </a:rPr>
              <a:t>Τα μοναστηριακά σχολεία. Ο ρόλος των Βενεδικτίνων μοναχών.</a:t>
            </a:r>
          </a:p>
          <a:p>
            <a:pPr algn="just">
              <a:lnSpc>
                <a:spcPct val="150000"/>
              </a:lnSpc>
            </a:pPr>
            <a:r>
              <a:rPr lang="el-GR" sz="2200" dirty="0">
                <a:latin typeface="Times New Roman" panose="02020603050405020304" pitchFamily="18" charset="0"/>
                <a:cs typeface="Times New Roman" panose="02020603050405020304" pitchFamily="18" charset="0"/>
              </a:rPr>
              <a:t>Ο άγιος Βενέδικτος γεννήθηκε στην Κεντρική Ιταλία το 480, πέθανε το 547.</a:t>
            </a:r>
          </a:p>
          <a:p>
            <a:pPr algn="just">
              <a:lnSpc>
                <a:spcPct val="150000"/>
              </a:lnSpc>
            </a:pPr>
            <a:r>
              <a:rPr lang="el-GR" sz="2200" dirty="0">
                <a:latin typeface="Times New Roman" panose="02020603050405020304" pitchFamily="18" charset="0"/>
                <a:cs typeface="Times New Roman" panose="02020603050405020304" pitchFamily="18" charset="0"/>
              </a:rPr>
              <a:t>Η δική του μοναστική παράδοση άρχισε το έτος 529 στο </a:t>
            </a:r>
            <a:r>
              <a:rPr lang="en-US" sz="2200" dirty="0" err="1">
                <a:latin typeface="Times New Roman" panose="02020603050405020304" pitchFamily="18" charset="0"/>
                <a:cs typeface="Times New Roman" panose="02020603050405020304" pitchFamily="18" charset="0"/>
              </a:rPr>
              <a:t>Montecassino</a:t>
            </a:r>
            <a:r>
              <a:rPr lang="el-GR" sz="2200" dirty="0">
                <a:latin typeface="Times New Roman" panose="02020603050405020304" pitchFamily="18" charset="0"/>
                <a:cs typeface="Times New Roman" panose="02020603050405020304" pitchFamily="18" charset="0"/>
              </a:rPr>
              <a:t>, ΝΑ της Ρώμης.</a:t>
            </a:r>
          </a:p>
          <a:p>
            <a:pPr algn="just">
              <a:lnSpc>
                <a:spcPct val="150000"/>
              </a:lnSpc>
            </a:pPr>
            <a:r>
              <a:rPr lang="el-GR" sz="2200" dirty="0">
                <a:latin typeface="Times New Roman" panose="02020603050405020304" pitchFamily="18" charset="0"/>
                <a:cs typeface="Times New Roman" panose="02020603050405020304" pitchFamily="18" charset="0"/>
              </a:rPr>
              <a:t>Οι κανόνες του παρουσιάζουν επιδράσεις από τη μοναστική παράδοση της Ανατολής του 4ου αι. (άγιος Παχώμιος στην Αίγυπτο, Μ. Βασίλειος στην Καππαδοκία, ιερός Αυγουστίνος στην Β. Αφρική, Κασσιανός στην Ν. Γαλατία).</a:t>
            </a:r>
          </a:p>
        </p:txBody>
      </p:sp>
    </p:spTree>
    <p:extLst>
      <p:ext uri="{BB962C8B-B14F-4D97-AF65-F5344CB8AC3E}">
        <p14:creationId xmlns:p14="http://schemas.microsoft.com/office/powerpoint/2010/main" val="3759393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C70ED-5203-4EF2-B646-A47DCE1B215A}"/>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763CF2F0-CC93-49A1-86C5-EC8CB2619A49}"/>
              </a:ext>
            </a:extLst>
          </p:cNvPr>
          <p:cNvSpPr>
            <a:spLocks noGrp="1"/>
          </p:cNvSpPr>
          <p:nvPr>
            <p:ph idx="1"/>
          </p:nvPr>
        </p:nvSpPr>
        <p:spPr/>
        <p:txBody>
          <a:bodyPr>
            <a:normAutofit/>
          </a:bodyPr>
          <a:lstStyle/>
          <a:p>
            <a:pPr>
              <a:lnSpc>
                <a:spcPct val="150000"/>
              </a:lnSpc>
            </a:pPr>
            <a:r>
              <a:rPr lang="el-GR" sz="2200" dirty="0">
                <a:latin typeface="Times New Roman" panose="02020603050405020304" pitchFamily="18" charset="0"/>
                <a:cs typeface="Times New Roman" panose="02020603050405020304" pitchFamily="18" charset="0"/>
              </a:rPr>
              <a:t>Το ενδιαφέρον των μοναχών εκτός από τη Λατρεία περιλαμβάνει και την μελέτη (ανάγνωση, γραφή).</a:t>
            </a:r>
          </a:p>
          <a:p>
            <a:pPr>
              <a:lnSpc>
                <a:spcPct val="150000"/>
              </a:lnSpc>
            </a:pPr>
            <a:r>
              <a:rPr lang="el-GR" sz="2200" dirty="0">
                <a:latin typeface="Times New Roman" panose="02020603050405020304" pitchFamily="18" charset="0"/>
                <a:cs typeface="Times New Roman" panose="02020603050405020304" pitchFamily="18" charset="0"/>
              </a:rPr>
              <a:t>Οι μοναστικοί κανόνες του αγίου Βενεδίκτου δίνουν μεγάλη σημασία στα γραπτά κείμενα, τα οποία αντέγραφαν οι ίδιοι οι μοναχοί.</a:t>
            </a:r>
          </a:p>
          <a:p>
            <a:pPr>
              <a:lnSpc>
                <a:spcPct val="150000"/>
              </a:lnSpc>
            </a:pPr>
            <a:r>
              <a:rPr lang="el-GR" sz="2200" dirty="0">
                <a:latin typeface="Times New Roman" panose="02020603050405020304" pitchFamily="18" charset="0"/>
                <a:cs typeface="Times New Roman" panose="02020603050405020304" pitchFamily="18" charset="0"/>
              </a:rPr>
              <a:t>Γλώσσα ήταν η λατινική.</a:t>
            </a:r>
          </a:p>
          <a:p>
            <a:pPr>
              <a:lnSpc>
                <a:spcPct val="150000"/>
              </a:lnSpc>
            </a:pPr>
            <a:r>
              <a:rPr lang="el-GR" sz="2200" dirty="0">
                <a:latin typeface="Times New Roman" panose="02020603050405020304" pitchFamily="18" charset="0"/>
                <a:cs typeface="Times New Roman" panose="02020603050405020304" pitchFamily="18" charset="0"/>
              </a:rPr>
              <a:t>Τα ιερά κείμενα αξιοποιούντο ως εγχειρίδια.</a:t>
            </a:r>
          </a:p>
        </p:txBody>
      </p:sp>
    </p:spTree>
    <p:extLst>
      <p:ext uri="{BB962C8B-B14F-4D97-AF65-F5344CB8AC3E}">
        <p14:creationId xmlns:p14="http://schemas.microsoft.com/office/powerpoint/2010/main" val="1200892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47D45-03E3-482B-8507-337C4DAD69CF}"/>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B99F5846-332A-46EC-92D5-D0915ED130F7}"/>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Τον 6ο αι. ο λόγιος και πολιτικός Κασσιόδωρος γνώστης της κλασσικής παιδείας, της γραμματικής και της ρητορικής προσπάθησε με τον πάπα Αγαπητό γύρω στο 536 να αναβιώσει στη Ρώμη κέντρο θεολογικών σπουδών. Το εγχείρημα για διάφορους λόγους δε ευοδώθηκε.</a:t>
            </a:r>
          </a:p>
          <a:p>
            <a:pPr algn="just">
              <a:lnSpc>
                <a:spcPct val="150000"/>
              </a:lnSpc>
            </a:pPr>
            <a:r>
              <a:rPr lang="el-GR" sz="2200" dirty="0">
                <a:latin typeface="Times New Roman" panose="02020603050405020304" pitchFamily="18" charset="0"/>
                <a:cs typeface="Times New Roman" panose="02020603050405020304" pitchFamily="18" charset="0"/>
              </a:rPr>
              <a:t>Ο πάπας Γρηγόριος ο μέγας (540-604) αφαρμόζει τη γνώση της γραμματικής και της ρητορικής στην ερμηνεία των βιβλικών κειμένων.</a:t>
            </a:r>
          </a:p>
          <a:p>
            <a:pPr algn="just">
              <a:lnSpc>
                <a:spcPct val="150000"/>
              </a:lnSpc>
            </a:pPr>
            <a:r>
              <a:rPr lang="el-GR" sz="2200" dirty="0">
                <a:latin typeface="Times New Roman" panose="02020603050405020304" pitchFamily="18" charset="0"/>
                <a:cs typeface="Times New Roman" panose="02020603050405020304" pitchFamily="18" charset="0"/>
              </a:rPr>
              <a:t>Αυτό θα προσδιορίσει τη θεολογική σκέψη στη Δύση τους επόμενους αιώνες.</a:t>
            </a:r>
          </a:p>
        </p:txBody>
      </p:sp>
    </p:spTree>
    <p:extLst>
      <p:ext uri="{BB962C8B-B14F-4D97-AF65-F5344CB8AC3E}">
        <p14:creationId xmlns:p14="http://schemas.microsoft.com/office/powerpoint/2010/main" val="802473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27499-5DF5-470B-9711-C4DC0D2969BF}"/>
              </a:ext>
            </a:extLst>
          </p:cNvPr>
          <p:cNvSpPr>
            <a:spLocks noGrp="1"/>
          </p:cNvSpPr>
          <p:nvPr>
            <p:ph type="title"/>
          </p:nvPr>
        </p:nvSpPr>
        <p:spPr/>
        <p:txBody>
          <a:bodyPr/>
          <a:lstStyle/>
          <a:p>
            <a:endParaRPr lang="el-GR" dirty="0"/>
          </a:p>
        </p:txBody>
      </p:sp>
      <p:sp>
        <p:nvSpPr>
          <p:cNvPr id="3" name="Content Placeholder 2">
            <a:extLst>
              <a:ext uri="{FF2B5EF4-FFF2-40B4-BE49-F238E27FC236}">
                <a16:creationId xmlns:a16="http://schemas.microsoft.com/office/drawing/2014/main" id="{C3D032A0-B9F4-4FAF-9B6F-3BC96B26A043}"/>
              </a:ext>
            </a:extLst>
          </p:cNvPr>
          <p:cNvSpPr>
            <a:spLocks noGrp="1"/>
          </p:cNvSpPr>
          <p:nvPr>
            <p:ph idx="1"/>
          </p:nvPr>
        </p:nvSpPr>
        <p:spPr/>
        <p:txBody>
          <a:bodyPr>
            <a:normAutofit lnSpcReduction="10000"/>
          </a:bodyPr>
          <a:lstStyle/>
          <a:p>
            <a:pPr marL="0" indent="0" algn="just">
              <a:buNone/>
            </a:pPr>
            <a:r>
              <a:rPr lang="el-GR" sz="2200" b="1" dirty="0">
                <a:latin typeface="Times New Roman" panose="02020603050405020304" pitchFamily="18" charset="0"/>
                <a:cs typeface="Times New Roman" panose="02020603050405020304" pitchFamily="18" charset="0"/>
              </a:rPr>
              <a:t>Β) </a:t>
            </a:r>
            <a:r>
              <a:rPr lang="el-GR" sz="2200" b="1" u="sng" dirty="0">
                <a:latin typeface="Times New Roman" panose="02020603050405020304" pitchFamily="18" charset="0"/>
                <a:cs typeface="Times New Roman" panose="02020603050405020304" pitchFamily="18" charset="0"/>
              </a:rPr>
              <a:t>Τα καθεδρικά επισκοπικά σχολεία</a:t>
            </a:r>
          </a:p>
          <a:p>
            <a:pPr algn="just">
              <a:lnSpc>
                <a:spcPct val="150000"/>
              </a:lnSpc>
            </a:pPr>
            <a:r>
              <a:rPr lang="el-GR" sz="2200" dirty="0">
                <a:latin typeface="Times New Roman" panose="02020603050405020304" pitchFamily="18" charset="0"/>
                <a:cs typeface="Times New Roman" panose="02020603050405020304" pitchFamily="18" charset="0"/>
              </a:rPr>
              <a:t>Το έτος 527 στη Σύνοδο του Τολέδο αποφασίστηκε η λειτουργία επισκοπικών σχολείων στους Καθεδρικούς Ναούς για τους υποψηφίους κληρικούς, αλλά και για λαϊκούς.</a:t>
            </a:r>
          </a:p>
          <a:p>
            <a:pPr algn="just">
              <a:lnSpc>
                <a:spcPct val="150000"/>
              </a:lnSpc>
            </a:pPr>
            <a:r>
              <a:rPr lang="el-GR" sz="2200" dirty="0">
                <a:latin typeface="Times New Roman" panose="02020603050405020304" pitchFamily="18" charset="0"/>
                <a:cs typeface="Times New Roman" panose="02020603050405020304" pitchFamily="18" charset="0"/>
              </a:rPr>
              <a:t>Αφορούσε λίγους μόνο εκλεκτούς σπουδαστές των πόλεων.</a:t>
            </a:r>
          </a:p>
          <a:p>
            <a:pPr algn="just">
              <a:lnSpc>
                <a:spcPct val="150000"/>
              </a:lnSpc>
            </a:pPr>
            <a:r>
              <a:rPr lang="el-GR" sz="2200" dirty="0">
                <a:latin typeface="Times New Roman" panose="02020603050405020304" pitchFamily="18" charset="0"/>
                <a:cs typeface="Times New Roman" panose="02020603050405020304" pitchFamily="18" charset="0"/>
              </a:rPr>
              <a:t>Με αποφάσεις της Συνόδου της </a:t>
            </a:r>
            <a:r>
              <a:rPr lang="en-US" sz="2200" dirty="0" err="1">
                <a:latin typeface="Times New Roman" panose="02020603050405020304" pitchFamily="18" charset="0"/>
                <a:cs typeface="Times New Roman" panose="02020603050405020304" pitchFamily="18" charset="0"/>
              </a:rPr>
              <a:t>Vaison</a:t>
            </a:r>
            <a:r>
              <a:rPr lang="en-US" sz="2200" dirty="0">
                <a:latin typeface="Times New Roman" panose="02020603050405020304" pitchFamily="18" charset="0"/>
                <a:cs typeface="Times New Roman" panose="02020603050405020304" pitchFamily="18" charset="0"/>
              </a:rPr>
              <a:t> (529) </a:t>
            </a:r>
            <a:r>
              <a:rPr lang="el-GR" sz="2200" dirty="0">
                <a:latin typeface="Times New Roman" panose="02020603050405020304" pitchFamily="18" charset="0"/>
                <a:cs typeface="Times New Roman" panose="02020603050405020304" pitchFamily="18" charset="0"/>
              </a:rPr>
              <a:t>ιδρύονται ενοριακά σχολεία σε αγροτικές περιοχές.</a:t>
            </a:r>
          </a:p>
          <a:p>
            <a:pPr algn="just">
              <a:lnSpc>
                <a:spcPct val="150000"/>
              </a:lnSpc>
            </a:pPr>
            <a:r>
              <a:rPr lang="el-GR" sz="2200" dirty="0">
                <a:latin typeface="Times New Roman" panose="02020603050405020304" pitchFamily="18" charset="0"/>
                <a:cs typeface="Times New Roman" panose="02020603050405020304" pitchFamily="18" charset="0"/>
              </a:rPr>
              <a:t>Την ίδια εποχή στην Ιρλανδία τα μοναστήρια δημιουργούν εσωτερικά σχολεία με σκοπό την εκμάθηση των ιερών κειμένων.</a:t>
            </a:r>
          </a:p>
        </p:txBody>
      </p:sp>
    </p:spTree>
    <p:extLst>
      <p:ext uri="{BB962C8B-B14F-4D97-AF65-F5344CB8AC3E}">
        <p14:creationId xmlns:p14="http://schemas.microsoft.com/office/powerpoint/2010/main" val="1800831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E18E2-24DD-475E-A46D-ECD78BC380BB}"/>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F8036042-C66E-49B4-845F-4D3F6D7801ED}"/>
              </a:ext>
            </a:extLst>
          </p:cNvPr>
          <p:cNvSpPr>
            <a:spLocks noGrp="1"/>
          </p:cNvSpPr>
          <p:nvPr>
            <p:ph idx="1"/>
          </p:nvPr>
        </p:nvSpPr>
        <p:spPr/>
        <p:txBody>
          <a:bodyPr>
            <a:normAutofit fontScale="92500"/>
          </a:bodyPr>
          <a:lstStyle/>
          <a:p>
            <a:pPr algn="just">
              <a:lnSpc>
                <a:spcPct val="150000"/>
              </a:lnSpc>
            </a:pPr>
            <a:r>
              <a:rPr lang="el-GR" sz="2200" dirty="0">
                <a:latin typeface="Times New Roman" panose="02020603050405020304" pitchFamily="18" charset="0"/>
                <a:cs typeface="Times New Roman" panose="02020603050405020304" pitchFamily="18" charset="0"/>
              </a:rPr>
              <a:t>Αυτό το σύστημα επιδρά και στα μοναστήρια των Αγγλοσαξώνων στην Αγγλία.</a:t>
            </a:r>
          </a:p>
          <a:p>
            <a:pPr algn="just">
              <a:lnSpc>
                <a:spcPct val="150000"/>
              </a:lnSpc>
            </a:pPr>
            <a:r>
              <a:rPr lang="el-GR" sz="2200" dirty="0">
                <a:latin typeface="Times New Roman" panose="02020603050405020304" pitchFamily="18" charset="0"/>
                <a:cs typeface="Times New Roman" panose="02020603050405020304" pitchFamily="18" charset="0"/>
              </a:rPr>
              <a:t>Οι Αγγλοσάξωνες εκχριστιανίσθηκαν από τους Ιρλανδούς μοναχούς.</a:t>
            </a:r>
          </a:p>
          <a:p>
            <a:pPr algn="just">
              <a:lnSpc>
                <a:spcPct val="150000"/>
              </a:lnSpc>
            </a:pPr>
            <a:r>
              <a:rPr lang="el-GR" sz="2200" dirty="0">
                <a:latin typeface="Times New Roman" panose="02020603050405020304" pitchFamily="18" charset="0"/>
                <a:cs typeface="Times New Roman" panose="02020603050405020304" pitchFamily="18" charset="0"/>
              </a:rPr>
              <a:t>Ανάλογα σχολεία σε μοναστήρια λειτούργησαν στην Ιταλία, Γαλλία και Ισπανία τον 6ο αι.</a:t>
            </a:r>
          </a:p>
          <a:p>
            <a:pPr algn="just">
              <a:lnSpc>
                <a:spcPct val="150000"/>
              </a:lnSpc>
            </a:pPr>
            <a:r>
              <a:rPr lang="el-GR" sz="2200" dirty="0">
                <a:latin typeface="Times New Roman" panose="02020603050405020304" pitchFamily="18" charset="0"/>
                <a:cs typeface="Times New Roman" panose="02020603050405020304" pitchFamily="18" charset="0"/>
              </a:rPr>
              <a:t>Η Αλλοσαξωνική εκπαιδευτική παράδοση επεκτείνεται και στην ηπειρωτική Ευρώπη.</a:t>
            </a:r>
          </a:p>
          <a:p>
            <a:pPr algn="just">
              <a:lnSpc>
                <a:spcPct val="150000"/>
              </a:lnSpc>
            </a:pPr>
            <a:r>
              <a:rPr lang="el-GR" sz="2200" dirty="0">
                <a:latin typeface="Times New Roman" panose="02020603050405020304" pitchFamily="18" charset="0"/>
                <a:cs typeface="Times New Roman" panose="02020603050405020304" pitchFamily="18" charset="0"/>
              </a:rPr>
              <a:t>Στη Λομβαρδία π.χ. του 7ου αι. και στην πόλη </a:t>
            </a:r>
            <a:r>
              <a:rPr lang="en-US" sz="2200" dirty="0">
                <a:latin typeface="Times New Roman" panose="02020603050405020304" pitchFamily="18" charset="0"/>
                <a:cs typeface="Times New Roman" panose="02020603050405020304" pitchFamily="18" charset="0"/>
              </a:rPr>
              <a:t>Bobbi </a:t>
            </a:r>
            <a:r>
              <a:rPr lang="el-GR" sz="2200" dirty="0">
                <a:latin typeface="Times New Roman" panose="02020603050405020304" pitchFamily="18" charset="0"/>
                <a:cs typeface="Times New Roman" panose="02020603050405020304" pitchFamily="18" charset="0"/>
              </a:rPr>
              <a:t>της </a:t>
            </a:r>
            <a:r>
              <a:rPr lang="en-US" sz="2200" dirty="0">
                <a:latin typeface="Times New Roman" panose="02020603050405020304" pitchFamily="18" charset="0"/>
                <a:cs typeface="Times New Roman" panose="02020603050405020304" pitchFamily="18" charset="0"/>
              </a:rPr>
              <a:t>Piacenza </a:t>
            </a:r>
            <a:r>
              <a:rPr lang="el-GR" sz="2200" dirty="0">
                <a:latin typeface="Times New Roman" panose="02020603050405020304" pitchFamily="18" charset="0"/>
                <a:cs typeface="Times New Roman" panose="02020603050405020304" pitchFamily="18" charset="0"/>
              </a:rPr>
              <a:t>ιδρύθηκε μοναστήρι που εξελίχθη και σε κέντρο αντιγραφής χειρογράφων.</a:t>
            </a:r>
          </a:p>
          <a:p>
            <a:pPr algn="just">
              <a:lnSpc>
                <a:spcPct val="150000"/>
              </a:lnSpc>
            </a:pPr>
            <a:r>
              <a:rPr lang="el-GR" sz="2200" dirty="0">
                <a:latin typeface="Times New Roman" panose="02020603050405020304" pitchFamily="18" charset="0"/>
                <a:cs typeface="Times New Roman" panose="02020603050405020304" pitchFamily="18" charset="0"/>
              </a:rPr>
              <a:t>Το εν λόγω μοναστήρι είχε και μεγάλη πνευματική επιρροή.</a:t>
            </a:r>
          </a:p>
        </p:txBody>
      </p:sp>
    </p:spTree>
    <p:extLst>
      <p:ext uri="{BB962C8B-B14F-4D97-AF65-F5344CB8AC3E}">
        <p14:creationId xmlns:p14="http://schemas.microsoft.com/office/powerpoint/2010/main" val="3673427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EAE0F-9B58-4AB8-85D2-729010BA4D4B}"/>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CDA56E19-B2F9-4CCC-A0DF-7C37DFE0A5E1}"/>
              </a:ext>
            </a:extLst>
          </p:cNvPr>
          <p:cNvSpPr>
            <a:spLocks noGrp="1"/>
          </p:cNvSpPr>
          <p:nvPr>
            <p:ph idx="1"/>
          </p:nvPr>
        </p:nvSpPr>
        <p:spPr/>
        <p:txBody>
          <a:bodyPr>
            <a:normAutofit fontScale="92500"/>
          </a:bodyPr>
          <a:lstStyle/>
          <a:p>
            <a:pPr algn="just">
              <a:lnSpc>
                <a:spcPct val="150000"/>
              </a:lnSpc>
            </a:pPr>
            <a:r>
              <a:rPr lang="el-GR" sz="2200" dirty="0">
                <a:latin typeface="Times New Roman" panose="02020603050405020304" pitchFamily="18" charset="0"/>
                <a:cs typeface="Times New Roman" panose="02020603050405020304" pitchFamily="18" charset="0"/>
              </a:rPr>
              <a:t>Σε αυτού του είδους την παιδεία είχε πρόσβαση μικρό ποσοστό του πληθυσμού, όπως π.χ. οι μοναχοί. Στο ευρύ κοινό ήταν άγνωστοι η γραφή και η ανάγνωση.</a:t>
            </a:r>
          </a:p>
          <a:p>
            <a:pPr algn="just">
              <a:lnSpc>
                <a:spcPct val="150000"/>
              </a:lnSpc>
            </a:pPr>
            <a:r>
              <a:rPr lang="el-GR" sz="2200" dirty="0">
                <a:latin typeface="Times New Roman" panose="02020603050405020304" pitchFamily="18" charset="0"/>
                <a:cs typeface="Times New Roman" panose="02020603050405020304" pitchFamily="18" charset="0"/>
              </a:rPr>
              <a:t>Συνεχιστής της Αγγλοσαξωνικής μορφωτικής παράδοσης ήταν ο Βενεδικτίνος κληρικός Αιδέσιμος Βέδας (673-735), ο οποίος ίδρυσε τη μονή του Αγίου Πέτρου και αναδείχθηκε σε σπουδαίο συγγραφέα. Το πιο σημαντικό του έργο</a:t>
            </a:r>
            <a:r>
              <a:rPr lang="en-US" sz="2200" dirty="0">
                <a:latin typeface="Times New Roman" panose="02020603050405020304" pitchFamily="18" charset="0"/>
                <a:cs typeface="Times New Roman" panose="02020603050405020304" pitchFamily="18" charset="0"/>
              </a:rPr>
              <a:t>: </a:t>
            </a:r>
            <a:r>
              <a:rPr lang="el-GR" sz="2200" u="sng" dirty="0">
                <a:latin typeface="Times New Roman" panose="02020603050405020304" pitchFamily="18" charset="0"/>
                <a:cs typeface="Times New Roman" panose="02020603050405020304" pitchFamily="18" charset="0"/>
              </a:rPr>
              <a:t>Εκκλησιαστική Ιστορία των Άγγλων</a:t>
            </a:r>
            <a:r>
              <a:rPr lang="el-GR" sz="2200" dirty="0">
                <a:latin typeface="Times New Roman" panose="02020603050405020304" pitchFamily="18" charset="0"/>
                <a:cs typeface="Times New Roman" panose="02020603050405020304" pitchFamily="18" charset="0"/>
              </a:rPr>
              <a:t>. Ο Βέδας ασχολήθηκε ιδιαίτερα με βιβλικά θέματα.</a:t>
            </a:r>
            <a:endParaRPr lang="el-GR" sz="2200" u="sng" dirty="0">
              <a:latin typeface="Times New Roman" panose="02020603050405020304" pitchFamily="18" charset="0"/>
              <a:cs typeface="Times New Roman" panose="02020603050405020304" pitchFamily="18" charset="0"/>
            </a:endParaRPr>
          </a:p>
          <a:p>
            <a:pPr algn="just">
              <a:lnSpc>
                <a:spcPct val="150000"/>
              </a:lnSpc>
            </a:pPr>
            <a:r>
              <a:rPr lang="el-GR" sz="2200" dirty="0">
                <a:latin typeface="Times New Roman" panose="02020603050405020304" pitchFamily="18" charset="0"/>
                <a:cs typeface="Times New Roman" panose="02020603050405020304" pitchFamily="18" charset="0"/>
              </a:rPr>
              <a:t>Ακολούθησε ο Αλκουΐνος (735-804) ο οποίος δίδαξε στο Επισκοπικό σχολείο της Υόρκης και οργάνωσε το εκπαιδευτικό σύστημα του βασιλέα των Φράγκων Κάρλο Μάγκνο (781-796).</a:t>
            </a:r>
          </a:p>
        </p:txBody>
      </p:sp>
    </p:spTree>
    <p:extLst>
      <p:ext uri="{BB962C8B-B14F-4D97-AF65-F5344CB8AC3E}">
        <p14:creationId xmlns:p14="http://schemas.microsoft.com/office/powerpoint/2010/main" val="315441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647</Words>
  <Application>Microsoft Office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ΜΑΘΗΜΑ ΠΕΜΠΤΟ Α’</vt:lpstr>
      <vt:lpstr>Η Εκπαίδευση και η σπουδή της θεολογίας  στη λατινόφωνη Δύση μέχρι τον 15ο αι.</vt:lpstr>
      <vt:lpstr>PowerPoint Presentation</vt:lpstr>
      <vt:lpstr>Τα σχολεία της Εκκλησίας</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 ΠΕΜΠΤΟ</dc:title>
  <dc:creator>user</dc:creator>
  <cp:lastModifiedBy>user</cp:lastModifiedBy>
  <cp:revision>18</cp:revision>
  <dcterms:created xsi:type="dcterms:W3CDTF">2020-11-19T07:17:52Z</dcterms:created>
  <dcterms:modified xsi:type="dcterms:W3CDTF">2020-11-30T12:57:07Z</dcterms:modified>
</cp:coreProperties>
</file>