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5" r:id="rId13"/>
  </p:sldIdLst>
  <p:sldSz cx="12192000" cy="6858000"/>
  <p:notesSz cx="6889750" cy="100187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F139-32FC-4FA2-807D-1AAD62B74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A834FA-D7DD-4005-8B41-3CA4ADAF0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24906-4DFE-47CF-B276-C213C5D9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2132C-5970-4B7E-A2E4-41F7E498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1C95D-FCE0-4EAF-B155-8BA03BEB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037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FC873-CCF1-47B2-80A2-65CAD4610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824F6-E9FD-45A4-913F-9AEB9F36F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40589-E50B-40E9-900B-DD2E1756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3ACC9-C5F3-436D-BE50-DD9324D28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BC38D-BAA0-474D-936F-650C207A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66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71EC8-05EC-4F08-ABDE-FA2C70104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AD7DB-B06C-43B5-843D-6BD06B8B0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568E4-8570-447C-B23C-4A7C71797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4F0EE-3EFE-4BD8-A9F6-20E71246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33306-E588-40F6-8BD1-467E18B4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046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2055C0-1984-4C33-81FB-CFAE28DE3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4701501-E8CD-4A4C-8859-477D1803F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AD38743-23DE-4FD1-8CDB-4F3A320F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B97D2CC-34CE-455D-84CD-4D3731A2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27FA2A-C712-4F2A-BEA9-59AA0C4A6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84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7767E8-9D5B-4600-8606-D433228F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A48077-A7F5-4853-BC10-E7114E657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14F489-86F5-459B-B64E-60501162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FBAE6A-38C0-411A-8A34-C57FAA88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5F138E-2D97-42B0-82A6-E1D020A6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0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0C295C-6892-491D-AF06-0B0EA29D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C7E93E3-DA7C-421F-A53B-12263615D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F278A7-A109-40FB-928B-04F2F8A4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3AAE51-A423-44DC-BCDA-DD886F3BB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8AD0B07-6708-4C4C-8187-CC911593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09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8EF830-6090-4F78-892B-8CFDB9E8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A02976-938C-4150-B066-F9A97BAAC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EDABBB-CEA1-4CAA-BA8A-C300FEA74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1ED6113-E8F8-4AEE-956A-A9FFD689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FDE44C3-32E1-48B8-B85B-529F50A8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8200D76-2EF5-4BCA-A274-21C1072E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46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A5CF5D-A828-4943-A3B1-D35415D7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C20920D-0B3F-49F4-A0E4-C0D986433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FD22F8A-619C-4CC5-B4FA-E01E17CE7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210DA23-1035-4C4F-B2C0-B95E7C4E0E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8B98244-3ED3-4476-8D4D-68A8A82F1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62A39F9-3E78-4BBE-9334-2C962EAFD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7A96FD6-5C45-4E30-8189-1D0FE007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962C6F3-CADE-459E-A9CA-A93EC4AB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84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0D2167-08C2-4F84-9CD2-147C51678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5FD1900-EC27-476F-A4B2-3210D6706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240D609-5222-4F68-A034-E1105AB55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02BA0C8-FCDE-4459-9FE6-9B333E7A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42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5FA851E-4F18-4C5E-8674-4C07CFB2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AF5F31C-82BD-4F4E-8118-CFAC7D65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E545AC5-9BCA-4CD2-B549-4609DEDB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23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A6DA8D-5DDA-4DC7-A8BA-69F5B7B9A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BA215B-ED3E-44E6-BEF8-05F17F24F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E744EEF-453F-47A9-B0AA-E12E7463F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DCC26D7-4727-470A-858E-B967BA76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291010C-64C7-4E97-AC28-AB1553C56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BD40D61-9C6E-4F29-9257-EC350C895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7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57783-09A4-4A3A-8B04-D8DF9170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F6B07-F26C-4356-B47D-A44B3E7A6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7195D-3323-437B-A4C0-EAEC8100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EFFCC-1B43-45D7-9689-8AEE2113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9AFD6-0B48-4B33-9D0E-6B04669F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23694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5F85C1-B848-425D-A127-6FF323DA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13CE92C-8B3A-4B29-99FE-97582B385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15514A6-907D-404A-915B-FD5FB7C47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C4FBCD0-BE78-49C4-86EB-E8BC706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B2367CA-CFF3-422D-90EF-EDAAC16B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0F803DA-B4DD-4C5F-B8D4-7DD7FE17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6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27D4EA-8F47-4288-9DAF-4B83CBA0F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72DA736-B661-4857-8103-7D35B9513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F086CA-2DCB-452D-A5EA-35E1CD03A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236F03-7DE2-417E-93D6-A2BCD65FE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9564B24-96A6-4DFF-BA48-2301CB0C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76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E73F299-79E0-4A3D-804B-AEF939627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C922EA7-3660-4B09-B0B1-4B739C15F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A366728-1888-41EE-9E94-A60C8021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59F0B5-7A66-4087-B6AA-564CB440B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471AB4-D627-4839-970A-BF287D33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07E2-5405-48D7-8BCD-B7B2B6DA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3EFD7-07CD-493E-81D1-6060C1C38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77617-3B0E-40E2-AC9D-09BAE06F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487D4-076C-435A-935C-F44305CC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5B8CF-AC72-4CF0-ACD1-A63EB31C6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27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2748B-C301-453D-9B82-23C34722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D28D6-FD05-46D6-AE0F-23E49B5F4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53347F-2AFB-4D04-8B12-7944019C4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C9793-4B28-4263-991C-FA95D6399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06903-3A1F-43E7-A085-5F35094F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58192-5619-4CA7-9217-25A871D5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492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21DAB-1EDC-45E7-B9CF-76607266F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2D8F1-7DE8-4489-BA40-712963DE2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F0E2F-10AD-4CBC-A9CD-E23815370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02DAA-191D-4D3D-A893-5EDC8EADD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0E6251-617C-42B1-9932-0A81139FB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04771-9851-4197-B599-5A2B7D2A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66C13D-26A8-4747-B461-169207921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C33F0-1654-4D79-A59E-A22A9E866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59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C9A1-BB5B-4D46-A333-5C2DB707F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EB3387-BAFE-419B-AC52-4013ABFF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C725A-065C-4B58-A05C-96EE7F11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D67FB8-0061-4A28-B2D1-FD6FFDCF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43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68556-353D-4C39-8803-95790B2E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705CE1-93A0-498F-9278-1733ECAB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7D701-E28E-464F-A89E-FA013E3A8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917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A9CB2-4A1F-4C79-B46B-CB670ED02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C923-3417-4C79-8773-125DB0C0B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ABFDB-662F-406E-81A3-1C1A0A55D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A1196-5E16-4366-90FF-3E579A03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D92EA-0196-4E5E-963D-E8DB9AE1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2CEA-B418-4C52-B571-0597E1C9F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989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4DDB-265E-416E-BFE2-A46A63ACE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868CCF-3604-4150-940C-3CC655086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D8FAC-87CE-48D4-A240-50B1F257B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716E8-8D59-4F06-A656-56139147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61E90-6390-4C19-8586-00E9E3C0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6D3CD-D8DA-4528-9C7D-9EBA9C16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88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840B59-ABAB-4774-9441-AE993105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FF4D6-B15D-4A7E-8775-C905F4E31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DE57F-DE2A-4AC6-ADFB-FDA58D7A3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3699-56FB-4327-9FEE-16AF83697FFB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357DA-4019-4415-BE10-8B93F60E6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8ED0F-D720-45E2-8533-2C2F608ACA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5E27D-E4AB-4179-889A-DDF748A0C3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85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F9B3E46-D2DE-4240-8010-25B08B07E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961C009-4122-4CD2-965E-D46517FD5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18CC46-47ED-498A-8095-6DC1F96D4E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2E28-4D34-4A1A-883D-13C8FEE89F23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6E2054-2E18-446A-B830-F825F3E82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072557-E22C-465E-90F7-87EDD777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ABBEE-DA80-41D1-AD63-E817321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4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1413-561D-4AE3-AAAA-A5AD6EAA6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ΜΑΘΗΜΑ ΤΕΤΑΡΤΟ Β’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EA7E7-8E57-4D75-A06A-C31E306DB0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9942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87DF00-9F2F-48DC-B4C7-5DE6A2FB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78ED6E-E374-4FF2-BD93-17D13A7A7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τρείς Ιεράρχες συνέβαλαν στη σύζευξη του Χριστιανικού πνεύματος και του αρχαίου κλασσικού πολιτισμού. Αυτό με την έννοια ότι κρατείται ό,τι καλό, ωραίο και υψηλό υπήρχε στον αρχαίο πολιτισμό. Αναβαπτίζεται, μεταμορφώνεται. Η γλώσσα των αρχαίων γίνεται μέσο λατρείας.</a:t>
            </a:r>
          </a:p>
          <a:p>
            <a:pPr algn="just">
              <a:lnSpc>
                <a:spcPct val="150000"/>
              </a:lnSpc>
            </a:pP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δόγμα για τους Πατέρες υποδηλώνει και υποδεικνύει το μυστήριο του Θεού που είναι ταυτόχρονα και μυστήριο του ανθρώπου. Η αλλοίωση του δόγματος δυσκολεύει τον άνθρωπο να βρει τον προορισμό του.</a:t>
            </a:r>
          </a:p>
          <a:p>
            <a:pPr algn="just">
              <a:lnSpc>
                <a:spcPct val="150000"/>
              </a:lnSpc>
            </a:pPr>
            <a:r>
              <a:rPr lang="el-GR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Κεντρικός άξονας της θεολογικής των σκέψης είναι ο ενανθρωπήσας Υιός και Λόγος του Θεού.</a:t>
            </a: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7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BFF78-EE4E-43A7-B14A-7514244D9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F7C56-B333-47DA-B625-03B26CE86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προβολή αυτής της Πατερικής σκέψης ως αντίδραση στον ηθικισμό και την απομάκρυνση από την παράδοση.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μέρες μας ακούστηκε για ένα διάστημα ο όρος μεταπατερική θεολογία, με την έννοια της δυναμικής κατανόησης της σκέψης και όχι την δουλική αντιγραφή των.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δημιουργικότητα της Θεολογίας δεν περιορίζεται. Παράγει πάντα πολιτισμό. Ο κίνδυνος του ευσεβισμού παραμονεύει. Το ίδιο και ο κίνδυνος του φονταμενταλισμού.</a:t>
            </a:r>
          </a:p>
        </p:txBody>
      </p:sp>
    </p:spTree>
    <p:extLst>
      <p:ext uri="{BB962C8B-B14F-4D97-AF65-F5344CB8AC3E}">
        <p14:creationId xmlns:p14="http://schemas.microsoft.com/office/powerpoint/2010/main" val="282192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34BE0-ECE0-4D21-8E43-41F46146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φοιτητές και δάσκαλοι στο Πανεπιστήμιο της Κωνσταντινούπολης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80CE-B25E-4DCE-A59C-2EF580C22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Φοιτητές ή μαθητές. Φοιτούσαν για πέντε χρόνια δωρεάν.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Έπρεπε να έχουν ανεπίληπτη διαγωγή. Αποφυγή ειδωλολατρικών εθίμων και άλλων εκδηλώσεων κοσμικού χαρακτήρα.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δάσκαλοι ονομάζονταν μάγιστροι (λατ.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Magister=Magnus=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μέγας και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stare=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ίσταμαι).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Εκλέγονταν από τη Σύγκλητο και διορίζονταν από τον αυτοκράτορα.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Κατείχαν σημαντική θέση στην πρωτεύουσα.</a:t>
            </a:r>
          </a:p>
        </p:txBody>
      </p:sp>
    </p:spTree>
    <p:extLst>
      <p:ext uri="{BB962C8B-B14F-4D97-AF65-F5344CB8AC3E}">
        <p14:creationId xmlns:p14="http://schemas.microsoft.com/office/powerpoint/2010/main" val="295174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D3E0-E874-482C-A815-B303276F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B6932-D2C0-4846-A64C-8CAD33AC4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el-GR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Απολάμβαναν σεβασμού στην κοινωνία και αναδεικνύονταν υψηλόβαθμα στελέχη του κράτους.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μάγιστροι ονομάζονταν «γραμματικοί», «ρήτορες», «φιλόσοφοι», κ.ά.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κοσμήτορας του Τμήματος Φιλοσοφίας ονομαζόταν «Ύπατος» ή «Υπέρτατος των Φιλοσόφων».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κοσμήτορας του Νομικού Τμήματος ονομαζόταν «Νομοφύλαξ».</a:t>
            </a:r>
          </a:p>
          <a:p>
            <a:pPr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Υπήρχαν  και βοηθοί των δασκάλων, οι λεγόμενοι «υπογραμματείς». Αυτοί εξελισσόταν σε δασκάλους.</a:t>
            </a:r>
          </a:p>
        </p:txBody>
      </p:sp>
    </p:spTree>
    <p:extLst>
      <p:ext uri="{BB962C8B-B14F-4D97-AF65-F5344CB8AC3E}">
        <p14:creationId xmlns:p14="http://schemas.microsoft.com/office/powerpoint/2010/main" val="104875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EE603-251B-4060-AEFC-838BA92D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Εκκλησιαστική παιδεία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BD113-6996-4DD1-8DBA-DE3D60A79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υποψήφιοι μοναχοί φοιτούσαν στα μοναστήρια και διδάσκονταν ανάγνωση, γραφή, ορθογραφία, γραμματική, θρησκευτικά, λειτουργικά κείμενα, ψαλτήρι, Αγία Γραφή, στενογραφία και καλλιγραφία.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αυτούς έβγαιναν οι υμνογράφοι, αλλά και οι αγιογράφοι. Υπήρχαν και κορίτσια στα σχολεία αυτά.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συμβολή της Μονής Στουδίου με το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scriptorium=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Εργαστήριο αντιγραφής χειρογράφων.</a:t>
            </a:r>
          </a:p>
        </p:txBody>
      </p:sp>
    </p:spTree>
    <p:extLst>
      <p:ext uri="{BB962C8B-B14F-4D97-AF65-F5344CB8AC3E}">
        <p14:creationId xmlns:p14="http://schemas.microsoft.com/office/powerpoint/2010/main" val="101059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EC246-D59B-4654-A36A-0641E152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Εγκύκλια παιδεία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849C0-D624-4E7A-95E1-254DF82D6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 τέλη της πρώτης χιλιετίας η Εκκλησία οργάνωσε και τη δευτεροβάθμια εκκλησιαστική εκπαίδευση για την κατάρτιση των υποψηφίων κληρικών και μοναχών.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διαδακτικό προσωπικό ήταν λόγιοι μοναχοί ή κληρικοί.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δαπάνες καλύπτονταν από την Εκκλησία.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Χώροι διδασκαλίας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Οικήματα σε ναούς, οι νάρθηκες και τα υπερώα των εκκλησιών.</a:t>
            </a:r>
          </a:p>
        </p:txBody>
      </p:sp>
    </p:spTree>
    <p:extLst>
      <p:ext uri="{BB962C8B-B14F-4D97-AF65-F5344CB8AC3E}">
        <p14:creationId xmlns:p14="http://schemas.microsoft.com/office/powerpoint/2010/main" val="349945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CA50-A9D9-498D-B761-CFB55F23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Πατριαρχική Σχολή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5383B-9D8C-4737-8986-A73A7EA2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Ανήκε στο Οικουμενικό Πατριαρχείο.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Πρωτοξεκίνησε επί πατριάρχου Σεργίου Α’ (610-6388).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Λειτουργούσε παράλληλα με το Πανδιδακτήριο κοντά στην Αγία Σοφία, με μεγάλη βιβλιοθήκη.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Πυρπολήθηκε κατά την περίοδο της Εικονομαχίας επί Λέοντος Ισαύρου.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9ον αι. προσέφερε τα εγκύκλια μαθήματα, με επιπλέον θεολογικά μαθήματα για τους υποψηφίους κληρικούς.</a:t>
            </a:r>
          </a:p>
          <a:p>
            <a:pPr algn="just"/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261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C4A2-81C0-4334-8942-5A04FF20D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48D55-E812-4151-A1A2-5C9F188C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11ο αι. αναδιοργανώθηκε, αφού εγκαταστάθηκε στο Ναό των Αγίων Αποστόλων.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Καταργήθηκε το οφφίκιο του Υπάτου των Φιλοσόφων και δημιουργήθηκαν τρία νέα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Διδάσκαλος του Ευαγγελίου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Διδάσκαλος του Αποστόλου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Διδάσκαλος του Ψαλτηρίου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διάκονος της Αγίας Σοφίας Θεοφύλακτος ονομάστηκε «μαΐστωρ των ρητόρων». Πρόκειται για τον μετέπειτα Αρχιεπίσκοπο Αχρίδος.</a:t>
            </a:r>
          </a:p>
        </p:txBody>
      </p:sp>
    </p:spTree>
    <p:extLst>
      <p:ext uri="{BB962C8B-B14F-4D97-AF65-F5344CB8AC3E}">
        <p14:creationId xmlns:p14="http://schemas.microsoft.com/office/powerpoint/2010/main" val="286779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7E16E-8B3C-4CDE-9367-CDC82753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D52F7-11E7-47D7-A0E1-E80EBC59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12ο αι. Η εν λόγω Πατριαρχική Σχολή γνώρισε μεγάλη ακμή. Προσέφερε ανώτερη παιδεία από αυτή που προσέφερε το κράτος.</a:t>
            </a:r>
          </a:p>
          <a:p>
            <a:pPr lvl="1"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Μετά την Φραγκοκρατία κατέστη κέντρο πνευματικής ακτινοβολίας με φημισμένους δασκάλους, όπως π.χ. τον Ευστάθιο Θεσ/νίκης.</a:t>
            </a:r>
          </a:p>
          <a:p>
            <a:pPr lvl="1"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Σιγά-σιγά παρήκμασε και λίγο πριν την άλωση διαλύθηκε.</a:t>
            </a:r>
          </a:p>
          <a:p>
            <a:pPr lvl="1"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Ανασυγκροτήθηκε από τον Γεννάδιο Σχολάριο (15ος αι.) και εξελίχθηκε στην Μεγάλη του Γένους Σχολή (1925). Το κτήριο δεσπόζει στον Κεράτιο κόλπο.</a:t>
            </a:r>
          </a:p>
        </p:txBody>
      </p:sp>
    </p:spTree>
    <p:extLst>
      <p:ext uri="{BB962C8B-B14F-4D97-AF65-F5344CB8AC3E}">
        <p14:creationId xmlns:p14="http://schemas.microsoft.com/office/powerpoint/2010/main" val="72384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4FAF0E-777B-4E73-954F-DFF0B4F30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Σχολιασμός του κειμένου του αρχιεπισκόπου Αλβανίας Αναστασίου, με τον τίτλο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γραμμή των Πατέρων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29ED2E-FC6A-4B51-9B1B-DFC9A5CD6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l-GR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δυναμική κατανόηση της παραδόσεως των Τριών Ιεραρχών. Προβάλλονται ως Οικουμενικοί διδάσκαλοι διότι μας άφησαν ως υπόδειγμα τον τύπο του «καινού ανθρώπου».</a:t>
            </a:r>
          </a:p>
          <a:p>
            <a:pPr algn="just">
              <a:lnSpc>
                <a:spcPct val="150000"/>
              </a:lnSpc>
            </a:pPr>
            <a:r>
              <a:rPr lang="el-GR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τον Γεώργιο </a:t>
            </a:r>
            <a:r>
              <a:rPr lang="el-GR" sz="2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Φλωρόφσκι</a:t>
            </a:r>
            <a:r>
              <a:rPr lang="el-GR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θα πρέπει να αποκτήσουμε το νου και το φρόνημα των Πατέρων. Η μέθοδος σκέψης των  βοηθά στην επίλυση σύγχρονων προβλημάτων.</a:t>
            </a:r>
          </a:p>
          <a:p>
            <a:pPr algn="just">
              <a:lnSpc>
                <a:spcPct val="150000"/>
              </a:lnSpc>
            </a:pPr>
            <a:r>
              <a:rPr lang="el-GR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Αναστήλωση του πατερικού τρόπου σκέψης δε σημαίνει δουλική απομίμηση, αποστήθιση, επανάληψη. Σημαίνει δημιουργία, θαρρετή αντιμετώπιση των εκάστοτε νέων προβλημάτων.</a:t>
            </a:r>
            <a:endParaRPr lang="en-US" sz="2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73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702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Θέμα του Office</vt:lpstr>
      <vt:lpstr>ΜΑΘΗΜΑ ΤΕΤΑΡΤΟ Β’</vt:lpstr>
      <vt:lpstr>Οι φοιτητές και δάσκαλοι στο Πανεπιστήμιο της Κωνσταντινούπολης</vt:lpstr>
      <vt:lpstr>PowerPoint Presentation</vt:lpstr>
      <vt:lpstr>Εκκλησιαστική παιδεία</vt:lpstr>
      <vt:lpstr>Εγκύκλια παιδεία</vt:lpstr>
      <vt:lpstr>Η Πατριαρχική Σχολή</vt:lpstr>
      <vt:lpstr>PowerPoint Presentation</vt:lpstr>
      <vt:lpstr>PowerPoint Presentation</vt:lpstr>
      <vt:lpstr>Σχολιασμός του κειμένου του αρχιεπισκόπου Αλβανίας Αναστασίου, με τον τίτλο: Στη γραμμή των Πατέρων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ΤΕΤΑΡΤΟ Β’</dc:title>
  <dc:creator>user</dc:creator>
  <cp:lastModifiedBy>user</cp:lastModifiedBy>
  <cp:revision>8</cp:revision>
  <cp:lastPrinted>2020-11-11T08:56:09Z</cp:lastPrinted>
  <dcterms:created xsi:type="dcterms:W3CDTF">2020-11-11T07:21:50Z</dcterms:created>
  <dcterms:modified xsi:type="dcterms:W3CDTF">2020-11-30T12:59:56Z</dcterms:modified>
</cp:coreProperties>
</file>