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8" r:id="rId3"/>
    <p:sldId id="279" r:id="rId4"/>
    <p:sldId id="280" r:id="rId5"/>
    <p:sldId id="281" r:id="rId6"/>
    <p:sldId id="282"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6B29F-5356-44BE-B92B-D3951C8E23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2E6904D9-7681-42E0-8465-E8E2CAE5CA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8FD6A5A1-23B1-4C61-9976-A7D070D582AF}"/>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3822A194-9578-458D-8DC8-868EB1B3354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F6B2984-3B45-44ED-A768-41DBFAB01901}"/>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303418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CC8BE-0F45-4974-AB22-421120B501CD}"/>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CA7A0CBA-377B-48D3-9A2A-4CD0FC3AC6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42E52B6-869A-4D5F-8C40-568508704863}"/>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E8D31B99-94C7-454E-B265-4E924C8B562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6F1206F5-7F14-4A6C-9A19-49991FAB326E}"/>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394641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580AA2-4ACB-4379-861F-BE5B48D35A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3775699D-1AEE-48D3-BE95-332B65B5BA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D9769DFB-3600-4F73-83FF-A92D6B8CF314}"/>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3B9C5A99-7D4A-4FAC-8772-3AF80CC0923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E209052-7127-44AD-9FBD-721E6293ABA2}"/>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2949937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779E1-4F4C-4EA0-A46C-082749A0D8DC}"/>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BCE1FF2F-15C1-43C6-9760-972DF69429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0AC13B37-DDB7-4F21-9C4B-A8B17CE2B593}"/>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F7CED4FA-0FFF-450F-BE2F-A4ED91F06CF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B93CE94-C768-4A4F-B6D4-2898729E28FE}"/>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2217792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B3673-DCBC-407D-BE45-7B04DDB56C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B5A9097A-B065-403B-9FEF-AD7917903A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3CB72B-A6AC-45D9-BD3B-1B58AA68265E}"/>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9EC3ECE0-5669-48B8-80BB-3C3DC3A30B2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889DD33B-51C8-47B4-9413-1086B56A2154}"/>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210076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74E69-9647-40B8-9814-BF447ED0740C}"/>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C635CE26-60E8-4A4F-A5B4-B8EA144F3A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604C7E68-D59C-4622-9106-49E6D3C2CF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50966B0D-4117-4EB9-9480-156F51517B30}"/>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6" name="Footer Placeholder 5">
            <a:extLst>
              <a:ext uri="{FF2B5EF4-FFF2-40B4-BE49-F238E27FC236}">
                <a16:creationId xmlns:a16="http://schemas.microsoft.com/office/drawing/2014/main" id="{82B35C8C-8091-485C-B9A7-B0722949C7DE}"/>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BFE002C-DA07-48D7-ABE2-6B1D27820551}"/>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321693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E6E27-A014-4C36-A3CC-FB4FF4A92B32}"/>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13EC6E6B-6FFC-4F3E-94F3-F09D65CDF8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DB77B5-7DFB-4D70-BD2B-142E208F33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49CE18EE-DC7E-4121-B73B-7B365164E5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E68A1D-D240-44CC-9EFD-0047B667ED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3A5B4377-9CEB-4D14-98BC-8B7AEA8B876B}"/>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8" name="Footer Placeholder 7">
            <a:extLst>
              <a:ext uri="{FF2B5EF4-FFF2-40B4-BE49-F238E27FC236}">
                <a16:creationId xmlns:a16="http://schemas.microsoft.com/office/drawing/2014/main" id="{8CDFDDB0-F51A-4964-84AD-D8423F72F865}"/>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88F4C82A-D75E-43E8-9CC3-CF6D76390488}"/>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2211311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D34C3-B933-42F0-8777-6B2B5B2A57A6}"/>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17710BB0-4EC0-44BE-9823-AD1A30791CD1}"/>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4" name="Footer Placeholder 3">
            <a:extLst>
              <a:ext uri="{FF2B5EF4-FFF2-40B4-BE49-F238E27FC236}">
                <a16:creationId xmlns:a16="http://schemas.microsoft.com/office/drawing/2014/main" id="{F079126C-4002-4B60-BCF9-53E94A46193C}"/>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EA9BE27C-7FC5-474A-B26A-9AA78BB4D1DA}"/>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351254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376301-2754-4267-80F0-A27CFD0E4532}"/>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3" name="Footer Placeholder 2">
            <a:extLst>
              <a:ext uri="{FF2B5EF4-FFF2-40B4-BE49-F238E27FC236}">
                <a16:creationId xmlns:a16="http://schemas.microsoft.com/office/drawing/2014/main" id="{DD4E752F-DF83-4E8F-BD5A-B0587C0518AF}"/>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86C5576A-163E-4A6D-A8CD-5E0A5F436DF6}"/>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4292792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F2FA8-FBD1-4396-B8C6-65031AD9C7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369B8741-1DAD-42E0-9641-C38C47EBAB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C1686589-7F58-4957-8030-31756D268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B2B509-CE82-4871-82A7-34B811FD5480}"/>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6" name="Footer Placeholder 5">
            <a:extLst>
              <a:ext uri="{FF2B5EF4-FFF2-40B4-BE49-F238E27FC236}">
                <a16:creationId xmlns:a16="http://schemas.microsoft.com/office/drawing/2014/main" id="{B0B81533-1D30-4502-A828-A196D957552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65DCF42B-B106-4A13-BF59-C6DE33EA6811}"/>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1826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0AE5-1D53-45C3-B98F-3AD170097B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475E324E-9F93-444E-A294-2F61FAA5E3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6502A90C-0035-4D15-96B5-DE2A4D99B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17609A-A5BA-4788-8F3E-FC702D7376E7}"/>
              </a:ext>
            </a:extLst>
          </p:cNvPr>
          <p:cNvSpPr>
            <a:spLocks noGrp="1"/>
          </p:cNvSpPr>
          <p:nvPr>
            <p:ph type="dt" sz="half" idx="10"/>
          </p:nvPr>
        </p:nvSpPr>
        <p:spPr/>
        <p:txBody>
          <a:bodyPr/>
          <a:lstStyle/>
          <a:p>
            <a:fld id="{A2057946-2CF9-4D65-81F0-E25B8B422F3D}" type="datetimeFigureOut">
              <a:rPr lang="el-GR" smtClean="0"/>
              <a:t>10/11/2020</a:t>
            </a:fld>
            <a:endParaRPr lang="el-GR"/>
          </a:p>
        </p:txBody>
      </p:sp>
      <p:sp>
        <p:nvSpPr>
          <p:cNvPr id="6" name="Footer Placeholder 5">
            <a:extLst>
              <a:ext uri="{FF2B5EF4-FFF2-40B4-BE49-F238E27FC236}">
                <a16:creationId xmlns:a16="http://schemas.microsoft.com/office/drawing/2014/main" id="{231DF8EF-766E-4E86-B128-078DB0AA34A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1AAB63D-A2D8-432B-A74D-F0323F094962}"/>
              </a:ext>
            </a:extLst>
          </p:cNvPr>
          <p:cNvSpPr>
            <a:spLocks noGrp="1"/>
          </p:cNvSpPr>
          <p:nvPr>
            <p:ph type="sldNum" sz="quarter" idx="12"/>
          </p:nvPr>
        </p:nvSpPr>
        <p:spPr/>
        <p:txBody>
          <a:bodyPr/>
          <a:lstStyle/>
          <a:p>
            <a:fld id="{60B4E93A-860F-4A72-BA73-77BF9E6377C5}" type="slidenum">
              <a:rPr lang="el-GR" smtClean="0"/>
              <a:t>‹#›</a:t>
            </a:fld>
            <a:endParaRPr lang="el-GR"/>
          </a:p>
        </p:txBody>
      </p:sp>
    </p:spTree>
    <p:extLst>
      <p:ext uri="{BB962C8B-B14F-4D97-AF65-F5344CB8AC3E}">
        <p14:creationId xmlns:p14="http://schemas.microsoft.com/office/powerpoint/2010/main" val="3660519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758093-3D99-437B-9943-8F75A393E4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BF27BE15-68BF-42C2-9A38-40FF366FA9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40E0431-FC45-4847-86F8-7633B65C85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57946-2CF9-4D65-81F0-E25B8B422F3D}" type="datetimeFigureOut">
              <a:rPr lang="el-GR" smtClean="0"/>
              <a:t>10/11/2020</a:t>
            </a:fld>
            <a:endParaRPr lang="el-GR"/>
          </a:p>
        </p:txBody>
      </p:sp>
      <p:sp>
        <p:nvSpPr>
          <p:cNvPr id="5" name="Footer Placeholder 4">
            <a:extLst>
              <a:ext uri="{FF2B5EF4-FFF2-40B4-BE49-F238E27FC236}">
                <a16:creationId xmlns:a16="http://schemas.microsoft.com/office/drawing/2014/main" id="{CD63F82E-F12C-412B-98DA-9CE3EE09F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54360B75-3B70-4D01-91BB-8898EEEFF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4E93A-860F-4A72-BA73-77BF9E6377C5}" type="slidenum">
              <a:rPr lang="el-GR" smtClean="0"/>
              <a:t>‹#›</a:t>
            </a:fld>
            <a:endParaRPr lang="el-GR"/>
          </a:p>
        </p:txBody>
      </p:sp>
    </p:spTree>
    <p:extLst>
      <p:ext uri="{BB962C8B-B14F-4D97-AF65-F5344CB8AC3E}">
        <p14:creationId xmlns:p14="http://schemas.microsoft.com/office/powerpoint/2010/main" val="662942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177A1-6B79-4B13-ABD3-03D165FFF0B4}"/>
              </a:ext>
            </a:extLst>
          </p:cNvPr>
          <p:cNvSpPr>
            <a:spLocks noGrp="1"/>
          </p:cNvSpPr>
          <p:nvPr>
            <p:ph type="title"/>
          </p:nvPr>
        </p:nvSpPr>
        <p:spPr/>
        <p:txBody>
          <a:bodyPr>
            <a:normAutofit/>
          </a:bodyPr>
          <a:lstStyle/>
          <a:p>
            <a:pPr algn="ctr"/>
            <a:r>
              <a:rPr lang="el-GR" sz="2800" b="1" dirty="0">
                <a:latin typeface="Times New Roman" panose="02020603050405020304" pitchFamily="18" charset="0"/>
                <a:cs typeface="Times New Roman" panose="02020603050405020304" pitchFamily="18" charset="0"/>
              </a:rPr>
              <a:t>ΜΑΘΗΜΑ ΤΡΙΤΟ Β’</a:t>
            </a:r>
            <a:br>
              <a:rPr lang="el-GR" sz="2800" b="1" dirty="0">
                <a:latin typeface="Times New Roman" panose="02020603050405020304" pitchFamily="18" charset="0"/>
                <a:cs typeface="Times New Roman" panose="02020603050405020304" pitchFamily="18" charset="0"/>
              </a:rPr>
            </a:br>
            <a:br>
              <a:rPr lang="el-GR" sz="2800" b="1" dirty="0">
                <a:latin typeface="Times New Roman" panose="02020603050405020304" pitchFamily="18" charset="0"/>
                <a:cs typeface="Times New Roman" panose="02020603050405020304" pitchFamily="18" charset="0"/>
              </a:rPr>
            </a:br>
            <a:r>
              <a:rPr lang="el-GR" sz="2600" b="1" dirty="0">
                <a:latin typeface="Times New Roman" panose="02020603050405020304" pitchFamily="18" charset="0"/>
                <a:cs typeface="Times New Roman" panose="02020603050405020304" pitchFamily="18" charset="0"/>
              </a:rPr>
              <a:t>Α) </a:t>
            </a:r>
            <a:r>
              <a:rPr lang="el-GR" sz="2600" b="1" u="sng" dirty="0">
                <a:latin typeface="Times New Roman" panose="02020603050405020304" pitchFamily="18" charset="0"/>
                <a:cs typeface="Times New Roman" panose="02020603050405020304" pitchFamily="18" charset="0"/>
              </a:rPr>
              <a:t>Τα Θεολογικά γράμματα στην Ανατολή μέχρι τον 15ο αι.</a:t>
            </a:r>
            <a:endParaRPr lang="el-GR" sz="28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D0976F1-538F-4066-925F-8D509D775779}"/>
              </a:ext>
            </a:extLst>
          </p:cNvPr>
          <p:cNvSpPr>
            <a:spLocks noGrp="1"/>
          </p:cNvSpPr>
          <p:nvPr>
            <p:ph idx="1"/>
          </p:nvPr>
        </p:nvSpPr>
        <p:spPr/>
        <p:txBody>
          <a:bodyPr>
            <a:normAutofit fontScale="92500" lnSpcReduction="10000"/>
          </a:bodyPr>
          <a:lstStyle/>
          <a:p>
            <a:pPr marL="571500" indent="-571500" algn="just">
              <a:lnSpc>
                <a:spcPct val="150000"/>
              </a:lnSpc>
              <a:buFont typeface="+mj-lt"/>
              <a:buAutoNum type="romanLcPeriod"/>
            </a:pPr>
            <a:r>
              <a:rPr lang="el-GR" sz="2200" b="1" dirty="0">
                <a:latin typeface="Times New Roman" panose="02020603050405020304" pitchFamily="18" charset="0"/>
                <a:cs typeface="Times New Roman" panose="02020603050405020304" pitchFamily="18" charset="0"/>
              </a:rPr>
              <a:t>Κατά τους πρώτους χριστιανικούς αιώνες-Σχολές</a:t>
            </a:r>
          </a:p>
          <a:p>
            <a:pPr algn="just">
              <a:lnSpc>
                <a:spcPct val="150000"/>
              </a:lnSpc>
            </a:pPr>
            <a:r>
              <a:rPr lang="el-GR" sz="2200" dirty="0">
                <a:latin typeface="Times New Roman" panose="02020603050405020304" pitchFamily="18" charset="0"/>
                <a:cs typeface="Times New Roman" panose="02020603050405020304" pitchFamily="18" charset="0"/>
              </a:rPr>
              <a:t>Είχαν ιδιωτικό και όχι κρατικό χαρακτήρα.</a:t>
            </a:r>
          </a:p>
          <a:p>
            <a:pPr algn="just">
              <a:lnSpc>
                <a:spcPct val="150000"/>
              </a:lnSpc>
            </a:pPr>
            <a:r>
              <a:rPr lang="el-GR" sz="2200" dirty="0">
                <a:latin typeface="Times New Roman" panose="02020603050405020304" pitchFamily="18" charset="0"/>
                <a:cs typeface="Times New Roman" panose="02020603050405020304" pitchFamily="18" charset="0"/>
              </a:rPr>
              <a:t>Ένας χριστιανός δάσκαλος, εγκρατής γνώστης της εγκυκλίου παιδείας και της Γραφής δίδασκε την Εξηγητική (κριτική επεξήγηση του βιβλικού κειμένου) αναπτύσσοντας δημιουργικό διάλογο με τη φιλοσοφία.</a:t>
            </a:r>
          </a:p>
          <a:p>
            <a:pPr algn="just">
              <a:lnSpc>
                <a:spcPct val="150000"/>
              </a:lnSpc>
            </a:pPr>
            <a:r>
              <a:rPr lang="el-GR" sz="2200" dirty="0">
                <a:latin typeface="Times New Roman" panose="02020603050405020304" pitchFamily="18" charset="0"/>
                <a:cs typeface="Times New Roman" panose="02020603050405020304" pitchFamily="18" charset="0"/>
              </a:rPr>
              <a:t>Οι χριστιανοί δάσκαλοι δίδασκαν τα εγκύκλια μεθήματα, τρικτύ (γραμματική, ρητορική, διαλεκτική) και την τετρακτύ (αριθμητική, γεωμετρία, αστρονομία, μουσική) και ακολούθως φιλοσοφία (ηθική και μεταφυσική) και τελικά χριστιανική Θεολογία που είχε ως βάση την ερμηνεία των Γραφών.</a:t>
            </a:r>
          </a:p>
          <a:p>
            <a:pPr algn="just"/>
            <a:endParaRPr lang="el-G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603270"/>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B12DA-8E6B-4905-8AD7-6060BF2BE984}"/>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99BC1E8E-3E83-4BDD-9317-180BCA12D4D6}"/>
              </a:ext>
            </a:extLst>
          </p:cNvPr>
          <p:cNvSpPr>
            <a:spLocks noGrp="1"/>
          </p:cNvSpPr>
          <p:nvPr>
            <p:ph idx="1"/>
          </p:nvPr>
        </p:nvSpPr>
        <p:spPr/>
        <p:txBody>
          <a:bodyPr>
            <a:normAutofit fontScale="92500" lnSpcReduction="10000"/>
          </a:bodyPr>
          <a:lstStyle/>
          <a:p>
            <a:pPr algn="just">
              <a:lnSpc>
                <a:spcPct val="150000"/>
              </a:lnSpc>
            </a:pPr>
            <a:r>
              <a:rPr lang="el-GR" sz="2400" dirty="0">
                <a:latin typeface="Times New Roman" panose="02020603050405020304" pitchFamily="18" charset="0"/>
                <a:cs typeface="Times New Roman" panose="02020603050405020304" pitchFamily="18" charset="0"/>
              </a:rPr>
              <a:t>Σχολή του Ιουστίνου (2ος αι.). Διαλέχθηκε με τους φιλοσόφους της εποχής του και του και τον Ιουδαϊσμό. Πρόβαλλε τη χριστιανική διδασκαλία ως την μόνη ασφαλή φιλοσοφία.</a:t>
            </a:r>
          </a:p>
          <a:p>
            <a:pPr algn="just">
              <a:lnSpc>
                <a:spcPct val="150000"/>
              </a:lnSpc>
            </a:pPr>
            <a:r>
              <a:rPr lang="el-GR" sz="2400" dirty="0">
                <a:latin typeface="Times New Roman" panose="02020603050405020304" pitchFamily="18" charset="0"/>
                <a:cs typeface="Times New Roman" panose="02020603050405020304" pitchFamily="18" charset="0"/>
              </a:rPr>
              <a:t>Η Σχολή του Αθηνόρα (2ος αι.). Δίδαξε τη χριστιανική διδασκαλία στους φιλοσόφους.</a:t>
            </a:r>
          </a:p>
          <a:p>
            <a:pPr algn="just">
              <a:lnSpc>
                <a:spcPct val="150000"/>
              </a:lnSpc>
            </a:pPr>
            <a:r>
              <a:rPr lang="el-GR" sz="2400" dirty="0">
                <a:latin typeface="Times New Roman" panose="02020603050405020304" pitchFamily="18" charset="0"/>
                <a:cs typeface="Times New Roman" panose="02020603050405020304" pitchFamily="18" charset="0"/>
              </a:rPr>
              <a:t>Σχολή του Ωριγένη (3ος αι.). Δίδαξε τα θεολογικά γράμματα στην Κατηχητική Σχολή της Αλεξάνδρειας και καλλιέργησε την αλληγορική ερμηνεία.</a:t>
            </a:r>
          </a:p>
          <a:p>
            <a:pPr algn="just">
              <a:lnSpc>
                <a:spcPct val="150000"/>
              </a:lnSpc>
            </a:pPr>
            <a:r>
              <a:rPr lang="el-GR" sz="2400" dirty="0">
                <a:latin typeface="Times New Roman" panose="02020603050405020304" pitchFamily="18" charset="0"/>
                <a:cs typeface="Times New Roman" panose="02020603050405020304" pitchFamily="18" charset="0"/>
              </a:rPr>
              <a:t>Στην Αντιόχεια υιοθετήθηκε η ιστορική-φιλοσοφική μέθοδος  για την ερμηνεία των Γραφών. Κύριος εκπρόσωπος ο ιερός Χρυσόστομος.</a:t>
            </a:r>
          </a:p>
        </p:txBody>
      </p:sp>
    </p:spTree>
    <p:extLst>
      <p:ext uri="{BB962C8B-B14F-4D97-AF65-F5344CB8AC3E}">
        <p14:creationId xmlns:p14="http://schemas.microsoft.com/office/powerpoint/2010/main" val="19691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D472E-D7E8-4CCF-B79E-5BAF5F73C5A4}"/>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F4C264C1-862C-4B49-B51F-7675B0683FE4}"/>
              </a:ext>
            </a:extLst>
          </p:cNvPr>
          <p:cNvSpPr>
            <a:spLocks noGrp="1"/>
          </p:cNvSpPr>
          <p:nvPr>
            <p:ph idx="1"/>
          </p:nvPr>
        </p:nvSpPr>
        <p:spPr/>
        <p:txBody>
          <a:bodyPr>
            <a:normAutofit/>
          </a:bodyPr>
          <a:lstStyle/>
          <a:p>
            <a:pPr algn="just">
              <a:lnSpc>
                <a:spcPct val="150000"/>
              </a:lnSpc>
            </a:pPr>
            <a:r>
              <a:rPr lang="el-GR" sz="2400" dirty="0">
                <a:latin typeface="Times New Roman" panose="02020603050405020304" pitchFamily="18" charset="0"/>
                <a:cs typeface="Times New Roman" panose="02020603050405020304" pitchFamily="18" charset="0"/>
              </a:rPr>
              <a:t>Όλοι οι διδάσκαλοι γνώριζαν καλά τη Γραφή, καθώς επίσης τα εγκώμια των μαρτύρων και των αγίων. Σκοπός των ήταν η προβολή της διδασκαλίας της Εκκλησίας.</a:t>
            </a:r>
          </a:p>
          <a:p>
            <a:pPr algn="just">
              <a:lnSpc>
                <a:spcPct val="150000"/>
              </a:lnSpc>
            </a:pPr>
            <a:r>
              <a:rPr lang="el-GR" sz="2400" dirty="0">
                <a:latin typeface="Times New Roman" panose="02020603050405020304" pitchFamily="18" charset="0"/>
                <a:cs typeface="Times New Roman" panose="02020603050405020304" pitchFamily="18" charset="0"/>
              </a:rPr>
              <a:t>Οι Ιερές Μονές ως θεολογικά σπουδαστήρια.</a:t>
            </a:r>
          </a:p>
          <a:p>
            <a:pPr algn="just">
              <a:lnSpc>
                <a:spcPct val="150000"/>
              </a:lnSpc>
            </a:pPr>
            <a:r>
              <a:rPr lang="el-GR" sz="2400" dirty="0">
                <a:latin typeface="Times New Roman" panose="02020603050405020304" pitchFamily="18" charset="0"/>
                <a:cs typeface="Times New Roman" panose="02020603050405020304" pitchFamily="18" charset="0"/>
              </a:rPr>
              <a:t>Όσον αφορά τη γλώσσα, χρησιμοποιείτο η αττική διάλεκτος γιατί διακρινόταν για το κομψό γλωσσικό ύφος.</a:t>
            </a:r>
          </a:p>
          <a:p>
            <a:pPr algn="just">
              <a:lnSpc>
                <a:spcPct val="150000"/>
              </a:lnSpc>
            </a:pP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366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3BBB4-83D9-4E81-A609-04F10DF7223F}"/>
              </a:ext>
            </a:extLst>
          </p:cNvPr>
          <p:cNvSpPr>
            <a:spLocks noGrp="1"/>
          </p:cNvSpPr>
          <p:nvPr>
            <p:ph type="title"/>
          </p:nvPr>
        </p:nvSpPr>
        <p:spPr/>
        <p:txBody>
          <a:bodyPr>
            <a:normAutofit/>
          </a:bodyPr>
          <a:lstStyle/>
          <a:p>
            <a:pPr algn="ctr"/>
            <a:endParaRPr lang="el-GR" sz="2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FB389F8-966A-48DA-A6D6-D3CA2C3DF082}"/>
              </a:ext>
            </a:extLst>
          </p:cNvPr>
          <p:cNvSpPr>
            <a:spLocks noGrp="1"/>
          </p:cNvSpPr>
          <p:nvPr>
            <p:ph idx="1"/>
          </p:nvPr>
        </p:nvSpPr>
        <p:spPr/>
        <p:txBody>
          <a:bodyPr>
            <a:normAutofit/>
          </a:bodyPr>
          <a:lstStyle/>
          <a:p>
            <a:pPr marL="571500" indent="-571500" algn="just">
              <a:lnSpc>
                <a:spcPct val="150000"/>
              </a:lnSpc>
              <a:buFont typeface="+mj-lt"/>
              <a:buAutoNum type="romanLcPeriod" startAt="2"/>
            </a:pPr>
            <a:r>
              <a:rPr lang="el-GR" sz="2600" b="1" dirty="0">
                <a:latin typeface="Times New Roman" panose="02020603050405020304" pitchFamily="18" charset="0"/>
                <a:cs typeface="Times New Roman" panose="02020603050405020304" pitchFamily="18" charset="0"/>
              </a:rPr>
              <a:t>Οι θεολογικές σπουδές στο Βυζάντιο</a:t>
            </a:r>
          </a:p>
          <a:p>
            <a:pPr algn="just">
              <a:lnSpc>
                <a:spcPct val="150000"/>
              </a:lnSpc>
            </a:pPr>
            <a:r>
              <a:rPr lang="el-GR" sz="2200" dirty="0">
                <a:latin typeface="Times New Roman" panose="02020603050405020304" pitchFamily="18" charset="0"/>
                <a:cs typeface="Times New Roman" panose="02020603050405020304" pitchFamily="18" charset="0"/>
              </a:rPr>
              <a:t>Στο Βυζάντιο το εκπαιδευτικό σύστημα περιλαμβάνει τη δημόσια εκπαίδευση, την εκκλησιαστική και τη μοναστική. </a:t>
            </a:r>
          </a:p>
          <a:p>
            <a:pPr algn="just">
              <a:lnSpc>
                <a:spcPct val="150000"/>
              </a:lnSpc>
            </a:pPr>
            <a:r>
              <a:rPr lang="el-GR" sz="2200" dirty="0">
                <a:latin typeface="Times New Roman" panose="02020603050405020304" pitchFamily="18" charset="0"/>
                <a:cs typeface="Times New Roman" panose="02020603050405020304" pitchFamily="18" charset="0"/>
              </a:rPr>
              <a:t>Σκοπός αυτού του συστήματος που αφορούσε κληρικούς και λαϊκούς ήταν η ανάδειξη ικανών στελεχών για το Κράτος και την Εκκλησία.</a:t>
            </a:r>
          </a:p>
          <a:p>
            <a:pPr algn="just">
              <a:lnSpc>
                <a:spcPct val="150000"/>
              </a:lnSpc>
            </a:pPr>
            <a:r>
              <a:rPr lang="el-GR" sz="2200" dirty="0">
                <a:latin typeface="Times New Roman" panose="02020603050405020304" pitchFamily="18" charset="0"/>
                <a:cs typeface="Times New Roman" panose="02020603050405020304" pitchFamily="18" charset="0"/>
              </a:rPr>
              <a:t>Όσοι ήθελαν να ακολουθήσουν το μοναστικό βίο ακολουθούσαν εκπαιδευτικό πρόγραμμα στα μοναστήρια.</a:t>
            </a:r>
          </a:p>
        </p:txBody>
      </p:sp>
    </p:spTree>
    <p:extLst>
      <p:ext uri="{BB962C8B-B14F-4D97-AF65-F5344CB8AC3E}">
        <p14:creationId xmlns:p14="http://schemas.microsoft.com/office/powerpoint/2010/main" val="156966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8CE27-357F-4DC5-B6CC-7792CC015ADA}"/>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BBAC2A32-65C7-47BD-BFBC-FCD99F0B19DC}"/>
              </a:ext>
            </a:extLst>
          </p:cNvPr>
          <p:cNvSpPr>
            <a:spLocks noGrp="1"/>
          </p:cNvSpPr>
          <p:nvPr>
            <p:ph idx="1"/>
          </p:nvPr>
        </p:nvSpPr>
        <p:spPr/>
        <p:txBody>
          <a:bodyPr>
            <a:normAutofit fontScale="92500"/>
          </a:bodyPr>
          <a:lstStyle/>
          <a:p>
            <a:pPr marL="0" indent="0">
              <a:buNone/>
            </a:pPr>
            <a:r>
              <a:rPr lang="el-GR" sz="2600" b="1" dirty="0">
                <a:latin typeface="Times New Roman" panose="02020603050405020304" pitchFamily="18" charset="0"/>
                <a:cs typeface="Times New Roman" panose="02020603050405020304" pitchFamily="18" charset="0"/>
              </a:rPr>
              <a:t>Κρατική παιδεία</a:t>
            </a:r>
          </a:p>
          <a:p>
            <a:pPr>
              <a:lnSpc>
                <a:spcPct val="100000"/>
              </a:lnSpc>
              <a:spcBef>
                <a:spcPts val="0"/>
              </a:spcBef>
            </a:pPr>
            <a:r>
              <a:rPr lang="el-GR" sz="2200" dirty="0">
                <a:latin typeface="Times New Roman" panose="02020603050405020304" pitchFamily="18" charset="0"/>
                <a:cs typeface="Times New Roman" panose="02020603050405020304" pitchFamily="18" charset="0"/>
              </a:rPr>
              <a:t>Στοιχειώδης παιδεία – «προπαιδεία των μαθημάτων»</a:t>
            </a:r>
          </a:p>
          <a:p>
            <a:pPr marL="0" indent="0" algn="just">
              <a:lnSpc>
                <a:spcPct val="150000"/>
              </a:lnSpc>
              <a:spcBef>
                <a:spcPts val="0"/>
              </a:spcBef>
              <a:buNone/>
            </a:pPr>
            <a:r>
              <a:rPr lang="el-GR" sz="2200" dirty="0">
                <a:latin typeface="Times New Roman" panose="02020603050405020304" pitchFamily="18" charset="0"/>
                <a:cs typeface="Times New Roman" panose="02020603050405020304" pitchFamily="18" charset="0"/>
              </a:rPr>
              <a:t>Πρόκειται για την σημερινή πρωτοβάθμια εκπαίδευση. Φοιτούσαν μαθητές μετά τα έξι χρόνια τους έως το 10 η 12 έτος της ηλικίας των. Η διδασκόμενη ύλη ονομαζόταν «γράμματα» ή «πεζά γράμματα» ή «ιερά γράμματα».</a:t>
            </a:r>
          </a:p>
          <a:p>
            <a:pPr algn="just">
              <a:lnSpc>
                <a:spcPct val="150000"/>
              </a:lnSpc>
              <a:spcBef>
                <a:spcPts val="0"/>
              </a:spcBef>
            </a:pPr>
            <a:r>
              <a:rPr lang="el-GR" sz="2200" dirty="0">
                <a:latin typeface="Times New Roman" panose="02020603050405020304" pitchFamily="18" charset="0"/>
                <a:cs typeface="Times New Roman" panose="02020603050405020304" pitchFamily="18" charset="0"/>
              </a:rPr>
              <a:t>Προχωρούσαν, όχι όλοι, στη δεύτερη βαθμίδα με την εγκύκλιο παίδευση, τα «μαθήματα».</a:t>
            </a:r>
          </a:p>
          <a:p>
            <a:pPr algn="just">
              <a:lnSpc>
                <a:spcPct val="150000"/>
              </a:lnSpc>
              <a:spcBef>
                <a:spcPts val="0"/>
              </a:spcBef>
            </a:pPr>
            <a:r>
              <a:rPr lang="el-GR" sz="2200" dirty="0">
                <a:latin typeface="Times New Roman" panose="02020603050405020304" pitchFamily="18" charset="0"/>
                <a:cs typeface="Times New Roman" panose="02020603050405020304" pitchFamily="18" charset="0"/>
              </a:rPr>
              <a:t>Το σχολείο του πρώτου κύκλου ονομαζόταν «παιδευτήριον», «διδασκαλείον», «παλαίστρα», «διατριβή». Οι δάσκαλοι ονομάζονταν «παιδαγωγοί» ή «γραμματισταί» και δίδασκαν ανάγνωση, γραμματική, θρησκευτικά, στοιχεία ψαλτικής τέχνης, αρχαία μυθολογία, αρχαία ιστορία.</a:t>
            </a:r>
          </a:p>
        </p:txBody>
      </p:sp>
    </p:spTree>
    <p:extLst>
      <p:ext uri="{BB962C8B-B14F-4D97-AF65-F5344CB8AC3E}">
        <p14:creationId xmlns:p14="http://schemas.microsoft.com/office/powerpoint/2010/main" val="242247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C4023-3EAD-4CEE-9B20-E9F07454ED51}"/>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BB1A438D-E49D-4E35-BBE7-EC5B0B5D1D26}"/>
              </a:ext>
            </a:extLst>
          </p:cNvPr>
          <p:cNvSpPr>
            <a:spLocks noGrp="1"/>
          </p:cNvSpPr>
          <p:nvPr>
            <p:ph idx="1"/>
          </p:nvPr>
        </p:nvSpPr>
        <p:spPr/>
        <p:txBody>
          <a:bodyPr>
            <a:normAutofit fontScale="92500"/>
          </a:bodyPr>
          <a:lstStyle/>
          <a:p>
            <a:pPr marL="0" indent="0">
              <a:lnSpc>
                <a:spcPct val="100000"/>
              </a:lnSpc>
              <a:spcBef>
                <a:spcPts val="0"/>
              </a:spcBef>
              <a:buNone/>
            </a:pPr>
            <a:r>
              <a:rPr lang="el-GR" sz="2400" b="1" dirty="0">
                <a:latin typeface="Times New Roman" panose="02020603050405020304" pitchFamily="18" charset="0"/>
                <a:cs typeface="Times New Roman" panose="02020603050405020304" pitchFamily="18" charset="0"/>
              </a:rPr>
              <a:t>Εγκύκλιος παιδεία</a:t>
            </a:r>
          </a:p>
          <a:p>
            <a:pPr marL="0" indent="0" algn="just">
              <a:lnSpc>
                <a:spcPct val="110000"/>
              </a:lnSpc>
              <a:spcBef>
                <a:spcPts val="0"/>
              </a:spcBef>
              <a:buNone/>
            </a:pPr>
            <a:r>
              <a:rPr lang="el-GR" sz="2200" dirty="0">
                <a:latin typeface="Times New Roman" panose="02020603050405020304" pitchFamily="18" charset="0"/>
                <a:cs typeface="Times New Roman" panose="02020603050405020304" pitchFamily="18" charset="0"/>
              </a:rPr>
              <a:t>Επρόκειτο για τη «θύραθεν παιδεία», γραμματική της αττικής διαλέκτου, ρητορική, διαλεκτική κ.λπ.</a:t>
            </a:r>
          </a:p>
          <a:p>
            <a:pPr algn="just">
              <a:lnSpc>
                <a:spcPct val="150000"/>
              </a:lnSpc>
              <a:spcBef>
                <a:spcPts val="0"/>
              </a:spcBef>
            </a:pPr>
            <a:r>
              <a:rPr lang="el-GR" sz="2200" dirty="0">
                <a:latin typeface="Times New Roman" panose="02020603050405020304" pitchFamily="18" charset="0"/>
                <a:cs typeface="Times New Roman" panose="02020603050405020304" pitchFamily="18" charset="0"/>
              </a:rPr>
              <a:t>Εκτός από τα σχολεία της εγκυκλίου παιδείας στην Κωνσταντινούπολη, κατά τη Μακεδονική δυναστεία (867-1081), μνημονεύεται η σχολή των ταβουλαρίων. Οι ταβουλάριοι συνέτασαν συμβόλαια και φύλαγαν δημόσια έγγραφα. Ο προϊστάμενος των ταβουλαρίων ονομαζόταν «</a:t>
            </a:r>
            <a:r>
              <a:rPr lang="el-GR" sz="2200">
                <a:latin typeface="Times New Roman" panose="02020603050405020304" pitchFamily="18" charset="0"/>
                <a:cs typeface="Times New Roman" panose="02020603050405020304" pitchFamily="18" charset="0"/>
              </a:rPr>
              <a:t>πριμικήριος».</a:t>
            </a:r>
            <a:endParaRPr lang="el-G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el-GR" sz="2200" dirty="0">
                <a:latin typeface="Times New Roman" panose="02020603050405020304" pitchFamily="18" charset="0"/>
                <a:cs typeface="Times New Roman" panose="02020603050405020304" pitchFamily="18" charset="0"/>
              </a:rPr>
              <a:t>Ο κλάδος των συνηγόρων ή «σχολαστικών»</a:t>
            </a:r>
            <a:r>
              <a:rPr lang="en-US" sz="2200" dirty="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Νομικοί σύμβουλοι.</a:t>
            </a:r>
          </a:p>
          <a:p>
            <a:pPr algn="just">
              <a:lnSpc>
                <a:spcPct val="150000"/>
              </a:lnSpc>
              <a:spcBef>
                <a:spcPts val="0"/>
              </a:spcBef>
            </a:pPr>
            <a:r>
              <a:rPr lang="el-GR" sz="2200" dirty="0">
                <a:latin typeface="Times New Roman" panose="02020603050405020304" pitchFamily="18" charset="0"/>
                <a:cs typeface="Times New Roman" panose="02020603050405020304" pitchFamily="18" charset="0"/>
              </a:rPr>
              <a:t>Ο κλάδος των «Νοταρίων» (γραμματέων-γραφέων) και «Ασηκριτών» (γραμματέων-ταχυγράφων).</a:t>
            </a:r>
          </a:p>
          <a:p>
            <a:pPr marL="0" indent="0">
              <a:lnSpc>
                <a:spcPct val="100000"/>
              </a:lnSpc>
              <a:spcBef>
                <a:spcPts val="0"/>
              </a:spcBef>
              <a:buNone/>
            </a:pPr>
            <a:endParaRPr lang="el-G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88707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503</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1_Office Theme</vt:lpstr>
      <vt:lpstr>ΜΑΘΗΜΑ ΤΡΙΤΟ Β’  Α) Τα Θεολογικά γράμματα στην Ανατολή μέχρι τον 15ο αι.</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ΤΡΙΤΟ Β’  Α) Τα Θεολογικά γράμματα στην Ανατολή μέχρι τον 15ο αι.</dc:title>
  <dc:creator>user</dc:creator>
  <cp:lastModifiedBy>user</cp:lastModifiedBy>
  <cp:revision>1</cp:revision>
  <dcterms:created xsi:type="dcterms:W3CDTF">2020-11-10T07:41:58Z</dcterms:created>
  <dcterms:modified xsi:type="dcterms:W3CDTF">2020-11-10T07:42:15Z</dcterms:modified>
</cp:coreProperties>
</file>