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8" r:id="rId3"/>
    <p:sldId id="273" r:id="rId4"/>
    <p:sldId id="274" r:id="rId5"/>
    <p:sldId id="275" r:id="rId6"/>
    <p:sldId id="276"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B5DB4-347B-487A-A4E3-48CD126E71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1FB87403-B4B4-4D9C-8525-795A507DA8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BBE0330-0230-4757-A46E-6D2C2412E0DB}"/>
              </a:ext>
            </a:extLst>
          </p:cNvPr>
          <p:cNvSpPr>
            <a:spLocks noGrp="1"/>
          </p:cNvSpPr>
          <p:nvPr>
            <p:ph type="dt" sz="half" idx="10"/>
          </p:nvPr>
        </p:nvSpPr>
        <p:spPr/>
        <p:txBody>
          <a:bodyPr/>
          <a:lstStyle/>
          <a:p>
            <a:fld id="{8AA52735-DAFF-410E-9EDA-D8D44CCB8197}" type="datetime1">
              <a:rPr lang="el-GR" smtClean="0"/>
              <a:t>10/11/2020</a:t>
            </a:fld>
            <a:endParaRPr lang="el-GR"/>
          </a:p>
        </p:txBody>
      </p:sp>
      <p:sp>
        <p:nvSpPr>
          <p:cNvPr id="5" name="Footer Placeholder 4">
            <a:extLst>
              <a:ext uri="{FF2B5EF4-FFF2-40B4-BE49-F238E27FC236}">
                <a16:creationId xmlns:a16="http://schemas.microsoft.com/office/drawing/2014/main" id="{076A818B-E712-4775-AB26-F5A62A513BB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7BEB402-E60E-4695-9D2D-E368221B6107}"/>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419903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545B-638C-4589-A2D2-B5405577B9D3}"/>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757E0F7E-B005-4563-BC41-7D1506E0DE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AAB11E7-5F96-49A0-82C2-CD1066FFE8B7}"/>
              </a:ext>
            </a:extLst>
          </p:cNvPr>
          <p:cNvSpPr>
            <a:spLocks noGrp="1"/>
          </p:cNvSpPr>
          <p:nvPr>
            <p:ph type="dt" sz="half" idx="10"/>
          </p:nvPr>
        </p:nvSpPr>
        <p:spPr/>
        <p:txBody>
          <a:bodyPr/>
          <a:lstStyle/>
          <a:p>
            <a:fld id="{DAB40753-A217-4047-855A-FBA3B505A21B}" type="datetime1">
              <a:rPr lang="el-GR" smtClean="0"/>
              <a:t>10/11/2020</a:t>
            </a:fld>
            <a:endParaRPr lang="el-GR"/>
          </a:p>
        </p:txBody>
      </p:sp>
      <p:sp>
        <p:nvSpPr>
          <p:cNvPr id="5" name="Footer Placeholder 4">
            <a:extLst>
              <a:ext uri="{FF2B5EF4-FFF2-40B4-BE49-F238E27FC236}">
                <a16:creationId xmlns:a16="http://schemas.microsoft.com/office/drawing/2014/main" id="{FDBAA5A2-6472-4F27-9D67-4359E8DE5FA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4ABFD73-6C34-4249-B80B-A419DEBCD94F}"/>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10028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BE146A-4E55-4016-A328-A695B3D7A9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C53CE75-FC06-4528-9478-172E3A5399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3552607-E08B-4EFC-943A-4FDA4F5D87E5}"/>
              </a:ext>
            </a:extLst>
          </p:cNvPr>
          <p:cNvSpPr>
            <a:spLocks noGrp="1"/>
          </p:cNvSpPr>
          <p:nvPr>
            <p:ph type="dt" sz="half" idx="10"/>
          </p:nvPr>
        </p:nvSpPr>
        <p:spPr/>
        <p:txBody>
          <a:bodyPr/>
          <a:lstStyle/>
          <a:p>
            <a:fld id="{F59887B6-E7E0-4FB0-86A3-2A8B601400FA}" type="datetime1">
              <a:rPr lang="el-GR" smtClean="0"/>
              <a:t>10/11/2020</a:t>
            </a:fld>
            <a:endParaRPr lang="el-GR"/>
          </a:p>
        </p:txBody>
      </p:sp>
      <p:sp>
        <p:nvSpPr>
          <p:cNvPr id="5" name="Footer Placeholder 4">
            <a:extLst>
              <a:ext uri="{FF2B5EF4-FFF2-40B4-BE49-F238E27FC236}">
                <a16:creationId xmlns:a16="http://schemas.microsoft.com/office/drawing/2014/main" id="{3BCB6CE0-9C4D-4681-9C64-9C42D7734F8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95C7316-B315-413A-8129-5898D5D3E243}"/>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84002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0773-C7DD-4481-BBA1-B186E4FADB7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341EA317-BF96-421E-A9FE-CE82837291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2D8501E-0686-43E6-9788-CE618893A8F3}"/>
              </a:ext>
            </a:extLst>
          </p:cNvPr>
          <p:cNvSpPr>
            <a:spLocks noGrp="1"/>
          </p:cNvSpPr>
          <p:nvPr>
            <p:ph type="dt" sz="half" idx="10"/>
          </p:nvPr>
        </p:nvSpPr>
        <p:spPr/>
        <p:txBody>
          <a:bodyPr/>
          <a:lstStyle/>
          <a:p>
            <a:fld id="{C7C07471-0B7F-45F0-85C6-61475708EB83}" type="datetime1">
              <a:rPr lang="el-GR" smtClean="0"/>
              <a:t>10/11/2020</a:t>
            </a:fld>
            <a:endParaRPr lang="el-GR"/>
          </a:p>
        </p:txBody>
      </p:sp>
      <p:sp>
        <p:nvSpPr>
          <p:cNvPr id="5" name="Footer Placeholder 4">
            <a:extLst>
              <a:ext uri="{FF2B5EF4-FFF2-40B4-BE49-F238E27FC236}">
                <a16:creationId xmlns:a16="http://schemas.microsoft.com/office/drawing/2014/main" id="{EEEAB26B-2090-41FF-A493-E842382DACE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60F5674-BA02-4936-BBCA-6463044EB9E7}"/>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20008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49F27-1D5C-4A79-8495-868836BC6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8EA31B71-2C95-4874-BBC1-58FA5651CE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E084C5-561F-4B7E-818E-56808BD7B52F}"/>
              </a:ext>
            </a:extLst>
          </p:cNvPr>
          <p:cNvSpPr>
            <a:spLocks noGrp="1"/>
          </p:cNvSpPr>
          <p:nvPr>
            <p:ph type="dt" sz="half" idx="10"/>
          </p:nvPr>
        </p:nvSpPr>
        <p:spPr/>
        <p:txBody>
          <a:bodyPr/>
          <a:lstStyle/>
          <a:p>
            <a:fld id="{8471A0DB-BA4C-4AD7-B328-17A315D1CEAB}" type="datetime1">
              <a:rPr lang="el-GR" smtClean="0"/>
              <a:t>10/11/2020</a:t>
            </a:fld>
            <a:endParaRPr lang="el-GR"/>
          </a:p>
        </p:txBody>
      </p:sp>
      <p:sp>
        <p:nvSpPr>
          <p:cNvPr id="5" name="Footer Placeholder 4">
            <a:extLst>
              <a:ext uri="{FF2B5EF4-FFF2-40B4-BE49-F238E27FC236}">
                <a16:creationId xmlns:a16="http://schemas.microsoft.com/office/drawing/2014/main" id="{3A21224F-7588-433C-BBC8-C4B3D1B2AD9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9A3D52A-2532-4C50-882B-2037B23D4892}"/>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34272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68B3-0565-42C7-8E3B-1C6B234D8AF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1A317FB1-802E-4FD0-923F-A57C28A8AF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6526FA62-9AFF-4BC3-8406-F9C0D69F1E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39CE86CD-1F56-4B07-B470-C61091652F93}"/>
              </a:ext>
            </a:extLst>
          </p:cNvPr>
          <p:cNvSpPr>
            <a:spLocks noGrp="1"/>
          </p:cNvSpPr>
          <p:nvPr>
            <p:ph type="dt" sz="half" idx="10"/>
          </p:nvPr>
        </p:nvSpPr>
        <p:spPr/>
        <p:txBody>
          <a:bodyPr/>
          <a:lstStyle/>
          <a:p>
            <a:fld id="{626FE1C4-3C4A-4EE2-A9F5-FC97E0FB353B}" type="datetime1">
              <a:rPr lang="el-GR" smtClean="0"/>
              <a:t>10/11/2020</a:t>
            </a:fld>
            <a:endParaRPr lang="el-GR"/>
          </a:p>
        </p:txBody>
      </p:sp>
      <p:sp>
        <p:nvSpPr>
          <p:cNvPr id="6" name="Footer Placeholder 5">
            <a:extLst>
              <a:ext uri="{FF2B5EF4-FFF2-40B4-BE49-F238E27FC236}">
                <a16:creationId xmlns:a16="http://schemas.microsoft.com/office/drawing/2014/main" id="{0C5DD62E-3006-4135-92F6-C9F5F29753A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6AAA638-F289-4A6E-9BF9-ACCE5B19CFC8}"/>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282568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E1DC-A9C9-43A1-9BC1-FC912A7CAD2C}"/>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441EA768-9F17-4003-8D88-354BD60EE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786C1F-0302-460B-9261-D9462DEF6D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2CECAF6-79B0-48B8-815E-7DED4BFF9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FC6C30-EA2B-4AEB-B120-74269C89C5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54F9DD93-99C2-4FD7-B121-210553AE92CD}"/>
              </a:ext>
            </a:extLst>
          </p:cNvPr>
          <p:cNvSpPr>
            <a:spLocks noGrp="1"/>
          </p:cNvSpPr>
          <p:nvPr>
            <p:ph type="dt" sz="half" idx="10"/>
          </p:nvPr>
        </p:nvSpPr>
        <p:spPr/>
        <p:txBody>
          <a:bodyPr/>
          <a:lstStyle/>
          <a:p>
            <a:fld id="{750F9340-6411-4F36-8C34-25EBB2176E23}" type="datetime1">
              <a:rPr lang="el-GR" smtClean="0"/>
              <a:t>10/11/2020</a:t>
            </a:fld>
            <a:endParaRPr lang="el-GR"/>
          </a:p>
        </p:txBody>
      </p:sp>
      <p:sp>
        <p:nvSpPr>
          <p:cNvPr id="8" name="Footer Placeholder 7">
            <a:extLst>
              <a:ext uri="{FF2B5EF4-FFF2-40B4-BE49-F238E27FC236}">
                <a16:creationId xmlns:a16="http://schemas.microsoft.com/office/drawing/2014/main" id="{6002A1B3-94AF-498D-923F-D363E2DD52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55700AC6-5942-4946-9682-5D10382EB66C}"/>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228245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107D-9E80-42EA-BA24-4CF2C8F3EDA9}"/>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D799B60-E785-45F1-8BBA-0366B9766CEA}"/>
              </a:ext>
            </a:extLst>
          </p:cNvPr>
          <p:cNvSpPr>
            <a:spLocks noGrp="1"/>
          </p:cNvSpPr>
          <p:nvPr>
            <p:ph type="dt" sz="half" idx="10"/>
          </p:nvPr>
        </p:nvSpPr>
        <p:spPr/>
        <p:txBody>
          <a:bodyPr/>
          <a:lstStyle/>
          <a:p>
            <a:fld id="{EFFFBBE8-72A0-4332-A059-C9DDAF797DD0}" type="datetime1">
              <a:rPr lang="el-GR" smtClean="0"/>
              <a:t>10/11/2020</a:t>
            </a:fld>
            <a:endParaRPr lang="el-GR"/>
          </a:p>
        </p:txBody>
      </p:sp>
      <p:sp>
        <p:nvSpPr>
          <p:cNvPr id="4" name="Footer Placeholder 3">
            <a:extLst>
              <a:ext uri="{FF2B5EF4-FFF2-40B4-BE49-F238E27FC236}">
                <a16:creationId xmlns:a16="http://schemas.microsoft.com/office/drawing/2014/main" id="{332C8EB6-08F5-4866-997F-1573EB37048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B3F0A791-A516-4AE8-9917-6DC1EE6DE037}"/>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311783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5BF55-3056-4910-AFC7-2E98389BBF07}"/>
              </a:ext>
            </a:extLst>
          </p:cNvPr>
          <p:cNvSpPr>
            <a:spLocks noGrp="1"/>
          </p:cNvSpPr>
          <p:nvPr>
            <p:ph type="dt" sz="half" idx="10"/>
          </p:nvPr>
        </p:nvSpPr>
        <p:spPr/>
        <p:txBody>
          <a:bodyPr/>
          <a:lstStyle/>
          <a:p>
            <a:fld id="{9959E7F9-03E6-4065-B019-C305D485C979}" type="datetime1">
              <a:rPr lang="el-GR" smtClean="0"/>
              <a:t>10/11/2020</a:t>
            </a:fld>
            <a:endParaRPr lang="el-GR"/>
          </a:p>
        </p:txBody>
      </p:sp>
      <p:sp>
        <p:nvSpPr>
          <p:cNvPr id="3" name="Footer Placeholder 2">
            <a:extLst>
              <a:ext uri="{FF2B5EF4-FFF2-40B4-BE49-F238E27FC236}">
                <a16:creationId xmlns:a16="http://schemas.microsoft.com/office/drawing/2014/main" id="{E27E4108-3521-4094-8727-06EB088FB3C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694FE82C-7062-4B8D-9163-1293A608F3D4}"/>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23433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FA51-ADAC-4E16-9A1C-C924B303C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D3006F80-7666-43AE-8991-7A2A5C57D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0066AC62-DF63-4AB5-9DF6-05DFA9DBF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48A53-1DA1-4913-A78E-78114F3CE7B0}"/>
              </a:ext>
            </a:extLst>
          </p:cNvPr>
          <p:cNvSpPr>
            <a:spLocks noGrp="1"/>
          </p:cNvSpPr>
          <p:nvPr>
            <p:ph type="dt" sz="half" idx="10"/>
          </p:nvPr>
        </p:nvSpPr>
        <p:spPr/>
        <p:txBody>
          <a:bodyPr/>
          <a:lstStyle/>
          <a:p>
            <a:fld id="{5D3A60B3-5AFC-4082-BBC2-944E103C8201}" type="datetime1">
              <a:rPr lang="el-GR" smtClean="0"/>
              <a:t>10/11/2020</a:t>
            </a:fld>
            <a:endParaRPr lang="el-GR"/>
          </a:p>
        </p:txBody>
      </p:sp>
      <p:sp>
        <p:nvSpPr>
          <p:cNvPr id="6" name="Footer Placeholder 5">
            <a:extLst>
              <a:ext uri="{FF2B5EF4-FFF2-40B4-BE49-F238E27FC236}">
                <a16:creationId xmlns:a16="http://schemas.microsoft.com/office/drawing/2014/main" id="{0EF9305F-A3B3-4960-AB2A-63762CA5631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B56EB4F-6D8F-472B-9ADC-47C369D79E45}"/>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17247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F6A8-9B4D-4DB6-83CB-7E89F5A075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A6FA30A5-6CA0-4311-8660-A879F275D5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5451DA68-0640-4FC1-B842-A14CAE8CD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0A4589-2470-4F69-902A-E246392EACFB}"/>
              </a:ext>
            </a:extLst>
          </p:cNvPr>
          <p:cNvSpPr>
            <a:spLocks noGrp="1"/>
          </p:cNvSpPr>
          <p:nvPr>
            <p:ph type="dt" sz="half" idx="10"/>
          </p:nvPr>
        </p:nvSpPr>
        <p:spPr/>
        <p:txBody>
          <a:bodyPr/>
          <a:lstStyle/>
          <a:p>
            <a:fld id="{87823D63-E3D7-4BA7-BF1E-A1603587947A}" type="datetime1">
              <a:rPr lang="el-GR" smtClean="0"/>
              <a:t>10/11/2020</a:t>
            </a:fld>
            <a:endParaRPr lang="el-GR"/>
          </a:p>
        </p:txBody>
      </p:sp>
      <p:sp>
        <p:nvSpPr>
          <p:cNvPr id="6" name="Footer Placeholder 5">
            <a:extLst>
              <a:ext uri="{FF2B5EF4-FFF2-40B4-BE49-F238E27FC236}">
                <a16:creationId xmlns:a16="http://schemas.microsoft.com/office/drawing/2014/main" id="{DFD76D85-9B8C-444F-95E3-4817844B2D1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EA06C9F-3EA7-40B0-9843-04E64DE157AD}"/>
              </a:ext>
            </a:extLst>
          </p:cNvPr>
          <p:cNvSpPr>
            <a:spLocks noGrp="1"/>
          </p:cNvSpPr>
          <p:nvPr>
            <p:ph type="sldNum" sz="quarter" idx="12"/>
          </p:nvPr>
        </p:nvSpPr>
        <p:spPr/>
        <p:txBody>
          <a:bodyPr/>
          <a:lstStyle/>
          <a:p>
            <a:fld id="{47F80816-F3C3-4743-9DA3-33706254B64F}" type="slidenum">
              <a:rPr lang="el-GR" smtClean="0"/>
              <a:t>‹#›</a:t>
            </a:fld>
            <a:endParaRPr lang="el-GR"/>
          </a:p>
        </p:txBody>
      </p:sp>
    </p:spTree>
    <p:extLst>
      <p:ext uri="{BB962C8B-B14F-4D97-AF65-F5344CB8AC3E}">
        <p14:creationId xmlns:p14="http://schemas.microsoft.com/office/powerpoint/2010/main" val="42878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202BD-49DE-41EF-BF1E-3DA619D84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2D4AECB1-DCBB-4D10-A1F6-505438CFA8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FDD3B38-8EF1-495A-8058-6EB85BF51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11D5B-4A3C-41B8-9774-460840DC639F}" type="datetime1">
              <a:rPr lang="el-GR" smtClean="0"/>
              <a:t>10/11/2020</a:t>
            </a:fld>
            <a:endParaRPr lang="el-GR"/>
          </a:p>
        </p:txBody>
      </p:sp>
      <p:sp>
        <p:nvSpPr>
          <p:cNvPr id="5" name="Footer Placeholder 4">
            <a:extLst>
              <a:ext uri="{FF2B5EF4-FFF2-40B4-BE49-F238E27FC236}">
                <a16:creationId xmlns:a16="http://schemas.microsoft.com/office/drawing/2014/main" id="{CFAC5DEB-83EE-49D7-821E-4B19D0B5F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024B2BAC-58F2-475D-9F96-918C987B9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80816-F3C3-4743-9DA3-33706254B64F}" type="slidenum">
              <a:rPr lang="el-GR" smtClean="0"/>
              <a:t>‹#›</a:t>
            </a:fld>
            <a:endParaRPr lang="el-GR"/>
          </a:p>
        </p:txBody>
      </p:sp>
    </p:spTree>
    <p:extLst>
      <p:ext uri="{BB962C8B-B14F-4D97-AF65-F5344CB8AC3E}">
        <p14:creationId xmlns:p14="http://schemas.microsoft.com/office/powerpoint/2010/main" val="1069114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1C60-9A98-41BE-9AB1-B49965BC0B47}"/>
              </a:ext>
            </a:extLst>
          </p:cNvPr>
          <p:cNvSpPr>
            <a:spLocks noGrp="1"/>
          </p:cNvSpPr>
          <p:nvPr>
            <p:ph type="title"/>
          </p:nvPr>
        </p:nvSpPr>
        <p:spPr/>
        <p:txBody>
          <a:bodyPr>
            <a:normAutofit/>
          </a:bodyPr>
          <a:lstStyle/>
          <a:p>
            <a:pPr algn="ctr"/>
            <a:r>
              <a:rPr lang="el-GR" sz="2400" b="1" dirty="0">
                <a:latin typeface="Times New Roman" panose="02020603050405020304" pitchFamily="18" charset="0"/>
                <a:cs typeface="Times New Roman" panose="02020603050405020304" pitchFamily="18" charset="0"/>
              </a:rPr>
              <a:t>ΜΑΘΗΜΑ ΤΡΙΤΟ Α’</a:t>
            </a:r>
            <a:br>
              <a:rPr lang="el-GR" sz="2400" b="1" dirty="0">
                <a:latin typeface="Times New Roman" panose="02020603050405020304" pitchFamily="18" charset="0"/>
                <a:cs typeface="Times New Roman" panose="02020603050405020304" pitchFamily="18" charset="0"/>
              </a:rPr>
            </a:br>
            <a:br>
              <a:rPr lang="el-GR" sz="2400" b="1" u="sng" dirty="0">
                <a:latin typeface="Times New Roman" panose="02020603050405020304" pitchFamily="18" charset="0"/>
                <a:cs typeface="Times New Roman" panose="02020603050405020304" pitchFamily="18" charset="0"/>
              </a:rPr>
            </a:br>
            <a:r>
              <a:rPr lang="el-GR" sz="2400" b="1" u="sng" dirty="0">
                <a:latin typeface="Times New Roman" panose="02020603050405020304" pitchFamily="18" charset="0"/>
                <a:cs typeface="Times New Roman" panose="02020603050405020304" pitchFamily="18" charset="0"/>
              </a:rPr>
              <a:t>Η Θεολογία στα νεότερα χρόνια</a:t>
            </a:r>
          </a:p>
        </p:txBody>
      </p:sp>
      <p:sp>
        <p:nvSpPr>
          <p:cNvPr id="3" name="Content Placeholder 2">
            <a:extLst>
              <a:ext uri="{FF2B5EF4-FFF2-40B4-BE49-F238E27FC236}">
                <a16:creationId xmlns:a16="http://schemas.microsoft.com/office/drawing/2014/main" id="{1DA52BA0-AC5B-4C9C-A388-76930A56FC57}"/>
              </a:ext>
            </a:extLst>
          </p:cNvPr>
          <p:cNvSpPr>
            <a:spLocks noGrp="1"/>
          </p:cNvSpPr>
          <p:nvPr>
            <p:ph idx="1"/>
          </p:nvPr>
        </p:nvSpPr>
        <p:spPr/>
        <p:txBody>
          <a:bodyPr>
            <a:normAutofit/>
          </a:bodyPr>
          <a:lstStyle/>
          <a:p>
            <a:pPr algn="just">
              <a:lnSpc>
                <a:spcPct val="150000"/>
              </a:lnSpc>
            </a:pPr>
            <a:r>
              <a:rPr lang="el-GR" sz="2400" dirty="0">
                <a:latin typeface="Times New Roman" panose="02020603050405020304" pitchFamily="18" charset="0"/>
                <a:cs typeface="Times New Roman" panose="02020603050405020304" pitchFamily="18" charset="0"/>
              </a:rPr>
              <a:t>Η Θεολογία πρέπει να απαντά στα προβλήματα και τις ανάγκες του ανθρώπου κάθε εποχής.</a:t>
            </a:r>
          </a:p>
          <a:p>
            <a:pPr algn="just">
              <a:lnSpc>
                <a:spcPct val="150000"/>
              </a:lnSpc>
            </a:pPr>
            <a:r>
              <a:rPr lang="el-GR" sz="2400" dirty="0">
                <a:latin typeface="Times New Roman" panose="02020603050405020304" pitchFamily="18" charset="0"/>
                <a:cs typeface="Times New Roman" panose="02020603050405020304" pitchFamily="18" charset="0"/>
              </a:rPr>
              <a:t>Τα δογματικά θέματα έχουν λυθεί και η Εκκλησία ζει αυτή τη Θεολογία.</a:t>
            </a:r>
          </a:p>
          <a:p>
            <a:pPr algn="just">
              <a:lnSpc>
                <a:spcPct val="150000"/>
              </a:lnSpc>
            </a:pPr>
            <a:r>
              <a:rPr lang="el-GR" sz="2400" dirty="0">
                <a:latin typeface="Times New Roman" panose="02020603050405020304" pitchFamily="18" charset="0"/>
                <a:cs typeface="Times New Roman" panose="02020603050405020304" pitchFamily="18" charset="0"/>
              </a:rPr>
              <a:t>Σήμερα προκύπτουν άλλα προβλήματα κοινωνικά, ψυχολογικά, ακόμη και από τα δεδομένα των φυσικών επιστημών.</a:t>
            </a:r>
          </a:p>
        </p:txBody>
      </p:sp>
      <p:sp>
        <p:nvSpPr>
          <p:cNvPr id="4" name="Slide Number Placeholder 3">
            <a:extLst>
              <a:ext uri="{FF2B5EF4-FFF2-40B4-BE49-F238E27FC236}">
                <a16:creationId xmlns:a16="http://schemas.microsoft.com/office/drawing/2014/main" id="{A4DBFFE2-A553-4194-9AB1-4F96EA8B1F8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02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79421-D029-471D-8948-928A080D8B5C}"/>
              </a:ext>
            </a:extLst>
          </p:cNvPr>
          <p:cNvSpPr>
            <a:spLocks noGrp="1"/>
          </p:cNvSpPr>
          <p:nvPr>
            <p:ph type="title"/>
          </p:nvPr>
        </p:nvSpPr>
        <p:spPr/>
        <p:txBody>
          <a:bodyPr>
            <a:normAutofit/>
          </a:bodyPr>
          <a:lstStyle/>
          <a:p>
            <a:pPr algn="ctr"/>
            <a:endParaRPr lang="el-GR"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4EC4E5-C7D5-46F8-B5E1-8B6DEF8FB2B3}"/>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Θεολογία έχει ως αφετηρία και οδηγό τη θεία αποκάλυψη. Ο συνδυασμός πίστης και θεολογικής επιστήμης συνιστά την πραγματική Θεολογία.</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δίδει τη μαρτυρία περί της πίστεως και της εν Χριστώ ελπίδος.</a:t>
            </a:r>
          </a:p>
          <a:p>
            <a:pPr algn="just">
              <a:lnSpc>
                <a:spcPct val="150000"/>
              </a:lnSpc>
            </a:pPr>
            <a:r>
              <a:rPr lang="el-GR" sz="2200" dirty="0">
                <a:latin typeface="Times New Roman" panose="02020603050405020304" pitchFamily="18" charset="0"/>
                <a:cs typeface="Times New Roman" panose="02020603050405020304" pitchFamily="18" charset="0"/>
              </a:rPr>
              <a:t>Η ιστορική έρευνα του περιεχομένου της πίστης και η γνώση του δεν μπορεί να επιτευχθεί χωρίς την ενέργεια του Αγίου Πνεύματος, το οποίο ενεργεί εντός της Εκκλησίας.</a:t>
            </a:r>
          </a:p>
          <a:p>
            <a:pPr algn="just">
              <a:lnSpc>
                <a:spcPct val="150000"/>
              </a:lnSpc>
            </a:pPr>
            <a:r>
              <a:rPr lang="el-GR" sz="2200" dirty="0">
                <a:latin typeface="Times New Roman" panose="02020603050405020304" pitchFamily="18" charset="0"/>
                <a:cs typeface="Times New Roman" panose="02020603050405020304" pitchFamily="18" charset="0"/>
              </a:rPr>
              <a:t>Το Άγιο Πνεύμα φροντίζει το δρόμο για τη γνώση του προσώπου του Ιησού.</a:t>
            </a:r>
          </a:p>
        </p:txBody>
      </p:sp>
      <p:sp>
        <p:nvSpPr>
          <p:cNvPr id="4" name="Slide Number Placeholder 3">
            <a:extLst>
              <a:ext uri="{FF2B5EF4-FFF2-40B4-BE49-F238E27FC236}">
                <a16:creationId xmlns:a16="http://schemas.microsoft.com/office/drawing/2014/main" id="{834EAADF-E818-48EA-9669-2FEDDD7661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282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BEF3-FA8F-4732-BE13-7C11FE5EE570}"/>
              </a:ext>
            </a:extLst>
          </p:cNvPr>
          <p:cNvSpPr>
            <a:spLocks noGrp="1"/>
          </p:cNvSpPr>
          <p:nvPr>
            <p:ph type="title"/>
          </p:nvPr>
        </p:nvSpPr>
        <p:spPr/>
        <p:txBody>
          <a:bodyPr>
            <a:normAutofit/>
          </a:bodyPr>
          <a:lstStyle/>
          <a:p>
            <a:pPr algn="ctr"/>
            <a:endParaRPr lang="el-GR" sz="24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66AFD7E-68FB-4316-B360-4ADA31122CB9}"/>
              </a:ext>
            </a:extLst>
          </p:cNvPr>
          <p:cNvSpPr>
            <a:spLocks noGrp="1"/>
          </p:cNvSpPr>
          <p:nvPr>
            <p:ph idx="1"/>
          </p:nvPr>
        </p:nvSpPr>
        <p:spPr/>
        <p:txBody>
          <a:bodyPr>
            <a:normAutofit/>
          </a:bodyPr>
          <a:lstStyle/>
          <a:p>
            <a:pPr marL="457200" indent="-457200" algn="just">
              <a:lnSpc>
                <a:spcPct val="150000"/>
              </a:lnSpc>
              <a:buFont typeface="+mj-lt"/>
              <a:buAutoNum type="arabicPeriod" startAt="2"/>
            </a:pPr>
            <a:r>
              <a:rPr lang="el-GR" dirty="0">
                <a:latin typeface="Times New Roman" panose="02020603050405020304" pitchFamily="18" charset="0"/>
                <a:cs typeface="Times New Roman" panose="02020603050405020304" pitchFamily="18" charset="0"/>
              </a:rPr>
              <a:t>Η αξία του ανθρωπίνου προσώπου ως εικόνας του Θεού</a:t>
            </a:r>
          </a:p>
          <a:p>
            <a:pPr algn="just">
              <a:lnSpc>
                <a:spcPct val="150000"/>
              </a:lnSpc>
            </a:pPr>
            <a:r>
              <a:rPr lang="el-GR" dirty="0">
                <a:latin typeface="Times New Roman" panose="02020603050405020304" pitchFamily="18" charset="0"/>
                <a:cs typeface="Times New Roman" panose="02020603050405020304" pitchFamily="18" charset="0"/>
              </a:rPr>
              <a:t>Σκοπός της ενανθρώπησης του Λόγου του Θεού είναι η θέωση του ανθρώπου.</a:t>
            </a:r>
          </a:p>
          <a:p>
            <a:pPr algn="just">
              <a:lnSpc>
                <a:spcPct val="150000"/>
              </a:lnSpc>
            </a:pPr>
            <a:r>
              <a:rPr lang="el-GR" dirty="0">
                <a:latin typeface="Times New Roman" panose="02020603050405020304" pitchFamily="18" charset="0"/>
                <a:cs typeface="Times New Roman" panose="02020603050405020304" pitchFamily="18" charset="0"/>
              </a:rPr>
              <a:t>Διαχριστιανική συνεργασία για την προστασία του ανθρώπου.</a:t>
            </a:r>
          </a:p>
        </p:txBody>
      </p:sp>
      <p:sp>
        <p:nvSpPr>
          <p:cNvPr id="4" name="Slide Number Placeholder 3">
            <a:extLst>
              <a:ext uri="{FF2B5EF4-FFF2-40B4-BE49-F238E27FC236}">
                <a16:creationId xmlns:a16="http://schemas.microsoft.com/office/drawing/2014/main" id="{6378614C-AE5D-4F6E-A110-0D6929328F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626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05E28-6C34-4D7E-B66D-655F5C7E1CDC}"/>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19DFED90-EE1A-47E8-935D-DC65DA17D3F8}"/>
              </a:ext>
            </a:extLst>
          </p:cNvPr>
          <p:cNvSpPr>
            <a:spLocks noGrp="1"/>
          </p:cNvSpPr>
          <p:nvPr>
            <p:ph idx="1"/>
          </p:nvPr>
        </p:nvSpPr>
        <p:spPr/>
        <p:txBody>
          <a:bodyPr>
            <a:normAutofit/>
          </a:bodyPr>
          <a:lstStyle/>
          <a:p>
            <a:pPr marL="514350" indent="-514350">
              <a:lnSpc>
                <a:spcPct val="150000"/>
              </a:lnSpc>
              <a:buFont typeface="+mj-lt"/>
              <a:buAutoNum type="arabicPeriod" startAt="3"/>
            </a:pPr>
            <a:r>
              <a:rPr lang="el-GR" sz="2400" dirty="0">
                <a:latin typeface="Times New Roman" panose="02020603050405020304" pitchFamily="18" charset="0"/>
                <a:cs typeface="Times New Roman" panose="02020603050405020304" pitchFamily="18" charset="0"/>
              </a:rPr>
              <a:t>Περί ελευθερίας και ευθύνης</a:t>
            </a:r>
          </a:p>
          <a:p>
            <a:pPr algn="just">
              <a:lnSpc>
                <a:spcPct val="150000"/>
              </a:lnSpc>
            </a:pPr>
            <a:r>
              <a:rPr lang="el-GR" sz="2400" dirty="0">
                <a:latin typeface="Times New Roman" panose="02020603050405020304" pitchFamily="18" charset="0"/>
                <a:cs typeface="Times New Roman" panose="02020603050405020304" pitchFamily="18" charset="0"/>
              </a:rPr>
              <a:t>Η ελευθερία είναι ένα από τα ύψιστα δώρα του Θεού προς τον άνθρωπο. Τον βοηθά να προοδεύει προς την τελειότητα.</a:t>
            </a:r>
          </a:p>
          <a:p>
            <a:pPr algn="just">
              <a:lnSpc>
                <a:spcPct val="150000"/>
              </a:lnSpc>
            </a:pPr>
            <a:r>
              <a:rPr lang="el-GR" sz="2400" dirty="0">
                <a:latin typeface="Times New Roman" panose="02020603050405020304" pitchFamily="18" charset="0"/>
                <a:cs typeface="Times New Roman" panose="02020603050405020304" pitchFamily="18" charset="0"/>
              </a:rPr>
              <a:t>Οι τραγικές συνέπειες του κακού στον κόσμο.</a:t>
            </a:r>
          </a:p>
          <a:p>
            <a:pPr algn="just">
              <a:lnSpc>
                <a:spcPct val="150000"/>
              </a:lnSpc>
            </a:pPr>
            <a:r>
              <a:rPr lang="el-GR" sz="2400" dirty="0">
                <a:latin typeface="Times New Roman" panose="02020603050405020304" pitchFamily="18" charset="0"/>
                <a:cs typeface="Times New Roman" panose="02020603050405020304" pitchFamily="18" charset="0"/>
              </a:rPr>
              <a:t>Προβολή της εν Χριστώ ελευθερίας.</a:t>
            </a:r>
          </a:p>
        </p:txBody>
      </p:sp>
      <p:sp>
        <p:nvSpPr>
          <p:cNvPr id="4" name="Slide Number Placeholder 3">
            <a:extLst>
              <a:ext uri="{FF2B5EF4-FFF2-40B4-BE49-F238E27FC236}">
                <a16:creationId xmlns:a16="http://schemas.microsoft.com/office/drawing/2014/main" id="{FCD880C3-D35B-40A1-8A8A-1F946FA44A9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241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D5AB-79BA-4D27-93E8-000542553ED0}"/>
              </a:ext>
            </a:extLst>
          </p:cNvPr>
          <p:cNvSpPr>
            <a:spLocks noGrp="1"/>
          </p:cNvSpPr>
          <p:nvPr>
            <p:ph type="title"/>
          </p:nvPr>
        </p:nvSpPr>
        <p:spPr/>
        <p:txBody>
          <a:bodyPr/>
          <a:lstStyle/>
          <a:p>
            <a:pPr algn="just"/>
            <a:endParaRPr lang="el-GR" b="1" u="sng" dirty="0"/>
          </a:p>
        </p:txBody>
      </p:sp>
      <p:sp>
        <p:nvSpPr>
          <p:cNvPr id="3" name="Content Placeholder 2">
            <a:extLst>
              <a:ext uri="{FF2B5EF4-FFF2-40B4-BE49-F238E27FC236}">
                <a16:creationId xmlns:a16="http://schemas.microsoft.com/office/drawing/2014/main" id="{A88DA42F-70A4-4C7E-AD26-F51137F8E5BB}"/>
              </a:ext>
            </a:extLst>
          </p:cNvPr>
          <p:cNvSpPr>
            <a:spLocks noGrp="1"/>
          </p:cNvSpPr>
          <p:nvPr>
            <p:ph idx="1"/>
          </p:nvPr>
        </p:nvSpPr>
        <p:spPr/>
        <p:txBody>
          <a:bodyPr>
            <a:normAutofit/>
          </a:bodyPr>
          <a:lstStyle/>
          <a:p>
            <a:pPr marL="457200" indent="-457200" algn="just">
              <a:lnSpc>
                <a:spcPct val="150000"/>
              </a:lnSpc>
              <a:buFont typeface="+mj-lt"/>
              <a:buAutoNum type="arabicPeriod" startAt="4"/>
            </a:pPr>
            <a:r>
              <a:rPr lang="el-GR" sz="2400" dirty="0">
                <a:latin typeface="Times New Roman" panose="02020603050405020304" pitchFamily="18" charset="0"/>
                <a:cs typeface="Times New Roman" panose="02020603050405020304" pitchFamily="18" charset="0"/>
              </a:rPr>
              <a:t>Περί ειρήνης και δικαιοσύνης</a:t>
            </a:r>
          </a:p>
          <a:p>
            <a:pPr algn="just">
              <a:lnSpc>
                <a:spcPct val="150000"/>
              </a:lnSpc>
            </a:pPr>
            <a:r>
              <a:rPr lang="el-GR" sz="2400" dirty="0">
                <a:latin typeface="Times New Roman" panose="02020603050405020304" pitchFamily="18" charset="0"/>
                <a:cs typeface="Times New Roman" panose="02020603050405020304" pitchFamily="18" charset="0"/>
              </a:rPr>
              <a:t>Η Ορθόδοξη Εκκλησία αναδεικνύει διαχρονικά την θέση της ειρήνης και της δκαιοσύνης στον κόσμο.</a:t>
            </a:r>
          </a:p>
          <a:p>
            <a:pPr algn="just">
              <a:lnSpc>
                <a:spcPct val="150000"/>
              </a:lnSpc>
            </a:pPr>
            <a:r>
              <a:rPr lang="el-GR" sz="2400" dirty="0">
                <a:latin typeface="Times New Roman" panose="02020603050405020304" pitchFamily="18" charset="0"/>
                <a:cs typeface="Times New Roman" panose="02020603050405020304" pitchFamily="18" charset="0"/>
              </a:rPr>
              <a:t>Τα δώρα της ειρήνης και της δικαιοσύνης εξαρτώνται από την ανθρώπινη συνεργία.</a:t>
            </a:r>
          </a:p>
          <a:p>
            <a:pPr algn="just">
              <a:lnSpc>
                <a:spcPct val="150000"/>
              </a:lnSpc>
            </a:pPr>
            <a:r>
              <a:rPr lang="el-GR" sz="2400" dirty="0">
                <a:latin typeface="Times New Roman" panose="02020603050405020304" pitchFamily="18" charset="0"/>
                <a:cs typeface="Times New Roman" panose="02020603050405020304" pitchFamily="18" charset="0"/>
              </a:rPr>
              <a:t>Η αμαρτία ως πνευματική ασθένεια που δημιουργεί ταραχές, έριδες και συγκρούσεις.</a:t>
            </a:r>
          </a:p>
          <a:p>
            <a:pPr marL="0" indent="0" algn="just">
              <a:lnSpc>
                <a:spcPct val="150000"/>
              </a:lnSpc>
              <a:buNone/>
            </a:pPr>
            <a:endParaRPr lang="el-GR"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4294CAC-CDF3-492F-B316-562CC630C2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95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7705-AC84-4D32-9259-B49C7416905F}"/>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8B0CAF4B-6789-45CD-A2B9-C3EFDA335FAE}"/>
              </a:ext>
            </a:extLst>
          </p:cNvPr>
          <p:cNvSpPr>
            <a:spLocks noGrp="1"/>
          </p:cNvSpPr>
          <p:nvPr>
            <p:ph idx="1"/>
          </p:nvPr>
        </p:nvSpPr>
        <p:spPr/>
        <p:txBody>
          <a:bodyPr>
            <a:normAutofit/>
          </a:bodyPr>
          <a:lstStyle/>
          <a:p>
            <a:pPr marL="514350" indent="-514350" algn="just">
              <a:lnSpc>
                <a:spcPct val="150000"/>
              </a:lnSpc>
              <a:buFont typeface="+mj-lt"/>
              <a:buAutoNum type="arabicPeriod" startAt="5"/>
            </a:pPr>
            <a:r>
              <a:rPr lang="el-GR" sz="2400" dirty="0">
                <a:latin typeface="Times New Roman" panose="02020603050405020304" pitchFamily="18" charset="0"/>
                <a:cs typeface="Times New Roman" panose="02020603050405020304" pitchFamily="18" charset="0"/>
              </a:rPr>
              <a:t>Η Ορθόδοξη Εκκλησία έναντι των διακρίσεων «Οὐκ ἔνι Ἰουδαῖος οὐδὲ Ἕλλην, οὐκ ἔνι δοῦλος οὐδὲ ἐλεύθερος, οὐκ ἔνι ἄρσεν καὶ θῆλυ· πάντες γὰρ ὑμεῖς εἷς ἐστε ἐν Χριστῷ Ἰησοῦ» (Γαλ. 3, 28).</a:t>
            </a:r>
          </a:p>
          <a:p>
            <a:pPr marL="514350" indent="-514350" algn="just">
              <a:lnSpc>
                <a:spcPct val="150000"/>
              </a:lnSpc>
              <a:buFont typeface="+mj-lt"/>
              <a:buAutoNum type="arabicPeriod" startAt="5"/>
            </a:pPr>
            <a:r>
              <a:rPr lang="el-GR" sz="2400" dirty="0">
                <a:latin typeface="Times New Roman" panose="02020603050405020304" pitchFamily="18" charset="0"/>
                <a:cs typeface="Times New Roman" panose="02020603050405020304" pitchFamily="18" charset="0"/>
              </a:rPr>
              <a:t>Η αποστολή της Εκκλησίας ως μαρτυρία αγάπης και διακονίας.</a:t>
            </a:r>
          </a:p>
        </p:txBody>
      </p:sp>
      <p:sp>
        <p:nvSpPr>
          <p:cNvPr id="4" name="Slide Number Placeholder 3">
            <a:extLst>
              <a:ext uri="{FF2B5EF4-FFF2-40B4-BE49-F238E27FC236}">
                <a16:creationId xmlns:a16="http://schemas.microsoft.com/office/drawing/2014/main" id="{5151F9B1-D409-4298-BA66-C533B8025E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F80816-F3C3-4743-9DA3-33706254B64F}"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350072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1_Office Theme</vt:lpstr>
      <vt:lpstr>ΜΑΘΗΜΑ ΤΡΙΤΟ Α’  Η Θεολογία στα νεότερα χρόνια</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ΤΡΙΤΟ Α’  Η Θεολογία στα νεότερα χρόνια</dc:title>
  <dc:creator>user</dc:creator>
  <cp:lastModifiedBy>user</cp:lastModifiedBy>
  <cp:revision>1</cp:revision>
  <dcterms:created xsi:type="dcterms:W3CDTF">2020-11-10T07:39:47Z</dcterms:created>
  <dcterms:modified xsi:type="dcterms:W3CDTF">2020-11-10T07:40:20Z</dcterms:modified>
</cp:coreProperties>
</file>