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69" r:id="rId6"/>
    <p:sldId id="270"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E0BE-9868-482E-BB48-1062CD20E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95FD9FDD-0052-4AEE-9C45-94696C30E2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E5D9BEDD-687E-4496-9F05-3CF8838BBABD}"/>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CB48F69A-D851-4897-ADD8-7F30A983431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C989031-6695-49C9-AB1D-045D9031282B}"/>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2280219138"/>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A7C7-156F-4625-ADE4-A485FFA111B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549C1673-042D-4CFA-8AFA-C43B8E1F4F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E889A08-AC2F-4498-9046-3B3EDCB03E9A}"/>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6C669646-B69D-4711-9945-973BD61D9CC6}"/>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B688E2F-098A-4C04-AB1F-AC7C3E6DA5B6}"/>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10527055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9A8BBD-0C33-495B-9760-FDE4B111D1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A700722-3721-4CA1-B74D-508CB22609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BCEC4C2-95B7-4F82-9368-52AB07219868}"/>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ABA5156D-8CC7-4A8A-A7AC-8AE3BFD693E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D91FBC9-AD1D-4FEE-9759-FC8CC1FCBAE5}"/>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135207446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B26C-74F5-4478-A193-FA27D0E94565}"/>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137EF54F-D30B-44A2-8EC5-3CB9E7EFFF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3ABB739-C5DA-4F38-8F01-2E90F78F7C4C}"/>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D04E17C5-C3A1-49D6-8476-A5E85712F64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F27FD38-29F7-4ABE-B65D-4092214EA5A4}"/>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236092172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39A71-5EFC-401D-82F7-836EAD94E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A951E854-76A8-43EE-A2F6-8E19360B91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CFBFC8-62E5-4F3F-BD53-804E334E6EB8}"/>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86CE57CC-825C-487A-B401-0FD368C543A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0AFDC36-73AE-4D37-AC68-E0FE4A030EA0}"/>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206574080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E4AE-41AB-4273-B180-0674CC7E8A6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E94D2516-7DE0-48C4-A491-41D8EE401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7CFBBF57-685B-42ED-8B72-8D246F0D9C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25F047F6-D9A8-4208-84C2-79559D36F71C}"/>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6" name="Footer Placeholder 5">
            <a:extLst>
              <a:ext uri="{FF2B5EF4-FFF2-40B4-BE49-F238E27FC236}">
                <a16:creationId xmlns:a16="http://schemas.microsoft.com/office/drawing/2014/main" id="{53F59B63-F7C2-4309-A149-33AD6C887BCD}"/>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11F4CBE-011E-4954-A755-6D64AA776532}"/>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1286322861"/>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1FB3-D110-4B47-9D4E-3EE36D530729}"/>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DA6AFDFB-7110-485A-8A1B-4B02E2B14D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6E7F82-19E5-4A01-A6A6-EEBF01ED6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80CCBE50-ABC9-43C2-B914-7E8C64720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5C6158-F350-4A9D-A152-9F6D7C04B7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940531EA-27B6-4640-A69C-11D27A9395F0}"/>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8" name="Footer Placeholder 7">
            <a:extLst>
              <a:ext uri="{FF2B5EF4-FFF2-40B4-BE49-F238E27FC236}">
                <a16:creationId xmlns:a16="http://schemas.microsoft.com/office/drawing/2014/main" id="{870D3990-30CE-4ABB-959A-D262120BC0E1}"/>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1B45289C-581C-4A41-86AF-19E217F7796E}"/>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2280685159"/>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CEABB-349C-40C5-961A-1615BFF434A6}"/>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F1778F0A-F94B-4AD8-8F65-DB5C8ADAC243}"/>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4" name="Footer Placeholder 3">
            <a:extLst>
              <a:ext uri="{FF2B5EF4-FFF2-40B4-BE49-F238E27FC236}">
                <a16:creationId xmlns:a16="http://schemas.microsoft.com/office/drawing/2014/main" id="{DD50B1D5-DACD-4E73-8843-CB6728C42C7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D19F329-FC57-459A-B12B-E6355D30D14F}"/>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131827770"/>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194A6E-C7ED-4470-9712-039F1A073ECB}"/>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3" name="Footer Placeholder 2">
            <a:extLst>
              <a:ext uri="{FF2B5EF4-FFF2-40B4-BE49-F238E27FC236}">
                <a16:creationId xmlns:a16="http://schemas.microsoft.com/office/drawing/2014/main" id="{3B1C9A1B-D761-4E1E-A75E-E32125CD3092}"/>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F8794867-4B2E-472D-91AD-922E16D953DE}"/>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421046593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5EE35-FA9D-402A-9995-06DF4B8F26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3FE661D7-C148-4D2D-A75D-C5866B2FC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587A9BB-A7B4-4C25-AA7F-5C3DED462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D6EF4A-14C1-4870-A154-DBDE3070B2FD}"/>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6" name="Footer Placeholder 5">
            <a:extLst>
              <a:ext uri="{FF2B5EF4-FFF2-40B4-BE49-F238E27FC236}">
                <a16:creationId xmlns:a16="http://schemas.microsoft.com/office/drawing/2014/main" id="{EF82940C-9D9B-4DBA-9F10-008CCD7E05C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1BFB1E2-1DFB-4C7D-A96A-310A8921A2C4}"/>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333886955"/>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1BDD-6410-46DE-911C-F78734CE8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E2599082-A825-4F40-8ABE-73CFF82DE0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880AAC48-BF0A-487E-B364-1DFE1B7D4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20C75-7B37-47E6-A87B-8097BA200BCB}"/>
              </a:ext>
            </a:extLst>
          </p:cNvPr>
          <p:cNvSpPr>
            <a:spLocks noGrp="1"/>
          </p:cNvSpPr>
          <p:nvPr>
            <p:ph type="dt" sz="half" idx="10"/>
          </p:nvPr>
        </p:nvSpPr>
        <p:spPr/>
        <p:txBody>
          <a:bodyPr/>
          <a:lstStyle/>
          <a:p>
            <a:fld id="{96D571B0-2468-49DC-B8D1-20ACDAB25C6A}" type="datetimeFigureOut">
              <a:rPr lang="el-GR" smtClean="0"/>
              <a:t>10/11/2020</a:t>
            </a:fld>
            <a:endParaRPr lang="el-GR"/>
          </a:p>
        </p:txBody>
      </p:sp>
      <p:sp>
        <p:nvSpPr>
          <p:cNvPr id="6" name="Footer Placeholder 5">
            <a:extLst>
              <a:ext uri="{FF2B5EF4-FFF2-40B4-BE49-F238E27FC236}">
                <a16:creationId xmlns:a16="http://schemas.microsoft.com/office/drawing/2014/main" id="{11A36040-3F1A-4286-92BC-451F5F4AAE4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A2F8090-E692-4D01-B4CB-EEC692EF94CF}"/>
              </a:ext>
            </a:extLst>
          </p:cNvPr>
          <p:cNvSpPr>
            <a:spLocks noGrp="1"/>
          </p:cNvSpPr>
          <p:nvPr>
            <p:ph type="sldNum" sz="quarter" idx="12"/>
          </p:nvPr>
        </p:nvSpPr>
        <p:spPr/>
        <p:txBody>
          <a:bodyPr/>
          <a:lstStyle/>
          <a:p>
            <a:fld id="{08D7F98C-E14E-4167-8F42-61D5FB7FD455}" type="slidenum">
              <a:rPr lang="el-GR" smtClean="0"/>
              <a:t>‹#›</a:t>
            </a:fld>
            <a:endParaRPr lang="el-GR"/>
          </a:p>
        </p:txBody>
      </p:sp>
    </p:spTree>
    <p:extLst>
      <p:ext uri="{BB962C8B-B14F-4D97-AF65-F5344CB8AC3E}">
        <p14:creationId xmlns:p14="http://schemas.microsoft.com/office/powerpoint/2010/main" val="3765429120"/>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7C5E1B-088A-4D79-86AA-2120BF404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F3D1CB1-DAED-4E55-AC92-5D477FE90A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4E25E5D-F621-490D-B0C4-71A19EE8B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571B0-2468-49DC-B8D1-20ACDAB25C6A}" type="datetimeFigureOut">
              <a:rPr lang="el-GR" smtClean="0"/>
              <a:t>10/11/2020</a:t>
            </a:fld>
            <a:endParaRPr lang="el-GR"/>
          </a:p>
        </p:txBody>
      </p:sp>
      <p:sp>
        <p:nvSpPr>
          <p:cNvPr id="5" name="Footer Placeholder 4">
            <a:extLst>
              <a:ext uri="{FF2B5EF4-FFF2-40B4-BE49-F238E27FC236}">
                <a16:creationId xmlns:a16="http://schemas.microsoft.com/office/drawing/2014/main" id="{5FBE1DCF-5E92-4297-AE0D-1B7F9B4D3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F77DD88A-91FE-4A96-94DD-EA66085F4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7F98C-E14E-4167-8F42-61D5FB7FD455}" type="slidenum">
              <a:rPr lang="el-GR" smtClean="0"/>
              <a:t>‹#›</a:t>
            </a:fld>
            <a:endParaRPr lang="el-GR"/>
          </a:p>
        </p:txBody>
      </p:sp>
    </p:spTree>
    <p:extLst>
      <p:ext uri="{BB962C8B-B14F-4D97-AF65-F5344CB8AC3E}">
        <p14:creationId xmlns:p14="http://schemas.microsoft.com/office/powerpoint/2010/main" val="3351339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DD855-F766-41F7-B269-B39F835C817F}"/>
              </a:ext>
            </a:extLst>
          </p:cNvPr>
          <p:cNvSpPr>
            <a:spLocks noGrp="1"/>
          </p:cNvSpPr>
          <p:nvPr>
            <p:ph type="title"/>
          </p:nvPr>
        </p:nvSpPr>
        <p:spPr/>
        <p:txBody>
          <a:bodyPr>
            <a:normAutofit/>
          </a:bodyPr>
          <a:lstStyle/>
          <a:p>
            <a:pPr algn="ctr"/>
            <a:r>
              <a:rPr lang="el-GR" sz="2800" b="1" dirty="0">
                <a:latin typeface="Times New Roman" panose="02020603050405020304" pitchFamily="18" charset="0"/>
                <a:cs typeface="Times New Roman" panose="02020603050405020304" pitchFamily="18" charset="0"/>
              </a:rPr>
              <a:t>ΜΑΘΗΜΑ ΔΕΥΤΕΡΟ</a:t>
            </a:r>
            <a:br>
              <a:rPr lang="el-GR" sz="2800" b="1" dirty="0">
                <a:latin typeface="Times New Roman" panose="02020603050405020304" pitchFamily="18" charset="0"/>
                <a:cs typeface="Times New Roman" panose="02020603050405020304" pitchFamily="18" charset="0"/>
              </a:rPr>
            </a:br>
            <a:br>
              <a:rPr lang="el-GR" sz="2800" b="1" u="sng" dirty="0">
                <a:latin typeface="Times New Roman" panose="02020603050405020304" pitchFamily="18" charset="0"/>
                <a:cs typeface="Times New Roman" panose="02020603050405020304" pitchFamily="18" charset="0"/>
              </a:rPr>
            </a:br>
            <a:r>
              <a:rPr lang="el-GR" sz="2800" b="1" u="sng" dirty="0">
                <a:latin typeface="Times New Roman" panose="02020603050405020304" pitchFamily="18" charset="0"/>
                <a:cs typeface="Times New Roman" panose="02020603050405020304" pitchFamily="18" charset="0"/>
              </a:rPr>
              <a:t>Πηγές και Βοηθήματα για το περιεχόμενο της Θεολογίας</a:t>
            </a:r>
          </a:p>
        </p:txBody>
      </p:sp>
      <p:sp>
        <p:nvSpPr>
          <p:cNvPr id="3" name="Content Placeholder 2">
            <a:extLst>
              <a:ext uri="{FF2B5EF4-FFF2-40B4-BE49-F238E27FC236}">
                <a16:creationId xmlns:a16="http://schemas.microsoft.com/office/drawing/2014/main" id="{D8D5ACE9-0A0C-4BED-9018-9092F90FE733}"/>
              </a:ext>
            </a:extLst>
          </p:cNvPr>
          <p:cNvSpPr>
            <a:spLocks noGrp="1"/>
          </p:cNvSpPr>
          <p:nvPr>
            <p:ph idx="1"/>
          </p:nvPr>
        </p:nvSpPr>
        <p:spPr/>
        <p:txBody>
          <a:bodyPr>
            <a:normAutofit fontScale="85000" lnSpcReduction="10000"/>
          </a:bodyPr>
          <a:lstStyle/>
          <a:p>
            <a:pPr marL="514350" indent="-514350" algn="just">
              <a:lnSpc>
                <a:spcPct val="150000"/>
              </a:lnSpc>
              <a:buFont typeface="+mj-lt"/>
              <a:buAutoNum type="arabicPeriod"/>
            </a:pPr>
            <a:r>
              <a:rPr lang="el-GR" sz="2200" b="1" u="sng" dirty="0">
                <a:latin typeface="Times New Roman" panose="02020603050405020304" pitchFamily="18" charset="0"/>
                <a:cs typeface="Times New Roman" panose="02020603050405020304" pitchFamily="18" charset="0"/>
              </a:rPr>
              <a:t>Η Βίβλος</a:t>
            </a:r>
            <a:r>
              <a:rPr lang="en-US" sz="2200" b="1" u="sng"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r>
              <a:rPr lang="el-GR" sz="2200" b="1" dirty="0">
                <a:latin typeface="Times New Roman" panose="02020603050405020304" pitchFamily="18" charset="0"/>
                <a:cs typeface="Times New Roman" panose="02020603050405020304" pitchFamily="18" charset="0"/>
              </a:rPr>
              <a:t>Παλαιά και Καινή Διαθήκη</a:t>
            </a:r>
          </a:p>
          <a:p>
            <a:pPr algn="just">
              <a:lnSpc>
                <a:spcPct val="150000"/>
              </a:lnSpc>
            </a:pPr>
            <a:r>
              <a:rPr lang="el-GR" sz="2200" dirty="0">
                <a:latin typeface="Times New Roman" panose="02020603050405020304" pitchFamily="18" charset="0"/>
                <a:cs typeface="Times New Roman" panose="02020603050405020304" pitchFamily="18" charset="0"/>
              </a:rPr>
              <a:t>Δημιουργία του κόσμου και του ανθρώπου. Ο Θεός στην ιστορία.</a:t>
            </a:r>
          </a:p>
          <a:p>
            <a:pPr algn="just">
              <a:lnSpc>
                <a:spcPct val="150000"/>
              </a:lnSpc>
            </a:pPr>
            <a:r>
              <a:rPr lang="el-GR" sz="2200" dirty="0">
                <a:latin typeface="Times New Roman" panose="02020603050405020304" pitchFamily="18" charset="0"/>
                <a:cs typeface="Times New Roman" panose="02020603050405020304" pitchFamily="18" charset="0"/>
              </a:rPr>
              <a:t>Φυσική ετερότητα κτιστού-ακτίστου (Δεν ταυτίζονται).</a:t>
            </a:r>
          </a:p>
          <a:p>
            <a:pPr algn="just">
              <a:lnSpc>
                <a:spcPct val="150000"/>
              </a:lnSpc>
            </a:pPr>
            <a:r>
              <a:rPr lang="el-GR" sz="2200" dirty="0">
                <a:latin typeface="Times New Roman" panose="02020603050405020304" pitchFamily="18" charset="0"/>
                <a:cs typeface="Times New Roman" panose="02020603050405020304" pitchFamily="18" charset="0"/>
              </a:rPr>
              <a:t>Ο άνθρωπος ανάγεται στο Θεό μέσω των κτισμάτων. Δεν γνωρίζει την ουσία του Θεού, αλλά μετέχει των ενεργειών του Θεού (αγάπη, χαρά, ειρήνη κ.λ.π.).</a:t>
            </a:r>
          </a:p>
          <a:p>
            <a:pPr algn="just">
              <a:lnSpc>
                <a:spcPct val="150000"/>
              </a:lnSpc>
            </a:pPr>
            <a:r>
              <a:rPr lang="el-GR" sz="2200" dirty="0">
                <a:latin typeface="Times New Roman" panose="02020603050405020304" pitchFamily="18" charset="0"/>
                <a:cs typeface="Times New Roman" panose="02020603050405020304" pitchFamily="18" charset="0"/>
              </a:rPr>
              <a:t>Ο άνθρωπος κατ’ εικόνα και καθ’ ομοίωσιν Θεού- Ελευθερία, λογική</a:t>
            </a:r>
          </a:p>
          <a:p>
            <a:pPr algn="just">
              <a:lnSpc>
                <a:spcPct val="150000"/>
              </a:lnSpc>
            </a:pPr>
            <a:r>
              <a:rPr lang="el-GR" sz="2200" dirty="0">
                <a:latin typeface="Times New Roman" panose="02020603050405020304" pitchFamily="18" charset="0"/>
                <a:cs typeface="Times New Roman" panose="02020603050405020304" pitchFamily="18" charset="0"/>
              </a:rPr>
              <a:t>Η Παλαιά Διαθήκη παιδαγωγός εις Χριστόν- Προετοιμάζει την Καινή Διαθήκη- Το έργο των προφητών.</a:t>
            </a:r>
          </a:p>
          <a:p>
            <a:pPr algn="just">
              <a:lnSpc>
                <a:spcPct val="150000"/>
              </a:lnSpc>
            </a:pPr>
            <a:r>
              <a:rPr lang="el-GR" sz="2200" dirty="0">
                <a:latin typeface="Times New Roman" panose="02020603050405020304" pitchFamily="18" charset="0"/>
                <a:cs typeface="Times New Roman" panose="02020603050405020304" pitchFamily="18" charset="0"/>
              </a:rPr>
              <a:t>Ο Χριστός το πλήρωμα του Νόμου και των Προφητών- Ενσάρκωση εν χρόνω.</a:t>
            </a:r>
          </a:p>
          <a:p>
            <a:pPr algn="just"/>
            <a:endParaRPr lang="el-GR" sz="2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53257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4E2D-B0D1-4727-93C6-92467344696C}"/>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9AE62DA5-4C50-4184-A5E0-BAC8D68CFD8F}"/>
              </a:ext>
            </a:extLst>
          </p:cNvPr>
          <p:cNvSpPr>
            <a:spLocks noGrp="1"/>
          </p:cNvSpPr>
          <p:nvPr>
            <p:ph idx="1"/>
          </p:nvPr>
        </p:nvSpPr>
        <p:spPr/>
        <p:txBody>
          <a:bodyPr>
            <a:normAutofit fontScale="70000" lnSpcReduction="20000"/>
          </a:bodyPr>
          <a:lstStyle/>
          <a:p>
            <a:pPr marL="457200" indent="-457200" algn="just">
              <a:lnSpc>
                <a:spcPct val="150000"/>
              </a:lnSpc>
              <a:buFont typeface="+mj-lt"/>
              <a:buAutoNum type="arabicPeriod" startAt="2"/>
            </a:pPr>
            <a:r>
              <a:rPr lang="el-GR" sz="2200" b="1" u="sng" dirty="0">
                <a:latin typeface="Times New Roman" panose="02020603050405020304" pitchFamily="18" charset="0"/>
                <a:cs typeface="Times New Roman" panose="02020603050405020304" pitchFamily="18" charset="0"/>
              </a:rPr>
              <a:t>Κανόνες των Οικουμενικών Συνόδων</a:t>
            </a:r>
            <a:r>
              <a:rPr lang="en-US" sz="2200" b="1" u="sng"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Ορίζουν την τάξη της Λατρείας και τον τρόπο με τον οποίον αντιμετωπίζονται τα ποικίλα θεολογικά ζητήματα στην πορεία της ζωής της Εκκλησίας.</a:t>
            </a:r>
          </a:p>
          <a:p>
            <a:pPr algn="just">
              <a:lnSpc>
                <a:spcPct val="150000"/>
              </a:lnSpc>
            </a:pPr>
            <a:r>
              <a:rPr lang="el-GR" sz="2200" dirty="0">
                <a:latin typeface="Times New Roman" panose="02020603050405020304" pitchFamily="18" charset="0"/>
                <a:cs typeface="Times New Roman" panose="02020603050405020304" pitchFamily="18" charset="0"/>
              </a:rPr>
              <a:t>Έργο των Οικουμενικών Συνόδων η διατύπωση της Ορθοδόξου Πίστεως.</a:t>
            </a:r>
          </a:p>
          <a:p>
            <a:pPr algn="just">
              <a:lnSpc>
                <a:spcPct val="150000"/>
              </a:lnSpc>
            </a:pPr>
            <a:r>
              <a:rPr lang="el-GR" sz="2200" dirty="0">
                <a:latin typeface="Times New Roman" panose="02020603050405020304" pitchFamily="18" charset="0"/>
                <a:cs typeface="Times New Roman" panose="02020603050405020304" pitchFamily="18" charset="0"/>
              </a:rPr>
              <a:t>Συνέτασαν τους θεολογικούς όρους, δηλαδή το δόγμα με βάση τη διδασκαλία της Γραφής και των Πατέρων- «Επόμενοι τοις αγίοις Πατράσι».</a:t>
            </a:r>
          </a:p>
          <a:p>
            <a:pPr marL="514350" indent="-514350" algn="just">
              <a:lnSpc>
                <a:spcPct val="150000"/>
              </a:lnSpc>
              <a:buFont typeface="+mj-lt"/>
              <a:buAutoNum type="romanLcPeriod"/>
            </a:pPr>
            <a:r>
              <a:rPr lang="el-GR" sz="2200" b="1" dirty="0">
                <a:latin typeface="Times New Roman" panose="02020603050405020304" pitchFamily="18" charset="0"/>
                <a:cs typeface="Times New Roman" panose="02020603050405020304" pitchFamily="18" charset="0"/>
              </a:rPr>
              <a:t>Α’ Οικουμενική Σύνοδος, </a:t>
            </a:r>
            <a:r>
              <a:rPr lang="el-GR" sz="2200" dirty="0">
                <a:latin typeface="Times New Roman" panose="02020603050405020304" pitchFamily="18" charset="0"/>
                <a:cs typeface="Times New Roman" panose="02020603050405020304" pitchFamily="18" charset="0"/>
              </a:rPr>
              <a:t>Νίκαια 325</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Ασχολήθηκε με το Χριστολογικό θέμα ενάντια στον Αρειανισμό (Ο Χριστός όχι κτίσμα, αλλά ομοούσιος τω Πατρί και τω Υιώ). Συνέταξε τα μισά άρθρα του Συμβόλου της Πίστεως.</a:t>
            </a:r>
          </a:p>
          <a:p>
            <a:pPr marL="514350" indent="-514350" algn="just">
              <a:lnSpc>
                <a:spcPct val="150000"/>
              </a:lnSpc>
              <a:buFont typeface="+mj-lt"/>
              <a:buAutoNum type="romanLcPeriod"/>
            </a:pPr>
            <a:r>
              <a:rPr lang="el-GR" sz="2200" b="1" dirty="0">
                <a:latin typeface="Times New Roman" panose="02020603050405020304" pitchFamily="18" charset="0"/>
                <a:cs typeface="Times New Roman" panose="02020603050405020304" pitchFamily="18" charset="0"/>
              </a:rPr>
              <a:t>Β’ Οικουμενική Σύνοδος, </a:t>
            </a:r>
            <a:r>
              <a:rPr lang="el-GR" sz="2200" dirty="0">
                <a:latin typeface="Times New Roman" panose="02020603050405020304" pitchFamily="18" charset="0"/>
                <a:cs typeface="Times New Roman" panose="02020603050405020304" pitchFamily="18" charset="0"/>
              </a:rPr>
              <a:t>Κων/λις 381</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Ασχολήθηκε με τους Πνευματομάχους ή Μακεδονιανούς. Συνέταξε τα άλλα μισά άρθρα του Συμβόλου της Πίστεως.</a:t>
            </a:r>
          </a:p>
          <a:p>
            <a:pPr marL="514350" indent="-514350" algn="just">
              <a:lnSpc>
                <a:spcPct val="150000"/>
              </a:lnSpc>
              <a:buFont typeface="+mj-lt"/>
              <a:buAutoNum type="romanLcPeriod"/>
            </a:pPr>
            <a:r>
              <a:rPr lang="el-GR" sz="2200" b="1" dirty="0">
                <a:latin typeface="Times New Roman" panose="02020603050405020304" pitchFamily="18" charset="0"/>
                <a:cs typeface="Times New Roman" panose="02020603050405020304" pitchFamily="18" charset="0"/>
              </a:rPr>
              <a:t>Γ’ Οικουμενική Σύνοδος, </a:t>
            </a:r>
            <a:r>
              <a:rPr lang="el-GR" sz="2200" dirty="0">
                <a:latin typeface="Times New Roman" panose="02020603050405020304" pitchFamily="18" charset="0"/>
                <a:cs typeface="Times New Roman" panose="02020603050405020304" pitchFamily="18" charset="0"/>
              </a:rPr>
              <a:t>Έφεσος 431</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Καταδίκασε τον Νεστόριο. Μιλούσε για δύο πρόσωπα στο Χριστό (Θεό και άνθρωπο). Καθιέρωσε τον όρο Θεοτόκος στην Παναγία.</a:t>
            </a:r>
            <a:endParaRPr lang="el-GR" sz="22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2200" b="1" u="sng"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2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966596"/>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C4EF-B83C-409A-87AE-F38B6505290E}"/>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E4E02ED4-5B76-410D-AC91-DC65E0717450}"/>
              </a:ext>
            </a:extLst>
          </p:cNvPr>
          <p:cNvSpPr>
            <a:spLocks noGrp="1"/>
          </p:cNvSpPr>
          <p:nvPr>
            <p:ph idx="1"/>
          </p:nvPr>
        </p:nvSpPr>
        <p:spPr/>
        <p:txBody>
          <a:bodyPr>
            <a:normAutofit fontScale="70000" lnSpcReduction="20000"/>
          </a:bodyPr>
          <a:lstStyle/>
          <a:p>
            <a:pPr marL="514350" indent="-514350" algn="just">
              <a:lnSpc>
                <a:spcPct val="150000"/>
              </a:lnSpc>
              <a:buFont typeface="+mj-lt"/>
              <a:buAutoNum type="romanLcPeriod" startAt="4"/>
            </a:pPr>
            <a:r>
              <a:rPr lang="el-GR" sz="2300" b="1" dirty="0">
                <a:latin typeface="Times New Roman" panose="02020603050405020304" pitchFamily="18" charset="0"/>
                <a:cs typeface="Times New Roman" panose="02020603050405020304" pitchFamily="18" charset="0"/>
              </a:rPr>
              <a:t>Δ’ Οικουμενική Σύνοδος, </a:t>
            </a:r>
            <a:r>
              <a:rPr lang="el-GR" sz="2300" dirty="0">
                <a:latin typeface="Times New Roman" panose="02020603050405020304" pitchFamily="18" charset="0"/>
                <a:cs typeface="Times New Roman" panose="02020603050405020304" pitchFamily="18" charset="0"/>
              </a:rPr>
              <a:t>Χαλκηδόνα 451</a:t>
            </a:r>
            <a:r>
              <a:rPr lang="en-US" sz="2300" dirty="0">
                <a:latin typeface="Times New Roman" panose="02020603050405020304" pitchFamily="18" charset="0"/>
                <a:cs typeface="Times New Roman" panose="02020603050405020304" pitchFamily="18" charset="0"/>
              </a:rPr>
              <a:t>: </a:t>
            </a:r>
            <a:r>
              <a:rPr lang="el-GR" sz="2300" dirty="0">
                <a:latin typeface="Times New Roman" panose="02020603050405020304" pitchFamily="18" charset="0"/>
                <a:cs typeface="Times New Roman" panose="02020603050405020304" pitchFamily="18" charset="0"/>
              </a:rPr>
              <a:t>Αποφάσισε περί της ένωσης των δύο φύσεων στο Χριστό (θείας και ανθρωπίνης «ασυγχύτως, ατρέπτως, αδιαιρέτως»).</a:t>
            </a:r>
          </a:p>
          <a:p>
            <a:pPr marL="514350" indent="-514350" algn="just">
              <a:lnSpc>
                <a:spcPct val="150000"/>
              </a:lnSpc>
              <a:buFont typeface="+mj-lt"/>
              <a:buAutoNum type="romanLcPeriod" startAt="4"/>
            </a:pPr>
            <a:r>
              <a:rPr lang="el-GR" sz="2300" b="1" dirty="0">
                <a:latin typeface="Times New Roman" panose="02020603050405020304" pitchFamily="18" charset="0"/>
                <a:cs typeface="Times New Roman" panose="02020603050405020304" pitchFamily="18" charset="0"/>
              </a:rPr>
              <a:t>Ε’ Οικουμενική Σύνοδος, </a:t>
            </a:r>
            <a:r>
              <a:rPr lang="el-GR" sz="2300" dirty="0">
                <a:latin typeface="Times New Roman" panose="02020603050405020304" pitchFamily="18" charset="0"/>
                <a:cs typeface="Times New Roman" panose="02020603050405020304" pitchFamily="18" charset="0"/>
              </a:rPr>
              <a:t>Κων/πολη 553, επί Ιουστινιανού</a:t>
            </a:r>
            <a:r>
              <a:rPr lang="en-US" sz="2300" dirty="0">
                <a:latin typeface="Times New Roman" panose="02020603050405020304" pitchFamily="18" charset="0"/>
                <a:cs typeface="Times New Roman" panose="02020603050405020304" pitchFamily="18" charset="0"/>
              </a:rPr>
              <a:t>: </a:t>
            </a:r>
            <a:r>
              <a:rPr lang="el-GR" sz="2300" dirty="0">
                <a:latin typeface="Times New Roman" panose="02020603050405020304" pitchFamily="18" charset="0"/>
                <a:cs typeface="Times New Roman" panose="02020603050405020304" pitchFamily="18" charset="0"/>
              </a:rPr>
              <a:t>Επαναβεβαίωσε τα ορθόδοξα δόγματα περί της Αγίας Τριάδος και του Ιησού Χριστού καταδικάζοντας πλήθος μη ορθοδόξων συγγραμμάτων καθώς και ορισμένους συγγραφείς (Ωριγένη, Ίβα Εδέσσης, Θεόδωρο Μοψουεστίας, Θεοδώρητο Κύρου).</a:t>
            </a:r>
          </a:p>
          <a:p>
            <a:pPr marL="514350" indent="-514350" algn="just">
              <a:lnSpc>
                <a:spcPct val="150000"/>
              </a:lnSpc>
              <a:buFont typeface="+mj-lt"/>
              <a:buAutoNum type="romanLcPeriod" startAt="4"/>
            </a:pPr>
            <a:r>
              <a:rPr lang="el-GR" sz="2300" b="1" dirty="0">
                <a:latin typeface="Times New Roman" panose="02020603050405020304" pitchFamily="18" charset="0"/>
                <a:cs typeface="Times New Roman" panose="02020603050405020304" pitchFamily="18" charset="0"/>
              </a:rPr>
              <a:t>Στ’ Οικουμενική Σύνοδος, </a:t>
            </a:r>
            <a:r>
              <a:rPr lang="el-GR" sz="2300" dirty="0">
                <a:latin typeface="Times New Roman" panose="02020603050405020304" pitchFamily="18" charset="0"/>
                <a:cs typeface="Times New Roman" panose="02020603050405020304" pitchFamily="18" charset="0"/>
              </a:rPr>
              <a:t>Κων/πολη 681</a:t>
            </a:r>
            <a:r>
              <a:rPr lang="en-US" sz="2300" dirty="0">
                <a:latin typeface="Times New Roman" panose="02020603050405020304" pitchFamily="18" charset="0"/>
                <a:cs typeface="Times New Roman" panose="02020603050405020304" pitchFamily="18" charset="0"/>
              </a:rPr>
              <a:t>:</a:t>
            </a:r>
            <a:r>
              <a:rPr lang="el-GR" sz="23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K</a:t>
            </a:r>
            <a:r>
              <a:rPr lang="el-GR" sz="2300" dirty="0">
                <a:latin typeface="Times New Roman" panose="02020603050405020304" pitchFamily="18" charset="0"/>
                <a:cs typeface="Times New Roman" panose="02020603050405020304" pitchFamily="18" charset="0"/>
              </a:rPr>
              <a:t>αταδίκασε τον μονοθελητισμό και τον μονοενεργητισμό και καθόρισε ότι ο Ιησούς Χριστός είχε δύο θελήσεις και δύο ενέργειες, θεϊκές και ανθρώπινες.</a:t>
            </a:r>
            <a:endParaRPr lang="el-GR" sz="2300" b="1"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romanLcPeriod" startAt="4"/>
            </a:pPr>
            <a:r>
              <a:rPr lang="el-GR" sz="2300" b="1" dirty="0">
                <a:latin typeface="Times New Roman" panose="02020603050405020304" pitchFamily="18" charset="0"/>
                <a:cs typeface="Times New Roman" panose="02020603050405020304" pitchFamily="18" charset="0"/>
              </a:rPr>
              <a:t>Η Πενθέκτη Οικουμενική Σύνοδος, </a:t>
            </a:r>
            <a:r>
              <a:rPr lang="el-GR" sz="2300" dirty="0">
                <a:latin typeface="Times New Roman" panose="02020603050405020304" pitchFamily="18" charset="0"/>
                <a:cs typeface="Times New Roman" panose="02020603050405020304" pitchFamily="18" charset="0"/>
              </a:rPr>
              <a:t>691</a:t>
            </a:r>
            <a:r>
              <a:rPr lang="en-US" sz="2300" dirty="0">
                <a:latin typeface="Times New Roman" panose="02020603050405020304" pitchFamily="18" charset="0"/>
                <a:cs typeface="Times New Roman" panose="02020603050405020304" pitchFamily="18" charset="0"/>
              </a:rPr>
              <a:t>: </a:t>
            </a:r>
            <a:r>
              <a:rPr lang="el-GR" sz="2300" dirty="0">
                <a:latin typeface="Times New Roman" panose="02020603050405020304" pitchFamily="18" charset="0"/>
                <a:cs typeface="Times New Roman" panose="02020603050405020304" pitchFamily="18" charset="0"/>
              </a:rPr>
              <a:t>Συμπλήρωσε τις δύο προηγούμενες.</a:t>
            </a:r>
          </a:p>
          <a:p>
            <a:pPr marL="0" indent="0" algn="just">
              <a:lnSpc>
                <a:spcPct val="150000"/>
              </a:lnSpc>
              <a:buNone/>
            </a:pPr>
            <a:r>
              <a:rPr lang="el-GR" sz="2300" dirty="0">
                <a:latin typeface="Times New Roman" panose="02020603050405020304" pitchFamily="18" charset="0"/>
                <a:cs typeface="Times New Roman" panose="02020603050405020304" pitchFamily="18" charset="0"/>
              </a:rPr>
              <a:t>Σκοπός των Οικουμενικών Συνόδων δεν ήταν απλώς η καταδίκη των αιρέσεων, αλλά πρωτίστως η διαλεύκανση της αλήθειας προς σωτηρία του πληρώματος και την ενότητα του σώματος της Εκκλησίας.</a:t>
            </a:r>
          </a:p>
          <a:p>
            <a:pPr marL="514350" indent="-514350" algn="just">
              <a:lnSpc>
                <a:spcPct val="150000"/>
              </a:lnSpc>
              <a:buFont typeface="+mj-lt"/>
              <a:buAutoNum type="romanLcPeriod" startAt="8"/>
            </a:pPr>
            <a:r>
              <a:rPr lang="el-GR" sz="2300" b="1" dirty="0">
                <a:latin typeface="Times New Roman" panose="02020603050405020304" pitchFamily="18" charset="0"/>
                <a:cs typeface="Times New Roman" panose="02020603050405020304" pitchFamily="18" charset="0"/>
              </a:rPr>
              <a:t>Ζ’ Οικουμενική Σύνοδος, </a:t>
            </a:r>
            <a:r>
              <a:rPr lang="el-GR" sz="2300" dirty="0">
                <a:latin typeface="Times New Roman" panose="02020603050405020304" pitchFamily="18" charset="0"/>
                <a:cs typeface="Times New Roman" panose="02020603050405020304" pitchFamily="18" charset="0"/>
              </a:rPr>
              <a:t>754</a:t>
            </a:r>
            <a:r>
              <a:rPr lang="en-US" sz="2300" dirty="0">
                <a:latin typeface="Times New Roman" panose="02020603050405020304" pitchFamily="18" charset="0"/>
                <a:cs typeface="Times New Roman" panose="02020603050405020304" pitchFamily="18" charset="0"/>
              </a:rPr>
              <a:t>:</a:t>
            </a:r>
            <a:r>
              <a:rPr lang="el-GR" sz="2300" dirty="0">
                <a:latin typeface="Times New Roman" panose="02020603050405020304" pitchFamily="18" charset="0"/>
                <a:cs typeface="Times New Roman" panose="02020603050405020304" pitchFamily="18" charset="0"/>
              </a:rPr>
              <a:t> Αποφάσισε την αναστήλωση των ιερών εικόνων καταδικάζοντας την εικονομαχία.</a:t>
            </a:r>
            <a:endParaRPr lang="el-GR" sz="2300" b="1" dirty="0">
              <a:latin typeface="Times New Roman" panose="02020603050405020304" pitchFamily="18" charset="0"/>
              <a:cs typeface="Times New Roman" panose="02020603050405020304" pitchFamily="18" charset="0"/>
            </a:endParaRPr>
          </a:p>
          <a:p>
            <a:pPr marL="514350" indent="-514350" algn="just">
              <a:buFont typeface="+mj-lt"/>
              <a:buAutoNum type="romanLcPeriod" startAt="4"/>
            </a:pPr>
            <a:endParaRPr lang="el-G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31160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D240F-75FD-4678-A1CB-232C470DAED9}"/>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ED29A00F-06CE-45E9-90B7-60034FF0A35F}"/>
              </a:ext>
            </a:extLst>
          </p:cNvPr>
          <p:cNvSpPr>
            <a:spLocks noGrp="1"/>
          </p:cNvSpPr>
          <p:nvPr>
            <p:ph idx="1"/>
          </p:nvPr>
        </p:nvSpPr>
        <p:spPr/>
        <p:txBody>
          <a:bodyPr>
            <a:normAutofit fontScale="85000" lnSpcReduction="20000"/>
          </a:bodyPr>
          <a:lstStyle/>
          <a:p>
            <a:pPr marL="514350" indent="-514350" algn="just">
              <a:buFont typeface="+mj-lt"/>
              <a:buAutoNum type="arabicPeriod" startAt="3"/>
            </a:pPr>
            <a:r>
              <a:rPr lang="el-GR" sz="2000" b="1" u="sng" dirty="0">
                <a:latin typeface="Times New Roman" panose="02020603050405020304" pitchFamily="18" charset="0"/>
                <a:cs typeface="Times New Roman" panose="02020603050405020304" pitchFamily="18" charset="0"/>
              </a:rPr>
              <a:t>Οι Πατέρες της Εκκλησίας</a:t>
            </a:r>
          </a:p>
          <a:p>
            <a:pPr algn="just">
              <a:lnSpc>
                <a:spcPct val="150000"/>
              </a:lnSpc>
            </a:pPr>
            <a:r>
              <a:rPr lang="el-GR" sz="2000" dirty="0">
                <a:latin typeface="Times New Roman" panose="02020603050405020304" pitchFamily="18" charset="0"/>
                <a:cs typeface="Times New Roman" panose="02020603050405020304" pitchFamily="18" charset="0"/>
              </a:rPr>
              <a:t>Στη Χριστιανική Γραμματεία ο όρος «Θεολογία» δεν σημαίνει τον λόγο που ο άνθρωπος αρθρώνει για το Θεό, αλλά αυτό που ο Θεός αποκαλύπτει στον άνθρωπο, καθόσον «εν μορφή Θεού υπάρχων εκένωσεν εαυτόν μορφή δούλου λαβών». (φιλανθρωπία του Θεού).</a:t>
            </a:r>
          </a:p>
          <a:p>
            <a:pPr algn="just">
              <a:lnSpc>
                <a:spcPct val="150000"/>
              </a:lnSpc>
            </a:pPr>
            <a:r>
              <a:rPr lang="el-GR" sz="2000" dirty="0">
                <a:latin typeface="Times New Roman" panose="02020603050405020304" pitchFamily="18" charset="0"/>
                <a:cs typeface="Times New Roman" panose="02020603050405020304" pitchFamily="18" charset="0"/>
              </a:rPr>
              <a:t>Θεολόγοι οναμάστηκαν οι μεγάλοι διδάσκαλοι της Εκκλησίας οι οποίοι αντιμετώπισαν τις αιρετικές διδασκαλίες και διετράνωσαν την αλήθεια την οποία ο Θεός αποκάλυψε στον κόσμο.</a:t>
            </a:r>
          </a:p>
          <a:p>
            <a:pPr algn="just">
              <a:lnSpc>
                <a:spcPct val="150000"/>
              </a:lnSpc>
            </a:pPr>
            <a:r>
              <a:rPr lang="el-GR" sz="2000" dirty="0">
                <a:latin typeface="Times New Roman" panose="02020603050405020304" pitchFamily="18" charset="0"/>
                <a:cs typeface="Times New Roman" panose="02020603050405020304" pitchFamily="18" charset="0"/>
              </a:rPr>
              <a:t>Ο τίτλος του Θεολόγου δόθηκε στον Ευαγγελιστή Ιωάννη, στον Γρηγόριο τον Ναζιανζηνό (γιατί μίλησε περί της Θεότητος του Λόγου) και στον Συμεών τον νέο Θεολόγο για την περί Θείου φωτός διδασκαλία του.</a:t>
            </a:r>
          </a:p>
          <a:p>
            <a:pPr algn="just">
              <a:lnSpc>
                <a:spcPct val="150000"/>
              </a:lnSpc>
            </a:pPr>
            <a:r>
              <a:rPr lang="el-GR" sz="2000" dirty="0">
                <a:latin typeface="Times New Roman" panose="02020603050405020304" pitchFamily="18" charset="0"/>
                <a:cs typeface="Times New Roman" panose="02020603050405020304" pitchFamily="18" charset="0"/>
              </a:rPr>
              <a:t>Στην ασκητική και μυστική (φιλοκαλική) Γραμματεία ο όρος Θεολογία συνδέθηκε με την προσευχή. Ως Θεολογία μπορεί να ορισθεί η πνευματική εκείνη εμπειρία που αποκτά ο νους του ανθρώπου κατά τη διάρκεια της προσευχής και γίνεται θεωρός της Αγίας Τριάδος.</a:t>
            </a:r>
          </a:p>
        </p:txBody>
      </p:sp>
    </p:spTree>
    <p:extLst>
      <p:ext uri="{BB962C8B-B14F-4D97-AF65-F5344CB8AC3E}">
        <p14:creationId xmlns:p14="http://schemas.microsoft.com/office/powerpoint/2010/main" val="206491723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D927C-B089-4152-816F-D0B41C113261}"/>
              </a:ext>
            </a:extLst>
          </p:cNvPr>
          <p:cNvSpPr>
            <a:spLocks noGrp="1"/>
          </p:cNvSpPr>
          <p:nvPr>
            <p:ph type="title"/>
          </p:nvPr>
        </p:nvSpPr>
        <p:spPr/>
        <p:txBody>
          <a:bodyPr>
            <a:normAutofit/>
          </a:bodyPr>
          <a:lstStyle/>
          <a:p>
            <a:pPr algn="ctr"/>
            <a:r>
              <a:rPr lang="el-GR" sz="2800" b="1" u="sng" dirty="0">
                <a:latin typeface="Times New Roman" panose="02020603050405020304" pitchFamily="18" charset="0"/>
                <a:cs typeface="Times New Roman" panose="02020603050405020304" pitchFamily="18" charset="0"/>
              </a:rPr>
              <a:t>Εισαγωγικά εγχειρίδια στην Ανατολή</a:t>
            </a:r>
          </a:p>
        </p:txBody>
      </p:sp>
      <p:sp>
        <p:nvSpPr>
          <p:cNvPr id="3" name="Content Placeholder 2">
            <a:extLst>
              <a:ext uri="{FF2B5EF4-FFF2-40B4-BE49-F238E27FC236}">
                <a16:creationId xmlns:a16="http://schemas.microsoft.com/office/drawing/2014/main" id="{7F1D7947-410B-42E0-A85B-BBA87D5ECD67}"/>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Τον 19ο αι. Κυκλοφόρησε στη Ρωσία και μεταφράσθηκε στα ελληνικά το έργο του Επισκόπου Βινίσης Μακαρίου «Εισαγωγή εις την Ορθόδοξον Θεολογίαν» (1858).</a:t>
            </a:r>
          </a:p>
          <a:p>
            <a:pPr algn="just">
              <a:lnSpc>
                <a:spcPct val="150000"/>
              </a:lnSpc>
            </a:pPr>
            <a:r>
              <a:rPr lang="el-GR" sz="2200" dirty="0">
                <a:latin typeface="Times New Roman" panose="02020603050405020304" pitchFamily="18" charset="0"/>
                <a:cs typeface="Times New Roman" panose="02020603050405020304" pitchFamily="18" charset="0"/>
              </a:rPr>
              <a:t>Τον 18ο αι. ο Ευγένιος Βούλγαρης έγραψε «Εισαγωγή στη Θεολογία ή Ιερά Θεολογία, ή Θεολογικόν», που εκδόθηκε το 1872. Αναλλύει τον όρο Θεολογία, την οποία διαιρεί σε α) δογματική και ηθική, β) σε θετική και σχολαστική και γ) σε θεωρητική.</a:t>
            </a:r>
          </a:p>
          <a:p>
            <a:pPr algn="just">
              <a:lnSpc>
                <a:spcPct val="150000"/>
              </a:lnSpc>
            </a:pPr>
            <a:r>
              <a:rPr lang="el-GR" sz="2200" dirty="0">
                <a:latin typeface="Times New Roman" panose="02020603050405020304" pitchFamily="18" charset="0"/>
                <a:cs typeface="Times New Roman" panose="02020603050405020304" pitchFamily="18" charset="0"/>
              </a:rPr>
              <a:t>Με την ίδρυση της Θεολογικής Σχολής Αθηνών (1836) και της Θεολογικής Σχολής της Χάλκης (1844), υπάρχει ανάγκη συγγραφής εισαγωγικών εγχειριδίων.</a:t>
            </a:r>
          </a:p>
        </p:txBody>
      </p:sp>
    </p:spTree>
    <p:extLst>
      <p:ext uri="{BB962C8B-B14F-4D97-AF65-F5344CB8AC3E}">
        <p14:creationId xmlns:p14="http://schemas.microsoft.com/office/powerpoint/2010/main" val="169067268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DF369-1B58-4B91-B1AB-7EAF2F72E0D0}"/>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225BB40F-0743-4A7B-A383-1DFDECC7C7F9}"/>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Φιλ. Παπαδόπουλου, </a:t>
            </a:r>
            <a:r>
              <a:rPr lang="el-GR" sz="2200" i="1" dirty="0">
                <a:latin typeface="Times New Roman" panose="02020603050405020304" pitchFamily="18" charset="0"/>
                <a:cs typeface="Times New Roman" panose="02020603050405020304" pitchFamily="18" charset="0"/>
              </a:rPr>
              <a:t>Εγκυκλοπαιδεία της Θεολογίας</a:t>
            </a:r>
            <a:r>
              <a:rPr lang="el-GR" sz="2200" dirty="0">
                <a:latin typeface="Times New Roman" panose="02020603050405020304" pitchFamily="18" charset="0"/>
                <a:cs typeface="Times New Roman" panose="02020603050405020304" pitchFamily="18" charset="0"/>
              </a:rPr>
              <a:t>, Αθήναι</a:t>
            </a:r>
            <a:r>
              <a:rPr lang="en-US" sz="2200" dirty="0">
                <a:latin typeface="Times New Roman" panose="02020603050405020304" pitchFamily="18" charset="0"/>
                <a:cs typeface="Times New Roman" panose="02020603050405020304" pitchFamily="18" charset="0"/>
              </a:rPr>
              <a:t>:</a:t>
            </a:r>
            <a:r>
              <a:rPr lang="el-GR" sz="2200" dirty="0">
                <a:latin typeface="Times New Roman" panose="02020603050405020304" pitchFamily="18" charset="0"/>
                <a:cs typeface="Times New Roman" panose="02020603050405020304" pitchFamily="18" charset="0"/>
              </a:rPr>
              <a:t> 1905.</a:t>
            </a:r>
            <a:endParaRPr lang="en-US" sz="2200" dirty="0">
              <a:latin typeface="Times New Roman" panose="02020603050405020304" pitchFamily="18" charset="0"/>
              <a:cs typeface="Times New Roman" panose="02020603050405020304" pitchFamily="18" charset="0"/>
            </a:endParaRPr>
          </a:p>
          <a:p>
            <a:pPr algn="just">
              <a:lnSpc>
                <a:spcPct val="150000"/>
              </a:lnSpc>
            </a:pPr>
            <a:r>
              <a:rPr lang="el-GR" sz="2200" dirty="0">
                <a:latin typeface="Times New Roman" panose="02020603050405020304" pitchFamily="18" charset="0"/>
                <a:cs typeface="Times New Roman" panose="02020603050405020304" pitchFamily="18" charset="0"/>
              </a:rPr>
              <a:t>Δ. Κουϊμτσοπούλου, </a:t>
            </a:r>
            <a:r>
              <a:rPr lang="el-GR" sz="2200" i="1" dirty="0">
                <a:latin typeface="Times New Roman" panose="02020603050405020304" pitchFamily="18" charset="0"/>
                <a:cs typeface="Times New Roman" panose="02020603050405020304" pitchFamily="18" charset="0"/>
              </a:rPr>
              <a:t>Η Εγκυκλοπαιδεία της Θεολογίας και η θέσις αυτής εν τη θεολογική επιστήμη,</a:t>
            </a:r>
            <a:r>
              <a:rPr lang="el-GR" sz="2200" dirty="0">
                <a:latin typeface="Times New Roman" panose="02020603050405020304" pitchFamily="18" charset="0"/>
                <a:cs typeface="Times New Roman" panose="02020603050405020304" pitchFamily="18" charset="0"/>
              </a:rPr>
              <a:t> Αθήναι</a:t>
            </a:r>
            <a:r>
              <a:rPr lang="en-US" sz="2200" dirty="0">
                <a:latin typeface="Times New Roman" panose="02020603050405020304" pitchFamily="18" charset="0"/>
                <a:cs typeface="Times New Roman" panose="02020603050405020304" pitchFamily="18" charset="0"/>
              </a:rPr>
              <a:t>: 1938.</a:t>
            </a:r>
          </a:p>
          <a:p>
            <a:pPr algn="just">
              <a:lnSpc>
                <a:spcPct val="150000"/>
              </a:lnSpc>
            </a:pPr>
            <a:r>
              <a:rPr lang="el-GR" sz="2200" dirty="0">
                <a:latin typeface="Times New Roman" panose="02020603050405020304" pitchFamily="18" charset="0"/>
                <a:cs typeface="Times New Roman" panose="02020603050405020304" pitchFamily="18" charset="0"/>
              </a:rPr>
              <a:t>Παναγιώτη Ν. Τρεμπέλα, </a:t>
            </a:r>
            <a:r>
              <a:rPr lang="el-GR" sz="2200" i="1" dirty="0">
                <a:latin typeface="Times New Roman" panose="02020603050405020304" pitchFamily="18" charset="0"/>
                <a:cs typeface="Times New Roman" panose="02020603050405020304" pitchFamily="18" charset="0"/>
              </a:rPr>
              <a:t>Εγκυκλοπαιδεία της Θεολογίας, </a:t>
            </a:r>
            <a:r>
              <a:rPr lang="el-GR" sz="2200" dirty="0">
                <a:latin typeface="Times New Roman" panose="02020603050405020304" pitchFamily="18" charset="0"/>
                <a:cs typeface="Times New Roman" panose="02020603050405020304" pitchFamily="18" charset="0"/>
              </a:rPr>
              <a:t>Αθήναι</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1964.</a:t>
            </a:r>
          </a:p>
          <a:p>
            <a:pPr algn="just">
              <a:lnSpc>
                <a:spcPct val="150000"/>
              </a:lnSpc>
            </a:pPr>
            <a:r>
              <a:rPr lang="el-GR" sz="2200" dirty="0">
                <a:latin typeface="Times New Roman" panose="02020603050405020304" pitchFamily="18" charset="0"/>
                <a:cs typeface="Times New Roman" panose="02020603050405020304" pitchFamily="18" charset="0"/>
              </a:rPr>
              <a:t>Κων/νου Φράγκου, </a:t>
            </a:r>
            <a:r>
              <a:rPr lang="el-GR" sz="2200" i="1" dirty="0">
                <a:latin typeface="Times New Roman" panose="02020603050405020304" pitchFamily="18" charset="0"/>
                <a:cs typeface="Times New Roman" panose="02020603050405020304" pitchFamily="18" charset="0"/>
              </a:rPr>
              <a:t>Η Εισαγωγή στην Επιστήμη της Θεολογίας. Εισαγωγικά για τη χρήση των φοιτητών της Θεολογικής Σχολής του ΑΠΘ, </a:t>
            </a:r>
            <a:r>
              <a:rPr lang="el-GR" sz="2200" dirty="0">
                <a:latin typeface="Times New Roman" panose="02020603050405020304" pitchFamily="18" charset="0"/>
                <a:cs typeface="Times New Roman" panose="02020603050405020304" pitchFamily="18" charset="0"/>
              </a:rPr>
              <a:t>Θεσ/νίκη</a:t>
            </a:r>
            <a:r>
              <a:rPr lang="en-US" sz="2200" dirty="0">
                <a:latin typeface="Times New Roman" panose="02020603050405020304" pitchFamily="18" charset="0"/>
                <a:cs typeface="Times New Roman" panose="02020603050405020304" pitchFamily="18" charset="0"/>
              </a:rPr>
              <a:t>:</a:t>
            </a:r>
            <a:r>
              <a:rPr lang="el-GR" sz="2200" dirty="0">
                <a:latin typeface="Times New Roman" panose="02020603050405020304" pitchFamily="18" charset="0"/>
                <a:cs typeface="Times New Roman" panose="02020603050405020304" pitchFamily="18" charset="0"/>
              </a:rPr>
              <a:t> 1981</a:t>
            </a:r>
            <a:r>
              <a:rPr lang="en-US" sz="2200" dirty="0">
                <a:latin typeface="Times New Roman" panose="02020603050405020304" pitchFamily="18" charset="0"/>
                <a:cs typeface="Times New Roman" panose="02020603050405020304" pitchFamily="18" charset="0"/>
              </a:rPr>
              <a:t>.</a:t>
            </a:r>
          </a:p>
          <a:p>
            <a:pPr algn="just">
              <a:lnSpc>
                <a:spcPct val="150000"/>
              </a:lnSpc>
            </a:pPr>
            <a:r>
              <a:rPr lang="el-GR" sz="2200" dirty="0">
                <a:latin typeface="Times New Roman" panose="02020603050405020304" pitchFamily="18" charset="0"/>
                <a:cs typeface="Times New Roman" panose="02020603050405020304" pitchFamily="18" charset="0"/>
              </a:rPr>
              <a:t>Βασιλείου Φανουργάκη, </a:t>
            </a:r>
            <a:r>
              <a:rPr lang="el-GR" sz="2200" i="1" dirty="0">
                <a:latin typeface="Times New Roman" panose="02020603050405020304" pitchFamily="18" charset="0"/>
                <a:cs typeface="Times New Roman" panose="02020603050405020304" pitchFamily="18" charset="0"/>
              </a:rPr>
              <a:t>Εισαγωγή στη Θεολογία, </a:t>
            </a:r>
            <a:r>
              <a:rPr lang="el-GR" sz="2200" dirty="0">
                <a:latin typeface="Times New Roman" panose="02020603050405020304" pitchFamily="18" charset="0"/>
                <a:cs typeface="Times New Roman" panose="02020603050405020304" pitchFamily="18" charset="0"/>
              </a:rPr>
              <a:t>Θεσ/νίκη</a:t>
            </a:r>
            <a:r>
              <a:rPr lang="en-US" sz="2200" dirty="0">
                <a:latin typeface="Times New Roman" panose="02020603050405020304" pitchFamily="18" charset="0"/>
                <a:cs typeface="Times New Roman" panose="02020603050405020304" pitchFamily="18" charset="0"/>
              </a:rPr>
              <a:t>: 1991.</a:t>
            </a:r>
            <a:endParaRPr lang="el-G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400331"/>
      </p:ext>
    </p:extLst>
  </p:cSld>
  <p:clrMapOvr>
    <a:masterClrMapping/>
  </p:clrMapOvr>
  <p:transition spd="slow">
    <p:randomBar dir="vert"/>
  </p:transition>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5_Office Theme</vt:lpstr>
      <vt:lpstr>ΜΑΘΗΜΑ ΔΕΥΤΕΡΟ  Πηγές και Βοηθήματα για το περιεχόμενο της Θεολογίας</vt:lpstr>
      <vt:lpstr>PowerPoint Presentation</vt:lpstr>
      <vt:lpstr>PowerPoint Presentation</vt:lpstr>
      <vt:lpstr>PowerPoint Presentation</vt:lpstr>
      <vt:lpstr>Εισαγωγικά εγχειρίδια στην Ανατολή</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ΔΕΥΤΕΡΟ  Πηγές και Βοηθήματα για το περιεχόμενο της Θεολογίας</dc:title>
  <dc:creator>user</dc:creator>
  <cp:lastModifiedBy>user</cp:lastModifiedBy>
  <cp:revision>1</cp:revision>
  <dcterms:created xsi:type="dcterms:W3CDTF">2020-11-10T07:38:12Z</dcterms:created>
  <dcterms:modified xsi:type="dcterms:W3CDTF">2020-11-10T07:38:40Z</dcterms:modified>
</cp:coreProperties>
</file>