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89750" cy="100187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9395B-749B-4F4C-99DA-CF072CB594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4609F285-B1A8-4B16-8E1A-05CC9DEB4F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5D689739-7CC5-432E-881B-DD58B79057CA}"/>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5" name="Footer Placeholder 4">
            <a:extLst>
              <a:ext uri="{FF2B5EF4-FFF2-40B4-BE49-F238E27FC236}">
                <a16:creationId xmlns:a16="http://schemas.microsoft.com/office/drawing/2014/main" id="{1AB0C015-17FC-41BF-8F2A-552C2BC1DFE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79815E9-C695-4250-893D-CC30B26C1DBF}"/>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4232551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8DFC1-7702-45DF-9FF6-19C075B8D4B1}"/>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1646E75D-F3E4-49F6-8057-00549605D8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8A01E54-EBD0-48A5-9DDF-86B3038032D1}"/>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5" name="Footer Placeholder 4">
            <a:extLst>
              <a:ext uri="{FF2B5EF4-FFF2-40B4-BE49-F238E27FC236}">
                <a16:creationId xmlns:a16="http://schemas.microsoft.com/office/drawing/2014/main" id="{C79CABFF-0C1E-4AB7-B61F-606CBD3B544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2E205B3-EEB3-4258-8444-19A289D1F63F}"/>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96761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97FB1E-0FD2-4856-9808-E5DA42D3F2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D3CF6D4A-8791-4B85-9A78-B34EE4648B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D99529D7-4418-4D8A-A73F-69356371B1E9}"/>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5" name="Footer Placeholder 4">
            <a:extLst>
              <a:ext uri="{FF2B5EF4-FFF2-40B4-BE49-F238E27FC236}">
                <a16:creationId xmlns:a16="http://schemas.microsoft.com/office/drawing/2014/main" id="{5D4AF5AC-22E8-4BE2-AD8C-07CBBD2A6B6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0AFC925-8E6E-4CFE-8719-DAABD8FC01F0}"/>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391289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0380-1A6E-4B15-B06A-30FF2FBE457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4B4BF8E2-F08D-478D-AA72-40DBA2457A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B74C4F63-6843-475C-92C8-AD316CC7D555}"/>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5" name="Footer Placeholder 4">
            <a:extLst>
              <a:ext uri="{FF2B5EF4-FFF2-40B4-BE49-F238E27FC236}">
                <a16:creationId xmlns:a16="http://schemas.microsoft.com/office/drawing/2014/main" id="{D13DD47C-AC4B-471E-9BFB-0DCDD4728A0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59E129C-193C-4924-90BD-2AF48CAC3148}"/>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137132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E720E-28EE-4D08-A363-A7B54B70BA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88312503-C159-49CB-A580-A87F624B99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BB6ED7-D092-4170-929B-D7C1994108A5}"/>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5" name="Footer Placeholder 4">
            <a:extLst>
              <a:ext uri="{FF2B5EF4-FFF2-40B4-BE49-F238E27FC236}">
                <a16:creationId xmlns:a16="http://schemas.microsoft.com/office/drawing/2014/main" id="{31F5EEEF-6523-4188-836F-1FFDFF001EB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27EBAB4-98BC-4C67-9A49-6693D12839EB}"/>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218619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879F-0333-4416-802C-445B0F2B1011}"/>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3865E139-7070-4781-A4FF-C2BE7DAAF3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1DCEDDF3-49D9-47EA-9427-5DD2C53091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E2114AAD-1AC1-4CC8-85FF-CE0A45BFFAFD}"/>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6" name="Footer Placeholder 5">
            <a:extLst>
              <a:ext uri="{FF2B5EF4-FFF2-40B4-BE49-F238E27FC236}">
                <a16:creationId xmlns:a16="http://schemas.microsoft.com/office/drawing/2014/main" id="{7D388CAB-B8E2-459F-B379-88FF1028699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F03EFA5-5E7F-4726-AF0C-3F5C3B0B9597}"/>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120382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BE8EC-3D73-4164-A691-8733D8B9A5AC}"/>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BBA87B10-94A2-4B90-978C-257CD145B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A9BE87-040C-43EB-A74B-7AAEA53133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C965F9FF-C316-4919-A23D-37260A3609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85AA5B-58F5-411A-9879-C070B298B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34C72399-14E2-4E85-B0FD-C955C37A5AD5}"/>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8" name="Footer Placeholder 7">
            <a:extLst>
              <a:ext uri="{FF2B5EF4-FFF2-40B4-BE49-F238E27FC236}">
                <a16:creationId xmlns:a16="http://schemas.microsoft.com/office/drawing/2014/main" id="{57BD699D-1835-4567-81D7-498F35AD0F29}"/>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C431B25D-87D5-4094-A01C-7FD62ACB42B7}"/>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24722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FFBC-FAEB-4E18-A270-3FB98EFFB9F8}"/>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C4A1989F-A327-467A-B1DD-0991526FF1A8}"/>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4" name="Footer Placeholder 3">
            <a:extLst>
              <a:ext uri="{FF2B5EF4-FFF2-40B4-BE49-F238E27FC236}">
                <a16:creationId xmlns:a16="http://schemas.microsoft.com/office/drawing/2014/main" id="{9DDE5328-C20F-4E11-99F4-FCECBBC284BF}"/>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3618F5A7-B8BF-489D-9401-DF4A48E428B9}"/>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3291949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023A6C-74D4-4E0A-BE32-9AD10A7F0CAA}"/>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3" name="Footer Placeholder 2">
            <a:extLst>
              <a:ext uri="{FF2B5EF4-FFF2-40B4-BE49-F238E27FC236}">
                <a16:creationId xmlns:a16="http://schemas.microsoft.com/office/drawing/2014/main" id="{ABCCD6F1-3445-40FC-8C93-ECAB5A4C78A9}"/>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AF00C052-C460-47AA-BE0A-85BA8FFD0F16}"/>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3674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D0E8E-925E-4005-90AD-1F8BFF012F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25527B5A-18F3-42C2-A750-5479D2D09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557854E0-F42A-4E57-ADEC-280FD4F3B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5374E1-874E-4CAE-B5C2-5AEB26FF996A}"/>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6" name="Footer Placeholder 5">
            <a:extLst>
              <a:ext uri="{FF2B5EF4-FFF2-40B4-BE49-F238E27FC236}">
                <a16:creationId xmlns:a16="http://schemas.microsoft.com/office/drawing/2014/main" id="{3C857D0A-C2E0-4985-B0CC-BF5BCD01AC81}"/>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D2F80F3-4D1B-468F-B34C-A4ABDFA9EBA3}"/>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132675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877B-B2FA-483A-9957-D1F60A7B99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23952531-6B91-4302-8AC2-E8ECED67E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BCC8912E-A5E0-431A-8F8F-5762ED395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8DF76-D54B-4F50-87AF-FC7D8219C5FA}"/>
              </a:ext>
            </a:extLst>
          </p:cNvPr>
          <p:cNvSpPr>
            <a:spLocks noGrp="1"/>
          </p:cNvSpPr>
          <p:nvPr>
            <p:ph type="dt" sz="half" idx="10"/>
          </p:nvPr>
        </p:nvSpPr>
        <p:spPr/>
        <p:txBody>
          <a:bodyPr/>
          <a:lstStyle/>
          <a:p>
            <a:fld id="{903D1756-843A-4D3E-9540-E16BA1F61B15}" type="datetimeFigureOut">
              <a:rPr lang="el-GR" smtClean="0"/>
              <a:t>7/1/2021</a:t>
            </a:fld>
            <a:endParaRPr lang="el-GR"/>
          </a:p>
        </p:txBody>
      </p:sp>
      <p:sp>
        <p:nvSpPr>
          <p:cNvPr id="6" name="Footer Placeholder 5">
            <a:extLst>
              <a:ext uri="{FF2B5EF4-FFF2-40B4-BE49-F238E27FC236}">
                <a16:creationId xmlns:a16="http://schemas.microsoft.com/office/drawing/2014/main" id="{059B31A5-D5EF-4022-BD5B-BA012D48F8F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545746BF-E910-4999-B85B-D7CC0E8A370C}"/>
              </a:ext>
            </a:extLst>
          </p:cNvPr>
          <p:cNvSpPr>
            <a:spLocks noGrp="1"/>
          </p:cNvSpPr>
          <p:nvPr>
            <p:ph type="sldNum" sz="quarter" idx="12"/>
          </p:nvPr>
        </p:nvSpPr>
        <p:spPr/>
        <p:txBody>
          <a:bodyPr/>
          <a:lstStyle/>
          <a:p>
            <a:fld id="{DB666659-392F-4663-955A-37FD0A3AD78A}" type="slidenum">
              <a:rPr lang="el-GR" smtClean="0"/>
              <a:t>‹#›</a:t>
            </a:fld>
            <a:endParaRPr lang="el-GR"/>
          </a:p>
        </p:txBody>
      </p:sp>
    </p:spTree>
    <p:extLst>
      <p:ext uri="{BB962C8B-B14F-4D97-AF65-F5344CB8AC3E}">
        <p14:creationId xmlns:p14="http://schemas.microsoft.com/office/powerpoint/2010/main" val="119162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B8B50D-6B21-4C62-A714-E6E3A3ABE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65766C85-51CC-4D32-9CC0-124FA028B6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931E7617-BF7B-48D2-87FE-2B75BEC96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D1756-843A-4D3E-9540-E16BA1F61B15}" type="datetimeFigureOut">
              <a:rPr lang="el-GR" smtClean="0"/>
              <a:t>7/1/2021</a:t>
            </a:fld>
            <a:endParaRPr lang="el-GR"/>
          </a:p>
        </p:txBody>
      </p:sp>
      <p:sp>
        <p:nvSpPr>
          <p:cNvPr id="5" name="Footer Placeholder 4">
            <a:extLst>
              <a:ext uri="{FF2B5EF4-FFF2-40B4-BE49-F238E27FC236}">
                <a16:creationId xmlns:a16="http://schemas.microsoft.com/office/drawing/2014/main" id="{B14DF51A-6769-41D8-97DC-440C52B92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EE130252-CA1A-4D55-85CB-805F267D2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66659-392F-4663-955A-37FD0A3AD78A}" type="slidenum">
              <a:rPr lang="el-GR" smtClean="0"/>
              <a:t>‹#›</a:t>
            </a:fld>
            <a:endParaRPr lang="el-GR"/>
          </a:p>
        </p:txBody>
      </p:sp>
    </p:spTree>
    <p:extLst>
      <p:ext uri="{BB962C8B-B14F-4D97-AF65-F5344CB8AC3E}">
        <p14:creationId xmlns:p14="http://schemas.microsoft.com/office/powerpoint/2010/main" val="497067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4DD14-B54C-4CAD-B322-D749F39D56A4}"/>
              </a:ext>
            </a:extLst>
          </p:cNvPr>
          <p:cNvSpPr>
            <a:spLocks noGrp="1"/>
          </p:cNvSpPr>
          <p:nvPr>
            <p:ph type="ctrTitle"/>
          </p:nvPr>
        </p:nvSpPr>
        <p:spPr/>
        <p:txBody>
          <a:bodyPr>
            <a:normAutofit/>
          </a:bodyPr>
          <a:lstStyle/>
          <a:p>
            <a:r>
              <a:rPr lang="el-GR" sz="2400" b="1" dirty="0">
                <a:latin typeface="Times New Roman" panose="02020603050405020304" pitchFamily="18" charset="0"/>
                <a:cs typeface="Times New Roman" panose="02020603050405020304" pitchFamily="18" charset="0"/>
              </a:rPr>
              <a:t>ΜΑΘΗΜΑ ΕΝΔΕΚΑΤΟ Α’</a:t>
            </a:r>
          </a:p>
        </p:txBody>
      </p:sp>
      <p:sp>
        <p:nvSpPr>
          <p:cNvPr id="3" name="Subtitle 2">
            <a:extLst>
              <a:ext uri="{FF2B5EF4-FFF2-40B4-BE49-F238E27FC236}">
                <a16:creationId xmlns:a16="http://schemas.microsoft.com/office/drawing/2014/main" id="{449C08CA-CB60-453F-887F-758B14EE4863}"/>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167291778"/>
      </p:ext>
    </p:extLst>
  </p:cSld>
  <p:clrMapOvr>
    <a:masterClrMapping/>
  </p:clrMapOvr>
  <mc:AlternateContent xmlns:mc="http://schemas.openxmlformats.org/markup-compatibility/2006">
    <mc:Choice xmlns:p14="http://schemas.microsoft.com/office/powerpoint/2010/main" Requires="p14">
      <p:transition spd="slow" p14:dur="2000" advTm="1499"/>
    </mc:Choice>
    <mc:Fallback>
      <p:transition spd="slow" advTm="149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1542-1E70-4F9B-A7CB-D3443068DAE4}"/>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Παρουσίαση κειμένου κ. Δήμητρας Κούκουρα</a:t>
            </a:r>
            <a:br>
              <a:rPr lang="el-GR" sz="2200" b="1" u="sng" dirty="0">
                <a:latin typeface="Times New Roman" panose="02020603050405020304" pitchFamily="18" charset="0"/>
                <a:cs typeface="Times New Roman" panose="02020603050405020304" pitchFamily="18" charset="0"/>
              </a:rPr>
            </a:br>
            <a:r>
              <a:rPr lang="el-GR" sz="2200" b="1" u="sng" dirty="0">
                <a:latin typeface="Times New Roman" panose="02020603050405020304" pitchFamily="18" charset="0"/>
                <a:cs typeface="Times New Roman" panose="02020603050405020304" pitchFamily="18" charset="0"/>
              </a:rPr>
              <a:t> «</a:t>
            </a:r>
            <a:r>
              <a:rPr lang="el-GR" sz="2200" b="1" i="1" u="sng" dirty="0">
                <a:latin typeface="Times New Roman" panose="02020603050405020304" pitchFamily="18" charset="0"/>
                <a:cs typeface="Times New Roman" panose="02020603050405020304" pitchFamily="18" charset="0"/>
              </a:rPr>
              <a:t>Η μαρτυρία της Ορθόδοξης Εκκλησίας στην Οικουμενική Κίνηση»</a:t>
            </a:r>
            <a:r>
              <a:rPr lang="el-GR" sz="2200" b="1" u="sng" dirty="0">
                <a:latin typeface="Times New Roman" panose="02020603050405020304" pitchFamily="18" charset="0"/>
                <a:cs typeface="Times New Roman" panose="02020603050405020304" pitchFamily="18" charset="0"/>
              </a:rPr>
              <a:t>. Επικοινωνιακή προσέγγιση, σσ. 447-461.</a:t>
            </a:r>
          </a:p>
        </p:txBody>
      </p:sp>
      <p:sp>
        <p:nvSpPr>
          <p:cNvPr id="3" name="Content Placeholder 2">
            <a:extLst>
              <a:ext uri="{FF2B5EF4-FFF2-40B4-BE49-F238E27FC236}">
                <a16:creationId xmlns:a16="http://schemas.microsoft.com/office/drawing/2014/main" id="{C9ADBFFC-4F5E-4D6E-BE78-D30007D87E11}"/>
              </a:ext>
            </a:extLst>
          </p:cNvPr>
          <p:cNvSpPr>
            <a:spLocks noGrp="1"/>
          </p:cNvSpPr>
          <p:nvPr>
            <p:ph idx="1"/>
          </p:nvPr>
        </p:nvSpPr>
        <p:spPr/>
        <p:txBody>
          <a:bodyPr>
            <a:normAutofit fontScale="85000" lnSpcReduction="10000"/>
          </a:bodyPr>
          <a:lstStyle/>
          <a:p>
            <a:pPr algn="just">
              <a:lnSpc>
                <a:spcPct val="150000"/>
              </a:lnSpc>
            </a:pPr>
            <a:r>
              <a:rPr lang="el-GR" sz="2200" dirty="0">
                <a:latin typeface="Times New Roman" panose="02020603050405020304" pitchFamily="18" charset="0"/>
                <a:cs typeface="Times New Roman" panose="02020603050405020304" pitchFamily="18" charset="0"/>
              </a:rPr>
              <a:t>Η «Οικουμενική Κίνηση» γίνεται με διάφορους τρόπους αντιληπτή σπό τις Χριστιανικές Εκκλησίας.</a:t>
            </a:r>
          </a:p>
          <a:p>
            <a:pPr algn="just">
              <a:lnSpc>
                <a:spcPct val="150000"/>
              </a:lnSpc>
            </a:pPr>
            <a:r>
              <a:rPr lang="el-GR" sz="2200" dirty="0">
                <a:latin typeface="Times New Roman" panose="02020603050405020304" pitchFamily="18" charset="0"/>
                <a:cs typeface="Times New Roman" panose="02020603050405020304" pitchFamily="18" charset="0"/>
              </a:rPr>
              <a:t>Οικουμένη=κατοικούμενη γη όπου επικρατούσε η ελληνική παιδεία και η ρωμαϊκή διοίκηση.</a:t>
            </a:r>
          </a:p>
          <a:p>
            <a:pPr algn="just">
              <a:lnSpc>
                <a:spcPct val="150000"/>
              </a:lnSpc>
            </a:pPr>
            <a:r>
              <a:rPr lang="el-GR" sz="2200" dirty="0">
                <a:latin typeface="Times New Roman" panose="02020603050405020304" pitchFamily="18" charset="0"/>
                <a:cs typeface="Times New Roman" panose="02020603050405020304" pitchFamily="18" charset="0"/>
              </a:rPr>
              <a:t>Σε αυτήν την οικουμένη (όλον τον κόσμο) μεταφέρει η Εκκλησία το μήνυμα του Ευαγγελίου «</a:t>
            </a:r>
            <a:r>
              <a:rPr lang="el-GR" sz="2200" i="1" dirty="0">
                <a:latin typeface="Times New Roman" panose="02020603050405020304" pitchFamily="18" charset="0"/>
                <a:cs typeface="Times New Roman" panose="02020603050405020304" pitchFamily="18" charset="0"/>
              </a:rPr>
              <a:t>ίνα πάντες εν ώσιν</a:t>
            </a:r>
            <a:r>
              <a:rPr lang="el-GR" sz="2200" dirty="0">
                <a:latin typeface="Times New Roman" panose="02020603050405020304" pitchFamily="18" charset="0"/>
                <a:cs typeface="Times New Roman" panose="02020603050405020304" pitchFamily="18" charset="0"/>
              </a:rPr>
              <a:t>» (Ιω. 17, 21).</a:t>
            </a:r>
          </a:p>
          <a:p>
            <a:pPr algn="just">
              <a:lnSpc>
                <a:spcPct val="150000"/>
              </a:lnSpc>
            </a:pPr>
            <a:r>
              <a:rPr lang="el-GR" sz="2200" dirty="0">
                <a:latin typeface="Times New Roman" panose="02020603050405020304" pitchFamily="18" charset="0"/>
                <a:cs typeface="Times New Roman" panose="02020603050405020304" pitchFamily="18" charset="0"/>
              </a:rPr>
              <a:t>Κατά τη Ρωμαιοκαθολική Εκκλησία η «Οικουμενική Κίνηση» σχετίζεται με τις προσπάθειες-πρωτοβουλίες για την προώθηση της χριστιανικής ενότητας. Αμοιβαίος σεβασμός προς τα μέλη άλλων Εκκλησιών και διάλογος είναι δυο σημαντικοί δρόμοι.</a:t>
            </a:r>
          </a:p>
          <a:p>
            <a:pPr algn="just">
              <a:lnSpc>
                <a:spcPct val="150000"/>
              </a:lnSpc>
            </a:pPr>
            <a:r>
              <a:rPr lang="el-GR" sz="2200" dirty="0">
                <a:latin typeface="Times New Roman" panose="02020603050405020304" pitchFamily="18" charset="0"/>
                <a:cs typeface="Times New Roman" panose="02020603050405020304" pitchFamily="18" charset="0"/>
              </a:rPr>
              <a:t>Ο διάλογος αξιοποιήθηκε από τους πρώτους αποστολικούς χρόνους. Σήμερα διεξάγεται σε έναν διαφορετικό κόσμο, με ζητήματα και προβλήματα σύγχρονα.</a:t>
            </a:r>
          </a:p>
        </p:txBody>
      </p:sp>
    </p:spTree>
    <p:extLst>
      <p:ext uri="{BB962C8B-B14F-4D97-AF65-F5344CB8AC3E}">
        <p14:creationId xmlns:p14="http://schemas.microsoft.com/office/powerpoint/2010/main" val="42825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4A6B9-A4B9-4353-9564-1411B491EB9B}"/>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4B071021-1F0A-4D3E-85E0-A6C81C6F6C4A}"/>
              </a:ext>
            </a:extLst>
          </p:cNvPr>
          <p:cNvSpPr>
            <a:spLocks noGrp="1"/>
          </p:cNvSpPr>
          <p:nvPr>
            <p:ph idx="1"/>
          </p:nvPr>
        </p:nvSpPr>
        <p:spPr/>
        <p:txBody>
          <a:bodyPr>
            <a:normAutofit fontScale="62500" lnSpcReduction="20000"/>
          </a:bodyPr>
          <a:lstStyle/>
          <a:p>
            <a:pPr algn="just">
              <a:lnSpc>
                <a:spcPct val="150000"/>
              </a:lnSpc>
            </a:pPr>
            <a:r>
              <a:rPr lang="el-GR" sz="2200" dirty="0">
                <a:latin typeface="Times New Roman" panose="02020603050405020304" pitchFamily="18" charset="0"/>
                <a:cs typeface="Times New Roman" panose="02020603050405020304" pitchFamily="18" charset="0"/>
              </a:rPr>
              <a:t>Στις Εκκλησίες που προέκυψαν από τη Μεταρρύθμιση, η Οικουμενική Κίνηση σημαίνει άλλοτε τις εξωτερικές σχέσεις με Εκκλησίες άλλων Ομολογιών και άλλοτε τις σχέσεις ανάμεσα σε Εκκλησίες της ίδιας γεωγραφικής περιοχής. Σημαίνει επίσης την κοινή ανησυχία των Χριστιανών για την ειρήνη, δικαιοσύνη κ.λπ.</a:t>
            </a:r>
          </a:p>
          <a:p>
            <a:pPr algn="just">
              <a:lnSpc>
                <a:spcPct val="150000"/>
              </a:lnSpc>
            </a:pPr>
            <a:r>
              <a:rPr lang="el-GR" sz="2200" dirty="0">
                <a:latin typeface="Times New Roman" panose="02020603050405020304" pitchFamily="18" charset="0"/>
                <a:cs typeface="Times New Roman" panose="02020603050405020304" pitchFamily="18" charset="0"/>
              </a:rPr>
              <a:t>Το Οικουμενικό Πατριαρχείο πρωτοστάτησε στη σύγχρονη Οικουμενική Κίνηση με τις εγκυκλίους των ετών 1902, 1904 και 1920. Δείχνει το ενδιαφέρον του για την ενότητα.</a:t>
            </a:r>
          </a:p>
          <a:p>
            <a:pPr algn="just">
              <a:lnSpc>
                <a:spcPct val="150000"/>
              </a:lnSpc>
            </a:pPr>
            <a:r>
              <a:rPr lang="el-GR" sz="2200" dirty="0">
                <a:latin typeface="Times New Roman" panose="02020603050405020304" pitchFamily="18" charset="0"/>
                <a:cs typeface="Times New Roman" panose="02020603050405020304" pitchFamily="18" charset="0"/>
              </a:rPr>
              <a:t>Το 1948 ιδρύθηκε το Παγκόσμιο Συμβούλιο Εκκλησιών με τη συμμετοχή του Οικουμενικού Πατριαρχείου και πολλών Ορθοδόξων Εκκλησιών.</a:t>
            </a:r>
          </a:p>
          <a:p>
            <a:pPr algn="just">
              <a:lnSpc>
                <a:spcPct val="150000"/>
              </a:lnSpc>
            </a:pPr>
            <a:r>
              <a:rPr lang="el-GR" sz="2200" dirty="0">
                <a:latin typeface="Times New Roman" panose="02020603050405020304" pitchFamily="18" charset="0"/>
                <a:cs typeface="Times New Roman" panose="02020603050405020304" pitchFamily="18" charset="0"/>
              </a:rPr>
              <a:t>Το 1950 στο Τορόντο του Καναδά διακηρύχτηκαν οι βασικές αρχές που διέπουν το ΠΣΕ.</a:t>
            </a:r>
          </a:p>
          <a:p>
            <a:pPr algn="just">
              <a:lnSpc>
                <a:spcPct val="150000"/>
              </a:lnSpc>
            </a:pPr>
            <a:r>
              <a:rPr lang="el-GR" sz="2200" dirty="0">
                <a:latin typeface="Times New Roman" panose="02020603050405020304" pitchFamily="18" charset="0"/>
                <a:cs typeface="Times New Roman" panose="02020603050405020304" pitchFamily="18" charset="0"/>
              </a:rPr>
              <a:t>Δεν είναι υπερ – Εκκλησία. Δίνει τη δυνατότητα στις Εκκλησίες να γνωριστούν και να μελετήσουν τα θέματα που σχετίζονται με την ενότητα.</a:t>
            </a:r>
          </a:p>
          <a:p>
            <a:pPr algn="just">
              <a:lnSpc>
                <a:spcPct val="150000"/>
              </a:lnSpc>
            </a:pPr>
            <a:r>
              <a:rPr lang="el-GR" sz="2200" dirty="0">
                <a:latin typeface="Times New Roman" panose="02020603050405020304" pitchFamily="18" charset="0"/>
                <a:cs typeface="Times New Roman" panose="02020603050405020304" pitchFamily="18" charset="0"/>
              </a:rPr>
              <a:t>Οι αποφάσεις λαμβάνονται από τις ίδιες τις Εκκλησίες.</a:t>
            </a:r>
          </a:p>
          <a:p>
            <a:pPr algn="just">
              <a:lnSpc>
                <a:spcPct val="150000"/>
              </a:lnSpc>
            </a:pPr>
            <a:r>
              <a:rPr lang="el-GR" sz="2200" dirty="0">
                <a:latin typeface="Times New Roman" panose="02020603050405020304" pitchFamily="18" charset="0"/>
                <a:cs typeface="Times New Roman" panose="02020603050405020304" pitchFamily="18" charset="0"/>
              </a:rPr>
              <a:t>Οι Εκκλησίες οφείλουν να αναγνωρίζουν το Χριστό ως κεφαλή του σώματος της Εκκλησίας, η οποία είναι </a:t>
            </a:r>
            <a:r>
              <a:rPr lang="el-GR" sz="2200" b="1" dirty="0">
                <a:latin typeface="Times New Roman" panose="02020603050405020304" pitchFamily="18" charset="0"/>
                <a:cs typeface="Times New Roman" panose="02020603050405020304" pitchFamily="18" charset="0"/>
              </a:rPr>
              <a:t>Μία.</a:t>
            </a:r>
          </a:p>
        </p:txBody>
      </p:sp>
    </p:spTree>
    <p:extLst>
      <p:ext uri="{BB962C8B-B14F-4D97-AF65-F5344CB8AC3E}">
        <p14:creationId xmlns:p14="http://schemas.microsoft.com/office/powerpoint/2010/main" val="157297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CEAB0-755B-4A60-81F0-B473B22FC14A}"/>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B5E970F5-1EA2-4E34-8F6D-630616FC199E}"/>
              </a:ext>
            </a:extLst>
          </p:cNvPr>
          <p:cNvSpPr>
            <a:spLocks noGrp="1"/>
          </p:cNvSpPr>
          <p:nvPr>
            <p:ph idx="1"/>
          </p:nvPr>
        </p:nvSpPr>
        <p:spPr/>
        <p:txBody>
          <a:bodyPr>
            <a:normAutofit/>
          </a:bodyPr>
          <a:lstStyle/>
          <a:p>
            <a:pPr algn="just">
              <a:lnSpc>
                <a:spcPct val="150000"/>
              </a:lnSpc>
            </a:pPr>
            <a:r>
              <a:rPr lang="el-GR" sz="1550" dirty="0">
                <a:latin typeface="Times New Roman" panose="02020603050405020304" pitchFamily="18" charset="0"/>
                <a:cs typeface="Times New Roman" panose="02020603050405020304" pitchFamily="18" charset="0"/>
              </a:rPr>
              <a:t>Αυτή η ανάγκη της κοινής μαρτυρίας για το Ευαγγέλιο στην τραυματισμένη μεταπολεμική κοινωνία τη συμμερίστηκαν απόλυτα οι εκπρόσωποι των Ορθοδόξων Εκκλησιών.</a:t>
            </a:r>
          </a:p>
          <a:p>
            <a:pPr algn="just">
              <a:lnSpc>
                <a:spcPct val="150000"/>
              </a:lnSpc>
            </a:pPr>
            <a:r>
              <a:rPr lang="el-GR" sz="1550" dirty="0">
                <a:latin typeface="Times New Roman" panose="02020603050405020304" pitchFamily="18" charset="0"/>
                <a:cs typeface="Times New Roman" panose="02020603050405020304" pitchFamily="18" charset="0"/>
              </a:rPr>
              <a:t>Αυτός ο διάλογος αξιολογήθηκε ενθαρρυντικά στις αποφάσεις της Γ’ Προσυνοδικής Πανορθόδοξης Διάσκεψης το 1986 στο Σαμπεζύ της Γενεύης.</a:t>
            </a:r>
          </a:p>
          <a:p>
            <a:pPr algn="just">
              <a:lnSpc>
                <a:spcPct val="150000"/>
              </a:lnSpc>
            </a:pPr>
            <a:r>
              <a:rPr lang="el-GR" sz="1550" dirty="0">
                <a:latin typeface="Times New Roman" panose="02020603050405020304" pitchFamily="18" charset="0"/>
                <a:cs typeface="Times New Roman" panose="02020603050405020304" pitchFamily="18" charset="0"/>
              </a:rPr>
              <a:t>Γενικότερα σε μηνύματα των Ορθοδόξων Προκαθημένων διακηρύσσεται η ανάγκη συνέχισης του διαλόγου.</a:t>
            </a:r>
          </a:p>
          <a:p>
            <a:pPr algn="just">
              <a:lnSpc>
                <a:spcPct val="150000"/>
              </a:lnSpc>
            </a:pPr>
            <a:r>
              <a:rPr lang="el-GR" sz="1550" dirty="0">
                <a:latin typeface="Times New Roman" panose="02020603050405020304" pitchFamily="18" charset="0"/>
                <a:cs typeface="Times New Roman" panose="02020603050405020304" pitchFamily="18" charset="0"/>
              </a:rPr>
              <a:t>Προβλήματα στο διάλογο είχαν βέβαια αρχίσει να δημιουργούνται από παλαιότερα, όταν στο ΠΣΕ εντάχθηκαν Εκκλησίες από το Νότιο Ημισφαίριο και άρχισε να μειώνεται η παρουσία των Ορθοδόξων (έτος 1968, Δ’ Συνέλευση της Ουψάλα).</a:t>
            </a:r>
          </a:p>
          <a:p>
            <a:pPr algn="just">
              <a:lnSpc>
                <a:spcPct val="150000"/>
              </a:lnSpc>
            </a:pPr>
            <a:r>
              <a:rPr lang="el-GR" sz="1550" dirty="0">
                <a:latin typeface="Times New Roman" panose="02020603050405020304" pitchFamily="18" charset="0"/>
                <a:cs typeface="Times New Roman" panose="02020603050405020304" pitchFamily="18" charset="0"/>
              </a:rPr>
              <a:t>Το Βατικανό αυτή την περίοδο έδειξε ενδιαφέρον για το ΠΣΕ, με την ίδρυση της «</a:t>
            </a:r>
            <a:r>
              <a:rPr lang="el-GR" sz="1550" i="1" dirty="0">
                <a:latin typeface="Times New Roman" panose="02020603050405020304" pitchFamily="18" charset="0"/>
                <a:cs typeface="Times New Roman" panose="02020603050405020304" pitchFamily="18" charset="0"/>
              </a:rPr>
              <a:t>Γραμματείας για την προώθηση της Χριστιανικής ενότητας</a:t>
            </a:r>
            <a:r>
              <a:rPr lang="el-GR" sz="1550" dirty="0">
                <a:latin typeface="Times New Roman" panose="02020603050405020304" pitchFamily="18" charset="0"/>
                <a:cs typeface="Times New Roman" panose="02020603050405020304" pitchFamily="18" charset="0"/>
              </a:rPr>
              <a:t>».</a:t>
            </a:r>
          </a:p>
          <a:p>
            <a:pPr algn="just">
              <a:lnSpc>
                <a:spcPct val="150000"/>
              </a:lnSpc>
            </a:pPr>
            <a:r>
              <a:rPr lang="el-GR" sz="1550" dirty="0">
                <a:latin typeface="Times New Roman" panose="02020603050405020304" pitchFamily="18" charset="0"/>
                <a:cs typeface="Times New Roman" panose="02020603050405020304" pitchFamily="18" charset="0"/>
              </a:rPr>
              <a:t>Δημιουργήθηκε επίσης και το θεολογικό Τμήμα «Πίστις και Τάξις».</a:t>
            </a:r>
          </a:p>
        </p:txBody>
      </p:sp>
    </p:spTree>
    <p:extLst>
      <p:ext uri="{BB962C8B-B14F-4D97-AF65-F5344CB8AC3E}">
        <p14:creationId xmlns:p14="http://schemas.microsoft.com/office/powerpoint/2010/main" val="160068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B4CE-A9BA-4F14-B569-C9068318B2A6}"/>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81636C5F-9296-42D2-B6EA-E2062D37A29A}"/>
              </a:ext>
            </a:extLst>
          </p:cNvPr>
          <p:cNvSpPr>
            <a:spLocks noGrp="1"/>
          </p:cNvSpPr>
          <p:nvPr>
            <p:ph idx="1"/>
          </p:nvPr>
        </p:nvSpPr>
        <p:spPr/>
        <p:txBody>
          <a:bodyPr>
            <a:normAutofit fontScale="92500"/>
          </a:bodyPr>
          <a:lstStyle/>
          <a:p>
            <a:pPr algn="just">
              <a:lnSpc>
                <a:spcPct val="150000"/>
              </a:lnSpc>
            </a:pPr>
            <a:r>
              <a:rPr lang="el-GR" sz="1600" dirty="0">
                <a:latin typeface="Times New Roman" panose="02020603050405020304" pitchFamily="18" charset="0"/>
                <a:cs typeface="Times New Roman" panose="02020603050405020304" pitchFamily="18" charset="0"/>
              </a:rPr>
              <a:t>Τα προβλήματα που δημιουργήθηκαν ήταν η Εκκλησιολογία, η κοινή προσευχή και ο τρόπος που λαμβάνονται οι αποφάσεις.</a:t>
            </a:r>
          </a:p>
          <a:p>
            <a:pPr algn="just">
              <a:lnSpc>
                <a:spcPct val="150000"/>
              </a:lnSpc>
            </a:pPr>
            <a:r>
              <a:rPr lang="el-GR" sz="1600" dirty="0">
                <a:latin typeface="Times New Roman" panose="02020603050405020304" pitchFamily="18" charset="0"/>
                <a:cs typeface="Times New Roman" panose="02020603050405020304" pitchFamily="18" charset="0"/>
              </a:rPr>
              <a:t>Γι’ αυτά δόθηκαν απαντήσεις στην Η’ Συνέλευση της Χαράρε (Ζιμπάμπουε) το έτος 1988. Τα αποτελέσματα παρουσιάστηκαν στην Κεντρική Επιτροπή το έτος 2002 και οι προτάσεις επικυρώθηκαν το 2006 στη Θ’ Συνέλευση στο Πόρτο Αλλέγκρε (Βραζιλία).</a:t>
            </a:r>
          </a:p>
          <a:p>
            <a:pPr algn="just">
              <a:lnSpc>
                <a:spcPct val="150000"/>
              </a:lnSpc>
            </a:pPr>
            <a:r>
              <a:rPr lang="el-GR" sz="1600" dirty="0">
                <a:latin typeface="Times New Roman" panose="02020603050405020304" pitchFamily="18" charset="0"/>
                <a:cs typeface="Times New Roman" panose="02020603050405020304" pitchFamily="18" charset="0"/>
              </a:rPr>
              <a:t>Με τον τρόπο αυτό άνοιξε νέο κεφάλαιο για τη συμμετοχή των Ορθοδόξων στην Οικουμενική Κίνηση, με δικαίωμα </a:t>
            </a:r>
            <a:r>
              <a:rPr lang="en-US" sz="1600" dirty="0">
                <a:latin typeface="Times New Roman" panose="02020603050405020304" pitchFamily="18" charset="0"/>
                <a:cs typeface="Times New Roman" panose="02020603050405020304" pitchFamily="18" charset="0"/>
              </a:rPr>
              <a:t>veto </a:t>
            </a:r>
            <a:r>
              <a:rPr lang="el-GR" sz="1600" dirty="0">
                <a:latin typeface="Times New Roman" panose="02020603050405020304" pitchFamily="18" charset="0"/>
                <a:cs typeface="Times New Roman" panose="02020603050405020304" pitchFamily="18" charset="0"/>
              </a:rPr>
              <a:t>στις αποφάσεις.</a:t>
            </a:r>
          </a:p>
          <a:p>
            <a:pPr algn="just">
              <a:lnSpc>
                <a:spcPct val="150000"/>
              </a:lnSpc>
            </a:pPr>
            <a:r>
              <a:rPr lang="el-GR" sz="1600" dirty="0">
                <a:latin typeface="Times New Roman" panose="02020603050405020304" pitchFamily="18" charset="0"/>
                <a:cs typeface="Times New Roman" panose="02020603050405020304" pitchFamily="18" charset="0"/>
              </a:rPr>
              <a:t>Ως προς τη συμπροσευχή το θέμα αντιμετωπίσθηκε με τη σαφή διάκριση «ομολογιακής» και «διομολογιακής» προσευχής.</a:t>
            </a:r>
          </a:p>
          <a:p>
            <a:pPr algn="just">
              <a:lnSpc>
                <a:spcPct val="150000"/>
              </a:lnSpc>
            </a:pPr>
            <a:r>
              <a:rPr lang="el-GR" sz="1600" dirty="0">
                <a:latin typeface="Times New Roman" panose="02020603050405020304" pitchFamily="18" charset="0"/>
                <a:cs typeface="Times New Roman" panose="02020603050405020304" pitchFamily="18" charset="0"/>
              </a:rPr>
              <a:t>Υπήρξε επίσης δέσμευση κάθε Εκκλησίας μέλους να ασχοληθεί με τη σημασία του όρου «Εκκλησία».</a:t>
            </a:r>
          </a:p>
          <a:p>
            <a:pPr algn="just">
              <a:lnSpc>
                <a:spcPct val="150000"/>
              </a:lnSpc>
            </a:pPr>
            <a:r>
              <a:rPr lang="el-GR" sz="1600" dirty="0">
                <a:latin typeface="Times New Roman" panose="02020603050405020304" pitchFamily="18" charset="0"/>
                <a:cs typeface="Times New Roman" panose="02020603050405020304" pitchFamily="18" charset="0"/>
              </a:rPr>
              <a:t>Το έτος 1988 στη Χαράρε απεχώρησαν οι Εκκλησίες Γεωργίας και Βουλγαρίας, λόγω κυρίως των αντι-οικουμενικών αντιδράσεων στους κόλπους αυτών των Εκκλησιών.</a:t>
            </a:r>
          </a:p>
        </p:txBody>
      </p:sp>
    </p:spTree>
    <p:extLst>
      <p:ext uri="{BB962C8B-B14F-4D97-AF65-F5344CB8AC3E}">
        <p14:creationId xmlns:p14="http://schemas.microsoft.com/office/powerpoint/2010/main" val="181863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7492-8775-4CCD-8278-44E714326334}"/>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E5ADD7D-0F0B-43F6-BA63-48176E480A67}"/>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Δυσκολίες αναφύονται συνεχώς, όμως γίνονται συνεχείς προσπάθεις επίλυσής των.</a:t>
            </a:r>
          </a:p>
          <a:p>
            <a:pPr algn="just">
              <a:lnSpc>
                <a:spcPct val="150000"/>
              </a:lnSpc>
            </a:pPr>
            <a:r>
              <a:rPr lang="el-GR" sz="2200" dirty="0">
                <a:latin typeface="Times New Roman" panose="02020603050405020304" pitchFamily="18" charset="0"/>
                <a:cs typeface="Times New Roman" panose="02020603050405020304" pitchFamily="18" charset="0"/>
              </a:rPr>
              <a:t>Στο κλίμα αυτό το μήνυμα των Ορθοδόξων Εκκλησιών είναι σταθερό για</a:t>
            </a:r>
            <a:r>
              <a:rPr lang="en-US" sz="2200" dirty="0">
                <a:latin typeface="Times New Roman" panose="02020603050405020304" pitchFamily="18" charset="0"/>
                <a:cs typeface="Times New Roman" panose="02020603050405020304" pitchFamily="18" charset="0"/>
              </a:rPr>
              <a:t>:</a:t>
            </a:r>
            <a:endParaRPr lang="el-GR" sz="2200" dirty="0">
              <a:latin typeface="Times New Roman" panose="02020603050405020304" pitchFamily="18" charset="0"/>
              <a:cs typeface="Times New Roman" panose="02020603050405020304" pitchFamily="18" charset="0"/>
            </a:endParaRPr>
          </a:p>
          <a:p>
            <a:pPr marL="457200" indent="-457200" algn="just">
              <a:lnSpc>
                <a:spcPct val="150000"/>
              </a:lnSpc>
              <a:buFont typeface="+mj-lt"/>
              <a:buAutoNum type="arabicPeriod"/>
            </a:pPr>
            <a:r>
              <a:rPr lang="el-GR" sz="2200" dirty="0">
                <a:latin typeface="Times New Roman" panose="02020603050405020304" pitchFamily="18" charset="0"/>
                <a:cs typeface="Times New Roman" panose="02020603050405020304" pitchFamily="18" charset="0"/>
              </a:rPr>
              <a:t>Συνέχιση του διαλόγου μέχρι την Ευχαριστιακή Ενότητα.</a:t>
            </a:r>
          </a:p>
          <a:p>
            <a:pPr marL="457200" indent="-457200" algn="just">
              <a:lnSpc>
                <a:spcPct val="150000"/>
              </a:lnSpc>
              <a:buFont typeface="+mj-lt"/>
              <a:buAutoNum type="arabicPeriod"/>
            </a:pPr>
            <a:r>
              <a:rPr lang="el-GR" sz="2200" dirty="0">
                <a:latin typeface="Times New Roman" panose="02020603050405020304" pitchFamily="18" charset="0"/>
                <a:cs typeface="Times New Roman" panose="02020603050405020304" pitchFamily="18" charset="0"/>
              </a:rPr>
              <a:t>Κατανόηση της Παράδοσης της Μίας και αδιαίρετης Εκκλησίας της πρώτης χριστιανικής χιλιετίας, όπως διατυπώθηκε στη διδασκαλία των Πατέρων και στο Σύμβολο της Πίστεως.</a:t>
            </a:r>
          </a:p>
        </p:txBody>
      </p:sp>
    </p:spTree>
    <p:extLst>
      <p:ext uri="{BB962C8B-B14F-4D97-AF65-F5344CB8AC3E}">
        <p14:creationId xmlns:p14="http://schemas.microsoft.com/office/powerpoint/2010/main" val="1816786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630</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ΜΑΘΗΜΑ ΕΝΔΕΚΑΤΟ Α’</vt:lpstr>
      <vt:lpstr>Παρουσίαση κειμένου κ. Δήμητρας Κούκουρα  «Η μαρτυρία της Ορθόδοξης Εκκλησίας στην Οικουμενική Κίνηση». Επικοινωνιακή προσέγγιση, σσ. 447-461.</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ΕΝΔΕΚΑΤΟ Α’</dc:title>
  <dc:creator>user</dc:creator>
  <cp:lastModifiedBy>user</cp:lastModifiedBy>
  <cp:revision>11</cp:revision>
  <cp:lastPrinted>2021-01-07T15:01:01Z</cp:lastPrinted>
  <dcterms:created xsi:type="dcterms:W3CDTF">2021-01-07T09:25:33Z</dcterms:created>
  <dcterms:modified xsi:type="dcterms:W3CDTF">2021-01-07T15:28:22Z</dcterms:modified>
</cp:coreProperties>
</file>