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4DEFF5-E1B7-41C8-938F-204F57D35EA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A6EE69F5-60BA-4432-81F6-DC6898E33E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92B470CE-9803-4752-ACBB-F0579422F11F}"/>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5" name="Θέση υποσέλιδου 4">
            <a:extLst>
              <a:ext uri="{FF2B5EF4-FFF2-40B4-BE49-F238E27FC236}">
                <a16:creationId xmlns:a16="http://schemas.microsoft.com/office/drawing/2014/main" id="{8B3102F1-01D0-4AB2-BDCC-47C39401940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BCB00DE8-CFAA-4791-A8CD-53214A175A68}"/>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408288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B75068-F467-4D94-A092-88FA8F5DFD44}"/>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F978ED69-838E-4043-A223-5636213BEFC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968D7F9B-BFC8-42D1-BDC5-A5421465EAD2}"/>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5" name="Θέση υποσέλιδου 4">
            <a:extLst>
              <a:ext uri="{FF2B5EF4-FFF2-40B4-BE49-F238E27FC236}">
                <a16:creationId xmlns:a16="http://schemas.microsoft.com/office/drawing/2014/main" id="{B37B4D66-F2DD-4D89-8E5F-C014F42A4FB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8D6DCF09-27E5-4034-B004-ADFF4549B237}"/>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2671856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13FA62D-8001-4CF3-93CA-6A49AA2040E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AD3E259B-DFCB-40C3-B9ED-0BD4C43ED98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2E3BAF33-24A3-4D59-A2CF-1CA0788415F3}"/>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5" name="Θέση υποσέλιδου 4">
            <a:extLst>
              <a:ext uri="{FF2B5EF4-FFF2-40B4-BE49-F238E27FC236}">
                <a16:creationId xmlns:a16="http://schemas.microsoft.com/office/drawing/2014/main" id="{73B5CD98-317B-4E0B-A176-3CCC8896A23D}"/>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0E63199-CD4F-4198-8A47-C3DBDD9654E5}"/>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323848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4DB6D3-5452-45EF-B3CB-2E09BBA2966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44DD07B0-5BC0-4697-8096-C11A1AA485A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DD4B78A-B4F3-46A4-9622-DB245CE08CB1}"/>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5" name="Θέση υποσέλιδου 4">
            <a:extLst>
              <a:ext uri="{FF2B5EF4-FFF2-40B4-BE49-F238E27FC236}">
                <a16:creationId xmlns:a16="http://schemas.microsoft.com/office/drawing/2014/main" id="{A10E576C-1D3B-494A-83C9-D09A31DA54A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B579C6ED-9B72-4BC7-891D-C1097D72B22F}"/>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377253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6C7FE-CD37-4FA5-BB5B-2AF1C6FFD57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AF1A0EAD-2D4D-48CE-8275-383B3C1E70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B93FD53-B1E8-4237-84C2-F15CE9FA1B89}"/>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5" name="Θέση υποσέλιδου 4">
            <a:extLst>
              <a:ext uri="{FF2B5EF4-FFF2-40B4-BE49-F238E27FC236}">
                <a16:creationId xmlns:a16="http://schemas.microsoft.com/office/drawing/2014/main" id="{D11C38BC-2032-46A0-A49C-A49FD17CAE8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97A09A0-F46F-436C-A8F2-CB04C28A6B99}"/>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302509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36E8B7-6373-4BD4-80DD-5CA1B2D5D8E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95734E85-C0B2-4127-BED0-B2AF4275B5E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AD819275-DDCF-4E14-A978-A3D8FB6FD83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49D1090C-295C-4A07-82D1-8A96C25CCEEB}"/>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6" name="Θέση υποσέλιδου 5">
            <a:extLst>
              <a:ext uri="{FF2B5EF4-FFF2-40B4-BE49-F238E27FC236}">
                <a16:creationId xmlns:a16="http://schemas.microsoft.com/office/drawing/2014/main" id="{81801E15-8EA4-42A1-A265-A6763FCEC930}"/>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313CCCD2-9CF5-41A9-A921-ACC3EDC4A00C}"/>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43543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5782DD-28B1-4295-8512-2806ADAC684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2C29AB91-C0A3-483D-BA37-8BA8EE5230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A822822-5331-4785-A8EF-3527F29D1B0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71512F77-ECFB-4D97-B358-D37D318DC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B5B9C8A-B2BA-48F7-BDAA-67CFD85192B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588F5C4C-D63C-472A-8FA4-93E528D2D74A}"/>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8" name="Θέση υποσέλιδου 7">
            <a:extLst>
              <a:ext uri="{FF2B5EF4-FFF2-40B4-BE49-F238E27FC236}">
                <a16:creationId xmlns:a16="http://schemas.microsoft.com/office/drawing/2014/main" id="{2D9ACED5-5EC6-4821-A97D-C663403EFD34}"/>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52975924-3AB0-4E70-A902-0748F4A78EAC}"/>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15170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19301B-062C-4A62-A6CB-E8D51021625F}"/>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8C844A56-87DB-427D-B9C7-897EDFE998D2}"/>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4" name="Θέση υποσέλιδου 3">
            <a:extLst>
              <a:ext uri="{FF2B5EF4-FFF2-40B4-BE49-F238E27FC236}">
                <a16:creationId xmlns:a16="http://schemas.microsoft.com/office/drawing/2014/main" id="{913700CC-0222-4359-8DE7-E05A25B1898D}"/>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859A7B50-5520-46D0-9F78-1F76D35A2558}"/>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350658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D33715B-4704-4D58-8AF9-C14A8E59A5AA}"/>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3" name="Θέση υποσέλιδου 2">
            <a:extLst>
              <a:ext uri="{FF2B5EF4-FFF2-40B4-BE49-F238E27FC236}">
                <a16:creationId xmlns:a16="http://schemas.microsoft.com/office/drawing/2014/main" id="{78D2BFD1-222B-4180-9DD8-9D4BF3F03D75}"/>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216E86F5-D86C-4555-96A6-87505CAD1D45}"/>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93044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CD52CD-EA7A-4469-925E-B0002196D2D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593913B0-69FD-44C9-B275-ECF25E9090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6747C916-DC9A-4AC4-A28E-A3308F5559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E5D82C3-6A8C-49B6-9F94-4D5DA08AD814}"/>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6" name="Θέση υποσέλιδου 5">
            <a:extLst>
              <a:ext uri="{FF2B5EF4-FFF2-40B4-BE49-F238E27FC236}">
                <a16:creationId xmlns:a16="http://schemas.microsoft.com/office/drawing/2014/main" id="{B5446505-ECC5-43A6-BC5D-2F178BD137C2}"/>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E89F6FE5-BAF8-4505-8E61-A94A309921EC}"/>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253643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800444-F82B-4DB1-8506-7259858D8EA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D7978128-78C7-411E-BAAD-E18763D5DB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A2388769-FF9E-4374-BF0B-64E03C8D0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D1C05ED-38FB-4AB0-9E44-55C1731C01B5}"/>
              </a:ext>
            </a:extLst>
          </p:cNvPr>
          <p:cNvSpPr>
            <a:spLocks noGrp="1"/>
          </p:cNvSpPr>
          <p:nvPr>
            <p:ph type="dt" sz="half" idx="10"/>
          </p:nvPr>
        </p:nvSpPr>
        <p:spPr/>
        <p:txBody>
          <a:bodyPr/>
          <a:lstStyle/>
          <a:p>
            <a:fld id="{2300B80F-654A-4557-8364-465164F5B5D4}" type="datetimeFigureOut">
              <a:rPr lang="en-US" smtClean="0"/>
              <a:t>1/7/2021</a:t>
            </a:fld>
            <a:endParaRPr lang="en-US"/>
          </a:p>
        </p:txBody>
      </p:sp>
      <p:sp>
        <p:nvSpPr>
          <p:cNvPr id="6" name="Θέση υποσέλιδου 5">
            <a:extLst>
              <a:ext uri="{FF2B5EF4-FFF2-40B4-BE49-F238E27FC236}">
                <a16:creationId xmlns:a16="http://schemas.microsoft.com/office/drawing/2014/main" id="{A0F45B7D-2420-4F50-97D4-5AF39D5B47C2}"/>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2288DC57-E0B6-45C5-AADA-328EEF4B3CA3}"/>
              </a:ext>
            </a:extLst>
          </p:cNvPr>
          <p:cNvSpPr>
            <a:spLocks noGrp="1"/>
          </p:cNvSpPr>
          <p:nvPr>
            <p:ph type="sldNum" sz="quarter" idx="12"/>
          </p:nvPr>
        </p:nvSpPr>
        <p:spPr/>
        <p:txBody>
          <a:bodyPr/>
          <a:lstStyle/>
          <a:p>
            <a:fld id="{E8D04C11-41F0-4B82-9A79-3850822E6EBD}" type="slidenum">
              <a:rPr lang="en-US" smtClean="0"/>
              <a:t>‹#›</a:t>
            </a:fld>
            <a:endParaRPr lang="en-US"/>
          </a:p>
        </p:txBody>
      </p:sp>
    </p:spTree>
    <p:extLst>
      <p:ext uri="{BB962C8B-B14F-4D97-AF65-F5344CB8AC3E}">
        <p14:creationId xmlns:p14="http://schemas.microsoft.com/office/powerpoint/2010/main" val="294139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245A08D-949D-4C98-9A77-91C59A471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27197374-BBE3-4593-ADF1-A7F078593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45F284A2-F780-42CD-A039-46A56C1226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0B80F-654A-4557-8364-465164F5B5D4}" type="datetimeFigureOut">
              <a:rPr lang="en-US" smtClean="0"/>
              <a:t>1/7/2021</a:t>
            </a:fld>
            <a:endParaRPr lang="en-US"/>
          </a:p>
        </p:txBody>
      </p:sp>
      <p:sp>
        <p:nvSpPr>
          <p:cNvPr id="5" name="Θέση υποσέλιδου 4">
            <a:extLst>
              <a:ext uri="{FF2B5EF4-FFF2-40B4-BE49-F238E27FC236}">
                <a16:creationId xmlns:a16="http://schemas.microsoft.com/office/drawing/2014/main" id="{5D985EE4-4932-4DF4-8E1B-651559380E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A3966F89-51B4-4188-AD93-1B79DE7FDA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04C11-41F0-4B82-9A79-3850822E6EBD}" type="slidenum">
              <a:rPr lang="en-US" smtClean="0"/>
              <a:t>‹#›</a:t>
            </a:fld>
            <a:endParaRPr lang="en-US"/>
          </a:p>
        </p:txBody>
      </p:sp>
    </p:spTree>
    <p:extLst>
      <p:ext uri="{BB962C8B-B14F-4D97-AF65-F5344CB8AC3E}">
        <p14:creationId xmlns:p14="http://schemas.microsoft.com/office/powerpoint/2010/main" val="232804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4D4F57-6F26-40F2-BE19-BE55978EAE4F}"/>
              </a:ext>
            </a:extLst>
          </p:cNvPr>
          <p:cNvSpPr>
            <a:spLocks noGrp="1"/>
          </p:cNvSpPr>
          <p:nvPr>
            <p:ph type="ctrTitle"/>
          </p:nvPr>
        </p:nvSpPr>
        <p:spPr/>
        <p:txBody>
          <a:bodyPr>
            <a:normAutofit/>
          </a:bodyPr>
          <a:lstStyle/>
          <a:p>
            <a:r>
              <a:rPr lang="el-GR" sz="2600" b="1" dirty="0">
                <a:latin typeface="Times New Roman" panose="02020603050405020304" pitchFamily="18" charset="0"/>
                <a:cs typeface="Times New Roman" panose="02020603050405020304" pitchFamily="18" charset="0"/>
              </a:rPr>
              <a:t>ΜΑΘΗΜΑ ΔΕΚΑΤΟ Α’+Β’</a:t>
            </a:r>
            <a:endParaRPr lang="en-US" sz="2600" b="1" dirty="0">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47C0D19B-F5AC-4ADD-AB5E-8BD9C51A222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652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AA6723-64AD-4622-A3A3-BE92FBD5C138}"/>
              </a:ext>
            </a:extLst>
          </p:cNvPr>
          <p:cNvSpPr>
            <a:spLocks noGrp="1"/>
          </p:cNvSpPr>
          <p:nvPr>
            <p:ph type="title"/>
          </p:nvPr>
        </p:nvSpPr>
        <p:spPr/>
        <p:txBody>
          <a:bodyPr>
            <a:normAutofit/>
          </a:bodyPr>
          <a:lstStyle/>
          <a:p>
            <a:pPr algn="ctr"/>
            <a:r>
              <a:rPr lang="el-GR" sz="2400" b="1" u="sng" dirty="0">
                <a:latin typeface="Times New Roman" panose="02020603050405020304" pitchFamily="18" charset="0"/>
                <a:cs typeface="Times New Roman" panose="02020603050405020304" pitchFamily="18" charset="0"/>
              </a:rPr>
              <a:t>Το μέλλον της Θεολογίας στο Πανεπιστήμιο</a:t>
            </a:r>
            <a:endParaRPr lang="en-US" sz="24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5D1CA3E9-F1DF-4214-82C8-0BE34E32FBBE}"/>
              </a:ext>
            </a:extLst>
          </p:cNvPr>
          <p:cNvSpPr>
            <a:spLocks noGrp="1"/>
          </p:cNvSpPr>
          <p:nvPr>
            <p:ph idx="1"/>
          </p:nvPr>
        </p:nvSpPr>
        <p:spPr/>
        <p:txBody>
          <a:bodyPr>
            <a:normAutofit fontScale="92500" lnSpcReduction="10000"/>
          </a:bodyPr>
          <a:lstStyle/>
          <a:p>
            <a:pPr algn="just">
              <a:lnSpc>
                <a:spcPct val="150000"/>
              </a:lnSpc>
            </a:pPr>
            <a:r>
              <a:rPr lang="el-GR" sz="2200" dirty="0">
                <a:latin typeface="Times New Roman" panose="02020603050405020304" pitchFamily="18" charset="0"/>
                <a:cs typeface="Times New Roman" panose="02020603050405020304" pitchFamily="18" charset="0"/>
              </a:rPr>
              <a:t>Η Διακήρυξη της Μπολόνια (1999) θέτει το θέμα του ρόλου της Θεολογίας στα Ανώτατα Εκπαιδευτικά Ιδρύματα, με την έννοια ότι αυτούς που το Πανεπιστήμιο εκπαιδεύει, τα στελέχη της κοινωνίας, τί έχει να προσφέρει η Θεολογία.</a:t>
            </a:r>
          </a:p>
          <a:p>
            <a:pPr algn="just">
              <a:lnSpc>
                <a:spcPct val="150000"/>
              </a:lnSpc>
            </a:pPr>
            <a:r>
              <a:rPr lang="el-GR" sz="2200" dirty="0">
                <a:latin typeface="Times New Roman" panose="02020603050405020304" pitchFamily="18" charset="0"/>
                <a:cs typeface="Times New Roman" panose="02020603050405020304" pitchFamily="18" charset="0"/>
              </a:rPr>
              <a:t>Η απάντηση είναι ότι η Θεολογία μπορεί να εμπνεύσει πολλές αξίες που αφορούν την κοινωνία και τον άνθρωπο (σεβασμός ανθρωπίνου προσώπου, σεβασμός στα ανθρώπινα δικαιώματα, ευαισθησία για την αξία του περιβάλλοντος κ.ά.).</a:t>
            </a:r>
          </a:p>
          <a:p>
            <a:pPr algn="just">
              <a:lnSpc>
                <a:spcPct val="150000"/>
              </a:lnSpc>
            </a:pPr>
            <a:r>
              <a:rPr lang="el-GR" sz="2200" dirty="0">
                <a:latin typeface="Times New Roman" panose="02020603050405020304" pitchFamily="18" charset="0"/>
                <a:cs typeface="Times New Roman" panose="02020603050405020304" pitchFamily="18" charset="0"/>
              </a:rPr>
              <a:t>Προς επίτευξη του ρόλου της Θεολογικής επιστήμης στις επιδιώξεις των Ανωτάτων Εκπαιδευτικών Ιδρυμάτων τονίσθηκε από τη Διάσκεψη των Ευρωπαϊκών Εκκλησιών, η ανάγκη για συνεργασία ανάμεσα στις Θεολογικές Σχολές και τα Κέντρα Ερευνών της Ευρώπης.</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2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F1FD9F-B048-47E5-8EDD-0319BB0B2A87}"/>
              </a:ext>
            </a:extLst>
          </p:cNvPr>
          <p:cNvSpPr>
            <a:spLocks noGrp="1"/>
          </p:cNvSpPr>
          <p:nvPr>
            <p:ph type="title"/>
          </p:nvPr>
        </p:nvSpPr>
        <p:spPr/>
        <p:txBody>
          <a:bodyPr/>
          <a:lstStyle/>
          <a:p>
            <a:r>
              <a:rPr lang="en-US" dirty="0"/>
              <a:t> </a:t>
            </a:r>
          </a:p>
        </p:txBody>
      </p:sp>
      <p:sp>
        <p:nvSpPr>
          <p:cNvPr id="3" name="Θέση περιεχομένου 2">
            <a:extLst>
              <a:ext uri="{FF2B5EF4-FFF2-40B4-BE49-F238E27FC236}">
                <a16:creationId xmlns:a16="http://schemas.microsoft.com/office/drawing/2014/main" id="{5D76A9E4-5661-4564-B9EE-93F06D6A7DF7}"/>
              </a:ext>
            </a:extLst>
          </p:cNvPr>
          <p:cNvSpPr>
            <a:spLocks noGrp="1"/>
          </p:cNvSpPr>
          <p:nvPr>
            <p:ph idx="1"/>
          </p:nvPr>
        </p:nvSpPr>
        <p:spPr>
          <a:xfrm>
            <a:off x="838200" y="1055077"/>
            <a:ext cx="10515600" cy="4965895"/>
          </a:xfrm>
        </p:spPr>
        <p:txBody>
          <a:bodyPr>
            <a:noAutofit/>
          </a:bodyPr>
          <a:lstStyle/>
          <a:p>
            <a:pPr algn="just">
              <a:lnSpc>
                <a:spcPct val="150000"/>
              </a:lnSpc>
            </a:pPr>
            <a:r>
              <a:rPr lang="el-GR" sz="2060" dirty="0">
                <a:latin typeface="Times New Roman" panose="02020603050405020304" pitchFamily="18" charset="0"/>
                <a:cs typeface="Times New Roman" panose="02020603050405020304" pitchFamily="18" charset="0"/>
              </a:rPr>
              <a:t>Η Διάσκεψη των Ευρωπαϊκών Εκκλησιών, είναι γνωστή ως </a:t>
            </a:r>
            <a:r>
              <a:rPr lang="en-US" sz="2060" dirty="0">
                <a:latin typeface="Times New Roman" panose="02020603050405020304" pitchFamily="18" charset="0"/>
                <a:cs typeface="Times New Roman" panose="02020603050405020304" pitchFamily="18" charset="0"/>
              </a:rPr>
              <a:t>CEC (Conference of European Churches</a:t>
            </a:r>
            <a:r>
              <a:rPr lang="el-GR" sz="2060" dirty="0">
                <a:latin typeface="Times New Roman" panose="02020603050405020304" pitchFamily="18" charset="0"/>
                <a:cs typeface="Times New Roman" panose="02020603050405020304" pitchFamily="18" charset="0"/>
              </a:rPr>
              <a:t>) στην οποία συμμετέχουν οι Ορθόδοξες Εκκλησίες, οι Προτεσταντικές Εκκλησίες της Ευρώπης και η Αγγλικανική Εκκλησία.</a:t>
            </a:r>
          </a:p>
          <a:p>
            <a:pPr algn="just">
              <a:lnSpc>
                <a:spcPct val="150000"/>
              </a:lnSpc>
            </a:pPr>
            <a:r>
              <a:rPr lang="el-GR" sz="2060" dirty="0">
                <a:latin typeface="Times New Roman" panose="02020603050405020304" pitchFamily="18" charset="0"/>
                <a:cs typeface="Times New Roman" panose="02020603050405020304" pitchFamily="18" charset="0"/>
              </a:rPr>
              <a:t>Κατά τη Διάσκεψη αυτή θα πρέπει να ακούγεται η φωνή των Χριστιανών στα Ακαδημαϊκά Ιδρύματα της Ευρώπης, με τις ανταλλαγές π.χ. των σπουδαστών και καθηγητών και την ένταξη στα αναλυτικά προγράμματα των διαφόρων χριστιανικών ομολογιών.</a:t>
            </a:r>
          </a:p>
          <a:p>
            <a:pPr algn="just">
              <a:lnSpc>
                <a:spcPct val="150000"/>
              </a:lnSpc>
            </a:pPr>
            <a:r>
              <a:rPr lang="el-GR" sz="2060" dirty="0">
                <a:latin typeface="Times New Roman" panose="02020603050405020304" pitchFamily="18" charset="0"/>
                <a:cs typeface="Times New Roman" panose="02020603050405020304" pitchFamily="18" charset="0"/>
              </a:rPr>
              <a:t>Τα Θεολογικά Εκπαιδευτικά Ιδρύματα μπορούν να προσφέρουν καθοδήγηση για τα σύγχρονα ηθικά και </a:t>
            </a:r>
            <a:r>
              <a:rPr lang="el-GR" sz="2060" dirty="0" err="1">
                <a:latin typeface="Times New Roman" panose="02020603050405020304" pitchFamily="18" charset="0"/>
                <a:cs typeface="Times New Roman" panose="02020603050405020304" pitchFamily="18" charset="0"/>
              </a:rPr>
              <a:t>κοινωνικο</a:t>
            </a:r>
            <a:r>
              <a:rPr lang="el-GR" sz="2060" dirty="0">
                <a:latin typeface="Times New Roman" panose="02020603050405020304" pitchFamily="18" charset="0"/>
                <a:cs typeface="Times New Roman" panose="02020603050405020304" pitchFamily="18" charset="0"/>
              </a:rPr>
              <a:t> - ηθικά θέματα.</a:t>
            </a:r>
            <a:endParaRPr lang="en-US" sz="206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56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1EDD6D-C64B-4874-A95B-A1C7DC2D3A31}"/>
              </a:ext>
            </a:extLst>
          </p:cNvPr>
          <p:cNvSpPr>
            <a:spLocks noGrp="1"/>
          </p:cNvSpPr>
          <p:nvPr>
            <p:ph type="title"/>
          </p:nvPr>
        </p:nvSpPr>
        <p:spPr/>
        <p:txBody>
          <a:bodyPr>
            <a:normAutofit/>
          </a:bodyPr>
          <a:lstStyle/>
          <a:p>
            <a:pPr algn="ctr"/>
            <a:endParaRPr lang="en-US" sz="24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939B9BC-27AE-4747-BDBF-09F84E435A9A}"/>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Τις ως άνω σκέψεις η </a:t>
            </a:r>
            <a:r>
              <a:rPr lang="en-US" sz="2200" dirty="0">
                <a:latin typeface="Times New Roman" panose="02020603050405020304" pitchFamily="18" charset="0"/>
                <a:cs typeface="Times New Roman" panose="02020603050405020304" pitchFamily="18" charset="0"/>
              </a:rPr>
              <a:t>CEC </a:t>
            </a:r>
            <a:r>
              <a:rPr lang="el-GR" sz="2200" dirty="0">
                <a:latin typeface="Times New Roman" panose="02020603050405020304" pitchFamily="18" charset="0"/>
                <a:cs typeface="Times New Roman" panose="02020603050405020304" pitchFamily="18" charset="0"/>
              </a:rPr>
              <a:t>διατύπωσε στο θεολογικό συνέδριο στο </a:t>
            </a:r>
            <a:r>
              <a:rPr lang="en-US" sz="2200" dirty="0">
                <a:latin typeface="Times New Roman" panose="02020603050405020304" pitchFamily="18" charset="0"/>
                <a:cs typeface="Times New Roman" panose="02020603050405020304" pitchFamily="18" charset="0"/>
              </a:rPr>
              <a:t>Graz </a:t>
            </a:r>
            <a:r>
              <a:rPr lang="el-GR" sz="2200" dirty="0">
                <a:latin typeface="Times New Roman" panose="02020603050405020304" pitchFamily="18" charset="0"/>
                <a:cs typeface="Times New Roman" panose="02020603050405020304" pitchFamily="18" charset="0"/>
              </a:rPr>
              <a:t>της Αυστρίας το 2002, με θέμα</a:t>
            </a:r>
            <a:r>
              <a:rPr lang="en-US" sz="2200" dirty="0">
                <a:latin typeface="Times New Roman" panose="02020603050405020304" pitchFamily="18" charset="0"/>
                <a:cs typeface="Times New Roman" panose="02020603050405020304" pitchFamily="18" charset="0"/>
              </a:rPr>
              <a:t>: </a:t>
            </a:r>
            <a:r>
              <a:rPr lang="el-GR" sz="2200" i="1" dirty="0">
                <a:latin typeface="Times New Roman" panose="02020603050405020304" pitchFamily="18" charset="0"/>
                <a:cs typeface="Times New Roman" panose="02020603050405020304" pitchFamily="18" charset="0"/>
              </a:rPr>
              <a:t>Το μέλλον της Θεολογίας στην Ευρώπη.</a:t>
            </a:r>
          </a:p>
          <a:p>
            <a:pPr algn="just">
              <a:lnSpc>
                <a:spcPct val="150000"/>
              </a:lnSpc>
            </a:pPr>
            <a:r>
              <a:rPr lang="el-GR" sz="2200" dirty="0">
                <a:latin typeface="Times New Roman" panose="02020603050405020304" pitchFamily="18" charset="0"/>
                <a:cs typeface="Times New Roman" panose="02020603050405020304" pitchFamily="18" charset="0"/>
              </a:rPr>
              <a:t>Στο συνέδριο αυτό, οργανωμένο από τις Εκκλησίες της Ευρώπης επισημάνθηκε, επίσης ότι άλλο είναι η σπουδή των θρησκευτικών και άλλο η Θεολογία,</a:t>
            </a:r>
            <a:r>
              <a:rPr lang="el-GR" sz="2200" b="1"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η οποία οφείλει να ασκεί κριτική στην κοινωνία και την Εκκλησία.</a:t>
            </a:r>
          </a:p>
          <a:p>
            <a:pPr algn="just">
              <a:lnSpc>
                <a:spcPct val="150000"/>
              </a:lnSpc>
            </a:pPr>
            <a:r>
              <a:rPr lang="el-GR" sz="2200" dirty="0">
                <a:latin typeface="Times New Roman" panose="02020603050405020304" pitchFamily="18" charset="0"/>
                <a:cs typeface="Times New Roman" panose="02020603050405020304" pitchFamily="18" charset="0"/>
              </a:rPr>
              <a:t>Την ίδια προβληματική αντιμετώπισαν και οι δύο Θεολογικές Σχολές σε κοινή συνάντηση στη Θεσσαλονίκη τον Ιούνιο του 2004. Τότε συζητήθηκε η θέση της Θεολογίας κατά το παρελθόν, αλλά και το μέλλον.</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71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DE6429-5A29-4862-B0AD-74F9CCF7FBF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F05CB611-52D8-4E36-8253-5ED2C4D85478}"/>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Σχετικό κείμενο του Τμήματος Θεολογίας ανέγνωσε στη συνάντηση αυτή ο τότε Κοσμήτορας Ιωάννης Ταρνανίδης.</a:t>
            </a:r>
          </a:p>
          <a:p>
            <a:pPr algn="just">
              <a:lnSpc>
                <a:spcPct val="150000"/>
              </a:lnSpc>
            </a:pPr>
            <a:r>
              <a:rPr lang="el-GR" sz="2200" dirty="0">
                <a:latin typeface="Times New Roman" panose="02020603050405020304" pitchFamily="18" charset="0"/>
                <a:cs typeface="Times New Roman" panose="02020603050405020304" pitchFamily="18" charset="0"/>
              </a:rPr>
              <a:t>Κεντρικό θέμα αυτού του κειμένου είναι ότι οι Θεολογικές Σχολές ανήκουν στα αυτοδιοίκητα Ανώτατα Ακαδημαϊκά Ιδρύματα χωρίς καμία διοικητική εξάρτηση από την Εκκλησία. Οι σχέσεις των δύο είναι πνευματικές και συμπληρωματικές.</a:t>
            </a:r>
          </a:p>
          <a:p>
            <a:pPr algn="just">
              <a:lnSpc>
                <a:spcPct val="150000"/>
              </a:lnSpc>
            </a:pPr>
            <a:r>
              <a:rPr lang="el-GR" sz="2200" dirty="0">
                <a:latin typeface="Times New Roman" panose="02020603050405020304" pitchFamily="18" charset="0"/>
                <a:cs typeface="Times New Roman" panose="02020603050405020304" pitchFamily="18" charset="0"/>
              </a:rPr>
              <a:t>Σε ένα ακαδημαϊκό χώρο, όπου διδάσκονται οι εφαρμοσμένες επιστήμες είναι καλό να υπάρχουν και οι επιστήμες που συμβάλλουν στο γενικότερο μορφωτικό αλλά και πολιτισμικό ρόλο του Πανεπιστημίου.</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344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C77D8A-EAEC-4450-8E32-566983133FCF}"/>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34D745C9-9273-4FA2-B712-99848927CD58}"/>
              </a:ext>
            </a:extLst>
          </p:cNvPr>
          <p:cNvSpPr>
            <a:spLocks noGrp="1"/>
          </p:cNvSpPr>
          <p:nvPr>
            <p:ph idx="1"/>
          </p:nvPr>
        </p:nvSpPr>
        <p:spPr/>
        <p:txBody>
          <a:bodyPr>
            <a:normAutofit fontScale="92500" lnSpcReduction="10000"/>
          </a:bodyPr>
          <a:lstStyle/>
          <a:p>
            <a:pPr algn="just">
              <a:lnSpc>
                <a:spcPct val="150000"/>
              </a:lnSpc>
            </a:pPr>
            <a:r>
              <a:rPr lang="el-GR" sz="2200" dirty="0">
                <a:latin typeface="Times New Roman" panose="02020603050405020304" pitchFamily="18" charset="0"/>
                <a:cs typeface="Times New Roman" panose="02020603050405020304" pitchFamily="18" charset="0"/>
              </a:rPr>
              <a:t>Σήμερα υπάρχουν όλες οι προϋποθέσεις ανάπτυξης της Θεολογίας με μεγαλύτερη ελευθερία.</a:t>
            </a:r>
          </a:p>
          <a:p>
            <a:pPr algn="just">
              <a:lnSpc>
                <a:spcPct val="150000"/>
              </a:lnSpc>
            </a:pPr>
            <a:r>
              <a:rPr lang="el-GR" sz="2200" dirty="0">
                <a:latin typeface="Times New Roman" panose="02020603050405020304" pitchFamily="18" charset="0"/>
                <a:cs typeface="Times New Roman" panose="02020603050405020304" pitchFamily="18" charset="0"/>
              </a:rPr>
              <a:t>Οι ένταξη των Θεολογικών Σχολών στα Ακαδημαϊκά Ιδρύματα υποχρεώνει τη Θεολογία να πορεύεται με βάση τις αρχές της ακαδημαϊκής ελευθερίας και της ελεύθερης διακίνησης των ιδεών.</a:t>
            </a:r>
          </a:p>
          <a:p>
            <a:pPr algn="just">
              <a:lnSpc>
                <a:spcPct val="150000"/>
              </a:lnSpc>
            </a:pPr>
            <a:r>
              <a:rPr lang="el-GR" sz="2200" dirty="0">
                <a:latin typeface="Times New Roman" panose="02020603050405020304" pitchFamily="18" charset="0"/>
                <a:cs typeface="Times New Roman" panose="02020603050405020304" pitchFamily="18" charset="0"/>
              </a:rPr>
              <a:t>Ακόμη και στις χώρες της Ανατολικής Ευρώπης οι Θεολογικές Σχολές εντάσσονται στα κρατικά Πανεπιστήμια. Το ίδιο και στην Ευρωπαϊκή Ένωση.</a:t>
            </a:r>
          </a:p>
          <a:p>
            <a:pPr algn="just">
              <a:lnSpc>
                <a:spcPct val="150000"/>
              </a:lnSpc>
            </a:pPr>
            <a:r>
              <a:rPr lang="el-GR" sz="2200" dirty="0">
                <a:latin typeface="Times New Roman" panose="02020603050405020304" pitchFamily="18" charset="0"/>
                <a:cs typeface="Times New Roman" panose="02020603050405020304" pitchFamily="18" charset="0"/>
              </a:rPr>
              <a:t>Αν οι Θεολογικές Σχολές αφεθούν στον έλεγχο των Εκκλησιών δεν μπορούν να επιβιώσουν, τόσο οικονομικά όσο και ως προς τη δυνατότητα του ανταγωνισμού και της ελεύθερης διακίνησης των ιδεών.</a:t>
            </a: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6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D6099A-3BDD-4DBC-86B6-F3C8A0A1B8FB}"/>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C2722056-18CB-446D-80C4-F3489D979562}"/>
              </a:ext>
            </a:extLst>
          </p:cNvPr>
          <p:cNvSpPr>
            <a:spLocks noGrp="1"/>
          </p:cNvSpPr>
          <p:nvPr>
            <p:ph idx="1"/>
          </p:nvPr>
        </p:nvSpPr>
        <p:spPr/>
        <p:txBody>
          <a:bodyPr>
            <a:normAutofit/>
          </a:bodyPr>
          <a:lstStyle/>
          <a:p>
            <a:pPr algn="just">
              <a:lnSpc>
                <a:spcPct val="150000"/>
              </a:lnSpc>
              <a:spcBef>
                <a:spcPts val="0"/>
              </a:spcBef>
            </a:pPr>
            <a:r>
              <a:rPr lang="el-GR" sz="2200" dirty="0">
                <a:latin typeface="Times New Roman" panose="02020603050405020304" pitchFamily="18" charset="0"/>
                <a:cs typeface="Times New Roman" panose="02020603050405020304" pitchFamily="18" charset="0"/>
              </a:rPr>
              <a:t>Οι σκοποί που εξυπηρετούνται από τη Θεολογία και τις Θεολογικές Σχολές, είναι τρεις. Να υπηρετούν την κοινωνία, το Πανεπιστήμιο και την Εκκλησία.</a:t>
            </a:r>
          </a:p>
          <a:p>
            <a:pPr algn="just">
              <a:lnSpc>
                <a:spcPct val="150000"/>
              </a:lnSpc>
              <a:spcBef>
                <a:spcPts val="0"/>
              </a:spcBef>
            </a:pPr>
            <a:r>
              <a:rPr lang="el-GR" sz="2200" b="1" u="sng" dirty="0">
                <a:latin typeface="Times New Roman" panose="02020603050405020304" pitchFamily="18" charset="0"/>
                <a:cs typeface="Times New Roman" panose="02020603050405020304" pitchFamily="18" charset="0"/>
              </a:rPr>
              <a:t>Κοινωνία</a:t>
            </a:r>
            <a:r>
              <a:rPr lang="en-US" sz="2200" b="1"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Ερευνάται ο  πολιτισμός του τόπου και ο ρόλος της Ορθοδοξίας. Μελετάται ο ρόλος του Χριστιανισμού και γενικότερα της θρησκείας. Να παράγονται αξίες και πολιτισμός αναγκαίος για τη σύγχρονη πραγματικότητα.</a:t>
            </a:r>
          </a:p>
          <a:p>
            <a:pPr algn="just">
              <a:lnSpc>
                <a:spcPct val="150000"/>
              </a:lnSpc>
              <a:spcBef>
                <a:spcPts val="0"/>
              </a:spcBef>
            </a:pPr>
            <a:r>
              <a:rPr lang="el-GR" sz="2200" b="1" u="sng" dirty="0">
                <a:latin typeface="Times New Roman" panose="02020603050405020304" pitchFamily="18" charset="0"/>
                <a:cs typeface="Times New Roman" panose="02020603050405020304" pitchFamily="18" charset="0"/>
              </a:rPr>
              <a:t>Πανεπιστήμιο</a:t>
            </a:r>
            <a:r>
              <a:rPr lang="en-US" sz="2200" b="1"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Μελετά το θρησκευτικό φαινόμενο στη ελληνική, ευρωπαϊκή και παγκόσμια κοινότητα. Αυτό το έργο μπορούν να το κάμουν καλύτερα οι θεολόγοι επιστήμονες.</a:t>
            </a:r>
            <a:endParaRPr lang="en-US" sz="2200" b="1" u="sng" dirty="0">
              <a:latin typeface="Times New Roman" panose="02020603050405020304" pitchFamily="18" charset="0"/>
              <a:cs typeface="Times New Roman" panose="02020603050405020304" pitchFamily="18" charset="0"/>
            </a:endParaRPr>
          </a:p>
          <a:p>
            <a:pPr marL="0" indent="0" algn="just">
              <a:lnSpc>
                <a:spcPct val="150000"/>
              </a:lnSpc>
              <a:spcAft>
                <a:spcPts val="2400"/>
              </a:spcAf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90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819580-D6D0-408D-898B-4A5BE0D11059}"/>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1BB93A5C-C827-4FB2-8A21-2350EAF6DBA8}"/>
              </a:ext>
            </a:extLst>
          </p:cNvPr>
          <p:cNvSpPr>
            <a:spLocks noGrp="1"/>
          </p:cNvSpPr>
          <p:nvPr>
            <p:ph idx="1"/>
          </p:nvPr>
        </p:nvSpPr>
        <p:spPr/>
        <p:txBody>
          <a:bodyPr>
            <a:normAutofit/>
          </a:bodyPr>
          <a:lstStyle/>
          <a:p>
            <a:pPr algn="just">
              <a:lnSpc>
                <a:spcPct val="150000"/>
              </a:lnSpc>
            </a:pPr>
            <a:r>
              <a:rPr lang="el-GR" sz="2200" b="1" u="sng" dirty="0">
                <a:latin typeface="Times New Roman" panose="02020603050405020304" pitchFamily="18" charset="0"/>
                <a:cs typeface="Times New Roman" panose="02020603050405020304" pitchFamily="18" charset="0"/>
              </a:rPr>
              <a:t>Εκκλησία</a:t>
            </a:r>
            <a:r>
              <a:rPr lang="en-US" sz="2200" b="1"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Μελέτη της παραδοσιακής Θεολογίας, της ιστορίας των Εκκλησιών, του                τρόπου λειτουργίας των και η παραγωγή σύγχρονης Θεολογίας.</a:t>
            </a:r>
          </a:p>
          <a:p>
            <a:pPr algn="just">
              <a:lnSpc>
                <a:spcPct val="150000"/>
              </a:lnSpc>
            </a:pPr>
            <a:r>
              <a:rPr lang="el-GR" sz="2200" dirty="0">
                <a:latin typeface="Times New Roman" panose="02020603050405020304" pitchFamily="18" charset="0"/>
                <a:cs typeface="Times New Roman" panose="02020603050405020304" pitchFamily="18" charset="0"/>
              </a:rPr>
              <a:t>Οι Θεολογικές Σχολές μπορούν να προσφέρουν ό,τι χρειάζεται η Εκκλησία. Ανοίγονται όμως και ευρύτερα για τη δημιουργία στελεχών με ευρύτερη μόρφωση.</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44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66F625-9EE9-4FD9-B9E5-17DD2544060B}"/>
              </a:ext>
            </a:extLst>
          </p:cNvPr>
          <p:cNvSpPr>
            <a:spLocks noGrp="1"/>
          </p:cNvSpPr>
          <p:nvPr>
            <p:ph type="title"/>
          </p:nvPr>
        </p:nvSpPr>
        <p:spPr/>
        <p:txBody>
          <a:bodyPr>
            <a:normAutofit/>
          </a:bodyPr>
          <a:lstStyle/>
          <a:p>
            <a:pPr algn="ctr"/>
            <a:r>
              <a:rPr lang="el-GR" sz="2400" dirty="0">
                <a:latin typeface="Times New Roman" panose="02020603050405020304" pitchFamily="18" charset="0"/>
                <a:cs typeface="Times New Roman" panose="02020603050405020304" pitchFamily="18" charset="0"/>
              </a:rPr>
              <a:t>	</a:t>
            </a:r>
            <a:r>
              <a:rPr lang="el-GR" sz="2400" b="1" u="sng" dirty="0">
                <a:latin typeface="Times New Roman" panose="02020603050405020304" pitchFamily="18" charset="0"/>
                <a:cs typeface="Times New Roman" panose="02020603050405020304" pitchFamily="18" charset="0"/>
              </a:rPr>
              <a:t>Ομολογιακές ή μη Θεολογικές Σχολές</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690D222E-3D5B-4704-AA01-0ABB18643C49}"/>
              </a:ext>
            </a:extLst>
          </p:cNvPr>
          <p:cNvSpPr>
            <a:spLocks noGrp="1"/>
          </p:cNvSpPr>
          <p:nvPr>
            <p:ph idx="1"/>
          </p:nvPr>
        </p:nvSpPr>
        <p:spPr/>
        <p:txBody>
          <a:bodyPr>
            <a:normAutofit fontScale="77500" lnSpcReduction="20000"/>
          </a:bodyPr>
          <a:lstStyle/>
          <a:p>
            <a:pPr marL="0" indent="0">
              <a:lnSpc>
                <a:spcPct val="150000"/>
              </a:lnSpc>
              <a:buNone/>
            </a:pPr>
            <a:r>
              <a:rPr lang="el-GR" sz="2200" b="1" dirty="0">
                <a:latin typeface="Times New Roman" panose="02020603050405020304" pitchFamily="18" charset="0"/>
                <a:cs typeface="Times New Roman" panose="02020603050405020304" pitchFamily="18" charset="0"/>
              </a:rPr>
              <a:t>Τρεις τάσεις</a:t>
            </a:r>
            <a:r>
              <a:rPr lang="en-US" sz="2200" dirty="0">
                <a:latin typeface="Times New Roman" panose="02020603050405020304" pitchFamily="18" charset="0"/>
                <a:cs typeface="Times New Roman" panose="02020603050405020304" pitchFamily="18" charset="0"/>
              </a:rPr>
              <a:t>:</a:t>
            </a:r>
            <a:endParaRPr lang="el-GR" sz="2200" dirty="0">
              <a:latin typeface="Times New Roman" panose="02020603050405020304" pitchFamily="18" charset="0"/>
              <a:cs typeface="Times New Roman" panose="02020603050405020304" pitchFamily="18" charset="0"/>
            </a:endParaRPr>
          </a:p>
          <a:p>
            <a:pPr algn="just">
              <a:lnSpc>
                <a:spcPct val="150000"/>
              </a:lnSpc>
            </a:pPr>
            <a:r>
              <a:rPr lang="el-GR" sz="2200" dirty="0">
                <a:latin typeface="Times New Roman" panose="02020603050405020304" pitchFamily="18" charset="0"/>
                <a:cs typeface="Times New Roman" panose="02020603050405020304" pitchFamily="18" charset="0"/>
              </a:rPr>
              <a:t>Η μία λέγει ότι πρέπει να προσφέρεται ομολογιακή Θεολογία.</a:t>
            </a:r>
          </a:p>
          <a:p>
            <a:pPr algn="just">
              <a:lnSpc>
                <a:spcPct val="150000"/>
              </a:lnSpc>
            </a:pPr>
            <a:r>
              <a:rPr lang="el-GR" sz="2200" dirty="0">
                <a:latin typeface="Times New Roman" panose="02020603050405020304" pitchFamily="18" charset="0"/>
                <a:cs typeface="Times New Roman" panose="02020603050405020304" pitchFamily="18" charset="0"/>
              </a:rPr>
              <a:t>Η δεύτερη ισχυρίζεται ότι πρέπει να διατηρήσουν και διευρύνουν το ρόλο τους.</a:t>
            </a:r>
          </a:p>
          <a:p>
            <a:pPr algn="just">
              <a:lnSpc>
                <a:spcPct val="150000"/>
              </a:lnSpc>
            </a:pPr>
            <a:r>
              <a:rPr lang="el-GR" sz="2200" dirty="0">
                <a:latin typeface="Times New Roman" panose="02020603050405020304" pitchFamily="18" charset="0"/>
                <a:cs typeface="Times New Roman" panose="02020603050405020304" pitchFamily="18" charset="0"/>
              </a:rPr>
              <a:t>Η τρίτη υποστηρίζει ότι πρέπει να συνδυάσουν το θεολογικό τους ρόλο με τον θρησκειολογικό.</a:t>
            </a:r>
          </a:p>
          <a:p>
            <a:pPr marL="0" indent="0" algn="just">
              <a:lnSpc>
                <a:spcPct val="150000"/>
              </a:lnSpc>
              <a:buNone/>
            </a:pPr>
            <a:r>
              <a:rPr lang="el-GR" sz="2200" dirty="0">
                <a:latin typeface="Times New Roman" panose="02020603050405020304" pitchFamily="18" charset="0"/>
                <a:cs typeface="Times New Roman" panose="02020603050405020304" pitchFamily="18" charset="0"/>
              </a:rPr>
              <a:t>Στις Θεολογικές Σχολές της Ελλάδος διδάσκεται κατά βάση η Ορθόδοξη Θεολογία. Υπάρχει όμως ενδιαφέρον και άνοιγμα προς ευρύτερες γνώσεις για τις θρησκείες, αλλά και για ζητήματα που σχετίζονται με νέες επιστημονικές περιοχές, όπως π.χ. η βιοηθική.</a:t>
            </a:r>
          </a:p>
          <a:p>
            <a:pPr algn="just">
              <a:lnSpc>
                <a:spcPct val="150000"/>
              </a:lnSpc>
            </a:pPr>
            <a:r>
              <a:rPr lang="el-GR" sz="2200">
                <a:latin typeface="Times New Roman" panose="02020603050405020304" pitchFamily="18" charset="0"/>
                <a:cs typeface="Times New Roman" panose="02020603050405020304" pitchFamily="18" charset="0"/>
              </a:rPr>
              <a:t>Στο Τμήμα Θεολογίας από το 2016, λειτουργεί Εισαγωγική Κατεύθυνση Μουσουλμανικών Σπουδών (ΕΚΜΣ), με σκοπό  την εκπαίδευση των καθηγητών για τα σχολεία της μειονότητας στη Θράκη, αλλά και η επιστημονική ενημέρωση όσων ενδιαφέρονται ευρύτερα για τα θέματα της Θρησκείας και ιδιαίτερα του Ισλάμ.</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40892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757</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Θέμα του Office</vt:lpstr>
      <vt:lpstr>ΜΑΘΗΜΑ ΔΕΚΑΤΟ Α’+Β’</vt:lpstr>
      <vt:lpstr>Το μέλλον της Θεολογίας στο Πανεπιστήμιο</vt:lpstr>
      <vt:lpstr> </vt:lpstr>
      <vt:lpstr>PowerPoint Presentation</vt:lpstr>
      <vt:lpstr>PowerPoint Presentation</vt:lpstr>
      <vt:lpstr>PowerPoint Presentation</vt:lpstr>
      <vt:lpstr>PowerPoint Presentation</vt:lpstr>
      <vt:lpstr>PowerPoint Presentation</vt:lpstr>
      <vt:lpstr> Ομολογιακές ή μη Θεολογικές Σχολές;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ΔΕΚΑΤΟ Α’+Β’</dc:title>
  <dc:creator>Jorge Carlos Georgios Bizbas</dc:creator>
  <cp:lastModifiedBy>user</cp:lastModifiedBy>
  <cp:revision>15</cp:revision>
  <dcterms:created xsi:type="dcterms:W3CDTF">2021-01-06T15:04:03Z</dcterms:created>
  <dcterms:modified xsi:type="dcterms:W3CDTF">2021-01-07T07:45:18Z</dcterms:modified>
</cp:coreProperties>
</file>