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61" r:id="rId4"/>
    <p:sldId id="262" r:id="rId5"/>
    <p:sldId id="263" r:id="rId6"/>
    <p:sldId id="264" r:id="rId7"/>
    <p:sldId id="265" r:id="rId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6B29F-5356-44BE-B92B-D3951C8E23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2E6904D9-7681-42E0-8465-E8E2CAE5CA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8FD6A5A1-23B1-4C61-9976-A7D070D582AF}"/>
              </a:ext>
            </a:extLst>
          </p:cNvPr>
          <p:cNvSpPr>
            <a:spLocks noGrp="1"/>
          </p:cNvSpPr>
          <p:nvPr>
            <p:ph type="dt" sz="half" idx="10"/>
          </p:nvPr>
        </p:nvSpPr>
        <p:spPr/>
        <p:txBody>
          <a:bodyPr/>
          <a:lstStyle/>
          <a:p>
            <a:fld id="{A2057946-2CF9-4D65-81F0-E25B8B422F3D}" type="datetimeFigureOut">
              <a:rPr lang="el-GR" smtClean="0"/>
              <a:t>10/11/2020</a:t>
            </a:fld>
            <a:endParaRPr lang="el-GR"/>
          </a:p>
        </p:txBody>
      </p:sp>
      <p:sp>
        <p:nvSpPr>
          <p:cNvPr id="5" name="Footer Placeholder 4">
            <a:extLst>
              <a:ext uri="{FF2B5EF4-FFF2-40B4-BE49-F238E27FC236}">
                <a16:creationId xmlns:a16="http://schemas.microsoft.com/office/drawing/2014/main" id="{3822A194-9578-458D-8DC8-868EB1B3354F}"/>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BF6B2984-3B45-44ED-A768-41DBFAB01901}"/>
              </a:ext>
            </a:extLst>
          </p:cNvPr>
          <p:cNvSpPr>
            <a:spLocks noGrp="1"/>
          </p:cNvSpPr>
          <p:nvPr>
            <p:ph type="sldNum" sz="quarter" idx="12"/>
          </p:nvPr>
        </p:nvSpPr>
        <p:spPr/>
        <p:txBody>
          <a:bodyPr/>
          <a:lstStyle/>
          <a:p>
            <a:fld id="{60B4E93A-860F-4A72-BA73-77BF9E6377C5}" type="slidenum">
              <a:rPr lang="el-GR" smtClean="0"/>
              <a:t>‹#›</a:t>
            </a:fld>
            <a:endParaRPr lang="el-GR"/>
          </a:p>
        </p:txBody>
      </p:sp>
    </p:spTree>
    <p:extLst>
      <p:ext uri="{BB962C8B-B14F-4D97-AF65-F5344CB8AC3E}">
        <p14:creationId xmlns:p14="http://schemas.microsoft.com/office/powerpoint/2010/main" val="928362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CC8BE-0F45-4974-AB22-421120B501CD}"/>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CA7A0CBA-377B-48D3-9A2A-4CD0FC3AC6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142E52B6-869A-4D5F-8C40-568508704863}"/>
              </a:ext>
            </a:extLst>
          </p:cNvPr>
          <p:cNvSpPr>
            <a:spLocks noGrp="1"/>
          </p:cNvSpPr>
          <p:nvPr>
            <p:ph type="dt" sz="half" idx="10"/>
          </p:nvPr>
        </p:nvSpPr>
        <p:spPr/>
        <p:txBody>
          <a:bodyPr/>
          <a:lstStyle/>
          <a:p>
            <a:fld id="{A2057946-2CF9-4D65-81F0-E25B8B422F3D}" type="datetimeFigureOut">
              <a:rPr lang="el-GR" smtClean="0"/>
              <a:t>10/11/2020</a:t>
            </a:fld>
            <a:endParaRPr lang="el-GR"/>
          </a:p>
        </p:txBody>
      </p:sp>
      <p:sp>
        <p:nvSpPr>
          <p:cNvPr id="5" name="Footer Placeholder 4">
            <a:extLst>
              <a:ext uri="{FF2B5EF4-FFF2-40B4-BE49-F238E27FC236}">
                <a16:creationId xmlns:a16="http://schemas.microsoft.com/office/drawing/2014/main" id="{E8D31B99-94C7-454E-B265-4E924C8B562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6F1206F5-7F14-4A6C-9A19-49991FAB326E}"/>
              </a:ext>
            </a:extLst>
          </p:cNvPr>
          <p:cNvSpPr>
            <a:spLocks noGrp="1"/>
          </p:cNvSpPr>
          <p:nvPr>
            <p:ph type="sldNum" sz="quarter" idx="12"/>
          </p:nvPr>
        </p:nvSpPr>
        <p:spPr/>
        <p:txBody>
          <a:bodyPr/>
          <a:lstStyle/>
          <a:p>
            <a:fld id="{60B4E93A-860F-4A72-BA73-77BF9E6377C5}" type="slidenum">
              <a:rPr lang="el-GR" smtClean="0"/>
              <a:t>‹#›</a:t>
            </a:fld>
            <a:endParaRPr lang="el-GR"/>
          </a:p>
        </p:txBody>
      </p:sp>
    </p:spTree>
    <p:extLst>
      <p:ext uri="{BB962C8B-B14F-4D97-AF65-F5344CB8AC3E}">
        <p14:creationId xmlns:p14="http://schemas.microsoft.com/office/powerpoint/2010/main" val="1583196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580AA2-4ACB-4379-861F-BE5B48D35AD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3775699D-1AEE-48D3-BE95-332B65B5BA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D9769DFB-3600-4F73-83FF-A92D6B8CF314}"/>
              </a:ext>
            </a:extLst>
          </p:cNvPr>
          <p:cNvSpPr>
            <a:spLocks noGrp="1"/>
          </p:cNvSpPr>
          <p:nvPr>
            <p:ph type="dt" sz="half" idx="10"/>
          </p:nvPr>
        </p:nvSpPr>
        <p:spPr/>
        <p:txBody>
          <a:bodyPr/>
          <a:lstStyle/>
          <a:p>
            <a:fld id="{A2057946-2CF9-4D65-81F0-E25B8B422F3D}" type="datetimeFigureOut">
              <a:rPr lang="el-GR" smtClean="0"/>
              <a:t>10/11/2020</a:t>
            </a:fld>
            <a:endParaRPr lang="el-GR"/>
          </a:p>
        </p:txBody>
      </p:sp>
      <p:sp>
        <p:nvSpPr>
          <p:cNvPr id="5" name="Footer Placeholder 4">
            <a:extLst>
              <a:ext uri="{FF2B5EF4-FFF2-40B4-BE49-F238E27FC236}">
                <a16:creationId xmlns:a16="http://schemas.microsoft.com/office/drawing/2014/main" id="{3B9C5A99-7D4A-4FAC-8772-3AF80CC09239}"/>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8E209052-7127-44AD-9FBD-721E6293ABA2}"/>
              </a:ext>
            </a:extLst>
          </p:cNvPr>
          <p:cNvSpPr>
            <a:spLocks noGrp="1"/>
          </p:cNvSpPr>
          <p:nvPr>
            <p:ph type="sldNum" sz="quarter" idx="12"/>
          </p:nvPr>
        </p:nvSpPr>
        <p:spPr/>
        <p:txBody>
          <a:bodyPr/>
          <a:lstStyle/>
          <a:p>
            <a:fld id="{60B4E93A-860F-4A72-BA73-77BF9E6377C5}" type="slidenum">
              <a:rPr lang="el-GR" smtClean="0"/>
              <a:t>‹#›</a:t>
            </a:fld>
            <a:endParaRPr lang="el-GR"/>
          </a:p>
        </p:txBody>
      </p:sp>
    </p:spTree>
    <p:extLst>
      <p:ext uri="{BB962C8B-B14F-4D97-AF65-F5344CB8AC3E}">
        <p14:creationId xmlns:p14="http://schemas.microsoft.com/office/powerpoint/2010/main" val="3784930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779E1-4F4C-4EA0-A46C-082749A0D8DC}"/>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BCE1FF2F-15C1-43C6-9760-972DF69429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0AC13B37-DDB7-4F21-9C4B-A8B17CE2B593}"/>
              </a:ext>
            </a:extLst>
          </p:cNvPr>
          <p:cNvSpPr>
            <a:spLocks noGrp="1"/>
          </p:cNvSpPr>
          <p:nvPr>
            <p:ph type="dt" sz="half" idx="10"/>
          </p:nvPr>
        </p:nvSpPr>
        <p:spPr/>
        <p:txBody>
          <a:bodyPr/>
          <a:lstStyle/>
          <a:p>
            <a:fld id="{A2057946-2CF9-4D65-81F0-E25B8B422F3D}" type="datetimeFigureOut">
              <a:rPr lang="el-GR" smtClean="0"/>
              <a:t>10/11/2020</a:t>
            </a:fld>
            <a:endParaRPr lang="el-GR"/>
          </a:p>
        </p:txBody>
      </p:sp>
      <p:sp>
        <p:nvSpPr>
          <p:cNvPr id="5" name="Footer Placeholder 4">
            <a:extLst>
              <a:ext uri="{FF2B5EF4-FFF2-40B4-BE49-F238E27FC236}">
                <a16:creationId xmlns:a16="http://schemas.microsoft.com/office/drawing/2014/main" id="{F7CED4FA-0FFF-450F-BE2F-A4ED91F06CF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8B93CE94-C768-4A4F-B6D4-2898729E28FE}"/>
              </a:ext>
            </a:extLst>
          </p:cNvPr>
          <p:cNvSpPr>
            <a:spLocks noGrp="1"/>
          </p:cNvSpPr>
          <p:nvPr>
            <p:ph type="sldNum" sz="quarter" idx="12"/>
          </p:nvPr>
        </p:nvSpPr>
        <p:spPr/>
        <p:txBody>
          <a:bodyPr/>
          <a:lstStyle/>
          <a:p>
            <a:fld id="{60B4E93A-860F-4A72-BA73-77BF9E6377C5}" type="slidenum">
              <a:rPr lang="el-GR" smtClean="0"/>
              <a:t>‹#›</a:t>
            </a:fld>
            <a:endParaRPr lang="el-GR"/>
          </a:p>
        </p:txBody>
      </p:sp>
    </p:spTree>
    <p:extLst>
      <p:ext uri="{BB962C8B-B14F-4D97-AF65-F5344CB8AC3E}">
        <p14:creationId xmlns:p14="http://schemas.microsoft.com/office/powerpoint/2010/main" val="3669006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B3673-DCBC-407D-BE45-7B04DDB56C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B5A9097A-B065-403B-9FEF-AD7917903A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3CB72B-A6AC-45D9-BD3B-1B58AA68265E}"/>
              </a:ext>
            </a:extLst>
          </p:cNvPr>
          <p:cNvSpPr>
            <a:spLocks noGrp="1"/>
          </p:cNvSpPr>
          <p:nvPr>
            <p:ph type="dt" sz="half" idx="10"/>
          </p:nvPr>
        </p:nvSpPr>
        <p:spPr/>
        <p:txBody>
          <a:bodyPr/>
          <a:lstStyle/>
          <a:p>
            <a:fld id="{A2057946-2CF9-4D65-81F0-E25B8B422F3D}" type="datetimeFigureOut">
              <a:rPr lang="el-GR" smtClean="0"/>
              <a:t>10/11/2020</a:t>
            </a:fld>
            <a:endParaRPr lang="el-GR"/>
          </a:p>
        </p:txBody>
      </p:sp>
      <p:sp>
        <p:nvSpPr>
          <p:cNvPr id="5" name="Footer Placeholder 4">
            <a:extLst>
              <a:ext uri="{FF2B5EF4-FFF2-40B4-BE49-F238E27FC236}">
                <a16:creationId xmlns:a16="http://schemas.microsoft.com/office/drawing/2014/main" id="{9EC3ECE0-5669-48B8-80BB-3C3DC3A30B2E}"/>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889DD33B-51C8-47B4-9413-1086B56A2154}"/>
              </a:ext>
            </a:extLst>
          </p:cNvPr>
          <p:cNvSpPr>
            <a:spLocks noGrp="1"/>
          </p:cNvSpPr>
          <p:nvPr>
            <p:ph type="sldNum" sz="quarter" idx="12"/>
          </p:nvPr>
        </p:nvSpPr>
        <p:spPr/>
        <p:txBody>
          <a:bodyPr/>
          <a:lstStyle/>
          <a:p>
            <a:fld id="{60B4E93A-860F-4A72-BA73-77BF9E6377C5}" type="slidenum">
              <a:rPr lang="el-GR" smtClean="0"/>
              <a:t>‹#›</a:t>
            </a:fld>
            <a:endParaRPr lang="el-GR"/>
          </a:p>
        </p:txBody>
      </p:sp>
    </p:spTree>
    <p:extLst>
      <p:ext uri="{BB962C8B-B14F-4D97-AF65-F5344CB8AC3E}">
        <p14:creationId xmlns:p14="http://schemas.microsoft.com/office/powerpoint/2010/main" val="4142620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74E69-9647-40B8-9814-BF447ED0740C}"/>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C635CE26-60E8-4A4F-A5B4-B8EA144F3A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604C7E68-D59C-4622-9106-49E6D3C2CF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50966B0D-4117-4EB9-9480-156F51517B30}"/>
              </a:ext>
            </a:extLst>
          </p:cNvPr>
          <p:cNvSpPr>
            <a:spLocks noGrp="1"/>
          </p:cNvSpPr>
          <p:nvPr>
            <p:ph type="dt" sz="half" idx="10"/>
          </p:nvPr>
        </p:nvSpPr>
        <p:spPr/>
        <p:txBody>
          <a:bodyPr/>
          <a:lstStyle/>
          <a:p>
            <a:fld id="{A2057946-2CF9-4D65-81F0-E25B8B422F3D}" type="datetimeFigureOut">
              <a:rPr lang="el-GR" smtClean="0"/>
              <a:t>10/11/2020</a:t>
            </a:fld>
            <a:endParaRPr lang="el-GR"/>
          </a:p>
        </p:txBody>
      </p:sp>
      <p:sp>
        <p:nvSpPr>
          <p:cNvPr id="6" name="Footer Placeholder 5">
            <a:extLst>
              <a:ext uri="{FF2B5EF4-FFF2-40B4-BE49-F238E27FC236}">
                <a16:creationId xmlns:a16="http://schemas.microsoft.com/office/drawing/2014/main" id="{82B35C8C-8091-485C-B9A7-B0722949C7DE}"/>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CBFE002C-DA07-48D7-ABE2-6B1D27820551}"/>
              </a:ext>
            </a:extLst>
          </p:cNvPr>
          <p:cNvSpPr>
            <a:spLocks noGrp="1"/>
          </p:cNvSpPr>
          <p:nvPr>
            <p:ph type="sldNum" sz="quarter" idx="12"/>
          </p:nvPr>
        </p:nvSpPr>
        <p:spPr/>
        <p:txBody>
          <a:bodyPr/>
          <a:lstStyle/>
          <a:p>
            <a:fld id="{60B4E93A-860F-4A72-BA73-77BF9E6377C5}" type="slidenum">
              <a:rPr lang="el-GR" smtClean="0"/>
              <a:t>‹#›</a:t>
            </a:fld>
            <a:endParaRPr lang="el-GR"/>
          </a:p>
        </p:txBody>
      </p:sp>
    </p:spTree>
    <p:extLst>
      <p:ext uri="{BB962C8B-B14F-4D97-AF65-F5344CB8AC3E}">
        <p14:creationId xmlns:p14="http://schemas.microsoft.com/office/powerpoint/2010/main" val="2041995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E6E27-A014-4C36-A3CC-FB4FF4A92B32}"/>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13EC6E6B-6FFC-4F3E-94F3-F09D65CDF8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DB77B5-7DFB-4D70-BD2B-142E208F33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49CE18EE-DC7E-4121-B73B-7B365164E5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E68A1D-D240-44CC-9EFD-0047B667ED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3A5B4377-9CEB-4D14-98BC-8B7AEA8B876B}"/>
              </a:ext>
            </a:extLst>
          </p:cNvPr>
          <p:cNvSpPr>
            <a:spLocks noGrp="1"/>
          </p:cNvSpPr>
          <p:nvPr>
            <p:ph type="dt" sz="half" idx="10"/>
          </p:nvPr>
        </p:nvSpPr>
        <p:spPr/>
        <p:txBody>
          <a:bodyPr/>
          <a:lstStyle/>
          <a:p>
            <a:fld id="{A2057946-2CF9-4D65-81F0-E25B8B422F3D}" type="datetimeFigureOut">
              <a:rPr lang="el-GR" smtClean="0"/>
              <a:t>10/11/2020</a:t>
            </a:fld>
            <a:endParaRPr lang="el-GR"/>
          </a:p>
        </p:txBody>
      </p:sp>
      <p:sp>
        <p:nvSpPr>
          <p:cNvPr id="8" name="Footer Placeholder 7">
            <a:extLst>
              <a:ext uri="{FF2B5EF4-FFF2-40B4-BE49-F238E27FC236}">
                <a16:creationId xmlns:a16="http://schemas.microsoft.com/office/drawing/2014/main" id="{8CDFDDB0-F51A-4964-84AD-D8423F72F865}"/>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88F4C82A-D75E-43E8-9CC3-CF6D76390488}"/>
              </a:ext>
            </a:extLst>
          </p:cNvPr>
          <p:cNvSpPr>
            <a:spLocks noGrp="1"/>
          </p:cNvSpPr>
          <p:nvPr>
            <p:ph type="sldNum" sz="quarter" idx="12"/>
          </p:nvPr>
        </p:nvSpPr>
        <p:spPr/>
        <p:txBody>
          <a:bodyPr/>
          <a:lstStyle/>
          <a:p>
            <a:fld id="{60B4E93A-860F-4A72-BA73-77BF9E6377C5}" type="slidenum">
              <a:rPr lang="el-GR" smtClean="0"/>
              <a:t>‹#›</a:t>
            </a:fld>
            <a:endParaRPr lang="el-GR"/>
          </a:p>
        </p:txBody>
      </p:sp>
    </p:spTree>
    <p:extLst>
      <p:ext uri="{BB962C8B-B14F-4D97-AF65-F5344CB8AC3E}">
        <p14:creationId xmlns:p14="http://schemas.microsoft.com/office/powerpoint/2010/main" val="3147901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D34C3-B933-42F0-8777-6B2B5B2A57A6}"/>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17710BB0-4EC0-44BE-9823-AD1A30791CD1}"/>
              </a:ext>
            </a:extLst>
          </p:cNvPr>
          <p:cNvSpPr>
            <a:spLocks noGrp="1"/>
          </p:cNvSpPr>
          <p:nvPr>
            <p:ph type="dt" sz="half" idx="10"/>
          </p:nvPr>
        </p:nvSpPr>
        <p:spPr/>
        <p:txBody>
          <a:bodyPr/>
          <a:lstStyle/>
          <a:p>
            <a:fld id="{A2057946-2CF9-4D65-81F0-E25B8B422F3D}" type="datetimeFigureOut">
              <a:rPr lang="el-GR" smtClean="0"/>
              <a:t>10/11/2020</a:t>
            </a:fld>
            <a:endParaRPr lang="el-GR"/>
          </a:p>
        </p:txBody>
      </p:sp>
      <p:sp>
        <p:nvSpPr>
          <p:cNvPr id="4" name="Footer Placeholder 3">
            <a:extLst>
              <a:ext uri="{FF2B5EF4-FFF2-40B4-BE49-F238E27FC236}">
                <a16:creationId xmlns:a16="http://schemas.microsoft.com/office/drawing/2014/main" id="{F079126C-4002-4B60-BCF9-53E94A46193C}"/>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EA9BE27C-7FC5-474A-B26A-9AA78BB4D1DA}"/>
              </a:ext>
            </a:extLst>
          </p:cNvPr>
          <p:cNvSpPr>
            <a:spLocks noGrp="1"/>
          </p:cNvSpPr>
          <p:nvPr>
            <p:ph type="sldNum" sz="quarter" idx="12"/>
          </p:nvPr>
        </p:nvSpPr>
        <p:spPr/>
        <p:txBody>
          <a:bodyPr/>
          <a:lstStyle/>
          <a:p>
            <a:fld id="{60B4E93A-860F-4A72-BA73-77BF9E6377C5}" type="slidenum">
              <a:rPr lang="el-GR" smtClean="0"/>
              <a:t>‹#›</a:t>
            </a:fld>
            <a:endParaRPr lang="el-GR"/>
          </a:p>
        </p:txBody>
      </p:sp>
    </p:spTree>
    <p:extLst>
      <p:ext uri="{BB962C8B-B14F-4D97-AF65-F5344CB8AC3E}">
        <p14:creationId xmlns:p14="http://schemas.microsoft.com/office/powerpoint/2010/main" val="1258251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376301-2754-4267-80F0-A27CFD0E4532}"/>
              </a:ext>
            </a:extLst>
          </p:cNvPr>
          <p:cNvSpPr>
            <a:spLocks noGrp="1"/>
          </p:cNvSpPr>
          <p:nvPr>
            <p:ph type="dt" sz="half" idx="10"/>
          </p:nvPr>
        </p:nvSpPr>
        <p:spPr/>
        <p:txBody>
          <a:bodyPr/>
          <a:lstStyle/>
          <a:p>
            <a:fld id="{A2057946-2CF9-4D65-81F0-E25B8B422F3D}" type="datetimeFigureOut">
              <a:rPr lang="el-GR" smtClean="0"/>
              <a:t>10/11/2020</a:t>
            </a:fld>
            <a:endParaRPr lang="el-GR"/>
          </a:p>
        </p:txBody>
      </p:sp>
      <p:sp>
        <p:nvSpPr>
          <p:cNvPr id="3" name="Footer Placeholder 2">
            <a:extLst>
              <a:ext uri="{FF2B5EF4-FFF2-40B4-BE49-F238E27FC236}">
                <a16:creationId xmlns:a16="http://schemas.microsoft.com/office/drawing/2014/main" id="{DD4E752F-DF83-4E8F-BD5A-B0587C0518AF}"/>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86C5576A-163E-4A6D-A8CD-5E0A5F436DF6}"/>
              </a:ext>
            </a:extLst>
          </p:cNvPr>
          <p:cNvSpPr>
            <a:spLocks noGrp="1"/>
          </p:cNvSpPr>
          <p:nvPr>
            <p:ph type="sldNum" sz="quarter" idx="12"/>
          </p:nvPr>
        </p:nvSpPr>
        <p:spPr/>
        <p:txBody>
          <a:bodyPr/>
          <a:lstStyle/>
          <a:p>
            <a:fld id="{60B4E93A-860F-4A72-BA73-77BF9E6377C5}" type="slidenum">
              <a:rPr lang="el-GR" smtClean="0"/>
              <a:t>‹#›</a:t>
            </a:fld>
            <a:endParaRPr lang="el-GR"/>
          </a:p>
        </p:txBody>
      </p:sp>
    </p:spTree>
    <p:extLst>
      <p:ext uri="{BB962C8B-B14F-4D97-AF65-F5344CB8AC3E}">
        <p14:creationId xmlns:p14="http://schemas.microsoft.com/office/powerpoint/2010/main" val="3826637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F2FA8-FBD1-4396-B8C6-65031AD9C7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369B8741-1DAD-42E0-9641-C38C47EBAB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C1686589-7F58-4957-8030-31756D2689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B2B509-CE82-4871-82A7-34B811FD5480}"/>
              </a:ext>
            </a:extLst>
          </p:cNvPr>
          <p:cNvSpPr>
            <a:spLocks noGrp="1"/>
          </p:cNvSpPr>
          <p:nvPr>
            <p:ph type="dt" sz="half" idx="10"/>
          </p:nvPr>
        </p:nvSpPr>
        <p:spPr/>
        <p:txBody>
          <a:bodyPr/>
          <a:lstStyle/>
          <a:p>
            <a:fld id="{A2057946-2CF9-4D65-81F0-E25B8B422F3D}" type="datetimeFigureOut">
              <a:rPr lang="el-GR" smtClean="0"/>
              <a:t>10/11/2020</a:t>
            </a:fld>
            <a:endParaRPr lang="el-GR"/>
          </a:p>
        </p:txBody>
      </p:sp>
      <p:sp>
        <p:nvSpPr>
          <p:cNvPr id="6" name="Footer Placeholder 5">
            <a:extLst>
              <a:ext uri="{FF2B5EF4-FFF2-40B4-BE49-F238E27FC236}">
                <a16:creationId xmlns:a16="http://schemas.microsoft.com/office/drawing/2014/main" id="{B0B81533-1D30-4502-A828-A196D957552F}"/>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65DCF42B-B106-4A13-BF59-C6DE33EA6811}"/>
              </a:ext>
            </a:extLst>
          </p:cNvPr>
          <p:cNvSpPr>
            <a:spLocks noGrp="1"/>
          </p:cNvSpPr>
          <p:nvPr>
            <p:ph type="sldNum" sz="quarter" idx="12"/>
          </p:nvPr>
        </p:nvSpPr>
        <p:spPr/>
        <p:txBody>
          <a:bodyPr/>
          <a:lstStyle/>
          <a:p>
            <a:fld id="{60B4E93A-860F-4A72-BA73-77BF9E6377C5}" type="slidenum">
              <a:rPr lang="el-GR" smtClean="0"/>
              <a:t>‹#›</a:t>
            </a:fld>
            <a:endParaRPr lang="el-GR"/>
          </a:p>
        </p:txBody>
      </p:sp>
    </p:spTree>
    <p:extLst>
      <p:ext uri="{BB962C8B-B14F-4D97-AF65-F5344CB8AC3E}">
        <p14:creationId xmlns:p14="http://schemas.microsoft.com/office/powerpoint/2010/main" val="1180172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70AE5-1D53-45C3-B98F-3AD170097B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475E324E-9F93-444E-A294-2F61FAA5E3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6502A90C-0035-4D15-96B5-DE2A4D99BA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17609A-A5BA-4788-8F3E-FC702D7376E7}"/>
              </a:ext>
            </a:extLst>
          </p:cNvPr>
          <p:cNvSpPr>
            <a:spLocks noGrp="1"/>
          </p:cNvSpPr>
          <p:nvPr>
            <p:ph type="dt" sz="half" idx="10"/>
          </p:nvPr>
        </p:nvSpPr>
        <p:spPr/>
        <p:txBody>
          <a:bodyPr/>
          <a:lstStyle/>
          <a:p>
            <a:fld id="{A2057946-2CF9-4D65-81F0-E25B8B422F3D}" type="datetimeFigureOut">
              <a:rPr lang="el-GR" smtClean="0"/>
              <a:t>10/11/2020</a:t>
            </a:fld>
            <a:endParaRPr lang="el-GR"/>
          </a:p>
        </p:txBody>
      </p:sp>
      <p:sp>
        <p:nvSpPr>
          <p:cNvPr id="6" name="Footer Placeholder 5">
            <a:extLst>
              <a:ext uri="{FF2B5EF4-FFF2-40B4-BE49-F238E27FC236}">
                <a16:creationId xmlns:a16="http://schemas.microsoft.com/office/drawing/2014/main" id="{231DF8EF-766E-4E86-B128-078DB0AA34AA}"/>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D1AAB63D-A2D8-432B-A74D-F0323F094962}"/>
              </a:ext>
            </a:extLst>
          </p:cNvPr>
          <p:cNvSpPr>
            <a:spLocks noGrp="1"/>
          </p:cNvSpPr>
          <p:nvPr>
            <p:ph type="sldNum" sz="quarter" idx="12"/>
          </p:nvPr>
        </p:nvSpPr>
        <p:spPr/>
        <p:txBody>
          <a:bodyPr/>
          <a:lstStyle/>
          <a:p>
            <a:fld id="{60B4E93A-860F-4A72-BA73-77BF9E6377C5}" type="slidenum">
              <a:rPr lang="el-GR" smtClean="0"/>
              <a:t>‹#›</a:t>
            </a:fld>
            <a:endParaRPr lang="el-GR"/>
          </a:p>
        </p:txBody>
      </p:sp>
    </p:spTree>
    <p:extLst>
      <p:ext uri="{BB962C8B-B14F-4D97-AF65-F5344CB8AC3E}">
        <p14:creationId xmlns:p14="http://schemas.microsoft.com/office/powerpoint/2010/main" val="3734242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758093-3D99-437B-9943-8F75A393E4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BF27BE15-68BF-42C2-9A38-40FF366FA9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840E0431-FC45-4847-86F8-7633B65C85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057946-2CF9-4D65-81F0-E25B8B422F3D}" type="datetimeFigureOut">
              <a:rPr lang="el-GR" smtClean="0"/>
              <a:t>10/11/2020</a:t>
            </a:fld>
            <a:endParaRPr lang="el-GR"/>
          </a:p>
        </p:txBody>
      </p:sp>
      <p:sp>
        <p:nvSpPr>
          <p:cNvPr id="5" name="Footer Placeholder 4">
            <a:extLst>
              <a:ext uri="{FF2B5EF4-FFF2-40B4-BE49-F238E27FC236}">
                <a16:creationId xmlns:a16="http://schemas.microsoft.com/office/drawing/2014/main" id="{CD63F82E-F12C-412B-98DA-9CE3EE09FC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54360B75-3B70-4D01-91BB-8898EEEFF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B4E93A-860F-4A72-BA73-77BF9E6377C5}" type="slidenum">
              <a:rPr lang="el-GR" smtClean="0"/>
              <a:t>‹#›</a:t>
            </a:fld>
            <a:endParaRPr lang="el-GR"/>
          </a:p>
        </p:txBody>
      </p:sp>
    </p:spTree>
    <p:extLst>
      <p:ext uri="{BB962C8B-B14F-4D97-AF65-F5344CB8AC3E}">
        <p14:creationId xmlns:p14="http://schemas.microsoft.com/office/powerpoint/2010/main" val="4288310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33CB43-40BC-423E-B48F-C2D120929657}"/>
              </a:ext>
            </a:extLst>
          </p:cNvPr>
          <p:cNvSpPr>
            <a:spLocks noGrp="1"/>
          </p:cNvSpPr>
          <p:nvPr>
            <p:ph type="ctrTitle"/>
          </p:nvPr>
        </p:nvSpPr>
        <p:spPr/>
        <p:txBody>
          <a:bodyPr>
            <a:normAutofit/>
          </a:bodyPr>
          <a:lstStyle/>
          <a:p>
            <a:pPr>
              <a:lnSpc>
                <a:spcPct val="150000"/>
              </a:lnSpc>
            </a:pPr>
            <a:r>
              <a:rPr lang="el-GR" sz="3200" b="1" dirty="0">
                <a:latin typeface="Times New Roman" panose="02020603050405020304" pitchFamily="18" charset="0"/>
                <a:cs typeface="Times New Roman" panose="02020603050405020304" pitchFamily="18" charset="0"/>
              </a:rPr>
              <a:t>ΕΙΣΑΓΩΓΗ ΣΤΗ ΣΠΟΥΔΗ ΚΑΙ ΤΗ ΜΕΘΟΔΟΛΟΓΙΑ ΤΗΣ ΘΕΟΛΟΓΙΑΣ</a:t>
            </a:r>
          </a:p>
        </p:txBody>
      </p:sp>
      <p:sp>
        <p:nvSpPr>
          <p:cNvPr id="5" name="Subtitle 4">
            <a:extLst>
              <a:ext uri="{FF2B5EF4-FFF2-40B4-BE49-F238E27FC236}">
                <a16:creationId xmlns:a16="http://schemas.microsoft.com/office/drawing/2014/main" id="{EDA146F0-69E8-43E3-9D75-2F71427C1DC3}"/>
              </a:ext>
            </a:extLst>
          </p:cNvPr>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1901764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58FD8-860A-42CB-ACD3-08C5C62B1E86}"/>
              </a:ext>
            </a:extLst>
          </p:cNvPr>
          <p:cNvSpPr>
            <a:spLocks noGrp="1"/>
          </p:cNvSpPr>
          <p:nvPr>
            <p:ph type="title"/>
          </p:nvPr>
        </p:nvSpPr>
        <p:spPr/>
        <p:txBody>
          <a:bodyPr>
            <a:normAutofit/>
          </a:bodyPr>
          <a:lstStyle/>
          <a:p>
            <a:pPr algn="ctr"/>
            <a:r>
              <a:rPr lang="el-GR" sz="2800" b="1" dirty="0">
                <a:latin typeface="Times New Roman" panose="02020603050405020304" pitchFamily="18" charset="0"/>
                <a:cs typeface="Times New Roman" panose="02020603050405020304" pitchFamily="18" charset="0"/>
              </a:rPr>
              <a:t>ΜΑΘΗΜΑ ΠΡΩΤΟ</a:t>
            </a:r>
            <a:br>
              <a:rPr lang="el-GR" sz="2800" b="1" dirty="0">
                <a:latin typeface="Times New Roman" panose="02020603050405020304" pitchFamily="18" charset="0"/>
                <a:cs typeface="Times New Roman" panose="02020603050405020304" pitchFamily="18" charset="0"/>
              </a:rPr>
            </a:br>
            <a:br>
              <a:rPr lang="el-GR" sz="2800" b="1" u="sng" dirty="0">
                <a:latin typeface="Times New Roman" panose="02020603050405020304" pitchFamily="18" charset="0"/>
                <a:cs typeface="Times New Roman" panose="02020603050405020304" pitchFamily="18" charset="0"/>
              </a:rPr>
            </a:br>
            <a:r>
              <a:rPr lang="el-GR" sz="2800" b="1" u="sng" dirty="0">
                <a:latin typeface="Times New Roman" panose="02020603050405020304" pitchFamily="18" charset="0"/>
                <a:cs typeface="Times New Roman" panose="02020603050405020304" pitchFamily="18" charset="0"/>
              </a:rPr>
              <a:t>Πτυχές που μελετά η Λατρεία</a:t>
            </a:r>
          </a:p>
        </p:txBody>
      </p:sp>
      <p:sp>
        <p:nvSpPr>
          <p:cNvPr id="3" name="Content Placeholder 2">
            <a:extLst>
              <a:ext uri="{FF2B5EF4-FFF2-40B4-BE49-F238E27FC236}">
                <a16:creationId xmlns:a16="http://schemas.microsoft.com/office/drawing/2014/main" id="{179CA570-029B-4EF4-9FF5-91AA01D9FABC}"/>
              </a:ext>
            </a:extLst>
          </p:cNvPr>
          <p:cNvSpPr>
            <a:spLocks noGrp="1"/>
          </p:cNvSpPr>
          <p:nvPr>
            <p:ph idx="1"/>
          </p:nvPr>
        </p:nvSpPr>
        <p:spPr/>
        <p:txBody>
          <a:bodyPr>
            <a:normAutofit/>
          </a:bodyPr>
          <a:lstStyle/>
          <a:p>
            <a:pPr marL="514350" indent="-514350" algn="just">
              <a:lnSpc>
                <a:spcPct val="150000"/>
              </a:lnSpc>
              <a:buFont typeface="+mj-lt"/>
              <a:buAutoNum type="arabicPeriod"/>
            </a:pPr>
            <a:r>
              <a:rPr lang="el-GR" sz="2600" b="1" u="sng" dirty="0">
                <a:latin typeface="Times New Roman" panose="02020603050405020304" pitchFamily="18" charset="0"/>
                <a:cs typeface="Times New Roman" panose="02020603050405020304" pitchFamily="18" charset="0"/>
              </a:rPr>
              <a:t>Σπουδή</a:t>
            </a:r>
            <a:r>
              <a:rPr lang="en-US" sz="2600" b="1" dirty="0">
                <a:latin typeface="Times New Roman" panose="02020603050405020304" pitchFamily="18" charset="0"/>
                <a:cs typeface="Times New Roman" panose="02020603050405020304" pitchFamily="18" charset="0"/>
              </a:rPr>
              <a:t>:</a:t>
            </a:r>
            <a:r>
              <a:rPr lang="en-US" sz="2600" dirty="0">
                <a:latin typeface="Times New Roman" panose="02020603050405020304" pitchFamily="18" charset="0"/>
                <a:cs typeface="Times New Roman" panose="02020603050405020304" pitchFamily="18" charset="0"/>
              </a:rPr>
              <a:t> </a:t>
            </a:r>
            <a:r>
              <a:rPr lang="el-GR" sz="2600" dirty="0">
                <a:latin typeface="Times New Roman" panose="02020603050405020304" pitchFamily="18" charset="0"/>
                <a:cs typeface="Times New Roman" panose="02020603050405020304" pitchFamily="18" charset="0"/>
              </a:rPr>
              <a:t>Γνωριμία με την έννοια, το περιεχόμενο, τις τάσεις και τους κλάδους της Θεολογικής Επιστήμης.</a:t>
            </a:r>
          </a:p>
          <a:p>
            <a:pPr marL="514350" indent="-514350" algn="just">
              <a:lnSpc>
                <a:spcPct val="150000"/>
              </a:lnSpc>
              <a:buFont typeface="+mj-lt"/>
              <a:buAutoNum type="arabicPeriod"/>
            </a:pPr>
            <a:r>
              <a:rPr lang="el-GR" sz="2600" b="1" u="sng" dirty="0">
                <a:latin typeface="Times New Roman" panose="02020603050405020304" pitchFamily="18" charset="0"/>
                <a:cs typeface="Times New Roman" panose="02020603050405020304" pitchFamily="18" charset="0"/>
              </a:rPr>
              <a:t>Μεθοδολογία</a:t>
            </a:r>
            <a:r>
              <a:rPr lang="en-US" sz="2600" b="1" dirty="0">
                <a:latin typeface="Times New Roman" panose="02020603050405020304" pitchFamily="18" charset="0"/>
                <a:cs typeface="Times New Roman" panose="02020603050405020304" pitchFamily="18" charset="0"/>
              </a:rPr>
              <a:t>:</a:t>
            </a:r>
            <a:r>
              <a:rPr lang="el-GR" sz="2600" dirty="0">
                <a:latin typeface="Times New Roman" panose="02020603050405020304" pitchFamily="18" charset="0"/>
                <a:cs typeface="Times New Roman" panose="02020603050405020304" pitchFamily="18" charset="0"/>
              </a:rPr>
              <a:t> </a:t>
            </a:r>
          </a:p>
          <a:p>
            <a:pPr algn="just">
              <a:lnSpc>
                <a:spcPct val="150000"/>
              </a:lnSpc>
            </a:pPr>
            <a:r>
              <a:rPr lang="el-GR" sz="2600" dirty="0">
                <a:latin typeface="Times New Roman" panose="02020603050405020304" pitchFamily="18" charset="0"/>
                <a:cs typeface="Times New Roman" panose="02020603050405020304" pitchFamily="18" charset="0"/>
              </a:rPr>
              <a:t>Ιστορική μέθοδος</a:t>
            </a:r>
          </a:p>
          <a:p>
            <a:pPr algn="just">
              <a:lnSpc>
                <a:spcPct val="150000"/>
              </a:lnSpc>
            </a:pPr>
            <a:r>
              <a:rPr lang="el-GR" sz="2600" dirty="0">
                <a:latin typeface="Times New Roman" panose="02020603050405020304" pitchFamily="18" charset="0"/>
                <a:cs typeface="Times New Roman" panose="02020603050405020304" pitchFamily="18" charset="0"/>
              </a:rPr>
              <a:t>Θεωρητική μέθοδος</a:t>
            </a:r>
          </a:p>
          <a:p>
            <a:pPr algn="just">
              <a:lnSpc>
                <a:spcPct val="150000"/>
              </a:lnSpc>
            </a:pPr>
            <a:r>
              <a:rPr lang="el-GR" sz="2600" dirty="0">
                <a:latin typeface="Times New Roman" panose="02020603050405020304" pitchFamily="18" charset="0"/>
                <a:cs typeface="Times New Roman" panose="02020603050405020304" pitchFamily="18" charset="0"/>
              </a:rPr>
              <a:t>Κριτική μέθοδος</a:t>
            </a:r>
          </a:p>
          <a:p>
            <a:pPr marL="0" indent="0" algn="just">
              <a:lnSpc>
                <a:spcPct val="150000"/>
              </a:lnSpc>
              <a:buNone/>
            </a:pPr>
            <a:endParaRPr lang="el-GR" sz="2600" b="1" u="sng" baseline="30000" dirty="0">
              <a:latin typeface="Times New Roman" panose="02020603050405020304" pitchFamily="18" charset="0"/>
              <a:cs typeface="Times New Roman" panose="02020603050405020304" pitchFamily="18" charset="0"/>
            </a:endParaRPr>
          </a:p>
          <a:p>
            <a:pPr algn="just"/>
            <a:endParaRPr lang="el-GR" sz="26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39199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1BBBE-B607-46A1-8706-117D785CC7E3}"/>
              </a:ext>
            </a:extLst>
          </p:cNvPr>
          <p:cNvSpPr>
            <a:spLocks noGrp="1"/>
          </p:cNvSpPr>
          <p:nvPr>
            <p:ph type="title"/>
          </p:nvPr>
        </p:nvSpPr>
        <p:spPr/>
        <p:txBody>
          <a:bodyPr>
            <a:normAutofit fontScale="90000"/>
          </a:bodyPr>
          <a:lstStyle/>
          <a:p>
            <a:pPr lvl="0" algn="ctr">
              <a:lnSpc>
                <a:spcPct val="150000"/>
              </a:lnSpc>
              <a:spcBef>
                <a:spcPts val="1000"/>
              </a:spcBef>
            </a:pPr>
            <a:br>
              <a:rPr lang="el-GR" sz="2400" b="1" u="sng" dirty="0">
                <a:solidFill>
                  <a:prstClr val="black"/>
                </a:solidFill>
                <a:latin typeface="Times New Roman" panose="02020603050405020304" pitchFamily="18" charset="0"/>
                <a:ea typeface="+mn-ea"/>
                <a:cs typeface="Times New Roman" panose="02020603050405020304" pitchFamily="18" charset="0"/>
              </a:rPr>
            </a:br>
            <a:r>
              <a:rPr lang="el-GR" sz="3100" b="1" u="sng" dirty="0">
                <a:solidFill>
                  <a:prstClr val="black"/>
                </a:solidFill>
                <a:latin typeface="Times New Roman" panose="02020603050405020304" pitchFamily="18" charset="0"/>
                <a:ea typeface="+mn-ea"/>
                <a:cs typeface="Times New Roman" panose="02020603050405020304" pitchFamily="18" charset="0"/>
              </a:rPr>
              <a:t>Εγκυκλοπαιδεία της Θεολογίας</a:t>
            </a:r>
            <a:br>
              <a:rPr lang="en-US" sz="2400" b="1" u="sng" dirty="0">
                <a:solidFill>
                  <a:prstClr val="black"/>
                </a:solidFill>
                <a:latin typeface="Times New Roman" panose="02020603050405020304" pitchFamily="18" charset="0"/>
                <a:ea typeface="+mn-ea"/>
                <a:cs typeface="Times New Roman" panose="02020603050405020304" pitchFamily="18" charset="0"/>
              </a:rPr>
            </a:br>
            <a:endParaRPr lang="el-GR"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06BF183-0483-440E-AA71-E50A682E4DC2}"/>
              </a:ext>
            </a:extLst>
          </p:cNvPr>
          <p:cNvSpPr>
            <a:spLocks noGrp="1"/>
          </p:cNvSpPr>
          <p:nvPr>
            <p:ph idx="1"/>
          </p:nvPr>
        </p:nvSpPr>
        <p:spPr/>
        <p:txBody>
          <a:bodyPr>
            <a:normAutofit fontScale="55000" lnSpcReduction="20000"/>
          </a:bodyPr>
          <a:lstStyle/>
          <a:p>
            <a:pPr marL="514350" indent="-514350" algn="just">
              <a:lnSpc>
                <a:spcPct val="170000"/>
              </a:lnSpc>
              <a:buFont typeface="+mj-lt"/>
              <a:buAutoNum type="arabicPeriod"/>
            </a:pPr>
            <a:r>
              <a:rPr lang="el-GR" dirty="0">
                <a:latin typeface="Times New Roman" panose="02020603050405020304" pitchFamily="18" charset="0"/>
                <a:cs typeface="Times New Roman" panose="02020603050405020304" pitchFamily="18" charset="0"/>
              </a:rPr>
              <a:t>Εγκύκλιος παιδεία. Διαμορφώθηκε στην Αθήνα κατά τον 5ο π.Χ. αι. με σκοπό τη διδασκαλία των εφήβων στα μαθήματα γραμματική, ρητορική και διαλεκτική, γεωμετρία, αριθμητική, αστρονομία και μουσική. Σκοπός να καταστούν οι νέοι ελεύθεροι και υπεύθυνοι πολίτες της Αθηναϊκής Δημοκρατίας.</a:t>
            </a:r>
          </a:p>
          <a:p>
            <a:pPr marL="514350" indent="-514350" algn="just">
              <a:lnSpc>
                <a:spcPct val="170000"/>
              </a:lnSpc>
              <a:buFont typeface="+mj-lt"/>
              <a:buAutoNum type="arabicPeriod"/>
            </a:pPr>
            <a:r>
              <a:rPr lang="el-GR" dirty="0">
                <a:latin typeface="Times New Roman" panose="02020603050405020304" pitchFamily="18" charset="0"/>
                <a:cs typeface="Times New Roman" panose="02020603050405020304" pitchFamily="18" charset="0"/>
              </a:rPr>
              <a:t>Εγκύκλιος σημαίνει κυκλικός. Όταν προσδιοριζόταν η λέξη χορός σήμαινε τον κυκλικό χορό ή την κυκλική κίνηση. Οι κυκλικοί χοροί ήταν συνδεδεμένοι με τη λατρεία των αρχαίων θεοτήτων. Όποιος γνώριζε να χορεύει τους κυκλικούς χορούς ονομαζόταν εγκύκλιος, δηλαδή πεπαιδευμένος.</a:t>
            </a:r>
          </a:p>
          <a:p>
            <a:pPr algn="just">
              <a:lnSpc>
                <a:spcPct val="170000"/>
              </a:lnSpc>
            </a:pPr>
            <a:r>
              <a:rPr lang="el-GR" dirty="0">
                <a:latin typeface="Times New Roman" panose="02020603050405020304" pitchFamily="18" charset="0"/>
                <a:cs typeface="Times New Roman" panose="02020603050405020304" pitchFamily="18" charset="0"/>
              </a:rPr>
              <a:t>Εγκυκλοπαιδεία ή Εγκυκλοπαίδεια (</a:t>
            </a:r>
            <a:r>
              <a:rPr lang="en-US" dirty="0" err="1">
                <a:latin typeface="Times New Roman" panose="02020603050405020304" pitchFamily="18" charset="0"/>
                <a:cs typeface="Times New Roman" panose="02020603050405020304" pitchFamily="18" charset="0"/>
              </a:rPr>
              <a:t>Encyclopedie</a:t>
            </a:r>
            <a:r>
              <a:rPr lang="en-US" dirty="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είναι και το γραπτό έργο όπου παρουσιάζεται με συνοπτικό τρόπο το σύνολο ή ένα σύνολο γνώσεων (π.χ. Θρησκευτική και Ηθική Εγκυκλοπαίδεια).</a:t>
            </a:r>
          </a:p>
          <a:p>
            <a:pPr algn="just">
              <a:lnSpc>
                <a:spcPct val="170000"/>
              </a:lnSpc>
            </a:pPr>
            <a:r>
              <a:rPr lang="el-GR" dirty="0">
                <a:latin typeface="Times New Roman" panose="02020603050405020304" pitchFamily="18" charset="0"/>
                <a:cs typeface="Times New Roman" panose="02020603050405020304" pitchFamily="18" charset="0"/>
              </a:rPr>
              <a:t>Η Εγκυκλοπαίδεια της Θεολογίας ως όρος χρησιμοποιήθηκε τον 18ο αι. Από τον Γερμανό λόγιο </a:t>
            </a:r>
            <a:r>
              <a:rPr lang="en-US" dirty="0">
                <a:latin typeface="Times New Roman" panose="02020603050405020304" pitchFamily="18" charset="0"/>
                <a:cs typeface="Times New Roman" panose="02020603050405020304" pitchFamily="18" charset="0"/>
              </a:rPr>
              <a:t>Sam </a:t>
            </a:r>
            <a:r>
              <a:rPr lang="en-US" dirty="0" err="1">
                <a:latin typeface="Times New Roman" panose="02020603050405020304" pitchFamily="18" charset="0"/>
                <a:cs typeface="Times New Roman" panose="02020603050405020304" pitchFamily="18" charset="0"/>
              </a:rPr>
              <a:t>Mursina</a:t>
            </a:r>
            <a:r>
              <a:rPr lang="en-US" dirty="0">
                <a:latin typeface="Times New Roman" panose="02020603050405020304" pitchFamily="18" charset="0"/>
                <a:cs typeface="Times New Roman" panose="02020603050405020304" pitchFamily="18" charset="0"/>
              </a:rPr>
              <a:t> (1717-1795), </a:t>
            </a:r>
            <a:r>
              <a:rPr lang="el-GR" dirty="0">
                <a:latin typeface="Times New Roman" panose="02020603050405020304" pitchFamily="18" charset="0"/>
                <a:cs typeface="Times New Roman" panose="02020603050405020304" pitchFamily="18" charset="0"/>
              </a:rPr>
              <a:t>με σκοπό τη σύντομη παρουσίαση του περιεχομένου όλης της Θεολογίας.</a:t>
            </a:r>
          </a:p>
        </p:txBody>
      </p:sp>
    </p:spTree>
    <p:extLst>
      <p:ext uri="{BB962C8B-B14F-4D97-AF65-F5344CB8AC3E}">
        <p14:creationId xmlns:p14="http://schemas.microsoft.com/office/powerpoint/2010/main" val="17331090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68A4C-2109-46D6-A091-DD6A90F8A8CE}"/>
              </a:ext>
            </a:extLst>
          </p:cNvPr>
          <p:cNvSpPr>
            <a:spLocks noGrp="1"/>
          </p:cNvSpPr>
          <p:nvPr>
            <p:ph type="title"/>
          </p:nvPr>
        </p:nvSpPr>
        <p:spPr/>
        <p:txBody>
          <a:bodyPr>
            <a:normAutofit/>
          </a:bodyPr>
          <a:lstStyle/>
          <a:p>
            <a:pPr algn="ctr"/>
            <a:r>
              <a:rPr lang="el-GR" sz="2800" b="1" u="sng" dirty="0">
                <a:latin typeface="Times New Roman" panose="02020603050405020304" pitchFamily="18" charset="0"/>
                <a:cs typeface="Times New Roman" panose="02020603050405020304" pitchFamily="18" charset="0"/>
              </a:rPr>
              <a:t>Οι κλάδοι της Θεολογίας</a:t>
            </a:r>
          </a:p>
        </p:txBody>
      </p:sp>
      <p:sp>
        <p:nvSpPr>
          <p:cNvPr id="3" name="Content Placeholder 2">
            <a:extLst>
              <a:ext uri="{FF2B5EF4-FFF2-40B4-BE49-F238E27FC236}">
                <a16:creationId xmlns:a16="http://schemas.microsoft.com/office/drawing/2014/main" id="{69DAEEB3-4B61-42E7-82E0-C1BABF2496B4}"/>
              </a:ext>
            </a:extLst>
          </p:cNvPr>
          <p:cNvSpPr>
            <a:spLocks noGrp="1"/>
          </p:cNvSpPr>
          <p:nvPr>
            <p:ph idx="1"/>
          </p:nvPr>
        </p:nvSpPr>
        <p:spPr/>
        <p:txBody>
          <a:bodyPr>
            <a:normAutofit lnSpcReduction="10000"/>
          </a:bodyPr>
          <a:lstStyle/>
          <a:p>
            <a:pPr algn="just">
              <a:lnSpc>
                <a:spcPct val="150000"/>
              </a:lnSpc>
            </a:pPr>
            <a:r>
              <a:rPr lang="el-GR" sz="2200" b="1" dirty="0">
                <a:latin typeface="Times New Roman" panose="02020603050405020304" pitchFamily="18" charset="0"/>
                <a:cs typeface="Times New Roman" panose="02020603050405020304" pitchFamily="18" charset="0"/>
              </a:rPr>
              <a:t>Ερμηνευτικός κλάδος</a:t>
            </a:r>
            <a:r>
              <a:rPr lang="en-US" sz="2200" dirty="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Ερμηνεία της Παλαιάς και της Κοινής Διαθήκης, Ιστορία των Χρόνων της Καινής Διαθήκης, Ιουδαϊκή Αρχαιολογία.</a:t>
            </a:r>
          </a:p>
          <a:p>
            <a:pPr algn="just">
              <a:lnSpc>
                <a:spcPct val="150000"/>
              </a:lnSpc>
            </a:pPr>
            <a:r>
              <a:rPr lang="el-GR" sz="2200" b="1" dirty="0">
                <a:latin typeface="Times New Roman" panose="02020603050405020304" pitchFamily="18" charset="0"/>
                <a:cs typeface="Times New Roman" panose="02020603050405020304" pitchFamily="18" charset="0"/>
              </a:rPr>
              <a:t>Ιστορικός</a:t>
            </a:r>
            <a:r>
              <a:rPr lang="en-US" sz="2200" dirty="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Εκκλησιαστική Ιστορία, Εκκλησιαστική Γραμματολογία, Αγιολογία, Βυζαντινή Τέχνη και Αρχαιολογία.</a:t>
            </a:r>
          </a:p>
          <a:p>
            <a:pPr algn="just">
              <a:lnSpc>
                <a:spcPct val="150000"/>
              </a:lnSpc>
            </a:pPr>
            <a:r>
              <a:rPr lang="el-GR" sz="2200" b="1" dirty="0">
                <a:latin typeface="Times New Roman" panose="02020603050405020304" pitchFamily="18" charset="0"/>
                <a:cs typeface="Times New Roman" panose="02020603050405020304" pitchFamily="18" charset="0"/>
              </a:rPr>
              <a:t>Συστηματικός</a:t>
            </a:r>
            <a:r>
              <a:rPr lang="en-US" sz="2200" dirty="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Δογματική, Ηθική, Ιστορία των Δογμάτων, Διαχριστιανικοί Διάλογοι, Ηθική, Κοινωνιολογία.</a:t>
            </a:r>
          </a:p>
          <a:p>
            <a:pPr algn="just">
              <a:lnSpc>
                <a:spcPct val="150000"/>
              </a:lnSpc>
            </a:pPr>
            <a:r>
              <a:rPr lang="el-GR" sz="2200" b="1" dirty="0">
                <a:latin typeface="Times New Roman" panose="02020603050405020304" pitchFamily="18" charset="0"/>
                <a:cs typeface="Times New Roman" panose="02020603050405020304" pitchFamily="18" charset="0"/>
              </a:rPr>
              <a:t>Πρακτικός</a:t>
            </a:r>
            <a:r>
              <a:rPr lang="en-US" sz="2200" dirty="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Λειτουργική, Ομιλητική, Υμνολογία, Κατηχητική, Ποιμαντική, Κανονικό Δίκαιο, Χριστιανική Αγωγή.</a:t>
            </a:r>
          </a:p>
        </p:txBody>
      </p:sp>
    </p:spTree>
    <p:extLst>
      <p:ext uri="{BB962C8B-B14F-4D97-AF65-F5344CB8AC3E}">
        <p14:creationId xmlns:p14="http://schemas.microsoft.com/office/powerpoint/2010/main" val="987434205"/>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F00D7-5D64-44C0-946D-6C597C459204}"/>
              </a:ext>
            </a:extLst>
          </p:cNvPr>
          <p:cNvSpPr>
            <a:spLocks noGrp="1"/>
          </p:cNvSpPr>
          <p:nvPr>
            <p:ph type="title"/>
          </p:nvPr>
        </p:nvSpPr>
        <p:spPr/>
        <p:txBody>
          <a:bodyPr>
            <a:normAutofit/>
          </a:bodyPr>
          <a:lstStyle/>
          <a:p>
            <a:pPr algn="ctr"/>
            <a:r>
              <a:rPr lang="el-GR" sz="2800" b="1" u="sng" dirty="0">
                <a:latin typeface="Times New Roman" panose="02020603050405020304" pitchFamily="18" charset="0"/>
                <a:cs typeface="Times New Roman" panose="02020603050405020304" pitchFamily="18" charset="0"/>
              </a:rPr>
              <a:t>Εισαγωγή στη Θεολογία</a:t>
            </a:r>
          </a:p>
        </p:txBody>
      </p:sp>
      <p:sp>
        <p:nvSpPr>
          <p:cNvPr id="3" name="Content Placeholder 2">
            <a:extLst>
              <a:ext uri="{FF2B5EF4-FFF2-40B4-BE49-F238E27FC236}">
                <a16:creationId xmlns:a16="http://schemas.microsoft.com/office/drawing/2014/main" id="{5C23BE05-F7C2-443F-9F3D-E4C5BFC98604}"/>
              </a:ext>
            </a:extLst>
          </p:cNvPr>
          <p:cNvSpPr>
            <a:spLocks noGrp="1"/>
          </p:cNvSpPr>
          <p:nvPr>
            <p:ph idx="1"/>
          </p:nvPr>
        </p:nvSpPr>
        <p:spPr/>
        <p:txBody>
          <a:bodyPr>
            <a:normAutofit fontScale="70000" lnSpcReduction="20000"/>
          </a:bodyPr>
          <a:lstStyle/>
          <a:p>
            <a:pPr marL="457200" indent="-457200" algn="just">
              <a:lnSpc>
                <a:spcPct val="170000"/>
              </a:lnSpc>
              <a:spcBef>
                <a:spcPts val="0"/>
              </a:spcBef>
              <a:buFont typeface="+mj-lt"/>
              <a:buAutoNum type="arabicPeriod"/>
            </a:pPr>
            <a:r>
              <a:rPr lang="el-GR" sz="2200" dirty="0">
                <a:latin typeface="Times New Roman" panose="02020603050405020304" pitchFamily="18" charset="0"/>
                <a:cs typeface="Times New Roman" panose="02020603050405020304" pitchFamily="18" charset="0"/>
              </a:rPr>
              <a:t>Έχει τον ίδιο στόχο με αυτόν που έχει η Εγκυκλοπαίδεια της Θεολογίας. Είναι όμως περισσότερο διεισδυτική. Ο ενδιαφερόμενος δεν μαθαίνει απλώς το περιεχόμενο της Θεολογικής Επιστήμης, αλλά εμβαθύνει στις θεολογικές προϋποθέσεις, τα προβλήματα και τη μεθοδολογική τους προσέγγιση. </a:t>
            </a:r>
          </a:p>
          <a:p>
            <a:pPr marL="457200" indent="-457200" algn="just">
              <a:lnSpc>
                <a:spcPct val="170000"/>
              </a:lnSpc>
              <a:spcBef>
                <a:spcPts val="0"/>
              </a:spcBef>
              <a:buFont typeface="+mj-lt"/>
              <a:buAutoNum type="arabicPeriod"/>
            </a:pPr>
            <a:r>
              <a:rPr lang="el-GR" sz="2200" dirty="0">
                <a:latin typeface="Times New Roman" panose="02020603050405020304" pitchFamily="18" charset="0"/>
                <a:cs typeface="Times New Roman" panose="02020603050405020304" pitchFamily="18" charset="0"/>
              </a:rPr>
              <a:t>Η Εισαγωγή είναι μόνο μύηση, είσοδος, γνωριμία με τη Θεολογία, όπως διδάσκεται στα Πανεπιστήμια.</a:t>
            </a:r>
          </a:p>
          <a:p>
            <a:pPr marL="457200" indent="-457200" algn="just">
              <a:lnSpc>
                <a:spcPct val="170000"/>
              </a:lnSpc>
              <a:spcBef>
                <a:spcPts val="0"/>
              </a:spcBef>
              <a:buFont typeface="+mj-lt"/>
              <a:buAutoNum type="arabicPeriod"/>
            </a:pPr>
            <a:r>
              <a:rPr lang="el-GR" sz="2200" dirty="0">
                <a:latin typeface="Times New Roman" panose="02020603050405020304" pitchFamily="18" charset="0"/>
                <a:cs typeface="Times New Roman" panose="02020603050405020304" pitchFamily="18" charset="0"/>
              </a:rPr>
              <a:t>Στα τέλη του 18ου αι. ο </a:t>
            </a:r>
            <a:r>
              <a:rPr lang="en-US" sz="2200" dirty="0" err="1">
                <a:latin typeface="Times New Roman" panose="02020603050405020304" pitchFamily="18" charset="0"/>
                <a:cs typeface="Times New Roman" panose="02020603050405020304" pitchFamily="18" charset="0"/>
              </a:rPr>
              <a:t>Mursina</a:t>
            </a:r>
            <a:r>
              <a:rPr lang="en-US" sz="2200" dirty="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παρουσίασε με σύντομο τρόπο το περιεχόμενο της θεολογίας.</a:t>
            </a:r>
          </a:p>
          <a:p>
            <a:pPr marL="457200" indent="-457200" algn="just">
              <a:lnSpc>
                <a:spcPct val="170000"/>
              </a:lnSpc>
              <a:spcBef>
                <a:spcPts val="0"/>
              </a:spcBef>
              <a:buFont typeface="+mj-lt"/>
              <a:buAutoNum type="arabicPeriod"/>
            </a:pPr>
            <a:r>
              <a:rPr lang="el-GR" sz="2200" dirty="0">
                <a:latin typeface="Times New Roman" panose="02020603050405020304" pitchFamily="18" charset="0"/>
                <a:cs typeface="Times New Roman" panose="02020603050405020304" pitchFamily="18" charset="0"/>
              </a:rPr>
              <a:t>Αρχές του 19ου. αι. Ο Γερμανός φιλόσοφος </a:t>
            </a:r>
            <a:r>
              <a:rPr lang="en-US" sz="2200" dirty="0">
                <a:latin typeface="Times New Roman" panose="02020603050405020304" pitchFamily="18" charset="0"/>
                <a:cs typeface="Times New Roman" panose="02020603050405020304" pitchFamily="18" charset="0"/>
              </a:rPr>
              <a:t>Schleiermacher </a:t>
            </a:r>
            <a:r>
              <a:rPr lang="el-GR" sz="2200" dirty="0">
                <a:latin typeface="Times New Roman" panose="02020603050405020304" pitchFamily="18" charset="0"/>
                <a:cs typeface="Times New Roman" panose="02020603050405020304" pitchFamily="18" charset="0"/>
              </a:rPr>
              <a:t>στο έργο του «Σύντομη έκθεση των θεολογικών σπουδών», παρουσίασε συνοπτικά τη θεολογία</a:t>
            </a:r>
            <a:r>
              <a:rPr lang="en-US" sz="2200" dirty="0">
                <a:latin typeface="Times New Roman" panose="02020603050405020304" pitchFamily="18" charset="0"/>
                <a:cs typeface="Times New Roman" panose="02020603050405020304" pitchFamily="18" charset="0"/>
              </a:rPr>
              <a:t>:</a:t>
            </a:r>
          </a:p>
          <a:p>
            <a:pPr algn="just">
              <a:lnSpc>
                <a:spcPct val="170000"/>
              </a:lnSpc>
              <a:spcBef>
                <a:spcPts val="0"/>
              </a:spcBef>
            </a:pPr>
            <a:r>
              <a:rPr lang="el-GR" sz="2200" dirty="0">
                <a:latin typeface="Times New Roman" panose="02020603050405020304" pitchFamily="18" charset="0"/>
                <a:cs typeface="Times New Roman" panose="02020603050405020304" pitchFamily="18" charset="0"/>
              </a:rPr>
              <a:t>Τι σημαίνει επιστήμη</a:t>
            </a:r>
          </a:p>
          <a:p>
            <a:pPr algn="just">
              <a:lnSpc>
                <a:spcPct val="170000"/>
              </a:lnSpc>
              <a:spcBef>
                <a:spcPts val="0"/>
              </a:spcBef>
            </a:pPr>
            <a:r>
              <a:rPr lang="el-GR" sz="2200" dirty="0">
                <a:latin typeface="Times New Roman" panose="02020603050405020304" pitchFamily="18" charset="0"/>
                <a:cs typeface="Times New Roman" panose="02020603050405020304" pitchFamily="18" charset="0"/>
              </a:rPr>
              <a:t>Τι σημαίνει επιστήμη της Θεολογίας</a:t>
            </a:r>
          </a:p>
          <a:p>
            <a:pPr algn="just">
              <a:lnSpc>
                <a:spcPct val="170000"/>
              </a:lnSpc>
              <a:spcBef>
                <a:spcPts val="0"/>
              </a:spcBef>
            </a:pPr>
            <a:r>
              <a:rPr lang="el-GR" sz="2200" dirty="0">
                <a:latin typeface="Times New Roman" panose="02020603050405020304" pitchFamily="18" charset="0"/>
                <a:cs typeface="Times New Roman" panose="02020603050405020304" pitchFamily="18" charset="0"/>
              </a:rPr>
              <a:t>Οι σχέσεις της με τις άλλες επιστήμες</a:t>
            </a:r>
          </a:p>
          <a:p>
            <a:pPr algn="just">
              <a:lnSpc>
                <a:spcPct val="170000"/>
              </a:lnSpc>
              <a:spcBef>
                <a:spcPts val="0"/>
              </a:spcBef>
            </a:pPr>
            <a:r>
              <a:rPr lang="el-GR" sz="2200" dirty="0">
                <a:latin typeface="Times New Roman" panose="02020603050405020304" pitchFamily="18" charset="0"/>
                <a:cs typeface="Times New Roman" panose="02020603050405020304" pitchFamily="18" charset="0"/>
              </a:rPr>
              <a:t>Η διακονία της Θεολογίας στην Εκκλησία</a:t>
            </a:r>
          </a:p>
          <a:p>
            <a:pPr algn="just">
              <a:lnSpc>
                <a:spcPct val="170000"/>
              </a:lnSpc>
              <a:spcBef>
                <a:spcPts val="0"/>
              </a:spcBef>
            </a:pPr>
            <a:r>
              <a:rPr lang="el-GR" sz="2200" dirty="0">
                <a:latin typeface="Times New Roman" panose="02020603050405020304" pitchFamily="18" charset="0"/>
                <a:cs typeface="Times New Roman" panose="02020603050405020304" pitchFamily="18" charset="0"/>
              </a:rPr>
              <a:t>Ιστορία της Θεολογίας</a:t>
            </a:r>
          </a:p>
        </p:txBody>
      </p:sp>
    </p:spTree>
    <p:extLst>
      <p:ext uri="{BB962C8B-B14F-4D97-AF65-F5344CB8AC3E}">
        <p14:creationId xmlns:p14="http://schemas.microsoft.com/office/powerpoint/2010/main" val="1114024022"/>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3C392-A6A3-4E78-B9B8-9F56EAEE9520}"/>
              </a:ext>
            </a:extLst>
          </p:cNvPr>
          <p:cNvSpPr>
            <a:spLocks noGrp="1"/>
          </p:cNvSpPr>
          <p:nvPr>
            <p:ph type="title"/>
          </p:nvPr>
        </p:nvSpPr>
        <p:spPr/>
        <p:txBody>
          <a:bodyPr>
            <a:normAutofit/>
          </a:bodyPr>
          <a:lstStyle/>
          <a:p>
            <a:pPr algn="ctr"/>
            <a:r>
              <a:rPr lang="el-GR" sz="2800" b="1" u="sng" dirty="0">
                <a:latin typeface="Times New Roman" panose="02020603050405020304" pitchFamily="18" charset="0"/>
                <a:cs typeface="Times New Roman" panose="02020603050405020304" pitchFamily="18" charset="0"/>
              </a:rPr>
              <a:t>Η έννοια του όρου «Θεολογία»</a:t>
            </a:r>
          </a:p>
        </p:txBody>
      </p:sp>
      <p:sp>
        <p:nvSpPr>
          <p:cNvPr id="3" name="Content Placeholder 2">
            <a:extLst>
              <a:ext uri="{FF2B5EF4-FFF2-40B4-BE49-F238E27FC236}">
                <a16:creationId xmlns:a16="http://schemas.microsoft.com/office/drawing/2014/main" id="{7437C08F-132E-4938-879E-AFC03FC53DD0}"/>
              </a:ext>
            </a:extLst>
          </p:cNvPr>
          <p:cNvSpPr>
            <a:spLocks noGrp="1"/>
          </p:cNvSpPr>
          <p:nvPr>
            <p:ph idx="1"/>
          </p:nvPr>
        </p:nvSpPr>
        <p:spPr/>
        <p:txBody>
          <a:bodyPr>
            <a:noAutofit/>
          </a:bodyPr>
          <a:lstStyle/>
          <a:p>
            <a:pPr marL="457200" indent="-457200" algn="just">
              <a:lnSpc>
                <a:spcPct val="150000"/>
              </a:lnSpc>
              <a:spcBef>
                <a:spcPts val="0"/>
              </a:spcBef>
              <a:buFont typeface="+mj-lt"/>
              <a:buAutoNum type="arabicPeriod"/>
            </a:pPr>
            <a:r>
              <a:rPr lang="el-GR" sz="1270" b="1" u="sng" dirty="0">
                <a:latin typeface="Times New Roman" panose="02020603050405020304" pitchFamily="18" charset="0"/>
                <a:cs typeface="Times New Roman" panose="02020603050405020304" pitchFamily="18" charset="0"/>
              </a:rPr>
              <a:t>Στον αρχαίο ελληνικό κόσμο και την αρχαία Γραμματεία</a:t>
            </a:r>
            <a:r>
              <a:rPr lang="en-US" sz="1270" dirty="0">
                <a:latin typeface="Times New Roman" panose="02020603050405020304" pitchFamily="18" charset="0"/>
                <a:cs typeface="Times New Roman" panose="02020603050405020304" pitchFamily="18" charset="0"/>
              </a:rPr>
              <a:t>:</a:t>
            </a:r>
          </a:p>
          <a:p>
            <a:pPr algn="just">
              <a:lnSpc>
                <a:spcPct val="150000"/>
              </a:lnSpc>
              <a:spcBef>
                <a:spcPts val="0"/>
              </a:spcBef>
            </a:pPr>
            <a:r>
              <a:rPr lang="el-GR" sz="1270" dirty="0">
                <a:latin typeface="Times New Roman" panose="02020603050405020304" pitchFamily="18" charset="0"/>
                <a:cs typeface="Times New Roman" panose="02020603050405020304" pitchFamily="18" charset="0"/>
              </a:rPr>
              <a:t>Είναι η αναζήτηση των αρχών του κόσμου. Ο Αριστοτέλης ονομάζει θεολόγους τον Όμηρο και τον Ησίοδο γιατί μιλούν για την γένεση των θεών αλλά και όλων των όντων («Θεολογία», «Κοσμογονία»).</a:t>
            </a:r>
          </a:p>
          <a:p>
            <a:pPr algn="just">
              <a:lnSpc>
                <a:spcPct val="150000"/>
              </a:lnSpc>
              <a:spcBef>
                <a:spcPts val="0"/>
              </a:spcBef>
            </a:pPr>
            <a:r>
              <a:rPr lang="el-GR" sz="1270" dirty="0">
                <a:latin typeface="Times New Roman" panose="02020603050405020304" pitchFamily="18" charset="0"/>
                <a:cs typeface="Times New Roman" panose="02020603050405020304" pitchFamily="18" charset="0"/>
              </a:rPr>
              <a:t>Ο Αριστοτέλης χρησιμοποιεί το επίθετο «θεολογική» ως προσδιορισμό της λέξης «επιστήμη». Οι θεωρητικές επιστήμες αποτελούνται από τρία γένη, τη φυσική, τη μαθηματική και τη θεολογική.</a:t>
            </a:r>
          </a:p>
          <a:p>
            <a:pPr algn="just">
              <a:lnSpc>
                <a:spcPct val="150000"/>
              </a:lnSpc>
              <a:spcBef>
                <a:spcPts val="0"/>
              </a:spcBef>
            </a:pPr>
            <a:r>
              <a:rPr lang="el-GR" sz="1270" dirty="0">
                <a:latin typeface="Times New Roman" panose="02020603050405020304" pitchFamily="18" charset="0"/>
                <a:cs typeface="Times New Roman" panose="02020603050405020304" pitchFamily="18" charset="0"/>
              </a:rPr>
              <a:t>Η θεολογική επιστήμη προηγείται των άλλων γιατί ασχολείται με την αμετάβλητη φύση του Θεού.</a:t>
            </a:r>
          </a:p>
          <a:p>
            <a:pPr algn="just">
              <a:lnSpc>
                <a:spcPct val="150000"/>
              </a:lnSpc>
              <a:spcBef>
                <a:spcPts val="0"/>
              </a:spcBef>
            </a:pPr>
            <a:r>
              <a:rPr lang="el-GR" sz="1270" dirty="0">
                <a:latin typeface="Times New Roman" panose="02020603050405020304" pitchFamily="18" charset="0"/>
                <a:cs typeface="Times New Roman" panose="02020603050405020304" pitchFamily="18" charset="0"/>
              </a:rPr>
              <a:t>Η Θεολογία στη σκέψη του Πλάτωνα συμπίπτει με τη μυθολογία. Πορεία από το μύθο στο λόγο για να εκφραστούν υψηλές διδασκαλίες.</a:t>
            </a:r>
          </a:p>
          <a:p>
            <a:pPr algn="just">
              <a:lnSpc>
                <a:spcPct val="150000"/>
              </a:lnSpc>
              <a:spcBef>
                <a:spcPts val="0"/>
              </a:spcBef>
            </a:pPr>
            <a:r>
              <a:rPr lang="el-GR" sz="1270" dirty="0">
                <a:latin typeface="Times New Roman" panose="02020603050405020304" pitchFamily="18" charset="0"/>
                <a:cs typeface="Times New Roman" panose="02020603050405020304" pitchFamily="18" charset="0"/>
              </a:rPr>
              <a:t>Η θεολογία διαπαιδαγωγεί τους πολίτες. Ο θεός είναι αγαθός και ως εκ τούτου αναίτιος του κακού. Ο θεός δεν υπόκειται σε καμία μεταβολή. Απαντά έτσι στην ανθρωποπαθή εικόνα των θεών του Ομήρου που εμπλέκονται σε ανθρώπινες έριδες και πάθη.</a:t>
            </a:r>
          </a:p>
          <a:p>
            <a:pPr algn="just">
              <a:lnSpc>
                <a:spcPct val="150000"/>
              </a:lnSpc>
              <a:spcBef>
                <a:spcPts val="0"/>
              </a:spcBef>
            </a:pPr>
            <a:r>
              <a:rPr lang="el-GR" sz="1270" dirty="0">
                <a:latin typeface="Times New Roman" panose="02020603050405020304" pitchFamily="18" charset="0"/>
                <a:cs typeface="Times New Roman" panose="02020603050405020304" pitchFamily="18" charset="0"/>
              </a:rPr>
              <a:t>Οι Στωϊκοί εισηγήθηκαν την τριμερή διάκριση της θεολογίας</a:t>
            </a:r>
            <a:r>
              <a:rPr lang="en-US" sz="1270" dirty="0">
                <a:latin typeface="Times New Roman" panose="02020603050405020304" pitchFamily="18" charset="0"/>
                <a:cs typeface="Times New Roman" panose="02020603050405020304" pitchFamily="18" charset="0"/>
              </a:rPr>
              <a:t>:</a:t>
            </a:r>
          </a:p>
          <a:p>
            <a:pPr marL="514350" indent="-514350" algn="just">
              <a:lnSpc>
                <a:spcPct val="150000"/>
              </a:lnSpc>
              <a:spcBef>
                <a:spcPts val="0"/>
              </a:spcBef>
              <a:buFont typeface="+mj-lt"/>
              <a:buAutoNum type="romanLcPeriod"/>
            </a:pPr>
            <a:r>
              <a:rPr lang="el-GR" sz="1270" dirty="0">
                <a:latin typeface="Times New Roman" panose="02020603050405020304" pitchFamily="18" charset="0"/>
                <a:cs typeface="Times New Roman" panose="02020603050405020304" pitchFamily="18" charset="0"/>
              </a:rPr>
              <a:t>Τη μυθική που αναπτύθηκε από τους αρχαίους ποιητές.</a:t>
            </a:r>
          </a:p>
          <a:p>
            <a:pPr marL="514350" indent="-514350" algn="just">
              <a:lnSpc>
                <a:spcPct val="150000"/>
              </a:lnSpc>
              <a:spcBef>
                <a:spcPts val="0"/>
              </a:spcBef>
              <a:buFont typeface="+mj-lt"/>
              <a:buAutoNum type="romanLcPeriod"/>
            </a:pPr>
            <a:r>
              <a:rPr lang="el-GR" sz="1270" dirty="0">
                <a:latin typeface="Times New Roman" panose="02020603050405020304" pitchFamily="18" charset="0"/>
                <a:cs typeface="Times New Roman" panose="02020603050405020304" pitchFamily="18" charset="0"/>
              </a:rPr>
              <a:t>Τη φυσική που επινοήθηκε από τους φιλοσόφους προκειμένου να ερευνήσουν υη φύση.</a:t>
            </a:r>
          </a:p>
          <a:p>
            <a:pPr marL="514350" indent="-514350" algn="just">
              <a:lnSpc>
                <a:spcPct val="150000"/>
              </a:lnSpc>
              <a:spcBef>
                <a:spcPts val="0"/>
              </a:spcBef>
              <a:buFont typeface="+mj-lt"/>
              <a:buAutoNum type="romanLcPeriod"/>
            </a:pPr>
            <a:r>
              <a:rPr lang="el-GR" sz="1270" dirty="0">
                <a:latin typeface="Times New Roman" panose="02020603050405020304" pitchFamily="18" charset="0"/>
                <a:cs typeface="Times New Roman" panose="02020603050405020304" pitchFamily="18" charset="0"/>
              </a:rPr>
              <a:t>Την πολιτική που καλλιεργήθηκε από τους ιερείς και τους νομοθέτες και αναφέρεται στους δημοσιους νόμους και τη λατρεία.</a:t>
            </a:r>
          </a:p>
          <a:p>
            <a:pPr algn="just">
              <a:lnSpc>
                <a:spcPct val="150000"/>
              </a:lnSpc>
              <a:spcBef>
                <a:spcPts val="0"/>
              </a:spcBef>
            </a:pPr>
            <a:r>
              <a:rPr lang="el-GR" sz="1270" dirty="0">
                <a:latin typeface="Times New Roman" panose="02020603050405020304" pitchFamily="18" charset="0"/>
                <a:cs typeface="Times New Roman" panose="02020603050405020304" pitchFamily="18" charset="0"/>
              </a:rPr>
              <a:t>Η θεολογία του προχριστιανικού κόσμου εκφράζει την προσπάθεια του ανθρώπου να προσεγγίσει και να ερμηνεύσει τον κόσμο και τον δημιουργό του. Στην χριστιανική γραμματεία ο θείος λόγος αποκαλύπτεται, σαρκώνεται και έρχεται να συναντήσει τον άνθρωπο (Λουκ, 19, 10).</a:t>
            </a:r>
          </a:p>
        </p:txBody>
      </p:sp>
    </p:spTree>
    <p:extLst>
      <p:ext uri="{BB962C8B-B14F-4D97-AF65-F5344CB8AC3E}">
        <p14:creationId xmlns:p14="http://schemas.microsoft.com/office/powerpoint/2010/main" val="3553803542"/>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EE5E4-87FD-49BB-9708-F341526F4D63}"/>
              </a:ext>
            </a:extLst>
          </p:cNvPr>
          <p:cNvSpPr>
            <a:spLocks noGrp="1"/>
          </p:cNvSpPr>
          <p:nvPr>
            <p:ph type="title"/>
          </p:nvPr>
        </p:nvSpPr>
        <p:spPr/>
        <p:txBody>
          <a:bodyPr/>
          <a:lstStyle/>
          <a:p>
            <a:endParaRPr lang="el-GR" dirty="0"/>
          </a:p>
        </p:txBody>
      </p:sp>
      <p:sp>
        <p:nvSpPr>
          <p:cNvPr id="3" name="Content Placeholder 2">
            <a:extLst>
              <a:ext uri="{FF2B5EF4-FFF2-40B4-BE49-F238E27FC236}">
                <a16:creationId xmlns:a16="http://schemas.microsoft.com/office/drawing/2014/main" id="{CFB9A63D-D7A2-4994-B079-A0EFE0CB6743}"/>
              </a:ext>
            </a:extLst>
          </p:cNvPr>
          <p:cNvSpPr>
            <a:spLocks noGrp="1"/>
          </p:cNvSpPr>
          <p:nvPr>
            <p:ph idx="1"/>
          </p:nvPr>
        </p:nvSpPr>
        <p:spPr/>
        <p:txBody>
          <a:bodyPr>
            <a:normAutofit fontScale="62500" lnSpcReduction="20000"/>
          </a:bodyPr>
          <a:lstStyle/>
          <a:p>
            <a:pPr marL="514350" indent="-514350" algn="just">
              <a:buFont typeface="+mj-lt"/>
              <a:buAutoNum type="arabicPeriod"/>
            </a:pPr>
            <a:r>
              <a:rPr lang="el-GR" sz="2200" b="1" u="sng" dirty="0">
                <a:latin typeface="Times New Roman" panose="02020603050405020304" pitchFamily="18" charset="0"/>
                <a:cs typeface="Times New Roman" panose="02020603050405020304" pitchFamily="18" charset="0"/>
              </a:rPr>
              <a:t>Ο όρος Θεολογία στη Χριστιανική Γραμματεία</a:t>
            </a:r>
            <a:r>
              <a:rPr lang="en-US" sz="2200" b="1" u="sng" dirty="0">
                <a:latin typeface="Times New Roman" panose="02020603050405020304" pitchFamily="18" charset="0"/>
                <a:cs typeface="Times New Roman" panose="02020603050405020304" pitchFamily="18" charset="0"/>
              </a:rPr>
              <a:t>:</a:t>
            </a:r>
            <a:endParaRPr lang="el-GR" sz="2200" b="1" u="sng" dirty="0">
              <a:latin typeface="Times New Roman" panose="02020603050405020304" pitchFamily="18" charset="0"/>
              <a:cs typeface="Times New Roman" panose="02020603050405020304" pitchFamily="18" charset="0"/>
            </a:endParaRPr>
          </a:p>
          <a:p>
            <a:pPr algn="just">
              <a:lnSpc>
                <a:spcPct val="150000"/>
              </a:lnSpc>
            </a:pPr>
            <a:r>
              <a:rPr lang="el-GR" sz="2200" dirty="0">
                <a:latin typeface="Times New Roman" panose="02020603050405020304" pitchFamily="18" charset="0"/>
                <a:cs typeface="Times New Roman" panose="02020603050405020304" pitchFamily="18" charset="0"/>
              </a:rPr>
              <a:t>Δεν μαρτυρείται στην Καινή Διαθήκη. Τονίζεται ο αποκαλυπτικός  της χαρακτήρας.</a:t>
            </a:r>
          </a:p>
          <a:p>
            <a:pPr algn="just">
              <a:lnSpc>
                <a:spcPct val="150000"/>
              </a:lnSpc>
            </a:pPr>
            <a:r>
              <a:rPr lang="el-GR" sz="2200" dirty="0">
                <a:latin typeface="Times New Roman" panose="02020603050405020304" pitchFamily="18" charset="0"/>
                <a:cs typeface="Times New Roman" panose="02020603050405020304" pitchFamily="18" charset="0"/>
              </a:rPr>
              <a:t>Η χρήση του όρου θεολογία άρχισε όταν οι Χριστιανοί εγκαινίασαν διάλογο με τους εθνικούς συγγραφείας (Ιουστίνος).</a:t>
            </a:r>
          </a:p>
          <a:p>
            <a:pPr algn="just">
              <a:lnSpc>
                <a:spcPct val="150000"/>
              </a:lnSpc>
            </a:pPr>
            <a:r>
              <a:rPr lang="el-GR" sz="2200" dirty="0">
                <a:latin typeface="Times New Roman" panose="02020603050405020304" pitchFamily="18" charset="0"/>
                <a:cs typeface="Times New Roman" panose="02020603050405020304" pitchFamily="18" charset="0"/>
              </a:rPr>
              <a:t>Το ρήμα θεολογώ στον Ιουστίνο δηλώνει την αποκάλυψη που πραγματοποιεί το Πνεύμα του Θεού στους ανθρώπους ή την προσπάθεια του ανθρώπου να βρεί  την αλληγορική ερμηνεία των Γραφών. Η Χριστιανική πάντως διδασκαλία ονομάζεται αντί αυτού «φιλοσοφία».</a:t>
            </a:r>
          </a:p>
          <a:p>
            <a:pPr algn="just">
              <a:lnSpc>
                <a:spcPct val="150000"/>
              </a:lnSpc>
            </a:pPr>
            <a:r>
              <a:rPr lang="el-GR" sz="2200" dirty="0">
                <a:latin typeface="Times New Roman" panose="02020603050405020304" pitchFamily="18" charset="0"/>
                <a:cs typeface="Times New Roman" panose="02020603050405020304" pitchFamily="18" charset="0"/>
              </a:rPr>
              <a:t>Ο Κλήμης ο Αλεξανδρεύς θεωρεί φιλοσόφους τους άνδρες της Παλαιάς Διαθήκης και φιλοσοφία τη διδασκαλία τους. Η αληθινή θεολογία συνδέεται με την αποκάλυψη του Λόγου του Θού. Το ίδιο και για τον Ωριγένη.</a:t>
            </a:r>
          </a:p>
          <a:p>
            <a:pPr algn="just">
              <a:lnSpc>
                <a:spcPct val="150000"/>
              </a:lnSpc>
            </a:pPr>
            <a:r>
              <a:rPr lang="el-GR" sz="2200" dirty="0">
                <a:latin typeface="Times New Roman" panose="02020603050405020304" pitchFamily="18" charset="0"/>
                <a:cs typeface="Times New Roman" panose="02020603050405020304" pitchFamily="18" charset="0"/>
              </a:rPr>
              <a:t>Ο Ωριγένης συνδέει στενά τη θεολογία με τη θρησκευτική εμπερία. Η θεολογία γι’ αυτόν αποτελεί την υψηλότερη βαθμίδα προσέγγισης του Θεού. Συνδέεται έτσι η θεολογία με την εμπειρία.</a:t>
            </a:r>
          </a:p>
          <a:p>
            <a:pPr algn="just">
              <a:lnSpc>
                <a:spcPct val="150000"/>
              </a:lnSpc>
            </a:pPr>
            <a:r>
              <a:rPr lang="el-GR" sz="2200" dirty="0">
                <a:latin typeface="Times New Roman" panose="02020603050405020304" pitchFamily="18" charset="0"/>
                <a:cs typeface="Times New Roman" panose="02020603050405020304" pitchFamily="18" charset="0"/>
              </a:rPr>
              <a:t>Ο Ευσέβιος Καισαρείας καθιερώνει τον όρο θεολογία και εισάγει και τον όρο οικονομία. Έχει γράψει «Περί Εκκλησιαστικής θεολογίας». Η θεολογία αναφέρεται στις ενδοτριαδικές σχέσεις (Τριαδολογία). Η οικονομία αναφέρεται στην ενσάρκωση του Λόγου του Θεού.</a:t>
            </a:r>
          </a:p>
        </p:txBody>
      </p:sp>
    </p:spTree>
    <p:extLst>
      <p:ext uri="{BB962C8B-B14F-4D97-AF65-F5344CB8AC3E}">
        <p14:creationId xmlns:p14="http://schemas.microsoft.com/office/powerpoint/2010/main" val="3290059076"/>
      </p:ext>
    </p:extLst>
  </p:cSld>
  <p:clrMapOvr>
    <a:masterClrMapping/>
  </p:clrMapOvr>
  <p:transition spd="slow">
    <p:randomBar dir="vert"/>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852</Words>
  <Application>Microsoft Office PowerPoint</Application>
  <PresentationFormat>Widescreen</PresentationFormat>
  <Paragraphs>46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1_Office Theme</vt:lpstr>
      <vt:lpstr>ΕΙΣΑΓΩΓΗ ΣΤΗ ΣΠΟΥΔΗ ΚΑΙ ΤΗ ΜΕΘΟΔΟΛΟΓΙΑ ΤΗΣ ΘΕΟΛΟΓΙΑΣ</vt:lpstr>
      <vt:lpstr>ΜΑΘΗΜΑ ΠΡΩΤΟ  Πτυχές που μελετά η Λατρεία</vt:lpstr>
      <vt:lpstr> Εγκυκλοπαιδεία της Θεολογίας </vt:lpstr>
      <vt:lpstr>Οι κλάδοι της Θεολογίας</vt:lpstr>
      <vt:lpstr>Εισαγωγή στη Θεολογία</vt:lpstr>
      <vt:lpstr>Η έννοια του όρου «Θεολογία»</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ΕΙΣΑΓΩΓΗ ΣΤΗ ΣΠΟΥΔΗ ΚΑΙ ΤΗ ΜΕΘΟΔΟΛΟΓΙΑ ΤΗΣ ΘΕΟΛΟΓΙΑΣ</dc:title>
  <dc:creator>user</dc:creator>
  <cp:lastModifiedBy>user</cp:lastModifiedBy>
  <cp:revision>1</cp:revision>
  <dcterms:created xsi:type="dcterms:W3CDTF">2020-11-10T07:35:33Z</dcterms:created>
  <dcterms:modified xsi:type="dcterms:W3CDTF">2020-11-10T07:37:08Z</dcterms:modified>
</cp:coreProperties>
</file>