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79.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46.xml" ContentType="application/vnd.openxmlformats-officedocument.presentationml.notesSlide+xml"/>
  <Override PartName="/ppt/notesSlides/notesSlide15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36" r:id="rId1"/>
  </p:sldMasterIdLst>
  <p:notesMasterIdLst>
    <p:notesMasterId r:id="rId197"/>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2" r:id="rId186"/>
    <p:sldId id="443" r:id="rId187"/>
    <p:sldId id="444" r:id="rId188"/>
    <p:sldId id="445" r:id="rId189"/>
    <p:sldId id="446" r:id="rId190"/>
    <p:sldId id="447" r:id="rId191"/>
    <p:sldId id="448" r:id="rId192"/>
    <p:sldId id="449" r:id="rId193"/>
    <p:sldId id="450" r:id="rId194"/>
    <p:sldId id="451" r:id="rId195"/>
    <p:sldId id="452" r:id="rId196"/>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6" charset="0"/>
      <a:defRPr sz="2400" kern="1200">
        <a:solidFill>
          <a:schemeClr val="bg1"/>
        </a:solidFill>
        <a:latin typeface="Arial" charset="0"/>
        <a:ea typeface="+mn-ea"/>
        <a:cs typeface="+mn-cs"/>
      </a:defRPr>
    </a:lvl5pPr>
    <a:lvl6pPr marL="2286000" algn="l" defTabSz="914400" rtl="0" eaLnBrk="1" latinLnBrk="0" hangingPunct="1">
      <a:defRPr sz="2400" kern="1200">
        <a:solidFill>
          <a:schemeClr val="bg1"/>
        </a:solidFill>
        <a:latin typeface="Arial" charset="0"/>
        <a:ea typeface="+mn-ea"/>
        <a:cs typeface="+mn-cs"/>
      </a:defRPr>
    </a:lvl6pPr>
    <a:lvl7pPr marL="2743200" algn="l" defTabSz="914400" rtl="0" eaLnBrk="1" latinLnBrk="0" hangingPunct="1">
      <a:defRPr sz="2400" kern="1200">
        <a:solidFill>
          <a:schemeClr val="bg1"/>
        </a:solidFill>
        <a:latin typeface="Arial" charset="0"/>
        <a:ea typeface="+mn-ea"/>
        <a:cs typeface="+mn-cs"/>
      </a:defRPr>
    </a:lvl7pPr>
    <a:lvl8pPr marL="3200400" algn="l" defTabSz="914400" rtl="0" eaLnBrk="1" latinLnBrk="0" hangingPunct="1">
      <a:defRPr sz="2400" kern="1200">
        <a:solidFill>
          <a:schemeClr val="bg1"/>
        </a:solidFill>
        <a:latin typeface="Arial" charset="0"/>
        <a:ea typeface="+mn-ea"/>
        <a:cs typeface="+mn-cs"/>
      </a:defRPr>
    </a:lvl8pPr>
    <a:lvl9pPr marL="3657600" algn="l" defTabSz="914400" rtl="0" eaLnBrk="1" latinLnBrk="0" hangingPunct="1">
      <a:defRPr sz="2400" kern="1200">
        <a:solidFill>
          <a:schemeClr val="bg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599"/>
  </p:normalViewPr>
  <p:slideViewPr>
    <p:cSldViewPr>
      <p:cViewPr>
        <p:scale>
          <a:sx n="96" d="100"/>
          <a:sy n="96" d="100"/>
        </p:scale>
        <p:origin x="-72" y="209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notesMaster" Target="notesMasters/notesMaster1.xml"/><Relationship Id="rId20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presProps" Target="presProps.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l-GR" dirty="0"/>
          </a:p>
        </p:txBody>
      </p:sp>
      <p:sp>
        <p:nvSpPr>
          <p:cNvPr id="3074" name="Text Box 2"/>
          <p:cNvSpPr txBox="1">
            <a:spLocks noChangeArrowheads="1"/>
          </p:cNvSpPr>
          <p:nvPr/>
        </p:nvSpPr>
        <p:spPr bwMode="auto">
          <a:xfrm>
            <a:off x="0" y="0"/>
            <a:ext cx="2971800" cy="457200"/>
          </a:xfrm>
          <a:prstGeom prst="rect">
            <a:avLst/>
          </a:prstGeom>
          <a:noFill/>
          <a:ln w="9525" cap="flat">
            <a:noFill/>
            <a:round/>
            <a:headEnd/>
            <a:tailEnd/>
          </a:ln>
          <a:effectLst/>
        </p:spPr>
        <p:txBody>
          <a:bodyPr wrap="none" anchor="ctr"/>
          <a:lstStyle/>
          <a:p>
            <a:endParaRPr lang="el-GR" dirty="0"/>
          </a:p>
        </p:txBody>
      </p:sp>
      <p:sp>
        <p:nvSpPr>
          <p:cNvPr id="3075" name="Rectangle 3"/>
          <p:cNvSpPr>
            <a:spLocks noGrp="1" noChangeArrowheads="1"/>
          </p:cNvSpPr>
          <p:nvPr>
            <p:ph type="dt"/>
          </p:nvPr>
        </p:nvSpPr>
        <p:spPr bwMode="auto">
          <a:xfrm>
            <a:off x="3884613" y="0"/>
            <a:ext cx="2970212"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charset="0"/>
              </a:defRPr>
            </a:lvl1pPr>
          </a:lstStyle>
          <a:p>
            <a:endParaRPr lang="el-GR" dirty="0"/>
          </a:p>
        </p:txBody>
      </p:sp>
      <p:sp>
        <p:nvSpPr>
          <p:cNvPr id="3076" name="Rectangle 4"/>
          <p:cNvSpPr>
            <a:spLocks noGrp="1" noRot="1" noChangeAspect="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a:effectLst/>
        </p:spPr>
      </p:sp>
      <p:sp>
        <p:nvSpPr>
          <p:cNvPr id="3077" name="Rectangle 5"/>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el-GR" smtClean="0"/>
          </a:p>
        </p:txBody>
      </p:sp>
      <p:sp>
        <p:nvSpPr>
          <p:cNvPr id="3078" name="Text Box 6"/>
          <p:cNvSpPr txBox="1">
            <a:spLocks noChangeArrowheads="1"/>
          </p:cNvSpPr>
          <p:nvPr/>
        </p:nvSpPr>
        <p:spPr bwMode="auto">
          <a:xfrm>
            <a:off x="0" y="8685213"/>
            <a:ext cx="2971800" cy="457200"/>
          </a:xfrm>
          <a:prstGeom prst="rect">
            <a:avLst/>
          </a:prstGeom>
          <a:noFill/>
          <a:ln w="9525" cap="flat">
            <a:noFill/>
            <a:round/>
            <a:headEnd/>
            <a:tailEnd/>
          </a:ln>
          <a:effectLst/>
        </p:spPr>
        <p:txBody>
          <a:bodyPr wrap="none" anchor="ctr"/>
          <a:lstStyle/>
          <a:p>
            <a:endParaRPr lang="el-GR" dirty="0"/>
          </a:p>
        </p:txBody>
      </p:sp>
      <p:sp>
        <p:nvSpPr>
          <p:cNvPr id="3079" name="Rectangle 7"/>
          <p:cNvSpPr>
            <a:spLocks noGrp="1" noChangeArrowheads="1"/>
          </p:cNvSpPr>
          <p:nvPr>
            <p:ph type="sldNum"/>
          </p:nvPr>
        </p:nvSpPr>
        <p:spPr bwMode="auto">
          <a:xfrm>
            <a:off x="3884613" y="8685213"/>
            <a:ext cx="2970212"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charset="0"/>
              </a:defRPr>
            </a:lvl1pPr>
          </a:lstStyle>
          <a:p>
            <a:fld id="{0EE09941-7264-4992-B069-E11DD445BBD1}" type="slidenum">
              <a:rPr lang="el-GR"/>
              <a:pPr/>
              <a:t>‹#›</a:t>
            </a:fld>
            <a:endParaRPr lang="el-GR" dirty="0"/>
          </a:p>
        </p:txBody>
      </p:sp>
    </p:spTree>
    <p:extLst>
      <p:ext uri="{BB962C8B-B14F-4D97-AF65-F5344CB8AC3E}">
        <p14:creationId xmlns:p14="http://schemas.microsoft.com/office/powerpoint/2010/main" xmlns="" val="81997028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3C977A59-4765-4762-AD9A-7E954328FB70}" type="slidenum">
              <a:rPr lang="el-GR"/>
              <a:pPr/>
              <a:t>1</a:t>
            </a:fld>
            <a:endParaRPr lang="el-GR" dirty="0"/>
          </a:p>
        </p:txBody>
      </p:sp>
      <p:sp>
        <p:nvSpPr>
          <p:cNvPr id="187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73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a:latin typeface="Calibri" pitchFamily="32" charset="0"/>
              <a:ea typeface="ヒラギノ角ゴ Pro W3" charset="0"/>
              <a:cs typeface="ヒラギノ角ゴ Pro W3" charset="0"/>
            </a:endParaRPr>
          </a:p>
        </p:txBody>
      </p:sp>
      <p:sp>
        <p:nvSpPr>
          <p:cNvPr id="187395" name="Text Box 3"/>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3D0D161-08DF-415D-9D12-4C5AAF594F31}" type="slidenum">
              <a:rPr lang="el-GR" sz="1200">
                <a:solidFill>
                  <a:srgbClr val="FFFFFF"/>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dirty="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xmlns="" val="272258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3D5909F-90EA-4931-A61E-AB243A191755}" type="slidenum">
              <a:rPr lang="el-GR"/>
              <a:pPr/>
              <a:t>10</a:t>
            </a:fld>
            <a:endParaRPr lang="el-GR" dirty="0"/>
          </a:p>
        </p:txBody>
      </p:sp>
      <p:sp>
        <p:nvSpPr>
          <p:cNvPr id="196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66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716471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FC7B8A6-7569-438F-BE97-AD592987E50F}" type="slidenum">
              <a:rPr lang="el-GR"/>
              <a:pPr/>
              <a:t>100</a:t>
            </a:fld>
            <a:endParaRPr lang="el-GR" dirty="0"/>
          </a:p>
        </p:txBody>
      </p:sp>
      <p:sp>
        <p:nvSpPr>
          <p:cNvPr id="289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97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453613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79BC277-BE56-4E19-A726-9991561D74C6}" type="slidenum">
              <a:rPr lang="el-GR"/>
              <a:pPr/>
              <a:t>101</a:t>
            </a:fld>
            <a:endParaRPr lang="el-GR" dirty="0"/>
          </a:p>
        </p:txBody>
      </p:sp>
      <p:sp>
        <p:nvSpPr>
          <p:cNvPr id="290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08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249471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D63355D-E520-4FD0-B1C5-1E0542DF1F36}" type="slidenum">
              <a:rPr lang="el-GR"/>
              <a:pPr/>
              <a:t>102</a:t>
            </a:fld>
            <a:endParaRPr lang="el-GR" dirty="0"/>
          </a:p>
        </p:txBody>
      </p:sp>
      <p:sp>
        <p:nvSpPr>
          <p:cNvPr id="291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18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73202249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2DF700B-E340-4F93-AED6-55B4FD9CF244}" type="slidenum">
              <a:rPr lang="el-GR"/>
              <a:pPr/>
              <a:t>103</a:t>
            </a:fld>
            <a:endParaRPr lang="el-GR" dirty="0"/>
          </a:p>
        </p:txBody>
      </p:sp>
      <p:sp>
        <p:nvSpPr>
          <p:cNvPr id="292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28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820938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6956935-09C1-4744-8D14-98B4E8F114C6}" type="slidenum">
              <a:rPr lang="el-GR"/>
              <a:pPr/>
              <a:t>104</a:t>
            </a:fld>
            <a:endParaRPr lang="el-GR" dirty="0"/>
          </a:p>
        </p:txBody>
      </p:sp>
      <p:sp>
        <p:nvSpPr>
          <p:cNvPr id="293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38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065870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0B48312-DD3B-48AF-8613-DB923026A2D5}" type="slidenum">
              <a:rPr lang="el-GR"/>
              <a:pPr/>
              <a:t>105</a:t>
            </a:fld>
            <a:endParaRPr lang="el-GR" dirty="0"/>
          </a:p>
        </p:txBody>
      </p:sp>
      <p:sp>
        <p:nvSpPr>
          <p:cNvPr id="294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49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97927368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AFC41D1-B877-4B6A-A74D-9F98F3EAC92B}" type="slidenum">
              <a:rPr lang="el-GR"/>
              <a:pPr/>
              <a:t>106</a:t>
            </a:fld>
            <a:endParaRPr lang="el-GR" dirty="0"/>
          </a:p>
        </p:txBody>
      </p:sp>
      <p:sp>
        <p:nvSpPr>
          <p:cNvPr id="295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59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3114857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9DABFF4-0C5C-4DE0-A5FB-B89E03A10EBD}" type="slidenum">
              <a:rPr lang="el-GR"/>
              <a:pPr/>
              <a:t>107</a:t>
            </a:fld>
            <a:endParaRPr lang="el-GR" dirty="0"/>
          </a:p>
        </p:txBody>
      </p:sp>
      <p:sp>
        <p:nvSpPr>
          <p:cNvPr id="296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888063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BFE14AD-E884-442D-87CB-2A50401A4C0C}" type="slidenum">
              <a:rPr lang="el-GR"/>
              <a:pPr/>
              <a:t>108</a:t>
            </a:fld>
            <a:endParaRPr lang="el-GR" dirty="0"/>
          </a:p>
        </p:txBody>
      </p:sp>
      <p:sp>
        <p:nvSpPr>
          <p:cNvPr id="297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79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771301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CCFF393-899A-4F03-B458-4779CB6E10FD}" type="slidenum">
              <a:rPr lang="el-GR"/>
              <a:pPr/>
              <a:t>109</a:t>
            </a:fld>
            <a:endParaRPr lang="el-GR" dirty="0"/>
          </a:p>
        </p:txBody>
      </p:sp>
      <p:sp>
        <p:nvSpPr>
          <p:cNvPr id="2990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90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2200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E4E3057-ACC5-4A24-A6CF-C774777D7E5E}" type="slidenum">
              <a:rPr lang="el-GR"/>
              <a:pPr/>
              <a:t>11</a:t>
            </a:fld>
            <a:endParaRPr lang="el-GR" dirty="0"/>
          </a:p>
        </p:txBody>
      </p:sp>
      <p:sp>
        <p:nvSpPr>
          <p:cNvPr id="198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86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51111943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A3150E6-E2FD-4D4D-9511-DA75D34890DD}" type="slidenum">
              <a:rPr lang="el-GR"/>
              <a:pPr/>
              <a:t>110</a:t>
            </a:fld>
            <a:endParaRPr lang="el-GR" dirty="0"/>
          </a:p>
        </p:txBody>
      </p:sp>
      <p:sp>
        <p:nvSpPr>
          <p:cNvPr id="300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00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596210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EA8ED4E-805F-4F42-A6FD-5848636DCCE6}" type="slidenum">
              <a:rPr lang="el-GR"/>
              <a:pPr/>
              <a:t>111</a:t>
            </a:fld>
            <a:endParaRPr lang="el-GR" dirty="0"/>
          </a:p>
        </p:txBody>
      </p:sp>
      <p:sp>
        <p:nvSpPr>
          <p:cNvPr id="301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10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333633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3212288-5317-4257-9E9B-7E86D7FFFFAA}" type="slidenum">
              <a:rPr lang="el-GR"/>
              <a:pPr/>
              <a:t>112</a:t>
            </a:fld>
            <a:endParaRPr lang="el-GR" dirty="0"/>
          </a:p>
        </p:txBody>
      </p:sp>
      <p:sp>
        <p:nvSpPr>
          <p:cNvPr id="302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20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02142919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DF2268F-3304-46B7-978E-6DF07C94C495}" type="slidenum">
              <a:rPr lang="el-GR"/>
              <a:pPr/>
              <a:t>113</a:t>
            </a:fld>
            <a:endParaRPr lang="el-GR" dirty="0"/>
          </a:p>
        </p:txBody>
      </p:sp>
      <p:sp>
        <p:nvSpPr>
          <p:cNvPr id="303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31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96916801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744CC4B-7C5F-4B0F-8033-F79EACFC79A3}" type="slidenum">
              <a:rPr lang="el-GR"/>
              <a:pPr/>
              <a:t>114</a:t>
            </a:fld>
            <a:endParaRPr lang="el-GR" dirty="0"/>
          </a:p>
        </p:txBody>
      </p:sp>
      <p:sp>
        <p:nvSpPr>
          <p:cNvPr id="304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41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341603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F40E12E-87E6-4657-B4B8-1573EA70C22E}" type="slidenum">
              <a:rPr lang="el-GR"/>
              <a:pPr/>
              <a:t>115</a:t>
            </a:fld>
            <a:endParaRPr lang="el-GR" dirty="0"/>
          </a:p>
        </p:txBody>
      </p:sp>
      <p:sp>
        <p:nvSpPr>
          <p:cNvPr id="305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51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9165810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C788619-F285-40FE-A4A9-4F6681BFD123}" type="slidenum">
              <a:rPr lang="el-GR"/>
              <a:pPr/>
              <a:t>116</a:t>
            </a:fld>
            <a:endParaRPr lang="el-GR" dirty="0"/>
          </a:p>
        </p:txBody>
      </p:sp>
      <p:sp>
        <p:nvSpPr>
          <p:cNvPr id="306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61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7806205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89C0E48-A481-4956-B713-5F3037B51E1A}" type="slidenum">
              <a:rPr lang="el-GR"/>
              <a:pPr/>
              <a:t>117</a:t>
            </a:fld>
            <a:endParaRPr lang="el-GR" dirty="0"/>
          </a:p>
        </p:txBody>
      </p:sp>
      <p:sp>
        <p:nvSpPr>
          <p:cNvPr id="307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693446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F263DAD-834B-46A6-A909-E57CE6AA26F3}" type="slidenum">
              <a:rPr lang="el-GR"/>
              <a:pPr/>
              <a:t>118</a:t>
            </a:fld>
            <a:endParaRPr lang="el-GR" dirty="0"/>
          </a:p>
        </p:txBody>
      </p:sp>
      <p:sp>
        <p:nvSpPr>
          <p:cNvPr id="308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82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3668476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0A10846-6F0A-4366-AC03-58AA015AB2DB}" type="slidenum">
              <a:rPr lang="el-GR"/>
              <a:pPr/>
              <a:t>119</a:t>
            </a:fld>
            <a:endParaRPr lang="el-GR" dirty="0"/>
          </a:p>
        </p:txBody>
      </p:sp>
      <p:sp>
        <p:nvSpPr>
          <p:cNvPr id="309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92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975310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DE3A3E6-9AFC-475D-A099-4D47B20F93B3}" type="slidenum">
              <a:rPr lang="el-GR"/>
              <a:pPr/>
              <a:t>12</a:t>
            </a:fld>
            <a:endParaRPr lang="el-GR" dirty="0"/>
          </a:p>
        </p:txBody>
      </p:sp>
      <p:sp>
        <p:nvSpPr>
          <p:cNvPr id="199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96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497224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CEA3B59-2064-450E-9290-934DF4ECFDA6}" type="slidenum">
              <a:rPr lang="el-GR"/>
              <a:pPr/>
              <a:t>120</a:t>
            </a:fld>
            <a:endParaRPr lang="el-GR" dirty="0"/>
          </a:p>
        </p:txBody>
      </p:sp>
      <p:sp>
        <p:nvSpPr>
          <p:cNvPr id="310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02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9506392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54D8870-669A-4F98-8F7D-EF7B163128C1}" type="slidenum">
              <a:rPr lang="el-GR"/>
              <a:pPr/>
              <a:t>121</a:t>
            </a:fld>
            <a:endParaRPr lang="el-GR" dirty="0"/>
          </a:p>
        </p:txBody>
      </p:sp>
      <p:sp>
        <p:nvSpPr>
          <p:cNvPr id="311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12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5995625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F23743B-2558-4671-9488-F5CA3D484AC8}" type="slidenum">
              <a:rPr lang="el-GR"/>
              <a:pPr/>
              <a:t>122</a:t>
            </a:fld>
            <a:endParaRPr lang="el-GR" dirty="0"/>
          </a:p>
        </p:txBody>
      </p:sp>
      <p:sp>
        <p:nvSpPr>
          <p:cNvPr id="312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23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539514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43627EF-2540-4F2D-8437-A2994F6B12E2}" type="slidenum">
              <a:rPr lang="el-GR"/>
              <a:pPr/>
              <a:t>123</a:t>
            </a:fld>
            <a:endParaRPr lang="el-GR" dirty="0"/>
          </a:p>
        </p:txBody>
      </p:sp>
      <p:sp>
        <p:nvSpPr>
          <p:cNvPr id="313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33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72956356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D320A90-B7A9-40CC-B575-7BB7FF0FD8B0}" type="slidenum">
              <a:rPr lang="el-GR"/>
              <a:pPr/>
              <a:t>124</a:t>
            </a:fld>
            <a:endParaRPr lang="el-GR" dirty="0"/>
          </a:p>
        </p:txBody>
      </p:sp>
      <p:sp>
        <p:nvSpPr>
          <p:cNvPr id="314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43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9067942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358E5B8-8C68-429A-B5BE-1FEFD7933009}" type="slidenum">
              <a:rPr lang="el-GR"/>
              <a:pPr/>
              <a:t>125</a:t>
            </a:fld>
            <a:endParaRPr lang="el-GR" dirty="0"/>
          </a:p>
        </p:txBody>
      </p:sp>
      <p:sp>
        <p:nvSpPr>
          <p:cNvPr id="315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53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1326691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1011C2D-C2B6-48BE-93F6-F68B0FD5F534}" type="slidenum">
              <a:rPr lang="el-GR"/>
              <a:pPr/>
              <a:t>126</a:t>
            </a:fld>
            <a:endParaRPr lang="el-GR" dirty="0"/>
          </a:p>
        </p:txBody>
      </p:sp>
      <p:sp>
        <p:nvSpPr>
          <p:cNvPr id="316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64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9954135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2A8FF11-6C8F-4488-8D58-2106A59D144E}" type="slidenum">
              <a:rPr lang="el-GR"/>
              <a:pPr/>
              <a:t>127</a:t>
            </a:fld>
            <a:endParaRPr lang="el-GR" dirty="0"/>
          </a:p>
        </p:txBody>
      </p:sp>
      <p:sp>
        <p:nvSpPr>
          <p:cNvPr id="317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74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8793527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34A6ED7-E54F-4EC8-973C-0E55BA110970}" type="slidenum">
              <a:rPr lang="el-GR"/>
              <a:pPr/>
              <a:t>128</a:t>
            </a:fld>
            <a:endParaRPr lang="el-GR" dirty="0"/>
          </a:p>
        </p:txBody>
      </p:sp>
      <p:sp>
        <p:nvSpPr>
          <p:cNvPr id="318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84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9276061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A97C1FC-D690-472B-9C63-7A5DECD7EAC2}" type="slidenum">
              <a:rPr lang="el-GR"/>
              <a:pPr/>
              <a:t>129</a:t>
            </a:fld>
            <a:endParaRPr lang="el-GR" dirty="0"/>
          </a:p>
        </p:txBody>
      </p:sp>
      <p:sp>
        <p:nvSpPr>
          <p:cNvPr id="319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194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74745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5E7130F-6685-48AC-BABA-9FA2DFA8ADC0}" type="slidenum">
              <a:rPr lang="el-GR"/>
              <a:pPr/>
              <a:t>13</a:t>
            </a:fld>
            <a:endParaRPr lang="el-GR" dirty="0"/>
          </a:p>
        </p:txBody>
      </p:sp>
      <p:sp>
        <p:nvSpPr>
          <p:cNvPr id="200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07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8994402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DD878A4-D58F-4F7A-8DE2-D6BDBCF7F0AB}" type="slidenum">
              <a:rPr lang="el-GR"/>
              <a:pPr/>
              <a:t>130</a:t>
            </a:fld>
            <a:endParaRPr lang="el-GR" dirty="0"/>
          </a:p>
        </p:txBody>
      </p:sp>
      <p:sp>
        <p:nvSpPr>
          <p:cNvPr id="320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05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87357787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D1B1EFF-1879-4432-8EE6-C18DEF394555}" type="slidenum">
              <a:rPr lang="el-GR"/>
              <a:pPr/>
              <a:t>131</a:t>
            </a:fld>
            <a:endParaRPr lang="el-GR" dirty="0"/>
          </a:p>
        </p:txBody>
      </p:sp>
      <p:sp>
        <p:nvSpPr>
          <p:cNvPr id="321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15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7066277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A72E33E-74EC-4C35-B274-3BEFF90B3D80}" type="slidenum">
              <a:rPr lang="el-GR"/>
              <a:pPr/>
              <a:t>132</a:t>
            </a:fld>
            <a:endParaRPr lang="el-GR" dirty="0"/>
          </a:p>
        </p:txBody>
      </p:sp>
      <p:sp>
        <p:nvSpPr>
          <p:cNvPr id="322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25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83513039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93FA719-FF0B-4F64-870A-4F9221E88E37}" type="slidenum">
              <a:rPr lang="el-GR"/>
              <a:pPr/>
              <a:t>133</a:t>
            </a:fld>
            <a:endParaRPr lang="el-GR" dirty="0"/>
          </a:p>
        </p:txBody>
      </p:sp>
      <p:sp>
        <p:nvSpPr>
          <p:cNvPr id="323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35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7632651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C258E32-C3F2-4D62-BAFD-DD35CD900B2C}" type="slidenum">
              <a:rPr lang="el-GR"/>
              <a:pPr/>
              <a:t>134</a:t>
            </a:fld>
            <a:endParaRPr lang="el-GR" dirty="0"/>
          </a:p>
        </p:txBody>
      </p:sp>
      <p:sp>
        <p:nvSpPr>
          <p:cNvPr id="324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46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97690328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CD62729-2C41-40C2-AF58-C1E7DB25E7F8}" type="slidenum">
              <a:rPr lang="el-GR"/>
              <a:pPr/>
              <a:t>135</a:t>
            </a:fld>
            <a:endParaRPr lang="el-GR" dirty="0"/>
          </a:p>
        </p:txBody>
      </p:sp>
      <p:sp>
        <p:nvSpPr>
          <p:cNvPr id="325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56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30104648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D259C46-88F5-4EBA-A81E-9C6648C1A2B4}" type="slidenum">
              <a:rPr lang="el-GR"/>
              <a:pPr/>
              <a:t>136</a:t>
            </a:fld>
            <a:endParaRPr lang="el-GR" dirty="0"/>
          </a:p>
        </p:txBody>
      </p:sp>
      <p:sp>
        <p:nvSpPr>
          <p:cNvPr id="326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66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0981325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EF416A0-81DC-4F00-9AAE-40C33C0BA3FD}" type="slidenum">
              <a:rPr lang="el-GR"/>
              <a:pPr/>
              <a:t>137</a:t>
            </a:fld>
            <a:endParaRPr lang="el-GR" dirty="0"/>
          </a:p>
        </p:txBody>
      </p:sp>
      <p:sp>
        <p:nvSpPr>
          <p:cNvPr id="3276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6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36811454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0414B6A-B6DB-4495-BAA1-CE4D6EF4E39D}" type="slidenum">
              <a:rPr lang="el-GR"/>
              <a:pPr/>
              <a:t>138</a:t>
            </a:fld>
            <a:endParaRPr lang="el-GR" dirty="0"/>
          </a:p>
        </p:txBody>
      </p:sp>
      <p:sp>
        <p:nvSpPr>
          <p:cNvPr id="328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87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36356299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DAE2A8B-885F-4128-97C6-C8BC85CFAFEF}" type="slidenum">
              <a:rPr lang="el-GR"/>
              <a:pPr/>
              <a:t>139</a:t>
            </a:fld>
            <a:endParaRPr lang="el-GR" dirty="0"/>
          </a:p>
        </p:txBody>
      </p:sp>
      <p:sp>
        <p:nvSpPr>
          <p:cNvPr id="3297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97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12247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47C9BDD-1AB3-4087-A672-EE4EDAAC296C}" type="slidenum">
              <a:rPr lang="el-GR"/>
              <a:pPr/>
              <a:t>14</a:t>
            </a:fld>
            <a:endParaRPr lang="el-GR" dirty="0"/>
          </a:p>
        </p:txBody>
      </p:sp>
      <p:sp>
        <p:nvSpPr>
          <p:cNvPr id="2017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17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82988734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D93FC1C-D042-471F-BB95-AA445B53761A}" type="slidenum">
              <a:rPr lang="el-GR"/>
              <a:pPr/>
              <a:t>140</a:t>
            </a:fld>
            <a:endParaRPr lang="el-GR" dirty="0"/>
          </a:p>
        </p:txBody>
      </p:sp>
      <p:sp>
        <p:nvSpPr>
          <p:cNvPr id="330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07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03995792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EF936FF-70FA-4A0E-B82E-F9078BF55093}" type="slidenum">
              <a:rPr lang="el-GR"/>
              <a:pPr/>
              <a:t>141</a:t>
            </a:fld>
            <a:endParaRPr lang="el-GR" dirty="0"/>
          </a:p>
        </p:txBody>
      </p:sp>
      <p:sp>
        <p:nvSpPr>
          <p:cNvPr id="3317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17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99633708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0B68F70-C09B-42DD-A045-6BBE7BD1551C}" type="slidenum">
              <a:rPr lang="el-GR"/>
              <a:pPr/>
              <a:t>142</a:t>
            </a:fld>
            <a:endParaRPr lang="el-GR" dirty="0"/>
          </a:p>
        </p:txBody>
      </p:sp>
      <p:sp>
        <p:nvSpPr>
          <p:cNvPr id="332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28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50739193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D2690A9-A49F-4342-89FB-E519C89701CE}" type="slidenum">
              <a:rPr lang="el-GR"/>
              <a:pPr/>
              <a:t>143</a:t>
            </a:fld>
            <a:endParaRPr lang="el-GR" dirty="0"/>
          </a:p>
        </p:txBody>
      </p:sp>
      <p:sp>
        <p:nvSpPr>
          <p:cNvPr id="333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38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7168469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350E1B5-080B-46A5-B7EA-3293586920C9}" type="slidenum">
              <a:rPr lang="el-GR"/>
              <a:pPr/>
              <a:t>144</a:t>
            </a:fld>
            <a:endParaRPr lang="el-GR" dirty="0"/>
          </a:p>
        </p:txBody>
      </p:sp>
      <p:sp>
        <p:nvSpPr>
          <p:cNvPr id="334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48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7119541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7A3A407-4702-4A1D-9794-9B4D2B479BF8}" type="slidenum">
              <a:rPr lang="el-GR"/>
              <a:pPr/>
              <a:t>145</a:t>
            </a:fld>
            <a:endParaRPr lang="el-GR" dirty="0"/>
          </a:p>
        </p:txBody>
      </p:sp>
      <p:sp>
        <p:nvSpPr>
          <p:cNvPr id="335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58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2107458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90BA3AB-0955-417B-AD50-16F06E90EBA6}" type="slidenum">
              <a:rPr lang="el-GR"/>
              <a:pPr/>
              <a:t>146</a:t>
            </a:fld>
            <a:endParaRPr lang="el-GR" dirty="0"/>
          </a:p>
        </p:txBody>
      </p:sp>
      <p:sp>
        <p:nvSpPr>
          <p:cNvPr id="336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68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5872691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074B870-AF4C-4831-B9F3-A43EAA3037B4}" type="slidenum">
              <a:rPr lang="el-GR"/>
              <a:pPr/>
              <a:t>147</a:t>
            </a:fld>
            <a:endParaRPr lang="el-GR" dirty="0"/>
          </a:p>
        </p:txBody>
      </p:sp>
      <p:sp>
        <p:nvSpPr>
          <p:cNvPr id="337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94511054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0C05B82-CE1F-4F47-8B60-DE715F929351}" type="slidenum">
              <a:rPr lang="el-GR"/>
              <a:pPr/>
              <a:t>148</a:t>
            </a:fld>
            <a:endParaRPr lang="el-GR" dirty="0"/>
          </a:p>
        </p:txBody>
      </p:sp>
      <p:sp>
        <p:nvSpPr>
          <p:cNvPr id="338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89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8380937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B67B4BC-A23E-429B-AFED-42A00F83E271}" type="slidenum">
              <a:rPr lang="el-GR"/>
              <a:pPr/>
              <a:t>149</a:t>
            </a:fld>
            <a:endParaRPr lang="el-GR" dirty="0"/>
          </a:p>
        </p:txBody>
      </p:sp>
      <p:sp>
        <p:nvSpPr>
          <p:cNvPr id="339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99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44665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4EE9FF2-EFE6-47DC-8DB8-5937118E81EF}" type="slidenum">
              <a:rPr lang="el-GR"/>
              <a:pPr/>
              <a:t>15</a:t>
            </a:fld>
            <a:endParaRPr lang="el-GR" dirty="0"/>
          </a:p>
        </p:txBody>
      </p:sp>
      <p:sp>
        <p:nvSpPr>
          <p:cNvPr id="202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27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0334914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D7DA5A-2168-468F-8358-D78127638CFC}" type="slidenum">
              <a:rPr lang="el-GR"/>
              <a:pPr/>
              <a:t>150</a:t>
            </a:fld>
            <a:endParaRPr lang="el-GR" dirty="0"/>
          </a:p>
        </p:txBody>
      </p:sp>
      <p:sp>
        <p:nvSpPr>
          <p:cNvPr id="340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09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80866905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ABC2874-4EFC-4E31-AC3B-57B9A2CBA180}" type="slidenum">
              <a:rPr lang="el-GR"/>
              <a:pPr/>
              <a:t>151</a:t>
            </a:fld>
            <a:endParaRPr lang="el-GR" dirty="0"/>
          </a:p>
        </p:txBody>
      </p:sp>
      <p:sp>
        <p:nvSpPr>
          <p:cNvPr id="342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20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6978410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342DB58-6FBE-4A7B-AD74-399E8EB4D68A}" type="slidenum">
              <a:rPr lang="el-GR"/>
              <a:pPr/>
              <a:t>152</a:t>
            </a:fld>
            <a:endParaRPr lang="el-GR" dirty="0"/>
          </a:p>
        </p:txBody>
      </p:sp>
      <p:sp>
        <p:nvSpPr>
          <p:cNvPr id="343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30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09957477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8F6C96E-5227-47E9-892B-30002DF0E30D}" type="slidenum">
              <a:rPr lang="el-GR"/>
              <a:pPr/>
              <a:t>153</a:t>
            </a:fld>
            <a:endParaRPr lang="el-GR" dirty="0"/>
          </a:p>
        </p:txBody>
      </p:sp>
      <p:sp>
        <p:nvSpPr>
          <p:cNvPr id="3440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40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192230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DB67AD2-FEAF-4AF3-9CD3-896F86C75301}" type="slidenum">
              <a:rPr lang="el-GR"/>
              <a:pPr/>
              <a:t>154</a:t>
            </a:fld>
            <a:endParaRPr lang="el-GR" dirty="0"/>
          </a:p>
        </p:txBody>
      </p:sp>
      <p:sp>
        <p:nvSpPr>
          <p:cNvPr id="345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50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6374709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79D1BDB-CB5A-4254-B1D0-EBB069EEF241}" type="slidenum">
              <a:rPr lang="el-GR"/>
              <a:pPr/>
              <a:t>155</a:t>
            </a:fld>
            <a:endParaRPr lang="el-GR" dirty="0"/>
          </a:p>
        </p:txBody>
      </p:sp>
      <p:sp>
        <p:nvSpPr>
          <p:cNvPr id="346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61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2448843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71535FE-3EF8-48C6-97F2-E9B45BD56527}" type="slidenum">
              <a:rPr lang="el-GR"/>
              <a:pPr/>
              <a:t>156</a:t>
            </a:fld>
            <a:endParaRPr lang="el-GR" dirty="0"/>
          </a:p>
        </p:txBody>
      </p:sp>
      <p:sp>
        <p:nvSpPr>
          <p:cNvPr id="347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71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2447692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051B608-231B-4CCC-B835-4D1FA65B2FFC}" type="slidenum">
              <a:rPr lang="el-GR"/>
              <a:pPr/>
              <a:t>157</a:t>
            </a:fld>
            <a:endParaRPr lang="el-GR" dirty="0"/>
          </a:p>
        </p:txBody>
      </p:sp>
      <p:sp>
        <p:nvSpPr>
          <p:cNvPr id="348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00733089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FB0D0FD-C860-4646-8ECC-A4778C802938}" type="slidenum">
              <a:rPr lang="el-GR"/>
              <a:pPr/>
              <a:t>158</a:t>
            </a:fld>
            <a:endParaRPr lang="el-GR" dirty="0"/>
          </a:p>
        </p:txBody>
      </p:sp>
      <p:sp>
        <p:nvSpPr>
          <p:cNvPr id="349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91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4229150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38BB0E4-7166-4138-BF5A-C6986BA6CB62}" type="slidenum">
              <a:rPr lang="el-GR"/>
              <a:pPr/>
              <a:t>159</a:t>
            </a:fld>
            <a:endParaRPr lang="el-GR" dirty="0"/>
          </a:p>
        </p:txBody>
      </p:sp>
      <p:sp>
        <p:nvSpPr>
          <p:cNvPr id="350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02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564397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42927D7-0A9F-4815-9B4A-3012BF8D784A}" type="slidenum">
              <a:rPr lang="el-GR"/>
              <a:pPr/>
              <a:t>16</a:t>
            </a:fld>
            <a:endParaRPr lang="el-GR" dirty="0"/>
          </a:p>
        </p:txBody>
      </p:sp>
      <p:sp>
        <p:nvSpPr>
          <p:cNvPr id="2037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5945855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C42D2FB-AB41-4C72-8E55-9F69B0DE4916}" type="slidenum">
              <a:rPr lang="el-GR"/>
              <a:pPr/>
              <a:t>160</a:t>
            </a:fld>
            <a:endParaRPr lang="el-GR" dirty="0"/>
          </a:p>
        </p:txBody>
      </p:sp>
      <p:sp>
        <p:nvSpPr>
          <p:cNvPr id="351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12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38596735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1B67B2-F251-4F07-8A4D-D3C4A41D8572}" type="slidenum">
              <a:rPr lang="el-GR"/>
              <a:pPr/>
              <a:t>161</a:t>
            </a:fld>
            <a:endParaRPr lang="el-GR" dirty="0"/>
          </a:p>
        </p:txBody>
      </p:sp>
      <p:sp>
        <p:nvSpPr>
          <p:cNvPr id="352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22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55277196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04BFF03-3ADA-46D1-A50D-4BC96347F44C}" type="slidenum">
              <a:rPr lang="el-GR"/>
              <a:pPr/>
              <a:t>162</a:t>
            </a:fld>
            <a:endParaRPr lang="el-GR" dirty="0"/>
          </a:p>
        </p:txBody>
      </p:sp>
      <p:sp>
        <p:nvSpPr>
          <p:cNvPr id="353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32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1715421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F4BF5DF-1FA3-4BF7-9958-CFEB49A8B253}" type="slidenum">
              <a:rPr lang="el-GR"/>
              <a:pPr/>
              <a:t>163</a:t>
            </a:fld>
            <a:endParaRPr lang="el-GR" dirty="0"/>
          </a:p>
        </p:txBody>
      </p:sp>
      <p:sp>
        <p:nvSpPr>
          <p:cNvPr id="3543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43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92920425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9E400D4-45E6-4556-A12D-121401DBA669}" type="slidenum">
              <a:rPr lang="el-GR"/>
              <a:pPr/>
              <a:t>164</a:t>
            </a:fld>
            <a:endParaRPr lang="el-GR" dirty="0"/>
          </a:p>
        </p:txBody>
      </p:sp>
      <p:sp>
        <p:nvSpPr>
          <p:cNvPr id="355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53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2774415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1C11BAD-F4EA-4376-9768-ABBC24BC617B}" type="slidenum">
              <a:rPr lang="el-GR"/>
              <a:pPr/>
              <a:t>165</a:t>
            </a:fld>
            <a:endParaRPr lang="el-GR" dirty="0"/>
          </a:p>
        </p:txBody>
      </p:sp>
      <p:sp>
        <p:nvSpPr>
          <p:cNvPr id="356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63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367427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03F969C-ACF3-4BFF-A158-6300323DEE0B}" type="slidenum">
              <a:rPr lang="el-GR"/>
              <a:pPr/>
              <a:t>166</a:t>
            </a:fld>
            <a:endParaRPr lang="el-GR" dirty="0"/>
          </a:p>
        </p:txBody>
      </p:sp>
      <p:sp>
        <p:nvSpPr>
          <p:cNvPr id="357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73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1064497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6540786-AD89-4714-92AF-95A8728C2F3A}" type="slidenum">
              <a:rPr lang="el-GR"/>
              <a:pPr/>
              <a:t>167</a:t>
            </a:fld>
            <a:endParaRPr lang="el-GR" dirty="0"/>
          </a:p>
        </p:txBody>
      </p:sp>
      <p:sp>
        <p:nvSpPr>
          <p:cNvPr id="358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9054791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EF21B84-1B5E-4869-A529-E3BCCC8DC08E}" type="slidenum">
              <a:rPr lang="el-GR"/>
              <a:pPr/>
              <a:t>168</a:t>
            </a:fld>
            <a:endParaRPr lang="el-GR" dirty="0"/>
          </a:p>
        </p:txBody>
      </p:sp>
      <p:sp>
        <p:nvSpPr>
          <p:cNvPr id="359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94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4900253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921AFB6-8F0E-477D-A399-300E80EDB75A}" type="slidenum">
              <a:rPr lang="el-GR"/>
              <a:pPr/>
              <a:t>169</a:t>
            </a:fld>
            <a:endParaRPr lang="el-GR" dirty="0"/>
          </a:p>
        </p:txBody>
      </p:sp>
      <p:sp>
        <p:nvSpPr>
          <p:cNvPr id="360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04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810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7EE8B37-E54B-4175-A426-DC263D4EE661}" type="slidenum">
              <a:rPr lang="el-GR"/>
              <a:pPr/>
              <a:t>17</a:t>
            </a:fld>
            <a:endParaRPr lang="el-GR" dirty="0"/>
          </a:p>
        </p:txBody>
      </p:sp>
      <p:sp>
        <p:nvSpPr>
          <p:cNvPr id="204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35681491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E6D626E-89C9-438E-9BD4-FB184FF4A91F}" type="slidenum">
              <a:rPr lang="el-GR"/>
              <a:pPr/>
              <a:t>170</a:t>
            </a:fld>
            <a:endParaRPr lang="el-GR" dirty="0"/>
          </a:p>
        </p:txBody>
      </p:sp>
      <p:sp>
        <p:nvSpPr>
          <p:cNvPr id="361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14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6196911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C0621BF-A768-4F06-8C83-4947B83CAC0C}" type="slidenum">
              <a:rPr lang="el-GR"/>
              <a:pPr/>
              <a:t>171</a:t>
            </a:fld>
            <a:endParaRPr lang="el-GR" dirty="0"/>
          </a:p>
        </p:txBody>
      </p:sp>
      <p:sp>
        <p:nvSpPr>
          <p:cNvPr id="3624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24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36638441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0620F9E-25AD-4E0D-86D8-762592496D13}" type="slidenum">
              <a:rPr lang="el-GR"/>
              <a:pPr/>
              <a:t>172</a:t>
            </a:fld>
            <a:endParaRPr lang="el-GR" dirty="0"/>
          </a:p>
        </p:txBody>
      </p:sp>
      <p:sp>
        <p:nvSpPr>
          <p:cNvPr id="363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35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8029276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276C173-1930-4E5B-84D0-960D74DE227C}" type="slidenum">
              <a:rPr lang="el-GR"/>
              <a:pPr/>
              <a:t>173</a:t>
            </a:fld>
            <a:endParaRPr lang="el-GR" dirty="0"/>
          </a:p>
        </p:txBody>
      </p:sp>
      <p:sp>
        <p:nvSpPr>
          <p:cNvPr id="364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45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9079728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3C7499D-9678-4492-8A8C-4ACF316C86E2}" type="slidenum">
              <a:rPr lang="el-GR"/>
              <a:pPr/>
              <a:t>174</a:t>
            </a:fld>
            <a:endParaRPr lang="el-GR" dirty="0"/>
          </a:p>
        </p:txBody>
      </p:sp>
      <p:sp>
        <p:nvSpPr>
          <p:cNvPr id="365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55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5631420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427CBCB-8EEA-4945-9498-757D6649F4DD}" type="slidenum">
              <a:rPr lang="el-GR"/>
              <a:pPr/>
              <a:t>175</a:t>
            </a:fld>
            <a:endParaRPr lang="el-GR" dirty="0"/>
          </a:p>
        </p:txBody>
      </p:sp>
      <p:sp>
        <p:nvSpPr>
          <p:cNvPr id="3665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65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1018264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EF33F77-21BC-4A08-AAC8-A2D07D79736C}" type="slidenum">
              <a:rPr lang="el-GR"/>
              <a:pPr/>
              <a:t>176</a:t>
            </a:fld>
            <a:endParaRPr lang="el-GR" dirty="0"/>
          </a:p>
        </p:txBody>
      </p:sp>
      <p:sp>
        <p:nvSpPr>
          <p:cNvPr id="3676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76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72214419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C96F5EF-7F03-4317-A628-282F0DB65B3D}" type="slidenum">
              <a:rPr lang="el-GR"/>
              <a:pPr/>
              <a:t>177</a:t>
            </a:fld>
            <a:endParaRPr lang="el-GR" dirty="0"/>
          </a:p>
        </p:txBody>
      </p:sp>
      <p:sp>
        <p:nvSpPr>
          <p:cNvPr id="3686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474633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2150019-BC79-4288-AE62-E541CCFCB96E}" type="slidenum">
              <a:rPr lang="el-GR"/>
              <a:pPr/>
              <a:t>178</a:t>
            </a:fld>
            <a:endParaRPr lang="el-GR" dirty="0"/>
          </a:p>
        </p:txBody>
      </p:sp>
      <p:sp>
        <p:nvSpPr>
          <p:cNvPr id="3696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96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10635801"/>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0EE09941-7264-4992-B069-E11DD445BBD1}" type="slidenum">
              <a:rPr lang="el-GR" smtClean="0"/>
              <a:pPr/>
              <a:t>179</a:t>
            </a:fld>
            <a:endParaRPr lang="el-GR" dirty="0"/>
          </a:p>
        </p:txBody>
      </p:sp>
    </p:spTree>
    <p:extLst>
      <p:ext uri="{BB962C8B-B14F-4D97-AF65-F5344CB8AC3E}">
        <p14:creationId xmlns:p14="http://schemas.microsoft.com/office/powerpoint/2010/main" xmlns="" val="847294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5871F43-23DC-489F-A8BD-0DA91B33DA41}" type="slidenum">
              <a:rPr lang="el-GR"/>
              <a:pPr/>
              <a:t>18</a:t>
            </a:fld>
            <a:endParaRPr lang="el-GR" dirty="0"/>
          </a:p>
        </p:txBody>
      </p:sp>
      <p:sp>
        <p:nvSpPr>
          <p:cNvPr id="205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13866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B2C0E9F-9A9F-4C02-B2C8-309CB3D06DA6}" type="slidenum">
              <a:rPr lang="el-GR"/>
              <a:pPr/>
              <a:t>19</a:t>
            </a:fld>
            <a:endParaRPr lang="el-GR" dirty="0"/>
          </a:p>
        </p:txBody>
      </p:sp>
      <p:sp>
        <p:nvSpPr>
          <p:cNvPr id="206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68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363871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5174083-03F2-4B7B-A666-5239A8BBD5F3}" type="slidenum">
              <a:rPr lang="el-GR"/>
              <a:pPr/>
              <a:t>2</a:t>
            </a:fld>
            <a:endParaRPr lang="el-GR" dirty="0"/>
          </a:p>
        </p:txBody>
      </p:sp>
      <p:sp>
        <p:nvSpPr>
          <p:cNvPr id="188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84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09617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4A09F36-918C-479A-9E55-6EFF9E77ADE9}" type="slidenum">
              <a:rPr lang="el-GR"/>
              <a:pPr/>
              <a:t>20</a:t>
            </a:fld>
            <a:endParaRPr lang="el-GR" dirty="0"/>
          </a:p>
        </p:txBody>
      </p:sp>
      <p:sp>
        <p:nvSpPr>
          <p:cNvPr id="207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96827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58534FB-125A-4D39-AAB8-C6AB37B5191F}" type="slidenum">
              <a:rPr lang="el-GR"/>
              <a:pPr/>
              <a:t>21</a:t>
            </a:fld>
            <a:endParaRPr lang="el-GR" dirty="0"/>
          </a:p>
        </p:txBody>
      </p:sp>
      <p:sp>
        <p:nvSpPr>
          <p:cNvPr id="208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88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5162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9B1E525-0F83-4173-B057-C4AE7E5164E0}" type="slidenum">
              <a:rPr lang="el-GR"/>
              <a:pPr/>
              <a:t>22</a:t>
            </a:fld>
            <a:endParaRPr lang="el-GR" dirty="0"/>
          </a:p>
        </p:txBody>
      </p:sp>
      <p:sp>
        <p:nvSpPr>
          <p:cNvPr id="209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99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61010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FCA67E5-9452-4E4B-9C22-015C01CB7BC3}" type="slidenum">
              <a:rPr lang="el-GR"/>
              <a:pPr/>
              <a:t>23</a:t>
            </a:fld>
            <a:endParaRPr lang="el-GR" dirty="0"/>
          </a:p>
        </p:txBody>
      </p:sp>
      <p:sp>
        <p:nvSpPr>
          <p:cNvPr id="2109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09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50458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3709AE6-084E-4FDB-9527-72709C0AA855}" type="slidenum">
              <a:rPr lang="el-GR"/>
              <a:pPr/>
              <a:t>24</a:t>
            </a:fld>
            <a:endParaRPr lang="el-GR" dirty="0"/>
          </a:p>
        </p:txBody>
      </p:sp>
      <p:sp>
        <p:nvSpPr>
          <p:cNvPr id="211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19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7596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3EAF210-E26E-452D-964B-4A41433016D5}" type="slidenum">
              <a:rPr lang="el-GR"/>
              <a:pPr/>
              <a:t>25</a:t>
            </a:fld>
            <a:endParaRPr lang="el-GR" dirty="0"/>
          </a:p>
        </p:txBody>
      </p:sp>
      <p:sp>
        <p:nvSpPr>
          <p:cNvPr id="212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29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39045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D7C8797-3081-49AD-8E42-1676F4877B0C}" type="slidenum">
              <a:rPr lang="el-GR"/>
              <a:pPr/>
              <a:t>26</a:t>
            </a:fld>
            <a:endParaRPr lang="el-GR" dirty="0"/>
          </a:p>
        </p:txBody>
      </p:sp>
      <p:sp>
        <p:nvSpPr>
          <p:cNvPr id="2140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40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69615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F2303D8-BE26-49CF-B213-38BA36437609}" type="slidenum">
              <a:rPr lang="el-GR"/>
              <a:pPr/>
              <a:t>27</a:t>
            </a:fld>
            <a:endParaRPr lang="el-GR" dirty="0"/>
          </a:p>
        </p:txBody>
      </p:sp>
      <p:sp>
        <p:nvSpPr>
          <p:cNvPr id="215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50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25334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C357899-6751-4E6C-B1E9-3D1C38C52AA5}" type="slidenum">
              <a:rPr lang="el-GR"/>
              <a:pPr/>
              <a:t>28</a:t>
            </a:fld>
            <a:endParaRPr lang="el-GR" dirty="0"/>
          </a:p>
        </p:txBody>
      </p:sp>
      <p:sp>
        <p:nvSpPr>
          <p:cNvPr id="2160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0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391267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F705114-9B44-4BB1-B628-B98078C253A8}" type="slidenum">
              <a:rPr lang="el-GR"/>
              <a:pPr/>
              <a:t>29</a:t>
            </a:fld>
            <a:endParaRPr lang="el-GR" dirty="0"/>
          </a:p>
        </p:txBody>
      </p:sp>
      <p:sp>
        <p:nvSpPr>
          <p:cNvPr id="217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70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27007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CA86581-3E1D-4729-A013-2D60C997150D}" type="slidenum">
              <a:rPr lang="el-GR"/>
              <a:pPr/>
              <a:t>3</a:t>
            </a:fld>
            <a:endParaRPr lang="el-GR" dirty="0"/>
          </a:p>
        </p:txBody>
      </p:sp>
      <p:sp>
        <p:nvSpPr>
          <p:cNvPr id="189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94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165123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F16A1B5-D222-4F85-8794-9F664FCD6463}" type="slidenum">
              <a:rPr lang="el-GR"/>
              <a:pPr/>
              <a:t>30</a:t>
            </a:fld>
            <a:endParaRPr lang="el-GR" dirty="0"/>
          </a:p>
        </p:txBody>
      </p:sp>
      <p:sp>
        <p:nvSpPr>
          <p:cNvPr id="218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1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81817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73EA4EF-E916-405D-992B-D1C4B6C07ACB}" type="slidenum">
              <a:rPr lang="el-GR"/>
              <a:pPr/>
              <a:t>31</a:t>
            </a:fld>
            <a:endParaRPr lang="el-GR" dirty="0"/>
          </a:p>
        </p:txBody>
      </p:sp>
      <p:sp>
        <p:nvSpPr>
          <p:cNvPr id="2191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91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7335134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F82EE61-FBFF-4219-BC74-3453C7094C61}" type="slidenum">
              <a:rPr lang="el-GR"/>
              <a:pPr/>
              <a:t>32</a:t>
            </a:fld>
            <a:endParaRPr lang="el-GR" dirty="0"/>
          </a:p>
        </p:txBody>
      </p:sp>
      <p:sp>
        <p:nvSpPr>
          <p:cNvPr id="220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04655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1CE1106-AE47-4FBC-9AB5-DF54AF4EEC6F}" type="slidenum">
              <a:rPr lang="el-GR"/>
              <a:pPr/>
              <a:t>33</a:t>
            </a:fld>
            <a:endParaRPr lang="el-GR" dirty="0"/>
          </a:p>
        </p:txBody>
      </p:sp>
      <p:sp>
        <p:nvSpPr>
          <p:cNvPr id="2211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11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348173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4935F42-CD5A-4048-B635-E7EB9F9FB2AF}" type="slidenum">
              <a:rPr lang="el-GR"/>
              <a:pPr/>
              <a:t>34</a:t>
            </a:fld>
            <a:endParaRPr lang="el-GR" dirty="0"/>
          </a:p>
        </p:txBody>
      </p:sp>
      <p:sp>
        <p:nvSpPr>
          <p:cNvPr id="2222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2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44491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D2444A7-1598-418B-8224-D5F3E9A11E6D}" type="slidenum">
              <a:rPr lang="el-GR"/>
              <a:pPr/>
              <a:t>35</a:t>
            </a:fld>
            <a:endParaRPr lang="el-GR" dirty="0"/>
          </a:p>
        </p:txBody>
      </p:sp>
      <p:sp>
        <p:nvSpPr>
          <p:cNvPr id="223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32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7057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8414A65-7FEA-411B-9EC7-1D39B33DFCA1}" type="slidenum">
              <a:rPr lang="el-GR"/>
              <a:pPr/>
              <a:t>36</a:t>
            </a:fld>
            <a:endParaRPr lang="el-GR" dirty="0"/>
          </a:p>
        </p:txBody>
      </p:sp>
      <p:sp>
        <p:nvSpPr>
          <p:cNvPr id="2242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42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60744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94EF3FB-9213-46EC-90CB-8630E769E200}" type="slidenum">
              <a:rPr lang="el-GR"/>
              <a:pPr/>
              <a:t>37</a:t>
            </a:fld>
            <a:endParaRPr lang="el-GR" dirty="0"/>
          </a:p>
        </p:txBody>
      </p:sp>
      <p:sp>
        <p:nvSpPr>
          <p:cNvPr id="225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2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5113995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F49AA15-AC62-46A5-B39B-D5F2BD1CEEEC}" type="slidenum">
              <a:rPr lang="el-GR"/>
              <a:pPr/>
              <a:t>38</a:t>
            </a:fld>
            <a:endParaRPr lang="el-GR" dirty="0"/>
          </a:p>
        </p:txBody>
      </p:sp>
      <p:sp>
        <p:nvSpPr>
          <p:cNvPr id="2263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3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63370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9CEC616-380E-4AF2-A750-495AECA21C8A}" type="slidenum">
              <a:rPr lang="el-GR"/>
              <a:pPr/>
              <a:t>39</a:t>
            </a:fld>
            <a:endParaRPr lang="el-GR" dirty="0"/>
          </a:p>
        </p:txBody>
      </p:sp>
      <p:sp>
        <p:nvSpPr>
          <p:cNvPr id="227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73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339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0B2924F-C415-48E2-902E-4ED325691751}" type="slidenum">
              <a:rPr lang="el-GR"/>
              <a:pPr/>
              <a:t>4</a:t>
            </a:fld>
            <a:endParaRPr lang="el-GR" dirty="0"/>
          </a:p>
        </p:txBody>
      </p:sp>
      <p:sp>
        <p:nvSpPr>
          <p:cNvPr id="190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04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849280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C46D22C-B1B7-4E67-B55B-6295B2511ED5}" type="slidenum">
              <a:rPr lang="el-GR"/>
              <a:pPr/>
              <a:t>40</a:t>
            </a:fld>
            <a:endParaRPr lang="el-GR" dirty="0"/>
          </a:p>
        </p:txBody>
      </p:sp>
      <p:sp>
        <p:nvSpPr>
          <p:cNvPr id="228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3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563289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FCCAF3-03D0-4B2D-BBD7-06536FBC45DC}" type="slidenum">
              <a:rPr lang="el-GR"/>
              <a:pPr/>
              <a:t>41</a:t>
            </a:fld>
            <a:endParaRPr lang="el-GR" dirty="0"/>
          </a:p>
        </p:txBody>
      </p:sp>
      <p:sp>
        <p:nvSpPr>
          <p:cNvPr id="229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93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884949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B97D442-4664-44FE-B556-2191C0272B92}" type="slidenum">
              <a:rPr lang="el-GR"/>
              <a:pPr/>
              <a:t>42</a:t>
            </a:fld>
            <a:endParaRPr lang="el-GR" dirty="0"/>
          </a:p>
        </p:txBody>
      </p:sp>
      <p:sp>
        <p:nvSpPr>
          <p:cNvPr id="230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04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674019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9792CDF-CD23-472F-923D-CC8EE57FFD23}" type="slidenum">
              <a:rPr lang="el-GR"/>
              <a:pPr/>
              <a:t>43</a:t>
            </a:fld>
            <a:endParaRPr lang="el-GR" dirty="0"/>
          </a:p>
        </p:txBody>
      </p:sp>
      <p:sp>
        <p:nvSpPr>
          <p:cNvPr id="231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14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716997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B0A56C8-69D8-49D0-80D3-169042E8BFDF}" type="slidenum">
              <a:rPr lang="el-GR"/>
              <a:pPr/>
              <a:t>44</a:t>
            </a:fld>
            <a:endParaRPr lang="el-GR" dirty="0"/>
          </a:p>
        </p:txBody>
      </p:sp>
      <p:sp>
        <p:nvSpPr>
          <p:cNvPr id="232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24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54071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5BDA2EB-B270-4085-8A8B-F8E99DC64D64}" type="slidenum">
              <a:rPr lang="el-GR"/>
              <a:pPr/>
              <a:t>45</a:t>
            </a:fld>
            <a:endParaRPr lang="el-GR" dirty="0"/>
          </a:p>
        </p:txBody>
      </p:sp>
      <p:sp>
        <p:nvSpPr>
          <p:cNvPr id="233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34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828106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54A8A56-66F5-4923-ADB6-26237513139A}" type="slidenum">
              <a:rPr lang="el-GR"/>
              <a:pPr/>
              <a:t>46</a:t>
            </a:fld>
            <a:endParaRPr lang="el-GR" dirty="0"/>
          </a:p>
        </p:txBody>
      </p:sp>
      <p:sp>
        <p:nvSpPr>
          <p:cNvPr id="2344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4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41835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460CFF9-F1DB-427B-93FC-384CE6F8074C}" type="slidenum">
              <a:rPr lang="el-GR"/>
              <a:pPr/>
              <a:t>47</a:t>
            </a:fld>
            <a:endParaRPr lang="el-GR" dirty="0"/>
          </a:p>
        </p:txBody>
      </p:sp>
      <p:sp>
        <p:nvSpPr>
          <p:cNvPr id="235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55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91953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858565D-8DDC-4143-95FF-B4ABC1CBFB8E}" type="slidenum">
              <a:rPr lang="el-GR"/>
              <a:pPr/>
              <a:t>48</a:t>
            </a:fld>
            <a:endParaRPr lang="el-GR" dirty="0"/>
          </a:p>
        </p:txBody>
      </p:sp>
      <p:sp>
        <p:nvSpPr>
          <p:cNvPr id="236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368742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63CDA13-DB46-4B7A-9AD2-5903ADF51386}" type="slidenum">
              <a:rPr lang="el-GR"/>
              <a:pPr/>
              <a:t>49</a:t>
            </a:fld>
            <a:endParaRPr lang="el-GR" dirty="0"/>
          </a:p>
        </p:txBody>
      </p:sp>
      <p:sp>
        <p:nvSpPr>
          <p:cNvPr id="237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75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50306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D1941FD-A799-403F-87FD-358DCF12AA70}" type="slidenum">
              <a:rPr lang="el-GR"/>
              <a:pPr/>
              <a:t>5</a:t>
            </a:fld>
            <a:endParaRPr lang="el-GR" dirty="0"/>
          </a:p>
        </p:txBody>
      </p:sp>
      <p:sp>
        <p:nvSpPr>
          <p:cNvPr id="191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14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2627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A108558-B887-4088-A954-14E48645174C}" type="slidenum">
              <a:rPr lang="el-GR"/>
              <a:pPr/>
              <a:t>50</a:t>
            </a:fld>
            <a:endParaRPr lang="el-GR" dirty="0"/>
          </a:p>
        </p:txBody>
      </p:sp>
      <p:sp>
        <p:nvSpPr>
          <p:cNvPr id="2385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94285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4C37F9D-2C58-441F-BD00-3C69CAE5C0DE}" type="slidenum">
              <a:rPr lang="el-GR"/>
              <a:pPr/>
              <a:t>51</a:t>
            </a:fld>
            <a:endParaRPr lang="el-GR" dirty="0"/>
          </a:p>
        </p:txBody>
      </p:sp>
      <p:sp>
        <p:nvSpPr>
          <p:cNvPr id="2396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96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3946013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9691FEE-D482-4463-A329-F826DE1173C7}" type="slidenum">
              <a:rPr lang="el-GR"/>
              <a:pPr/>
              <a:t>52</a:t>
            </a:fld>
            <a:endParaRPr lang="el-GR" dirty="0"/>
          </a:p>
        </p:txBody>
      </p:sp>
      <p:sp>
        <p:nvSpPr>
          <p:cNvPr id="2406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06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355723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9804F1C-6AE5-40B5-9D23-3FDBD628CA04}" type="slidenum">
              <a:rPr lang="el-GR"/>
              <a:pPr/>
              <a:t>53</a:t>
            </a:fld>
            <a:endParaRPr lang="el-GR" dirty="0"/>
          </a:p>
        </p:txBody>
      </p:sp>
      <p:sp>
        <p:nvSpPr>
          <p:cNvPr id="2416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16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815153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7AE3B90-35FB-43E3-B1AF-6EF8029E9516}" type="slidenum">
              <a:rPr lang="el-GR"/>
              <a:pPr/>
              <a:t>54</a:t>
            </a:fld>
            <a:endParaRPr lang="el-GR" dirty="0"/>
          </a:p>
        </p:txBody>
      </p:sp>
      <p:sp>
        <p:nvSpPr>
          <p:cNvPr id="2426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26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10256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541FE37-AEB5-4198-9A31-1889EBC395C5}" type="slidenum">
              <a:rPr lang="el-GR"/>
              <a:pPr/>
              <a:t>55</a:t>
            </a:fld>
            <a:endParaRPr lang="el-GR" dirty="0"/>
          </a:p>
        </p:txBody>
      </p:sp>
      <p:sp>
        <p:nvSpPr>
          <p:cNvPr id="2437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37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009145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CAA1978-9D1F-448E-87AB-8C8976E7104B}" type="slidenum">
              <a:rPr lang="el-GR"/>
              <a:pPr/>
              <a:t>56</a:t>
            </a:fld>
            <a:endParaRPr lang="el-GR" dirty="0"/>
          </a:p>
        </p:txBody>
      </p:sp>
      <p:sp>
        <p:nvSpPr>
          <p:cNvPr id="2447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7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1024983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5F16A39-8285-43E4-92C3-DEAB0C106C7C}" type="slidenum">
              <a:rPr lang="el-GR"/>
              <a:pPr/>
              <a:t>57</a:t>
            </a:fld>
            <a:endParaRPr lang="el-GR" dirty="0"/>
          </a:p>
        </p:txBody>
      </p:sp>
      <p:sp>
        <p:nvSpPr>
          <p:cNvPr id="2457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993975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C1EE7C3-B065-4B75-91EB-BDA2D0D16E71}" type="slidenum">
              <a:rPr lang="el-GR"/>
              <a:pPr/>
              <a:t>58</a:t>
            </a:fld>
            <a:endParaRPr lang="el-GR" dirty="0"/>
          </a:p>
        </p:txBody>
      </p:sp>
      <p:sp>
        <p:nvSpPr>
          <p:cNvPr id="2467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67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58337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C7E0C404-E4D9-419E-9DE3-B64247732FB2}" type="slidenum">
              <a:rPr lang="el-GR"/>
              <a:pPr/>
              <a:t>59</a:t>
            </a:fld>
            <a:endParaRPr lang="el-GR" dirty="0"/>
          </a:p>
        </p:txBody>
      </p:sp>
      <p:sp>
        <p:nvSpPr>
          <p:cNvPr id="2478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78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5337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AA87162-BF9A-4885-A8B9-EB76C1276C03}" type="slidenum">
              <a:rPr lang="el-GR"/>
              <a:pPr/>
              <a:t>6</a:t>
            </a:fld>
            <a:endParaRPr lang="el-GR" dirty="0"/>
          </a:p>
        </p:txBody>
      </p:sp>
      <p:sp>
        <p:nvSpPr>
          <p:cNvPr id="192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309735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808B5C6-22D6-412D-ADFE-26EBDA326A02}" type="slidenum">
              <a:rPr lang="el-GR"/>
              <a:pPr/>
              <a:t>60</a:t>
            </a:fld>
            <a:endParaRPr lang="el-GR" dirty="0"/>
          </a:p>
        </p:txBody>
      </p:sp>
      <p:sp>
        <p:nvSpPr>
          <p:cNvPr id="2488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88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553057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065C1BA-0CA7-4688-B1AE-17124E452240}" type="slidenum">
              <a:rPr lang="el-GR"/>
              <a:pPr/>
              <a:t>61</a:t>
            </a:fld>
            <a:endParaRPr lang="el-GR" dirty="0"/>
          </a:p>
        </p:txBody>
      </p:sp>
      <p:sp>
        <p:nvSpPr>
          <p:cNvPr id="2498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98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40077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49ED740-1C2C-4E37-AB52-EC7EBF2082C6}" type="slidenum">
              <a:rPr lang="el-GR"/>
              <a:pPr/>
              <a:t>62</a:t>
            </a:fld>
            <a:endParaRPr lang="el-GR" dirty="0"/>
          </a:p>
        </p:txBody>
      </p:sp>
      <p:sp>
        <p:nvSpPr>
          <p:cNvPr id="2508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238202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5D24752-2CDB-4CDF-9261-10771C7D4B6F}" type="slidenum">
              <a:rPr lang="el-GR"/>
              <a:pPr/>
              <a:t>63</a:t>
            </a:fld>
            <a:endParaRPr lang="el-GR" dirty="0"/>
          </a:p>
        </p:txBody>
      </p:sp>
      <p:sp>
        <p:nvSpPr>
          <p:cNvPr id="2519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19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324100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18F507E-61A4-46A4-AF0F-A6F473F46A29}" type="slidenum">
              <a:rPr lang="el-GR"/>
              <a:pPr/>
              <a:t>64</a:t>
            </a:fld>
            <a:endParaRPr lang="el-GR" dirty="0"/>
          </a:p>
        </p:txBody>
      </p:sp>
      <p:sp>
        <p:nvSpPr>
          <p:cNvPr id="2529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29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9265279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F7CA3BD-442F-42C9-85C9-EE7DFD822CFC}" type="slidenum">
              <a:rPr lang="el-GR"/>
              <a:pPr/>
              <a:t>65</a:t>
            </a:fld>
            <a:endParaRPr lang="el-GR" dirty="0"/>
          </a:p>
        </p:txBody>
      </p:sp>
      <p:sp>
        <p:nvSpPr>
          <p:cNvPr id="2539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39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5450325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1848165-8ACF-460C-8CA9-8ED75C0F186A}" type="slidenum">
              <a:rPr lang="el-GR"/>
              <a:pPr/>
              <a:t>66</a:t>
            </a:fld>
            <a:endParaRPr lang="el-GR" dirty="0"/>
          </a:p>
        </p:txBody>
      </p:sp>
      <p:sp>
        <p:nvSpPr>
          <p:cNvPr id="2549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49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1369894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8212346-D291-44C2-A83B-FF280D34F026}" type="slidenum">
              <a:rPr lang="el-GR"/>
              <a:pPr/>
              <a:t>67</a:t>
            </a:fld>
            <a:endParaRPr lang="el-GR" dirty="0"/>
          </a:p>
        </p:txBody>
      </p:sp>
      <p:sp>
        <p:nvSpPr>
          <p:cNvPr id="2560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8651233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D5F9999-E77A-46DB-B201-627906B2D36F}" type="slidenum">
              <a:rPr lang="el-GR"/>
              <a:pPr/>
              <a:t>68</a:t>
            </a:fld>
            <a:endParaRPr lang="el-GR" dirty="0"/>
          </a:p>
        </p:txBody>
      </p:sp>
      <p:sp>
        <p:nvSpPr>
          <p:cNvPr id="2570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70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3085246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1DF0557-A649-4761-A66D-EEF6D91A6EA9}" type="slidenum">
              <a:rPr lang="el-GR"/>
              <a:pPr/>
              <a:t>69</a:t>
            </a:fld>
            <a:endParaRPr lang="el-GR" dirty="0"/>
          </a:p>
        </p:txBody>
      </p:sp>
      <p:sp>
        <p:nvSpPr>
          <p:cNvPr id="2580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80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348235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13BB0FC-C807-4D7C-A69C-BC2E687EC296}" type="slidenum">
              <a:rPr lang="el-GR"/>
              <a:pPr/>
              <a:t>7</a:t>
            </a:fld>
            <a:endParaRPr lang="el-GR" dirty="0"/>
          </a:p>
        </p:txBody>
      </p:sp>
      <p:sp>
        <p:nvSpPr>
          <p:cNvPr id="193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35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0573954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0986419-E073-4D35-BCE0-06C6125280B4}" type="slidenum">
              <a:rPr lang="el-GR"/>
              <a:pPr/>
              <a:t>70</a:t>
            </a:fld>
            <a:endParaRPr lang="el-GR" dirty="0"/>
          </a:p>
        </p:txBody>
      </p:sp>
      <p:sp>
        <p:nvSpPr>
          <p:cNvPr id="2590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90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6869964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94ABB42-0E78-45E3-9289-C1773F87F31A}" type="slidenum">
              <a:rPr lang="el-GR"/>
              <a:pPr/>
              <a:t>71</a:t>
            </a:fld>
            <a:endParaRPr lang="el-GR" dirty="0"/>
          </a:p>
        </p:txBody>
      </p:sp>
      <p:sp>
        <p:nvSpPr>
          <p:cNvPr id="2600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00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227270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8D0DA6C-3BD1-4F06-9EF2-EF386FFB9E61}" type="slidenum">
              <a:rPr lang="el-GR"/>
              <a:pPr/>
              <a:t>72</a:t>
            </a:fld>
            <a:endParaRPr lang="el-GR" dirty="0"/>
          </a:p>
        </p:txBody>
      </p:sp>
      <p:sp>
        <p:nvSpPr>
          <p:cNvPr id="2611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11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884214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66D4445-DCED-4E07-B5EE-E97A01A9D60E}" type="slidenum">
              <a:rPr lang="el-GR"/>
              <a:pPr/>
              <a:t>73</a:t>
            </a:fld>
            <a:endParaRPr lang="el-GR" dirty="0"/>
          </a:p>
        </p:txBody>
      </p:sp>
      <p:sp>
        <p:nvSpPr>
          <p:cNvPr id="2621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21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343445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800ADE7-35BB-4385-8A34-67EBE7711BEE}" type="slidenum">
              <a:rPr lang="el-GR"/>
              <a:pPr/>
              <a:t>74</a:t>
            </a:fld>
            <a:endParaRPr lang="el-GR" dirty="0"/>
          </a:p>
        </p:txBody>
      </p:sp>
      <p:sp>
        <p:nvSpPr>
          <p:cNvPr id="2631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31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9074819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106733E-62C9-4BED-8B96-96CAAC53AF9E}" type="slidenum">
              <a:rPr lang="el-GR"/>
              <a:pPr/>
              <a:t>75</a:t>
            </a:fld>
            <a:endParaRPr lang="el-GR" dirty="0"/>
          </a:p>
        </p:txBody>
      </p:sp>
      <p:sp>
        <p:nvSpPr>
          <p:cNvPr id="2641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419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1276383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096C37F-6E76-4F4E-8225-F63650DCA645}" type="slidenum">
              <a:rPr lang="el-GR"/>
              <a:pPr/>
              <a:t>76</a:t>
            </a:fld>
            <a:endParaRPr lang="el-GR" dirty="0"/>
          </a:p>
        </p:txBody>
      </p:sp>
      <p:sp>
        <p:nvSpPr>
          <p:cNvPr id="2652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521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425063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9269A50-A9D4-4959-9E8B-1E2CAD5B19DD}" type="slidenum">
              <a:rPr lang="el-GR"/>
              <a:pPr/>
              <a:t>77</a:t>
            </a:fld>
            <a:endParaRPr lang="el-GR" dirty="0"/>
          </a:p>
        </p:txBody>
      </p:sp>
      <p:sp>
        <p:nvSpPr>
          <p:cNvPr id="2662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4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703185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8254914-22A6-4E7F-B307-27121D303177}" type="slidenum">
              <a:rPr lang="el-GR"/>
              <a:pPr/>
              <a:t>78</a:t>
            </a:fld>
            <a:endParaRPr lang="el-GR" dirty="0"/>
          </a:p>
        </p:txBody>
      </p:sp>
      <p:sp>
        <p:nvSpPr>
          <p:cNvPr id="2672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726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5209434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CCF3F7F-7C40-4B6D-8543-37C9EF38CBEC}" type="slidenum">
              <a:rPr lang="el-GR"/>
              <a:pPr/>
              <a:t>79</a:t>
            </a:fld>
            <a:endParaRPr lang="el-GR" dirty="0"/>
          </a:p>
        </p:txBody>
      </p:sp>
      <p:sp>
        <p:nvSpPr>
          <p:cNvPr id="2682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829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99820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9C73CA2-AB88-4659-A5D3-CECBBF180914}" type="slidenum">
              <a:rPr lang="el-GR"/>
              <a:pPr/>
              <a:t>8</a:t>
            </a:fld>
            <a:endParaRPr lang="el-GR" dirty="0"/>
          </a:p>
        </p:txBody>
      </p:sp>
      <p:sp>
        <p:nvSpPr>
          <p:cNvPr id="194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0116656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B477F64-8DE0-4D03-BA45-4BEC0DDD7CCD}" type="slidenum">
              <a:rPr lang="el-GR"/>
              <a:pPr/>
              <a:t>80</a:t>
            </a:fld>
            <a:endParaRPr lang="el-GR" dirty="0"/>
          </a:p>
        </p:txBody>
      </p:sp>
      <p:sp>
        <p:nvSpPr>
          <p:cNvPr id="2693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931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7681607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EAD54B8-2B2E-40EB-B4A0-E20822DC3307}" type="slidenum">
              <a:rPr lang="el-GR"/>
              <a:pPr/>
              <a:t>81</a:t>
            </a:fld>
            <a:endParaRPr lang="el-GR" dirty="0"/>
          </a:p>
        </p:txBody>
      </p:sp>
      <p:sp>
        <p:nvSpPr>
          <p:cNvPr id="2703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033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9531701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CD05047-D489-45D1-A52E-289F32D938D6}" type="slidenum">
              <a:rPr lang="el-GR"/>
              <a:pPr/>
              <a:t>82</a:t>
            </a:fld>
            <a:endParaRPr lang="el-GR" dirty="0"/>
          </a:p>
        </p:txBody>
      </p:sp>
      <p:sp>
        <p:nvSpPr>
          <p:cNvPr id="271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136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9628806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F631B37-2E63-4B69-9292-FE0B36F5D7EB}" type="slidenum">
              <a:rPr lang="el-GR"/>
              <a:pPr/>
              <a:t>83</a:t>
            </a:fld>
            <a:endParaRPr lang="el-GR" dirty="0"/>
          </a:p>
        </p:txBody>
      </p:sp>
      <p:sp>
        <p:nvSpPr>
          <p:cNvPr id="2723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23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2869394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8D197A9-C7DE-491A-933F-AE1C074116B2}" type="slidenum">
              <a:rPr lang="el-GR"/>
              <a:pPr/>
              <a:t>84</a:t>
            </a:fld>
            <a:endParaRPr lang="el-GR" dirty="0"/>
          </a:p>
        </p:txBody>
      </p:sp>
      <p:sp>
        <p:nvSpPr>
          <p:cNvPr id="2734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341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909183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9BF758C-C0AD-41BC-950C-012B425D490A}" type="slidenum">
              <a:rPr lang="el-GR"/>
              <a:pPr/>
              <a:t>85</a:t>
            </a:fld>
            <a:endParaRPr lang="el-GR" dirty="0"/>
          </a:p>
        </p:txBody>
      </p:sp>
      <p:sp>
        <p:nvSpPr>
          <p:cNvPr id="2744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443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0261707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6F969C8-DB79-451F-9E59-0AF786C95004}" type="slidenum">
              <a:rPr lang="el-GR"/>
              <a:pPr/>
              <a:t>86</a:t>
            </a:fld>
            <a:endParaRPr lang="el-GR" dirty="0"/>
          </a:p>
        </p:txBody>
      </p:sp>
      <p:sp>
        <p:nvSpPr>
          <p:cNvPr id="2754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545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102396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467764B-6809-44FF-A6ED-DCBFA20B56D0}" type="slidenum">
              <a:rPr lang="el-GR"/>
              <a:pPr/>
              <a:t>87</a:t>
            </a:fld>
            <a:endParaRPr lang="el-GR" dirty="0"/>
          </a:p>
        </p:txBody>
      </p:sp>
      <p:sp>
        <p:nvSpPr>
          <p:cNvPr id="2764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48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749881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ED287A6-A36C-4D27-88F6-2A0E60166046}" type="slidenum">
              <a:rPr lang="el-GR"/>
              <a:pPr/>
              <a:t>88</a:t>
            </a:fld>
            <a:endParaRPr lang="el-GR" dirty="0"/>
          </a:p>
        </p:txBody>
      </p:sp>
      <p:sp>
        <p:nvSpPr>
          <p:cNvPr id="2775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750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221669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08C9B26-99F4-4BD2-8D13-16966AA045A0}" type="slidenum">
              <a:rPr lang="el-GR"/>
              <a:pPr/>
              <a:t>89</a:t>
            </a:fld>
            <a:endParaRPr lang="el-GR" dirty="0"/>
          </a:p>
        </p:txBody>
      </p:sp>
      <p:sp>
        <p:nvSpPr>
          <p:cNvPr id="2785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853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67545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7E7C68C-B533-41FC-AAA4-7776B26B52A5}" type="slidenum">
              <a:rPr lang="el-GR"/>
              <a:pPr/>
              <a:t>9</a:t>
            </a:fld>
            <a:endParaRPr lang="el-GR" dirty="0"/>
          </a:p>
        </p:txBody>
      </p:sp>
      <p:sp>
        <p:nvSpPr>
          <p:cNvPr id="1955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558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165462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9116D78-1E86-4D7D-9A61-8FB115B6BBAF}" type="slidenum">
              <a:rPr lang="el-GR"/>
              <a:pPr/>
              <a:t>90</a:t>
            </a:fld>
            <a:endParaRPr lang="el-GR" dirty="0"/>
          </a:p>
        </p:txBody>
      </p:sp>
      <p:sp>
        <p:nvSpPr>
          <p:cNvPr id="2795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955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8968427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2B492CC-489B-43EF-96DC-7749280BD9E1}" type="slidenum">
              <a:rPr lang="el-GR"/>
              <a:pPr/>
              <a:t>91</a:t>
            </a:fld>
            <a:endParaRPr lang="el-GR" dirty="0"/>
          </a:p>
        </p:txBody>
      </p:sp>
      <p:sp>
        <p:nvSpPr>
          <p:cNvPr id="2805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057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477927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0E1BF98-A109-4560-AF17-A7B7169D0338}" type="slidenum">
              <a:rPr lang="el-GR"/>
              <a:pPr/>
              <a:t>92</a:t>
            </a:fld>
            <a:endParaRPr lang="el-GR" dirty="0"/>
          </a:p>
        </p:txBody>
      </p:sp>
      <p:sp>
        <p:nvSpPr>
          <p:cNvPr id="281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160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9322660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D75BE61-EB89-49B4-B97E-9FA0294A12C7}" type="slidenum">
              <a:rPr lang="el-GR"/>
              <a:pPr/>
              <a:t>93</a:t>
            </a:fld>
            <a:endParaRPr lang="el-GR" dirty="0"/>
          </a:p>
        </p:txBody>
      </p:sp>
      <p:sp>
        <p:nvSpPr>
          <p:cNvPr id="282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262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3439883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6E038C2C-7A64-4910-84BD-604C1AE38B0E}" type="slidenum">
              <a:rPr lang="el-GR"/>
              <a:pPr/>
              <a:t>94</a:t>
            </a:fld>
            <a:endParaRPr lang="el-GR" dirty="0"/>
          </a:p>
        </p:txBody>
      </p:sp>
      <p:sp>
        <p:nvSpPr>
          <p:cNvPr id="283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365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1796867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1121947-7CB4-43CE-82B1-181C40205364}" type="slidenum">
              <a:rPr lang="el-GR"/>
              <a:pPr/>
              <a:t>95</a:t>
            </a:fld>
            <a:endParaRPr lang="el-GR" dirty="0"/>
          </a:p>
        </p:txBody>
      </p:sp>
      <p:sp>
        <p:nvSpPr>
          <p:cNvPr id="284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4674"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4254554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96EB20B-F7A6-4F22-B504-AF1BF4DCB9C4}" type="slidenum">
              <a:rPr lang="el-GR"/>
              <a:pPr/>
              <a:t>96</a:t>
            </a:fld>
            <a:endParaRPr lang="el-GR" dirty="0"/>
          </a:p>
        </p:txBody>
      </p:sp>
      <p:sp>
        <p:nvSpPr>
          <p:cNvPr id="285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5698"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3020981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97AD389-5A20-483E-900F-E2AD16D76744}" type="slidenum">
              <a:rPr lang="el-GR"/>
              <a:pPr/>
              <a:t>97</a:t>
            </a:fld>
            <a:endParaRPr lang="el-GR" dirty="0"/>
          </a:p>
        </p:txBody>
      </p:sp>
      <p:sp>
        <p:nvSpPr>
          <p:cNvPr id="286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22"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7128201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160B03C4-98CB-4916-890C-7566823CDBE6}" type="slidenum">
              <a:rPr lang="el-GR"/>
              <a:pPr/>
              <a:t>98</a:t>
            </a:fld>
            <a:endParaRPr lang="el-GR" dirty="0"/>
          </a:p>
        </p:txBody>
      </p:sp>
      <p:sp>
        <p:nvSpPr>
          <p:cNvPr id="287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7746"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7048646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C2C16F5-4EF2-4F69-9739-A16032454134}" type="slidenum">
              <a:rPr lang="el-GR"/>
              <a:pPr/>
              <a:t>99</a:t>
            </a:fld>
            <a:endParaRPr lang="el-GR" dirty="0"/>
          </a:p>
        </p:txBody>
      </p:sp>
      <p:sp>
        <p:nvSpPr>
          <p:cNvPr id="288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8770" name="Rectangle 2"/>
          <p:cNvSpPr txBox="1">
            <a:spLocks noGrp="1" noChangeArrowheads="1"/>
          </p:cNvSpPr>
          <p:nvPr>
            <p:ph type="body" idx="1"/>
          </p:nvPr>
        </p:nvSpPr>
        <p:spPr bwMode="auto">
          <a:xfrm>
            <a:off x="685800" y="4343400"/>
            <a:ext cx="5486400" cy="4114800"/>
          </a:xfrm>
          <a:prstGeom prst="rect">
            <a:avLst/>
          </a:prstGeom>
          <a:noFill/>
          <a:ln cap="flat">
            <a:round/>
            <a:headEnd/>
            <a:tailEnd/>
          </a:ln>
        </p:spPr>
        <p:txBody>
          <a:bodyPr wrap="none" anchor="ctr"/>
          <a:lstStyle/>
          <a:p>
            <a:endParaRPr lang="el-GR" dirty="0"/>
          </a:p>
        </p:txBody>
      </p:sp>
    </p:spTree>
    <p:extLst>
      <p:ext uri="{BB962C8B-B14F-4D97-AF65-F5344CB8AC3E}">
        <p14:creationId xmlns:p14="http://schemas.microsoft.com/office/powerpoint/2010/main" xmlns="" val="1933270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l-GR"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Click to edit Master subtitle style</a:t>
            </a:r>
            <a:endParaRPr lang="en-US" dirty="0"/>
          </a:p>
        </p:txBody>
      </p:sp>
      <p:sp>
        <p:nvSpPr>
          <p:cNvPr id="4"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511166586"/>
      </p:ext>
    </p:extLst>
  </p:cSld>
  <p:clrMapOvr>
    <a:masterClrMapping/>
  </p:clrMapOvr>
  <p:hf sldNum="0" hdr="0"/>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l-GR"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err="1" smtClean="0"/>
              <a:t>Drag</a:t>
            </a:r>
            <a:r>
              <a:rPr lang="el-GR" smtClean="0"/>
              <a:t>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4FD91D16-2FE5-4E5C-A5C0-7AE469CA78AA}" type="datetime1">
              <a:rPr lang="el-GR" smtClean="0"/>
              <a:pPr/>
              <a:t>3/1/2016</a:t>
            </a:fld>
            <a:endParaRPr lang="el-GR" dirty="0"/>
          </a:p>
        </p:txBody>
      </p:sp>
      <p:sp>
        <p:nvSpPr>
          <p:cNvPr id="6" name="Footer Placeholder 5"/>
          <p:cNvSpPr>
            <a:spLocks noGrp="1"/>
          </p:cNvSpPr>
          <p:nvPr>
            <p:ph type="ftr" sz="quarter" idx="11"/>
          </p:nvPr>
        </p:nvSpPr>
        <p:spPr/>
        <p:txBody>
          <a:bodyPr/>
          <a:lstStyle/>
          <a:p>
            <a:r>
              <a:rPr lang="el-GR" dirty="0" smtClean="0"/>
              <a:t>11</a:t>
            </a:r>
            <a:endParaRPr lang="el-GR" dirty="0"/>
          </a:p>
        </p:txBody>
      </p:sp>
      <p:sp>
        <p:nvSpPr>
          <p:cNvPr id="7" name="Slide Number Placeholder 6"/>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403534150"/>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l-GR"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238080402"/>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l-GR"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1448260631"/>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l-GR"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336770119"/>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4"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21475119"/>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err="1" smtClean="0"/>
              <a:t>Drag</a:t>
            </a:r>
            <a:r>
              <a:rPr lang="el-GR" smtClean="0"/>
              <a:t>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err="1" smtClean="0"/>
              <a:t>Drag</a:t>
            </a:r>
            <a:r>
              <a:rPr lang="el-GR" smtClean="0"/>
              <a:t>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err="1" smtClean="0"/>
              <a:t>Drag</a:t>
            </a:r>
            <a:r>
              <a:rPr lang="el-GR" smtClean="0"/>
              <a:t>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4"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522860383"/>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004352135"/>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l-GR"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924867525"/>
      </p:ext>
    </p:extLst>
  </p:cSld>
  <p:clrMapOvr>
    <a:masterClrMapping/>
  </p:clrMapOvr>
  <p:hf sldNum="0" hdr="0"/>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dirty="0"/>
          </a:p>
        </p:txBody>
      </p:sp>
      <p:sp>
        <p:nvSpPr>
          <p:cNvPr id="3" name="Content Placeholder 2"/>
          <p:cNvSpPr>
            <a:spLocks noGrp="1"/>
          </p:cNvSpPr>
          <p:nvPr>
            <p:ph idx="1"/>
          </p:nvPr>
        </p:nvSpPr>
        <p:spPr/>
        <p:txBody>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7"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242222902"/>
      </p:ext>
    </p:extLst>
  </p:cSld>
  <p:clrMapOvr>
    <a:masterClrMapping/>
  </p:clrMapOvr>
  <p:hf sldNum="0"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l-GR"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Click to edit Master text styles</a:t>
            </a:r>
          </a:p>
        </p:txBody>
      </p:sp>
      <p:sp>
        <p:nvSpPr>
          <p:cNvPr id="4" name="Date Placeholder 3"/>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4"/>
          <p:cNvSpPr>
            <a:spLocks noGrp="1"/>
          </p:cNvSpPr>
          <p:nvPr>
            <p:ph type="ftr" sz="quarter" idx="11"/>
          </p:nvPr>
        </p:nvSpPr>
        <p:spPr/>
        <p:txBody>
          <a:bodyPr/>
          <a:lstStyle/>
          <a:p>
            <a:r>
              <a:rPr lang="el-GR" dirty="0" smtClean="0"/>
              <a:t>11</a:t>
            </a:r>
            <a:endParaRPr lang="el-GR" dirty="0"/>
          </a:p>
        </p:txBody>
      </p:sp>
      <p:sp>
        <p:nvSpPr>
          <p:cNvPr id="6" name="Slide Number Placeholder 5"/>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20429778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Date Placeholder 4"/>
          <p:cNvSpPr>
            <a:spLocks noGrp="1"/>
          </p:cNvSpPr>
          <p:nvPr>
            <p:ph type="dt" sz="half" idx="10"/>
          </p:nvPr>
        </p:nvSpPr>
        <p:spPr/>
        <p:txBody>
          <a:bodyPr/>
          <a:lstStyle/>
          <a:p>
            <a:fld id="{4FD91D16-2FE5-4E5C-A5C0-7AE469CA78AA}" type="datetime1">
              <a:rPr lang="el-GR" smtClean="0"/>
              <a:pPr/>
              <a:t>3/1/2016</a:t>
            </a:fld>
            <a:endParaRPr lang="el-GR" dirty="0"/>
          </a:p>
        </p:txBody>
      </p:sp>
      <p:sp>
        <p:nvSpPr>
          <p:cNvPr id="6" name="Footer Placeholder 5"/>
          <p:cNvSpPr>
            <a:spLocks noGrp="1"/>
          </p:cNvSpPr>
          <p:nvPr>
            <p:ph type="ftr" sz="quarter" idx="11"/>
          </p:nvPr>
        </p:nvSpPr>
        <p:spPr/>
        <p:txBody>
          <a:bodyPr/>
          <a:lstStyle/>
          <a:p>
            <a:r>
              <a:rPr lang="el-GR" dirty="0" smtClean="0"/>
              <a:t>11</a:t>
            </a:r>
            <a:endParaRPr lang="el-GR" dirty="0"/>
          </a:p>
        </p:txBody>
      </p:sp>
      <p:sp>
        <p:nvSpPr>
          <p:cNvPr id="7" name="Slide Number Placeholder 6"/>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953920554"/>
      </p:ext>
    </p:extLst>
  </p:cSld>
  <p:clrMapOvr>
    <a:masterClrMapping/>
  </p:clrMapOvr>
  <p:hf sldNum="0" hdr="0"/>
  <p:extLst>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7" name="Date Placeholder 6"/>
          <p:cNvSpPr>
            <a:spLocks noGrp="1"/>
          </p:cNvSpPr>
          <p:nvPr>
            <p:ph type="dt" sz="half" idx="10"/>
          </p:nvPr>
        </p:nvSpPr>
        <p:spPr/>
        <p:txBody>
          <a:bodyPr/>
          <a:lstStyle/>
          <a:p>
            <a:fld id="{4FD91D16-2FE5-4E5C-A5C0-7AE469CA78AA}" type="datetime1">
              <a:rPr lang="el-GR" smtClean="0"/>
              <a:pPr/>
              <a:t>3/1/2016</a:t>
            </a:fld>
            <a:endParaRPr lang="el-GR" dirty="0"/>
          </a:p>
        </p:txBody>
      </p:sp>
      <p:sp>
        <p:nvSpPr>
          <p:cNvPr id="8" name="Footer Placeholder 7"/>
          <p:cNvSpPr>
            <a:spLocks noGrp="1"/>
          </p:cNvSpPr>
          <p:nvPr>
            <p:ph type="ftr" sz="quarter" idx="11"/>
          </p:nvPr>
        </p:nvSpPr>
        <p:spPr/>
        <p:txBody>
          <a:bodyPr/>
          <a:lstStyle/>
          <a:p>
            <a:r>
              <a:rPr lang="el-GR" dirty="0" smtClean="0"/>
              <a:t>11</a:t>
            </a:r>
            <a:endParaRPr lang="el-GR" dirty="0"/>
          </a:p>
        </p:txBody>
      </p:sp>
      <p:sp>
        <p:nvSpPr>
          <p:cNvPr id="9" name="Slide Number Placeholder 8"/>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222821154"/>
      </p:ext>
    </p:extLst>
  </p:cSld>
  <p:clrMapOvr>
    <a:masterClrMapping/>
  </p:clrMapOvr>
  <p:hf sldNum="0" hdr="0"/>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Click to edit Master title style</a:t>
            </a:r>
            <a:endParaRPr lang="en-US" dirty="0"/>
          </a:p>
        </p:txBody>
      </p:sp>
      <p:sp>
        <p:nvSpPr>
          <p:cNvPr id="7" name="Date Placeholder 2"/>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3"/>
          <p:cNvSpPr>
            <a:spLocks noGrp="1"/>
          </p:cNvSpPr>
          <p:nvPr>
            <p:ph type="ftr" sz="quarter" idx="11"/>
          </p:nvPr>
        </p:nvSpPr>
        <p:spPr/>
        <p:txBody>
          <a:bodyPr/>
          <a:lstStyle/>
          <a:p>
            <a:r>
              <a:rPr lang="el-GR" dirty="0" smtClean="0"/>
              <a:t>11</a:t>
            </a:r>
            <a:endParaRPr lang="el-GR" dirty="0"/>
          </a:p>
        </p:txBody>
      </p:sp>
      <p:sp>
        <p:nvSpPr>
          <p:cNvPr id="6" name="Slide Number Placeholder 4"/>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891138557"/>
      </p:ext>
    </p:extLst>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2"/>
          <p:cNvSpPr>
            <a:spLocks noGrp="1"/>
          </p:cNvSpPr>
          <p:nvPr>
            <p:ph type="ftr" sz="quarter" idx="11"/>
          </p:nvPr>
        </p:nvSpPr>
        <p:spPr/>
        <p:txBody>
          <a:bodyPr/>
          <a:lstStyle/>
          <a:p>
            <a:r>
              <a:rPr lang="el-GR" dirty="0" smtClean="0"/>
              <a:t>11</a:t>
            </a:r>
            <a:endParaRPr lang="el-GR" dirty="0"/>
          </a:p>
        </p:txBody>
      </p:sp>
      <p:sp>
        <p:nvSpPr>
          <p:cNvPr id="6" name="Slide Number Placeholder 3"/>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607751899"/>
      </p:ext>
    </p:extLst>
  </p:cSld>
  <p:clrMapOvr>
    <a:masterClrMapping/>
  </p:clrMapOvr>
  <p:hf sldNum="0" hdr="0"/>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l-GR"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7" name="Date Placeholder 4"/>
          <p:cNvSpPr>
            <a:spLocks noGrp="1"/>
          </p:cNvSpPr>
          <p:nvPr>
            <p:ph type="dt" sz="half" idx="10"/>
          </p:nvPr>
        </p:nvSpPr>
        <p:spPr/>
        <p:txBody>
          <a:bodyPr/>
          <a:lstStyle/>
          <a:p>
            <a:fld id="{4FD91D16-2FE5-4E5C-A5C0-7AE469CA78AA}" type="datetime1">
              <a:rPr lang="el-GR" smtClean="0"/>
              <a:pPr/>
              <a:t>3/1/2016</a:t>
            </a:fld>
            <a:endParaRPr lang="el-GR" dirty="0"/>
          </a:p>
        </p:txBody>
      </p:sp>
      <p:sp>
        <p:nvSpPr>
          <p:cNvPr id="5" name="Footer Placeholder 5"/>
          <p:cNvSpPr>
            <a:spLocks noGrp="1"/>
          </p:cNvSpPr>
          <p:nvPr>
            <p:ph type="ftr" sz="quarter" idx="11"/>
          </p:nvPr>
        </p:nvSpPr>
        <p:spPr/>
        <p:txBody>
          <a:bodyPr/>
          <a:lstStyle/>
          <a:p>
            <a:r>
              <a:rPr lang="el-GR" dirty="0" smtClean="0"/>
              <a:t>11</a:t>
            </a:r>
            <a:endParaRPr lang="el-GR" dirty="0"/>
          </a:p>
        </p:txBody>
      </p:sp>
      <p:sp>
        <p:nvSpPr>
          <p:cNvPr id="6" name="Slide Number Placeholder 6"/>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846919939"/>
      </p:ext>
    </p:extLst>
  </p:cSld>
  <p:clrMapOvr>
    <a:masterClrMapping/>
  </p:clrMapOvr>
  <p:hf sldNum="0" hdr="0"/>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l-GR"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smtClean="0"/>
              <a:t>Drag </a:t>
            </a:r>
            <a:r>
              <a:rPr lang="el-GR" dirty="0" err="1" smtClean="0"/>
              <a:t>picture</a:t>
            </a:r>
            <a:r>
              <a:rPr lang="el-GR" dirty="0" smtClean="0"/>
              <a:t> </a:t>
            </a:r>
            <a:r>
              <a:rPr lang="el-GR" dirty="0" err="1" smtClean="0"/>
              <a:t>to</a:t>
            </a:r>
            <a:r>
              <a:rPr lang="el-GR" dirty="0" smtClean="0"/>
              <a:t> </a:t>
            </a:r>
            <a:r>
              <a:rPr lang="el-GR" dirty="0" err="1" smtClean="0"/>
              <a:t>placeholder</a:t>
            </a:r>
            <a:r>
              <a:rPr lang="el-GR" dirty="0" smtClean="0"/>
              <a:t> </a:t>
            </a:r>
            <a:r>
              <a:rPr lang="el-GR" dirty="0" err="1" smtClean="0"/>
              <a:t>or</a:t>
            </a:r>
            <a:r>
              <a:rPr lang="el-GR" dirty="0" smtClean="0"/>
              <a:t> </a:t>
            </a:r>
            <a:r>
              <a:rPr lang="el-GR" dirty="0" err="1" smtClean="0"/>
              <a:t>click</a:t>
            </a:r>
            <a:r>
              <a:rPr lang="el-GR" dirty="0" smtClean="0"/>
              <a:t> </a:t>
            </a:r>
            <a:r>
              <a:rPr lang="el-GR" dirty="0" err="1" smtClean="0"/>
              <a:t>icon</a:t>
            </a:r>
            <a:r>
              <a:rPr lang="el-GR" dirty="0" smtClean="0"/>
              <a:t> </a:t>
            </a:r>
            <a:r>
              <a:rPr lang="el-GR" dirty="0" err="1" smtClean="0"/>
              <a:t>to</a:t>
            </a:r>
            <a:r>
              <a:rPr lang="el-GR" dirty="0" smtClean="0"/>
              <a:t> </a:t>
            </a:r>
            <a:r>
              <a:rPr lang="el-GR" dirty="0" err="1" smtClean="0"/>
              <a:t>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Click to edit Master text styles</a:t>
            </a:r>
          </a:p>
        </p:txBody>
      </p:sp>
      <p:sp>
        <p:nvSpPr>
          <p:cNvPr id="5" name="Date Placeholder 4"/>
          <p:cNvSpPr>
            <a:spLocks noGrp="1"/>
          </p:cNvSpPr>
          <p:nvPr>
            <p:ph type="dt" sz="half" idx="10"/>
          </p:nvPr>
        </p:nvSpPr>
        <p:spPr/>
        <p:txBody>
          <a:bodyPr/>
          <a:lstStyle/>
          <a:p>
            <a:fld id="{4FD91D16-2FE5-4E5C-A5C0-7AE469CA78AA}" type="datetime1">
              <a:rPr lang="el-GR" smtClean="0"/>
              <a:pPr/>
              <a:t>3/1/2016</a:t>
            </a:fld>
            <a:endParaRPr lang="el-GR" dirty="0"/>
          </a:p>
        </p:txBody>
      </p:sp>
      <p:sp>
        <p:nvSpPr>
          <p:cNvPr id="6" name="Footer Placeholder 5"/>
          <p:cNvSpPr>
            <a:spLocks noGrp="1"/>
          </p:cNvSpPr>
          <p:nvPr>
            <p:ph type="ftr" sz="quarter" idx="11"/>
          </p:nvPr>
        </p:nvSpPr>
        <p:spPr/>
        <p:txBody>
          <a:bodyPr/>
          <a:lstStyle/>
          <a:p>
            <a:r>
              <a:rPr lang="el-GR" dirty="0" smtClean="0"/>
              <a:t>11</a:t>
            </a:r>
            <a:endParaRPr lang="el-GR" dirty="0"/>
          </a:p>
        </p:txBody>
      </p:sp>
      <p:sp>
        <p:nvSpPr>
          <p:cNvPr id="7" name="Slide Number Placeholder 6"/>
          <p:cNvSpPr>
            <a:spLocks noGrp="1"/>
          </p:cNvSpPr>
          <p:nvPr>
            <p:ph type="sldNum" sz="quarter" idx="12"/>
          </p:nvPr>
        </p:nvSpPr>
        <p:spPr/>
        <p:txBody>
          <a:body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454781035"/>
      </p:ext>
    </p:extLst>
  </p:cSld>
  <p:clrMapOvr>
    <a:masterClrMapping/>
  </p:clrMapOvr>
  <p:timing>
    <p:tnLst>
      <p:par>
        <p:cTn id="1" dur="indefinite" restart="never" nodeType="tmRoot"/>
      </p:par>
    </p:tnLst>
  </p:timing>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l-GR"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D91D16-2FE5-4E5C-A5C0-7AE469CA78AA}" type="datetime1">
              <a:rPr lang="el-GR" smtClean="0"/>
              <a:pPr/>
              <a:t>3/1/2016</a:t>
            </a:fld>
            <a:endParaRPr lang="el-GR"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l-GR" dirty="0" smtClean="0"/>
              <a:t>11</a:t>
            </a:r>
            <a:endParaRPr lang="el-GR"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B467FDA-903B-4F6D-AC75-54DF911570DE}" type="slidenum">
              <a:rPr lang="el-GR" smtClean="0"/>
              <a:pPr/>
              <a:t>‹#›</a:t>
            </a:fld>
            <a:endParaRPr lang="el-GR" dirty="0"/>
          </a:p>
        </p:txBody>
      </p:sp>
    </p:spTree>
    <p:extLst>
      <p:ext uri="{BB962C8B-B14F-4D97-AF65-F5344CB8AC3E}">
        <p14:creationId xmlns:p14="http://schemas.microsoft.com/office/powerpoint/2010/main" xmlns="" val="1896184238"/>
      </p:ext>
    </p:extLst>
  </p:cSld>
  <p:clrMap bg1="dk1" tx1="lt1" bg2="dk2" tx2="lt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 id="2147484249" r:id="rId13"/>
    <p:sldLayoutId id="2147484250" r:id="rId14"/>
    <p:sldLayoutId id="2147484251" r:id="rId15"/>
    <p:sldLayoutId id="2147484252" r:id="rId16"/>
    <p:sldLayoutId id="2147484253" r:id="rId17"/>
  </p:sldLayoutIdLst>
  <p:hf sldNum="0" hdr="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2279A9C-7F76-4529-BE6E-DBE09AF319F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l-GR" sz="1200" dirty="0">
              <a:solidFill>
                <a:srgbClr val="D1EAEE"/>
              </a:solidFill>
              <a:ea typeface="ヒラギノ角ゴ Pro W3" charset="0"/>
              <a:cs typeface="ヒラギノ角ゴ Pro W3" charset="0"/>
            </a:endParaRPr>
          </a:p>
        </p:txBody>
      </p:sp>
      <p:sp>
        <p:nvSpPr>
          <p:cNvPr id="5" name="TextBox 4"/>
          <p:cNvSpPr txBox="1"/>
          <p:nvPr/>
        </p:nvSpPr>
        <p:spPr>
          <a:xfrm>
            <a:off x="467544" y="1484784"/>
            <a:ext cx="8208912" cy="3108543"/>
          </a:xfrm>
          <a:prstGeom prst="rect">
            <a:avLst/>
          </a:prstGeom>
          <a:noFill/>
        </p:spPr>
        <p:txBody>
          <a:bodyPr wrap="square" rtlCol="0">
            <a:spAutoFit/>
          </a:bodyPr>
          <a:lstStyle/>
          <a:p>
            <a:pPr algn="ctr"/>
            <a:r>
              <a:rPr lang="el-GR" sz="44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Ε</a:t>
            </a:r>
            <a:r>
              <a:rPr lang="el-GR" sz="32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ΚΚΛΗΣΙΑΣΤΙΚΗ </a:t>
            </a:r>
            <a:r>
              <a:rPr lang="el-GR" sz="3200" dirty="0" smtClean="0">
                <a:latin typeface="Cambria" charset="-95"/>
                <a:ea typeface="Cambria" charset="-95"/>
                <a:cs typeface="Cambria" charset="-95"/>
              </a:rPr>
              <a:t> </a:t>
            </a:r>
            <a:r>
              <a:rPr lang="el-GR" sz="44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Γ</a:t>
            </a:r>
            <a:r>
              <a:rPr lang="el-GR" sz="32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ΡΑΜΜΑΤΟΛΟΓΙΑ</a:t>
            </a:r>
          </a:p>
          <a:p>
            <a:pPr algn="ctr"/>
            <a:endParaRPr lang="el-GR" sz="3200" dirty="0" smtClean="0">
              <a:latin typeface="Cambria" charset="-95"/>
              <a:ea typeface="Cambria" charset="-95"/>
              <a:cs typeface="Cambria" charset="-95"/>
            </a:endParaRPr>
          </a:p>
          <a:p>
            <a:pPr algn="ctr"/>
            <a:r>
              <a:rPr lang="el-GR" sz="44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Μ</a:t>
            </a:r>
            <a:r>
              <a:rPr lang="el-GR" sz="32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Ε  </a:t>
            </a:r>
            <a:r>
              <a:rPr lang="el-GR" sz="44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Ε</a:t>
            </a:r>
            <a:r>
              <a:rPr lang="el-GR" sz="32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ΜΦΑΣΗ  </a:t>
            </a:r>
            <a:r>
              <a:rPr lang="el-GR" sz="44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Σ</a:t>
            </a:r>
            <a:r>
              <a:rPr lang="el-GR" sz="32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ΤΟΥΣ</a:t>
            </a:r>
          </a:p>
          <a:p>
            <a:pPr algn="ctr"/>
            <a:endParaRPr lang="el-GR" sz="3200" dirty="0" smtClean="0">
              <a:latin typeface="Cambria" charset="-95"/>
              <a:ea typeface="Cambria" charset="-95"/>
              <a:cs typeface="Cambria" charset="-95"/>
            </a:endParaRPr>
          </a:p>
          <a:p>
            <a:pPr algn="ctr"/>
            <a:r>
              <a:rPr lang="el-GR" sz="44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Λ</a:t>
            </a:r>
            <a:r>
              <a:rPr lang="el-GR" sz="32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ΑΤΙΝΟΥΣ  </a:t>
            </a:r>
            <a:r>
              <a:rPr lang="el-GR" sz="44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Π</a:t>
            </a:r>
            <a:r>
              <a:rPr lang="el-GR" sz="3200" dirty="0" smtClean="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rPr>
              <a:t>ΑΤΕΡΕΣ</a:t>
            </a:r>
            <a:endParaRPr lang="en-US" sz="3200" dirty="0">
              <a:ln w="0"/>
              <a:solidFill>
                <a:schemeClr val="tx1"/>
              </a:solidFill>
              <a:effectLst>
                <a:outerShdw blurRad="38100" dist="19050" dir="2700000" algn="tl" rotWithShape="0">
                  <a:schemeClr val="dk1">
                    <a:alpha val="40000"/>
                  </a:schemeClr>
                </a:outerShdw>
              </a:effectLst>
              <a:latin typeface="Cambria" charset="-95"/>
              <a:ea typeface="Cambria" charset="-95"/>
              <a:cs typeface="Cambria" charset="-95"/>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68312" y="188640"/>
            <a:ext cx="8218487" cy="79208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ΚΥΠΡΙΑΝΟΣ ΚΑΡΧΗΔΟΝΑΣ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200/210 – 248)</a:t>
            </a:r>
          </a:p>
        </p:txBody>
      </p:sp>
      <p:sp>
        <p:nvSpPr>
          <p:cNvPr id="13314" name="Text Box 2"/>
          <p:cNvSpPr txBox="1">
            <a:spLocks noChangeArrowheads="1"/>
          </p:cNvSpPr>
          <p:nvPr/>
        </p:nvSpPr>
        <p:spPr bwMode="auto">
          <a:xfrm>
            <a:off x="468312" y="1484784"/>
            <a:ext cx="8229601" cy="4968404"/>
          </a:xfrm>
          <a:prstGeom prst="rect">
            <a:avLst/>
          </a:prstGeom>
          <a:noFill/>
          <a:ln w="9525" cap="flat">
            <a:noFill/>
            <a:round/>
            <a:headEnd/>
            <a:tailEnd/>
          </a:ln>
          <a:effectLst/>
        </p:spPr>
        <p:txBody>
          <a:bodyPr/>
          <a:lstStyle/>
          <a:p>
            <a:pPr marL="365125" indent="-254000" algn="ctr">
              <a:lnSpc>
                <a:spcPct val="70000"/>
              </a:lnSpc>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u="sng" dirty="0">
                <a:solidFill>
                  <a:srgbClr val="FFFFFF"/>
                </a:solidFill>
                <a:latin typeface="Cambria" charset="-95"/>
                <a:ea typeface="Cambria" charset="-95"/>
                <a:cs typeface="Cambria" charset="-95"/>
              </a:rPr>
              <a:t>Βιογραφικά</a:t>
            </a:r>
            <a:r>
              <a:rPr lang="el-GR" b="1" i="1" u="sng" dirty="0">
                <a:solidFill>
                  <a:srgbClr val="FFFFFF"/>
                </a:solidFill>
                <a:latin typeface="Cambria" charset="-95"/>
                <a:ea typeface="Cambria" charset="-95"/>
                <a:cs typeface="Cambria" charset="-95"/>
              </a:rPr>
              <a:t> </a:t>
            </a:r>
            <a:r>
              <a:rPr lang="el-GR" i="1" u="sng" dirty="0" smtClean="0">
                <a:solidFill>
                  <a:srgbClr val="FFFFFF"/>
                </a:solidFill>
                <a:latin typeface="Cambria" charset="-95"/>
                <a:ea typeface="Cambria" charset="-95"/>
                <a:cs typeface="Cambria" charset="-95"/>
              </a:rPr>
              <a:t>Στοιχεία</a:t>
            </a:r>
          </a:p>
          <a:p>
            <a:pPr marL="365125" indent="-254000" algn="ctr">
              <a:lnSpc>
                <a:spcPct val="70000"/>
              </a:lnSpc>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b="1" i="1" u="sng" dirty="0">
              <a:solidFill>
                <a:srgbClr val="FFFFFF"/>
              </a:solidFill>
              <a:latin typeface="Cambria" charset="-95"/>
              <a:ea typeface="Cambria" charset="-95"/>
              <a:cs typeface="Cambria" charset="-95"/>
            </a:endParaRPr>
          </a:p>
          <a:p>
            <a:pPr marL="365125" indent="-254000">
              <a:lnSpc>
                <a:spcPct val="7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Γεννήθηκε στα έτη 200-210</a:t>
            </a:r>
          </a:p>
          <a:p>
            <a:pPr marL="365125" indent="-254000">
              <a:lnSpc>
                <a:spcPct val="7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Λαμπρή μόρφωση.</a:t>
            </a:r>
          </a:p>
          <a:p>
            <a:pPr marL="365125" indent="-254000">
              <a:lnSpc>
                <a:spcPct val="7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Ασχολήθηκε ιδιαιτέρως με την τέχνη της ρητορικής και άσκησε το επάγγελμα του δικηγόρου στη γενέτειρά του.</a:t>
            </a:r>
          </a:p>
          <a:p>
            <a:pPr marL="365125" indent="-254000">
              <a:lnSpc>
                <a:spcPct val="7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Υπήρξε ειδωλολάτρης, μέχρι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στιγμή που γνώρισε τον πρεσβύτερο Καικίλο ή Καικιλιανό, στον οποίο οφείλει και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μεταστροφή του στο Χριστιανισμό.</a:t>
            </a:r>
          </a:p>
          <a:p>
            <a:pPr marL="365125" indent="-254000">
              <a:lnSpc>
                <a:spcPct val="7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Εκλέχτηκε επίσκοπος Καρχηδόνας προς τα τέλη του έτους 248 ή τις αρχές του 249.</a:t>
            </a:r>
          </a:p>
          <a:p>
            <a:pPr marL="365125" indent="-254000">
              <a:lnSpc>
                <a:spcPct val="7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Καταξιώθηκε στη συνείδηση των Χριστιανών της Καθολικής Εκκλησίας.</a:t>
            </a:r>
          </a:p>
          <a:p>
            <a:pPr marL="365125" indent="-254000">
              <a:lnSpc>
                <a:spcPct val="70000"/>
              </a:lnSpc>
              <a:spcBef>
                <a:spcPts val="5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Ένα σημαντικό πρόβλημα που έπρεπε άμεσα να αντιμετωπίσει ήταν εκείνο που αφορούσε την επιστροφή των πεπτωκότων (</a:t>
            </a:r>
            <a:r>
              <a:rPr lang="en-US" i="1" dirty="0">
                <a:solidFill>
                  <a:srgbClr val="FFFFFF"/>
                </a:solidFill>
                <a:latin typeface="Cambria" charset="-95"/>
                <a:ea typeface="Cambria" charset="-95"/>
                <a:cs typeface="Cambria" charset="-95"/>
              </a:rPr>
              <a:t>lapsi</a:t>
            </a:r>
            <a:r>
              <a:rPr lang="el-GR" i="1" dirty="0">
                <a:solidFill>
                  <a:srgbClr val="FFFFFF"/>
                </a:solidFill>
                <a:latin typeface="Cambria" charset="-95"/>
                <a:ea typeface="Cambria" charset="-95"/>
                <a:cs typeface="Cambria" charset="-95"/>
              </a:rPr>
              <a:t>) στους κόλπους της Μητέρας Εκκλησίας. </a:t>
            </a:r>
          </a:p>
          <a:p>
            <a:pPr marL="365125" indent="-254000">
              <a:lnSpc>
                <a:spcPct val="70000"/>
              </a:lnSpc>
              <a:spcBef>
                <a:spcPts val="5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000" i="1" dirty="0">
              <a:solidFill>
                <a:srgbClr val="FFFFFF"/>
              </a:solidFill>
              <a:latin typeface="Cambria" charset="-95"/>
              <a:ea typeface="Cambria" charset="-95"/>
              <a:cs typeface="Cambria" charset="-95"/>
            </a:endParaRPr>
          </a:p>
        </p:txBody>
      </p:sp>
      <p:sp>
        <p:nvSpPr>
          <p:cNvPr id="1331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A993EE-373C-43AC-9ABD-0C53BA31FB4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179512" y="0"/>
            <a:ext cx="8507288" cy="97132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ΚΑΣΣΙΟΔΩΡΟΣ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485/490 – 580)</a:t>
            </a:r>
          </a:p>
        </p:txBody>
      </p:sp>
      <p:sp>
        <p:nvSpPr>
          <p:cNvPr id="106498" name="Text Box 2"/>
          <p:cNvSpPr txBox="1">
            <a:spLocks noChangeArrowheads="1"/>
          </p:cNvSpPr>
          <p:nvPr/>
        </p:nvSpPr>
        <p:spPr bwMode="auto">
          <a:xfrm>
            <a:off x="179512" y="1196751"/>
            <a:ext cx="8507288" cy="4934173"/>
          </a:xfrm>
          <a:prstGeom prst="rect">
            <a:avLst/>
          </a:prstGeom>
          <a:noFill/>
          <a:ln w="9525" cap="flat">
            <a:noFill/>
            <a:round/>
            <a:headEnd/>
            <a:tailEnd/>
          </a:ln>
          <a:effectLst/>
        </p:spPr>
        <p:txBody>
          <a:bodyPr/>
          <a:lstStyle/>
          <a:p>
            <a:pPr algn="ctr">
              <a:lnSpc>
                <a:spcPct val="90000"/>
              </a:lnSpc>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lnSpc>
                <a:spcPct val="90000"/>
              </a:lnSpc>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Έλαβε λαμπρή κλασική μόρφωση και ακολούθησε αρχικά πολιτική σταδιοδρομία και το 514 έγινε Ύπατος.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υψηλή πολιτική του θέση και η εμπιστοσύνη του </a:t>
            </a:r>
            <a:r>
              <a:rPr lang="el-GR" i="1" dirty="0" smtClean="0">
                <a:solidFill>
                  <a:srgbClr val="FFFFFF"/>
                </a:solidFill>
                <a:latin typeface="Cambria" charset="-95"/>
                <a:ea typeface="Cambria" charset="-95"/>
                <a:cs typeface="Cambria" charset="-95"/>
              </a:rPr>
              <a:t>βασιλιά Θεοδώριχου του </a:t>
            </a:r>
            <a:r>
              <a:rPr lang="el-GR" i="1" dirty="0">
                <a:solidFill>
                  <a:srgbClr val="FFFFFF"/>
                </a:solidFill>
                <a:latin typeface="Cambria" charset="-95"/>
                <a:ea typeface="Cambria" charset="-95"/>
                <a:cs typeface="Cambria" charset="-95"/>
              </a:rPr>
              <a:t>έδινε την ευχέρεια της πρόσβασης στα γοτθικά κρατικά αρχεία τα οποία αργότερα αξιοποίησε καθώς υπήρξε ο πρώτος ιστορικός του γοτθικού έθνους.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Θαύμαζε την κλασική ρωμαϊκή και ελληνική παιδεία.</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Γύρω στο 550 αφιερώθηκε </a:t>
            </a:r>
            <a:r>
              <a:rPr lang="el-GR" i="1" dirty="0" smtClean="0">
                <a:solidFill>
                  <a:srgbClr val="FFFFFF"/>
                </a:solidFill>
                <a:latin typeface="Cambria" charset="-95"/>
                <a:ea typeface="Cambria" charset="-95"/>
                <a:cs typeface="Cambria" charset="-95"/>
              </a:rPr>
              <a:t>στον </a:t>
            </a:r>
            <a:r>
              <a:rPr lang="el-GR" i="1" dirty="0">
                <a:solidFill>
                  <a:srgbClr val="FFFFFF"/>
                </a:solidFill>
                <a:latin typeface="Cambria" charset="-95"/>
                <a:ea typeface="Cambria" charset="-95"/>
                <a:cs typeface="Cambria" charset="-95"/>
              </a:rPr>
              <a:t>Θεό </a:t>
            </a:r>
            <a:r>
              <a:rPr lang="el-GR" i="1" dirty="0" smtClean="0">
                <a:solidFill>
                  <a:srgbClr val="FFFFFF"/>
                </a:solidFill>
                <a:latin typeface="Cambria" charset="-95"/>
                <a:ea typeface="Cambria" charset="-95"/>
                <a:cs typeface="Cambria" charset="-95"/>
              </a:rPr>
              <a:t>κι </a:t>
            </a:r>
            <a:r>
              <a:rPr lang="el-GR" i="1" dirty="0">
                <a:solidFill>
                  <a:srgbClr val="FFFFFF"/>
                </a:solidFill>
                <a:latin typeface="Cambria" charset="-95"/>
                <a:ea typeface="Cambria" charset="-95"/>
                <a:cs typeface="Cambria" charset="-95"/>
              </a:rPr>
              <a:t>εγκαταστάθηκε στο Βιβάριο, ιδρύοντας μοναστικό κέντρο. Εκεί λειτούργησε εργαστήρι αντιγραφής χειρογράφων, βιβλιοθήκη και μεταφραστικό </a:t>
            </a:r>
            <a:r>
              <a:rPr lang="el-GR" i="1" dirty="0" smtClean="0">
                <a:solidFill>
                  <a:srgbClr val="FFFFFF"/>
                </a:solidFill>
                <a:latin typeface="Cambria" charset="-95"/>
                <a:ea typeface="Cambria" charset="-95"/>
                <a:cs typeface="Cambria" charset="-95"/>
              </a:rPr>
              <a:t>κέντρο</a:t>
            </a:r>
            <a:r>
              <a:rPr lang="el-GR" i="1" dirty="0">
                <a:solidFill>
                  <a:srgbClr val="FFFFFF"/>
                </a:solidFill>
                <a:latin typeface="Cambria" charset="-95"/>
                <a:ea typeface="Cambria" charset="-95"/>
                <a:cs typeface="Cambria" charset="-95"/>
              </a:rPr>
              <a:t>.</a:t>
            </a:r>
          </a:p>
          <a:p>
            <a:pPr marL="271463" indent="-271463">
              <a:lnSpc>
                <a:spcPct val="90000"/>
              </a:lnSpc>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0649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C7E383-7640-4DEC-B45A-4EC37D2695D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1"/>
          <p:cNvSpPr txBox="1">
            <a:spLocks noChangeArrowheads="1"/>
          </p:cNvSpPr>
          <p:nvPr/>
        </p:nvSpPr>
        <p:spPr bwMode="auto">
          <a:xfrm>
            <a:off x="323528" y="188640"/>
            <a:ext cx="8363272"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ΚΑΣΣΙΟΔΩΡΟΣ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485/490 – 580)</a:t>
            </a:r>
          </a:p>
        </p:txBody>
      </p:sp>
      <p:sp>
        <p:nvSpPr>
          <p:cNvPr id="107522" name="Text Box 2"/>
          <p:cNvSpPr txBox="1">
            <a:spLocks noChangeArrowheads="1"/>
          </p:cNvSpPr>
          <p:nvPr/>
        </p:nvSpPr>
        <p:spPr bwMode="auto">
          <a:xfrm>
            <a:off x="467544" y="1700808"/>
            <a:ext cx="8219256" cy="430629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Εργάστηκε συστηματικά στο χώρο της ιστοριογραφίας και της συγγραφής εγχειριδίων για διδακτικούς σκοπούς.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Μετέφρασε στα λατινικά πολλά θεολογικά, ιστορικά και θύραθεν συγγράμματα από την ελληνική γλώσσα.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Σημαντικά μεταφραστικά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Τριμερής Ιστορία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Ιουδαϊκή </a:t>
            </a:r>
            <a:r>
              <a:rPr lang="el-GR" i="1" dirty="0">
                <a:solidFill>
                  <a:srgbClr val="FFFFFF"/>
                </a:solidFill>
                <a:latin typeface="Cambria" charset="-95"/>
                <a:ea typeface="Cambria" charset="-95"/>
                <a:cs typeface="Cambria" charset="-95"/>
              </a:rPr>
              <a:t>Αρχαιολογία</a:t>
            </a:r>
          </a:p>
        </p:txBody>
      </p:sp>
      <p:sp>
        <p:nvSpPr>
          <p:cNvPr id="10752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1DF35AF-6C95-422D-AFFA-C8166678794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1"/>
          <p:cNvSpPr txBox="1">
            <a:spLocks noChangeArrowheads="1"/>
          </p:cNvSpPr>
          <p:nvPr/>
        </p:nvSpPr>
        <p:spPr bwMode="auto">
          <a:xfrm>
            <a:off x="251520" y="0"/>
            <a:ext cx="843528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ΔΙΟΝΥΣΙΟΣ </a:t>
            </a:r>
            <a:r>
              <a:rPr lang="el-GR" sz="2800" i="1" dirty="0" smtClean="0">
                <a:solidFill>
                  <a:srgbClr val="DBF5F9"/>
                </a:solidFill>
                <a:latin typeface="Cambria" charset="-95"/>
                <a:ea typeface="Cambria" charset="-95"/>
                <a:cs typeface="Cambria" charset="-95"/>
              </a:rPr>
              <a:t>Ο </a:t>
            </a:r>
            <a:r>
              <a:rPr lang="el-GR" sz="2800" i="1" dirty="0">
                <a:solidFill>
                  <a:srgbClr val="DBF5F9"/>
                </a:solidFill>
                <a:latin typeface="Cambria" charset="-95"/>
                <a:ea typeface="Cambria" charset="-95"/>
                <a:cs typeface="Cambria" charset="-95"/>
              </a:rPr>
              <a:t>ΜΙΚΡΟΣ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480 – 545)</a:t>
            </a:r>
          </a:p>
        </p:txBody>
      </p:sp>
      <p:sp>
        <p:nvSpPr>
          <p:cNvPr id="108546" name="Text Box 2"/>
          <p:cNvSpPr txBox="1">
            <a:spLocks noChangeArrowheads="1"/>
          </p:cNvSpPr>
          <p:nvPr/>
        </p:nvSpPr>
        <p:spPr bwMode="auto">
          <a:xfrm>
            <a:off x="467544" y="1268760"/>
            <a:ext cx="8219256" cy="473834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άριστος γνώστης της ελληνικής και της λατινικής γλώσσας.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λάτρης της ελληνικής και ιδιαίτερα της Αλεξανδρινής παιδείας.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500: ακολουθεί το μοναχικό βίο στη Ρώμη.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Υιοθέτησε για τον εαυτό του από ταπεινοφροσύνη το προσωνύμιο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Μικρός</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0854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7A50015-3B71-4606-AAD2-EA003D838A5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1"/>
          <p:cNvSpPr txBox="1">
            <a:spLocks noChangeArrowheads="1"/>
          </p:cNvSpPr>
          <p:nvPr/>
        </p:nvSpPr>
        <p:spPr bwMode="auto">
          <a:xfrm>
            <a:off x="179512" y="0"/>
            <a:ext cx="8507288"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ΔΙΟΝΥΣΙΟΣ </a:t>
            </a:r>
            <a:r>
              <a:rPr lang="el-GR" sz="2800" i="1" dirty="0" smtClean="0">
                <a:solidFill>
                  <a:srgbClr val="DBF5F9"/>
                </a:solidFill>
                <a:latin typeface="Cambria" charset="-95"/>
                <a:ea typeface="Cambria" charset="-95"/>
                <a:cs typeface="Cambria" charset="-95"/>
              </a:rPr>
              <a:t>Ο ΜΙΚΡΟΣ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480 – 545)</a:t>
            </a:r>
          </a:p>
        </p:txBody>
      </p:sp>
      <p:sp>
        <p:nvSpPr>
          <p:cNvPr id="109570" name="Text Box 2"/>
          <p:cNvSpPr txBox="1">
            <a:spLocks noChangeArrowheads="1"/>
          </p:cNvSpPr>
          <p:nvPr/>
        </p:nvSpPr>
        <p:spPr bwMode="auto">
          <a:xfrm>
            <a:off x="179512" y="1196752"/>
            <a:ext cx="8507288" cy="496855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Πρόσφερε σπουδαίες υπηρεσίες στη δυτική εκκλησία τόσο για το γιγαντιαίο και ποικίλο μεταφραστικό του έργο από την </a:t>
            </a:r>
            <a:r>
              <a:rPr lang="el-GR" i="1" dirty="0" smtClean="0">
                <a:solidFill>
                  <a:srgbClr val="FFFFFF"/>
                </a:solidFill>
                <a:latin typeface="Cambria" charset="-95"/>
                <a:ea typeface="Cambria" charset="-95"/>
                <a:cs typeface="Cambria" charset="-95"/>
              </a:rPr>
              <a:t>ελληνική </a:t>
            </a:r>
            <a:r>
              <a:rPr lang="el-GR" i="1" dirty="0">
                <a:solidFill>
                  <a:srgbClr val="FFFFFF"/>
                </a:solidFill>
                <a:latin typeface="Cambria" charset="-95"/>
                <a:ea typeface="Cambria" charset="-95"/>
                <a:cs typeface="Cambria" charset="-95"/>
              </a:rPr>
              <a:t>γλώσσα όσο και για τις κανονιστικές του συλλογές.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Είχε συμβολή </a:t>
            </a:r>
            <a:r>
              <a:rPr lang="el-GR" i="1" dirty="0" smtClean="0">
                <a:solidFill>
                  <a:srgbClr val="FFFFFF"/>
                </a:solidFill>
                <a:latin typeface="Cambria" charset="-95"/>
                <a:ea typeface="Cambria" charset="-95"/>
                <a:cs typeface="Cambria" charset="-95"/>
              </a:rPr>
              <a:t>στο </a:t>
            </a:r>
            <a:r>
              <a:rPr lang="el-GR" i="1" dirty="0">
                <a:solidFill>
                  <a:srgbClr val="FFFFFF"/>
                </a:solidFill>
                <a:latin typeface="Cambria" charset="-95"/>
                <a:ea typeface="Cambria" charset="-95"/>
                <a:cs typeface="Cambria" charset="-95"/>
              </a:rPr>
              <a:t>χρονολογικό προσδιορισμό των ετών από τη γέννηση του </a:t>
            </a:r>
            <a:r>
              <a:rPr lang="el-GR" i="1" dirty="0" smtClean="0">
                <a:solidFill>
                  <a:srgbClr val="FFFFFF"/>
                </a:solidFill>
                <a:latin typeface="Cambria" charset="-95"/>
                <a:ea typeface="Cambria" charset="-95"/>
                <a:cs typeface="Cambria" charset="-95"/>
              </a:rPr>
              <a:t>Χριστού, </a:t>
            </a:r>
            <a:r>
              <a:rPr lang="el-GR" i="1" dirty="0">
                <a:solidFill>
                  <a:srgbClr val="FFFFFF"/>
                </a:solidFill>
                <a:latin typeface="Cambria" charset="-95"/>
                <a:ea typeface="Cambria" charset="-95"/>
                <a:cs typeface="Cambria" charset="-95"/>
              </a:rPr>
              <a:t>χρονολογώντας τη το έτος 754 από την κτίση της Ρώμης.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Απέδωσε στα λατινικά το έργο του Γρηγορίου Νύσσης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Περί </a:t>
            </a:r>
            <a:r>
              <a:rPr lang="el-GR" i="1" dirty="0" smtClean="0">
                <a:solidFill>
                  <a:srgbClr val="FFFFFF"/>
                </a:solidFill>
                <a:latin typeface="Cambria" charset="-95"/>
                <a:ea typeface="Cambria" charset="-95"/>
                <a:cs typeface="Cambria" charset="-95"/>
              </a:rPr>
              <a:t>κατασκευής </a:t>
            </a:r>
            <a:r>
              <a:rPr lang="el-GR" i="1" dirty="0">
                <a:solidFill>
                  <a:srgbClr val="FFFFFF"/>
                </a:solidFill>
                <a:latin typeface="Cambria" charset="-95"/>
                <a:ea typeface="Cambria" charset="-95"/>
                <a:cs typeface="Cambria" charset="-95"/>
              </a:rPr>
              <a:t>του ανθρώπου</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Αφιέρωσε στον πάπα Ορμίσδα δίγλωσσες κανονιστικές συλλογές των Τοπικών και Οικουμενικών Συνόδων.</a:t>
            </a:r>
          </a:p>
        </p:txBody>
      </p:sp>
      <p:sp>
        <p:nvSpPr>
          <p:cNvPr id="10957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3A1EF7-E56C-427A-9DE3-5816B05FBE1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ext Box 1"/>
          <p:cNvSpPr txBox="1">
            <a:spLocks noChangeArrowheads="1"/>
          </p:cNvSpPr>
          <p:nvPr/>
        </p:nvSpPr>
        <p:spPr bwMode="auto">
          <a:xfrm>
            <a:off x="323528" y="116632"/>
            <a:ext cx="8363272"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ΜΕΓΑΣ </a:t>
            </a:r>
            <a:r>
              <a:rPr lang="el-GR" sz="2800" i="1" dirty="0" smtClean="0">
                <a:solidFill>
                  <a:srgbClr val="DBF5F9"/>
                </a:solidFill>
                <a:latin typeface="Cambria" charset="-95"/>
                <a:ea typeface="Cambria" charset="-95"/>
                <a:cs typeface="Cambria" charset="-95"/>
              </a:rPr>
              <a:t>Ο </a:t>
            </a:r>
            <a:r>
              <a:rPr lang="el-GR" sz="2800" i="1" dirty="0">
                <a:solidFill>
                  <a:srgbClr val="DBF5F9"/>
                </a:solidFill>
                <a:latin typeface="Cambria" charset="-95"/>
                <a:ea typeface="Cambria" charset="-95"/>
                <a:cs typeface="Cambria" charset="-95"/>
              </a:rPr>
              <a:t>ΔΙΑΛΟΓΟΣ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540 – 604)</a:t>
            </a:r>
          </a:p>
        </p:txBody>
      </p:sp>
      <p:sp>
        <p:nvSpPr>
          <p:cNvPr id="110594" name="Text Box 2"/>
          <p:cNvSpPr txBox="1">
            <a:spLocks noChangeArrowheads="1"/>
          </p:cNvSpPr>
          <p:nvPr/>
        </p:nvSpPr>
        <p:spPr bwMode="auto">
          <a:xfrm>
            <a:off x="179512" y="1268760"/>
            <a:ext cx="8507288" cy="473834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573</a:t>
            </a:r>
            <a:r>
              <a:rPr lang="el-GR" i="1" dirty="0" smtClean="0">
                <a:solidFill>
                  <a:srgbClr val="FFFFFF"/>
                </a:solidFill>
                <a:latin typeface="Cambria" charset="-95"/>
                <a:ea typeface="Cambria" charset="-95"/>
                <a:cs typeface="Cambria" charset="-95"/>
              </a:rPr>
              <a:t>: τιμήθηκε </a:t>
            </a:r>
            <a:r>
              <a:rPr lang="el-GR" i="1" dirty="0">
                <a:solidFill>
                  <a:srgbClr val="FFFFFF"/>
                </a:solidFill>
                <a:latin typeface="Cambria" charset="-95"/>
                <a:ea typeface="Cambria" charset="-95"/>
                <a:cs typeface="Cambria" charset="-95"/>
              </a:rPr>
              <a:t>με το αξίωμα του Έπαρχου Ρώμης.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574-575</a:t>
            </a:r>
            <a:r>
              <a:rPr lang="el-GR" i="1" dirty="0" smtClean="0">
                <a:solidFill>
                  <a:srgbClr val="FFFFFF"/>
                </a:solidFill>
                <a:latin typeface="Cambria" charset="-95"/>
                <a:ea typeface="Cambria" charset="-95"/>
                <a:cs typeface="Cambria" charset="-95"/>
              </a:rPr>
              <a:t>: εγκαταλείπει </a:t>
            </a:r>
            <a:r>
              <a:rPr lang="el-GR" i="1" dirty="0">
                <a:solidFill>
                  <a:srgbClr val="FFFFFF"/>
                </a:solidFill>
                <a:latin typeface="Cambria" charset="-95"/>
                <a:ea typeface="Cambria" charset="-95"/>
                <a:cs typeface="Cambria" charset="-95"/>
              </a:rPr>
              <a:t>την πολιτική και ακολουθεί την κοινόβια άσκηση.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Μετέτρεψε το σπίτι του σε μοναστήρι και το αφιέρωσε στον </a:t>
            </a:r>
            <a:r>
              <a:rPr lang="el-GR" i="1" dirty="0" smtClean="0">
                <a:solidFill>
                  <a:srgbClr val="FFFFFF"/>
                </a:solidFill>
                <a:latin typeface="Cambria" charset="-95"/>
                <a:ea typeface="Cambria" charset="-95"/>
                <a:cs typeface="Cambria" charset="-95"/>
              </a:rPr>
              <a:t>Απόστολο </a:t>
            </a:r>
            <a:r>
              <a:rPr lang="el-GR" i="1" dirty="0">
                <a:solidFill>
                  <a:srgbClr val="FFFFFF"/>
                </a:solidFill>
                <a:latin typeface="Cambria" charset="-95"/>
                <a:ea typeface="Cambria" charset="-95"/>
                <a:cs typeface="Cambria" charset="-95"/>
              </a:rPr>
              <a:t>Ανδρέα και ίδρυσε άλλα έξι μοναστήρια.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579: χειροτονήθηκε διάκονος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590: διαδέχτηκε τον Πάπα Πελάγιο στον επισκοπικό θρόνο της Ρώμης.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Χαρακτηρίστηκε ο πρώτος Πάπας του Μεσαίωνα.</a:t>
            </a:r>
          </a:p>
        </p:txBody>
      </p:sp>
      <p:sp>
        <p:nvSpPr>
          <p:cNvPr id="11059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38BD482-D86D-4F50-85DD-C8443C75E49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1"/>
          <p:cNvSpPr txBox="1">
            <a:spLocks noChangeArrowheads="1"/>
          </p:cNvSpPr>
          <p:nvPr/>
        </p:nvSpPr>
        <p:spPr bwMode="auto">
          <a:xfrm>
            <a:off x="251520" y="0"/>
            <a:ext cx="8435280"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ΜΕΓΑΣ </a:t>
            </a:r>
            <a:r>
              <a:rPr lang="el-GR" sz="2800" i="1" dirty="0" smtClean="0">
                <a:solidFill>
                  <a:srgbClr val="DBF5F9"/>
                </a:solidFill>
                <a:latin typeface="Cambria" charset="-95"/>
                <a:ea typeface="Cambria" charset="-95"/>
                <a:cs typeface="Cambria" charset="-95"/>
              </a:rPr>
              <a:t>Ο ΔΙΑΛΟΓΟΣ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540 – 604)</a:t>
            </a:r>
          </a:p>
        </p:txBody>
      </p:sp>
      <p:sp>
        <p:nvSpPr>
          <p:cNvPr id="111618" name="Text Box 2"/>
          <p:cNvSpPr txBox="1">
            <a:spLocks noChangeArrowheads="1"/>
          </p:cNvSpPr>
          <p:nvPr/>
        </p:nvSpPr>
        <p:spPr bwMode="auto">
          <a:xfrm>
            <a:off x="251520" y="1268760"/>
            <a:ext cx="8568952" cy="473834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Είχε επιτυχημένη αρχιερατεία καθώς: </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Αναμόρφωσε </a:t>
            </a:r>
            <a:r>
              <a:rPr lang="el-GR" i="1" dirty="0">
                <a:solidFill>
                  <a:srgbClr val="FFFFFF"/>
                </a:solidFill>
                <a:latin typeface="Cambria" charset="-95"/>
                <a:ea typeface="Cambria" charset="-95"/>
                <a:cs typeface="Cambria" charset="-95"/>
              </a:rPr>
              <a:t>την παπική αυλή,</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Προσέφερε </a:t>
            </a:r>
            <a:r>
              <a:rPr lang="el-GR" i="1" dirty="0">
                <a:solidFill>
                  <a:srgbClr val="FFFFFF"/>
                </a:solidFill>
                <a:latin typeface="Cambria" charset="-95"/>
                <a:ea typeface="Cambria" charset="-95"/>
                <a:cs typeface="Cambria" charset="-95"/>
              </a:rPr>
              <a:t>χρήματα στους φτωχούς,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Συντήρησε </a:t>
            </a:r>
            <a:r>
              <a:rPr lang="el-GR" i="1" dirty="0">
                <a:solidFill>
                  <a:srgbClr val="FFFFFF"/>
                </a:solidFill>
                <a:latin typeface="Cambria" charset="-95"/>
                <a:ea typeface="Cambria" charset="-95"/>
                <a:cs typeface="Cambria" charset="-95"/>
              </a:rPr>
              <a:t>εκκλησιαστικά και δημόσια οικοδομήματα,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Πλήρωσε </a:t>
            </a:r>
            <a:r>
              <a:rPr lang="el-GR" i="1" dirty="0">
                <a:solidFill>
                  <a:srgbClr val="FFFFFF"/>
                </a:solidFill>
                <a:latin typeface="Cambria" charset="-95"/>
                <a:ea typeface="Cambria" charset="-95"/>
                <a:cs typeface="Cambria" charset="-95"/>
              </a:rPr>
              <a:t>στρατιωτικούς </a:t>
            </a:r>
            <a:r>
              <a:rPr lang="el-GR" i="1" dirty="0" smtClean="0">
                <a:solidFill>
                  <a:srgbClr val="FFFFFF"/>
                </a:solidFill>
                <a:latin typeface="Cambria" charset="-95"/>
                <a:ea typeface="Cambria" charset="-95"/>
                <a:cs typeface="Cambria" charset="-95"/>
              </a:rPr>
              <a:t>μισθούς,</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Αντιμετώπισε </a:t>
            </a:r>
            <a:r>
              <a:rPr lang="el-GR" i="1" dirty="0">
                <a:solidFill>
                  <a:srgbClr val="FFFFFF"/>
                </a:solidFill>
                <a:latin typeface="Cambria" charset="-95"/>
                <a:ea typeface="Cambria" charset="-95"/>
                <a:cs typeface="Cambria" charset="-95"/>
              </a:rPr>
              <a:t>τους Δονατιστές,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Έδειξε </a:t>
            </a:r>
            <a:r>
              <a:rPr lang="el-GR" i="1" dirty="0">
                <a:solidFill>
                  <a:srgbClr val="FFFFFF"/>
                </a:solidFill>
                <a:latin typeface="Cambria" charset="-95"/>
                <a:ea typeface="Cambria" charset="-95"/>
                <a:cs typeface="Cambria" charset="-95"/>
              </a:rPr>
              <a:t>ενδιαφέρον για τον εκχριστιανισμό των ειδωλολατρών </a:t>
            </a:r>
            <a:r>
              <a:rPr lang="el-GR" i="1" dirty="0" smtClean="0">
                <a:solidFill>
                  <a:srgbClr val="FFFFFF"/>
                </a:solidFill>
                <a:latin typeface="Cambria" charset="-95"/>
                <a:ea typeface="Cambria" charset="-95"/>
                <a:cs typeface="Cambria" charset="-95"/>
              </a:rPr>
              <a:t>Λογγοβάρδων </a:t>
            </a:r>
            <a:r>
              <a:rPr lang="el-GR" i="1" dirty="0">
                <a:solidFill>
                  <a:srgbClr val="FFFFFF"/>
                </a:solidFill>
                <a:latin typeface="Cambria" charset="-95"/>
                <a:ea typeface="Cambria" charset="-95"/>
                <a:cs typeface="Cambria" charset="-95"/>
              </a:rPr>
              <a:t>και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μεταστροφή των Αρειανών,</a:t>
            </a:r>
          </a:p>
        </p:txBody>
      </p:sp>
      <p:sp>
        <p:nvSpPr>
          <p:cNvPr id="11161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B02F900-DB8E-47B8-96E1-1F56BEBDE9F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ext Box 1"/>
          <p:cNvSpPr txBox="1">
            <a:spLocks noChangeArrowheads="1"/>
          </p:cNvSpPr>
          <p:nvPr/>
        </p:nvSpPr>
        <p:spPr bwMode="auto">
          <a:xfrm>
            <a:off x="251520" y="116632"/>
            <a:ext cx="8435280" cy="10801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ΜΕΓΑΣ </a:t>
            </a:r>
            <a:r>
              <a:rPr lang="el-GR" sz="2800" i="1" dirty="0" smtClean="0">
                <a:solidFill>
                  <a:srgbClr val="DBF5F9"/>
                </a:solidFill>
                <a:latin typeface="Cambria" charset="-95"/>
                <a:ea typeface="Cambria" charset="-95"/>
                <a:cs typeface="Cambria" charset="-95"/>
              </a:rPr>
              <a:t>Ο ΔΙΑΛΟΓΟΣ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Palatino Linotype" charset="0"/>
                <a:ea typeface="ヒラギノ角ゴ Pro W3" charset="0"/>
                <a:cs typeface="ヒラギノ角ゴ Pro W3" charset="0"/>
              </a:rPr>
              <a:t>(</a:t>
            </a:r>
            <a:r>
              <a:rPr lang="el-GR" i="1" dirty="0">
                <a:solidFill>
                  <a:srgbClr val="DBF5F9"/>
                </a:solidFill>
                <a:latin typeface="Palatino Linotype" charset="0"/>
                <a:ea typeface="ヒラギノ角ゴ Pro W3" charset="0"/>
                <a:cs typeface="ヒラギノ角ゴ Pro W3" charset="0"/>
              </a:rPr>
              <a:t>540 – 604)</a:t>
            </a:r>
          </a:p>
        </p:txBody>
      </p:sp>
      <p:sp>
        <p:nvSpPr>
          <p:cNvPr id="112642" name="Text Box 2"/>
          <p:cNvSpPr txBox="1">
            <a:spLocks noChangeArrowheads="1"/>
          </p:cNvSpPr>
          <p:nvPr/>
        </p:nvSpPr>
        <p:spPr bwMode="auto">
          <a:xfrm>
            <a:off x="395536" y="1700808"/>
            <a:ext cx="8291264" cy="430629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Οργάνωσε </a:t>
            </a:r>
            <a:r>
              <a:rPr lang="el-GR" i="1" dirty="0">
                <a:solidFill>
                  <a:srgbClr val="FFFFFF"/>
                </a:solidFill>
                <a:latin typeface="Cambria" charset="-95"/>
                <a:ea typeface="Cambria" charset="-95"/>
                <a:cs typeface="Cambria" charset="-95"/>
              </a:rPr>
              <a:t>ιεραποστολή στη Βρετανία,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Αγωνίστηκε </a:t>
            </a:r>
            <a:r>
              <a:rPr lang="el-GR" i="1" dirty="0">
                <a:solidFill>
                  <a:srgbClr val="FFFFFF"/>
                </a:solidFill>
                <a:latin typeface="Cambria" charset="-95"/>
                <a:ea typeface="Cambria" charset="-95"/>
                <a:cs typeface="Cambria" charset="-95"/>
              </a:rPr>
              <a:t>για την ομόνοια των επισκόπων.</a:t>
            </a:r>
          </a:p>
          <a:p>
            <a:pPr marL="271463" indent="-271463">
              <a:spcBef>
                <a:spcPts val="600"/>
              </a:spcBef>
              <a:buClr>
                <a:srgbClr val="0BD0D9"/>
              </a:buClr>
              <a:buSzPct val="9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Αγωνίστηκε για την πνευματική εξύψωση λαού και κλήρου.</a:t>
            </a:r>
          </a:p>
          <a:p>
            <a:pPr marL="271463" indent="-271463">
              <a:spcBef>
                <a:spcPts val="600"/>
              </a:spcBef>
              <a:buClr>
                <a:srgbClr val="0BD0D9"/>
              </a:buClr>
              <a:buSzPct val="9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Αναδιοργάνωσε την εκκλησιαστική ζωή.</a:t>
            </a:r>
          </a:p>
          <a:p>
            <a:pPr marL="271463" indent="-271463">
              <a:spcBef>
                <a:spcPts val="600"/>
              </a:spcBef>
              <a:buClr>
                <a:srgbClr val="0BD0D9"/>
              </a:buClr>
              <a:buSzPct val="9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Εκλαΐκευσε το δόγμα για να είναι πιο κατανοητό.</a:t>
            </a: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p:txBody>
      </p:sp>
      <p:sp>
        <p:nvSpPr>
          <p:cNvPr id="112643" name="Text Box 3"/>
          <p:cNvSpPr txBox="1">
            <a:spLocks noChangeArrowheads="1"/>
          </p:cNvSpPr>
          <p:nvPr/>
        </p:nvSpPr>
        <p:spPr bwMode="auto">
          <a:xfrm>
            <a:off x="8388350" y="6408738"/>
            <a:ext cx="625475"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E405D8B-D762-42D2-9FD4-ED606010BFD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1"/>
          <p:cNvSpPr txBox="1">
            <a:spLocks noChangeArrowheads="1"/>
          </p:cNvSpPr>
          <p:nvPr/>
        </p:nvSpPr>
        <p:spPr bwMode="auto">
          <a:xfrm>
            <a:off x="251520" y="0"/>
            <a:ext cx="8435280"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ΜΕΓΑΣ </a:t>
            </a:r>
            <a:r>
              <a:rPr lang="el-GR" sz="2800" i="1" dirty="0" smtClean="0">
                <a:solidFill>
                  <a:srgbClr val="DBF5F9"/>
                </a:solidFill>
                <a:latin typeface="Cambria" charset="-95"/>
                <a:ea typeface="Cambria" charset="-95"/>
                <a:cs typeface="Cambria" charset="-95"/>
              </a:rPr>
              <a:t>Ο </a:t>
            </a:r>
            <a:r>
              <a:rPr lang="el-GR" sz="2800" i="1" dirty="0">
                <a:solidFill>
                  <a:srgbClr val="DBF5F9"/>
                </a:solidFill>
                <a:latin typeface="Cambria" charset="-95"/>
                <a:ea typeface="Cambria" charset="-95"/>
                <a:cs typeface="Cambria" charset="-95"/>
              </a:rPr>
              <a:t>ΔΙΑΛΟΓΟΣ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540 – 604)</a:t>
            </a:r>
          </a:p>
        </p:txBody>
      </p:sp>
      <p:sp>
        <p:nvSpPr>
          <p:cNvPr id="113666" name="Text Box 2"/>
          <p:cNvSpPr txBox="1">
            <a:spLocks noChangeArrowheads="1"/>
          </p:cNvSpPr>
          <p:nvPr/>
        </p:nvSpPr>
        <p:spPr bwMode="auto">
          <a:xfrm>
            <a:off x="107504" y="1268760"/>
            <a:ext cx="8579296" cy="4968528"/>
          </a:xfrm>
          <a:prstGeom prst="rect">
            <a:avLst/>
          </a:prstGeom>
          <a:noFill/>
          <a:ln w="9525" cap="flat">
            <a:noFill/>
            <a:round/>
            <a:headEnd/>
            <a:tailEnd/>
          </a:ln>
          <a:effectLst/>
        </p:spPr>
        <p:txBody>
          <a:bodyPr/>
          <a:lstStyle/>
          <a:p>
            <a:pPr algn="ctr">
              <a:lnSpc>
                <a:spcPct val="90000"/>
              </a:lnSpc>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lnSpc>
                <a:spcPct val="90000"/>
              </a:lnSpc>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Έχει πλούσια εργογραφία που χαρακτηρίζεται από την απλότητα του λόγου, τη σαφήνεια και τον καλό χειρισμό της γλώσσας.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το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Βιβλίο Διαλόγων</a:t>
            </a:r>
            <a:r>
              <a:rPr lang="en-US" i="1" dirty="0">
                <a:solidFill>
                  <a:srgbClr val="FFFFFF"/>
                </a:solidFill>
                <a:latin typeface="Cambria" charset="-95"/>
                <a:ea typeface="Cambria" charset="-95"/>
                <a:cs typeface="Cambria" charset="-95"/>
              </a:rPr>
              <a:t>”</a:t>
            </a:r>
            <a:r>
              <a:rPr lang="el-GR" i="1" dirty="0" smtClean="0">
                <a:solidFill>
                  <a:srgbClr val="FFFFFF"/>
                </a:solidFill>
                <a:latin typeface="Cambria" charset="-95"/>
                <a:ea typeface="Cambria" charset="-95"/>
                <a:cs typeface="Cambria" charset="-95"/>
              </a:rPr>
              <a:t>, αποτελούμενο από </a:t>
            </a:r>
            <a:r>
              <a:rPr lang="el-GR" i="1" dirty="0">
                <a:solidFill>
                  <a:srgbClr val="FFFFFF"/>
                </a:solidFill>
                <a:latin typeface="Cambria" charset="-95"/>
                <a:ea typeface="Cambria" charset="-95"/>
                <a:cs typeface="Cambria" charset="-95"/>
              </a:rPr>
              <a:t>τέσσερα βιβλία στα οποία </a:t>
            </a:r>
            <a:r>
              <a:rPr lang="el-GR" i="1" dirty="0" smtClean="0">
                <a:solidFill>
                  <a:srgbClr val="FFFFFF"/>
                </a:solidFill>
                <a:latin typeface="Cambria" charset="-95"/>
                <a:ea typeface="Cambria" charset="-95"/>
                <a:cs typeface="Cambria" charset="-95"/>
              </a:rPr>
              <a:t>εμπεριέχονται </a:t>
            </a:r>
            <a:r>
              <a:rPr lang="el-GR" i="1" dirty="0">
                <a:solidFill>
                  <a:srgbClr val="FFFFFF"/>
                </a:solidFill>
                <a:latin typeface="Cambria" charset="-95"/>
                <a:ea typeface="Cambria" charset="-95"/>
                <a:cs typeface="Cambria" charset="-95"/>
              </a:rPr>
              <a:t>βίοι, θαύματα και προφητείες πολλών Ιταλών αγίων, κληρικών, μοναχών και λαϊκών.</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το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Βιβλίο Ποιμαντικού Κανόνα</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 ένα ποιμαντικό εγχειρίδιο που στοχεύει στην εξύψωση του λειτουργήματος του ιερέα.</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το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Εξήγηση στο μακάριο Ιώβ</a:t>
            </a:r>
            <a:r>
              <a:rPr lang="en-US" i="1" dirty="0" smtClean="0">
                <a:solidFill>
                  <a:srgbClr val="FFFFFF"/>
                </a:solidFill>
                <a:latin typeface="Cambria" charset="-95"/>
                <a:ea typeface="Cambria" charset="-95"/>
                <a:cs typeface="Cambria" charset="-95"/>
              </a:rPr>
              <a:t>”</a:t>
            </a: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Moralia), </a:t>
            </a:r>
            <a:r>
              <a:rPr lang="el-GR" i="1" dirty="0" smtClean="0">
                <a:solidFill>
                  <a:srgbClr val="FFFFFF"/>
                </a:solidFill>
                <a:latin typeface="Cambria" charset="-95"/>
                <a:ea typeface="Cambria" charset="-95"/>
                <a:cs typeface="Cambria" charset="-95"/>
              </a:rPr>
              <a:t>βιβλία </a:t>
            </a:r>
            <a:r>
              <a:rPr lang="el-GR" i="1" dirty="0">
                <a:solidFill>
                  <a:srgbClr val="FFFFFF"/>
                </a:solidFill>
                <a:latin typeface="Cambria" charset="-95"/>
                <a:ea typeface="Cambria" charset="-95"/>
                <a:cs typeface="Cambria" charset="-95"/>
              </a:rPr>
              <a:t>35, το οποίο είναι ένα ερμηνευτικό υπόμνημα με ηθικές προεκτάσεις.</a:t>
            </a:r>
          </a:p>
        </p:txBody>
      </p:sp>
      <p:sp>
        <p:nvSpPr>
          <p:cNvPr id="113667" name="Text Box 3"/>
          <p:cNvSpPr txBox="1">
            <a:spLocks noChangeArrowheads="1"/>
          </p:cNvSpPr>
          <p:nvPr/>
        </p:nvSpPr>
        <p:spPr bwMode="auto">
          <a:xfrm>
            <a:off x="8388350" y="6408738"/>
            <a:ext cx="625475"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3283C0-2FAF-41EB-A8E7-C9E53708522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i="1" u="sng" dirty="0">
                <a:solidFill>
                  <a:srgbClr val="DBF5F9"/>
                </a:solidFill>
                <a:latin typeface="Cambria" charset="-95"/>
                <a:ea typeface="Cambria" charset="-95"/>
                <a:cs typeface="Cambria" charset="-95"/>
              </a:rPr>
              <a:t>Γαλλική Γραμματεία</a:t>
            </a:r>
          </a:p>
        </p:txBody>
      </p:sp>
      <p:sp>
        <p:nvSpPr>
          <p:cNvPr id="114690" name="Text Box 2"/>
          <p:cNvSpPr txBox="1">
            <a:spLocks noChangeArrowheads="1"/>
          </p:cNvSpPr>
          <p:nvPr/>
        </p:nvSpPr>
        <p:spPr bwMode="auto">
          <a:xfrm>
            <a:off x="179512" y="1412776"/>
            <a:ext cx="8640960" cy="4995962"/>
          </a:xfrm>
          <a:prstGeom prst="rect">
            <a:avLst/>
          </a:prstGeom>
          <a:noFill/>
          <a:ln w="9525" cap="flat">
            <a:noFill/>
            <a:round/>
            <a:headEnd/>
            <a:tailEnd/>
          </a:ln>
          <a:effectLst/>
        </p:spPr>
        <p:txBody>
          <a:bodyPr/>
          <a:lstStyle/>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Ειρηναίος Λουγδούνου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Ιλάριος Πικτάβων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Φεβάδιος Αγγίνου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Αιθερία (Εγερία)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Αυσόνιος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Σουλπίκιος Σεβήρος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Ιωάννης Κασσιανός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Βικέντιος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Ευχέριος Λουγδούνου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Σαλβιανός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Γεννάδιος</a:t>
            </a:r>
          </a:p>
        </p:txBody>
      </p:sp>
      <p:sp>
        <p:nvSpPr>
          <p:cNvPr id="114691" name="Text Box 3"/>
          <p:cNvSpPr txBox="1">
            <a:spLocks noChangeArrowheads="1"/>
          </p:cNvSpPr>
          <p:nvPr/>
        </p:nvSpPr>
        <p:spPr bwMode="auto">
          <a:xfrm>
            <a:off x="8316913" y="6408738"/>
            <a:ext cx="696912"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EE98D5F-ABAE-4E6E-8EB1-D76D7C006AE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i="1" u="sng" dirty="0">
                <a:solidFill>
                  <a:srgbClr val="DBF5F9"/>
                </a:solidFill>
                <a:latin typeface="Cambria" charset="-95"/>
                <a:ea typeface="Cambria" charset="-95"/>
                <a:cs typeface="Cambria" charset="-95"/>
              </a:rPr>
              <a:t>Γαλλική Γραμματεία</a:t>
            </a:r>
          </a:p>
        </p:txBody>
      </p:sp>
      <p:sp>
        <p:nvSpPr>
          <p:cNvPr id="115714" name="Text Box 2"/>
          <p:cNvSpPr txBox="1">
            <a:spLocks noChangeArrowheads="1"/>
          </p:cNvSpPr>
          <p:nvPr/>
        </p:nvSpPr>
        <p:spPr bwMode="auto">
          <a:xfrm>
            <a:off x="457200" y="1700808"/>
            <a:ext cx="8229600" cy="4306292"/>
          </a:xfrm>
          <a:prstGeom prst="rect">
            <a:avLst/>
          </a:prstGeom>
          <a:noFill/>
          <a:ln w="9525" cap="flat">
            <a:noFill/>
            <a:round/>
            <a:headEnd/>
            <a:tailEnd/>
          </a:ln>
          <a:effectLst/>
        </p:spPr>
        <p:txBody>
          <a:bodyPr/>
          <a:lstStyle/>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Πρόσπερος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Φαύστος Ρηγίου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Καισάριος Αρελάτης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Γρηγόριος Τουρώνων</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15715" name="Text Box 3"/>
          <p:cNvSpPr txBox="1">
            <a:spLocks noChangeArrowheads="1"/>
          </p:cNvSpPr>
          <p:nvPr/>
        </p:nvSpPr>
        <p:spPr bwMode="auto">
          <a:xfrm>
            <a:off x="8243888" y="6408738"/>
            <a:ext cx="769937"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3EB5824-A7AC-4057-90BC-0D2A6C4F626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0"/>
            <a:ext cx="8229600"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a:solidFill>
                  <a:srgbClr val="DBF5F9"/>
                </a:solidFill>
                <a:latin typeface="Cambria" charset="-95"/>
                <a:ea typeface="Cambria" charset="-95"/>
                <a:cs typeface="Cambria" charset="-95"/>
              </a:rPr>
              <a:t>ΚΥΠΡΙΑΝΟΣ</a:t>
            </a:r>
            <a:r>
              <a:rPr lang="el-GR" sz="2800" i="1" dirty="0">
                <a:solidFill>
                  <a:srgbClr val="DBF5F9"/>
                </a:solidFill>
                <a:latin typeface="Cambria" charset="-95"/>
                <a:ea typeface="Cambria" charset="-95"/>
                <a:cs typeface="Cambria" charset="-95"/>
              </a:rPr>
              <a:t> </a:t>
            </a:r>
            <a:r>
              <a:rPr lang="el-GR" i="1" dirty="0">
                <a:solidFill>
                  <a:srgbClr val="DBF5F9"/>
                </a:solidFill>
                <a:latin typeface="Cambria" charset="-95"/>
                <a:ea typeface="Cambria" charset="-95"/>
                <a:cs typeface="Cambria" charset="-95"/>
              </a:rPr>
              <a:t>ΚΑΡΧΗΔΟΝΑΣ</a:t>
            </a:r>
            <a:r>
              <a:rPr lang="el-GR" sz="2800" i="1" dirty="0">
                <a:solidFill>
                  <a:srgbClr val="DBF5F9"/>
                </a:solidFill>
                <a:latin typeface="Cambria" charset="-95"/>
                <a:ea typeface="Cambria" charset="-95"/>
                <a:cs typeface="Cambria" charset="-95"/>
              </a:rPr>
              <a:t>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200/210 – 248)</a:t>
            </a:r>
          </a:p>
        </p:txBody>
      </p:sp>
      <p:sp>
        <p:nvSpPr>
          <p:cNvPr id="15362" name="Text Box 2"/>
          <p:cNvSpPr txBox="1">
            <a:spLocks noChangeArrowheads="1"/>
          </p:cNvSpPr>
          <p:nvPr/>
        </p:nvSpPr>
        <p:spPr bwMode="auto">
          <a:xfrm>
            <a:off x="457200" y="1556792"/>
            <a:ext cx="8229600" cy="5123408"/>
          </a:xfrm>
          <a:prstGeom prst="rect">
            <a:avLst/>
          </a:prstGeom>
          <a:noFill/>
          <a:ln w="9525" cap="flat">
            <a:noFill/>
            <a:round/>
            <a:headEnd/>
            <a:tailEnd/>
          </a:ln>
          <a:effectLst/>
        </p:spPr>
        <p:txBody>
          <a:bodyPr/>
          <a:lstStyle/>
          <a:p>
            <a:pPr marL="365125" indent="-254000" algn="ctr">
              <a:lnSpc>
                <a:spcPct val="80000"/>
              </a:lnSpc>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u="sng" dirty="0" smtClean="0">
                <a:solidFill>
                  <a:srgbClr val="FFFFFF"/>
                </a:solidFill>
                <a:latin typeface="Cambria" charset="-95"/>
                <a:ea typeface="Cambria" charset="-95"/>
                <a:cs typeface="Cambria" charset="-95"/>
              </a:rPr>
              <a:t>Έργα</a:t>
            </a:r>
          </a:p>
          <a:p>
            <a:pPr marL="365125" indent="-254000" algn="ctr">
              <a:lnSpc>
                <a:spcPct val="80000"/>
              </a:lnSpc>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b="1" i="1" u="sng" dirty="0">
              <a:solidFill>
                <a:srgbClr val="FFFFFF"/>
              </a:solidFill>
              <a:latin typeface="Cambria" charset="-95"/>
              <a:ea typeface="Cambria" charset="-95"/>
              <a:cs typeface="Cambria" charset="-95"/>
            </a:endParaRPr>
          </a:p>
          <a:p>
            <a:pPr marL="365125" indent="-254000">
              <a:lnSpc>
                <a:spcPct val="8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Το συγγραφικό έργο του αποτελείται από επιστολές και σύντομες περιστασιακές πραγματείες, οι οποίες αναφέρονται κυρίως σε πρακτικά ποιμαντικά ζητήματα.</a:t>
            </a:r>
          </a:p>
          <a:p>
            <a:pPr marL="365125" indent="-254000">
              <a:lnSpc>
                <a:spcPct val="8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i="1" dirty="0">
                <a:solidFill>
                  <a:srgbClr val="FFFFFF"/>
                </a:solidFill>
                <a:latin typeface="Cambria" charset="-95"/>
                <a:ea typeface="Cambria" charset="-95"/>
                <a:cs typeface="Cambria" charset="-95"/>
              </a:rPr>
              <a:t>Ad Donatum (</a:t>
            </a:r>
            <a:r>
              <a:rPr lang="el-GR" i="1" dirty="0">
                <a:solidFill>
                  <a:srgbClr val="FFFFFF"/>
                </a:solidFill>
                <a:latin typeface="Cambria" charset="-95"/>
                <a:ea typeface="Cambria" charset="-95"/>
                <a:cs typeface="Cambria" charset="-95"/>
              </a:rPr>
              <a:t>Προς τον Δονάτο)</a:t>
            </a:r>
          </a:p>
          <a:p>
            <a:pPr marL="365125" indent="-254000">
              <a:lnSpc>
                <a:spcPct val="8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i="1" dirty="0">
                <a:solidFill>
                  <a:srgbClr val="FFFFFF"/>
                </a:solidFill>
                <a:latin typeface="Cambria" charset="-95"/>
                <a:ea typeface="Cambria" charset="-95"/>
                <a:cs typeface="Cambria" charset="-95"/>
              </a:rPr>
              <a:t>De habitu virginum (</a:t>
            </a:r>
            <a:r>
              <a:rPr lang="el-GR" i="1" dirty="0">
                <a:solidFill>
                  <a:srgbClr val="FFFFFF"/>
                </a:solidFill>
                <a:latin typeface="Cambria" charset="-95"/>
                <a:ea typeface="Cambria" charset="-95"/>
                <a:cs typeface="Cambria" charset="-95"/>
              </a:rPr>
              <a:t>Περί της ενδυμασίας των παρθένων)</a:t>
            </a:r>
          </a:p>
          <a:p>
            <a:pPr marL="365125" indent="-254000">
              <a:lnSpc>
                <a:spcPct val="8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i="1" dirty="0">
                <a:solidFill>
                  <a:srgbClr val="FFFFFF"/>
                </a:solidFill>
                <a:latin typeface="Cambria" charset="-95"/>
                <a:ea typeface="Cambria" charset="-95"/>
                <a:cs typeface="Cambria" charset="-95"/>
              </a:rPr>
              <a:t>De lapsis ( </a:t>
            </a:r>
            <a:r>
              <a:rPr lang="el-GR" i="1" dirty="0">
                <a:solidFill>
                  <a:srgbClr val="FFFFFF"/>
                </a:solidFill>
                <a:latin typeface="Cambria" charset="-95"/>
                <a:ea typeface="Cambria" charset="-95"/>
                <a:cs typeface="Cambria" charset="-95"/>
              </a:rPr>
              <a:t>Περί των Πεπτωκότων)</a:t>
            </a:r>
          </a:p>
          <a:p>
            <a:pPr marL="365125" indent="-254000">
              <a:lnSpc>
                <a:spcPct val="8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i="1" dirty="0">
                <a:solidFill>
                  <a:srgbClr val="FFFFFF"/>
                </a:solidFill>
                <a:latin typeface="Cambria" charset="-95"/>
                <a:ea typeface="Cambria" charset="-95"/>
                <a:cs typeface="Cambria" charset="-95"/>
              </a:rPr>
              <a:t>De mortalitate (</a:t>
            </a:r>
            <a:r>
              <a:rPr lang="el-GR" i="1" dirty="0">
                <a:solidFill>
                  <a:srgbClr val="FFFFFF"/>
                </a:solidFill>
                <a:latin typeface="Cambria" charset="-95"/>
                <a:ea typeface="Cambria" charset="-95"/>
                <a:cs typeface="Cambria" charset="-95"/>
              </a:rPr>
              <a:t>Περί του θανάτου)</a:t>
            </a:r>
          </a:p>
          <a:p>
            <a:pPr marL="365125" indent="-254000">
              <a:lnSpc>
                <a:spcPct val="8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i="1" dirty="0">
                <a:solidFill>
                  <a:srgbClr val="FFFFFF"/>
                </a:solidFill>
                <a:latin typeface="Cambria" charset="-95"/>
                <a:ea typeface="Cambria" charset="-95"/>
                <a:cs typeface="Cambria" charset="-95"/>
              </a:rPr>
              <a:t>Ad Demetrianum (</a:t>
            </a:r>
            <a:r>
              <a:rPr lang="el-GR" i="1" dirty="0">
                <a:solidFill>
                  <a:srgbClr val="FFFFFF"/>
                </a:solidFill>
                <a:latin typeface="Cambria" charset="-95"/>
                <a:ea typeface="Cambria" charset="-95"/>
                <a:cs typeface="Cambria" charset="-95"/>
              </a:rPr>
              <a:t>Προς τον Δημητριανό)</a:t>
            </a:r>
          </a:p>
          <a:p>
            <a:pPr marL="365125" indent="-254000">
              <a:lnSpc>
                <a:spcPct val="8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n-US" i="1" dirty="0">
                <a:solidFill>
                  <a:srgbClr val="FFFFFF"/>
                </a:solidFill>
                <a:latin typeface="Cambria" charset="-95"/>
                <a:ea typeface="Cambria" charset="-95"/>
                <a:cs typeface="Cambria" charset="-95"/>
              </a:rPr>
              <a:t>De zelo et livore (</a:t>
            </a:r>
            <a:r>
              <a:rPr lang="el-GR" i="1" dirty="0">
                <a:solidFill>
                  <a:srgbClr val="FFFFFF"/>
                </a:solidFill>
                <a:latin typeface="Cambria" charset="-95"/>
                <a:ea typeface="Cambria" charset="-95"/>
                <a:cs typeface="Cambria" charset="-95"/>
              </a:rPr>
              <a:t>Περί ζήλιας και φθόνου)</a:t>
            </a:r>
          </a:p>
          <a:p>
            <a:pPr marL="365125" indent="-254000">
              <a:lnSpc>
                <a:spcPct val="80000"/>
              </a:lnSpc>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Σώθηκαν </a:t>
            </a:r>
            <a:r>
              <a:rPr lang="el-GR" i="1" dirty="0">
                <a:solidFill>
                  <a:srgbClr val="FFFFFF"/>
                </a:solidFill>
                <a:latin typeface="Cambria" charset="-95"/>
                <a:ea typeface="Cambria" charset="-95"/>
                <a:cs typeface="Cambria" charset="-95"/>
              </a:rPr>
              <a:t>81 </a:t>
            </a:r>
            <a:r>
              <a:rPr lang="el-GR" i="1" dirty="0" smtClean="0">
                <a:solidFill>
                  <a:srgbClr val="FFFFFF"/>
                </a:solidFill>
                <a:latin typeface="Cambria" charset="-95"/>
                <a:ea typeface="Cambria" charset="-95"/>
                <a:cs typeface="Cambria" charset="-95"/>
              </a:rPr>
              <a:t>Επιστολές. Οι 65 συντάχθηκαν από </a:t>
            </a:r>
            <a:r>
              <a:rPr lang="el-GR" i="1" dirty="0">
                <a:solidFill>
                  <a:srgbClr val="FFFFFF"/>
                </a:solidFill>
                <a:latin typeface="Cambria" charset="-95"/>
                <a:ea typeface="Cambria" charset="-95"/>
                <a:cs typeface="Cambria" charset="-95"/>
              </a:rPr>
              <a:t>τον </a:t>
            </a:r>
            <a:r>
              <a:rPr lang="el-GR" i="1" dirty="0" smtClean="0">
                <a:solidFill>
                  <a:srgbClr val="FFFFFF"/>
                </a:solidFill>
                <a:latin typeface="Cambria" charset="-95"/>
                <a:ea typeface="Cambria" charset="-95"/>
                <a:cs typeface="Cambria" charset="-95"/>
              </a:rPr>
              <a:t>ίδιο, </a:t>
            </a:r>
            <a:r>
              <a:rPr lang="el-GR" i="1" dirty="0">
                <a:solidFill>
                  <a:srgbClr val="FFFFFF"/>
                </a:solidFill>
                <a:latin typeface="Cambria" charset="-95"/>
                <a:ea typeface="Cambria" charset="-95"/>
                <a:cs typeface="Cambria" charset="-95"/>
              </a:rPr>
              <a:t>ενώ οι 16 είχαν ως αποδέκτη </a:t>
            </a:r>
            <a:r>
              <a:rPr lang="el-GR" i="1" dirty="0" smtClean="0">
                <a:solidFill>
                  <a:srgbClr val="FFFFFF"/>
                </a:solidFill>
                <a:latin typeface="Cambria" charset="-95"/>
                <a:ea typeface="Cambria" charset="-95"/>
                <a:cs typeface="Cambria" charset="-95"/>
              </a:rPr>
              <a:t>είτε τον ίδιο </a:t>
            </a:r>
            <a:r>
              <a:rPr lang="el-GR" i="1" dirty="0">
                <a:solidFill>
                  <a:srgbClr val="FFFFFF"/>
                </a:solidFill>
                <a:latin typeface="Cambria" charset="-95"/>
                <a:ea typeface="Cambria" charset="-95"/>
                <a:cs typeface="Cambria" charset="-95"/>
              </a:rPr>
              <a:t>είτε το πλήρωμα της καρχηδονικής Εκκλησίας.</a:t>
            </a:r>
          </a:p>
          <a:p>
            <a:pPr marL="365125" indent="-254000">
              <a:lnSpc>
                <a:spcPct val="80000"/>
              </a:lnSpc>
              <a:spcBef>
                <a:spcPts val="6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600" dirty="0">
              <a:solidFill>
                <a:srgbClr val="FFFFFF"/>
              </a:solidFill>
              <a:latin typeface="Constantia" pitchFamily="16" charset="0"/>
              <a:ea typeface="ヒラギノ角ゴ Pro W3" charset="0"/>
              <a:cs typeface="ヒラギノ角ゴ Pro W3" charset="0"/>
            </a:endParaRPr>
          </a:p>
          <a:p>
            <a:pPr marL="365125" indent="-254000">
              <a:lnSpc>
                <a:spcPct val="80000"/>
              </a:lnSpc>
              <a:spcBef>
                <a:spcPts val="650"/>
              </a:spcBef>
              <a:buClr>
                <a:srgbClr val="0BD0D9"/>
              </a:buClr>
              <a:buSzPct val="95000"/>
              <a:buFont typeface="Arial" charset="0"/>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600" dirty="0">
              <a:solidFill>
                <a:srgbClr val="FFFFFF"/>
              </a:solidFill>
              <a:latin typeface="Constantia" pitchFamily="16" charset="0"/>
              <a:ea typeface="ヒラギノ角ゴ Pro W3" charset="0"/>
              <a:cs typeface="ヒラギノ角ゴ Pro W3" charset="0"/>
            </a:endParaRPr>
          </a:p>
        </p:txBody>
      </p:sp>
      <p:sp>
        <p:nvSpPr>
          <p:cNvPr id="1536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9AE9A67-90E7-43B7-AF6D-6D7C1DC9BAC8}"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Box 1"/>
          <p:cNvSpPr txBox="1">
            <a:spLocks noChangeArrowheads="1"/>
          </p:cNvSpPr>
          <p:nvPr/>
        </p:nvSpPr>
        <p:spPr bwMode="auto">
          <a:xfrm>
            <a:off x="251520" y="0"/>
            <a:ext cx="8435280"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ΕΙΡΗΝΑΙΟΣ ΛΟΥΓΔΟΥΝΟΥ </a:t>
            </a:r>
            <a:endParaRPr lang="en-US"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140 – 202)</a:t>
            </a:r>
          </a:p>
        </p:txBody>
      </p:sp>
      <p:sp>
        <p:nvSpPr>
          <p:cNvPr id="116738" name="Text Box 2"/>
          <p:cNvSpPr txBox="1">
            <a:spLocks noChangeArrowheads="1"/>
          </p:cNvSpPr>
          <p:nvPr/>
        </p:nvSpPr>
        <p:spPr bwMode="auto">
          <a:xfrm>
            <a:off x="251520" y="1340768"/>
            <a:ext cx="8568952" cy="5380707"/>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Palatino Linotype" charset="0"/>
                <a:ea typeface="ヒラギノ角ゴ Pro W3" charset="0"/>
                <a:cs typeface="ヒラギノ角ゴ Pro W3" charset="0"/>
              </a:rPr>
              <a:t>Βιογραφικά </a:t>
            </a:r>
            <a:r>
              <a:rPr lang="el-GR" i="1" u="sng" dirty="0" smtClean="0">
                <a:solidFill>
                  <a:srgbClr val="FFFFFF"/>
                </a:solidFill>
                <a:latin typeface="Palatino Linotype" charset="0"/>
                <a:ea typeface="ヒラギノ角ゴ Pro W3" charset="0"/>
                <a:cs typeface="ヒラギノ角ゴ Pro W3" charset="0"/>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ελληνικής καταγωγής και μάλλον μικρασιατικής.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Σε μικρή ηλικία μαθήτευσε κοντά στον Άγιο Πολύκαρπο Σμύρνης.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άριστος γνώστης των ελληνικών, της κλασικής παιδείας, της ρητορικής και της φιλοσοφίας.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177: χειροτονείται πρεσβύτερος στη γαλλική πόλη Λούγδουνο (Λυών) όπου αργότερα έγινε και επίσκοπος.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Ως επίσκοπος εργάστηκε με ξεχωριστό ζήλο για τη διάδοση του Ευαγγελίου σε όλη της </a:t>
            </a:r>
            <a:r>
              <a:rPr lang="el-GR" i="1" dirty="0" smtClean="0">
                <a:solidFill>
                  <a:srgbClr val="FFFFFF"/>
                </a:solidFill>
                <a:latin typeface="Cambria" charset="-95"/>
                <a:ea typeface="Cambria" charset="-95"/>
                <a:cs typeface="Cambria" charset="-95"/>
              </a:rPr>
              <a:t>Γαλλία</a:t>
            </a:r>
            <a:r>
              <a:rPr lang="en-US" i="1" dirty="0" smtClean="0">
                <a:solidFill>
                  <a:srgbClr val="FFFFFF"/>
                </a:solidFill>
                <a:latin typeface="Cambria" charset="-95"/>
                <a:ea typeface="Cambria" charset="-95"/>
                <a:cs typeface="Cambria" charset="-95"/>
              </a:rPr>
              <a:t>.</a:t>
            </a: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A</a:t>
            </a:r>
            <a:r>
              <a:rPr lang="el-GR" i="1" dirty="0" err="1" smtClean="0">
                <a:solidFill>
                  <a:srgbClr val="FFFFFF"/>
                </a:solidFill>
                <a:latin typeface="Cambria" charset="-95"/>
                <a:ea typeface="Cambria" charset="-95"/>
                <a:cs typeface="Cambria" charset="-95"/>
              </a:rPr>
              <a:t>ντιμετώπισε</a:t>
            </a:r>
            <a:r>
              <a:rPr lang="el-GR" i="1" dirty="0" smtClean="0">
                <a:solidFill>
                  <a:srgbClr val="FFFFFF"/>
                </a:solidFill>
                <a:latin typeface="Cambria" charset="-95"/>
                <a:ea typeface="Cambria" charset="-95"/>
                <a:cs typeface="Cambria" charset="-95"/>
              </a:rPr>
              <a:t> </a:t>
            </a:r>
            <a:r>
              <a:rPr lang="el-GR" i="1" dirty="0">
                <a:solidFill>
                  <a:srgbClr val="FFFFFF"/>
                </a:solidFill>
                <a:latin typeface="Cambria" charset="-95"/>
                <a:ea typeface="Cambria" charset="-95"/>
                <a:cs typeface="Cambria" charset="-95"/>
              </a:rPr>
              <a:t>με επιτυχία την αίρεση του Γνωστικισμού, κράτησε ενωτική στάση συμβάλλοντας στην ειρήνη της Καθολικής Εκκλησίας.</a:t>
            </a:r>
          </a:p>
        </p:txBody>
      </p:sp>
      <p:sp>
        <p:nvSpPr>
          <p:cNvPr id="11673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4F0EFA-80BC-45BF-A683-B05F219DD86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Box 1"/>
          <p:cNvSpPr txBox="1">
            <a:spLocks noChangeArrowheads="1"/>
          </p:cNvSpPr>
          <p:nvPr/>
        </p:nvSpPr>
        <p:spPr bwMode="auto">
          <a:xfrm>
            <a:off x="251520" y="0"/>
            <a:ext cx="8435280"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ΕΙΡΗΝΑΙΟΣ ΛΟΥΓΔΟΥΝΟΥ </a:t>
            </a:r>
            <a:endParaRPr lang="en-US"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140 – 202)</a:t>
            </a:r>
          </a:p>
        </p:txBody>
      </p:sp>
      <p:sp>
        <p:nvSpPr>
          <p:cNvPr id="117762" name="Text Box 2"/>
          <p:cNvSpPr txBox="1">
            <a:spLocks noChangeArrowheads="1"/>
          </p:cNvSpPr>
          <p:nvPr/>
        </p:nvSpPr>
        <p:spPr bwMode="auto">
          <a:xfrm>
            <a:off x="395536" y="1772816"/>
            <a:ext cx="8291264" cy="455178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τα συγγράμματα του στην ελληνική γλώσσα και ήταν παραγωγικός συγγραφέας.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την αντιαιρετική γραμματεία και επιχείρησε να συστηματοποιήσει τη χριστιανική διδασκαλία.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Διασωθέντα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Έλεγχος </a:t>
            </a:r>
            <a:r>
              <a:rPr lang="el-GR" i="1" dirty="0">
                <a:solidFill>
                  <a:srgbClr val="FFFFFF"/>
                </a:solidFill>
                <a:latin typeface="Cambria" charset="-95"/>
                <a:ea typeface="Cambria" charset="-95"/>
                <a:cs typeface="Cambria" charset="-95"/>
              </a:rPr>
              <a:t>και ανατροπή της ψευδωνύμου γνώσεως,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Επίδειξις </a:t>
            </a:r>
            <a:r>
              <a:rPr lang="el-GR" i="1" dirty="0">
                <a:solidFill>
                  <a:srgbClr val="FFFFFF"/>
                </a:solidFill>
                <a:latin typeface="Cambria" charset="-95"/>
                <a:ea typeface="Cambria" charset="-95"/>
                <a:cs typeface="Cambria" charset="-95"/>
              </a:rPr>
              <a:t>του αποστολικού κηρύγματος. </a:t>
            </a:r>
          </a:p>
        </p:txBody>
      </p:sp>
      <p:sp>
        <p:nvSpPr>
          <p:cNvPr id="11776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4D46671-0E76-41C7-98F2-2C2BED98783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457200" y="0"/>
            <a:ext cx="8229600" cy="112553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ΕΙΡΗΝΑΙΟΣ ΛΟΥΓΔΟΥΝΟΥ </a:t>
            </a:r>
            <a:endParaRPr lang="en-US"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140 – 202)</a:t>
            </a:r>
          </a:p>
        </p:txBody>
      </p:sp>
      <p:sp>
        <p:nvSpPr>
          <p:cNvPr id="118786" name="Text Box 2"/>
          <p:cNvSpPr txBox="1">
            <a:spLocks noChangeArrowheads="1"/>
          </p:cNvSpPr>
          <p:nvPr/>
        </p:nvSpPr>
        <p:spPr bwMode="auto">
          <a:xfrm>
            <a:off x="457200" y="1556792"/>
            <a:ext cx="8229600" cy="476780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ο θεολόγος της </a:t>
            </a:r>
            <a:r>
              <a:rPr lang="el-GR" i="1" dirty="0" smtClean="0">
                <a:solidFill>
                  <a:srgbClr val="FFFFFF"/>
                </a:solidFill>
                <a:latin typeface="Cambria" charset="-95"/>
                <a:ea typeface="Cambria" charset="-95"/>
                <a:cs typeface="Cambria" charset="-95"/>
              </a:rPr>
              <a:t>παράδοσης.</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Αντιμετώπισε την αίρεση του Γνωστικισμού με ισχυρά θεολογικά επιχειρήματα χωρίς ρητορισμούς και στηριζόμενος στην αποστολική διδασκαλία.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Διατύπωσε μια πρώιμη αλλά ορθόδοξη Τριαδολογία όπου διέκρινε τα τρία πρόσωπα χωρίς να τα συγχέει.</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ο εισηγητής της σωτηριώδους ανακεφαλαίωσης όλης της κτίσης στο θεανθρώπινο πρόσωπο του Χριστού.</a:t>
            </a:r>
          </a:p>
        </p:txBody>
      </p:sp>
      <p:sp>
        <p:nvSpPr>
          <p:cNvPr id="11878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A36655-6674-4D46-899A-5D4D65CFAA3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Box 1"/>
          <p:cNvSpPr txBox="1">
            <a:spLocks noChangeArrowheads="1"/>
          </p:cNvSpPr>
          <p:nvPr/>
        </p:nvSpPr>
        <p:spPr bwMode="auto">
          <a:xfrm>
            <a:off x="251520" y="0"/>
            <a:ext cx="8435280" cy="112553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ΕΙΡΗΝΑΙΟΣ ΛΟΥΓΔΟΥΝΟΥ </a:t>
            </a:r>
            <a:endParaRPr lang="en-US"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140 – 202)</a:t>
            </a:r>
          </a:p>
        </p:txBody>
      </p:sp>
      <p:sp>
        <p:nvSpPr>
          <p:cNvPr id="119810" name="Text Box 2"/>
          <p:cNvSpPr txBox="1">
            <a:spLocks noChangeArrowheads="1"/>
          </p:cNvSpPr>
          <p:nvPr/>
        </p:nvSpPr>
        <p:spPr bwMode="auto">
          <a:xfrm>
            <a:off x="251520" y="1484784"/>
            <a:ext cx="8435280" cy="483981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Υποστήριξε πως η ενανθρώπιση του Κυρίου είναι ουσιαστικός παράγοντας σωτηρίας και νοηματοδοτεί το μυστήριο της Θείας Ευχαριστίας με το οποίο ο άνθρωπος μετέχει στην μακαριότητα του Θεού. Έτσι εγκαινίασε την </a:t>
            </a:r>
            <a:r>
              <a:rPr lang="el-GR" i="1" dirty="0" smtClean="0">
                <a:solidFill>
                  <a:srgbClr val="FFFFFF"/>
                </a:solidFill>
                <a:latin typeface="Cambria" charset="-95"/>
                <a:ea typeface="Cambria" charset="-95"/>
                <a:cs typeface="Cambria" charset="-95"/>
              </a:rPr>
              <a:t>Ευχαριστιακή </a:t>
            </a:r>
            <a:r>
              <a:rPr lang="el-GR" i="1" dirty="0">
                <a:solidFill>
                  <a:srgbClr val="FFFFFF"/>
                </a:solidFill>
                <a:latin typeface="Cambria" charset="-95"/>
                <a:ea typeface="Cambria" charset="-95"/>
                <a:cs typeface="Cambria" charset="-95"/>
              </a:rPr>
              <a:t>ανθρωπολογία όπου με τη χάρη του Αγίου Πνεύματος ο άνθρωπος καταξιώνεται ως </a:t>
            </a:r>
            <a:r>
              <a:rPr lang="el-GR" i="1" dirty="0" smtClean="0">
                <a:solidFill>
                  <a:srgbClr val="FFFFFF"/>
                </a:solidFill>
                <a:latin typeface="Cambria" charset="-95"/>
                <a:ea typeface="Cambria" charset="-95"/>
                <a:cs typeface="Cambria" charset="-95"/>
              </a:rPr>
              <a:t>συνδημιουργός με τον Θεό.</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Αποδεχόταν την Εκκλησία ως εγγυήτρια της αλήθειας.</a:t>
            </a: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p:txBody>
      </p:sp>
      <p:sp>
        <p:nvSpPr>
          <p:cNvPr id="11981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C60A5B9-70F5-425C-B2A8-B3DCE64EA7B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Box 1"/>
          <p:cNvSpPr txBox="1">
            <a:spLocks noChangeArrowheads="1"/>
          </p:cNvSpPr>
          <p:nvPr/>
        </p:nvSpPr>
        <p:spPr bwMode="auto">
          <a:xfrm>
            <a:off x="251520" y="0"/>
            <a:ext cx="8435280" cy="109378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ΙΛΑΡΙΟΣ ΠΙΚΤΑΒΩΝ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315 – 367)</a:t>
            </a:r>
          </a:p>
        </p:txBody>
      </p:sp>
      <p:sp>
        <p:nvSpPr>
          <p:cNvPr id="120834" name="Text Box 2"/>
          <p:cNvSpPr txBox="1">
            <a:spLocks noChangeArrowheads="1"/>
          </p:cNvSpPr>
          <p:nvPr/>
        </p:nvSpPr>
        <p:spPr bwMode="auto">
          <a:xfrm>
            <a:off x="251520" y="1556792"/>
            <a:ext cx="8568952" cy="504056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Σπούδασε ρητορική και ελληνική γλώσσα στην πατρίδα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Βαπτίσθηκε χριστιανός και το 350 χειροτονήθηκε επίσκοπος Πικτάβων.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Εργάστηκε με ιδιαίτερο ζήλο για την αντιμετώπιση των Αρειανών και την επικράτηση της ορθοδοξίας σε όλη τη δυτική Εκκλησία.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Υποστήριξε με σθένος την πίστη στον Όρο της Α’ Οικ. Συνόδου.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Δεν </a:t>
            </a:r>
            <a:r>
              <a:rPr lang="el-GR" i="1" dirty="0" smtClean="0">
                <a:solidFill>
                  <a:srgbClr val="FFFFFF"/>
                </a:solidFill>
                <a:latin typeface="Cambria" charset="-95"/>
                <a:ea typeface="Cambria" charset="-95"/>
                <a:cs typeface="Cambria" charset="-95"/>
              </a:rPr>
              <a:t>υπέγραψε </a:t>
            </a:r>
            <a:r>
              <a:rPr lang="el-GR" i="1" dirty="0">
                <a:solidFill>
                  <a:srgbClr val="FFFFFF"/>
                </a:solidFill>
                <a:latin typeface="Cambria" charset="-95"/>
                <a:ea typeface="Cambria" charset="-95"/>
                <a:cs typeface="Cambria" charset="-95"/>
              </a:rPr>
              <a:t>το ημιαρειανικό Σύμβολο του Σιρμίου και κατηγόρησε τον </a:t>
            </a:r>
            <a:r>
              <a:rPr lang="el-GR" i="1" dirty="0" smtClean="0">
                <a:solidFill>
                  <a:srgbClr val="FFFFFF"/>
                </a:solidFill>
                <a:latin typeface="Cambria" charset="-95"/>
                <a:ea typeface="Cambria" charset="-95"/>
                <a:cs typeface="Cambria" charset="-95"/>
              </a:rPr>
              <a:t>Όσιο Κορδούης </a:t>
            </a:r>
            <a:r>
              <a:rPr lang="el-GR" i="1" dirty="0">
                <a:solidFill>
                  <a:srgbClr val="FFFFFF"/>
                </a:solidFill>
                <a:latin typeface="Cambria" charset="-95"/>
                <a:ea typeface="Cambria" charset="-95"/>
                <a:cs typeface="Cambria" charset="-95"/>
              </a:rPr>
              <a:t>που τον αποδέχτηκε.</a:t>
            </a:r>
          </a:p>
        </p:txBody>
      </p:sp>
      <p:sp>
        <p:nvSpPr>
          <p:cNvPr id="12083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6F217D-DF6B-41D0-85DD-C2E27DE056F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1"/>
          <p:cNvSpPr txBox="1">
            <a:spLocks noChangeArrowheads="1"/>
          </p:cNvSpPr>
          <p:nvPr/>
        </p:nvSpPr>
        <p:spPr bwMode="auto">
          <a:xfrm>
            <a:off x="107504" y="116632"/>
            <a:ext cx="8579296" cy="100811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ΙΛΑΡΙΟΣ ΠΙΚΤΑΒΩΝ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315 – 367)</a:t>
            </a:r>
          </a:p>
        </p:txBody>
      </p:sp>
      <p:sp>
        <p:nvSpPr>
          <p:cNvPr id="121858" name="Text Box 2"/>
          <p:cNvSpPr txBox="1">
            <a:spLocks noChangeArrowheads="1"/>
          </p:cNvSpPr>
          <p:nvPr/>
        </p:nvSpPr>
        <p:spPr bwMode="auto">
          <a:xfrm>
            <a:off x="323528" y="1556792"/>
            <a:ext cx="8363272" cy="476780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356: εξορίστηκε από τον </a:t>
            </a:r>
            <a:r>
              <a:rPr lang="el-GR" i="1" dirty="0" smtClean="0">
                <a:solidFill>
                  <a:srgbClr val="FFFFFF"/>
                </a:solidFill>
                <a:latin typeface="Cambria" charset="-95"/>
                <a:ea typeface="Cambria" charset="-95"/>
                <a:cs typeface="Cambria" charset="-95"/>
              </a:rPr>
              <a:t>Κωνστάντιο </a:t>
            </a:r>
            <a:r>
              <a:rPr lang="el-GR" i="1" dirty="0">
                <a:solidFill>
                  <a:srgbClr val="FFFFFF"/>
                </a:solidFill>
                <a:latin typeface="Cambria" charset="-95"/>
                <a:ea typeface="Cambria" charset="-95"/>
                <a:cs typeface="Cambria" charset="-95"/>
              </a:rPr>
              <a:t>στη Φρυγία.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Παρέμεινε εξόριστος μέχρι το 360. </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361: έπεισε τον Ιουλιανό να συγκαλέσει Σύνοδο όπου μετέπεισε τους αρειανόφρονες να ξαναγυρίσουν στην πίστη της Νίκαιας.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Υποστήριξε την ανάπτυξη του δυτικού μοναχισμού.</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2185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52C8B5-BBBF-40E4-A14A-DB1587504CF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ext Box 1"/>
          <p:cNvSpPr txBox="1">
            <a:spLocks noChangeArrowheads="1"/>
          </p:cNvSpPr>
          <p:nvPr/>
        </p:nvSpPr>
        <p:spPr bwMode="auto">
          <a:xfrm>
            <a:off x="457200" y="0"/>
            <a:ext cx="8229600"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ΙΛΑΡΙΟΣ ΠΙΚΤΑΒΩΝ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315 – 367)</a:t>
            </a:r>
          </a:p>
        </p:txBody>
      </p:sp>
      <p:sp>
        <p:nvSpPr>
          <p:cNvPr id="122882" name="Text Box 2"/>
          <p:cNvSpPr txBox="1">
            <a:spLocks noChangeArrowheads="1"/>
          </p:cNvSpPr>
          <p:nvPr/>
        </p:nvSpPr>
        <p:spPr bwMode="auto">
          <a:xfrm>
            <a:off x="251520" y="1340767"/>
            <a:ext cx="8568952" cy="5184577"/>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1000"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ως συγγραφέας.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έργα ερμηνευτικά, αντιρρητικά, δογματικά, ύμνους και επιστολές.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ο πρώτος συστηματικός εκκλησιαστικός συγγραφέας της Γαλλίας.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Βιβλία κατά </a:t>
            </a:r>
            <a:r>
              <a:rPr lang="el-GR" i="1" dirty="0" smtClean="0">
                <a:solidFill>
                  <a:srgbClr val="FFFFFF"/>
                </a:solidFill>
                <a:latin typeface="Cambria" charset="-95"/>
                <a:ea typeface="Cambria" charset="-95"/>
                <a:cs typeface="Cambria" charset="-95"/>
              </a:rPr>
              <a:t>Κωνσταντίου</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Υπόμνημα </a:t>
            </a:r>
            <a:r>
              <a:rPr lang="el-GR" i="1" dirty="0">
                <a:solidFill>
                  <a:srgbClr val="FFFFFF"/>
                </a:solidFill>
                <a:latin typeface="Cambria" charset="-95"/>
                <a:ea typeface="Cambria" charset="-95"/>
                <a:cs typeface="Cambria" charset="-95"/>
              </a:rPr>
              <a:t>στο Κατά Ματθαίον Ευαγγέλιο</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Τριάδος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Συνόδων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Κατά </a:t>
            </a:r>
            <a:r>
              <a:rPr lang="el-GR" i="1" dirty="0">
                <a:solidFill>
                  <a:srgbClr val="FFFFFF"/>
                </a:solidFill>
                <a:latin typeface="Cambria" charset="-95"/>
                <a:ea typeface="Cambria" charset="-95"/>
                <a:cs typeface="Cambria" charset="-95"/>
              </a:rPr>
              <a:t>Αρειανών</a:t>
            </a:r>
          </a:p>
        </p:txBody>
      </p:sp>
      <p:sp>
        <p:nvSpPr>
          <p:cNvPr id="12288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785F133-118C-4EC6-BD02-FC75C2CB372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1"/>
          <p:cNvSpPr txBox="1">
            <a:spLocks noChangeArrowheads="1"/>
          </p:cNvSpPr>
          <p:nvPr/>
        </p:nvSpPr>
        <p:spPr bwMode="auto">
          <a:xfrm>
            <a:off x="179512" y="116632"/>
            <a:ext cx="8507288" cy="93610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ΙΛΑΡΙΟΣ ΠΙΚΤΑΒΩΝ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315 – 367)</a:t>
            </a:r>
          </a:p>
        </p:txBody>
      </p:sp>
      <p:sp>
        <p:nvSpPr>
          <p:cNvPr id="123906" name="Text Box 2"/>
          <p:cNvSpPr txBox="1">
            <a:spLocks noChangeArrowheads="1"/>
          </p:cNvSpPr>
          <p:nvPr/>
        </p:nvSpPr>
        <p:spPr bwMode="auto">
          <a:xfrm>
            <a:off x="179512" y="1412776"/>
            <a:ext cx="8507288" cy="523726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Διδασκαλία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Συνέβαλε ουσιαστικά στην εκτόνωση της κρίσης που δημιούργησαν οι Ημιαρειανοί στη Δύση.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Υποστήριξε πως μόνο με μία υγιή και ανόθευτη πίστη μπορεί να σωθεί ο άνθρωπος και να οδηγηθεί στη θεία δόξα.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Έμεινε σταθερός στη χρήση του όρου ομοούσιος.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Διέκρινε με επιτυχία τον όρο ουσία από τον όρο υπόσταση.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Τόνισε την ομοουσιότητα του Πατέρα με τον Υιό και διέκρινε τις υποστάσεις τους κάτι που δεν έκανε για το Άγιο Πνεύμα.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Θεολόγησε χωρίς σαφή διάκριση ανάμεσα στην αΐδια και την οικονομική Τριάδα. </a:t>
            </a:r>
          </a:p>
        </p:txBody>
      </p:sp>
      <p:sp>
        <p:nvSpPr>
          <p:cNvPr id="12390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9E8C2D0-CD4A-480A-9753-8FDE3651FBC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ext Box 1"/>
          <p:cNvSpPr txBox="1">
            <a:spLocks noChangeArrowheads="1"/>
          </p:cNvSpPr>
          <p:nvPr/>
        </p:nvSpPr>
        <p:spPr bwMode="auto">
          <a:xfrm>
            <a:off x="179512" y="188640"/>
            <a:ext cx="8589838" cy="107977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ΦΕΒΑΔΙΟΣ ΑΓΓΙΝΟΥ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και θανάτου)</a:t>
            </a:r>
          </a:p>
        </p:txBody>
      </p:sp>
      <p:sp>
        <p:nvSpPr>
          <p:cNvPr id="124930" name="Text Box 2"/>
          <p:cNvSpPr txBox="1">
            <a:spLocks noChangeArrowheads="1"/>
          </p:cNvSpPr>
          <p:nvPr/>
        </p:nvSpPr>
        <p:spPr bwMode="auto">
          <a:xfrm>
            <a:off x="323528" y="1988840"/>
            <a:ext cx="8363272" cy="4335760"/>
          </a:xfrm>
          <a:prstGeom prst="rect">
            <a:avLst/>
          </a:prstGeom>
          <a:noFill/>
          <a:ln w="9525" cap="flat">
            <a:noFill/>
            <a:round/>
            <a:headEnd/>
            <a:tailEnd/>
          </a:ln>
          <a:effectLst/>
        </p:spPr>
        <p:txBody>
          <a:bodyPr/>
          <a:lstStyle/>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επίσκοπος Αγγίνου</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Ελάχιστες πληροφορίες γνωρίζουμε για το βίο του.</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από τις ηγετικές μορφές της ορθοδοξίας στη Γαλλία.</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Άνηκε στην πλειοψηφία των επισκόπων που </a:t>
            </a:r>
            <a:r>
              <a:rPr lang="el-GR" i="1" dirty="0" smtClean="0">
                <a:solidFill>
                  <a:srgbClr val="FFFFFF"/>
                </a:solidFill>
                <a:latin typeface="Cambria" charset="-95"/>
                <a:ea typeface="Cambria" charset="-95"/>
                <a:cs typeface="Cambria" charset="-95"/>
              </a:rPr>
              <a:t>υπέγραψαν </a:t>
            </a:r>
            <a:r>
              <a:rPr lang="el-GR" i="1" dirty="0">
                <a:solidFill>
                  <a:srgbClr val="FFFFFF"/>
                </a:solidFill>
                <a:latin typeface="Cambria" charset="-95"/>
                <a:ea typeface="Cambria" charset="-95"/>
                <a:cs typeface="Cambria" charset="-95"/>
              </a:rPr>
              <a:t>το Σύμβολο των Ομοίων</a:t>
            </a:r>
            <a:r>
              <a:rPr lang="el-GR" i="1" dirty="0" smtClean="0">
                <a:solidFill>
                  <a:srgbClr val="FFFFFF"/>
                </a:solidFill>
                <a:latin typeface="Cambria" charset="-95"/>
                <a:ea typeface="Cambria" charset="-95"/>
                <a:cs typeface="Cambria" charset="-95"/>
              </a:rPr>
              <a:t>.</a:t>
            </a:r>
            <a:endParaRPr lang="el-GR" i="1" dirty="0">
              <a:solidFill>
                <a:srgbClr val="FFFFFF"/>
              </a:solidFill>
              <a:latin typeface="Cambria" charset="-95"/>
              <a:ea typeface="Cambria" charset="-95"/>
              <a:cs typeface="Cambria" charset="-95"/>
            </a:endParaRPr>
          </a:p>
        </p:txBody>
      </p:sp>
      <p:sp>
        <p:nvSpPr>
          <p:cNvPr id="12493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66DD208-B9F3-4F0E-8513-8D0243141828}"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 Box 1"/>
          <p:cNvSpPr txBox="1">
            <a:spLocks noChangeArrowheads="1"/>
          </p:cNvSpPr>
          <p:nvPr/>
        </p:nvSpPr>
        <p:spPr bwMode="auto">
          <a:xfrm>
            <a:off x="179512" y="116632"/>
            <a:ext cx="8507288" cy="935881"/>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ΦΕΒΑΔΙΟΣ ΑΓΓΙΝΟΥ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και θανάτου)</a:t>
            </a:r>
          </a:p>
        </p:txBody>
      </p:sp>
      <p:sp>
        <p:nvSpPr>
          <p:cNvPr id="125954" name="Text Box 2"/>
          <p:cNvSpPr txBox="1">
            <a:spLocks noChangeArrowheads="1"/>
          </p:cNvSpPr>
          <p:nvPr/>
        </p:nvSpPr>
        <p:spPr bwMode="auto">
          <a:xfrm>
            <a:off x="467544" y="1988840"/>
            <a:ext cx="8219256" cy="4335760"/>
          </a:xfrm>
          <a:prstGeom prst="rect">
            <a:avLst/>
          </a:prstGeom>
          <a:noFill/>
          <a:ln w="9525" cap="flat">
            <a:noFill/>
            <a:round/>
            <a:headEnd/>
            <a:tailEnd/>
          </a:ln>
          <a:effectLst/>
        </p:spPr>
        <p:txBody>
          <a:bodyPr/>
          <a:lstStyle/>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Διατύπωσε ορθόδοξη διδασκαλία σύμφωνη με τον Όρο της Α’ Οικουμενικής Συνόδου. </a:t>
            </a:r>
            <a:r>
              <a:rPr lang="el-GR" i="1" dirty="0" smtClean="0">
                <a:solidFill>
                  <a:srgbClr val="FFFFFF"/>
                </a:solidFill>
                <a:latin typeface="Cambria" charset="-95"/>
                <a:ea typeface="Cambria" charset="-95"/>
                <a:cs typeface="Cambria" charset="-95"/>
              </a:rPr>
              <a:t>Διέκρινε </a:t>
            </a:r>
            <a:r>
              <a:rPr lang="el-GR" i="1" dirty="0">
                <a:solidFill>
                  <a:srgbClr val="FFFFFF"/>
                </a:solidFill>
                <a:latin typeface="Cambria" charset="-95"/>
                <a:ea typeface="Cambria" charset="-95"/>
                <a:cs typeface="Cambria" charset="-95"/>
              </a:rPr>
              <a:t>με καθαρότητα την προσωπική ετερότητα του Αγίου Πνεύματος.</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σύγγραμμά του είναι αντιαιρετικό και ονομάζεται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Κατά Αρειανών</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p:txBody>
      </p:sp>
      <p:sp>
        <p:nvSpPr>
          <p:cNvPr id="12595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4C791EA-5243-43EE-A9A2-CD58AF2D0EC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116632"/>
            <a:ext cx="8229600" cy="93610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ΚΥΠΡΙΑΝΟΣ ΚΑΡΧΗΔΟΝΑΣ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200/210 – 248)</a:t>
            </a:r>
          </a:p>
        </p:txBody>
      </p:sp>
      <p:sp>
        <p:nvSpPr>
          <p:cNvPr id="16386" name="Text Box 2"/>
          <p:cNvSpPr txBox="1">
            <a:spLocks noChangeArrowheads="1"/>
          </p:cNvSpPr>
          <p:nvPr/>
        </p:nvSpPr>
        <p:spPr bwMode="auto">
          <a:xfrm>
            <a:off x="457200" y="1340768"/>
            <a:ext cx="8229600" cy="5380706"/>
          </a:xfrm>
          <a:prstGeom prst="rect">
            <a:avLst/>
          </a:prstGeom>
          <a:noFill/>
          <a:ln w="9525" cap="flat">
            <a:noFill/>
            <a:round/>
            <a:headEnd/>
            <a:tailEnd/>
          </a:ln>
          <a:effectLst/>
        </p:spPr>
        <p:txBody>
          <a:bodyPr/>
          <a:lstStyle/>
          <a:p>
            <a:pPr marL="365125" indent="-254000" algn="ctr">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u="sng" dirty="0" smtClean="0">
                <a:solidFill>
                  <a:srgbClr val="FFFFFF"/>
                </a:solidFill>
                <a:latin typeface="Cambria" charset="-95"/>
                <a:ea typeface="Cambria" charset="-95"/>
                <a:cs typeface="Cambria" charset="-95"/>
              </a:rPr>
              <a:t>Διδασκαλία</a:t>
            </a:r>
          </a:p>
          <a:p>
            <a:pPr marL="365125" indent="-254000" algn="ctr">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1200" b="1" i="1" u="sng" dirty="0">
              <a:solidFill>
                <a:srgbClr val="FFFFFF"/>
              </a:solidFill>
              <a:latin typeface="Cambria" charset="-95"/>
              <a:ea typeface="Cambria" charset="-95"/>
              <a:cs typeface="Cambria" charset="-95"/>
            </a:endParaRPr>
          </a:p>
          <a:p>
            <a:pPr marL="365125" indent="-254000">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Είναι ο πρώτος Πατέρας και Διδάσκαλος της δυτικής Εκκλησίας.</a:t>
            </a:r>
          </a:p>
          <a:p>
            <a:pPr marL="365125" indent="-254000">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Επέμενε στο ζήτημα της ενότητας της Εκκλησίας, της σπουδαιότητας του μυστηρίου του </a:t>
            </a:r>
            <a:r>
              <a:rPr lang="el-GR" i="1" dirty="0" smtClean="0">
                <a:solidFill>
                  <a:srgbClr val="FFFFFF"/>
                </a:solidFill>
                <a:latin typeface="Cambria" charset="-95"/>
                <a:ea typeface="Cambria" charset="-95"/>
                <a:cs typeface="Cambria" charset="-95"/>
              </a:rPr>
              <a:t>βαπτίσματος </a:t>
            </a:r>
            <a:r>
              <a:rPr lang="el-GR" i="1" dirty="0">
                <a:solidFill>
                  <a:srgbClr val="FFFFFF"/>
                </a:solidFill>
                <a:latin typeface="Cambria" charset="-95"/>
                <a:ea typeface="Cambria" charset="-95"/>
                <a:cs typeface="Cambria" charset="-95"/>
              </a:rPr>
              <a:t>και της αποδοχής της παράδοσης.</a:t>
            </a:r>
          </a:p>
          <a:p>
            <a:pPr marL="365125" indent="-254000">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Η θεολογική σκέψη του Κυπριανού δεν ήταν μόνο συνταυτισμένη με την εκκλησιολογία του Ιγνατίου Αντιοχείας αλλά αποτελούσε δυναμική επέκταση αυτής.</a:t>
            </a:r>
          </a:p>
          <a:p>
            <a:pPr marL="365125" indent="-254000">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Πρόβαλλε τη μοναδικότητα της Εκκλησίας και του αποστολικού αξιώματος.</a:t>
            </a:r>
          </a:p>
          <a:p>
            <a:pPr marL="365125" indent="-254000">
              <a:spcBef>
                <a:spcPts val="60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Το μόνο πρωτείο της Εκκλησίας είναι η </a:t>
            </a:r>
            <a:r>
              <a:rPr lang="el-GR" i="1" dirty="0" smtClean="0">
                <a:solidFill>
                  <a:srgbClr val="FFFFFF"/>
                </a:solidFill>
                <a:latin typeface="Cambria" charset="-95"/>
                <a:ea typeface="Cambria" charset="-95"/>
                <a:cs typeface="Cambria" charset="-95"/>
              </a:rPr>
              <a:t>αλήθεια της. </a:t>
            </a:r>
            <a:endParaRPr lang="el-GR" i="1" dirty="0">
              <a:solidFill>
                <a:srgbClr val="FFFFFF"/>
              </a:solidFill>
              <a:latin typeface="Cambria" charset="-95"/>
              <a:ea typeface="Cambria" charset="-95"/>
              <a:cs typeface="Cambria" charset="-95"/>
            </a:endParaRPr>
          </a:p>
        </p:txBody>
      </p:sp>
      <p:sp>
        <p:nvSpPr>
          <p:cNvPr id="1638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A30B8B4-1660-4934-B7AF-FA5F363A47F8}"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ext Box 1"/>
          <p:cNvSpPr txBox="1">
            <a:spLocks noChangeArrowheads="1"/>
          </p:cNvSpPr>
          <p:nvPr/>
        </p:nvSpPr>
        <p:spPr bwMode="auto">
          <a:xfrm>
            <a:off x="251520" y="188640"/>
            <a:ext cx="8435280" cy="10801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ΑΙΘΕΡΙΑ (ΕΓΕΡΙΑ)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και θανάτου)</a:t>
            </a:r>
          </a:p>
        </p:txBody>
      </p:sp>
      <p:sp>
        <p:nvSpPr>
          <p:cNvPr id="126978" name="Text Box 2"/>
          <p:cNvSpPr txBox="1">
            <a:spLocks noChangeArrowheads="1"/>
          </p:cNvSpPr>
          <p:nvPr/>
        </p:nvSpPr>
        <p:spPr bwMode="auto">
          <a:xfrm>
            <a:off x="457200" y="2132856"/>
            <a:ext cx="8229600" cy="4191744"/>
          </a:xfrm>
          <a:prstGeom prst="rect">
            <a:avLst/>
          </a:prstGeom>
          <a:noFill/>
          <a:ln w="9525" cap="flat">
            <a:noFill/>
            <a:round/>
            <a:headEnd/>
            <a:tailEnd/>
          </a:ln>
          <a:effectLst/>
        </p:spPr>
        <p:txBody>
          <a:bodyPr/>
          <a:lstStyle/>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Υπάρχει προβληματισμός για το όνομά της. Στην αρχή η έρευνα δεχόταν ως σωστά το </a:t>
            </a:r>
            <a:r>
              <a:rPr lang="en-US" i="1" dirty="0">
                <a:solidFill>
                  <a:srgbClr val="FFFFFF"/>
                </a:solidFill>
                <a:latin typeface="Cambria" charset="-95"/>
                <a:ea typeface="Cambria" charset="-95"/>
                <a:cs typeface="Cambria" charset="-95"/>
              </a:rPr>
              <a:t>“</a:t>
            </a:r>
            <a:r>
              <a:rPr lang="en-US" i="1" dirty="0" smtClean="0">
                <a:solidFill>
                  <a:srgbClr val="FFFFFF"/>
                </a:solidFill>
                <a:latin typeface="Cambria" charset="-95"/>
                <a:ea typeface="Cambria" charset="-95"/>
                <a:cs typeface="Cambria" charset="-95"/>
              </a:rPr>
              <a:t>A</a:t>
            </a:r>
            <a:r>
              <a:rPr lang="el-GR" i="1" dirty="0" smtClean="0">
                <a:solidFill>
                  <a:srgbClr val="FFFFFF"/>
                </a:solidFill>
                <a:latin typeface="Cambria" charset="-95"/>
                <a:ea typeface="Cambria" charset="-95"/>
                <a:cs typeface="Cambria" charset="-95"/>
              </a:rPr>
              <a:t>ιθερία</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 ή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Ευχερία</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 Τώρα όμως θεωρείται ως σωστό το όνομα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Εγερία</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Έζησε από τις πρώτες δεκαετίες του Δ’ αιώνα ως τα τέλη του.</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Δεν είναι βέβαιο αν ήταν μοναχή.</a:t>
            </a:r>
          </a:p>
          <a:p>
            <a:pPr marL="271463"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i="1" dirty="0">
              <a:solidFill>
                <a:srgbClr val="FFFFFF"/>
              </a:solidFill>
              <a:latin typeface="Constantia" pitchFamily="16" charset="0"/>
              <a:ea typeface="ヒラギノ角ゴ Pro W3" charset="0"/>
              <a:cs typeface="ヒラギノ角ゴ Pro W3" charset="0"/>
            </a:endParaRPr>
          </a:p>
        </p:txBody>
      </p:sp>
      <p:sp>
        <p:nvSpPr>
          <p:cNvPr id="12697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BAEFA23-D798-43BE-92A1-25641410FFA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Box 1"/>
          <p:cNvSpPr txBox="1">
            <a:spLocks noChangeArrowheads="1"/>
          </p:cNvSpPr>
          <p:nvPr/>
        </p:nvSpPr>
        <p:spPr bwMode="auto">
          <a:xfrm>
            <a:off x="179512" y="116632"/>
            <a:ext cx="8507288" cy="129624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ΑΙΘΕΡΙΑ (ΕΓΕΡΙΑ)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και θανάτου)</a:t>
            </a:r>
          </a:p>
        </p:txBody>
      </p:sp>
      <p:sp>
        <p:nvSpPr>
          <p:cNvPr id="128002" name="Text Box 2"/>
          <p:cNvSpPr txBox="1">
            <a:spLocks noChangeArrowheads="1"/>
          </p:cNvSpPr>
          <p:nvPr/>
        </p:nvSpPr>
        <p:spPr bwMode="auto">
          <a:xfrm>
            <a:off x="467544" y="2276872"/>
            <a:ext cx="8219256" cy="4047728"/>
          </a:xfrm>
          <a:prstGeom prst="rect">
            <a:avLst/>
          </a:prstGeom>
          <a:noFill/>
          <a:ln w="9525" cap="flat">
            <a:noFill/>
            <a:round/>
            <a:headEnd/>
            <a:tailEnd/>
          </a:ln>
          <a:effectLst/>
        </p:spPr>
        <p:txBody>
          <a:bodyPr/>
          <a:lstStyle/>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μοναδικό της σύγγραμμα ήταν μια ταξιδιωτική καταγραφή των όσων είδε στην περιήγησή της στην Ανατολή (Αίγυπτο, όρος Σινά, Μεσοποταμία, Παλαιστίνη, Κων/πολη)</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Στο έργο δόθηκε </a:t>
            </a:r>
            <a:r>
              <a:rPr lang="el-GR" i="1" dirty="0">
                <a:solidFill>
                  <a:srgbClr val="FFFFFF"/>
                </a:solidFill>
                <a:latin typeface="Cambria" charset="-95"/>
                <a:ea typeface="Cambria" charset="-95"/>
                <a:cs typeface="Cambria" charset="-95"/>
              </a:rPr>
              <a:t>ο τίτλος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Οδοιπορικό στην Αγία Γη</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p:txBody>
      </p:sp>
      <p:sp>
        <p:nvSpPr>
          <p:cNvPr id="12800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8CA7FF5-E35E-4F22-B235-F9731A9ECC6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ext Box 1"/>
          <p:cNvSpPr txBox="1">
            <a:spLocks noChangeArrowheads="1"/>
          </p:cNvSpPr>
          <p:nvPr/>
        </p:nvSpPr>
        <p:spPr bwMode="auto">
          <a:xfrm>
            <a:off x="179512" y="116632"/>
            <a:ext cx="8507288" cy="93588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ΑΥΣΟΝΙΟΣ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310 – 393)</a:t>
            </a:r>
          </a:p>
        </p:txBody>
      </p:sp>
      <p:sp>
        <p:nvSpPr>
          <p:cNvPr id="129026" name="Text Box 2"/>
          <p:cNvSpPr txBox="1">
            <a:spLocks noChangeArrowheads="1"/>
          </p:cNvSpPr>
          <p:nvPr/>
        </p:nvSpPr>
        <p:spPr bwMode="auto">
          <a:xfrm>
            <a:off x="179512" y="1484783"/>
            <a:ext cx="8712968" cy="5112569"/>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Στοιχεία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Σπούδασε αρχικά στο Μπορντώ και στη συνέχεια στην Τουλούζη.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Για πολλά χρόνια δίδαξε ρητορική και γραμματική στο Μπορντώ.</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για τον ποιητικό του λόγο και παρουσίασε θρησκευτική ποίηση.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γνώστης της ελληνικής γλώσσας.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Θεωρείται ως ο κορυφαίος εκπρόσωπος της ελληνολατινικής παιδείας στην Γαλλία του Δ’ αιώνα.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379: τιμήθηκε με το αξίωμα του Ύπατου της Γαλατίας.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Μέχρι το 365, όπου βαπτίσθηκε Χριστιανός, ήταν ειδωλολάτρης.</a:t>
            </a:r>
          </a:p>
        </p:txBody>
      </p:sp>
      <p:sp>
        <p:nvSpPr>
          <p:cNvPr id="12902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D7232B2-98CB-4050-BFE7-5FF651BDBD2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 Box 1"/>
          <p:cNvSpPr txBox="1">
            <a:spLocks noChangeArrowheads="1"/>
          </p:cNvSpPr>
          <p:nvPr/>
        </p:nvSpPr>
        <p:spPr bwMode="auto">
          <a:xfrm>
            <a:off x="251520" y="116632"/>
            <a:ext cx="8435280" cy="79208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ΑΥΣΟΝΙΟΣ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310 – 393)</a:t>
            </a:r>
          </a:p>
        </p:txBody>
      </p:sp>
      <p:sp>
        <p:nvSpPr>
          <p:cNvPr id="130050" name="Text Box 2"/>
          <p:cNvSpPr txBox="1">
            <a:spLocks noChangeArrowheads="1"/>
          </p:cNvSpPr>
          <p:nvPr/>
        </p:nvSpPr>
        <p:spPr bwMode="auto">
          <a:xfrm>
            <a:off x="395536" y="1628800"/>
            <a:ext cx="8291264"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ποιήματα, έμμετρες επιστολές, επιτύμβια και επιγράμματα.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Ορισμένα από τα ποιήματα του Αυσόνιου ανήκαν στην κατηγορία της θρησκευτικής ποίησης. Το περιεχόμενό τους παρουσιάζει ένα θρησκευτικό συγκρητισμό που κινείται ανάμεσα στη χριστιανική πίστη και στην </a:t>
            </a:r>
            <a:r>
              <a:rPr lang="el-GR" i="1" dirty="0" smtClean="0">
                <a:solidFill>
                  <a:srgbClr val="FFFFFF"/>
                </a:solidFill>
                <a:latin typeface="Cambria" charset="-95"/>
                <a:ea typeface="Cambria" charset="-95"/>
                <a:cs typeface="Cambria" charset="-95"/>
              </a:rPr>
              <a:t>ειδωλολατρία. </a:t>
            </a:r>
            <a:endParaRPr lang="el-GR" i="1" dirty="0">
              <a:solidFill>
                <a:srgbClr val="FFFFFF"/>
              </a:solidFill>
              <a:latin typeface="Cambria" charset="-95"/>
              <a:ea typeface="Cambria" charset="-95"/>
              <a:cs typeface="Cambria" charset="-95"/>
            </a:endParaRPr>
          </a:p>
        </p:txBody>
      </p:sp>
      <p:sp>
        <p:nvSpPr>
          <p:cNvPr id="13005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5CF4346-2A39-4D87-9B74-FFCDE968251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ext Box 1"/>
          <p:cNvSpPr txBox="1">
            <a:spLocks noChangeArrowheads="1"/>
          </p:cNvSpPr>
          <p:nvPr/>
        </p:nvSpPr>
        <p:spPr bwMode="auto">
          <a:xfrm>
            <a:off x="251520" y="116632"/>
            <a:ext cx="8435280" cy="93610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ΣΟΥΛΠΙΚΙΟΣ ΣΕΒΗΡΟΣ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360 – 420)</a:t>
            </a:r>
          </a:p>
        </p:txBody>
      </p:sp>
      <p:sp>
        <p:nvSpPr>
          <p:cNvPr id="131074" name="Text Box 2"/>
          <p:cNvSpPr txBox="1">
            <a:spLocks noChangeArrowheads="1"/>
          </p:cNvSpPr>
          <p:nvPr/>
        </p:nvSpPr>
        <p:spPr bwMode="auto">
          <a:xfrm>
            <a:off x="457200" y="1556792"/>
            <a:ext cx="8229600" cy="476780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Γεννήθηκε στο Μπορντώ της Γαλλίας όπου έλαβε καλή μόρφωση και αργότερα σταδιοδρόμησε ως δικηγόρος.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Έτρεφε ιδιαίτερο ζήλο για τη χριστιανική άσκηση και εκτιμούσε τον περίφημο ασκητή άγιο Μαρτίνο, επίσκοπο Τουρώνων.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Χειροτονήθηκε πρεσβύτερος και επηρεάστηκε από την αίρεση του Πελαγιανισμού, αλλά μετανόησε σε προχωρημένη ηλικία.</a:t>
            </a:r>
          </a:p>
        </p:txBody>
      </p:sp>
      <p:sp>
        <p:nvSpPr>
          <p:cNvPr id="13107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9575120-95D1-4135-8A88-81A1879B525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ext Box 1"/>
          <p:cNvSpPr txBox="1">
            <a:spLocks noChangeArrowheads="1"/>
          </p:cNvSpPr>
          <p:nvPr/>
        </p:nvSpPr>
        <p:spPr bwMode="auto">
          <a:xfrm>
            <a:off x="251520" y="116632"/>
            <a:ext cx="8435280" cy="100890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ΣΟΥΛΠΙΚΙΟΣ ΣΕΒΗΡΟΣ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360 – 420)</a:t>
            </a:r>
          </a:p>
        </p:txBody>
      </p:sp>
      <p:sp>
        <p:nvSpPr>
          <p:cNvPr id="132098" name="Text Box 2"/>
          <p:cNvSpPr txBox="1">
            <a:spLocks noChangeArrowheads="1"/>
          </p:cNvSpPr>
          <p:nvPr/>
        </p:nvSpPr>
        <p:spPr bwMode="auto">
          <a:xfrm>
            <a:off x="251520" y="1628800"/>
            <a:ext cx="8435280"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το Βίο του ασκητή αγίου Μαρτίνου Τουρώνων, (</a:t>
            </a:r>
            <a:r>
              <a:rPr lang="en-US" i="1" dirty="0">
                <a:solidFill>
                  <a:srgbClr val="FFFFFF"/>
                </a:solidFill>
                <a:latin typeface="Cambria" charset="-95"/>
                <a:ea typeface="Cambria" charset="-95"/>
                <a:cs typeface="Cambria" charset="-95"/>
              </a:rPr>
              <a:t>Vita sancti Martini)</a:t>
            </a:r>
            <a:r>
              <a:rPr lang="el-GR" i="1" dirty="0">
                <a:solidFill>
                  <a:srgbClr val="FFFFFF"/>
                </a:solidFill>
                <a:latin typeface="Cambria" charset="-95"/>
                <a:ea typeface="Cambria" charset="-95"/>
                <a:cs typeface="Cambria" charset="-95"/>
              </a:rPr>
              <a:t> καθώς και τρεις </a:t>
            </a:r>
            <a:r>
              <a:rPr lang="en-US" i="1" dirty="0">
                <a:solidFill>
                  <a:srgbClr val="FFFFFF"/>
                </a:solidFill>
                <a:latin typeface="Cambria" charset="-95"/>
                <a:ea typeface="Cambria" charset="-95"/>
                <a:cs typeface="Cambria" charset="-95"/>
              </a:rPr>
              <a:t>E</a:t>
            </a:r>
            <a:r>
              <a:rPr lang="el-GR" i="1" dirty="0">
                <a:solidFill>
                  <a:srgbClr val="FFFFFF"/>
                </a:solidFill>
                <a:latin typeface="Cambria" charset="-95"/>
                <a:ea typeface="Cambria" charset="-95"/>
                <a:cs typeface="Cambria" charset="-95"/>
              </a:rPr>
              <a:t>πιστολές προς τον άγιο.</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Έγραψε </a:t>
            </a:r>
            <a:r>
              <a:rPr lang="el-GR" i="1" dirty="0">
                <a:solidFill>
                  <a:srgbClr val="FFFFFF"/>
                </a:solidFill>
                <a:latin typeface="Cambria" charset="-95"/>
                <a:ea typeface="Cambria" charset="-95"/>
                <a:cs typeface="Cambria" charset="-95"/>
              </a:rPr>
              <a:t>ένα έργο σε διαλογική μορφή με τίτλο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Διάλογοι</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 καθώς και το έργο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Χρονικά</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Cambria" charset="-95"/>
              <a:ea typeface="Cambria" charset="-95"/>
              <a:cs typeface="Cambria" charset="-95"/>
            </a:endParaRPr>
          </a:p>
        </p:txBody>
      </p:sp>
      <p:sp>
        <p:nvSpPr>
          <p:cNvPr id="13209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9D9F14D-A202-46E2-9086-733244911CC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1"/>
          <p:cNvSpPr txBox="1">
            <a:spLocks noChangeArrowheads="1"/>
          </p:cNvSpPr>
          <p:nvPr/>
        </p:nvSpPr>
        <p:spPr bwMode="auto">
          <a:xfrm>
            <a:off x="323528" y="0"/>
            <a:ext cx="8363272"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ΙΩΑΝΝΗΣ ΚΑΣΣΙΑΝΟΣ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360 – 435)</a:t>
            </a:r>
          </a:p>
        </p:txBody>
      </p:sp>
      <p:sp>
        <p:nvSpPr>
          <p:cNvPr id="133122" name="Text Box 2"/>
          <p:cNvSpPr txBox="1">
            <a:spLocks noChangeArrowheads="1"/>
          </p:cNvSpPr>
          <p:nvPr/>
        </p:nvSpPr>
        <p:spPr bwMode="auto">
          <a:xfrm>
            <a:off x="323528" y="1412776"/>
            <a:ext cx="8363272" cy="491182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Οι γονείς του κατείχαν σπουδαία κοινωνική θέση και του πρόσφεραν υψηλή παιδεία.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380</a:t>
            </a:r>
            <a:r>
              <a:rPr lang="el-GR" i="1" dirty="0" smtClean="0">
                <a:solidFill>
                  <a:srgbClr val="FFFFFF"/>
                </a:solidFill>
                <a:latin typeface="Cambria" charset="-95"/>
                <a:ea typeface="Cambria" charset="-95"/>
                <a:cs typeface="Cambria" charset="-95"/>
              </a:rPr>
              <a:t>: σε </a:t>
            </a:r>
            <a:r>
              <a:rPr lang="el-GR" i="1" dirty="0">
                <a:solidFill>
                  <a:srgbClr val="FFFFFF"/>
                </a:solidFill>
                <a:latin typeface="Cambria" charset="-95"/>
                <a:ea typeface="Cambria" charset="-95"/>
                <a:cs typeface="Cambria" charset="-95"/>
              </a:rPr>
              <a:t>νεαρή ηλικία εκάρη μοναχός σε μονή της Βηθλεέμ.</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400</a:t>
            </a:r>
            <a:r>
              <a:rPr lang="el-GR" i="1" dirty="0" smtClean="0">
                <a:solidFill>
                  <a:srgbClr val="FFFFFF"/>
                </a:solidFill>
                <a:latin typeface="Cambria" charset="-95"/>
                <a:ea typeface="Cambria" charset="-95"/>
                <a:cs typeface="Cambria" charset="-95"/>
              </a:rPr>
              <a:t>: βρέθηκε </a:t>
            </a:r>
            <a:r>
              <a:rPr lang="el-GR" i="1" dirty="0">
                <a:solidFill>
                  <a:srgbClr val="FFFFFF"/>
                </a:solidFill>
                <a:latin typeface="Cambria" charset="-95"/>
                <a:ea typeface="Cambria" charset="-95"/>
                <a:cs typeface="Cambria" charset="-95"/>
              </a:rPr>
              <a:t>στην </a:t>
            </a:r>
            <a:r>
              <a:rPr lang="el-GR" i="1" dirty="0" smtClean="0">
                <a:solidFill>
                  <a:srgbClr val="FFFFFF"/>
                </a:solidFill>
                <a:latin typeface="Cambria" charset="-95"/>
                <a:ea typeface="Cambria" charset="-95"/>
                <a:cs typeface="Cambria" charset="-95"/>
              </a:rPr>
              <a:t>Κων/πολη </a:t>
            </a:r>
            <a:r>
              <a:rPr lang="el-GR" i="1" dirty="0">
                <a:solidFill>
                  <a:srgbClr val="FFFFFF"/>
                </a:solidFill>
                <a:latin typeface="Cambria" charset="-95"/>
                <a:ea typeface="Cambria" charset="-95"/>
                <a:cs typeface="Cambria" charset="-95"/>
              </a:rPr>
              <a:t>και χειροτονήθηκε διάκονος από τον Άγιο Ιωάννη το Χρυσόστομο.</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405: πήγε στη Ρώμη για να ζητήσει από τον Πάπα Ιννοκέντιο να μεσολαβήσει για να γυρίσει ο </a:t>
            </a:r>
            <a:r>
              <a:rPr lang="el-GR" i="1" dirty="0" smtClean="0">
                <a:solidFill>
                  <a:srgbClr val="FFFFFF"/>
                </a:solidFill>
                <a:latin typeface="Cambria" charset="-95"/>
                <a:ea typeface="Cambria" charset="-95"/>
                <a:cs typeface="Cambria" charset="-95"/>
              </a:rPr>
              <a:t>Ιωάννης Χρυσόστομος </a:t>
            </a:r>
            <a:r>
              <a:rPr lang="el-GR" i="1" dirty="0">
                <a:solidFill>
                  <a:srgbClr val="FFFFFF"/>
                </a:solidFill>
                <a:latin typeface="Cambria" charset="-95"/>
                <a:ea typeface="Cambria" charset="-95"/>
                <a:cs typeface="Cambria" charset="-95"/>
              </a:rPr>
              <a:t>από την εξορία.</a:t>
            </a:r>
          </a:p>
        </p:txBody>
      </p:sp>
      <p:sp>
        <p:nvSpPr>
          <p:cNvPr id="13312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D38402A-176C-4A8D-83D1-2B04692388C5}"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ext Box 1"/>
          <p:cNvSpPr txBox="1">
            <a:spLocks noChangeArrowheads="1"/>
          </p:cNvSpPr>
          <p:nvPr/>
        </p:nvSpPr>
        <p:spPr bwMode="auto">
          <a:xfrm>
            <a:off x="251520" y="332656"/>
            <a:ext cx="8435280"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ΙΩΑΝΝΗΣ ΚΑΣΣΙΑΝΟΣ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360 – 435)</a:t>
            </a:r>
          </a:p>
        </p:txBody>
      </p:sp>
      <p:sp>
        <p:nvSpPr>
          <p:cNvPr id="134146" name="Text Box 2"/>
          <p:cNvSpPr txBox="1">
            <a:spLocks noChangeArrowheads="1"/>
          </p:cNvSpPr>
          <p:nvPr/>
        </p:nvSpPr>
        <p:spPr bwMode="auto">
          <a:xfrm>
            <a:off x="457200" y="2204864"/>
            <a:ext cx="8229600" cy="411973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1463" indent="-271463" algn="ctr">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Έμεινε για αρκετό χρονικό διάστημα στη Ρώμη όπου χειροτονήθηκε πρεσβύτερος.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415</a:t>
            </a:r>
            <a:r>
              <a:rPr lang="el-GR" i="1" dirty="0" smtClean="0">
                <a:solidFill>
                  <a:srgbClr val="FFFFFF"/>
                </a:solidFill>
                <a:latin typeface="Cambria" charset="-95"/>
                <a:ea typeface="Cambria" charset="-95"/>
                <a:cs typeface="Cambria" charset="-95"/>
              </a:rPr>
              <a:t>: εγκαταστάθηκε  </a:t>
            </a:r>
            <a:r>
              <a:rPr lang="el-GR" i="1" dirty="0">
                <a:solidFill>
                  <a:srgbClr val="FFFFFF"/>
                </a:solidFill>
                <a:latin typeface="Cambria" charset="-95"/>
                <a:ea typeface="Cambria" charset="-95"/>
                <a:cs typeface="Cambria" charset="-95"/>
              </a:rPr>
              <a:t>οριστικά στη Μασσαλία όπου ίδρυσε το ανδρικό κοινόβιο μοναστήρι του Αγίου Βίκτορα και οργάνωσε τον κοινόβιο μοναχισμό της Δύσης.</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Cambria" charset="-95"/>
              <a:ea typeface="Cambria" charset="-95"/>
              <a:cs typeface="Cambria" charset="-95"/>
            </a:endParaRPr>
          </a:p>
        </p:txBody>
      </p:sp>
      <p:sp>
        <p:nvSpPr>
          <p:cNvPr id="13414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FF14189-8ACA-4299-AAB7-58A06E7439D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ext Box 1"/>
          <p:cNvSpPr txBox="1">
            <a:spLocks noChangeArrowheads="1"/>
          </p:cNvSpPr>
          <p:nvPr/>
        </p:nvSpPr>
        <p:spPr bwMode="auto">
          <a:xfrm>
            <a:off x="457200" y="0"/>
            <a:ext cx="8229600"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ΙΩΑΝΝΗΣ ΚΑΣΣΙΑΝΟΣ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360 – 435)</a:t>
            </a:r>
          </a:p>
        </p:txBody>
      </p:sp>
      <p:sp>
        <p:nvSpPr>
          <p:cNvPr id="135170" name="Text Box 2"/>
          <p:cNvSpPr txBox="1">
            <a:spLocks noChangeArrowheads="1"/>
          </p:cNvSpPr>
          <p:nvPr/>
        </p:nvSpPr>
        <p:spPr bwMode="auto">
          <a:xfrm>
            <a:off x="251520" y="1916832"/>
            <a:ext cx="8435280" cy="440776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ως συγγραφέας ασκητικών έργων.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Οι συγγραφές του επηρέασαν το δυτικό μοναχισμό.</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24 </a:t>
            </a:r>
            <a:r>
              <a:rPr lang="el-GR" i="1" dirty="0">
                <a:solidFill>
                  <a:srgbClr val="FFFFFF"/>
                </a:solidFill>
                <a:latin typeface="Cambria" charset="-95"/>
                <a:ea typeface="Cambria" charset="-95"/>
                <a:cs typeface="Cambria" charset="-95"/>
              </a:rPr>
              <a:t>Διαλέξεις των Πατέρων</a:t>
            </a:r>
            <a:r>
              <a:rPr lang="el-GR" i="1" dirty="0" smtClean="0">
                <a:solidFill>
                  <a:srgbClr val="FFFFFF"/>
                </a:solidFill>
                <a:latin typeface="Cambria" charset="-95"/>
                <a:ea typeface="Cambria" charset="-95"/>
                <a:cs typeface="Cambria" charset="-95"/>
              </a:rPr>
              <a:t>,</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της Ενσαρκώσεως του Κυρίου κατά Νεστορίου.</a:t>
            </a:r>
          </a:p>
        </p:txBody>
      </p:sp>
      <p:sp>
        <p:nvSpPr>
          <p:cNvPr id="13517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3086479-5338-42ED-B9FD-CF742111674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ext Box 1"/>
          <p:cNvSpPr txBox="1">
            <a:spLocks noChangeArrowheads="1"/>
          </p:cNvSpPr>
          <p:nvPr/>
        </p:nvSpPr>
        <p:spPr bwMode="auto">
          <a:xfrm>
            <a:off x="323528" y="188640"/>
            <a:ext cx="8363272" cy="99881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ΙΩΑΝΝΗΣ ΚΑΣΣΙΑΝΟΣ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360 – 435)</a:t>
            </a:r>
          </a:p>
        </p:txBody>
      </p:sp>
      <p:sp>
        <p:nvSpPr>
          <p:cNvPr id="136194" name="Text Box 2"/>
          <p:cNvSpPr txBox="1">
            <a:spLocks noChangeArrowheads="1"/>
          </p:cNvSpPr>
          <p:nvPr/>
        </p:nvSpPr>
        <p:spPr bwMode="auto">
          <a:xfrm>
            <a:off x="179512" y="1484784"/>
            <a:ext cx="8640960" cy="486204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endParaRPr lang="el-GR"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συμβολή του στην εξέλιξη του δυτικού μοναχισμού υπήρξε ουσιαστική και καθοριστική.</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για τις οργανωτικές του ικανότητες στην ίδρυση κοινόβιων μονών αλλά και για </a:t>
            </a:r>
            <a:r>
              <a:rPr lang="el-GR" i="1" dirty="0" smtClean="0">
                <a:solidFill>
                  <a:srgbClr val="FFFFFF"/>
                </a:solidFill>
                <a:latin typeface="Cambria" charset="-95"/>
                <a:ea typeface="Cambria" charset="-95"/>
                <a:cs typeface="Cambria" charset="-95"/>
              </a:rPr>
              <a:t>τη θεωρητική </a:t>
            </a:r>
            <a:r>
              <a:rPr lang="el-GR" i="1" dirty="0">
                <a:solidFill>
                  <a:srgbClr val="FFFFFF"/>
                </a:solidFill>
                <a:latin typeface="Cambria" charset="-95"/>
                <a:ea typeface="Cambria" charset="-95"/>
                <a:cs typeface="Cambria" charset="-95"/>
              </a:rPr>
              <a:t>ασκητική του κατάρτιση.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ασκητική του διδασκαλία επικεντρωνόταν γύρω από την καταπολέμηση των παθών με όπλα </a:t>
            </a:r>
            <a:r>
              <a:rPr lang="el-GR" i="1" dirty="0" smtClean="0">
                <a:solidFill>
                  <a:srgbClr val="FFFFFF"/>
                </a:solidFill>
                <a:latin typeface="Cambria" charset="-95"/>
                <a:ea typeface="Cambria" charset="-95"/>
                <a:cs typeface="Cambria" charset="-95"/>
              </a:rPr>
              <a:t>τη νηστεία </a:t>
            </a:r>
            <a:r>
              <a:rPr lang="el-GR" i="1" dirty="0">
                <a:solidFill>
                  <a:srgbClr val="FFFFFF"/>
                </a:solidFill>
                <a:latin typeface="Cambria" charset="-95"/>
                <a:ea typeface="Cambria" charset="-95"/>
                <a:cs typeface="Cambria" charset="-95"/>
              </a:rPr>
              <a:t>και την προσευχή.</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Εναντιώθηκε στον </a:t>
            </a:r>
            <a:r>
              <a:rPr lang="el-GR" i="1" dirty="0" smtClean="0">
                <a:solidFill>
                  <a:srgbClr val="FFFFFF"/>
                </a:solidFill>
                <a:latin typeface="Cambria" charset="-95"/>
                <a:ea typeface="Cambria" charset="-95"/>
                <a:cs typeface="Cambria" charset="-95"/>
              </a:rPr>
              <a:t>Πελαγιανισμό γιατί </a:t>
            </a:r>
            <a:r>
              <a:rPr lang="el-GR" i="1" dirty="0">
                <a:solidFill>
                  <a:srgbClr val="FFFFFF"/>
                </a:solidFill>
                <a:latin typeface="Cambria" charset="-95"/>
                <a:ea typeface="Cambria" charset="-95"/>
                <a:cs typeface="Cambria" charset="-95"/>
              </a:rPr>
              <a:t>θεωρούσε πως υποβάθμιζε την επέμβαση της θείας χάρης στη σωτηρία του </a:t>
            </a:r>
            <a:r>
              <a:rPr lang="el-GR" i="1" dirty="0" smtClean="0">
                <a:solidFill>
                  <a:srgbClr val="FFFFFF"/>
                </a:solidFill>
                <a:latin typeface="Cambria" charset="-95"/>
                <a:ea typeface="Cambria" charset="-95"/>
                <a:cs typeface="Cambria" charset="-95"/>
              </a:rPr>
              <a:t>ανθρώπου και </a:t>
            </a:r>
            <a:r>
              <a:rPr lang="el-GR" i="1" dirty="0">
                <a:solidFill>
                  <a:srgbClr val="FFFFFF"/>
                </a:solidFill>
                <a:latin typeface="Cambria" charset="-95"/>
                <a:ea typeface="Cambria" charset="-95"/>
                <a:cs typeface="Cambria" charset="-95"/>
              </a:rPr>
              <a:t>εξαρτιόταν μόνο από την </a:t>
            </a:r>
            <a:r>
              <a:rPr lang="el-GR" i="1" dirty="0" smtClean="0">
                <a:solidFill>
                  <a:srgbClr val="FFFFFF"/>
                </a:solidFill>
                <a:latin typeface="Cambria" charset="-95"/>
                <a:ea typeface="Cambria" charset="-95"/>
                <a:cs typeface="Cambria" charset="-95"/>
              </a:rPr>
              <a:t>ελεύθερη </a:t>
            </a:r>
            <a:r>
              <a:rPr lang="el-GR" i="1" dirty="0">
                <a:solidFill>
                  <a:srgbClr val="FFFFFF"/>
                </a:solidFill>
                <a:latin typeface="Cambria" charset="-95"/>
                <a:ea typeface="Cambria" charset="-95"/>
                <a:cs typeface="Cambria" charset="-95"/>
              </a:rPr>
              <a:t>βούλησή του.</a:t>
            </a:r>
          </a:p>
        </p:txBody>
      </p:sp>
      <p:sp>
        <p:nvSpPr>
          <p:cNvPr id="13619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1F09AE-A68D-4E2A-BB37-67FB9D495F5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251520" y="116632"/>
            <a:ext cx="8435280" cy="93610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ΚΥΠΡΙΑΝΟΣ ΚΑΡΧΗΔΟΝΑΣ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200/210 – 248)</a:t>
            </a:r>
          </a:p>
        </p:txBody>
      </p:sp>
      <p:sp>
        <p:nvSpPr>
          <p:cNvPr id="17410" name="Text Box 2"/>
          <p:cNvSpPr txBox="1">
            <a:spLocks noChangeArrowheads="1"/>
          </p:cNvSpPr>
          <p:nvPr/>
        </p:nvSpPr>
        <p:spPr bwMode="auto">
          <a:xfrm>
            <a:off x="467544" y="1484784"/>
            <a:ext cx="8219256" cy="504056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p>
          <a:p>
            <a:pPr marL="271463" indent="-271463" algn="ctr">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Υποστήριξε πως οι αιρέσεις οδηγούν στη διαίρεση της Εκκλησίας.</a:t>
            </a: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Διακήρυξε ότι η εκλογή των επισκόπων και η χειροτονία των πρεσβυτέρων πρέπει να γίνεται με τη σύμφωνη γνώμη κλήρου και λαού.</a:t>
            </a: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ενσωμάτωση του ανθρώπου στο σώμα της Εκκλησίας γίνεται με το βάπτισμα, οφείλει όμως να αγωνιστεί για </a:t>
            </a:r>
            <a:r>
              <a:rPr lang="el-GR" i="1" dirty="0" smtClean="0">
                <a:solidFill>
                  <a:srgbClr val="FFFFFF"/>
                </a:solidFill>
                <a:latin typeface="Cambria" charset="-95"/>
                <a:ea typeface="Cambria" charset="-95"/>
                <a:cs typeface="Cambria" charset="-95"/>
              </a:rPr>
              <a:t>να παραμείνει </a:t>
            </a:r>
            <a:r>
              <a:rPr lang="el-GR" i="1" dirty="0">
                <a:solidFill>
                  <a:srgbClr val="FFFFFF"/>
                </a:solidFill>
                <a:latin typeface="Cambria" charset="-95"/>
                <a:ea typeface="Cambria" charset="-95"/>
                <a:cs typeface="Cambria" charset="-95"/>
              </a:rPr>
              <a:t>σε αυτό.</a:t>
            </a: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Δίδαξε πως η Θεία Ευχαριστία είναι το αληθινό σώμα και αίμα του Ιησού Χριστού.</a:t>
            </a:r>
          </a:p>
          <a:p>
            <a:pPr marL="271463" indent="-271463" eaLnBrk="0" hangingPunct="0">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a:p>
            <a:pPr marL="271463" indent="-271463" eaLnBrk="0" hangingPunct="0">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p:txBody>
      </p:sp>
      <p:sp>
        <p:nvSpPr>
          <p:cNvPr id="1741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EE0F5FC-ED7D-4C46-9F52-BF0C1E94213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ext Box 1"/>
          <p:cNvSpPr txBox="1">
            <a:spLocks noChangeArrowheads="1"/>
          </p:cNvSpPr>
          <p:nvPr/>
        </p:nvSpPr>
        <p:spPr bwMode="auto">
          <a:xfrm>
            <a:off x="251520" y="188640"/>
            <a:ext cx="8435279" cy="10801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ΒΙΚΕΝΤΙΟΣ</a:t>
            </a:r>
            <a:r>
              <a:rPr lang="el-GR" sz="2600" i="1" dirty="0">
                <a:solidFill>
                  <a:srgbClr val="DBF5F9"/>
                </a:solidFill>
                <a:latin typeface="Cambria" charset="-95"/>
                <a:ea typeface="Cambria" charset="-95"/>
                <a:cs typeface="Cambria" charset="-95"/>
              </a:rPr>
              <a:t> </a:t>
            </a:r>
            <a:endParaRPr lang="el-GR" sz="26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- 435)</a:t>
            </a:r>
          </a:p>
        </p:txBody>
      </p:sp>
      <p:sp>
        <p:nvSpPr>
          <p:cNvPr id="137218" name="Text Box 2"/>
          <p:cNvSpPr txBox="1">
            <a:spLocks noChangeArrowheads="1"/>
          </p:cNvSpPr>
          <p:nvPr/>
        </p:nvSpPr>
        <p:spPr bwMode="auto">
          <a:xfrm>
            <a:off x="468312" y="1628800"/>
            <a:ext cx="8229601" cy="4605313"/>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Λίγα </a:t>
            </a:r>
            <a:r>
              <a:rPr lang="el-GR" i="1" dirty="0" smtClean="0">
                <a:solidFill>
                  <a:srgbClr val="FFFFFF"/>
                </a:solidFill>
                <a:latin typeface="Cambria" charset="-95"/>
                <a:ea typeface="Cambria" charset="-95"/>
                <a:cs typeface="Cambria" charset="-95"/>
              </a:rPr>
              <a:t>γνωρίζουμε </a:t>
            </a:r>
            <a:r>
              <a:rPr lang="el-GR" i="1" dirty="0">
                <a:solidFill>
                  <a:srgbClr val="FFFFFF"/>
                </a:solidFill>
                <a:latin typeface="Cambria" charset="-95"/>
                <a:ea typeface="Cambria" charset="-95"/>
                <a:cs typeface="Cambria" charset="-95"/>
              </a:rPr>
              <a:t>για το βίο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Εκάρη μοναχός στη μοναστική κοινότητα του </a:t>
            </a:r>
            <a:r>
              <a:rPr lang="el-GR" i="1" dirty="0" smtClean="0">
                <a:solidFill>
                  <a:srgbClr val="FFFFFF"/>
                </a:solidFill>
                <a:latin typeface="Cambria" charset="-95"/>
                <a:ea typeface="Cambria" charset="-95"/>
                <a:cs typeface="Cambria" charset="-95"/>
              </a:rPr>
              <a:t>Ληρίνου </a:t>
            </a:r>
            <a:r>
              <a:rPr lang="el-GR" i="1" dirty="0">
                <a:solidFill>
                  <a:srgbClr val="FFFFFF"/>
                </a:solidFill>
                <a:latin typeface="Cambria" charset="-95"/>
                <a:ea typeface="Cambria" charset="-95"/>
                <a:cs typeface="Cambria" charset="-95"/>
              </a:rPr>
              <a:t>και στη συνέχεια χειροτονήθηκε πρεσβύτερος. Η κοινότητα του Ληρίνου είχε ιδρυθεί το 410 από τον Άγιο Ονοράτο και αποτελούσε σπουδαίο μοναστικό κέντρο στη Δύση.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συγγραφικό του έργο φανερώνει άνθρωπο υψηλής θεολογικής παιδείας που γνώριζε την ανατολική παράδοση και πνευματικότητα.</a:t>
            </a:r>
          </a:p>
        </p:txBody>
      </p:sp>
      <p:sp>
        <p:nvSpPr>
          <p:cNvPr id="13721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9A9FB6A-829F-466A-8AA3-52E12252899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 Box 1"/>
          <p:cNvSpPr txBox="1">
            <a:spLocks noChangeArrowheads="1"/>
          </p:cNvSpPr>
          <p:nvPr/>
        </p:nvSpPr>
        <p:spPr bwMode="auto">
          <a:xfrm>
            <a:off x="251520" y="188640"/>
            <a:ext cx="8435280" cy="97658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ΒΙΚΕΝΤΙΟΣ</a:t>
            </a:r>
            <a:r>
              <a:rPr lang="el-GR" sz="2600" b="1" i="1" dirty="0">
                <a:solidFill>
                  <a:srgbClr val="DBF5F9"/>
                </a:solidFill>
                <a:latin typeface="Palatino Linotype" charset="0"/>
                <a:ea typeface="ヒラギノ角ゴ Pro W3" charset="0"/>
                <a:cs typeface="ヒラギノ角ゴ Pro W3" charset="0"/>
              </a:rPr>
              <a:t> </a:t>
            </a:r>
            <a:endParaRPr lang="el-GR" sz="26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- 435)</a:t>
            </a:r>
          </a:p>
        </p:txBody>
      </p:sp>
      <p:sp>
        <p:nvSpPr>
          <p:cNvPr id="138242" name="Text Box 2"/>
          <p:cNvSpPr txBox="1">
            <a:spLocks noChangeArrowheads="1"/>
          </p:cNvSpPr>
          <p:nvPr/>
        </p:nvSpPr>
        <p:spPr bwMode="auto">
          <a:xfrm>
            <a:off x="395536" y="1700808"/>
            <a:ext cx="8291264" cy="462379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434: έγραψε ένα αντιαιρετικό σύγγραμμα με τίτλο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Υπόμνημα</a:t>
            </a:r>
            <a:r>
              <a:rPr lang="en-US" i="1" dirty="0" smtClean="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 </a:t>
            </a:r>
            <a:r>
              <a:rPr lang="el-GR" i="1" dirty="0" smtClean="0">
                <a:solidFill>
                  <a:srgbClr val="FFFFFF"/>
                </a:solidFill>
                <a:latin typeface="Cambria" charset="-95"/>
                <a:ea typeface="Cambria" charset="-95"/>
                <a:cs typeface="Cambria" charset="-95"/>
              </a:rPr>
              <a:t>(</a:t>
            </a:r>
            <a:r>
              <a:rPr lang="en-US" i="1" dirty="0" smtClean="0">
                <a:solidFill>
                  <a:srgbClr val="FFFFFF"/>
                </a:solidFill>
                <a:latin typeface="Cambria" charset="-95"/>
                <a:ea typeface="Cambria" charset="-95"/>
                <a:cs typeface="Cambria" charset="-95"/>
              </a:rPr>
              <a:t>Commonitorium).</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Καταδίκαζε τις μεγάλες και γνωστές αιρέσεις που τάραξαν τη Δύση.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Έκανε κριτική των θέσεων του Αυγουστίνου για τον προορισμό.</a:t>
            </a:r>
          </a:p>
        </p:txBody>
      </p:sp>
      <p:sp>
        <p:nvSpPr>
          <p:cNvPr id="13824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C93A73-5920-4D53-B07D-56BCA99672A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1"/>
          <p:cNvSpPr txBox="1">
            <a:spLocks noChangeArrowheads="1"/>
          </p:cNvSpPr>
          <p:nvPr/>
        </p:nvSpPr>
        <p:spPr bwMode="auto">
          <a:xfrm>
            <a:off x="107504" y="0"/>
            <a:ext cx="8579296"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ΒΙΚΕΝΤΙΟΣ</a:t>
            </a:r>
            <a:r>
              <a:rPr lang="el-GR" sz="2600" b="1" i="1" dirty="0">
                <a:solidFill>
                  <a:srgbClr val="DBF5F9"/>
                </a:solidFill>
                <a:latin typeface="Palatino Linotype" charset="0"/>
                <a:ea typeface="ヒラギノ角ゴ Pro W3" charset="0"/>
                <a:cs typeface="ヒラギノ角ゴ Pro W3" charset="0"/>
              </a:rPr>
              <a:t> </a:t>
            </a:r>
            <a:endParaRPr lang="en-US" sz="26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- 435)</a:t>
            </a:r>
          </a:p>
        </p:txBody>
      </p:sp>
      <p:sp>
        <p:nvSpPr>
          <p:cNvPr id="139266" name="Text Box 2"/>
          <p:cNvSpPr txBox="1">
            <a:spLocks noChangeArrowheads="1"/>
          </p:cNvSpPr>
          <p:nvPr/>
        </p:nvSpPr>
        <p:spPr bwMode="auto">
          <a:xfrm>
            <a:off x="395536" y="1628800"/>
            <a:ext cx="8291264"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Καταδίκασε τις αιρετικές διδασκαλίες που ταλάνιζαν την Εκκλησία μέχρι και την Γ’ Οικ. Σύνοδο (431).</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Διακήρυξε πως η αλήθεια της χριστιανικής διδασκαλίας αποδεικνύεται και διασφαλίζεται από το Νόμο του Θεού και από την παράδοση της Καθολικής Εκκλησίας.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Πίστευε πως η Αγία Γραφή αποτελούσε τη γραπτή αποκάλυψη των θείων </a:t>
            </a:r>
            <a:r>
              <a:rPr lang="el-GR" i="1" dirty="0" smtClean="0">
                <a:solidFill>
                  <a:srgbClr val="FFFFFF"/>
                </a:solidFill>
                <a:latin typeface="Cambria" charset="-95"/>
                <a:ea typeface="Cambria" charset="-95"/>
                <a:cs typeface="Cambria" charset="-95"/>
              </a:rPr>
              <a:t>αληθειών </a:t>
            </a:r>
            <a:r>
              <a:rPr lang="el-GR" i="1" dirty="0">
                <a:solidFill>
                  <a:srgbClr val="FFFFFF"/>
                </a:solidFill>
                <a:latin typeface="Cambria" charset="-95"/>
                <a:ea typeface="Cambria" charset="-95"/>
                <a:cs typeface="Cambria" charset="-95"/>
              </a:rPr>
              <a:t>και συνεπώς την πίστη της Εκκλησίας.</a:t>
            </a:r>
          </a:p>
        </p:txBody>
      </p:sp>
      <p:sp>
        <p:nvSpPr>
          <p:cNvPr id="13926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9BBC9C7-4ABD-4A22-9D72-DE5D1024262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ext Box 1"/>
          <p:cNvSpPr txBox="1">
            <a:spLocks noChangeArrowheads="1"/>
          </p:cNvSpPr>
          <p:nvPr/>
        </p:nvSpPr>
        <p:spPr bwMode="auto">
          <a:xfrm>
            <a:off x="457200" y="0"/>
            <a:ext cx="8229600" cy="119675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ΕΥΧΕΡΙΟΣ ΛΟΥΓΔΟΥΝΟΥ </a:t>
            </a:r>
            <a:endParaRPr lang="en-US"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 ημερομηνία γεννήσεως – 450)</a:t>
            </a:r>
          </a:p>
        </p:txBody>
      </p:sp>
      <p:sp>
        <p:nvSpPr>
          <p:cNvPr id="140290" name="Text Box 2"/>
          <p:cNvSpPr txBox="1">
            <a:spLocks noChangeArrowheads="1"/>
          </p:cNvSpPr>
          <p:nvPr/>
        </p:nvSpPr>
        <p:spPr bwMode="auto">
          <a:xfrm>
            <a:off x="457200" y="1988840"/>
            <a:ext cx="8229600" cy="433576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Καταγόταν </a:t>
            </a:r>
            <a:r>
              <a:rPr lang="el-GR" i="1" dirty="0">
                <a:solidFill>
                  <a:srgbClr val="FFFFFF"/>
                </a:solidFill>
                <a:latin typeface="Cambria" charset="-95"/>
                <a:ea typeface="Cambria" charset="-95"/>
                <a:cs typeface="Cambria" charset="-95"/>
              </a:rPr>
              <a:t>από ευγενική οικογένεια και έλαβε καλή μόρφωση.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Είναι πιθανό να υπήρξε συγκλητικός.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 τη σύζυγό του ακολούθησε την οδό της ασκήσεως και μοίρασαν την περιουσία του στους φτωχούς.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432: έγινε επίσκοπος Λουγδούνου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441: έλαβε μέρος στη Σύνοδο της </a:t>
            </a:r>
            <a:r>
              <a:rPr lang="el-GR" i="1" dirty="0" smtClean="0">
                <a:solidFill>
                  <a:srgbClr val="FFFFFF"/>
                </a:solidFill>
                <a:latin typeface="Cambria" charset="-95"/>
                <a:ea typeface="Cambria" charset="-95"/>
                <a:cs typeface="Cambria" charset="-95"/>
              </a:rPr>
              <a:t>Οράγγης</a:t>
            </a:r>
            <a:endParaRPr lang="el-GR" i="1" dirty="0">
              <a:solidFill>
                <a:srgbClr val="FFFFFF"/>
              </a:solidFill>
              <a:latin typeface="Cambria" charset="-95"/>
              <a:ea typeface="Cambria" charset="-95"/>
              <a:cs typeface="Cambria" charset="-95"/>
            </a:endParaRPr>
          </a:p>
        </p:txBody>
      </p:sp>
      <p:sp>
        <p:nvSpPr>
          <p:cNvPr id="14029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925C590-9745-470E-BE2B-ED935C29E4A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1"/>
          <p:cNvSpPr txBox="1">
            <a:spLocks noChangeArrowheads="1"/>
          </p:cNvSpPr>
          <p:nvPr/>
        </p:nvSpPr>
        <p:spPr bwMode="auto">
          <a:xfrm>
            <a:off x="323528" y="0"/>
            <a:ext cx="8363272" cy="126876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ΕΥΧΕΡΙΟΣ ΛΟΥΓΔΟΥΝΟΥ </a:t>
            </a:r>
            <a:endParaRPr lang="en-US"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 ημερομηνία γεννήσεως – 450)</a:t>
            </a:r>
          </a:p>
        </p:txBody>
      </p:sp>
      <p:sp>
        <p:nvSpPr>
          <p:cNvPr id="141314" name="Text Box 2"/>
          <p:cNvSpPr txBox="1">
            <a:spLocks noChangeArrowheads="1"/>
          </p:cNvSpPr>
          <p:nvPr/>
        </p:nvSpPr>
        <p:spPr bwMode="auto">
          <a:xfrm>
            <a:off x="457200" y="1988840"/>
            <a:ext cx="8240713" cy="3742035"/>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Έργα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rgbClr val="FFFFFF"/>
                </a:solidFill>
                <a:latin typeface="Cambria" charset="-95"/>
                <a:ea typeface="Cambria" charset="-95"/>
                <a:cs typeface="Cambria" charset="-95"/>
              </a:rPr>
              <a:t>De laude eremi - </a:t>
            </a:r>
            <a:r>
              <a:rPr lang="el-GR" i="1" dirty="0">
                <a:solidFill>
                  <a:srgbClr val="FFFFFF"/>
                </a:solidFill>
                <a:latin typeface="Cambria" charset="-95"/>
                <a:ea typeface="Cambria" charset="-95"/>
                <a:cs typeface="Cambria" charset="-95"/>
              </a:rPr>
              <a:t>(Υπέρ της ερημίας έπαινος)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De </a:t>
            </a:r>
            <a:r>
              <a:rPr lang="en-US" i="1" dirty="0">
                <a:solidFill>
                  <a:srgbClr val="FFFFFF"/>
                </a:solidFill>
                <a:latin typeface="Cambria" charset="-95"/>
                <a:ea typeface="Cambria" charset="-95"/>
                <a:cs typeface="Cambria" charset="-95"/>
              </a:rPr>
              <a:t>contemptu et saecularis philosophiae - </a:t>
            </a:r>
            <a:r>
              <a:rPr lang="el-GR" i="1" dirty="0">
                <a:solidFill>
                  <a:srgbClr val="FFFFFF"/>
                </a:solidFill>
                <a:latin typeface="Cambria" charset="-95"/>
                <a:ea typeface="Cambria" charset="-95"/>
                <a:cs typeface="Cambria" charset="-95"/>
              </a:rPr>
              <a:t>(Περί της καταφρονήσεως του κόσμου και της κοσμικής φιλοσοφίας)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Formulae </a:t>
            </a:r>
            <a:r>
              <a:rPr lang="en-US" i="1" dirty="0">
                <a:solidFill>
                  <a:srgbClr val="FFFFFF"/>
                </a:solidFill>
                <a:latin typeface="Cambria" charset="-95"/>
                <a:ea typeface="Cambria" charset="-95"/>
                <a:cs typeface="Cambria" charset="-95"/>
              </a:rPr>
              <a:t>spiritualis intelligentiae – </a:t>
            </a:r>
            <a:r>
              <a:rPr lang="el-GR" i="1" dirty="0">
                <a:solidFill>
                  <a:srgbClr val="FFFFFF"/>
                </a:solidFill>
                <a:latin typeface="Cambria" charset="-95"/>
                <a:ea typeface="Cambria" charset="-95"/>
                <a:cs typeface="Cambria" charset="-95"/>
              </a:rPr>
              <a:t>(Πνευματικοί τύποι της νόησης)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Instructiones </a:t>
            </a:r>
            <a:r>
              <a:rPr lang="en-US" i="1" dirty="0">
                <a:solidFill>
                  <a:srgbClr val="FFFFFF"/>
                </a:solidFill>
                <a:latin typeface="Cambria" charset="-95"/>
                <a:ea typeface="Cambria" charset="-95"/>
                <a:cs typeface="Cambria" charset="-95"/>
              </a:rPr>
              <a:t>ad Salonium – </a:t>
            </a:r>
            <a:r>
              <a:rPr lang="el-GR" i="1" dirty="0">
                <a:solidFill>
                  <a:srgbClr val="FFFFFF"/>
                </a:solidFill>
                <a:latin typeface="Cambria" charset="-95"/>
                <a:ea typeface="Cambria" charset="-95"/>
                <a:cs typeface="Cambria" charset="-95"/>
              </a:rPr>
              <a:t>(Διδαχές προς </a:t>
            </a:r>
            <a:r>
              <a:rPr lang="el-GR" i="1" dirty="0" smtClean="0">
                <a:solidFill>
                  <a:srgbClr val="FFFFFF"/>
                </a:solidFill>
                <a:latin typeface="Cambria" charset="-95"/>
                <a:ea typeface="Cambria" charset="-95"/>
                <a:cs typeface="Cambria" charset="-95"/>
              </a:rPr>
              <a:t>τον </a:t>
            </a:r>
            <a:r>
              <a:rPr lang="el-GR" i="1" dirty="0">
                <a:solidFill>
                  <a:srgbClr val="FFFFFF"/>
                </a:solidFill>
                <a:latin typeface="Cambria" charset="-95"/>
                <a:ea typeface="Cambria" charset="-95"/>
                <a:cs typeface="Cambria" charset="-95"/>
              </a:rPr>
              <a:t>Σαλόνιο)</a:t>
            </a:r>
          </a:p>
          <a:p>
            <a:pPr marL="271463" indent="-271463">
              <a:spcBef>
                <a:spcPts val="600"/>
              </a:spcBef>
              <a:buClr>
                <a:srgbClr val="0BD0D9"/>
              </a:buClr>
              <a:buSzPct val="95000"/>
              <a:buFont typeface="Palatino Linotype"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4131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D002FF-14FD-4751-8C18-98F4988ED6D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ΣΑΛΒΙΑΝΟΣ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 – 480)</a:t>
            </a:r>
          </a:p>
        </p:txBody>
      </p:sp>
      <p:sp>
        <p:nvSpPr>
          <p:cNvPr id="142338" name="Text Box 2"/>
          <p:cNvSpPr txBox="1">
            <a:spLocks noChangeArrowheads="1"/>
          </p:cNvSpPr>
          <p:nvPr/>
        </p:nvSpPr>
        <p:spPr bwMode="auto">
          <a:xfrm>
            <a:off x="457200" y="1628800"/>
            <a:ext cx="8229600"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Είχε αριστοκρατική καταγωγή και έλαβε καλή μόρφωση.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Σε νεαρή ηλικία βαπτίσθηκε χριστιανός και ακολούθησε τον έγγαμο βίο.</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 τη σύζυγό του ακολούθησε την οδό της ασκήσεως.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429: χειροτονήθηκε πρεσβύτερος.</a:t>
            </a:r>
          </a:p>
        </p:txBody>
      </p:sp>
      <p:sp>
        <p:nvSpPr>
          <p:cNvPr id="14233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2A25CE-54C4-412B-9E54-A93F430A14F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ext Box 1"/>
          <p:cNvSpPr txBox="1">
            <a:spLocks noChangeArrowheads="1"/>
          </p:cNvSpPr>
          <p:nvPr/>
        </p:nvSpPr>
        <p:spPr bwMode="auto">
          <a:xfrm>
            <a:off x="323528" y="0"/>
            <a:ext cx="8363272"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ΣΑΛΒΙΑΝΟΣ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 – 480)</a:t>
            </a:r>
          </a:p>
        </p:txBody>
      </p:sp>
      <p:sp>
        <p:nvSpPr>
          <p:cNvPr id="143362" name="Text Box 2"/>
          <p:cNvSpPr txBox="1">
            <a:spLocks noChangeArrowheads="1"/>
          </p:cNvSpPr>
          <p:nvPr/>
        </p:nvSpPr>
        <p:spPr bwMode="auto">
          <a:xfrm>
            <a:off x="323528" y="1412776"/>
            <a:ext cx="8363272" cy="491182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Τα περισσότερα συγγράμματά του χάθηκαν.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Τα έργα του διακρίνονται για το ρητορικό τους ύφος.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Διασώθηκαν εννέα επιστολές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Τα σημαντικότερα έργα του:</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Προς την Εκκλησία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Διακυβερνήσεως του Θεού</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4336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BBE2CA1-3A04-48A5-8A47-52E09A45664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1"/>
          <p:cNvSpPr txBox="1">
            <a:spLocks noChangeArrowheads="1"/>
          </p:cNvSpPr>
          <p:nvPr/>
        </p:nvSpPr>
        <p:spPr bwMode="auto">
          <a:xfrm>
            <a:off x="457200" y="0"/>
            <a:ext cx="8229600" cy="9810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ΓΕΝΝΑΔΙΟΣ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&amp; θανάτου)</a:t>
            </a:r>
          </a:p>
        </p:txBody>
      </p:sp>
      <p:sp>
        <p:nvSpPr>
          <p:cNvPr id="144386" name="Text Box 2"/>
          <p:cNvSpPr txBox="1">
            <a:spLocks noChangeArrowheads="1"/>
          </p:cNvSpPr>
          <p:nvPr/>
        </p:nvSpPr>
        <p:spPr bwMode="auto">
          <a:xfrm>
            <a:off x="457200" y="1412776"/>
            <a:ext cx="8229600" cy="491182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πρεσβύτερος στην εκκλησιαστική κοινότητα της Μασσαλίας.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δράση του τοποθετείται από τα μέσα </a:t>
            </a:r>
            <a:r>
              <a:rPr lang="el-GR" i="1" dirty="0" smtClean="0">
                <a:solidFill>
                  <a:srgbClr val="FFFFFF"/>
                </a:solidFill>
                <a:latin typeface="Cambria" charset="-95"/>
                <a:ea typeface="Cambria" charset="-95"/>
                <a:cs typeface="Cambria" charset="-95"/>
              </a:rPr>
              <a:t>ώς </a:t>
            </a:r>
            <a:r>
              <a:rPr lang="el-GR" i="1" dirty="0">
                <a:solidFill>
                  <a:srgbClr val="FFFFFF"/>
                </a:solidFill>
                <a:latin typeface="Cambria" charset="-95"/>
                <a:ea typeface="Cambria" charset="-95"/>
                <a:cs typeface="Cambria" charset="-95"/>
              </a:rPr>
              <a:t>τις αρχές του Ε’ αιώνα.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Από </a:t>
            </a:r>
            <a:r>
              <a:rPr lang="el-GR" i="1" dirty="0">
                <a:solidFill>
                  <a:srgbClr val="FFFFFF"/>
                </a:solidFill>
                <a:latin typeface="Cambria" charset="-95"/>
                <a:ea typeface="Cambria" charset="-95"/>
                <a:cs typeface="Cambria" charset="-95"/>
              </a:rPr>
              <a:t>τα έργα του προκύπτουν: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Ότι </a:t>
            </a:r>
            <a:r>
              <a:rPr lang="el-GR" i="1" dirty="0">
                <a:solidFill>
                  <a:srgbClr val="FFFFFF"/>
                </a:solidFill>
                <a:latin typeface="Cambria" charset="-95"/>
                <a:ea typeface="Cambria" charset="-95"/>
                <a:cs typeface="Cambria" charset="-95"/>
              </a:rPr>
              <a:t>ήταν γνώστης της ελληνικής γλώσσας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Ότι </a:t>
            </a:r>
            <a:r>
              <a:rPr lang="el-GR" i="1" dirty="0">
                <a:solidFill>
                  <a:srgbClr val="FFFFFF"/>
                </a:solidFill>
                <a:latin typeface="Cambria" charset="-95"/>
                <a:ea typeface="Cambria" charset="-95"/>
                <a:cs typeface="Cambria" charset="-95"/>
              </a:rPr>
              <a:t>θεολογούσε με κριτήρια της ανατολικής πνευματικότητας.</a:t>
            </a:r>
          </a:p>
        </p:txBody>
      </p:sp>
      <p:sp>
        <p:nvSpPr>
          <p:cNvPr id="14438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4F628AF-1481-42D8-B280-C9250160A7C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ext Box 1"/>
          <p:cNvSpPr txBox="1">
            <a:spLocks noChangeArrowheads="1"/>
          </p:cNvSpPr>
          <p:nvPr/>
        </p:nvSpPr>
        <p:spPr bwMode="auto">
          <a:xfrm>
            <a:off x="457200" y="0"/>
            <a:ext cx="8229600" cy="9810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ΓΕΝΝΑΔΙΟΣ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&amp; θανάτου)</a:t>
            </a:r>
          </a:p>
        </p:txBody>
      </p:sp>
      <p:sp>
        <p:nvSpPr>
          <p:cNvPr id="145410" name="Text Box 2"/>
          <p:cNvSpPr txBox="1">
            <a:spLocks noChangeArrowheads="1"/>
          </p:cNvSpPr>
          <p:nvPr/>
        </p:nvSpPr>
        <p:spPr bwMode="auto">
          <a:xfrm>
            <a:off x="457200" y="1556792"/>
            <a:ext cx="8229600" cy="476780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πολλά αντιαιρετικά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Οκτώ Βιβλία Κατά πασών των Αιρέσεων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Έξι Βιβλία </a:t>
            </a:r>
            <a:r>
              <a:rPr lang="el-GR" i="1" dirty="0">
                <a:solidFill>
                  <a:srgbClr val="FFFFFF"/>
                </a:solidFill>
                <a:latin typeface="Cambria" charset="-95"/>
                <a:ea typeface="Cambria" charset="-95"/>
                <a:cs typeface="Cambria" charset="-95"/>
              </a:rPr>
              <a:t>Κατά του Νεστόριου </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Τρία </a:t>
            </a:r>
            <a:r>
              <a:rPr lang="el-GR" i="1" dirty="0">
                <a:solidFill>
                  <a:srgbClr val="FFFFFF"/>
                </a:solidFill>
                <a:latin typeface="Cambria" charset="-95"/>
                <a:ea typeface="Cambria" charset="-95"/>
                <a:cs typeface="Cambria" charset="-95"/>
              </a:rPr>
              <a:t>Βιβλία Κατά του Πελάγιου</a:t>
            </a: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Είναι ο συνεχιστής του γραμματολογικού συγγράμματος του Ιερώνυμου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Περί Ανδρών Επιφανών</a:t>
            </a:r>
            <a:r>
              <a:rPr lang="en-US" i="1" dirty="0">
                <a:solidFill>
                  <a:srgbClr val="FFFFFF"/>
                </a:solidFill>
                <a:latin typeface="Cambria" charset="-95"/>
                <a:ea typeface="Cambria" charset="-95"/>
                <a:cs typeface="Cambria" charset="-95"/>
              </a:rPr>
              <a:t>”</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4541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1DB815E-2A50-4AB0-8671-C9BF06156C9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ext Box 1"/>
          <p:cNvSpPr txBox="1">
            <a:spLocks noChangeArrowheads="1"/>
          </p:cNvSpPr>
          <p:nvPr/>
        </p:nvSpPr>
        <p:spPr bwMode="auto">
          <a:xfrm>
            <a:off x="457200" y="0"/>
            <a:ext cx="8229600" cy="94932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ΠΡΟΣΠΕΡΟΣ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390 – 455)</a:t>
            </a:r>
          </a:p>
        </p:txBody>
      </p:sp>
      <p:sp>
        <p:nvSpPr>
          <p:cNvPr id="146434" name="Text Box 2"/>
          <p:cNvSpPr txBox="1">
            <a:spLocks noChangeArrowheads="1"/>
          </p:cNvSpPr>
          <p:nvPr/>
        </p:nvSpPr>
        <p:spPr bwMode="auto">
          <a:xfrm>
            <a:off x="457200" y="1412776"/>
            <a:ext cx="8229600" cy="491182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Έχουμε ελάχιστες πληροφορίες για το βίο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Έλαβε την κλασική εγκύκλια μόρφωση και στη συνέχεια μετέβη </a:t>
            </a:r>
            <a:r>
              <a:rPr lang="el-GR" i="1" dirty="0" smtClean="0">
                <a:solidFill>
                  <a:srgbClr val="FFFFFF"/>
                </a:solidFill>
                <a:latin typeface="Cambria" charset="-95"/>
                <a:ea typeface="Cambria" charset="-95"/>
                <a:cs typeface="Cambria" charset="-95"/>
              </a:rPr>
              <a:t>στη </a:t>
            </a:r>
            <a:r>
              <a:rPr lang="el-GR" i="1" dirty="0">
                <a:solidFill>
                  <a:srgbClr val="FFFFFF"/>
                </a:solidFill>
                <a:latin typeface="Cambria" charset="-95"/>
                <a:ea typeface="Cambria" charset="-95"/>
                <a:cs typeface="Cambria" charset="-95"/>
              </a:rPr>
              <a:t>Μασσαλία όπου συνδέθηκε με τις μοναστικές κοινότητες της Προβηγκίας. Παρέμεινε όμως λαϊκός.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υπέρμαχος της διδασκαλίας του ιερού Αυγουστίνου για τη Θεία Χάρη και τον προορισμό.</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Συνέβαλε στη σύνταξη του </a:t>
            </a:r>
            <a:r>
              <a:rPr lang="el-GR" i="1" dirty="0" smtClean="0">
                <a:solidFill>
                  <a:srgbClr val="FFFFFF"/>
                </a:solidFill>
                <a:latin typeface="Cambria" charset="-95"/>
                <a:ea typeface="Cambria" charset="-95"/>
                <a:cs typeface="Cambria" charset="-95"/>
              </a:rPr>
              <a:t>«Τόμου» </a:t>
            </a:r>
            <a:r>
              <a:rPr lang="el-GR" i="1" dirty="0">
                <a:solidFill>
                  <a:srgbClr val="FFFFFF"/>
                </a:solidFill>
                <a:latin typeface="Cambria" charset="-95"/>
                <a:ea typeface="Cambria" charset="-95"/>
                <a:cs typeface="Cambria" charset="-95"/>
              </a:rPr>
              <a:t>του Λέοντα προς τον Φλαβιανό Κων/πόλεως.</a:t>
            </a:r>
          </a:p>
        </p:txBody>
      </p:sp>
      <p:sp>
        <p:nvSpPr>
          <p:cNvPr id="14643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EB91DD-7F06-4B92-BC06-2620BC6B3A1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457200" y="0"/>
            <a:ext cx="822960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a:solidFill>
                  <a:srgbClr val="DBF5F9"/>
                </a:solidFill>
                <a:latin typeface="Cambria" charset="-95"/>
                <a:ea typeface="Cambria" charset="-95"/>
                <a:cs typeface="Cambria" charset="-95"/>
              </a:rPr>
              <a:t>ΑΡΝΟΒΙΟΣ </a:t>
            </a:r>
            <a:endParaRPr lang="el-GR"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i="1" dirty="0" smtClean="0">
                <a:solidFill>
                  <a:srgbClr val="DBF5F9"/>
                </a:solidFill>
                <a:latin typeface="Cambria" charset="-95"/>
                <a:ea typeface="Cambria" charset="-95"/>
                <a:cs typeface="Cambria" charset="-95"/>
              </a:rPr>
              <a:t>(</a:t>
            </a:r>
            <a:r>
              <a:rPr lang="el-GR" sz="2000" i="1" dirty="0">
                <a:solidFill>
                  <a:srgbClr val="DBF5F9"/>
                </a:solidFill>
                <a:latin typeface="Cambria" charset="-95"/>
                <a:ea typeface="Cambria" charset="-95"/>
                <a:cs typeface="Cambria" charset="-95"/>
              </a:rPr>
              <a:t>τέλη 3</a:t>
            </a:r>
            <a:r>
              <a:rPr lang="el-GR" sz="2000" i="1" baseline="30000" dirty="0">
                <a:solidFill>
                  <a:srgbClr val="DBF5F9"/>
                </a:solidFill>
                <a:latin typeface="Cambria" charset="-95"/>
                <a:ea typeface="Cambria" charset="-95"/>
                <a:cs typeface="Cambria" charset="-95"/>
              </a:rPr>
              <a:t>ου</a:t>
            </a:r>
            <a:r>
              <a:rPr lang="el-GR" sz="2000" i="1" dirty="0">
                <a:solidFill>
                  <a:srgbClr val="DBF5F9"/>
                </a:solidFill>
                <a:latin typeface="Cambria" charset="-95"/>
                <a:ea typeface="Cambria" charset="-95"/>
                <a:cs typeface="Cambria" charset="-95"/>
              </a:rPr>
              <a:t> αι. – αρχές 4</a:t>
            </a:r>
            <a:r>
              <a:rPr lang="el-GR" sz="2000" i="1" baseline="30000" dirty="0">
                <a:solidFill>
                  <a:srgbClr val="DBF5F9"/>
                </a:solidFill>
                <a:latin typeface="Cambria" charset="-95"/>
                <a:ea typeface="Cambria" charset="-95"/>
                <a:cs typeface="Cambria" charset="-95"/>
              </a:rPr>
              <a:t>ου</a:t>
            </a:r>
            <a:r>
              <a:rPr lang="el-GR" sz="2000" i="1" dirty="0">
                <a:solidFill>
                  <a:srgbClr val="DBF5F9"/>
                </a:solidFill>
                <a:latin typeface="Cambria" charset="-95"/>
                <a:ea typeface="Cambria" charset="-95"/>
                <a:cs typeface="Cambria" charset="-95"/>
              </a:rPr>
              <a:t> αι.)</a:t>
            </a:r>
          </a:p>
        </p:txBody>
      </p:sp>
      <p:sp>
        <p:nvSpPr>
          <p:cNvPr id="18434" name="Text Box 2"/>
          <p:cNvSpPr txBox="1">
            <a:spLocks noChangeArrowheads="1"/>
          </p:cNvSpPr>
          <p:nvPr/>
        </p:nvSpPr>
        <p:spPr bwMode="auto">
          <a:xfrm>
            <a:off x="457200" y="1052736"/>
            <a:ext cx="8229600" cy="5684614"/>
          </a:xfrm>
          <a:prstGeom prst="rect">
            <a:avLst/>
          </a:prstGeom>
          <a:noFill/>
          <a:ln w="9525" cap="flat">
            <a:noFill/>
            <a:round/>
            <a:headEnd/>
            <a:tailEnd/>
          </a:ln>
          <a:effectLst/>
        </p:spPr>
        <p:txBody>
          <a:bodyPr/>
          <a:lstStyle/>
          <a:p>
            <a:pPr marL="273050" indent="-271463" algn="ctr">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u="sng" dirty="0">
                <a:solidFill>
                  <a:srgbClr val="FFFFFF"/>
                </a:solidFill>
                <a:latin typeface="Cambria" charset="-95"/>
                <a:ea typeface="Cambria" charset="-95"/>
                <a:cs typeface="Cambria" charset="-95"/>
              </a:rPr>
              <a:t>Βιογραφικά Στοιχεία</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Δεν έχουμε πολλά στοιχεία για </a:t>
            </a:r>
            <a:r>
              <a:rPr lang="el-GR" sz="2000" i="1" dirty="0" smtClean="0">
                <a:solidFill>
                  <a:srgbClr val="FFFFFF"/>
                </a:solidFill>
                <a:latin typeface="Cambria" charset="-95"/>
                <a:ea typeface="Cambria" charset="-95"/>
                <a:cs typeface="Cambria" charset="-95"/>
              </a:rPr>
              <a:t>το </a:t>
            </a:r>
            <a:r>
              <a:rPr lang="el-GR" sz="2000" i="1" dirty="0">
                <a:solidFill>
                  <a:srgbClr val="FFFFFF"/>
                </a:solidFill>
                <a:latin typeface="Cambria" charset="-95"/>
                <a:ea typeface="Cambria" charset="-95"/>
                <a:cs typeface="Cambria" charset="-95"/>
              </a:rPr>
              <a:t>βίο του.</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Καταγωγή από τη Σίκκα της </a:t>
            </a:r>
            <a:r>
              <a:rPr lang="el-GR" sz="2000" i="1" dirty="0" smtClean="0">
                <a:solidFill>
                  <a:srgbClr val="FFFFFF"/>
                </a:solidFill>
                <a:latin typeface="Cambria" charset="-95"/>
                <a:ea typeface="Cambria" charset="-95"/>
                <a:cs typeface="Cambria" charset="-95"/>
              </a:rPr>
              <a:t>Β. Αφρικής.</a:t>
            </a:r>
            <a:endParaRPr lang="el-GR" sz="2000" i="1" dirty="0">
              <a:solidFill>
                <a:srgbClr val="FFFFFF"/>
              </a:solidFill>
              <a:latin typeface="Cambria" charset="-95"/>
              <a:ea typeface="Cambria" charset="-95"/>
              <a:cs typeface="Cambria" charset="-95"/>
            </a:endParaRP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Δίδαξε με επιτυχία τη ρητορική </a:t>
            </a:r>
            <a:r>
              <a:rPr lang="el-GR" sz="2000" i="1" dirty="0" smtClean="0">
                <a:solidFill>
                  <a:srgbClr val="FFFFFF"/>
                </a:solidFill>
                <a:latin typeface="Cambria" charset="-95"/>
                <a:ea typeface="Cambria" charset="-95"/>
                <a:cs typeface="Cambria" charset="-95"/>
              </a:rPr>
              <a:t>τέχνη.</a:t>
            </a:r>
            <a:endParaRPr lang="el-GR" sz="2000" i="1" dirty="0">
              <a:solidFill>
                <a:srgbClr val="FFFFFF"/>
              </a:solidFill>
              <a:latin typeface="Cambria" charset="-95"/>
              <a:ea typeface="Cambria" charset="-95"/>
              <a:cs typeface="Cambria" charset="-95"/>
            </a:endParaRP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Υπήρξε διδάσκαλος του Λακτάντιου.</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Η δράση του τοποθετείται κατά τις τελευταίες δεκαετίες του 3</a:t>
            </a:r>
            <a:r>
              <a:rPr lang="el-GR" sz="2000" i="1" baseline="30000" dirty="0">
                <a:solidFill>
                  <a:srgbClr val="FFFFFF"/>
                </a:solidFill>
                <a:latin typeface="Cambria" charset="-95"/>
                <a:ea typeface="Cambria" charset="-95"/>
                <a:cs typeface="Cambria" charset="-95"/>
              </a:rPr>
              <a:t>ου</a:t>
            </a:r>
            <a:r>
              <a:rPr lang="el-GR" sz="2000" i="1" dirty="0">
                <a:solidFill>
                  <a:srgbClr val="FFFFFF"/>
                </a:solidFill>
                <a:latin typeface="Cambria" charset="-95"/>
                <a:ea typeface="Cambria" charset="-95"/>
                <a:cs typeface="Cambria" charset="-95"/>
              </a:rPr>
              <a:t> αι. </a:t>
            </a:r>
            <a:r>
              <a:rPr lang="el-GR" sz="2000" i="1" dirty="0" smtClean="0">
                <a:solidFill>
                  <a:srgbClr val="FFFFFF"/>
                </a:solidFill>
                <a:latin typeface="Cambria" charset="-95"/>
                <a:ea typeface="Cambria" charset="-95"/>
                <a:cs typeface="Cambria" charset="-95"/>
              </a:rPr>
              <a:t>ώς </a:t>
            </a:r>
            <a:r>
              <a:rPr lang="el-GR" sz="2000" i="1" dirty="0">
                <a:solidFill>
                  <a:srgbClr val="FFFFFF"/>
                </a:solidFill>
                <a:latin typeface="Cambria" charset="-95"/>
                <a:ea typeface="Cambria" charset="-95"/>
                <a:cs typeface="Cambria" charset="-95"/>
              </a:rPr>
              <a:t>και τις πρώτες του 4</a:t>
            </a:r>
            <a:r>
              <a:rPr lang="el-GR" sz="2000" i="1" baseline="30000" dirty="0">
                <a:solidFill>
                  <a:srgbClr val="FFFFFF"/>
                </a:solidFill>
                <a:latin typeface="Cambria" charset="-95"/>
                <a:ea typeface="Cambria" charset="-95"/>
                <a:cs typeface="Cambria" charset="-95"/>
              </a:rPr>
              <a:t>ου</a:t>
            </a:r>
            <a:r>
              <a:rPr lang="el-GR" sz="2000" i="1" dirty="0">
                <a:solidFill>
                  <a:srgbClr val="FFFFFF"/>
                </a:solidFill>
                <a:latin typeface="Cambria" charset="-95"/>
                <a:ea typeface="Cambria" charset="-95"/>
                <a:cs typeface="Cambria" charset="-95"/>
              </a:rPr>
              <a:t> αι.</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Μέχρι την ώριμη ηλικία υπήρξε Εθνικός.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Μελετητής πολλών ειδωλολατρικών θρησκευμάτων και διώκτης του Χριστιανισμού.</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Γνώριζε την ελληνική γλώσσα και είχε μελετήσει αρκετά συγγράμματα της κλασικής γραμματείας. </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Η μεταστροφή του υπέρ της Εκκλησίας συνέβη σε προχωρημένη ηλικία και συνέπεσε με το διωγμό του Διοκλητιανού.</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Ο Ιερώνυμος διέσωσε την πληροφορία πως η μεταστροφή του Αρνόβιου οφειλόταν σε κάποιο όνειρο που είδε.</a:t>
            </a:r>
          </a:p>
          <a:p>
            <a:pPr marL="273050" indent="-271463">
              <a:spcBef>
                <a:spcPts val="50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i="1" dirty="0">
              <a:solidFill>
                <a:srgbClr val="FFFFFF"/>
              </a:solidFill>
              <a:latin typeface="Palatino Linotype" charset="0"/>
              <a:ea typeface="ヒラギノ角ゴ Pro W3" charset="0"/>
              <a:cs typeface="ヒラギノ角ゴ Pro W3" charset="0"/>
            </a:endParaRPr>
          </a:p>
        </p:txBody>
      </p:sp>
      <p:sp>
        <p:nvSpPr>
          <p:cNvPr id="1843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BC319CC-9203-4626-8737-303C65868CE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ext Box 1"/>
          <p:cNvSpPr txBox="1">
            <a:spLocks noChangeArrowheads="1"/>
          </p:cNvSpPr>
          <p:nvPr/>
        </p:nvSpPr>
        <p:spPr bwMode="auto">
          <a:xfrm>
            <a:off x="107504" y="116632"/>
            <a:ext cx="8579296" cy="86126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ΠΡΟΣΠΕΡΟΣ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390 – 455)</a:t>
            </a:r>
          </a:p>
        </p:txBody>
      </p:sp>
      <p:sp>
        <p:nvSpPr>
          <p:cNvPr id="147458" name="Text Box 2"/>
          <p:cNvSpPr txBox="1">
            <a:spLocks noChangeArrowheads="1"/>
          </p:cNvSpPr>
          <p:nvPr/>
        </p:nvSpPr>
        <p:spPr bwMode="auto">
          <a:xfrm>
            <a:off x="107504" y="1268760"/>
            <a:ext cx="8579296" cy="545589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Έργα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εργογραφία του προδίδει ένα καλλιεργημένο συγγραφέα με περίτεχνο ύφος, σαφή λόγο και κλασικές </a:t>
            </a:r>
            <a:r>
              <a:rPr lang="el-GR" i="1" dirty="0" smtClean="0">
                <a:solidFill>
                  <a:srgbClr val="FFFFFF"/>
                </a:solidFill>
                <a:latin typeface="Cambria" charset="-95"/>
                <a:ea typeface="Cambria" charset="-95"/>
                <a:cs typeface="Cambria" charset="-95"/>
              </a:rPr>
              <a:t>επιδράσεις.</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Γνώριζε αρκετά </a:t>
            </a:r>
            <a:r>
              <a:rPr lang="el-GR" i="1" dirty="0" smtClean="0">
                <a:solidFill>
                  <a:srgbClr val="FFFFFF"/>
                </a:solidFill>
                <a:latin typeface="Cambria" charset="-95"/>
                <a:ea typeface="Cambria" charset="-95"/>
                <a:cs typeface="Cambria" charset="-95"/>
              </a:rPr>
              <a:t>καλά την </a:t>
            </a:r>
            <a:r>
              <a:rPr lang="el-GR" i="1" dirty="0">
                <a:solidFill>
                  <a:srgbClr val="FFFFFF"/>
                </a:solidFill>
                <a:latin typeface="Cambria" charset="-95"/>
                <a:ea typeface="Cambria" charset="-95"/>
                <a:cs typeface="Cambria" charset="-95"/>
              </a:rPr>
              <a:t>ελληνική γλώσσα.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rgbClr val="FFFFFF"/>
                </a:solidFill>
                <a:latin typeface="Cambria" charset="-95"/>
                <a:ea typeface="Cambria" charset="-95"/>
                <a:cs typeface="Cambria" charset="-95"/>
              </a:rPr>
              <a:t>De ingratis </a:t>
            </a:r>
            <a:r>
              <a:rPr lang="en-US" i="1" dirty="0" smtClean="0">
                <a:solidFill>
                  <a:srgbClr val="FFFFFF"/>
                </a:solidFill>
                <a:latin typeface="Cambria" charset="-95"/>
                <a:ea typeface="Cambria" charset="-95"/>
                <a:cs typeface="Cambria" charset="-95"/>
              </a:rPr>
              <a:t>Carmen </a:t>
            </a:r>
            <a:r>
              <a:rPr lang="el-GR" i="1" dirty="0">
                <a:solidFill>
                  <a:srgbClr val="FFFFFF"/>
                </a:solidFill>
                <a:latin typeface="Cambria" charset="-95"/>
                <a:ea typeface="Cambria" charset="-95"/>
                <a:cs typeface="Cambria" charset="-95"/>
              </a:rPr>
              <a:t>(</a:t>
            </a:r>
            <a:r>
              <a:rPr lang="el-GR" i="1" dirty="0" smtClean="0">
                <a:solidFill>
                  <a:srgbClr val="FFFFFF"/>
                </a:solidFill>
                <a:latin typeface="Cambria" charset="-95"/>
                <a:ea typeface="Cambria" charset="-95"/>
                <a:cs typeface="Cambria" charset="-95"/>
              </a:rPr>
              <a:t>περί ἀχαρίστων)</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Expositio </a:t>
            </a:r>
            <a:r>
              <a:rPr lang="en-US" i="1" dirty="0">
                <a:solidFill>
                  <a:srgbClr val="FFFFFF"/>
                </a:solidFill>
                <a:latin typeface="Cambria" charset="-95"/>
                <a:ea typeface="Cambria" charset="-95"/>
                <a:cs typeface="Cambria" charset="-95"/>
              </a:rPr>
              <a:t>psalmorum 100 -150 (</a:t>
            </a:r>
            <a:r>
              <a:rPr lang="el-GR" i="1" dirty="0">
                <a:solidFill>
                  <a:srgbClr val="FFFFFF"/>
                </a:solidFill>
                <a:latin typeface="Cambria" charset="-95"/>
                <a:ea typeface="Cambria" charset="-95"/>
                <a:cs typeface="Cambria" charset="-95"/>
              </a:rPr>
              <a:t>Εξήγηση των Ψαλμών 100 – 150)</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De </a:t>
            </a:r>
            <a:r>
              <a:rPr lang="en-US" i="1" dirty="0">
                <a:solidFill>
                  <a:srgbClr val="FFFFFF"/>
                </a:solidFill>
                <a:latin typeface="Cambria" charset="-95"/>
                <a:ea typeface="Cambria" charset="-95"/>
                <a:cs typeface="Cambria" charset="-95"/>
              </a:rPr>
              <a:t>gratia Dei et libero arbitrio liber contra collatorem (</a:t>
            </a:r>
            <a:r>
              <a:rPr lang="el-GR" i="1" dirty="0">
                <a:solidFill>
                  <a:srgbClr val="FFFFFF"/>
                </a:solidFill>
                <a:latin typeface="Cambria" charset="-95"/>
                <a:ea typeface="Cambria" charset="-95"/>
                <a:cs typeface="Cambria" charset="-95"/>
              </a:rPr>
              <a:t>Βιβλίο περί της χάρης του Θεού και της Ελεύθερης βούλησης κατά του συγγραφέα των Διαλέξεων)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De </a:t>
            </a:r>
            <a:r>
              <a:rPr lang="en-US" i="1" dirty="0">
                <a:solidFill>
                  <a:srgbClr val="FFFFFF"/>
                </a:solidFill>
                <a:latin typeface="Cambria" charset="-95"/>
                <a:ea typeface="Cambria" charset="-95"/>
                <a:cs typeface="Cambria" charset="-95"/>
              </a:rPr>
              <a:t>vocatione omnium gentium (</a:t>
            </a:r>
            <a:r>
              <a:rPr lang="el-GR" i="1" dirty="0">
                <a:solidFill>
                  <a:srgbClr val="FFFFFF"/>
                </a:solidFill>
                <a:latin typeface="Cambria" charset="-95"/>
                <a:ea typeface="Cambria" charset="-95"/>
                <a:cs typeface="Cambria" charset="-95"/>
              </a:rPr>
              <a:t>Περί της κλήσεως όλων των εθνών)</a:t>
            </a:r>
          </a:p>
        </p:txBody>
      </p:sp>
      <p:sp>
        <p:nvSpPr>
          <p:cNvPr id="14745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4313024-C2AD-4723-B150-255B0E8B4EF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1"/>
          <p:cNvSpPr txBox="1">
            <a:spLocks noChangeArrowheads="1"/>
          </p:cNvSpPr>
          <p:nvPr/>
        </p:nvSpPr>
        <p:spPr bwMode="auto">
          <a:xfrm>
            <a:off x="395536" y="260648"/>
            <a:ext cx="8291264" cy="12961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ΦΑΥΣΤΟΣ ΡΗΓΙΟΥ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400/410 – 490/495)</a:t>
            </a:r>
          </a:p>
        </p:txBody>
      </p:sp>
      <p:sp>
        <p:nvSpPr>
          <p:cNvPr id="148482" name="Text Box 2"/>
          <p:cNvSpPr txBox="1">
            <a:spLocks noChangeArrowheads="1"/>
          </p:cNvSpPr>
          <p:nvPr/>
        </p:nvSpPr>
        <p:spPr bwMode="auto">
          <a:xfrm>
            <a:off x="539552" y="2060848"/>
            <a:ext cx="8147248" cy="426375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424 εισήλθε στη μοναστική κοινότητα του Ληρίνου για να μονάσει. Το 433 – 460 διετέλεσε ηγούμενος.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460 πήγε στη γαλλική πόλη </a:t>
            </a:r>
            <a:r>
              <a:rPr lang="en-US" i="1" dirty="0">
                <a:solidFill>
                  <a:srgbClr val="FFFFFF"/>
                </a:solidFill>
                <a:latin typeface="Cambria" charset="-95"/>
                <a:ea typeface="Cambria" charset="-95"/>
                <a:cs typeface="Cambria" charset="-95"/>
              </a:rPr>
              <a:t>Regien</a:t>
            </a:r>
            <a:r>
              <a:rPr lang="el-GR" i="1" dirty="0">
                <a:solidFill>
                  <a:srgbClr val="FFFFFF"/>
                </a:solidFill>
                <a:latin typeface="Cambria" charset="-95"/>
                <a:ea typeface="Cambria" charset="-95"/>
                <a:cs typeface="Cambria" charset="-95"/>
              </a:rPr>
              <a:t> όπου είχε εκλεγεί επίσκοπος και αγωνίστηκε κατά των Αρειανών, των Πνευματομάχων κα του Βησιγότθου Βασιλιά Εύριχου.</a:t>
            </a:r>
          </a:p>
        </p:txBody>
      </p:sp>
      <p:sp>
        <p:nvSpPr>
          <p:cNvPr id="14848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D4A34A8-57F0-41CC-8E7C-DEECD82F6B3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ext Box 1"/>
          <p:cNvSpPr txBox="1">
            <a:spLocks noChangeArrowheads="1"/>
          </p:cNvSpPr>
          <p:nvPr/>
        </p:nvSpPr>
        <p:spPr bwMode="auto">
          <a:xfrm>
            <a:off x="457200" y="0"/>
            <a:ext cx="8229600" cy="83661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ΦΑΥΣΤΟΣ ΡΗΓΙΟΥ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400/410 – 490/495)</a:t>
            </a:r>
          </a:p>
        </p:txBody>
      </p:sp>
      <p:sp>
        <p:nvSpPr>
          <p:cNvPr id="149506" name="Text Box 2"/>
          <p:cNvSpPr txBox="1">
            <a:spLocks noChangeArrowheads="1"/>
          </p:cNvSpPr>
          <p:nvPr/>
        </p:nvSpPr>
        <p:spPr bwMode="auto">
          <a:xfrm>
            <a:off x="457200" y="1844824"/>
            <a:ext cx="8229600" cy="447977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rgbClr val="FFFFFF"/>
                </a:solidFill>
                <a:latin typeface="Cambria" charset="-95"/>
                <a:ea typeface="Cambria" charset="-95"/>
                <a:cs typeface="Cambria" charset="-95"/>
              </a:rPr>
              <a:t>De Spiritu Sancto </a:t>
            </a:r>
            <a:r>
              <a:rPr lang="el-GR" i="1" dirty="0">
                <a:solidFill>
                  <a:srgbClr val="FFFFFF"/>
                </a:solidFill>
                <a:latin typeface="Cambria" charset="-95"/>
                <a:ea typeface="Cambria" charset="-95"/>
                <a:cs typeface="Cambria" charset="-95"/>
              </a:rPr>
              <a:t>(Περί του Αγίου Πνεύματος)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De </a:t>
            </a:r>
            <a:r>
              <a:rPr lang="en-US" i="1" dirty="0">
                <a:solidFill>
                  <a:srgbClr val="FFFFFF"/>
                </a:solidFill>
                <a:latin typeface="Cambria" charset="-95"/>
                <a:ea typeface="Cambria" charset="-95"/>
                <a:cs typeface="Cambria" charset="-95"/>
              </a:rPr>
              <a:t>gratia (</a:t>
            </a:r>
            <a:r>
              <a:rPr lang="el-GR" i="1" dirty="0">
                <a:solidFill>
                  <a:srgbClr val="FFFFFF"/>
                </a:solidFill>
                <a:latin typeface="Cambria" charset="-95"/>
                <a:ea typeface="Cambria" charset="-95"/>
                <a:cs typeface="Cambria" charset="-95"/>
              </a:rPr>
              <a:t>Περί χάριτος)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Sermones </a:t>
            </a:r>
            <a:r>
              <a:rPr lang="el-GR" i="1" dirty="0">
                <a:solidFill>
                  <a:srgbClr val="FFFFFF"/>
                </a:solidFill>
                <a:latin typeface="Cambria" charset="-95"/>
                <a:ea typeface="Cambria" charset="-95"/>
                <a:cs typeface="Cambria" charset="-95"/>
              </a:rPr>
              <a:t>(Ομιλίες)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Epistulae </a:t>
            </a:r>
            <a:r>
              <a:rPr lang="en-US" i="1" dirty="0">
                <a:solidFill>
                  <a:srgbClr val="FFFFFF"/>
                </a:solidFill>
                <a:latin typeface="Cambria" charset="-95"/>
                <a:ea typeface="Cambria" charset="-95"/>
                <a:cs typeface="Cambria" charset="-95"/>
              </a:rPr>
              <a:t>XII (12 </a:t>
            </a:r>
            <a:r>
              <a:rPr lang="el-GR" i="1" dirty="0">
                <a:solidFill>
                  <a:srgbClr val="FFFFFF"/>
                </a:solidFill>
                <a:latin typeface="Cambria" charset="-95"/>
                <a:ea typeface="Cambria" charset="-95"/>
                <a:cs typeface="Cambria" charset="-95"/>
              </a:rPr>
              <a:t>Επιστολές)</a:t>
            </a:r>
          </a:p>
        </p:txBody>
      </p:sp>
      <p:sp>
        <p:nvSpPr>
          <p:cNvPr id="14950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917F797-CE32-431C-A13B-8BD3CC170FB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1"/>
          <p:cNvSpPr txBox="1">
            <a:spLocks noChangeArrowheads="1"/>
          </p:cNvSpPr>
          <p:nvPr/>
        </p:nvSpPr>
        <p:spPr bwMode="auto">
          <a:xfrm>
            <a:off x="251520" y="0"/>
            <a:ext cx="8435280"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ΦΑΥΣΤΟΣ ΡΗΓΙΟΥ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400/410 – 490/495)</a:t>
            </a:r>
          </a:p>
        </p:txBody>
      </p:sp>
      <p:sp>
        <p:nvSpPr>
          <p:cNvPr id="150530" name="Text Box 2"/>
          <p:cNvSpPr txBox="1">
            <a:spLocks noChangeArrowheads="1"/>
          </p:cNvSpPr>
          <p:nvPr/>
        </p:nvSpPr>
        <p:spPr bwMode="auto">
          <a:xfrm>
            <a:off x="457200" y="1628800"/>
            <a:ext cx="8229600"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Διδασκαλία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την ανατροπή των αιρετικών θέσεων του Μακεδόνιου σχετικά με το Άγιο Πνεύμα, στηριζόμενος στην προγενέστερη δυτική και ανατολική παράδοση.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τριαδολογία του ήταν βιβλικοπατερική.</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Στο ζήτημα της εκπόρευσης του Αγίου </a:t>
            </a:r>
            <a:r>
              <a:rPr lang="el-GR" i="1" dirty="0" smtClean="0">
                <a:solidFill>
                  <a:srgbClr val="FFFFFF"/>
                </a:solidFill>
                <a:latin typeface="Cambria" charset="-95"/>
                <a:ea typeface="Cambria" charset="-95"/>
                <a:cs typeface="Cambria" charset="-95"/>
              </a:rPr>
              <a:t>Πνεύματος δεν </a:t>
            </a:r>
            <a:r>
              <a:rPr lang="el-GR" i="1" dirty="0">
                <a:solidFill>
                  <a:srgbClr val="FFFFFF"/>
                </a:solidFill>
                <a:latin typeface="Cambria" charset="-95"/>
                <a:ea typeface="Cambria" charset="-95"/>
                <a:cs typeface="Cambria" charset="-95"/>
              </a:rPr>
              <a:t>παρουσιάζει σαφή διάκριση ανάμεσα στην αΐδια και την οικονομική </a:t>
            </a:r>
            <a:r>
              <a:rPr lang="el-GR" i="1" dirty="0" smtClean="0">
                <a:solidFill>
                  <a:srgbClr val="FFFFFF"/>
                </a:solidFill>
                <a:latin typeface="Cambria" charset="-95"/>
                <a:ea typeface="Cambria" charset="-95"/>
                <a:cs typeface="Cambria" charset="-95"/>
              </a:rPr>
              <a:t>Τριάδα (εκπόρευση </a:t>
            </a:r>
            <a:r>
              <a:rPr lang="en-US" i="1" dirty="0" smtClean="0">
                <a:solidFill>
                  <a:srgbClr val="FFFFFF"/>
                </a:solidFill>
                <a:latin typeface="Cambria" charset="-95"/>
                <a:ea typeface="Cambria" charset="-95"/>
                <a:cs typeface="Cambria" charset="-95"/>
              </a:rPr>
              <a:t>ex utroque</a:t>
            </a:r>
            <a:r>
              <a:rPr lang="el-GR" i="1" dirty="0" smtClean="0">
                <a:solidFill>
                  <a:srgbClr val="FFFFFF"/>
                </a:solidFill>
                <a:latin typeface="Cambria" charset="-95"/>
                <a:ea typeface="Cambria" charset="-95"/>
                <a:cs typeface="Cambria" charset="-95"/>
              </a:rPr>
              <a:t>).</a:t>
            </a:r>
            <a:endParaRPr lang="el-GR" i="1" dirty="0">
              <a:solidFill>
                <a:srgbClr val="FFFFFF"/>
              </a:solidFill>
              <a:latin typeface="Cambria" charset="-95"/>
              <a:ea typeface="Cambria" charset="-95"/>
              <a:cs typeface="Cambria" charset="-95"/>
            </a:endParaRPr>
          </a:p>
        </p:txBody>
      </p:sp>
      <p:sp>
        <p:nvSpPr>
          <p:cNvPr id="15053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EE1F708-A58E-4B2F-84C5-8E7DAB0D5C0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Box 1"/>
          <p:cNvSpPr txBox="1">
            <a:spLocks noChangeArrowheads="1"/>
          </p:cNvSpPr>
          <p:nvPr/>
        </p:nvSpPr>
        <p:spPr bwMode="auto">
          <a:xfrm>
            <a:off x="251520" y="0"/>
            <a:ext cx="843528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ΚΑΙΣΑΡΙΟΣ ΑΡΕΛΑΤΗΣ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470 – 542)</a:t>
            </a:r>
          </a:p>
        </p:txBody>
      </p:sp>
      <p:sp>
        <p:nvSpPr>
          <p:cNvPr id="151554" name="Text Box 2"/>
          <p:cNvSpPr txBox="1">
            <a:spLocks noChangeArrowheads="1"/>
          </p:cNvSpPr>
          <p:nvPr/>
        </p:nvSpPr>
        <p:spPr bwMode="auto">
          <a:xfrm>
            <a:off x="395536" y="1412776"/>
            <a:ext cx="8291264" cy="491182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Σε νεαρή ηλικία εισήλθε στη μοναστική κοινότητα του Ληρίνου.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Λίγα χρόνια αργότερα μετέβη στην Αρελάτη όπου υπηρέτησε ως διάκονος, πρεσβύτερος, ηγούμενος και στα έτη 500 </a:t>
            </a:r>
            <a:r>
              <a:rPr lang="el-GR" i="1" dirty="0" smtClean="0">
                <a:solidFill>
                  <a:srgbClr val="FFFFFF"/>
                </a:solidFill>
                <a:latin typeface="Cambria" charset="-95"/>
                <a:ea typeface="Cambria" charset="-95"/>
                <a:cs typeface="Cambria" charset="-95"/>
              </a:rPr>
              <a:t>- 502 </a:t>
            </a:r>
            <a:r>
              <a:rPr lang="el-GR" i="1" dirty="0">
                <a:solidFill>
                  <a:srgbClr val="FFFFFF"/>
                </a:solidFill>
                <a:latin typeface="Cambria" charset="-95"/>
                <a:ea typeface="Cambria" charset="-95"/>
                <a:cs typeface="Cambria" charset="-95"/>
              </a:rPr>
              <a:t>επίσκοπος της πόλης.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για την αγάπη και το αμείωτο ενδιαφέρον προς το </a:t>
            </a:r>
            <a:r>
              <a:rPr lang="el-GR" i="1" dirty="0" smtClean="0">
                <a:solidFill>
                  <a:srgbClr val="FFFFFF"/>
                </a:solidFill>
                <a:latin typeface="Cambria" charset="-95"/>
                <a:ea typeface="Cambria" charset="-95"/>
                <a:cs typeface="Cambria" charset="-95"/>
              </a:rPr>
              <a:t>ποίμνιό </a:t>
            </a:r>
            <a:r>
              <a:rPr lang="el-GR" i="1" dirty="0">
                <a:solidFill>
                  <a:srgbClr val="FFFFFF"/>
                </a:solidFill>
                <a:latin typeface="Cambria" charset="-95"/>
                <a:ea typeface="Cambria" charset="-95"/>
                <a:cs typeface="Cambria" charset="-95"/>
              </a:rPr>
              <a:t>του, εκδηλώνοντας το οικουμενικό πνεύμα της Εκκλησίας.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Συνέβαλε στην εκτόνωση της θεολογικής έριδας για τον προορισμό και τη θεία χάρη.</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dirty="0">
              <a:solidFill>
                <a:srgbClr val="FFFFFF"/>
              </a:solidFill>
              <a:latin typeface="Palatino Linotype" charset="0"/>
              <a:ea typeface="ヒラギノ角ゴ Pro W3" charset="0"/>
              <a:cs typeface="ヒラギノ角ゴ Pro W3" charset="0"/>
            </a:endParaRPr>
          </a:p>
        </p:txBody>
      </p:sp>
      <p:sp>
        <p:nvSpPr>
          <p:cNvPr id="15155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833C716-6444-47FC-A267-C1A1149F581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ext Box 1"/>
          <p:cNvSpPr txBox="1">
            <a:spLocks noChangeArrowheads="1"/>
          </p:cNvSpPr>
          <p:nvPr/>
        </p:nvSpPr>
        <p:spPr bwMode="auto">
          <a:xfrm>
            <a:off x="457200" y="116632"/>
            <a:ext cx="8229600" cy="92476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ΚΑΙΣΑΡΙΟΣ ΑΡΕΛΑΤΗΣ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470 – 542)</a:t>
            </a:r>
          </a:p>
        </p:txBody>
      </p:sp>
      <p:sp>
        <p:nvSpPr>
          <p:cNvPr id="152578" name="Text Box 2"/>
          <p:cNvSpPr txBox="1">
            <a:spLocks noChangeArrowheads="1"/>
          </p:cNvSpPr>
          <p:nvPr/>
        </p:nvSpPr>
        <p:spPr bwMode="auto">
          <a:xfrm>
            <a:off x="457200" y="1628800"/>
            <a:ext cx="8363272" cy="472755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στην εκκλησιαστική ρητορική.</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Διασώθηκαν 230 Ομιλίες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Συνέταξε δυο μοναστικούς Κανονισμούς.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τρία εργίδια: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rgbClr val="FFFFFF"/>
                </a:solidFill>
                <a:latin typeface="Cambria" charset="-95"/>
                <a:ea typeface="Cambria" charset="-95"/>
                <a:cs typeface="Cambria" charset="-95"/>
              </a:rPr>
              <a:t>De gratia </a:t>
            </a:r>
            <a:r>
              <a:rPr lang="el-GR" i="1" dirty="0">
                <a:solidFill>
                  <a:srgbClr val="FFFFFF"/>
                </a:solidFill>
                <a:latin typeface="Cambria" charset="-95"/>
                <a:ea typeface="Cambria" charset="-95"/>
                <a:cs typeface="Cambria" charset="-95"/>
              </a:rPr>
              <a:t>(Περί της χάρης)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De </a:t>
            </a:r>
            <a:r>
              <a:rPr lang="en-US" i="1" dirty="0">
                <a:solidFill>
                  <a:srgbClr val="FFFFFF"/>
                </a:solidFill>
                <a:latin typeface="Cambria" charset="-95"/>
                <a:ea typeface="Cambria" charset="-95"/>
                <a:cs typeface="Cambria" charset="-95"/>
              </a:rPr>
              <a:t>mysterio sanctae Trinitatis </a:t>
            </a:r>
            <a:r>
              <a:rPr lang="el-GR" i="1" dirty="0">
                <a:solidFill>
                  <a:srgbClr val="FFFFFF"/>
                </a:solidFill>
                <a:latin typeface="Cambria" charset="-95"/>
                <a:ea typeface="Cambria" charset="-95"/>
                <a:cs typeface="Cambria" charset="-95"/>
              </a:rPr>
              <a:t>(Περί του μυστηρίου της αγίας Τριάδας)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Breviarium </a:t>
            </a:r>
            <a:r>
              <a:rPr lang="en-US" i="1" dirty="0">
                <a:solidFill>
                  <a:srgbClr val="FFFFFF"/>
                </a:solidFill>
                <a:latin typeface="Cambria" charset="-95"/>
                <a:ea typeface="Cambria" charset="-95"/>
                <a:cs typeface="Cambria" charset="-95"/>
              </a:rPr>
              <a:t>adversus haereticos </a:t>
            </a:r>
            <a:r>
              <a:rPr lang="el-GR" i="1" dirty="0">
                <a:solidFill>
                  <a:srgbClr val="FFFFFF"/>
                </a:solidFill>
                <a:latin typeface="Cambria" charset="-95"/>
                <a:ea typeface="Cambria" charset="-95"/>
                <a:cs typeface="Cambria" charset="-95"/>
              </a:rPr>
              <a:t>(Επιτομή κατά των αιρετικών)</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dirty="0">
              <a:solidFill>
                <a:srgbClr val="FFFFFF"/>
              </a:solidFill>
              <a:latin typeface="Palatino Linotype" charset="0"/>
              <a:ea typeface="ヒラギノ角ゴ Pro W3" charset="0"/>
              <a:cs typeface="ヒラギノ角ゴ Pro W3" charset="0"/>
            </a:endParaRP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dirty="0">
              <a:solidFill>
                <a:srgbClr val="FFFFFF"/>
              </a:solidFill>
              <a:latin typeface="Constantia" pitchFamily="16" charset="0"/>
              <a:ea typeface="ヒラギノ角ゴ Pro W3" charset="0"/>
              <a:cs typeface="ヒラギノ角ゴ Pro W3" charset="0"/>
            </a:endParaRP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dirty="0">
              <a:solidFill>
                <a:srgbClr val="FFFFFF"/>
              </a:solidFill>
              <a:latin typeface="Constantia" pitchFamily="16" charset="0"/>
              <a:ea typeface="ヒラギノ角ゴ Pro W3" charset="0"/>
              <a:cs typeface="ヒラギノ角ゴ Pro W3" charset="0"/>
            </a:endParaRPr>
          </a:p>
        </p:txBody>
      </p:sp>
      <p:sp>
        <p:nvSpPr>
          <p:cNvPr id="15257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CF49E5-5CED-409A-A3F3-254B4F40FA9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ext Box 1"/>
          <p:cNvSpPr txBox="1">
            <a:spLocks noChangeArrowheads="1"/>
          </p:cNvSpPr>
          <p:nvPr/>
        </p:nvSpPr>
        <p:spPr bwMode="auto">
          <a:xfrm>
            <a:off x="323528" y="0"/>
            <a:ext cx="8363272"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ΤΟΥΡΩΝΩΝ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538 – 594)</a:t>
            </a:r>
          </a:p>
        </p:txBody>
      </p:sp>
      <p:sp>
        <p:nvSpPr>
          <p:cNvPr id="153602" name="Text Box 2"/>
          <p:cNvSpPr txBox="1">
            <a:spLocks noChangeArrowheads="1"/>
          </p:cNvSpPr>
          <p:nvPr/>
        </p:nvSpPr>
        <p:spPr bwMode="auto">
          <a:xfrm>
            <a:off x="323528" y="2060848"/>
            <a:ext cx="8363272" cy="426375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Δεν έλαβε ιδιαίτερα υψηλή μόρφωση.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573  καταστάθηκε επίσκοπος Τουρώνων.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ποιμαντορία του υπήρξε πετυχημένη.</a:t>
            </a:r>
          </a:p>
        </p:txBody>
      </p:sp>
      <p:sp>
        <p:nvSpPr>
          <p:cNvPr id="15360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8D906F3-63E4-4DC2-AD5B-336193C3ACB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1"/>
          <p:cNvSpPr txBox="1">
            <a:spLocks noChangeArrowheads="1"/>
          </p:cNvSpPr>
          <p:nvPr/>
        </p:nvSpPr>
        <p:spPr bwMode="auto">
          <a:xfrm>
            <a:off x="107504" y="116632"/>
            <a:ext cx="8579296" cy="935881"/>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ΤΟΥΡΩΝΩΝ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538 – 594)</a:t>
            </a:r>
          </a:p>
        </p:txBody>
      </p:sp>
      <p:sp>
        <p:nvSpPr>
          <p:cNvPr id="154626" name="Text Box 2"/>
          <p:cNvSpPr txBox="1">
            <a:spLocks noChangeArrowheads="1"/>
          </p:cNvSpPr>
          <p:nvPr/>
        </p:nvSpPr>
        <p:spPr bwMode="auto">
          <a:xfrm>
            <a:off x="323528" y="1412776"/>
            <a:ext cx="8568952" cy="494357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στη συγγραφή αγιολογικών έργων και στην ιστοριογραφία.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Αγιολογικά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rgbClr val="FFFFFF"/>
                </a:solidFill>
                <a:latin typeface="Cambria" charset="-95"/>
                <a:ea typeface="Cambria" charset="-95"/>
                <a:cs typeface="Cambria" charset="-95"/>
              </a:rPr>
              <a:t>De gloria Martyrum (</a:t>
            </a:r>
            <a:r>
              <a:rPr lang="el-GR" i="1" dirty="0">
                <a:solidFill>
                  <a:srgbClr val="FFFFFF"/>
                </a:solidFill>
                <a:latin typeface="Cambria" charset="-95"/>
                <a:ea typeface="Cambria" charset="-95"/>
                <a:cs typeface="Cambria" charset="-95"/>
              </a:rPr>
              <a:t>Περί της δόξας των Μαρτύρων)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De </a:t>
            </a:r>
            <a:r>
              <a:rPr lang="en-US" i="1" dirty="0">
                <a:solidFill>
                  <a:srgbClr val="FFFFFF"/>
                </a:solidFill>
                <a:latin typeface="Cambria" charset="-95"/>
                <a:ea typeface="Cambria" charset="-95"/>
                <a:cs typeface="Cambria" charset="-95"/>
              </a:rPr>
              <a:t>miraculis Sancti Iuliani (</a:t>
            </a:r>
            <a:r>
              <a:rPr lang="el-GR" i="1" dirty="0">
                <a:solidFill>
                  <a:srgbClr val="FFFFFF"/>
                </a:solidFill>
                <a:latin typeface="Cambria" charset="-95"/>
                <a:ea typeface="Cambria" charset="-95"/>
                <a:cs typeface="Cambria" charset="-95"/>
              </a:rPr>
              <a:t>Περί των Θαυμάτων του Αγίου Ιουλιανού)</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De </a:t>
            </a:r>
            <a:r>
              <a:rPr lang="en-US" i="1" dirty="0">
                <a:solidFill>
                  <a:srgbClr val="FFFFFF"/>
                </a:solidFill>
                <a:latin typeface="Cambria" charset="-95"/>
                <a:ea typeface="Cambria" charset="-95"/>
                <a:cs typeface="Cambria" charset="-95"/>
              </a:rPr>
              <a:t>miraculis Sancti Martini, libri IV</a:t>
            </a:r>
            <a:r>
              <a:rPr lang="el-GR" i="1" dirty="0">
                <a:solidFill>
                  <a:srgbClr val="FFFFFF"/>
                </a:solidFill>
                <a:latin typeface="Cambria" charset="-95"/>
                <a:ea typeface="Cambria" charset="-95"/>
                <a:cs typeface="Cambria" charset="-95"/>
              </a:rPr>
              <a:t> (Περί των θαυμάτων του Αγίου Μαρτίνου, βιβλία 4)</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De </a:t>
            </a:r>
            <a:r>
              <a:rPr lang="en-US" i="1" dirty="0">
                <a:solidFill>
                  <a:srgbClr val="FFFFFF"/>
                </a:solidFill>
                <a:latin typeface="Cambria" charset="-95"/>
                <a:ea typeface="Cambria" charset="-95"/>
                <a:cs typeface="Cambria" charset="-95"/>
              </a:rPr>
              <a:t>vita Patrum (</a:t>
            </a:r>
            <a:r>
              <a:rPr lang="el-GR" i="1" dirty="0">
                <a:solidFill>
                  <a:srgbClr val="FFFFFF"/>
                </a:solidFill>
                <a:latin typeface="Cambria" charset="-95"/>
                <a:ea typeface="Cambria" charset="-95"/>
                <a:cs typeface="Cambria" charset="-95"/>
              </a:rPr>
              <a:t>Περί του βίου των Πατέρων)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In </a:t>
            </a:r>
            <a:r>
              <a:rPr lang="en-US" i="1" dirty="0">
                <a:solidFill>
                  <a:srgbClr val="FFFFFF"/>
                </a:solidFill>
                <a:latin typeface="Cambria" charset="-95"/>
                <a:ea typeface="Cambria" charset="-95"/>
                <a:cs typeface="Cambria" charset="-95"/>
              </a:rPr>
              <a:t>gloria Confessorum (</a:t>
            </a:r>
            <a:r>
              <a:rPr lang="el-GR" i="1" dirty="0">
                <a:solidFill>
                  <a:srgbClr val="FFFFFF"/>
                </a:solidFill>
                <a:latin typeface="Cambria" charset="-95"/>
                <a:ea typeface="Cambria" charset="-95"/>
                <a:cs typeface="Cambria" charset="-95"/>
              </a:rPr>
              <a:t>Εις δόξαν των Ομολογητών)</a:t>
            </a:r>
          </a:p>
        </p:txBody>
      </p:sp>
      <p:sp>
        <p:nvSpPr>
          <p:cNvPr id="15462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E29E50-2AF0-4F72-BC8A-CC328157D61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ext Box 1"/>
          <p:cNvSpPr txBox="1">
            <a:spLocks noChangeArrowheads="1"/>
          </p:cNvSpPr>
          <p:nvPr/>
        </p:nvSpPr>
        <p:spPr bwMode="auto">
          <a:xfrm>
            <a:off x="457200" y="0"/>
            <a:ext cx="8229600" cy="9810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i="1" dirty="0">
                <a:solidFill>
                  <a:srgbClr val="DBF5F9"/>
                </a:solidFill>
                <a:latin typeface="Cambria" charset="-95"/>
                <a:ea typeface="Cambria" charset="-95"/>
                <a:cs typeface="Cambria" charset="-95"/>
              </a:rPr>
              <a:t>Ιβηρική Γραμματεία</a:t>
            </a:r>
          </a:p>
        </p:txBody>
      </p:sp>
      <p:sp>
        <p:nvSpPr>
          <p:cNvPr id="155650" name="Text Box 2"/>
          <p:cNvSpPr txBox="1">
            <a:spLocks noChangeArrowheads="1"/>
          </p:cNvSpPr>
          <p:nvPr/>
        </p:nvSpPr>
        <p:spPr bwMode="auto">
          <a:xfrm>
            <a:off x="457200" y="1412875"/>
            <a:ext cx="8229600" cy="4911725"/>
          </a:xfrm>
          <a:prstGeom prst="rect">
            <a:avLst/>
          </a:prstGeom>
          <a:noFill/>
          <a:ln w="9525" cap="flat">
            <a:noFill/>
            <a:round/>
            <a:headEnd/>
            <a:tailEnd/>
          </a:ln>
          <a:effectLst/>
        </p:spPr>
        <p:txBody>
          <a:bodyPr/>
          <a:lstStyle/>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Όσιος Κορδούης</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Ποτάμιος Ολισιπόνου</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Πρισκιλλιανός</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Πακιανός Βαρκελώνης</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Γρηγόριος Ελιβήρου</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Προυδέντιος</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(Παύλος;) Ορώσιος</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Μαρτίνος Βράγας</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Λέανδρος Σεβίλλης</a:t>
            </a:r>
          </a:p>
          <a:p>
            <a:pPr marL="569913" indent="-569913">
              <a:spcBef>
                <a:spcPts val="600"/>
              </a:spcBef>
              <a:buClr>
                <a:srgbClr val="0BD0D9"/>
              </a:buClr>
              <a:buSzPct val="95000"/>
              <a:buFont typeface="Arial" charset="0"/>
              <a:buChar char="•"/>
              <a:tabLst>
                <a:tab pos="1209675" algn="l"/>
                <a:tab pos="2124075" algn="l"/>
                <a:tab pos="3038475" algn="l"/>
                <a:tab pos="3952875" algn="l"/>
                <a:tab pos="4867275" algn="l"/>
                <a:tab pos="5781675" algn="l"/>
                <a:tab pos="6696075" algn="l"/>
                <a:tab pos="7610475" algn="l"/>
                <a:tab pos="8524875" algn="l"/>
                <a:tab pos="9439275" algn="l"/>
                <a:tab pos="10353675" algn="l"/>
              </a:tabLst>
            </a:pPr>
            <a:r>
              <a:rPr lang="el-GR" i="1" dirty="0">
                <a:solidFill>
                  <a:srgbClr val="FFFFFF"/>
                </a:solidFill>
                <a:latin typeface="Cambria" charset="-95"/>
                <a:ea typeface="Cambria" charset="-95"/>
                <a:cs typeface="Cambria" charset="-95"/>
              </a:rPr>
              <a:t>Ισίδωρος Σεβίλλης</a:t>
            </a:r>
          </a:p>
        </p:txBody>
      </p:sp>
      <p:sp>
        <p:nvSpPr>
          <p:cNvPr id="15565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658640F-7F73-4E75-9C76-31CFC061B87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ext Box 1"/>
          <p:cNvSpPr txBox="1">
            <a:spLocks noChangeArrowheads="1"/>
          </p:cNvSpPr>
          <p:nvPr/>
        </p:nvSpPr>
        <p:spPr bwMode="auto">
          <a:xfrm>
            <a:off x="457200" y="0"/>
            <a:ext cx="8229600" cy="7651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ΟΣΙΟΣ ΚΟΡΔΟΥΗΣ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256 – 358)</a:t>
            </a:r>
          </a:p>
        </p:txBody>
      </p:sp>
      <p:sp>
        <p:nvSpPr>
          <p:cNvPr id="156674" name="Text Box 2"/>
          <p:cNvSpPr txBox="1">
            <a:spLocks noChangeArrowheads="1"/>
          </p:cNvSpPr>
          <p:nvPr/>
        </p:nvSpPr>
        <p:spPr bwMode="auto">
          <a:xfrm>
            <a:off x="457200" y="1268760"/>
            <a:ext cx="8229600" cy="505584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Στοιχεία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300 έγινε επίσκοπος Κορδούης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Μετά το διάταγμα των Μεδιολάνων (313) έγινε σύμβουλος του Μ. Κωνσταντίνου.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324 στάλθηκε στην Ανατολή για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διευθέτηση της αρειανικής κρίσης και πρότεινε στον Μ. Κωνσταντίνο τη σύγκληση της Α’ Οικουμενικής Συνόδου.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Τάχθηκε στο πλευρό του Μ. Αθανασίου και της διδασκαλίας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Παρέμεινε σταθερός στο δόγμα του Ομοουσίου.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343 προήδρευσε στη σύνοδο της Σαρδικής.</a:t>
            </a:r>
          </a:p>
        </p:txBody>
      </p:sp>
      <p:sp>
        <p:nvSpPr>
          <p:cNvPr id="15667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A82EEFC-B2CE-45BB-855F-AD110BA76C4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51520" y="318493"/>
            <a:ext cx="8229600" cy="93610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ΑΡΝΟΒΙΟΣ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τέλη 3</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 – αρχές 4</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a:t>
            </a:r>
          </a:p>
        </p:txBody>
      </p:sp>
      <p:sp>
        <p:nvSpPr>
          <p:cNvPr id="19458" name="Text Box 2"/>
          <p:cNvSpPr txBox="1">
            <a:spLocks noChangeArrowheads="1"/>
          </p:cNvSpPr>
          <p:nvPr/>
        </p:nvSpPr>
        <p:spPr bwMode="auto">
          <a:xfrm>
            <a:off x="395536" y="1772816"/>
            <a:ext cx="8291264" cy="4353347"/>
          </a:xfrm>
          <a:prstGeom prst="rect">
            <a:avLst/>
          </a:prstGeom>
          <a:noFill/>
          <a:ln w="9525" cap="flat">
            <a:noFill/>
            <a:round/>
            <a:headEnd/>
            <a:tailEnd/>
          </a:ln>
          <a:effectLst/>
        </p:spPr>
        <p:txBody>
          <a:bodyPr/>
          <a:lstStyle/>
          <a:p>
            <a:pPr marL="273050" indent="-271463" algn="ctr">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 απολογητικό σύγγραμμα του Αρνόβιου φέρει τον τίτλο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Κατά Εθνικών ή Εθνών</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 σύγγραμμά του αποτελείται από 7 βιβλία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Κυριαρχεί το ρητορικό ύφος και η διαλεκτική.</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Στο έργο διασώζονται πολύτιμες πληροφορίες σχετικά με τις αρχαίες ειδωλολατρικές λατρείες.</a:t>
            </a:r>
          </a:p>
        </p:txBody>
      </p:sp>
      <p:sp>
        <p:nvSpPr>
          <p:cNvPr id="1945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1C9AD7D-93EA-4049-9DC8-A9B4B21F04D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 Box 1"/>
          <p:cNvSpPr txBox="1">
            <a:spLocks noChangeArrowheads="1"/>
          </p:cNvSpPr>
          <p:nvPr/>
        </p:nvSpPr>
        <p:spPr bwMode="auto">
          <a:xfrm>
            <a:off x="323528" y="0"/>
            <a:ext cx="8363272"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ΟΣΙΟΣ ΚΟΡΔΟΥΗΣ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Palatino Linotype" charset="0"/>
                <a:ea typeface="ヒラギノ角ゴ Pro W3" charset="0"/>
                <a:cs typeface="ヒラギノ角ゴ Pro W3" charset="0"/>
              </a:rPr>
              <a:t>(</a:t>
            </a:r>
            <a:r>
              <a:rPr lang="el-GR" i="1" dirty="0">
                <a:solidFill>
                  <a:srgbClr val="DBF5F9"/>
                </a:solidFill>
                <a:latin typeface="Palatino Linotype" charset="0"/>
                <a:ea typeface="ヒラギノ角ゴ Pro W3" charset="0"/>
                <a:cs typeface="ヒラギノ角ゴ Pro W3" charset="0"/>
              </a:rPr>
              <a:t>256 – 358)</a:t>
            </a:r>
          </a:p>
        </p:txBody>
      </p:sp>
      <p:sp>
        <p:nvSpPr>
          <p:cNvPr id="157698" name="Text Box 2"/>
          <p:cNvSpPr txBox="1">
            <a:spLocks noChangeArrowheads="1"/>
          </p:cNvSpPr>
          <p:nvPr/>
        </p:nvSpPr>
        <p:spPr bwMode="auto">
          <a:xfrm>
            <a:off x="467544" y="1628800"/>
            <a:ext cx="8219256"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Προσπάθησε να αποτρέψει το μένος των Αρειανών κατά του Μ. Αθανασίου.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357 στη Σύνοδο </a:t>
            </a:r>
            <a:r>
              <a:rPr lang="el-GR" i="1" dirty="0" smtClean="0">
                <a:solidFill>
                  <a:srgbClr val="FFFFFF"/>
                </a:solidFill>
                <a:latin typeface="Cambria" charset="-95"/>
                <a:ea typeface="Cambria" charset="-95"/>
                <a:cs typeface="Cambria" charset="-95"/>
              </a:rPr>
              <a:t>του Σιρμίου </a:t>
            </a:r>
            <a:r>
              <a:rPr lang="el-GR" i="1" dirty="0">
                <a:solidFill>
                  <a:srgbClr val="FFFFFF"/>
                </a:solidFill>
                <a:latin typeface="Cambria" charset="-95"/>
                <a:ea typeface="Cambria" charset="-95"/>
                <a:cs typeface="Cambria" charset="-95"/>
              </a:rPr>
              <a:t>διατυπώθηκε το αιρετικό Σύμβολο των </a:t>
            </a:r>
            <a:r>
              <a:rPr lang="el-GR" i="1" dirty="0" smtClean="0">
                <a:solidFill>
                  <a:srgbClr val="FFFFFF"/>
                </a:solidFill>
                <a:latin typeface="Cambria" charset="-95"/>
                <a:ea typeface="Cambria" charset="-95"/>
                <a:cs typeface="Cambria" charset="-95"/>
              </a:rPr>
              <a:t>Ανομοίων. Ο </a:t>
            </a:r>
            <a:r>
              <a:rPr lang="el-GR" i="1" dirty="0">
                <a:solidFill>
                  <a:srgbClr val="FFFFFF"/>
                </a:solidFill>
                <a:latin typeface="Cambria" charset="-95"/>
                <a:ea typeface="Cambria" charset="-95"/>
                <a:cs typeface="Cambria" charset="-95"/>
              </a:rPr>
              <a:t>Όσιος το υπέγραψε μετά από πίεση </a:t>
            </a:r>
            <a:r>
              <a:rPr lang="el-GR" i="1" dirty="0" smtClean="0">
                <a:solidFill>
                  <a:srgbClr val="FFFFFF"/>
                </a:solidFill>
                <a:latin typeface="Cambria" charset="-95"/>
                <a:ea typeface="Cambria" charset="-95"/>
                <a:cs typeface="Cambria" charset="-95"/>
              </a:rPr>
              <a:t>του </a:t>
            </a:r>
            <a:r>
              <a:rPr lang="el-GR" i="1" dirty="0">
                <a:solidFill>
                  <a:srgbClr val="FFFFFF"/>
                </a:solidFill>
                <a:latin typeface="Cambria" charset="-95"/>
                <a:ea typeface="Cambria" charset="-95"/>
                <a:cs typeface="Cambria" charset="-95"/>
              </a:rPr>
              <a:t>Κωνστάντιου, μετανόησε όμως λίγο πριν το θάνατό του. </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5769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E95419-E3B4-4B58-97AF-64CDFD9973D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 Box 1"/>
          <p:cNvSpPr txBox="1">
            <a:spLocks noChangeArrowheads="1"/>
          </p:cNvSpPr>
          <p:nvPr/>
        </p:nvSpPr>
        <p:spPr bwMode="auto">
          <a:xfrm>
            <a:off x="251520" y="116632"/>
            <a:ext cx="8435280" cy="100890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ΟΣΙΟΣ ΚΟΡΔΟΥΗΣ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256 – 358)</a:t>
            </a:r>
          </a:p>
        </p:txBody>
      </p:sp>
      <p:sp>
        <p:nvSpPr>
          <p:cNvPr id="158722" name="Text Box 2"/>
          <p:cNvSpPr txBox="1">
            <a:spLocks noChangeArrowheads="1"/>
          </p:cNvSpPr>
          <p:nvPr/>
        </p:nvSpPr>
        <p:spPr bwMode="auto">
          <a:xfrm>
            <a:off x="467544" y="1844824"/>
            <a:ext cx="8219256" cy="447977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Διασώθηκαν δύο επιστολές του:</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Επιστολή προς πάπα Ιούλιο</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Επιστολή </a:t>
            </a:r>
            <a:r>
              <a:rPr lang="el-GR" i="1" dirty="0">
                <a:solidFill>
                  <a:srgbClr val="FFFFFF"/>
                </a:solidFill>
                <a:latin typeface="Cambria" charset="-95"/>
                <a:ea typeface="Cambria" charset="-95"/>
                <a:cs typeface="Cambria" charset="-95"/>
              </a:rPr>
              <a:t>προς Κωνστάντιο</a:t>
            </a:r>
          </a:p>
        </p:txBody>
      </p:sp>
      <p:sp>
        <p:nvSpPr>
          <p:cNvPr id="15872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2DD1643-15B3-41BA-BAFA-7882486C7C8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ext Box 1"/>
          <p:cNvSpPr txBox="1">
            <a:spLocks noChangeArrowheads="1"/>
          </p:cNvSpPr>
          <p:nvPr/>
        </p:nvSpPr>
        <p:spPr bwMode="auto">
          <a:xfrm>
            <a:off x="251520" y="0"/>
            <a:ext cx="8435280"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ΟΣΙΟΣ ΚΟΡΔΟΥΗΣ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256 – 358)</a:t>
            </a:r>
          </a:p>
        </p:txBody>
      </p:sp>
      <p:sp>
        <p:nvSpPr>
          <p:cNvPr id="159746" name="Text Box 2"/>
          <p:cNvSpPr txBox="1">
            <a:spLocks noChangeArrowheads="1"/>
          </p:cNvSpPr>
          <p:nvPr/>
        </p:nvSpPr>
        <p:spPr bwMode="auto">
          <a:xfrm>
            <a:off x="467544" y="1484784"/>
            <a:ext cx="8219256" cy="483981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πιστός στον Όρο της Α’ Οικουμενικής Συνόδου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Ποτέ δεν κατατάχθηκε ενσυνείδητα στις τάξεις των αρειανόφρονων παρότι </a:t>
            </a:r>
            <a:r>
              <a:rPr lang="el-GR" i="1" dirty="0" smtClean="0">
                <a:solidFill>
                  <a:srgbClr val="FFFFFF"/>
                </a:solidFill>
                <a:latin typeface="Cambria" charset="-95"/>
                <a:ea typeface="Cambria" charset="-95"/>
                <a:cs typeface="Cambria" charset="-95"/>
              </a:rPr>
              <a:t>υπέγραψε </a:t>
            </a:r>
            <a:r>
              <a:rPr lang="el-GR" i="1" dirty="0">
                <a:solidFill>
                  <a:srgbClr val="FFFFFF"/>
                </a:solidFill>
                <a:latin typeface="Cambria" charset="-95"/>
                <a:ea typeface="Cambria" charset="-95"/>
                <a:cs typeface="Cambria" charset="-95"/>
              </a:rPr>
              <a:t>το Σύμβολο του Σιρμίου.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Πολύ σημαντικές θεωρούνται οι απόψεις του γύρω από τις σχέσεις της Εκκλησίας με την πολιτική ηγεσία.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Πίστευε πως η Εκκλησία έχει δική της πνευματική ταυτότητα και </a:t>
            </a:r>
            <a:r>
              <a:rPr lang="el-GR" i="1" dirty="0" smtClean="0">
                <a:solidFill>
                  <a:srgbClr val="FFFFFF"/>
                </a:solidFill>
                <a:latin typeface="Cambria" charset="-95"/>
                <a:ea typeface="Cambria" charset="-95"/>
                <a:cs typeface="Cambria" charset="-95"/>
              </a:rPr>
              <a:t>δε </a:t>
            </a:r>
            <a:r>
              <a:rPr lang="el-GR" i="1" dirty="0">
                <a:solidFill>
                  <a:srgbClr val="FFFFFF"/>
                </a:solidFill>
                <a:latin typeface="Cambria" charset="-95"/>
                <a:ea typeface="Cambria" charset="-95"/>
                <a:cs typeface="Cambria" charset="-95"/>
              </a:rPr>
              <a:t>χρειάζεται την προστασία της πολιτείας.</a:t>
            </a:r>
          </a:p>
        </p:txBody>
      </p:sp>
      <p:sp>
        <p:nvSpPr>
          <p:cNvPr id="15974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266A0F6-1CEB-428A-BA09-45C039043E8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ext Box 1"/>
          <p:cNvSpPr txBox="1">
            <a:spLocks noChangeArrowheads="1"/>
          </p:cNvSpPr>
          <p:nvPr/>
        </p:nvSpPr>
        <p:spPr bwMode="auto">
          <a:xfrm>
            <a:off x="457200" y="0"/>
            <a:ext cx="8229600" cy="9810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ΠΟΤΑΜΙΟΣ ΟΛΙΣΙΠΟΝΟΥ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ημερομηνίας γεννήσεως – 360)</a:t>
            </a:r>
          </a:p>
        </p:txBody>
      </p:sp>
      <p:sp>
        <p:nvSpPr>
          <p:cNvPr id="160770" name="Text Box 2"/>
          <p:cNvSpPr txBox="1">
            <a:spLocks noChangeArrowheads="1"/>
          </p:cNvSpPr>
          <p:nvPr/>
        </p:nvSpPr>
        <p:spPr bwMode="auto">
          <a:xfrm>
            <a:off x="457200" y="1772816"/>
            <a:ext cx="8229600" cy="455178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ο πρώτος εκκλησιαστικός συγγραφέας της Πορτογαλίας.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350 χειροτονήθηκε Επίσκοπος </a:t>
            </a:r>
            <a:r>
              <a:rPr lang="el-GR" i="1" dirty="0" smtClean="0">
                <a:solidFill>
                  <a:srgbClr val="FFFFFF"/>
                </a:solidFill>
                <a:latin typeface="Cambria" charset="-95"/>
                <a:ea typeface="Cambria" charset="-95"/>
                <a:cs typeface="Cambria" charset="-95"/>
              </a:rPr>
              <a:t>Ολισιπόνου (Λισαβόνας).</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μόρφωσή του και η θεολογική του κατάρτιση θεωρούνται μέτριες.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Συνταυτίσθηκε αρχικά με τους Ημιαρειανούς και υπέγραψε το Σύμβολο του Σιρμίου αλλά μάλλον πιέστηκε και λίγο πριν πεθάνει μετανόησε. </a:t>
            </a:r>
          </a:p>
        </p:txBody>
      </p:sp>
      <p:sp>
        <p:nvSpPr>
          <p:cNvPr id="16077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018FF56-0FE4-4088-A96F-3872EA02602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1"/>
          <p:cNvSpPr txBox="1">
            <a:spLocks noChangeArrowheads="1"/>
          </p:cNvSpPr>
          <p:nvPr/>
        </p:nvSpPr>
        <p:spPr bwMode="auto">
          <a:xfrm>
            <a:off x="251520" y="188640"/>
            <a:ext cx="8435280" cy="93689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ΠΟΤΑΜΙΟΣ ΟΛΙΣΙΠΟΝΟΥ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ημερομηνίας γεννήσεως – 360)</a:t>
            </a:r>
          </a:p>
        </p:txBody>
      </p:sp>
      <p:sp>
        <p:nvSpPr>
          <p:cNvPr id="161794" name="Text Box 2"/>
          <p:cNvSpPr txBox="1">
            <a:spLocks noChangeArrowheads="1"/>
          </p:cNvSpPr>
          <p:nvPr/>
        </p:nvSpPr>
        <p:spPr bwMode="auto">
          <a:xfrm>
            <a:off x="395536" y="1700808"/>
            <a:ext cx="8291264" cy="4623792"/>
          </a:xfrm>
          <a:prstGeom prst="rect">
            <a:avLst/>
          </a:prstGeom>
          <a:noFill/>
          <a:ln w="9525" cap="flat">
            <a:noFill/>
            <a:round/>
            <a:headEnd/>
            <a:tailEnd/>
          </a:ln>
          <a:effectLst/>
        </p:spPr>
        <p:txBody>
          <a:bodyPr/>
          <a:lstStyle/>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a:ea typeface="ヒラギノ角ゴ Pro W3" charset="0"/>
              <a:cs typeface="Palatino Linotype"/>
            </a:endParaRP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δύο Επιστολές και δύο Πραγματείες.</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Πραγματείες:</a:t>
            </a:r>
          </a:p>
          <a:p>
            <a:pPr marL="271463" indent="-271463">
              <a:spcBef>
                <a:spcPts val="650"/>
              </a:spcBef>
              <a:buClr>
                <a:srgbClr val="0BD0D9"/>
              </a:buClr>
              <a:buSzPct val="95000"/>
              <a:buFont typeface="Constantia" pitchFamily="16"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του Λαζάρου</a:t>
            </a:r>
          </a:p>
          <a:p>
            <a:pPr marL="271463" indent="-271463">
              <a:spcBef>
                <a:spcPts val="650"/>
              </a:spcBef>
              <a:buClr>
                <a:srgbClr val="0BD0D9"/>
              </a:buClr>
              <a:buSzPct val="95000"/>
              <a:buFont typeface="Constantia" pitchFamily="16"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του Μαρτυρίου Ησαΐου προφήτου</a:t>
            </a:r>
          </a:p>
          <a:p>
            <a:pPr marL="271463" indent="-271463">
              <a:spcBef>
                <a:spcPts val="6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Επιστολές:</a:t>
            </a:r>
          </a:p>
          <a:p>
            <a:pPr marL="271463" indent="-271463">
              <a:spcBef>
                <a:spcPts val="650"/>
              </a:spcBef>
              <a:buClr>
                <a:srgbClr val="0BD0D9"/>
              </a:buClr>
              <a:buSzPct val="95000"/>
              <a:buFont typeface="Constantia" pitchFamily="16"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Προς </a:t>
            </a:r>
            <a:r>
              <a:rPr lang="el-GR" i="1" dirty="0">
                <a:solidFill>
                  <a:srgbClr val="FFFFFF"/>
                </a:solidFill>
                <a:latin typeface="Cambria" charset="-95"/>
                <a:ea typeface="Cambria" charset="-95"/>
                <a:cs typeface="Cambria" charset="-95"/>
              </a:rPr>
              <a:t>Αθανάσιον Επίσκοπο</a:t>
            </a:r>
          </a:p>
          <a:p>
            <a:pPr marL="271463" indent="-271463">
              <a:spcBef>
                <a:spcPts val="650"/>
              </a:spcBef>
              <a:buClr>
                <a:srgbClr val="0BD0D9"/>
              </a:buClr>
              <a:buSzPct val="95000"/>
              <a:buFont typeface="Constantia" pitchFamily="16"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της Ουσίας του Πατρός και Υιού και του Αγίου Πνεύματος. </a:t>
            </a:r>
          </a:p>
          <a:p>
            <a:pPr marL="271463"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dirty="0">
              <a:solidFill>
                <a:srgbClr val="FFFFFF"/>
              </a:solidFill>
              <a:latin typeface="Constantia" pitchFamily="16" charset="0"/>
              <a:ea typeface="ヒラギノ角ゴ Pro W3" charset="0"/>
              <a:cs typeface="ヒラギノ角ゴ Pro W3" charset="0"/>
            </a:endParaRPr>
          </a:p>
        </p:txBody>
      </p:sp>
      <p:sp>
        <p:nvSpPr>
          <p:cNvPr id="16179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87F69C3-B660-4EC5-BA8B-99A398BCCDE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 Box 1"/>
          <p:cNvSpPr txBox="1">
            <a:spLocks noChangeArrowheads="1"/>
          </p:cNvSpPr>
          <p:nvPr/>
        </p:nvSpPr>
        <p:spPr bwMode="auto">
          <a:xfrm>
            <a:off x="251520" y="0"/>
            <a:ext cx="843528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ΠΡΙΣΚΙΛΛΙΑΝΟΣ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340 – 385)</a:t>
            </a:r>
          </a:p>
        </p:txBody>
      </p:sp>
      <p:sp>
        <p:nvSpPr>
          <p:cNvPr id="162818" name="Text Box 2"/>
          <p:cNvSpPr txBox="1">
            <a:spLocks noChangeArrowheads="1"/>
          </p:cNvSpPr>
          <p:nvPr/>
        </p:nvSpPr>
        <p:spPr bwMode="auto">
          <a:xfrm>
            <a:off x="457200" y="1340768"/>
            <a:ext cx="8229600" cy="545373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Στοιχεία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Γεννήθηκε στην Ισπανία και έλαβε καλή μόρφωση.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ικανότατος ομιλητής.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375 ίδρυσε στην Ισπανία μια ιδιότυπη αιρετική κίνηση η οποία απηχούσε γνωστικές, μανιχαϊστικές και </a:t>
            </a:r>
            <a:r>
              <a:rPr lang="el-GR" i="1" dirty="0" smtClean="0">
                <a:solidFill>
                  <a:srgbClr val="FFFFFF"/>
                </a:solidFill>
                <a:latin typeface="Cambria" charset="-95"/>
                <a:ea typeface="Cambria" charset="-95"/>
                <a:cs typeface="Cambria" charset="-95"/>
              </a:rPr>
              <a:t>δυαρχικές </a:t>
            </a:r>
            <a:r>
              <a:rPr lang="el-GR" i="1" dirty="0">
                <a:solidFill>
                  <a:srgbClr val="FFFFFF"/>
                </a:solidFill>
                <a:latin typeface="Cambria" charset="-95"/>
                <a:ea typeface="Cambria" charset="-95"/>
                <a:cs typeface="Cambria" charset="-95"/>
              </a:rPr>
              <a:t>αντιλήψεις.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Επηρέασε </a:t>
            </a:r>
            <a:r>
              <a:rPr lang="el-GR" i="1" dirty="0" smtClean="0">
                <a:solidFill>
                  <a:srgbClr val="FFFFFF"/>
                </a:solidFill>
                <a:latin typeface="Cambria" charset="-95"/>
                <a:ea typeface="Cambria" charset="-95"/>
                <a:cs typeface="Cambria" charset="-95"/>
              </a:rPr>
              <a:t>τα </a:t>
            </a:r>
            <a:r>
              <a:rPr lang="el-GR" i="1" dirty="0">
                <a:solidFill>
                  <a:srgbClr val="FFFFFF"/>
                </a:solidFill>
                <a:latin typeface="Cambria" charset="-95"/>
                <a:ea typeface="Cambria" charset="-95"/>
                <a:cs typeface="Cambria" charset="-95"/>
              </a:rPr>
              <a:t>λαϊκά στρώματα και κάποιους επισκόπους.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380 συγκλήθηκε Σύνοδος στη Σαραγόσα που καταδίκασε τον Πρισκιλλιανό και τους οπαδούς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Κλήθηκε σε απολογία από τη Σύνοδο στο Μπορντώ το 384 αλλά ζήτησε να δικαστεί από τον αυτοκράτορα </a:t>
            </a:r>
            <a:r>
              <a:rPr lang="el-GR" i="1" dirty="0" smtClean="0">
                <a:solidFill>
                  <a:srgbClr val="FFFFFF"/>
                </a:solidFill>
                <a:latin typeface="Cambria" charset="-95"/>
                <a:ea typeface="Cambria" charset="-95"/>
                <a:cs typeface="Cambria" charset="-95"/>
              </a:rPr>
              <a:t>στα </a:t>
            </a:r>
            <a:r>
              <a:rPr lang="el-GR" i="1" dirty="0">
                <a:solidFill>
                  <a:srgbClr val="FFFFFF"/>
                </a:solidFill>
                <a:latin typeface="Cambria" charset="-95"/>
                <a:ea typeface="Cambria" charset="-95"/>
                <a:cs typeface="Cambria" charset="-95"/>
              </a:rPr>
              <a:t>Τρέβηρα. Το </a:t>
            </a:r>
            <a:r>
              <a:rPr lang="el-GR" i="1" dirty="0" smtClean="0">
                <a:solidFill>
                  <a:srgbClr val="FFFFFF"/>
                </a:solidFill>
                <a:latin typeface="Cambria" charset="-95"/>
                <a:ea typeface="Cambria" charset="-95"/>
                <a:cs typeface="Cambria" charset="-95"/>
              </a:rPr>
              <a:t>αίτημά </a:t>
            </a:r>
            <a:r>
              <a:rPr lang="el-GR" i="1" dirty="0">
                <a:solidFill>
                  <a:srgbClr val="FFFFFF"/>
                </a:solidFill>
                <a:latin typeface="Cambria" charset="-95"/>
                <a:ea typeface="Cambria" charset="-95"/>
                <a:cs typeface="Cambria" charset="-95"/>
              </a:rPr>
              <a:t>του έγινε δεκτό αλλά είχε ως αποτέλεσμα τον αποκεφαλισμό του. </a:t>
            </a:r>
          </a:p>
        </p:txBody>
      </p:sp>
      <p:sp>
        <p:nvSpPr>
          <p:cNvPr id="16281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C03FD4A-849E-451A-9A08-C3144D90110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ext Box 1"/>
          <p:cNvSpPr txBox="1">
            <a:spLocks noChangeArrowheads="1"/>
          </p:cNvSpPr>
          <p:nvPr/>
        </p:nvSpPr>
        <p:spPr bwMode="auto">
          <a:xfrm>
            <a:off x="323528" y="116632"/>
            <a:ext cx="8363272" cy="935881"/>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ΠΡΙΣΚΙΛΛΙΑΝΟΣ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340 – 385)</a:t>
            </a:r>
          </a:p>
        </p:txBody>
      </p:sp>
      <p:sp>
        <p:nvSpPr>
          <p:cNvPr id="163842" name="Text Box 2"/>
          <p:cNvSpPr txBox="1">
            <a:spLocks noChangeArrowheads="1"/>
          </p:cNvSpPr>
          <p:nvPr/>
        </p:nvSpPr>
        <p:spPr bwMode="auto">
          <a:xfrm>
            <a:off x="467544" y="1412776"/>
            <a:ext cx="8219256" cy="491182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κυρίως ομιλητικά και απολογητικά κείμενα.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Περί πίστεως των αποκρύφων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Βιβλίο </a:t>
            </a:r>
            <a:r>
              <a:rPr lang="el-GR" i="1" dirty="0">
                <a:solidFill>
                  <a:srgbClr val="FFFFFF"/>
                </a:solidFill>
                <a:latin typeface="Cambria" charset="-95"/>
                <a:ea typeface="Cambria" charset="-95"/>
                <a:cs typeface="Cambria" charset="-95"/>
              </a:rPr>
              <a:t>προς Δάμασον επίσκοπον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Βιβλίο </a:t>
            </a:r>
            <a:r>
              <a:rPr lang="el-GR" i="1" dirty="0">
                <a:solidFill>
                  <a:srgbClr val="FFFFFF"/>
                </a:solidFill>
                <a:latin typeface="Cambria" charset="-95"/>
                <a:ea typeface="Cambria" charset="-95"/>
                <a:cs typeface="Cambria" charset="-95"/>
              </a:rPr>
              <a:t>απολογητικό</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Πραγματεία </a:t>
            </a:r>
            <a:r>
              <a:rPr lang="el-GR" i="1" dirty="0">
                <a:solidFill>
                  <a:srgbClr val="FFFFFF"/>
                </a:solidFill>
                <a:latin typeface="Cambria" charset="-95"/>
                <a:ea typeface="Cambria" charset="-95"/>
                <a:cs typeface="Cambria" charset="-95"/>
              </a:rPr>
              <a:t>περί της Γενέσεως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Πραγματεία </a:t>
            </a:r>
            <a:r>
              <a:rPr lang="el-GR" i="1" dirty="0">
                <a:solidFill>
                  <a:srgbClr val="FFFFFF"/>
                </a:solidFill>
                <a:latin typeface="Cambria" charset="-95"/>
                <a:ea typeface="Cambria" charset="-95"/>
                <a:cs typeface="Cambria" charset="-95"/>
              </a:rPr>
              <a:t>περί του Πάσχα</a:t>
            </a:r>
          </a:p>
          <a:p>
            <a:pPr marL="271463"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dirty="0">
              <a:solidFill>
                <a:srgbClr val="FFFFFF"/>
              </a:solidFill>
              <a:latin typeface="Constantia" pitchFamily="16" charset="0"/>
              <a:ea typeface="ヒラギノ角ゴ Pro W3" charset="0"/>
              <a:cs typeface="ヒラギノ角ゴ Pro W3" charset="0"/>
            </a:endParaRPr>
          </a:p>
          <a:p>
            <a:pPr marL="271463" indent="-271463">
              <a:spcBef>
                <a:spcPts val="650"/>
              </a:spcBef>
              <a:buClr>
                <a:srgbClr val="0BD0D9"/>
              </a:buClr>
              <a:buSzPct val="95000"/>
              <a:buFont typeface="Calibri" pitchFamily="32"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dirty="0">
              <a:solidFill>
                <a:srgbClr val="FFFFFF"/>
              </a:solidFill>
              <a:latin typeface="Constantia" pitchFamily="16" charset="0"/>
              <a:ea typeface="ヒラギノ角ゴ Pro W3" charset="0"/>
              <a:cs typeface="ヒラギノ角ゴ Pro W3" charset="0"/>
            </a:endParaRPr>
          </a:p>
        </p:txBody>
      </p:sp>
      <p:sp>
        <p:nvSpPr>
          <p:cNvPr id="16384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29AD423-D3F3-4E43-904B-214B1AEEC74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ext Box 1"/>
          <p:cNvSpPr txBox="1">
            <a:spLocks noChangeArrowheads="1"/>
          </p:cNvSpPr>
          <p:nvPr/>
        </p:nvSpPr>
        <p:spPr bwMode="auto">
          <a:xfrm>
            <a:off x="323528" y="116632"/>
            <a:ext cx="8363272" cy="93610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ΠΡΙΣΚΙΛΛΙΑΝΟΣ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340 – 385)</a:t>
            </a:r>
          </a:p>
        </p:txBody>
      </p:sp>
      <p:sp>
        <p:nvSpPr>
          <p:cNvPr id="164866" name="Text Box 2"/>
          <p:cNvSpPr txBox="1">
            <a:spLocks noChangeArrowheads="1"/>
          </p:cNvSpPr>
          <p:nvPr/>
        </p:nvSpPr>
        <p:spPr bwMode="auto">
          <a:xfrm>
            <a:off x="323528" y="1628800"/>
            <a:ext cx="8363272"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Διδασκαλία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διδασκαλία του χαρακτηριζόταν από ένα σύμπλεγμα γνωστικών, εγκρατευτικών, δυαρχικών και μανιχαϊκών απόψεων.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Πρόβαλε την αναμόρφωση της εκκλησιαστικής ζωής, επιθυμούσε την κατάργηση του κλήρου, δεν </a:t>
            </a:r>
            <a:r>
              <a:rPr lang="el-GR" i="1" dirty="0" smtClean="0">
                <a:solidFill>
                  <a:srgbClr val="FFFFFF"/>
                </a:solidFill>
                <a:latin typeface="Cambria" charset="-95"/>
                <a:ea typeface="Cambria" charset="-95"/>
                <a:cs typeface="Cambria" charset="-95"/>
              </a:rPr>
              <a:t>αποδεχόταν </a:t>
            </a:r>
            <a:r>
              <a:rPr lang="el-GR" i="1" dirty="0">
                <a:solidFill>
                  <a:srgbClr val="FFFFFF"/>
                </a:solidFill>
                <a:latin typeface="Cambria" charset="-95"/>
                <a:ea typeface="Cambria" charset="-95"/>
                <a:cs typeface="Cambria" charset="-95"/>
              </a:rPr>
              <a:t>τη λατρευτική σύναξη της Εκκλησίας και απέρριπτε το γάμο.</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Απέκρουε την τριαδικότητα του Θεού, αποδεχόταν το διάβολο ως αρχή του κακού και θεωρούσε τα σώματα δημιουργήματα του </a:t>
            </a:r>
            <a:r>
              <a:rPr lang="el-GR" i="1" dirty="0" smtClean="0">
                <a:solidFill>
                  <a:srgbClr val="FFFFFF"/>
                </a:solidFill>
                <a:latin typeface="Cambria" charset="-95"/>
                <a:ea typeface="Cambria" charset="-95"/>
                <a:cs typeface="Cambria" charset="-95"/>
              </a:rPr>
              <a:t>διαβόλου. Συνεπώς δε </a:t>
            </a:r>
            <a:r>
              <a:rPr lang="el-GR" i="1" dirty="0">
                <a:solidFill>
                  <a:srgbClr val="FFFFFF"/>
                </a:solidFill>
                <a:latin typeface="Cambria" charset="-95"/>
                <a:ea typeface="Cambria" charset="-95"/>
                <a:cs typeface="Cambria" charset="-95"/>
              </a:rPr>
              <a:t>δεχόταν και την Ανάσταση.</a:t>
            </a:r>
          </a:p>
        </p:txBody>
      </p:sp>
      <p:sp>
        <p:nvSpPr>
          <p:cNvPr id="16486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118378-A5F9-4772-8DF5-7B7B88FDD6C5}"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ext Box 1"/>
          <p:cNvSpPr txBox="1">
            <a:spLocks noChangeArrowheads="1"/>
          </p:cNvSpPr>
          <p:nvPr/>
        </p:nvSpPr>
        <p:spPr bwMode="auto">
          <a:xfrm>
            <a:off x="179512" y="116632"/>
            <a:ext cx="8507288" cy="104859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ΠΑΚΙΑΝΟΣ ΒΑΡΚΕΛΩΝΗΣ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 390)</a:t>
            </a:r>
          </a:p>
        </p:txBody>
      </p:sp>
      <p:sp>
        <p:nvSpPr>
          <p:cNvPr id="165890" name="Text Box 2"/>
          <p:cNvSpPr txBox="1">
            <a:spLocks noChangeArrowheads="1"/>
          </p:cNvSpPr>
          <p:nvPr/>
        </p:nvSpPr>
        <p:spPr bwMode="auto">
          <a:xfrm>
            <a:off x="467544" y="1772816"/>
            <a:ext cx="8219256" cy="455178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Γύρω στο 343 έγινε επίσκοπος Βαρκελώνης.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Έλαβε καλή μόρφωση και είχε επαρκή θεολογική κατάρτιση.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Δεν αναμίχθηκε στις μεγάλες θεολογικές έριδες, αντέκρουσε όμως με επιτυχία την αίρεση των Νοβατιανών.</a:t>
            </a:r>
          </a:p>
        </p:txBody>
      </p:sp>
      <p:sp>
        <p:nvSpPr>
          <p:cNvPr id="16589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A0F1FA-0C95-49B1-960C-70753C58F4A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 Box 1"/>
          <p:cNvSpPr txBox="1">
            <a:spLocks noChangeArrowheads="1"/>
          </p:cNvSpPr>
          <p:nvPr/>
        </p:nvSpPr>
        <p:spPr bwMode="auto">
          <a:xfrm>
            <a:off x="251520" y="116632"/>
            <a:ext cx="8435280" cy="100811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ΠΑΚΙΑΝΟΣ ΒΑΡΚΕΛΩΝΗΣ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 390)</a:t>
            </a:r>
          </a:p>
        </p:txBody>
      </p:sp>
      <p:sp>
        <p:nvSpPr>
          <p:cNvPr id="166914" name="Text Box 2"/>
          <p:cNvSpPr txBox="1">
            <a:spLocks noChangeArrowheads="1"/>
          </p:cNvSpPr>
          <p:nvPr/>
        </p:nvSpPr>
        <p:spPr bwMode="auto">
          <a:xfrm>
            <a:off x="467544" y="1988840"/>
            <a:ext cx="8219256" cy="433576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Είχε περιορισμένη συγγραφική δραστηριότητα.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Τρεις </a:t>
            </a:r>
            <a:r>
              <a:rPr lang="el-GR" i="1" dirty="0">
                <a:solidFill>
                  <a:srgbClr val="FFFFFF"/>
                </a:solidFill>
                <a:latin typeface="Cambria" charset="-95"/>
                <a:ea typeface="Cambria" charset="-95"/>
                <a:cs typeface="Cambria" charset="-95"/>
              </a:rPr>
              <a:t>επιστολές προς Συμπρονιανό</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Λόγος </a:t>
            </a:r>
            <a:r>
              <a:rPr lang="el-GR" i="1" dirty="0">
                <a:solidFill>
                  <a:srgbClr val="FFFFFF"/>
                </a:solidFill>
                <a:latin typeface="Cambria" charset="-95"/>
                <a:ea typeface="Cambria" charset="-95"/>
                <a:cs typeface="Cambria" charset="-95"/>
              </a:rPr>
              <a:t>περί Βαπτίσματος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Παραίνεση </a:t>
            </a:r>
            <a:r>
              <a:rPr lang="el-GR" i="1" dirty="0">
                <a:solidFill>
                  <a:srgbClr val="FFFFFF"/>
                </a:solidFill>
                <a:latin typeface="Cambria" charset="-95"/>
                <a:ea typeface="Cambria" charset="-95"/>
                <a:cs typeface="Cambria" charset="-95"/>
              </a:rPr>
              <a:t>ή </a:t>
            </a:r>
            <a:r>
              <a:rPr lang="el-GR" i="1" dirty="0" smtClean="0">
                <a:solidFill>
                  <a:srgbClr val="FFFFFF"/>
                </a:solidFill>
                <a:latin typeface="Cambria" charset="-95"/>
                <a:ea typeface="Cambria" charset="-95"/>
                <a:cs typeface="Cambria" charset="-95"/>
              </a:rPr>
              <a:t>βιβλίο προτρεπτικό </a:t>
            </a:r>
            <a:r>
              <a:rPr lang="el-GR" i="1" dirty="0">
                <a:solidFill>
                  <a:srgbClr val="FFFFFF"/>
                </a:solidFill>
                <a:latin typeface="Cambria" charset="-95"/>
                <a:ea typeface="Cambria" charset="-95"/>
                <a:cs typeface="Cambria" charset="-95"/>
              </a:rPr>
              <a:t>προς μετάνοια</a:t>
            </a:r>
          </a:p>
        </p:txBody>
      </p:sp>
      <p:sp>
        <p:nvSpPr>
          <p:cNvPr id="16691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611DCAA-BD85-4769-8935-900D0958A28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457200" y="0"/>
            <a:ext cx="822960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ΑΡΝΟΒΙΟΣ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τέλη 3</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 – αρχές 4</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a:t>
            </a:r>
          </a:p>
        </p:txBody>
      </p:sp>
      <p:sp>
        <p:nvSpPr>
          <p:cNvPr id="20482" name="Text Box 2"/>
          <p:cNvSpPr txBox="1">
            <a:spLocks noChangeArrowheads="1"/>
          </p:cNvSpPr>
          <p:nvPr/>
        </p:nvSpPr>
        <p:spPr bwMode="auto">
          <a:xfrm>
            <a:off x="457200" y="1268759"/>
            <a:ext cx="8229600" cy="4857403"/>
          </a:xfrm>
          <a:prstGeom prst="rect">
            <a:avLst/>
          </a:prstGeom>
          <a:noFill/>
          <a:ln w="9525" cap="flat">
            <a:noFill/>
            <a:round/>
            <a:headEnd/>
            <a:tailEnd/>
          </a:ln>
          <a:effectLst/>
        </p:spPr>
        <p:txBody>
          <a:bodyPr/>
          <a:lstStyle/>
          <a:p>
            <a:pPr algn="ctr">
              <a:spcBef>
                <a:spcPts val="525"/>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100" i="1" u="sng" dirty="0" smtClean="0">
                <a:solidFill>
                  <a:srgbClr val="FFFFFF"/>
                </a:solidFill>
                <a:latin typeface="Cambria" charset="-95"/>
                <a:ea typeface="Cambria" charset="-95"/>
                <a:cs typeface="Cambria" charset="-95"/>
              </a:rPr>
              <a:t>Διδασκαλία</a:t>
            </a:r>
          </a:p>
          <a:p>
            <a:pPr algn="ctr">
              <a:spcBef>
                <a:spcPts val="525"/>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100" i="1" u="sng" dirty="0">
              <a:solidFill>
                <a:srgbClr val="FFFFFF"/>
              </a:solidFill>
              <a:latin typeface="Cambria" charset="-95"/>
              <a:ea typeface="Cambria" charset="-95"/>
              <a:cs typeface="Cambria" charset="-95"/>
            </a:endParaRPr>
          </a:p>
          <a:p>
            <a:pPr marL="271463" indent="-271463">
              <a:spcBef>
                <a:spcPts val="525"/>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100" i="1" dirty="0">
                <a:solidFill>
                  <a:srgbClr val="FFFFFF"/>
                </a:solidFill>
                <a:latin typeface="Cambria" charset="-95"/>
                <a:ea typeface="Cambria" charset="-95"/>
                <a:cs typeface="Cambria" charset="-95"/>
              </a:rPr>
              <a:t>Το έργο του Αρνόβιου δεν έχει να παρουσιάσει κάποια ιδιαίτερα θεολογικά στοιχεία, αλλά ούτε και κάποια πρωτοτυπία.</a:t>
            </a:r>
          </a:p>
          <a:p>
            <a:pPr marL="271463" indent="-271463">
              <a:spcBef>
                <a:spcPts val="525"/>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100" i="1" dirty="0">
                <a:solidFill>
                  <a:srgbClr val="FFFFFF"/>
                </a:solidFill>
                <a:latin typeface="Cambria" charset="-95"/>
                <a:ea typeface="Cambria" charset="-95"/>
                <a:cs typeface="Cambria" charset="-95"/>
              </a:rPr>
              <a:t>Σύμφωνα με τον κλασικό τύπο των Απολογιών, αντικρούονταν οι κατηγορίες των Ρωμαίων κατά των Χριστιανών.</a:t>
            </a:r>
          </a:p>
          <a:p>
            <a:pPr marL="271463" indent="-271463">
              <a:spcBef>
                <a:spcPts val="525"/>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100" i="1" dirty="0">
                <a:solidFill>
                  <a:srgbClr val="FFFFFF"/>
                </a:solidFill>
                <a:latin typeface="Cambria" charset="-95"/>
                <a:ea typeface="Cambria" charset="-95"/>
                <a:cs typeface="Cambria" charset="-95"/>
              </a:rPr>
              <a:t>Συγκρίνει τον Θεό των Χριστιανών με τους δώδεκα Θεούς για να δείξει την Παντοδυναμία Του.</a:t>
            </a:r>
          </a:p>
          <a:p>
            <a:pPr marL="271463" indent="-271463">
              <a:spcBef>
                <a:spcPts val="525"/>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100" i="1" dirty="0">
                <a:solidFill>
                  <a:srgbClr val="FFFFFF"/>
                </a:solidFill>
                <a:latin typeface="Cambria" charset="-95"/>
                <a:ea typeface="Cambria" charset="-95"/>
                <a:cs typeface="Cambria" charset="-95"/>
              </a:rPr>
              <a:t>Στους ειδωλολατρικούς ναούς υπάρχουν βωμοί, όπου γίνονται ακόμη και ανθρωποθυσίες κάτι που δεν ισχύει στους χριστιανικούς. </a:t>
            </a:r>
          </a:p>
          <a:p>
            <a:pPr marL="271463" indent="-271463">
              <a:spcBef>
                <a:spcPts val="525"/>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100" i="1" dirty="0">
                <a:solidFill>
                  <a:srgbClr val="FFFFFF"/>
                </a:solidFill>
                <a:latin typeface="Cambria" charset="-95"/>
                <a:ea typeface="Cambria" charset="-95"/>
                <a:cs typeface="Cambria" charset="-95"/>
              </a:rPr>
              <a:t>Στους χριστιανικούς υπάρχει η Αγία Τράπεζα, όπου θυσιάζεται ο Υιός του Θεού για τη Σωτηρία όλων των ανθρώπων.</a:t>
            </a:r>
          </a:p>
          <a:p>
            <a:pPr marL="271463" indent="-271463">
              <a:spcBef>
                <a:spcPts val="525"/>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100" i="1" dirty="0">
                <a:solidFill>
                  <a:srgbClr val="FFFFFF"/>
                </a:solidFill>
                <a:latin typeface="Cambria" charset="-95"/>
                <a:ea typeface="Cambria" charset="-95"/>
                <a:cs typeface="Cambria" charset="-95"/>
              </a:rPr>
              <a:t>Αναφέρεται στην αθανασία της ψυχής.</a:t>
            </a:r>
          </a:p>
        </p:txBody>
      </p:sp>
      <p:sp>
        <p:nvSpPr>
          <p:cNvPr id="2048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EBFBF5C-2243-4B40-AA2C-E3BEAC73044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ext Box 1"/>
          <p:cNvSpPr txBox="1">
            <a:spLocks noChangeArrowheads="1"/>
          </p:cNvSpPr>
          <p:nvPr/>
        </p:nvSpPr>
        <p:spPr bwMode="auto">
          <a:xfrm>
            <a:off x="251520" y="260648"/>
            <a:ext cx="8435280" cy="12241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ΠΑΚΙΑΝΟΣ ΒΑΡΚΕΛΩΝΗΣ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 390)</a:t>
            </a:r>
          </a:p>
        </p:txBody>
      </p:sp>
      <p:sp>
        <p:nvSpPr>
          <p:cNvPr id="167938" name="Text Box 2"/>
          <p:cNvSpPr txBox="1">
            <a:spLocks noChangeArrowheads="1"/>
          </p:cNvSpPr>
          <p:nvPr/>
        </p:nvSpPr>
        <p:spPr bwMode="auto">
          <a:xfrm>
            <a:off x="251520" y="2132855"/>
            <a:ext cx="8640960" cy="4588619"/>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Αγωνίστηκε για την αποκρυστάλλωση της καθολικής αλήθειας στην επισκοπή του καθώς υποστήριζε πως αυτή ξεχωρίζει τον αληθινό πιστό από τον αιρετικό.</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Δίδαξε πως: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Με </a:t>
            </a:r>
            <a:r>
              <a:rPr lang="el-GR" i="1" dirty="0">
                <a:solidFill>
                  <a:srgbClr val="FFFFFF"/>
                </a:solidFill>
                <a:latin typeface="Cambria" charset="-95"/>
                <a:ea typeface="Cambria" charset="-95"/>
                <a:cs typeface="Cambria" charset="-95"/>
              </a:rPr>
              <a:t>το βάπτισμα γινόμαστε μέλη της </a:t>
            </a:r>
            <a:r>
              <a:rPr lang="el-GR" i="1" dirty="0" smtClean="0">
                <a:solidFill>
                  <a:srgbClr val="FFFFFF"/>
                </a:solidFill>
                <a:latin typeface="Cambria" charset="-95"/>
                <a:ea typeface="Cambria" charset="-95"/>
                <a:cs typeface="Cambria" charset="-95"/>
              </a:rPr>
              <a:t>Εκκλησίας</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Με </a:t>
            </a:r>
            <a:r>
              <a:rPr lang="el-GR" i="1" dirty="0">
                <a:solidFill>
                  <a:srgbClr val="FFFFFF"/>
                </a:solidFill>
                <a:latin typeface="Cambria" charset="-95"/>
                <a:ea typeface="Cambria" charset="-95"/>
                <a:cs typeface="Cambria" charset="-95"/>
              </a:rPr>
              <a:t>το χρίσμα </a:t>
            </a:r>
            <a:r>
              <a:rPr lang="el-GR" i="1" dirty="0" smtClean="0">
                <a:solidFill>
                  <a:srgbClr val="FFFFFF"/>
                </a:solidFill>
                <a:latin typeface="Cambria" charset="-95"/>
                <a:ea typeface="Cambria" charset="-95"/>
                <a:cs typeface="Cambria" charset="-95"/>
              </a:rPr>
              <a:t>μάς </a:t>
            </a:r>
            <a:r>
              <a:rPr lang="el-GR" i="1" dirty="0">
                <a:solidFill>
                  <a:srgbClr val="FFFFFF"/>
                </a:solidFill>
                <a:latin typeface="Cambria" charset="-95"/>
                <a:ea typeface="Cambria" charset="-95"/>
                <a:cs typeface="Cambria" charset="-95"/>
              </a:rPr>
              <a:t>παρέχονται οι Θείες δωρεές μέσω του Αγίου Πνεύματος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Η </a:t>
            </a:r>
            <a:r>
              <a:rPr lang="el-GR" i="1" dirty="0">
                <a:solidFill>
                  <a:srgbClr val="FFFFFF"/>
                </a:solidFill>
                <a:latin typeface="Cambria" charset="-95"/>
                <a:ea typeface="Cambria" charset="-95"/>
                <a:cs typeface="Cambria" charset="-95"/>
              </a:rPr>
              <a:t>Εκκλησία συγχωρεί τα αμαρτήματα με δημόσια μετάνοια.</a:t>
            </a:r>
          </a:p>
        </p:txBody>
      </p:sp>
      <p:sp>
        <p:nvSpPr>
          <p:cNvPr id="16793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3DB1BD0-6490-45D8-BDAA-1F257899708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 Box 1"/>
          <p:cNvSpPr txBox="1">
            <a:spLocks noChangeArrowheads="1"/>
          </p:cNvSpPr>
          <p:nvPr/>
        </p:nvSpPr>
        <p:spPr bwMode="auto">
          <a:xfrm>
            <a:off x="323528" y="116632"/>
            <a:ext cx="8363272"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ΕΛΙΒΗΡΟΥ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320/325 – 405)</a:t>
            </a:r>
          </a:p>
        </p:txBody>
      </p:sp>
      <p:sp>
        <p:nvSpPr>
          <p:cNvPr id="168962" name="Text Box 2"/>
          <p:cNvSpPr txBox="1">
            <a:spLocks noChangeArrowheads="1"/>
          </p:cNvSpPr>
          <p:nvPr/>
        </p:nvSpPr>
        <p:spPr bwMode="auto">
          <a:xfrm>
            <a:off x="467544" y="1628800"/>
            <a:ext cx="8219256"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ένας από τους σπουδαιότερους Ισπανούς Θεολόγους.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356 ήταν ήδη επίσκοπος Ελιβήρου.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Έγινε επίσκοπος σε μια πολύ δύσκολη περίοδο </a:t>
            </a:r>
            <a:r>
              <a:rPr lang="el-GR" i="1" dirty="0" smtClean="0">
                <a:solidFill>
                  <a:srgbClr val="FFFFFF"/>
                </a:solidFill>
                <a:latin typeface="Cambria" charset="-95"/>
                <a:ea typeface="Cambria" charset="-95"/>
                <a:cs typeface="Cambria" charset="-95"/>
              </a:rPr>
              <a:t>εξαιτίας </a:t>
            </a:r>
            <a:r>
              <a:rPr lang="el-GR" i="1" dirty="0">
                <a:solidFill>
                  <a:srgbClr val="FFFFFF"/>
                </a:solidFill>
                <a:latin typeface="Cambria" charset="-95"/>
                <a:ea typeface="Cambria" charset="-95"/>
                <a:cs typeface="Cambria" charset="-95"/>
              </a:rPr>
              <a:t>της βίαιης επιβολής του Αρειανισμού.</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Υπερασπίστηκε την Ορθοδοξία της Α’ Οικουμενικής Συνόδου.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362 ο Μ</a:t>
            </a:r>
            <a:r>
              <a:rPr lang="el-GR" i="1" dirty="0" smtClean="0">
                <a:solidFill>
                  <a:srgbClr val="FFFFFF"/>
                </a:solidFill>
                <a:latin typeface="Cambria" charset="-95"/>
                <a:ea typeface="Cambria" charset="-95"/>
                <a:cs typeface="Cambria" charset="-95"/>
              </a:rPr>
              <a:t>. Αθανάσιος </a:t>
            </a:r>
            <a:r>
              <a:rPr lang="el-GR" i="1" dirty="0">
                <a:solidFill>
                  <a:srgbClr val="FFFFFF"/>
                </a:solidFill>
                <a:latin typeface="Cambria" charset="-95"/>
                <a:ea typeface="Cambria" charset="-95"/>
                <a:cs typeface="Cambria" charset="-95"/>
              </a:rPr>
              <a:t>συγκάλεσε σύνοδο με στόχο την εκτόνωση του αντιοχειανού σχίσματος.</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6896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901A8B9-6CD6-4FD2-A3B5-E7E876CCA0E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 Box 1"/>
          <p:cNvSpPr txBox="1">
            <a:spLocks noChangeArrowheads="1"/>
          </p:cNvSpPr>
          <p:nvPr/>
        </p:nvSpPr>
        <p:spPr bwMode="auto">
          <a:xfrm>
            <a:off x="323528" y="116632"/>
            <a:ext cx="8363272" cy="100811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ΕΛΙΒΗΡΟΥ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320/325 – 405)</a:t>
            </a:r>
          </a:p>
        </p:txBody>
      </p:sp>
      <p:sp>
        <p:nvSpPr>
          <p:cNvPr id="169986" name="Text Box 2"/>
          <p:cNvSpPr txBox="1">
            <a:spLocks noChangeArrowheads="1"/>
          </p:cNvSpPr>
          <p:nvPr/>
        </p:nvSpPr>
        <p:spPr bwMode="auto">
          <a:xfrm>
            <a:off x="611560" y="1988840"/>
            <a:ext cx="8075240" cy="433576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Οι αποφάσεις της συνόδου δεν επιδοκιμάστηκαν τόσο από τον </a:t>
            </a:r>
            <a:r>
              <a:rPr lang="el-GR" i="1" dirty="0" smtClean="0">
                <a:solidFill>
                  <a:srgbClr val="FFFFFF"/>
                </a:solidFill>
                <a:latin typeface="Cambria" charset="-95"/>
                <a:ea typeface="Cambria" charset="-95"/>
                <a:cs typeface="Cambria" charset="-95"/>
              </a:rPr>
              <a:t>Γρηγόριο </a:t>
            </a:r>
            <a:r>
              <a:rPr lang="el-GR" i="1" dirty="0">
                <a:solidFill>
                  <a:srgbClr val="FFFFFF"/>
                </a:solidFill>
                <a:latin typeface="Cambria" charset="-95"/>
                <a:ea typeface="Cambria" charset="-95"/>
                <a:cs typeface="Cambria" charset="-95"/>
              </a:rPr>
              <a:t>όσο και από τον Λουκίφερο Καλάρεως με αποτέλεσμα τη δημιουργία του Λουκιφερειανού </a:t>
            </a:r>
            <a:r>
              <a:rPr lang="el-GR" i="1" dirty="0" smtClean="0">
                <a:solidFill>
                  <a:srgbClr val="FFFFFF"/>
                </a:solidFill>
                <a:latin typeface="Cambria" charset="-95"/>
                <a:ea typeface="Cambria" charset="-95"/>
                <a:cs typeface="Cambria" charset="-95"/>
              </a:rPr>
              <a:t>σχίσματος, </a:t>
            </a:r>
            <a:r>
              <a:rPr lang="el-GR" i="1" dirty="0">
                <a:solidFill>
                  <a:srgbClr val="FFFFFF"/>
                </a:solidFill>
                <a:latin typeface="Cambria" charset="-95"/>
                <a:ea typeface="Cambria" charset="-95"/>
                <a:cs typeface="Cambria" charset="-95"/>
              </a:rPr>
              <a:t>του οποίου ηγήθηκαν οι δύο αυτοί επίσκοποι.</a:t>
            </a:r>
          </a:p>
          <a:p>
            <a:pPr marL="271463"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ambria" charset="-95"/>
              <a:ea typeface="Cambria" charset="-95"/>
              <a:cs typeface="Cambria" charset="-95"/>
            </a:endParaRP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p:txBody>
      </p:sp>
      <p:sp>
        <p:nvSpPr>
          <p:cNvPr id="16998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F3BB5BE-84BF-4798-BF0B-7EB575CA80B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ΕΛΙΒΗΡΟΥ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320/325 – 405)</a:t>
            </a:r>
          </a:p>
        </p:txBody>
      </p:sp>
      <p:sp>
        <p:nvSpPr>
          <p:cNvPr id="171010" name="Text Box 2"/>
          <p:cNvSpPr txBox="1">
            <a:spLocks noChangeArrowheads="1"/>
          </p:cNvSpPr>
          <p:nvPr/>
        </p:nvSpPr>
        <p:spPr bwMode="auto">
          <a:xfrm>
            <a:off x="457200" y="1916832"/>
            <a:ext cx="8229600" cy="440776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 συγγραφή ερμηνευτικών και δογματικών έργων.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Περί της ορθόδοξης πίστης κατά Αρειανών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Πραγματεία </a:t>
            </a:r>
            <a:r>
              <a:rPr lang="el-GR" i="1" dirty="0">
                <a:solidFill>
                  <a:srgbClr val="FFFFFF"/>
                </a:solidFill>
                <a:latin typeface="Cambria" charset="-95"/>
                <a:ea typeface="Cambria" charset="-95"/>
                <a:cs typeface="Cambria" charset="-95"/>
              </a:rPr>
              <a:t>στα βιβλία των Αγίων Γραφών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Πραγματεία </a:t>
            </a:r>
            <a:r>
              <a:rPr lang="el-GR" i="1" dirty="0">
                <a:solidFill>
                  <a:srgbClr val="FFFFFF"/>
                </a:solidFill>
                <a:latin typeface="Cambria" charset="-95"/>
                <a:ea typeface="Cambria" charset="-95"/>
                <a:cs typeface="Cambria" charset="-95"/>
              </a:rPr>
              <a:t>περί της κιβωτού του Νώε</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Πραγματεία </a:t>
            </a:r>
            <a:r>
              <a:rPr lang="el-GR" i="1" dirty="0">
                <a:solidFill>
                  <a:srgbClr val="FFFFFF"/>
                </a:solidFill>
                <a:latin typeface="Cambria" charset="-95"/>
                <a:ea typeface="Cambria" charset="-95"/>
                <a:cs typeface="Cambria" charset="-95"/>
              </a:rPr>
              <a:t>στο Άσμα των Ασμάτων</a:t>
            </a:r>
          </a:p>
        </p:txBody>
      </p:sp>
      <p:sp>
        <p:nvSpPr>
          <p:cNvPr id="17101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C116362-E922-4B97-B63D-50F2A68D13D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 Box 1"/>
          <p:cNvSpPr txBox="1">
            <a:spLocks noChangeArrowheads="1"/>
          </p:cNvSpPr>
          <p:nvPr/>
        </p:nvSpPr>
        <p:spPr bwMode="auto">
          <a:xfrm>
            <a:off x="179512" y="0"/>
            <a:ext cx="8507288"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ΓΡΗΓΟΡΙΟΣ ΕΛΙΒΗΡΟΥ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320/325 – 405)</a:t>
            </a:r>
          </a:p>
        </p:txBody>
      </p:sp>
      <p:sp>
        <p:nvSpPr>
          <p:cNvPr id="172034" name="Text Box 2"/>
          <p:cNvSpPr txBox="1">
            <a:spLocks noChangeArrowheads="1"/>
          </p:cNvSpPr>
          <p:nvPr/>
        </p:nvSpPr>
        <p:spPr bwMode="auto">
          <a:xfrm>
            <a:off x="467544" y="1700808"/>
            <a:ext cx="8219256" cy="462379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Διατύπωσε ορθόδοξη διδασκαλία, πιστή στον όρο ομοούσιος της Α’ Οικουμενικής Συνόδου.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Τόνισε την ενότητα του Θεού αλλά δεν πέτυχε απόλυτα να διακρίνει τα πρόσωπα της θεότητας.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Υπομνημάτισε βιβλία της Π.Δ.</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Στην ερμηνευτική του μέθοδο ήταν αλληγοριστής.</a:t>
            </a:r>
          </a:p>
        </p:txBody>
      </p:sp>
      <p:sp>
        <p:nvSpPr>
          <p:cNvPr id="17203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7D9BF54-3448-4AE5-AAEC-C7113F15109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ext Box 1"/>
          <p:cNvSpPr txBox="1">
            <a:spLocks noChangeArrowheads="1"/>
          </p:cNvSpPr>
          <p:nvPr/>
        </p:nvSpPr>
        <p:spPr bwMode="auto">
          <a:xfrm>
            <a:off x="468313" y="0"/>
            <a:ext cx="8229600" cy="83661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ΠΡΟΥΔΕΝΤΙΟΣ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348 – 405)</a:t>
            </a:r>
          </a:p>
        </p:txBody>
      </p:sp>
      <p:sp>
        <p:nvSpPr>
          <p:cNvPr id="173058" name="Text Box 2"/>
          <p:cNvSpPr txBox="1">
            <a:spLocks noChangeArrowheads="1"/>
          </p:cNvSpPr>
          <p:nvPr/>
        </p:nvSpPr>
        <p:spPr bwMode="auto">
          <a:xfrm>
            <a:off x="323528" y="1916832"/>
            <a:ext cx="8363272" cy="440776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Έλαβε πολύ καλή κλασική παιδεία και αρχικά εργάστηκε ως νομικός.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Μετά από την πολιτική του σταδιοδρομία ως έπαρχος και σύμβουλος του Θεοδοσίου Α</a:t>
            </a:r>
            <a:r>
              <a:rPr lang="el-GR" i="1" dirty="0" smtClean="0">
                <a:solidFill>
                  <a:srgbClr val="FFFFFF"/>
                </a:solidFill>
                <a:latin typeface="Cambria" charset="-95"/>
                <a:ea typeface="Cambria" charset="-95"/>
                <a:cs typeface="Cambria" charset="-95"/>
              </a:rPr>
              <a:t>’ </a:t>
            </a:r>
            <a:r>
              <a:rPr lang="el-GR" i="1" dirty="0">
                <a:solidFill>
                  <a:srgbClr val="FFFFFF"/>
                </a:solidFill>
                <a:latin typeface="Cambria" charset="-95"/>
                <a:ea typeface="Cambria" charset="-95"/>
                <a:cs typeface="Cambria" charset="-95"/>
              </a:rPr>
              <a:t>απομονώθηκε σε ένα ησυχαστήριο και αφιερώθηκε ολόψυχα στη χριστιανική άσκηση και στη συγγραφή θρησκευτικής ποίησης.</a:t>
            </a:r>
          </a:p>
        </p:txBody>
      </p:sp>
      <p:sp>
        <p:nvSpPr>
          <p:cNvPr id="17305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DB4B4A4-DD1F-4BED-9EE8-F9EF001890A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ext Box 1"/>
          <p:cNvSpPr txBox="1">
            <a:spLocks noChangeArrowheads="1"/>
          </p:cNvSpPr>
          <p:nvPr/>
        </p:nvSpPr>
        <p:spPr bwMode="auto">
          <a:xfrm>
            <a:off x="457200" y="0"/>
            <a:ext cx="8229600" cy="7651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ΠΡΟΥΔΕΝΤΙΟΣ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348 – 405)</a:t>
            </a:r>
          </a:p>
        </p:txBody>
      </p:sp>
      <p:sp>
        <p:nvSpPr>
          <p:cNvPr id="174082" name="Text Box 2"/>
          <p:cNvSpPr txBox="1">
            <a:spLocks noChangeArrowheads="1"/>
          </p:cNvSpPr>
          <p:nvPr/>
        </p:nvSpPr>
        <p:spPr bwMode="auto">
          <a:xfrm>
            <a:off x="457200" y="1628800"/>
            <a:ext cx="8229600"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θρησκευτική του ποίηση παρουσίασε έντονες μορφολογικές επιδράσεις από τους κλασικούς Λατίνους ποιητές Βιργίλιο, Οράτιο, Οβίδιο, </a:t>
            </a:r>
            <a:r>
              <a:rPr lang="el-GR" i="1" dirty="0" smtClean="0">
                <a:solidFill>
                  <a:srgbClr val="FFFFFF"/>
                </a:solidFill>
                <a:latin typeface="Cambria" charset="-95"/>
                <a:ea typeface="Cambria" charset="-95"/>
                <a:cs typeface="Cambria" charset="-95"/>
              </a:rPr>
              <a:t>Λουκρήτιο </a:t>
            </a:r>
            <a:r>
              <a:rPr lang="el-GR" i="1" dirty="0">
                <a:solidFill>
                  <a:srgbClr val="FFFFFF"/>
                </a:solidFill>
                <a:latin typeface="Cambria" charset="-95"/>
                <a:ea typeface="Cambria" charset="-95"/>
                <a:cs typeface="Cambria" charset="-95"/>
              </a:rPr>
              <a:t>αλλά και από τον Αυσόνιο.</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Εμπνεύστηκε από πρόσωπα και γεγονότα της Αγίας Γραφής και από τους Μάρτυρες της </a:t>
            </a:r>
            <a:r>
              <a:rPr lang="el-GR" i="1" dirty="0" smtClean="0">
                <a:solidFill>
                  <a:srgbClr val="FFFFFF"/>
                </a:solidFill>
                <a:latin typeface="Cambria" charset="-95"/>
                <a:ea typeface="Cambria" charset="-95"/>
                <a:cs typeface="Cambria" charset="-95"/>
              </a:rPr>
              <a:t>Εκκλησίας</a:t>
            </a:r>
            <a:r>
              <a:rPr lang="el-GR" i="1" dirty="0">
                <a:solidFill>
                  <a:srgbClr val="FFFFFF"/>
                </a:solidFill>
                <a:latin typeface="Cambria" charset="-95"/>
                <a:ea typeface="Cambria" charset="-95"/>
                <a:cs typeface="Cambria" charset="-95"/>
              </a:rPr>
              <a:t>.</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Στο έργο του υπήρξε σαφής η πολεμική κατά της </a:t>
            </a:r>
            <a:r>
              <a:rPr lang="el-GR" i="1" dirty="0" smtClean="0">
                <a:solidFill>
                  <a:srgbClr val="FFFFFF"/>
                </a:solidFill>
                <a:latin typeface="Cambria" charset="-95"/>
                <a:ea typeface="Cambria" charset="-95"/>
                <a:cs typeface="Cambria" charset="-95"/>
              </a:rPr>
              <a:t>ειδωλολατρίας.</a:t>
            </a:r>
            <a:endParaRPr lang="el-GR" i="1" dirty="0">
              <a:solidFill>
                <a:srgbClr val="FFFFFF"/>
              </a:solidFill>
              <a:latin typeface="Cambria" charset="-95"/>
              <a:ea typeface="Cambria" charset="-95"/>
              <a:cs typeface="Cambria" charset="-95"/>
            </a:endParaRPr>
          </a:p>
        </p:txBody>
      </p:sp>
      <p:sp>
        <p:nvSpPr>
          <p:cNvPr id="17408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A69ED32-5A10-4DF5-A642-B459B4AE91C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(ΠΑΥΛΟΣ;) ΟΡΩΣΙΟΣ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375/80 – άγνωστη ημερομηνία θανάτου)</a:t>
            </a:r>
          </a:p>
        </p:txBody>
      </p:sp>
      <p:sp>
        <p:nvSpPr>
          <p:cNvPr id="175106" name="Text Box 2"/>
          <p:cNvSpPr txBox="1">
            <a:spLocks noChangeArrowheads="1"/>
          </p:cNvSpPr>
          <p:nvPr/>
        </p:nvSpPr>
        <p:spPr bwMode="auto">
          <a:xfrm>
            <a:off x="457200" y="1196975"/>
            <a:ext cx="8229600" cy="522605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Στοιχεία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Δεν είναι εξακριβωμένο εάν το όνομά του ήταν Παύλος ή εάν είχε ελληνική καταγωγή.</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Αντιμετώπισε προβλήματα με τους Γότθους και εξορίστηκε στην Αφρική όπου γνώρισε τον Αυγουστίνο.</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Αγωνίστηκε κατά των Πρισκιλλιανιστών, Ωριγενιστών και Πελαγιανών.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Στάλθηκε από τον Αυγουστίνο για να μετάσχει στις συνομιλίες που έγιναν στη Βηθλεέμ για το ζήτημα της προέλευσης της ψυχής.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415 μετέβη στα Ιεροσόλυμα όπου έλαβε μέρος στη Σύνοδο όπου οι θέσεις του παρεξηγήθηκαν από τον Ιωάννη Ιεροσολύμων.</a:t>
            </a:r>
          </a:p>
        </p:txBody>
      </p:sp>
      <p:sp>
        <p:nvSpPr>
          <p:cNvPr id="17510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964B633-ED3D-429B-AD6E-47ECC41793A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1"/>
          <p:cNvSpPr txBox="1">
            <a:spLocks noChangeArrowheads="1"/>
          </p:cNvSpPr>
          <p:nvPr/>
        </p:nvSpPr>
        <p:spPr bwMode="auto">
          <a:xfrm>
            <a:off x="457200" y="-61913"/>
            <a:ext cx="8229600" cy="89852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(ΠΑΥΛΟΣ;) ΟΡΩΣΙΟΣ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375/80 – άγνωστη ημερομηνία θανάτου)</a:t>
            </a:r>
          </a:p>
        </p:txBody>
      </p:sp>
      <p:sp>
        <p:nvSpPr>
          <p:cNvPr id="176130" name="Text Box 2"/>
          <p:cNvSpPr txBox="1">
            <a:spLocks noChangeArrowheads="1"/>
          </p:cNvSpPr>
          <p:nvPr/>
        </p:nvSpPr>
        <p:spPr bwMode="auto">
          <a:xfrm>
            <a:off x="457200" y="1196975"/>
            <a:ext cx="8229600" cy="5127625"/>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την ιστορία και την απολογητική.</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Προς τον </a:t>
            </a:r>
            <a:r>
              <a:rPr lang="el-GR" i="1" dirty="0" smtClean="0">
                <a:solidFill>
                  <a:srgbClr val="FFFFFF"/>
                </a:solidFill>
                <a:latin typeface="Cambria" charset="-95"/>
                <a:ea typeface="Cambria" charset="-95"/>
                <a:cs typeface="Cambria" charset="-95"/>
              </a:rPr>
              <a:t>Αυγουστίνο, </a:t>
            </a:r>
            <a:r>
              <a:rPr lang="el-GR" i="1" dirty="0">
                <a:solidFill>
                  <a:srgbClr val="FFFFFF"/>
                </a:solidFill>
                <a:latin typeface="Cambria" charset="-95"/>
                <a:ea typeface="Cambria" charset="-95"/>
                <a:cs typeface="Cambria" charset="-95"/>
              </a:rPr>
              <a:t>Υπόμνημα περί της πλάνης των Πρισκιλλιανιστών και Ωριγενιστών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Ιστοριών </a:t>
            </a:r>
            <a:r>
              <a:rPr lang="el-GR" i="1" dirty="0">
                <a:solidFill>
                  <a:srgbClr val="FFFFFF"/>
                </a:solidFill>
                <a:latin typeface="Cambria" charset="-95"/>
                <a:ea typeface="Cambria" charset="-95"/>
                <a:cs typeface="Cambria" charset="-95"/>
              </a:rPr>
              <a:t>βιβλία επτά κατά ειδωλολατρών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Απολογητικό </a:t>
            </a:r>
            <a:r>
              <a:rPr lang="el-GR" i="1" dirty="0">
                <a:solidFill>
                  <a:srgbClr val="FFFFFF"/>
                </a:solidFill>
                <a:latin typeface="Cambria" charset="-95"/>
                <a:ea typeface="Cambria" charset="-95"/>
                <a:cs typeface="Cambria" charset="-95"/>
              </a:rPr>
              <a:t>βιβλίο κατά Πελαγιανών</a:t>
            </a:r>
          </a:p>
        </p:txBody>
      </p:sp>
      <p:sp>
        <p:nvSpPr>
          <p:cNvPr id="17613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16FC2C0-43D4-4607-938F-300EE501D57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
          <p:cNvSpPr txBox="1">
            <a:spLocks noChangeArrowheads="1"/>
          </p:cNvSpPr>
          <p:nvPr/>
        </p:nvSpPr>
        <p:spPr bwMode="auto">
          <a:xfrm>
            <a:off x="457200" y="-61913"/>
            <a:ext cx="8229600" cy="89852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ΜΑΡΤΙΝΟΣ ΒΡΑΓΑΣ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και θανάτου)</a:t>
            </a:r>
          </a:p>
        </p:txBody>
      </p:sp>
      <p:sp>
        <p:nvSpPr>
          <p:cNvPr id="177154" name="Text Box 2"/>
          <p:cNvSpPr txBox="1">
            <a:spLocks noChangeArrowheads="1"/>
          </p:cNvSpPr>
          <p:nvPr/>
        </p:nvSpPr>
        <p:spPr bwMode="auto">
          <a:xfrm>
            <a:off x="457200" y="1268413"/>
            <a:ext cx="8229600" cy="5056187"/>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a:t>
            </a:r>
            <a:r>
              <a:rPr lang="el-GR" b="1" i="1" u="sng" dirty="0">
                <a:solidFill>
                  <a:srgbClr val="FFFFFF"/>
                </a:solidFill>
                <a:latin typeface="Cambria" charset="-95"/>
                <a:ea typeface="Cambria" charset="-95"/>
                <a:cs typeface="Cambria" charset="-95"/>
              </a:rPr>
              <a:t>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Τα στοιχεία που αφορούν τη γέννηση και την καταγωγή του είναι επισφαλή.</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 ίδιος μας παρέχει την πληροφορία ότι γεννήθηκε στην Παννονία.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Έλαβε καλή κλασική μόρφωση και γνώριζε την ελληνική γλώσσα.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Έτρεφε βαθύ σεβασμό για το συμπατριώτη του Άγιο Μαρτίνο.</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Μόνασε στην Ανατολή όπου χειροτονήθηκε πρεσβύτερος.</a:t>
            </a:r>
          </a:p>
        </p:txBody>
      </p:sp>
      <p:sp>
        <p:nvSpPr>
          <p:cNvPr id="17715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C07B090-B5EB-454D-930A-384A98339FA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457200" y="0"/>
            <a:ext cx="8229600"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ΛΑΚΤΑΝΤΙΟΣ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250 – 325)</a:t>
            </a:r>
          </a:p>
        </p:txBody>
      </p:sp>
      <p:sp>
        <p:nvSpPr>
          <p:cNvPr id="21506" name="Text Box 2"/>
          <p:cNvSpPr txBox="1">
            <a:spLocks noChangeArrowheads="1"/>
          </p:cNvSpPr>
          <p:nvPr/>
        </p:nvSpPr>
        <p:spPr bwMode="auto">
          <a:xfrm>
            <a:off x="457200" y="1340768"/>
            <a:ext cx="8229600" cy="5380707"/>
          </a:xfrm>
          <a:prstGeom prst="rect">
            <a:avLst/>
          </a:prstGeom>
          <a:noFill/>
          <a:ln w="9525" cap="flat">
            <a:noFill/>
            <a:round/>
            <a:headEnd/>
            <a:tailEnd/>
          </a:ln>
          <a:effectLst/>
        </p:spPr>
        <p:txBody>
          <a:bodyPr/>
          <a:lstStyle/>
          <a:p>
            <a:pPr marL="273050" indent="-271463" algn="ctr">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u="sng" dirty="0">
                <a:solidFill>
                  <a:srgbClr val="FFFFFF"/>
                </a:solidFill>
                <a:latin typeface="Cambria" charset="-95"/>
                <a:ea typeface="Cambria" charset="-95"/>
                <a:cs typeface="Cambria" charset="-95"/>
              </a:rPr>
              <a:t>Βιογραφικά </a:t>
            </a:r>
            <a:r>
              <a:rPr lang="el-GR" sz="2000" i="1" u="sng" dirty="0" smtClean="0">
                <a:solidFill>
                  <a:srgbClr val="FFFFFF"/>
                </a:solidFill>
                <a:latin typeface="Cambria" charset="-95"/>
                <a:ea typeface="Cambria" charset="-95"/>
                <a:cs typeface="Cambria" charset="-95"/>
              </a:rPr>
              <a:t>Στοιχεία</a:t>
            </a:r>
          </a:p>
          <a:p>
            <a:pPr marL="273050" indent="-271463" algn="ctr">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b="1" i="1" u="sng" dirty="0">
              <a:solidFill>
                <a:srgbClr val="FFFFFF"/>
              </a:solidFill>
              <a:latin typeface="Palatino Linotype" charset="0"/>
              <a:ea typeface="ヒラギノ角ゴ Pro W3" charset="0"/>
              <a:cs typeface="ヒラギノ角ゴ Pro W3" charset="0"/>
            </a:endParaRP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Γεννήθηκε πιθανώς το έτος 250.</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Πιθανολογείται ως έτος τελευτής του το 325 και ως τόπος η πόλη Τρέβηρα.</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Έλαβε λαμπρή ρητορική μόρφωση κοντά στον Αρνόβιο και στη συνέχεια, με τα εφόδια που απέκτησε, έγινε ο ίδιος ένας περίφημος ρητοροδιδάσκαλος.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Συνδέθηκε, εξαιτίας της φήμης και των ικανοτήτων του, με </a:t>
            </a:r>
            <a:r>
              <a:rPr lang="el-GR" sz="2000" i="1" dirty="0" smtClean="0">
                <a:solidFill>
                  <a:srgbClr val="FFFFFF"/>
                </a:solidFill>
                <a:latin typeface="Cambria" charset="-95"/>
                <a:ea typeface="Cambria" charset="-95"/>
                <a:cs typeface="Cambria" charset="-95"/>
              </a:rPr>
              <a:t>τον </a:t>
            </a:r>
            <a:r>
              <a:rPr lang="el-GR" sz="2000" i="1" dirty="0">
                <a:solidFill>
                  <a:srgbClr val="FFFFFF"/>
                </a:solidFill>
                <a:latin typeface="Cambria" charset="-95"/>
                <a:ea typeface="Cambria" charset="-95"/>
                <a:cs typeface="Cambria" charset="-95"/>
              </a:rPr>
              <a:t>Διοκλητιανό.</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23 Φεβρουαρίου 303: εκδόθηκε το πρώτο διάταγμα εναντίον των Χριστιανών.</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Βαπτισμένος ήδη Χριστιανός, αναγκάστηκε να παραιτηθεί. </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317: δέχθηκε την πρόταση του μονοκράτορα Κωνσταντίνου να μεταβεί στα Τρέβηρα, με σκοπό να αναλάβει τη μόρφωση του </a:t>
            </a:r>
            <a:r>
              <a:rPr lang="el-GR" sz="2000" i="1" dirty="0" smtClean="0">
                <a:solidFill>
                  <a:srgbClr val="FFFFFF"/>
                </a:solidFill>
                <a:latin typeface="Cambria" charset="-95"/>
                <a:ea typeface="Cambria" charset="-95"/>
                <a:cs typeface="Cambria" charset="-95"/>
              </a:rPr>
              <a:t>Κρίσπου</a:t>
            </a:r>
            <a:r>
              <a:rPr lang="el-GR" sz="2000" i="1" dirty="0">
                <a:solidFill>
                  <a:srgbClr val="FFFFFF"/>
                </a:solidFill>
                <a:latin typeface="Cambria" charset="-95"/>
                <a:ea typeface="Cambria" charset="-95"/>
                <a:cs typeface="Cambria" charset="-95"/>
              </a:rPr>
              <a:t>.</a:t>
            </a:r>
          </a:p>
          <a:p>
            <a:pPr marL="273050" indent="-271463">
              <a:spcBef>
                <a:spcPts val="65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b="1" i="1" u="sng" dirty="0">
              <a:solidFill>
                <a:srgbClr val="000000"/>
              </a:solidFill>
              <a:latin typeface="Constantia" pitchFamily="16" charset="0"/>
              <a:ea typeface="ヒラギノ角ゴ Pro W3" charset="0"/>
              <a:cs typeface="ヒラギノ角ゴ Pro W3" charset="0"/>
            </a:endParaRPr>
          </a:p>
          <a:p>
            <a:pPr marL="273050" indent="-271463">
              <a:spcBef>
                <a:spcPts val="65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b="1" i="1" u="sng" dirty="0">
              <a:solidFill>
                <a:srgbClr val="000000"/>
              </a:solidFill>
              <a:latin typeface="Constantia" pitchFamily="16" charset="0"/>
              <a:ea typeface="ヒラギノ角ゴ Pro W3" charset="0"/>
              <a:cs typeface="ヒラギノ角ゴ Pro W3" charset="0"/>
            </a:endParaRPr>
          </a:p>
        </p:txBody>
      </p:sp>
      <p:sp>
        <p:nvSpPr>
          <p:cNvPr id="2150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67E1E67-50A5-45E1-B053-589E24120D9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 Box 1"/>
          <p:cNvSpPr txBox="1">
            <a:spLocks noChangeArrowheads="1"/>
          </p:cNvSpPr>
          <p:nvPr/>
        </p:nvSpPr>
        <p:spPr bwMode="auto">
          <a:xfrm>
            <a:off x="457200" y="-61913"/>
            <a:ext cx="8229600" cy="89852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ΜΑΡΤΙΝΟΣ ΒΡΑΓΑΣ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και θανάτου)</a:t>
            </a:r>
          </a:p>
        </p:txBody>
      </p:sp>
      <p:sp>
        <p:nvSpPr>
          <p:cNvPr id="178178" name="Text Box 2"/>
          <p:cNvSpPr txBox="1">
            <a:spLocks noChangeArrowheads="1"/>
          </p:cNvSpPr>
          <p:nvPr/>
        </p:nvSpPr>
        <p:spPr bwMode="auto">
          <a:xfrm>
            <a:off x="457200" y="1916832"/>
            <a:ext cx="8229600" cy="440776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Ανέλαβε ιεραποστολικό έργο στις περιοχές </a:t>
            </a:r>
            <a:r>
              <a:rPr lang="el-GR" i="1" dirty="0" smtClean="0">
                <a:solidFill>
                  <a:srgbClr val="FFFFFF"/>
                </a:solidFill>
                <a:latin typeface="Cambria" charset="-95"/>
                <a:ea typeface="Cambria" charset="-95"/>
                <a:cs typeface="Cambria" charset="-95"/>
              </a:rPr>
              <a:t>των </a:t>
            </a:r>
            <a:r>
              <a:rPr lang="el-GR" i="1" dirty="0">
                <a:solidFill>
                  <a:srgbClr val="FFFFFF"/>
                </a:solidFill>
                <a:latin typeface="Cambria" charset="-95"/>
                <a:ea typeface="Cambria" charset="-95"/>
                <a:cs typeface="Cambria" charset="-95"/>
              </a:rPr>
              <a:t>Σουήβων.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556 καταστάθηκε Επίσκοπος Δουμίου όπου ίδρυσε αρκετά μοναστήρια.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πολύ αγαπητός στο λαό του αλλά και αποδεκτός από τους οπαδούς του Πρισκιλλιανισμού τους οποίους προσέγγισε. </a:t>
            </a:r>
          </a:p>
          <a:p>
            <a:pPr marL="271463"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p:txBody>
      </p:sp>
      <p:sp>
        <p:nvSpPr>
          <p:cNvPr id="17817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8430ED-B2ED-4FBE-AEF1-989E1D5715D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ΜΑΡΤΙΝΟΣ ΒΡΑΓΑΣ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και θανάτου)</a:t>
            </a:r>
          </a:p>
        </p:txBody>
      </p:sp>
      <p:sp>
        <p:nvSpPr>
          <p:cNvPr id="179202" name="Text Box 2"/>
          <p:cNvSpPr txBox="1">
            <a:spLocks noChangeArrowheads="1"/>
          </p:cNvSpPr>
          <p:nvPr/>
        </p:nvSpPr>
        <p:spPr bwMode="auto">
          <a:xfrm>
            <a:off x="457200" y="1340768"/>
            <a:ext cx="8363272" cy="501558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Παρουσίασε μια πλούσια εργογραφία από την οποία μαρτυρείται η καλή θεολογική και κλασική του κατάρτιση, ο σεβασμός του προς την παράδοση της </a:t>
            </a:r>
            <a:r>
              <a:rPr lang="el-GR" i="1" dirty="0" smtClean="0">
                <a:solidFill>
                  <a:srgbClr val="FFFFFF"/>
                </a:solidFill>
                <a:latin typeface="Cambria" charset="-95"/>
                <a:ea typeface="Cambria" charset="-95"/>
                <a:cs typeface="Cambria" charset="-95"/>
              </a:rPr>
              <a:t>Εκκλησίας </a:t>
            </a:r>
            <a:r>
              <a:rPr lang="el-GR" i="1" dirty="0">
                <a:solidFill>
                  <a:srgbClr val="FFFFFF"/>
                </a:solidFill>
                <a:latin typeface="Cambria" charset="-95"/>
                <a:ea typeface="Cambria" charset="-95"/>
                <a:cs typeface="Cambria" charset="-95"/>
              </a:rPr>
              <a:t>και το φιλομόναχο πνεύμα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Περί οργής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Τριμερές </a:t>
            </a:r>
            <a:r>
              <a:rPr lang="el-GR" i="1" dirty="0">
                <a:solidFill>
                  <a:srgbClr val="FFFFFF"/>
                </a:solidFill>
                <a:latin typeface="Cambria" charset="-95"/>
                <a:ea typeface="Cambria" charset="-95"/>
                <a:cs typeface="Cambria" charset="-95"/>
              </a:rPr>
              <a:t>σύγγραμμα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της τριπλής κατάδυσης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της Διορθώσεως των </a:t>
            </a:r>
            <a:r>
              <a:rPr lang="el-GR" i="1" dirty="0" smtClean="0">
                <a:solidFill>
                  <a:srgbClr val="FFFFFF"/>
                </a:solidFill>
                <a:latin typeface="Cambria" charset="-95"/>
                <a:ea typeface="Cambria" charset="-95"/>
                <a:cs typeface="Cambria" charset="-95"/>
              </a:rPr>
              <a:t>απαίδευτων</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του Πάσχα</a:t>
            </a:r>
          </a:p>
        </p:txBody>
      </p:sp>
      <p:sp>
        <p:nvSpPr>
          <p:cNvPr id="17920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13A2A4B-6864-4086-BC81-C5F279AB0E1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ΜΑΡΤΙΝΟΣ ΒΡΑΓΑΣ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και θανάτου)</a:t>
            </a:r>
          </a:p>
        </p:txBody>
      </p:sp>
      <p:sp>
        <p:nvSpPr>
          <p:cNvPr id="180226" name="Text Box 2"/>
          <p:cNvSpPr txBox="1">
            <a:spLocks noChangeArrowheads="1"/>
          </p:cNvSpPr>
          <p:nvPr/>
        </p:nvSpPr>
        <p:spPr bwMode="auto">
          <a:xfrm>
            <a:off x="179512" y="1916832"/>
            <a:ext cx="8507288" cy="440776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chemeClr val="accent1">
                    <a:lumMod val="60000"/>
                    <a:lumOff val="40000"/>
                  </a:schemeClr>
                </a:solidFill>
                <a:latin typeface="Cambria" charset="-95"/>
                <a:ea typeface="Cambria" charset="-95"/>
                <a:cs typeface="Cambria" charset="-95"/>
              </a:rPr>
              <a:t>vi.</a:t>
            </a:r>
            <a:r>
              <a:rPr lang="en-US" i="1" dirty="0">
                <a:solidFill>
                  <a:srgbClr val="FFFFFF"/>
                </a:solidFill>
                <a:latin typeface="Cambria" charset="-95"/>
                <a:ea typeface="Cambria" charset="-95"/>
                <a:cs typeface="Cambria" charset="-95"/>
              </a:rPr>
              <a:t> </a:t>
            </a:r>
            <a:r>
              <a:rPr lang="el-GR" i="1" dirty="0">
                <a:solidFill>
                  <a:srgbClr val="FFFFFF"/>
                </a:solidFill>
                <a:latin typeface="Cambria" charset="-95"/>
                <a:ea typeface="Cambria" charset="-95"/>
                <a:cs typeface="Cambria" charset="-95"/>
              </a:rPr>
              <a:t>Κεφάλαια του Μαρτίνου</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smtClean="0">
                <a:solidFill>
                  <a:schemeClr val="accent1">
                    <a:lumMod val="60000"/>
                    <a:lumOff val="40000"/>
                  </a:schemeClr>
                </a:solidFill>
                <a:latin typeface="Cambria" charset="-95"/>
                <a:ea typeface="Cambria" charset="-95"/>
                <a:cs typeface="Cambria" charset="-95"/>
              </a:rPr>
              <a:t>vii</a:t>
            </a:r>
            <a:r>
              <a:rPr lang="el-GR" i="1" dirty="0" smtClean="0">
                <a:solidFill>
                  <a:schemeClr val="accent1">
                    <a:lumMod val="60000"/>
                    <a:lumOff val="40000"/>
                  </a:schemeClr>
                </a:solidFill>
                <a:latin typeface="Cambria" charset="-95"/>
                <a:ea typeface="Cambria" charset="-95"/>
                <a:cs typeface="Cambria" charset="-95"/>
              </a:rPr>
              <a:t>.</a:t>
            </a:r>
            <a:r>
              <a:rPr lang="en-US" i="1" dirty="0" smtClean="0">
                <a:solidFill>
                  <a:srgbClr val="FFFFFF"/>
                </a:solidFill>
                <a:latin typeface="Cambria" charset="-95"/>
                <a:ea typeface="Cambria" charset="-95"/>
                <a:cs typeface="Cambria" charset="-95"/>
              </a:rPr>
              <a:t> </a:t>
            </a:r>
            <a:r>
              <a:rPr lang="el-GR" i="1" dirty="0">
                <a:solidFill>
                  <a:srgbClr val="FFFFFF"/>
                </a:solidFill>
                <a:latin typeface="Cambria" charset="-95"/>
                <a:ea typeface="Cambria" charset="-95"/>
                <a:cs typeface="Cambria" charset="-95"/>
              </a:rPr>
              <a:t>Αποφθέγματα των Πατέρων της Αιγύπτου</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smtClean="0">
                <a:solidFill>
                  <a:schemeClr val="accent1">
                    <a:lumMod val="60000"/>
                    <a:lumOff val="40000"/>
                  </a:schemeClr>
                </a:solidFill>
                <a:latin typeface="Cambria" charset="-95"/>
                <a:ea typeface="Cambria" charset="-95"/>
                <a:cs typeface="Cambria" charset="-95"/>
              </a:rPr>
              <a:t>vii</a:t>
            </a:r>
            <a:r>
              <a:rPr lang="el-GR" i="1" dirty="0" smtClean="0">
                <a:solidFill>
                  <a:schemeClr val="accent1">
                    <a:lumMod val="60000"/>
                    <a:lumOff val="40000"/>
                  </a:schemeClr>
                </a:solidFill>
                <a:latin typeface="Cambria" charset="-95"/>
                <a:ea typeface="Cambria" charset="-95"/>
                <a:cs typeface="Cambria" charset="-95"/>
              </a:rPr>
              <a:t>.</a:t>
            </a:r>
            <a:r>
              <a:rPr lang="en-US" i="1" dirty="0" smtClean="0">
                <a:solidFill>
                  <a:srgbClr val="FFFFFF"/>
                </a:solidFill>
                <a:latin typeface="Cambria" charset="-95"/>
                <a:ea typeface="Cambria" charset="-95"/>
                <a:cs typeface="Cambria" charset="-95"/>
              </a:rPr>
              <a:t> </a:t>
            </a:r>
            <a:r>
              <a:rPr lang="el-GR" i="1" dirty="0">
                <a:solidFill>
                  <a:srgbClr val="FFFFFF"/>
                </a:solidFill>
                <a:latin typeface="Cambria" charset="-95"/>
                <a:ea typeface="Cambria" charset="-95"/>
                <a:cs typeface="Cambria" charset="-95"/>
              </a:rPr>
              <a:t>Γεροντικόν</a:t>
            </a: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dirty="0">
              <a:solidFill>
                <a:srgbClr val="FFFFFF"/>
              </a:solidFill>
              <a:latin typeface="Constantia" pitchFamily="16" charset="0"/>
              <a:ea typeface="ヒラギノ角ゴ Pro W3" charset="0"/>
              <a:cs typeface="ヒラギノ角ゴ Pro W3" charset="0"/>
            </a:endParaRP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dirty="0">
              <a:solidFill>
                <a:srgbClr val="FFFFFF"/>
              </a:solidFill>
              <a:latin typeface="Constantia" pitchFamily="16" charset="0"/>
              <a:ea typeface="ヒラギノ角ゴ Pro W3" charset="0"/>
              <a:cs typeface="ヒラギノ角ゴ Pro W3" charset="0"/>
            </a:endParaRPr>
          </a:p>
        </p:txBody>
      </p:sp>
      <p:sp>
        <p:nvSpPr>
          <p:cNvPr id="18022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CCD8B66-D310-4D55-A391-3C92DB15824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1"/>
          <p:cNvSpPr txBox="1">
            <a:spLocks noChangeArrowheads="1"/>
          </p:cNvSpPr>
          <p:nvPr/>
        </p:nvSpPr>
        <p:spPr bwMode="auto">
          <a:xfrm>
            <a:off x="323528" y="0"/>
            <a:ext cx="8374385" cy="94932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ΛΕΑΝΔΡΟΣ ΣΕΒΙΛΛΗΣ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540 – 600)</a:t>
            </a:r>
          </a:p>
        </p:txBody>
      </p:sp>
      <p:sp>
        <p:nvSpPr>
          <p:cNvPr id="181250" name="Text Box 2"/>
          <p:cNvSpPr txBox="1">
            <a:spLocks noChangeArrowheads="1"/>
          </p:cNvSpPr>
          <p:nvPr/>
        </p:nvSpPr>
        <p:spPr bwMode="auto">
          <a:xfrm>
            <a:off x="395536" y="1412776"/>
            <a:ext cx="8291264" cy="491182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ο μεγαλύτερος γιος άλλων τριών τέκνων της οικογένειας, τα οποία διακόνησαν όλα την Εκκλησία.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Σε νεαρή ηλικία εισήλθε στις τάξεις των μοναχών.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575 καταστάθηκε επίσκοπος Σεβίλλης και εργάστηκε με ιδιαίτερο ιεραποστολικό ζήλο για τη μεταστροφή των Αρειανών </a:t>
            </a:r>
            <a:r>
              <a:rPr lang="el-GR" i="1" dirty="0" smtClean="0">
                <a:solidFill>
                  <a:srgbClr val="FFFFFF"/>
                </a:solidFill>
                <a:latin typeface="Cambria" charset="-95"/>
                <a:ea typeface="Cambria" charset="-95"/>
                <a:cs typeface="Cambria" charset="-95"/>
              </a:rPr>
              <a:t>Βησιγότθων. Πέτυχε τη </a:t>
            </a:r>
            <a:r>
              <a:rPr lang="el-GR" i="1" dirty="0">
                <a:solidFill>
                  <a:srgbClr val="FFFFFF"/>
                </a:solidFill>
                <a:latin typeface="Cambria" charset="-95"/>
                <a:ea typeface="Cambria" charset="-95"/>
                <a:cs typeface="Cambria" charset="-95"/>
              </a:rPr>
              <a:t>μεταστροφή </a:t>
            </a:r>
            <a:r>
              <a:rPr lang="el-GR" i="1" dirty="0" smtClean="0">
                <a:solidFill>
                  <a:srgbClr val="FFFFFF"/>
                </a:solidFill>
                <a:latin typeface="Cambria" charset="-95"/>
                <a:ea typeface="Cambria" charset="-95"/>
                <a:cs typeface="Cambria" charset="-95"/>
              </a:rPr>
              <a:t>τού </a:t>
            </a:r>
            <a:r>
              <a:rPr lang="el-GR" i="1" dirty="0">
                <a:solidFill>
                  <a:srgbClr val="FFFFFF"/>
                </a:solidFill>
                <a:latin typeface="Cambria" charset="-95"/>
                <a:ea typeface="Cambria" charset="-95"/>
                <a:cs typeface="Cambria" charset="-95"/>
              </a:rPr>
              <a:t>Βησιγότθου πρίγκιπα Ερμενέλγιδου αλλά και του αδερφού του </a:t>
            </a:r>
            <a:r>
              <a:rPr lang="el-GR" i="1" dirty="0" smtClean="0">
                <a:solidFill>
                  <a:srgbClr val="FFFFFF"/>
                </a:solidFill>
                <a:latin typeface="Cambria" charset="-95"/>
                <a:ea typeface="Cambria" charset="-95"/>
                <a:cs typeface="Cambria" charset="-95"/>
              </a:rPr>
              <a:t>Ρεκαρέδου, </a:t>
            </a:r>
            <a:r>
              <a:rPr lang="el-GR" i="1" dirty="0">
                <a:solidFill>
                  <a:srgbClr val="FFFFFF"/>
                </a:solidFill>
                <a:latin typeface="Cambria" charset="-95"/>
                <a:ea typeface="Cambria" charset="-95"/>
                <a:cs typeface="Cambria" charset="-95"/>
              </a:rPr>
              <a:t>τον οποίο κατήχησε για τρία χρόνια.</a:t>
            </a:r>
          </a:p>
        </p:txBody>
      </p:sp>
      <p:sp>
        <p:nvSpPr>
          <p:cNvPr id="18125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3FAF26-4BAC-4E09-865B-BA0B54820B4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1"/>
          <p:cNvSpPr txBox="1">
            <a:spLocks noChangeArrowheads="1"/>
          </p:cNvSpPr>
          <p:nvPr/>
        </p:nvSpPr>
        <p:spPr bwMode="auto">
          <a:xfrm>
            <a:off x="457200" y="0"/>
            <a:ext cx="8229600" cy="83661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ΛΕΑΝΔΡΟΣ ΣΕΒΙΛΛΗΣ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540 – 600)</a:t>
            </a:r>
          </a:p>
        </p:txBody>
      </p:sp>
      <p:sp>
        <p:nvSpPr>
          <p:cNvPr id="182274" name="Text Box 2"/>
          <p:cNvSpPr txBox="1">
            <a:spLocks noChangeArrowheads="1"/>
          </p:cNvSpPr>
          <p:nvPr/>
        </p:nvSpPr>
        <p:spPr bwMode="auto">
          <a:xfrm>
            <a:off x="457200" y="1484784"/>
            <a:ext cx="8229600" cy="483981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δυο αντιαρειανικά έργα τα οποία δεν έχουν διασωθεί.</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Συνέταξε μια σύντομη επιστολιμαία πραγματεία προς την αδελφή του Φιορεντίνη.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την υμνογραφία. Το υμνογραφικό του έργο διασώθηκε σε μια συλλογή το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Βιβλίο Προσευχών Ψαλμογράφος</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p:txBody>
      </p:sp>
      <p:sp>
        <p:nvSpPr>
          <p:cNvPr id="18227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279E55-0D7A-41E5-8187-7199A90E7F1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 Box 1"/>
          <p:cNvSpPr txBox="1">
            <a:spLocks noChangeArrowheads="1"/>
          </p:cNvSpPr>
          <p:nvPr/>
        </p:nvSpPr>
        <p:spPr bwMode="auto">
          <a:xfrm>
            <a:off x="323528" y="188640"/>
            <a:ext cx="8229600" cy="7651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ΙΣΙΔΩΡΟΣ ΣΕΒΙΛΛΗΣ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560 – 636)</a:t>
            </a:r>
          </a:p>
        </p:txBody>
      </p:sp>
      <p:sp>
        <p:nvSpPr>
          <p:cNvPr id="183298" name="Text Box 2"/>
          <p:cNvSpPr txBox="1">
            <a:spLocks noChangeArrowheads="1"/>
          </p:cNvSpPr>
          <p:nvPr/>
        </p:nvSpPr>
        <p:spPr bwMode="auto">
          <a:xfrm>
            <a:off x="457200" y="1125538"/>
            <a:ext cx="8229600" cy="519906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ο μικρότερος αδερφός του Λέανδρου Σεβίλλης τον οποίο διαδέχτηκε μετά το θάνατό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Μορφώθηκε αρχικά σε μοναστηριακό σχολείο και αργότερα στην εκκλησιαστική – επισκοπική σχολή της Σεβίλλης. </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Τα έργα του μαρτυρούν ότι είχε λάβει καλή θεολογική και κλασική μόρφωση.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633 συγκάλεσε την Δ’ Σύνοδο του </a:t>
            </a:r>
            <a:r>
              <a:rPr lang="el-GR" i="1" dirty="0" smtClean="0">
                <a:solidFill>
                  <a:srgbClr val="FFFFFF"/>
                </a:solidFill>
                <a:latin typeface="Cambria" charset="-95"/>
                <a:ea typeface="Cambria" charset="-95"/>
                <a:cs typeface="Cambria" charset="-95"/>
              </a:rPr>
              <a:t>Τολέδου, </a:t>
            </a:r>
            <a:r>
              <a:rPr lang="el-GR" i="1" dirty="0">
                <a:solidFill>
                  <a:srgbClr val="FFFFFF"/>
                </a:solidFill>
                <a:latin typeface="Cambria" charset="-95"/>
                <a:ea typeface="Cambria" charset="-95"/>
                <a:cs typeface="Cambria" charset="-95"/>
              </a:rPr>
              <a:t>που ασχολήθηκε με την αναδιοργάνωση της Ισπανικής Εκκλησίας και την ενοποίηση της λατρευτικής τάξης.</a:t>
            </a:r>
          </a:p>
        </p:txBody>
      </p:sp>
      <p:sp>
        <p:nvSpPr>
          <p:cNvPr id="18329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2BDC613-DCDD-45CA-BCAC-9CB761AB482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1"/>
          <p:cNvSpPr txBox="1">
            <a:spLocks noChangeArrowheads="1"/>
          </p:cNvSpPr>
          <p:nvPr/>
        </p:nvSpPr>
        <p:spPr bwMode="auto">
          <a:xfrm>
            <a:off x="457200" y="0"/>
            <a:ext cx="8229600" cy="7651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ΙΣΙΔΩΡΟΣ ΣΕΒΙΛΛΗΣ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560 – 636)</a:t>
            </a:r>
          </a:p>
        </p:txBody>
      </p:sp>
      <p:sp>
        <p:nvSpPr>
          <p:cNvPr id="184322" name="Text Box 2"/>
          <p:cNvSpPr txBox="1">
            <a:spLocks noChangeArrowheads="1"/>
          </p:cNvSpPr>
          <p:nvPr/>
        </p:nvSpPr>
        <p:spPr bwMode="auto">
          <a:xfrm>
            <a:off x="457200" y="1341438"/>
            <a:ext cx="8229600" cy="498316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Εισηγήθηκε </a:t>
            </a:r>
            <a:r>
              <a:rPr lang="el-GR" i="1" dirty="0">
                <a:solidFill>
                  <a:srgbClr val="FFFFFF"/>
                </a:solidFill>
                <a:latin typeface="Cambria" charset="-95"/>
                <a:ea typeface="Cambria" charset="-95"/>
                <a:cs typeface="Cambria" charset="-95"/>
              </a:rPr>
              <a:t>την καθιέρωση του έθους της μίας κατάδυσης κατά την τελετή του μυστηρίου του βαπτίσματος, κάτι που τελικά επικράτησε στην Ισπανική Εκκλησία για να αντιμετωπιστεί η αρειανική κακοδοξία της ανομοιότητας των τριών προσώπων της Αγίας Τριάδας. Έτσι συμβόλιζε την ομοουσιότητα της Αγίας Τριάδας. </a:t>
            </a:r>
          </a:p>
          <a:p>
            <a:pPr marL="271463"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b="1" i="1" u="sng" dirty="0">
              <a:solidFill>
                <a:srgbClr val="000000"/>
              </a:solidFill>
              <a:latin typeface="Constantia" pitchFamily="16" charset="0"/>
              <a:ea typeface="ヒラギノ角ゴ Pro W3" charset="0"/>
              <a:cs typeface="ヒラギノ角ゴ Pro W3" charset="0"/>
            </a:endParaRPr>
          </a:p>
        </p:txBody>
      </p:sp>
      <p:sp>
        <p:nvSpPr>
          <p:cNvPr id="18432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136E726-9C90-463A-8DD5-6076520FFB9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176</a:t>
            </a:fld>
            <a:endParaRPr lang="el-GR" sz="1200" dirty="0">
              <a:solidFill>
                <a:srgbClr val="D1EAEE"/>
              </a:solidFill>
              <a:ea typeface="ヒラギノ角ゴ Pro W3" charset="0"/>
              <a:cs typeface="ヒラギノ角ゴ Pro W3" charset="0"/>
            </a:endParaRPr>
          </a:p>
        </p:txBody>
      </p:sp>
      <p:sp>
        <p:nvSpPr>
          <p:cNvPr id="184324" name="Text Box 4"/>
          <p:cNvSpPr txBox="1">
            <a:spLocks noChangeArrowheads="1"/>
          </p:cNvSpPr>
          <p:nvPr/>
        </p:nvSpPr>
        <p:spPr bwMode="auto">
          <a:xfrm>
            <a:off x="7177088" y="-387350"/>
            <a:ext cx="184150" cy="369887"/>
          </a:xfrm>
          <a:prstGeom prst="rect">
            <a:avLst/>
          </a:prstGeom>
          <a:noFill/>
          <a:ln w="9525" cap="flat">
            <a:noFill/>
            <a:round/>
            <a:headEnd/>
            <a:tailEnd/>
          </a:ln>
          <a:effectLst/>
        </p:spPr>
        <p:txBody>
          <a:bodyPr wrap="none" anchor="ctr"/>
          <a:lstStyle/>
          <a:p>
            <a:endParaRPr lang="el-G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ext Box 1"/>
          <p:cNvSpPr txBox="1">
            <a:spLocks noChangeArrowheads="1"/>
          </p:cNvSpPr>
          <p:nvPr/>
        </p:nvSpPr>
        <p:spPr bwMode="auto">
          <a:xfrm>
            <a:off x="457200" y="0"/>
            <a:ext cx="8229600" cy="7651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ΙΣΙΔΩΡΟΣ ΣΕΒΙΛΛΗΣ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560 – 636)</a:t>
            </a:r>
          </a:p>
        </p:txBody>
      </p:sp>
      <p:sp>
        <p:nvSpPr>
          <p:cNvPr id="185346" name="Text Box 2"/>
          <p:cNvSpPr txBox="1">
            <a:spLocks noChangeArrowheads="1"/>
          </p:cNvSpPr>
          <p:nvPr/>
        </p:nvSpPr>
        <p:spPr bwMode="auto">
          <a:xfrm>
            <a:off x="457200" y="1196975"/>
            <a:ext cx="8229600" cy="553085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Έργα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για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θεματική του ποικιλία, την επιστημονική του μεθοδολογία και ευρυμάθεια.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 συγγραφή ερμηνευτικών, δογματικών, απολογητικών, λειτουργικών, ασκητικών, ιστορικών και εγκυκλοπαιδικών έργων.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Περί της καταγωγής και του θανάτου των Πατέρων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Γνώμες</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της καθολικής πίστης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γενέσεως των εκκλησιαστικών καθηκόντων</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Συνώνυμα </a:t>
            </a:r>
            <a:r>
              <a:rPr lang="el-GR" i="1" dirty="0">
                <a:solidFill>
                  <a:srgbClr val="FFFFFF"/>
                </a:solidFill>
                <a:latin typeface="Cambria" charset="-95"/>
                <a:ea typeface="Cambria" charset="-95"/>
                <a:cs typeface="Cambria" charset="-95"/>
              </a:rPr>
              <a:t>ή θρήνος αμαρτωλών ψυχών</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i="1" dirty="0">
              <a:solidFill>
                <a:srgbClr val="FFFFFF"/>
              </a:solidFill>
              <a:latin typeface="Palatino Linotype" charset="0"/>
              <a:ea typeface="ヒラギノ角ゴ Pro W3" charset="0"/>
              <a:cs typeface="ヒラギノ角ゴ Pro W3" charset="0"/>
            </a:endParaRPr>
          </a:p>
        </p:txBody>
      </p:sp>
      <p:sp>
        <p:nvSpPr>
          <p:cNvPr id="18534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3E17C80-A252-4EC1-A33F-CFFD6CA3F51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ext Box 1"/>
          <p:cNvSpPr txBox="1">
            <a:spLocks noChangeArrowheads="1"/>
          </p:cNvSpPr>
          <p:nvPr/>
        </p:nvSpPr>
        <p:spPr bwMode="auto">
          <a:xfrm>
            <a:off x="251520" y="0"/>
            <a:ext cx="8435280"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ΙΣΙΔΩΡΟΣ ΣΕΒΙΛΛΗΣ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560 – 636)</a:t>
            </a:r>
          </a:p>
        </p:txBody>
      </p:sp>
      <p:sp>
        <p:nvSpPr>
          <p:cNvPr id="186370" name="Text Box 2"/>
          <p:cNvSpPr txBox="1">
            <a:spLocks noChangeArrowheads="1"/>
          </p:cNvSpPr>
          <p:nvPr/>
        </p:nvSpPr>
        <p:spPr bwMode="auto">
          <a:xfrm>
            <a:off x="467544" y="1556792"/>
            <a:ext cx="8229600" cy="4695453"/>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chemeClr val="accent1">
                    <a:lumMod val="60000"/>
                    <a:lumOff val="40000"/>
                  </a:schemeClr>
                </a:solidFill>
                <a:latin typeface="Cambria" charset="-95"/>
                <a:ea typeface="Cambria" charset="-95"/>
                <a:cs typeface="Cambria" charset="-95"/>
              </a:rPr>
              <a:t>vi. </a:t>
            </a:r>
            <a:r>
              <a:rPr lang="el-GR" i="1" dirty="0">
                <a:solidFill>
                  <a:srgbClr val="FFFFFF"/>
                </a:solidFill>
                <a:latin typeface="Cambria" charset="-95"/>
                <a:ea typeface="Cambria" charset="-95"/>
                <a:cs typeface="Cambria" charset="-95"/>
              </a:rPr>
              <a:t>Χρονικά</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chemeClr val="accent1">
                    <a:lumMod val="60000"/>
                    <a:lumOff val="40000"/>
                  </a:schemeClr>
                </a:solidFill>
                <a:latin typeface="Cambria" charset="-95"/>
                <a:ea typeface="Cambria" charset="-95"/>
                <a:cs typeface="Cambria" charset="-95"/>
              </a:rPr>
              <a:t>vii. </a:t>
            </a:r>
            <a:r>
              <a:rPr lang="el-GR" i="1" dirty="0">
                <a:solidFill>
                  <a:srgbClr val="FFFFFF"/>
                </a:solidFill>
                <a:latin typeface="Cambria" charset="-95"/>
                <a:ea typeface="Cambria" charset="-95"/>
                <a:cs typeface="Cambria" charset="-95"/>
              </a:rPr>
              <a:t>Περί καταγωγής των Γότθων</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chemeClr val="accent1">
                    <a:lumMod val="60000"/>
                    <a:lumOff val="40000"/>
                  </a:schemeClr>
                </a:solidFill>
                <a:latin typeface="Cambria" charset="-95"/>
                <a:ea typeface="Cambria" charset="-95"/>
                <a:cs typeface="Cambria" charset="-95"/>
              </a:rPr>
              <a:t>viii.</a:t>
            </a:r>
            <a:r>
              <a:rPr lang="en-US" i="1" dirty="0">
                <a:solidFill>
                  <a:srgbClr val="FFFFFF"/>
                </a:solidFill>
                <a:latin typeface="Cambria" charset="-95"/>
                <a:ea typeface="Cambria" charset="-95"/>
                <a:cs typeface="Cambria" charset="-95"/>
              </a:rPr>
              <a:t> </a:t>
            </a:r>
            <a:r>
              <a:rPr lang="el-GR" i="1" dirty="0">
                <a:solidFill>
                  <a:srgbClr val="FFFFFF"/>
                </a:solidFill>
                <a:latin typeface="Cambria" charset="-95"/>
                <a:ea typeface="Cambria" charset="-95"/>
                <a:cs typeface="Cambria" charset="-95"/>
              </a:rPr>
              <a:t>Περί Ανδρών Επιφανών</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chemeClr val="accent1">
                    <a:lumMod val="60000"/>
                    <a:lumOff val="40000"/>
                  </a:schemeClr>
                </a:solidFill>
                <a:latin typeface="Cambria" charset="-95"/>
                <a:ea typeface="Cambria" charset="-95"/>
                <a:cs typeface="Cambria" charset="-95"/>
              </a:rPr>
              <a:t>ix. </a:t>
            </a:r>
            <a:r>
              <a:rPr lang="el-GR" i="1" dirty="0">
                <a:solidFill>
                  <a:srgbClr val="FFFFFF"/>
                </a:solidFill>
                <a:latin typeface="Cambria" charset="-95"/>
                <a:ea typeface="Cambria" charset="-95"/>
                <a:cs typeface="Cambria" charset="-95"/>
              </a:rPr>
              <a:t>Ετυμολογίες</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8637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3E73DF-4CF2-4B33-BAE8-B3AD5412CFD5}"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416824" cy="2592288"/>
          </a:xfrm>
        </p:spPr>
        <p:txBody>
          <a:bodyPr/>
          <a:lstStyle/>
          <a:p>
            <a:pPr algn="ctr"/>
            <a:r>
              <a:rPr lang="el-GR" sz="3200" i="1" dirty="0">
                <a:latin typeface="Cambria" pitchFamily="18" charset="0"/>
              </a:rPr>
              <a:t>Η Θεολογική Γραμματεία </a:t>
            </a:r>
            <a:r>
              <a:rPr lang="el-GR" sz="3200" i="1" dirty="0" smtClean="0">
                <a:latin typeface="Cambria" pitchFamily="18" charset="0"/>
              </a:rPr>
              <a:t/>
            </a:r>
            <a:br>
              <a:rPr lang="el-GR" sz="3200" i="1" dirty="0" smtClean="0">
                <a:latin typeface="Cambria" pitchFamily="18" charset="0"/>
              </a:rPr>
            </a:br>
            <a:r>
              <a:rPr lang="el-GR" sz="3200" i="1" dirty="0" smtClean="0">
                <a:latin typeface="Cambria" pitchFamily="18" charset="0"/>
              </a:rPr>
              <a:t>την </a:t>
            </a:r>
            <a:r>
              <a:rPr lang="el-GR" sz="3200" i="1" dirty="0">
                <a:latin typeface="Cambria" pitchFamily="18" charset="0"/>
              </a:rPr>
              <a:t>εποχή του Καρλομάγνου </a:t>
            </a:r>
            <a:r>
              <a:rPr lang="el-GR" sz="3200" i="1" dirty="0" smtClean="0">
                <a:latin typeface="Cambria" pitchFamily="18" charset="0"/>
              </a:rPr>
              <a:t/>
            </a:r>
            <a:br>
              <a:rPr lang="el-GR" sz="3200" i="1" dirty="0" smtClean="0">
                <a:latin typeface="Cambria" pitchFamily="18" charset="0"/>
              </a:rPr>
            </a:br>
            <a:r>
              <a:rPr lang="el-GR" sz="3200" i="1" dirty="0" smtClean="0">
                <a:latin typeface="Cambria" pitchFamily="18" charset="0"/>
              </a:rPr>
              <a:t>και </a:t>
            </a:r>
            <a:r>
              <a:rPr lang="el-GR" sz="3200" i="1" dirty="0">
                <a:latin typeface="Cambria" pitchFamily="18" charset="0"/>
              </a:rPr>
              <a:t>των Διαδόχων του.</a:t>
            </a:r>
            <a:br>
              <a:rPr lang="el-GR" sz="3200" i="1" dirty="0">
                <a:latin typeface="Cambria" pitchFamily="18" charset="0"/>
              </a:rPr>
            </a:br>
            <a:r>
              <a:rPr lang="el-GR" sz="3200" i="1" dirty="0" smtClean="0">
                <a:latin typeface="Cambria" pitchFamily="18" charset="0"/>
              </a:rPr>
              <a:t/>
            </a:r>
            <a:br>
              <a:rPr lang="el-GR" sz="3200" i="1" dirty="0" smtClean="0">
                <a:latin typeface="Cambria" pitchFamily="18" charset="0"/>
              </a:rPr>
            </a:br>
            <a:endParaRPr lang="el-GR" sz="3200" i="1" dirty="0">
              <a:latin typeface="Cambria" pitchFamily="18" charset="0"/>
            </a:endParaRPr>
          </a:p>
        </p:txBody>
      </p:sp>
      <p:sp>
        <p:nvSpPr>
          <p:cNvPr id="3" name="TextBox 2"/>
          <p:cNvSpPr txBox="1"/>
          <p:nvPr/>
        </p:nvSpPr>
        <p:spPr>
          <a:xfrm>
            <a:off x="8030817" y="6122504"/>
            <a:ext cx="439544" cy="276999"/>
          </a:xfrm>
          <a:prstGeom prst="rect">
            <a:avLst/>
          </a:prstGeom>
          <a:noFill/>
        </p:spPr>
        <p:txBody>
          <a:bodyPr wrap="none" rtlCol="0">
            <a:spAutoFit/>
          </a:bodyPr>
          <a:lstStyle/>
          <a:p>
            <a:r>
              <a:rPr lang="el-GR" sz="1200" dirty="0" smtClean="0">
                <a:solidFill>
                  <a:schemeClr val="tx1"/>
                </a:solidFill>
              </a:rPr>
              <a:t>179</a:t>
            </a:r>
            <a:endParaRPr lang="en-US" sz="1200" dirty="0">
              <a:solidFill>
                <a:schemeClr val="tx1"/>
              </a:solidFill>
            </a:endParaRPr>
          </a:p>
        </p:txBody>
      </p:sp>
    </p:spTree>
    <p:extLst>
      <p:ext uri="{BB962C8B-B14F-4D97-AF65-F5344CB8AC3E}">
        <p14:creationId xmlns:p14="http://schemas.microsoft.com/office/powerpoint/2010/main" xmlns="" val="2384622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0"/>
            <a:ext cx="822960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ΛΑΚΤΑΝΤΙΟΣ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250 – 325)</a:t>
            </a:r>
          </a:p>
        </p:txBody>
      </p:sp>
      <p:sp>
        <p:nvSpPr>
          <p:cNvPr id="22530" name="Text Box 2"/>
          <p:cNvSpPr txBox="1">
            <a:spLocks noChangeArrowheads="1"/>
          </p:cNvSpPr>
          <p:nvPr/>
        </p:nvSpPr>
        <p:spPr bwMode="auto">
          <a:xfrm>
            <a:off x="457200" y="1196752"/>
            <a:ext cx="8229600" cy="5159598"/>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endParaRPr lang="el-GR"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Έχουν χαρακτήρα απολογητικό.</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Δεν απουσιάζουν συγγραφές με ηθικό περιεχόμενο.</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Διέσωσε πλούσιες ιστορικές πληροφορίες για τις διώξεις των Χριστιανών.</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Η γλώσσα του είναι προσεγμένη.</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 ύφος είναι ρητορικό.</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Στην εργογραφία του προσπάθησε να μιμηθεί τον Κικέρωνα, για αυτό του αποδόθηκε και ο χαρακτηρισμός του Χριστιανού Κικέρωνα.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De Opificio Dei (</a:t>
            </a:r>
            <a:r>
              <a:rPr lang="el-GR" i="1" dirty="0">
                <a:solidFill>
                  <a:srgbClr val="FFFFFF"/>
                </a:solidFill>
                <a:latin typeface="Cambria" charset="-95"/>
                <a:ea typeface="Cambria" charset="-95"/>
                <a:cs typeface="Cambria" charset="-95"/>
              </a:rPr>
              <a:t>Περί της Δημιουργίας του Θεού)</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De</a:t>
            </a:r>
            <a:r>
              <a:rPr lang="el-GR" i="1" dirty="0">
                <a:solidFill>
                  <a:srgbClr val="FFFFFF"/>
                </a:solidFill>
                <a:latin typeface="Cambria" charset="-95"/>
                <a:ea typeface="Cambria" charset="-95"/>
                <a:cs typeface="Cambria" charset="-95"/>
              </a:rPr>
              <a:t> </a:t>
            </a:r>
            <a:r>
              <a:rPr lang="en-US" i="1" dirty="0">
                <a:solidFill>
                  <a:srgbClr val="FFFFFF"/>
                </a:solidFill>
                <a:latin typeface="Cambria" charset="-95"/>
                <a:ea typeface="Cambria" charset="-95"/>
                <a:cs typeface="Cambria" charset="-95"/>
              </a:rPr>
              <a:t>ira Dei (</a:t>
            </a:r>
            <a:r>
              <a:rPr lang="el-GR" i="1" dirty="0">
                <a:solidFill>
                  <a:srgbClr val="FFFFFF"/>
                </a:solidFill>
                <a:latin typeface="Cambria" charset="-95"/>
                <a:ea typeface="Cambria" charset="-95"/>
                <a:cs typeface="Cambria" charset="-95"/>
              </a:rPr>
              <a:t>Περί της οργής του Θεού)</a:t>
            </a:r>
          </a:p>
        </p:txBody>
      </p:sp>
      <p:sp>
        <p:nvSpPr>
          <p:cNvPr id="2253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6B94FDC-B5AA-48AF-9FC5-BD6C1BF7104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476672"/>
            <a:ext cx="7056784" cy="1152128"/>
          </a:xfrm>
        </p:spPr>
        <p:txBody>
          <a:bodyPr/>
          <a:lstStyle/>
          <a:p>
            <a:pPr algn="ctr"/>
            <a:r>
              <a:rPr lang="el-GR" sz="2800" i="1" dirty="0" smtClean="0">
                <a:latin typeface="Cambria" pitchFamily="18" charset="0"/>
              </a:rPr>
              <a:t>ΒΟΝΙΦΑΤΙΟΣ </a:t>
            </a:r>
            <a:br>
              <a:rPr lang="el-GR" sz="2800" i="1" dirty="0" smtClean="0">
                <a:latin typeface="Cambria" pitchFamily="18" charset="0"/>
              </a:rPr>
            </a:br>
            <a:r>
              <a:rPr lang="el-GR" sz="2400" i="1" dirty="0" smtClean="0">
                <a:latin typeface="Cambria" pitchFamily="18" charset="0"/>
              </a:rPr>
              <a:t>(άγνωστη ημερομηνία γεννήσεως-754)</a:t>
            </a:r>
            <a:r>
              <a:rPr lang="el-GR" sz="2800" i="1" dirty="0" smtClean="0">
                <a:latin typeface="Cambria" pitchFamily="18" charset="0"/>
              </a:rPr>
              <a:t/>
            </a:r>
            <a:br>
              <a:rPr lang="el-GR" sz="2800" i="1" dirty="0" smtClean="0">
                <a:latin typeface="Cambria" pitchFamily="18" charset="0"/>
              </a:rPr>
            </a:br>
            <a:endParaRPr lang="el-GR" sz="2800" i="1" dirty="0">
              <a:latin typeface="Cambria" pitchFamily="18" charset="0"/>
            </a:endParaRPr>
          </a:p>
        </p:txBody>
      </p:sp>
      <p:sp>
        <p:nvSpPr>
          <p:cNvPr id="3" name="Θέση περιεχομένου 2"/>
          <p:cNvSpPr>
            <a:spLocks noGrp="1"/>
          </p:cNvSpPr>
          <p:nvPr>
            <p:ph idx="1"/>
          </p:nvPr>
        </p:nvSpPr>
        <p:spPr>
          <a:xfrm>
            <a:off x="467544" y="1844824"/>
            <a:ext cx="8136904" cy="4403582"/>
          </a:xfrm>
        </p:spPr>
        <p:txBody>
          <a:bodyPr>
            <a:normAutofit/>
          </a:bodyPr>
          <a:lstStyle/>
          <a:p>
            <a:pPr marL="0" indent="0" algn="ctr">
              <a:buNone/>
            </a:pPr>
            <a:r>
              <a:rPr lang="el-GR" sz="2400" i="1" u="sng" dirty="0">
                <a:latin typeface="Cambria" pitchFamily="18" charset="0"/>
              </a:rPr>
              <a:t>Βιογραφικά </a:t>
            </a:r>
            <a:r>
              <a:rPr lang="el-GR" sz="2400" i="1" u="sng" dirty="0" smtClean="0">
                <a:latin typeface="Cambria" pitchFamily="18" charset="0"/>
              </a:rPr>
              <a:t>Στοιχεία</a:t>
            </a:r>
            <a:endParaRPr lang="el-GR" sz="2400" i="1" u="sng" dirty="0">
              <a:latin typeface="Cambria" pitchFamily="18" charset="0"/>
            </a:endParaRPr>
          </a:p>
          <a:p>
            <a:r>
              <a:rPr lang="el-GR" sz="2400" i="1" dirty="0" smtClean="0">
                <a:latin typeface="Cambria" pitchFamily="18" charset="0"/>
              </a:rPr>
              <a:t>Εργάστηκε για τη διάδοση του Ευαγγελίου.</a:t>
            </a:r>
          </a:p>
          <a:p>
            <a:r>
              <a:rPr lang="el-GR" sz="2400" i="1" dirty="0" smtClean="0">
                <a:latin typeface="Cambria" pitchFamily="18" charset="0"/>
              </a:rPr>
              <a:t>Οργάνωσε την Εκκλησία με την ίδρυση  τεσσάρων επισκοπών  στη Βαυαρία.</a:t>
            </a:r>
          </a:p>
          <a:p>
            <a:r>
              <a:rPr lang="el-GR" sz="2400" i="1" dirty="0" smtClean="0">
                <a:latin typeface="Cambria" pitchFamily="18" charset="0"/>
              </a:rPr>
              <a:t>Εξασφάλισε  τη συνεργασία της φραγκικής και γερμανικής εκκλησίας με εκείνη της Ρώμης.</a:t>
            </a:r>
          </a:p>
          <a:p>
            <a:r>
              <a:rPr lang="el-GR" sz="2400" i="1" dirty="0" smtClean="0">
                <a:latin typeface="Cambria" pitchFamily="18" charset="0"/>
              </a:rPr>
              <a:t>Προετοίμασε την κυριαρχία του Καρλομάγνου (742-814).</a:t>
            </a:r>
          </a:p>
          <a:p>
            <a:r>
              <a:rPr lang="el-GR" sz="2400" i="1" dirty="0" smtClean="0">
                <a:latin typeface="Cambria" pitchFamily="18" charset="0"/>
              </a:rPr>
              <a:t>Συνέβαλε στον εκπολιτισμό της Γερμανίας με κέντρο τη μονή της </a:t>
            </a:r>
            <a:r>
              <a:rPr lang="en-US" sz="2400" i="1" dirty="0" smtClean="0">
                <a:latin typeface="Cambria" pitchFamily="18" charset="0"/>
              </a:rPr>
              <a:t>Fulda</a:t>
            </a:r>
            <a:r>
              <a:rPr lang="el-GR" sz="2400" i="1" dirty="0" smtClean="0">
                <a:latin typeface="Cambria" pitchFamily="18" charset="0"/>
              </a:rPr>
              <a:t>.</a:t>
            </a:r>
            <a:endParaRPr lang="el-GR" sz="2400" i="1" dirty="0">
              <a:latin typeface="Cambria" pitchFamily="18" charset="0"/>
            </a:endParaRPr>
          </a:p>
        </p:txBody>
      </p:sp>
      <p:sp>
        <p:nvSpPr>
          <p:cNvPr id="5" name="TextBox 4"/>
          <p:cNvSpPr txBox="1"/>
          <p:nvPr/>
        </p:nvSpPr>
        <p:spPr>
          <a:xfrm>
            <a:off x="8244409" y="6248407"/>
            <a:ext cx="504055" cy="276999"/>
          </a:xfrm>
          <a:prstGeom prst="rect">
            <a:avLst/>
          </a:prstGeom>
          <a:noFill/>
        </p:spPr>
        <p:txBody>
          <a:bodyPr wrap="square" rtlCol="0">
            <a:spAutoFit/>
          </a:bodyPr>
          <a:lstStyle/>
          <a:p>
            <a:r>
              <a:rPr lang="el-GR" sz="1200" smtClean="0">
                <a:solidFill>
                  <a:schemeClr val="tx1"/>
                </a:solidFill>
              </a:rPr>
              <a:t>180</a:t>
            </a:r>
            <a:endParaRPr lang="en-US" sz="1200" dirty="0">
              <a:solidFill>
                <a:schemeClr val="tx1"/>
              </a:solidFill>
            </a:endParaRPr>
          </a:p>
        </p:txBody>
      </p:sp>
    </p:spTree>
    <p:extLst>
      <p:ext uri="{BB962C8B-B14F-4D97-AF65-F5344CB8AC3E}">
        <p14:creationId xmlns:p14="http://schemas.microsoft.com/office/powerpoint/2010/main" xmlns="" val="195234999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136904" cy="1052736"/>
          </a:xfrm>
        </p:spPr>
        <p:txBody>
          <a:bodyPr/>
          <a:lstStyle/>
          <a:p>
            <a:pPr algn="ctr"/>
            <a:r>
              <a:rPr lang="el-GR" sz="2800" i="1" dirty="0" smtClean="0">
                <a:latin typeface="Cambria" pitchFamily="18" charset="0"/>
              </a:rPr>
              <a:t>ΠΑΥΛΟΣ ΔΙΑΚΟΝΟΣ </a:t>
            </a:r>
            <a:br>
              <a:rPr lang="el-GR" sz="2800" i="1" dirty="0" smtClean="0">
                <a:latin typeface="Cambria" pitchFamily="18" charset="0"/>
              </a:rPr>
            </a:br>
            <a:r>
              <a:rPr lang="el-GR" sz="2400" i="1" dirty="0" smtClean="0">
                <a:latin typeface="Cambria" pitchFamily="18" charset="0"/>
              </a:rPr>
              <a:t>(725-799)</a:t>
            </a:r>
            <a:br>
              <a:rPr lang="el-GR" sz="2400" i="1" dirty="0" smtClean="0">
                <a:latin typeface="Cambria" pitchFamily="18" charset="0"/>
              </a:rPr>
            </a:br>
            <a:endParaRPr lang="el-GR" sz="2400" i="1" dirty="0">
              <a:latin typeface="Cambria" pitchFamily="18" charset="0"/>
            </a:endParaRPr>
          </a:p>
        </p:txBody>
      </p:sp>
      <p:sp>
        <p:nvSpPr>
          <p:cNvPr id="3" name="Θέση περιεχομένου 2"/>
          <p:cNvSpPr>
            <a:spLocks noGrp="1"/>
          </p:cNvSpPr>
          <p:nvPr>
            <p:ph idx="1"/>
          </p:nvPr>
        </p:nvSpPr>
        <p:spPr>
          <a:xfrm>
            <a:off x="179512" y="1052736"/>
            <a:ext cx="8712968" cy="5385659"/>
          </a:xfrm>
        </p:spPr>
        <p:txBody>
          <a:bodyPr>
            <a:normAutofit fontScale="47500" lnSpcReduction="20000"/>
          </a:bodyPr>
          <a:lstStyle/>
          <a:p>
            <a:pPr marL="0" indent="0" algn="ctr">
              <a:buNone/>
            </a:pPr>
            <a:r>
              <a:rPr lang="el-GR" sz="5100" i="1" u="sng" dirty="0" smtClean="0">
                <a:latin typeface="Cambria" pitchFamily="18" charset="0"/>
              </a:rPr>
              <a:t>Βιογραφικά Στοιχεία </a:t>
            </a:r>
          </a:p>
          <a:p>
            <a:pPr marL="0" indent="0" algn="ctr">
              <a:buNone/>
            </a:pPr>
            <a:endParaRPr lang="el-GR" sz="3800" i="1" u="sng" dirty="0" smtClean="0">
              <a:latin typeface="Cambria" pitchFamily="18" charset="0"/>
            </a:endParaRPr>
          </a:p>
          <a:p>
            <a:r>
              <a:rPr lang="el-GR" sz="4400" i="1" dirty="0" smtClean="0">
                <a:latin typeface="Cambria" pitchFamily="18" charset="0"/>
              </a:rPr>
              <a:t>Καταγόταν από αριστοκρατική  λομβαρδική οικογένεια του </a:t>
            </a:r>
            <a:r>
              <a:rPr lang="en-US" sz="4400" i="1" dirty="0" smtClean="0">
                <a:latin typeface="Cambria" pitchFamily="18" charset="0"/>
              </a:rPr>
              <a:t>Friuli</a:t>
            </a:r>
            <a:r>
              <a:rPr lang="fr-FR" sz="4400" i="1" dirty="0" smtClean="0">
                <a:latin typeface="Cambria" pitchFamily="18" charset="0"/>
              </a:rPr>
              <a:t>  </a:t>
            </a:r>
            <a:r>
              <a:rPr lang="el-GR" sz="4400" i="1" dirty="0" smtClean="0">
                <a:latin typeface="Cambria" pitchFamily="18" charset="0"/>
              </a:rPr>
              <a:t>της Ιταλίας.</a:t>
            </a:r>
          </a:p>
          <a:p>
            <a:r>
              <a:rPr lang="el-GR" sz="4400" i="1" dirty="0" smtClean="0">
                <a:latin typeface="Cambria" pitchFamily="18" charset="0"/>
              </a:rPr>
              <a:t>Διδάχτηκε αρχικά τις νομικές επιστήμες.</a:t>
            </a:r>
          </a:p>
          <a:p>
            <a:r>
              <a:rPr lang="el-GR" sz="4400" i="1" dirty="0" smtClean="0">
                <a:latin typeface="Cambria" pitchFamily="18" charset="0"/>
              </a:rPr>
              <a:t>Στράφηκε στη θεολογία και έγινε μοναχός στο αββαείο του Μόντε Κασίνο.</a:t>
            </a:r>
          </a:p>
          <a:p>
            <a:r>
              <a:rPr lang="el-GR" sz="4400" i="1" dirty="0" smtClean="0">
                <a:latin typeface="Cambria" pitchFamily="18" charset="0"/>
              </a:rPr>
              <a:t>Το 770 συνέταξε τη «Ρωμαϊκή Ιστορία» (</a:t>
            </a:r>
            <a:r>
              <a:rPr lang="en-US" sz="4400" i="1" dirty="0" smtClean="0">
                <a:latin typeface="Cambria" pitchFamily="18" charset="0"/>
              </a:rPr>
              <a:t>Historia Romana</a:t>
            </a:r>
            <a:r>
              <a:rPr lang="el-GR" sz="4400" i="1" dirty="0" smtClean="0">
                <a:latin typeface="Cambria" pitchFamily="18" charset="0"/>
              </a:rPr>
              <a:t>).</a:t>
            </a:r>
          </a:p>
          <a:p>
            <a:r>
              <a:rPr lang="el-GR" sz="4400" i="1" dirty="0" smtClean="0">
                <a:latin typeface="Cambria" pitchFamily="18" charset="0"/>
              </a:rPr>
              <a:t>Το 782 μετέβη  στο Άαχεν και εισήλθε στην αυλή του Καρλομάγνου.</a:t>
            </a:r>
          </a:p>
          <a:p>
            <a:r>
              <a:rPr lang="el-GR" sz="4400" i="1" dirty="0" smtClean="0">
                <a:latin typeface="Cambria" pitchFamily="18" charset="0"/>
              </a:rPr>
              <a:t>Δίδαξε σε πολλούς την ελληνική γλώσσα και στον Κάρολο.</a:t>
            </a:r>
          </a:p>
          <a:p>
            <a:r>
              <a:rPr lang="el-GR" sz="4400" i="1" dirty="0" smtClean="0">
                <a:latin typeface="Cambria" pitchFamily="18" charset="0"/>
              </a:rPr>
              <a:t>Θα μπορούσε να θεωρηθεί ιδρυτής των ελληνικών σπουδών.</a:t>
            </a:r>
          </a:p>
          <a:p>
            <a:r>
              <a:rPr lang="el-GR" sz="4400" i="1" dirty="0" smtClean="0">
                <a:latin typeface="Cambria" pitchFamily="18" charset="0"/>
              </a:rPr>
              <a:t>Το 787 επέστρεψε στο Μόντε Κασίνο. Διατήρησε τις επαφές του με την αυλή.</a:t>
            </a:r>
          </a:p>
          <a:p>
            <a:r>
              <a:rPr lang="el-GR" sz="4400" i="1" dirty="0" smtClean="0">
                <a:latin typeface="Cambria" pitchFamily="18" charset="0"/>
              </a:rPr>
              <a:t>Πέθανε στο Μόντε  Κασίνο το 799.</a:t>
            </a:r>
            <a:endParaRPr lang="el-GR" sz="4400" i="1" dirty="0">
              <a:latin typeface="Cambria" pitchFamily="18" charset="0"/>
            </a:endParaRPr>
          </a:p>
        </p:txBody>
      </p:sp>
      <p:sp>
        <p:nvSpPr>
          <p:cNvPr id="4" name="TextBox 3"/>
          <p:cNvSpPr txBox="1"/>
          <p:nvPr/>
        </p:nvSpPr>
        <p:spPr>
          <a:xfrm>
            <a:off x="8375374" y="6573078"/>
            <a:ext cx="439544" cy="276999"/>
          </a:xfrm>
          <a:prstGeom prst="rect">
            <a:avLst/>
          </a:prstGeom>
          <a:noFill/>
        </p:spPr>
        <p:txBody>
          <a:bodyPr wrap="none" rtlCol="0">
            <a:spAutoFit/>
          </a:bodyPr>
          <a:lstStyle/>
          <a:p>
            <a:r>
              <a:rPr lang="el-GR" sz="1200" dirty="0" smtClean="0">
                <a:solidFill>
                  <a:schemeClr val="tx1"/>
                </a:solidFill>
              </a:rPr>
              <a:t>181</a:t>
            </a:r>
            <a:endParaRPr lang="en-US" sz="1200" dirty="0">
              <a:solidFill>
                <a:schemeClr val="tx1"/>
              </a:solidFill>
            </a:endParaRPr>
          </a:p>
        </p:txBody>
      </p:sp>
    </p:spTree>
    <p:extLst>
      <p:ext uri="{BB962C8B-B14F-4D97-AF65-F5344CB8AC3E}">
        <p14:creationId xmlns:p14="http://schemas.microsoft.com/office/powerpoint/2010/main" xmlns="" val="35203840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404664"/>
            <a:ext cx="7055380" cy="1008112"/>
          </a:xfrm>
        </p:spPr>
        <p:txBody>
          <a:bodyPr/>
          <a:lstStyle/>
          <a:p>
            <a:pPr algn="ctr"/>
            <a:r>
              <a:rPr lang="el-GR" sz="2800" i="1" dirty="0" smtClean="0">
                <a:latin typeface="Cambria" pitchFamily="18" charset="0"/>
              </a:rPr>
              <a:t>ΠΑΥΛΟΣ ΔΙΑΚΟΝΟΣ</a:t>
            </a:r>
            <a:br>
              <a:rPr lang="el-GR" sz="2800" i="1" dirty="0" smtClean="0">
                <a:latin typeface="Cambria" pitchFamily="18" charset="0"/>
              </a:rPr>
            </a:br>
            <a:r>
              <a:rPr lang="el-GR" sz="2400" i="1" dirty="0" smtClean="0">
                <a:latin typeface="Cambria" pitchFamily="18" charset="0"/>
              </a:rPr>
              <a:t>(725-799)</a:t>
            </a:r>
            <a:br>
              <a:rPr lang="el-GR" sz="2400" i="1" dirty="0" smtClean="0">
                <a:latin typeface="Cambria" pitchFamily="18" charset="0"/>
              </a:rPr>
            </a:br>
            <a:endParaRPr lang="el-GR" sz="2400" i="1" dirty="0"/>
          </a:p>
        </p:txBody>
      </p:sp>
      <p:sp>
        <p:nvSpPr>
          <p:cNvPr id="3" name="Θέση περιεχομένου 2"/>
          <p:cNvSpPr>
            <a:spLocks noGrp="1"/>
          </p:cNvSpPr>
          <p:nvPr>
            <p:ph idx="1"/>
          </p:nvPr>
        </p:nvSpPr>
        <p:spPr>
          <a:xfrm>
            <a:off x="395536" y="1484784"/>
            <a:ext cx="8208912" cy="4763623"/>
          </a:xfrm>
        </p:spPr>
        <p:txBody>
          <a:bodyPr/>
          <a:lstStyle/>
          <a:p>
            <a:pPr marL="0" indent="0" algn="ctr">
              <a:buNone/>
            </a:pPr>
            <a:r>
              <a:rPr lang="el-GR" sz="2400" i="1" u="sng" dirty="0" smtClean="0">
                <a:latin typeface="Cambria" pitchFamily="18" charset="0"/>
              </a:rPr>
              <a:t>Έργα</a:t>
            </a:r>
          </a:p>
          <a:p>
            <a:r>
              <a:rPr lang="el-GR" sz="2400" i="1" dirty="0" smtClean="0">
                <a:latin typeface="Cambria" pitchFamily="18" charset="0"/>
              </a:rPr>
              <a:t>Ιστορία των Λογγοβάρδων (</a:t>
            </a:r>
            <a:r>
              <a:rPr lang="en-US" sz="2400" i="1" dirty="0" smtClean="0">
                <a:latin typeface="Cambria" pitchFamily="18" charset="0"/>
              </a:rPr>
              <a:t>Historia Langobardorum)</a:t>
            </a:r>
          </a:p>
          <a:p>
            <a:r>
              <a:rPr lang="el-GR" sz="2400" i="1" dirty="0" smtClean="0">
                <a:latin typeface="Cambria" pitchFamily="18" charset="0"/>
              </a:rPr>
              <a:t>Ποιήματα</a:t>
            </a:r>
          </a:p>
          <a:p>
            <a:r>
              <a:rPr lang="el-GR" sz="2400" i="1" dirty="0" smtClean="0">
                <a:latin typeface="Cambria" pitchFamily="18" charset="0"/>
              </a:rPr>
              <a:t>Επικήδειοι</a:t>
            </a:r>
          </a:p>
          <a:p>
            <a:r>
              <a:rPr lang="el-GR" sz="2400" i="1" dirty="0" smtClean="0">
                <a:latin typeface="Cambria" pitchFamily="18" charset="0"/>
              </a:rPr>
              <a:t>Μια συλλογή Ομιλιών</a:t>
            </a:r>
          </a:p>
          <a:p>
            <a:r>
              <a:rPr lang="el-GR" sz="2400" i="1" dirty="0" smtClean="0">
                <a:latin typeface="Cambria" pitchFamily="18" charset="0"/>
              </a:rPr>
              <a:t>Ιστορία των Επισκόπων της Μογουντίας</a:t>
            </a:r>
          </a:p>
          <a:p>
            <a:r>
              <a:rPr lang="el-GR" sz="2400" i="1" dirty="0" smtClean="0">
                <a:latin typeface="Cambria" pitchFamily="18" charset="0"/>
              </a:rPr>
              <a:t>Συλλογή από επιστολές του Πάπα Γρηγορίου Μέγα Διαλόγου</a:t>
            </a:r>
            <a:endParaRPr lang="el-GR" sz="2400" i="1" dirty="0">
              <a:latin typeface="Cambria" pitchFamily="18" charset="0"/>
            </a:endParaRPr>
          </a:p>
        </p:txBody>
      </p:sp>
      <p:sp>
        <p:nvSpPr>
          <p:cNvPr id="4" name="TextBox 3"/>
          <p:cNvSpPr txBox="1"/>
          <p:nvPr/>
        </p:nvSpPr>
        <p:spPr>
          <a:xfrm>
            <a:off x="8428383" y="6467061"/>
            <a:ext cx="439544" cy="276999"/>
          </a:xfrm>
          <a:prstGeom prst="rect">
            <a:avLst/>
          </a:prstGeom>
          <a:noFill/>
        </p:spPr>
        <p:txBody>
          <a:bodyPr wrap="none" rtlCol="0">
            <a:spAutoFit/>
          </a:bodyPr>
          <a:lstStyle/>
          <a:p>
            <a:r>
              <a:rPr lang="el-GR" sz="1200" dirty="0" smtClean="0">
                <a:solidFill>
                  <a:schemeClr val="tx1"/>
                </a:solidFill>
              </a:rPr>
              <a:t>182</a:t>
            </a:r>
            <a:endParaRPr lang="en-US" sz="1200" dirty="0">
              <a:solidFill>
                <a:schemeClr val="tx1"/>
              </a:solidFill>
            </a:endParaRPr>
          </a:p>
        </p:txBody>
      </p:sp>
    </p:spTree>
    <p:extLst>
      <p:ext uri="{BB962C8B-B14F-4D97-AF65-F5344CB8AC3E}">
        <p14:creationId xmlns:p14="http://schemas.microsoft.com/office/powerpoint/2010/main" xmlns="" val="25347323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476672"/>
            <a:ext cx="7055380" cy="1008112"/>
          </a:xfrm>
        </p:spPr>
        <p:txBody>
          <a:bodyPr/>
          <a:lstStyle/>
          <a:p>
            <a:pPr algn="ctr"/>
            <a:r>
              <a:rPr lang="el-GR" sz="3200" i="1" dirty="0" smtClean="0">
                <a:latin typeface="Cambria" pitchFamily="18" charset="0"/>
              </a:rPr>
              <a:t>Επιφανείς Θεολόγοι της Περιόδου</a:t>
            </a:r>
            <a:endParaRPr lang="el-GR" sz="3200" i="1" dirty="0">
              <a:latin typeface="Cambria" pitchFamily="18" charset="0"/>
            </a:endParaRPr>
          </a:p>
        </p:txBody>
      </p:sp>
      <p:sp>
        <p:nvSpPr>
          <p:cNvPr id="3" name="Θέση περιεχομένου 2"/>
          <p:cNvSpPr>
            <a:spLocks noGrp="1"/>
          </p:cNvSpPr>
          <p:nvPr>
            <p:ph idx="1"/>
          </p:nvPr>
        </p:nvSpPr>
        <p:spPr>
          <a:xfrm>
            <a:off x="467544" y="1484785"/>
            <a:ext cx="8136904" cy="4680519"/>
          </a:xfrm>
        </p:spPr>
        <p:txBody>
          <a:bodyPr>
            <a:normAutofit/>
          </a:bodyPr>
          <a:lstStyle/>
          <a:p>
            <a:r>
              <a:rPr lang="el-GR" sz="2400" i="1" dirty="0" smtClean="0">
                <a:latin typeface="Cambria" pitchFamily="18" charset="0"/>
              </a:rPr>
              <a:t>Αλκουίνος (περίπου 765 - 804)</a:t>
            </a:r>
          </a:p>
          <a:p>
            <a:r>
              <a:rPr lang="el-GR" sz="2400" i="1" dirty="0" smtClean="0">
                <a:latin typeface="Cambria" pitchFamily="18" charset="0"/>
              </a:rPr>
              <a:t>Ραβανός Μαύρος (άγνωστη ημερομηνία γεννήσεως - 856)</a:t>
            </a:r>
          </a:p>
          <a:p>
            <a:r>
              <a:rPr lang="el-GR" sz="2400" i="1" dirty="0" smtClean="0">
                <a:latin typeface="Cambria" pitchFamily="18" charset="0"/>
              </a:rPr>
              <a:t>Πασχάσιος (</a:t>
            </a:r>
            <a:r>
              <a:rPr lang="el-GR" sz="2400" i="1" dirty="0">
                <a:latin typeface="Cambria" pitchFamily="18" charset="0"/>
              </a:rPr>
              <a:t>άγνωστη ημερομηνία </a:t>
            </a:r>
            <a:r>
              <a:rPr lang="el-GR" sz="2400" i="1" dirty="0" smtClean="0">
                <a:latin typeface="Cambria" pitchFamily="18" charset="0"/>
              </a:rPr>
              <a:t>γεννήσεως - 860)</a:t>
            </a:r>
          </a:p>
          <a:p>
            <a:r>
              <a:rPr lang="el-GR" sz="2400" i="1" dirty="0" smtClean="0">
                <a:latin typeface="Cambria" pitchFamily="18" charset="0"/>
              </a:rPr>
              <a:t>Ράτραμνος (</a:t>
            </a:r>
            <a:r>
              <a:rPr lang="el-GR" sz="2400" i="1" dirty="0">
                <a:latin typeface="Cambria" pitchFamily="18" charset="0"/>
              </a:rPr>
              <a:t>άγνωστη ημερομηνία </a:t>
            </a:r>
            <a:r>
              <a:rPr lang="el-GR" sz="2400" i="1" dirty="0" smtClean="0">
                <a:latin typeface="Cambria" pitchFamily="18" charset="0"/>
              </a:rPr>
              <a:t>γεννήσεως - 868)</a:t>
            </a:r>
          </a:p>
          <a:p>
            <a:r>
              <a:rPr lang="el-GR" sz="2400" i="1" dirty="0" smtClean="0">
                <a:latin typeface="Cambria" pitchFamily="18" charset="0"/>
              </a:rPr>
              <a:t>Ιωάννης Σκώτος Εριγένης (</a:t>
            </a:r>
            <a:r>
              <a:rPr lang="el-GR" sz="2400" i="1" dirty="0">
                <a:latin typeface="Cambria" pitchFamily="18" charset="0"/>
              </a:rPr>
              <a:t>άγνωστη ημερομηνία </a:t>
            </a:r>
            <a:r>
              <a:rPr lang="el-GR" sz="2400" i="1" dirty="0" smtClean="0">
                <a:latin typeface="Cambria" pitchFamily="18" charset="0"/>
              </a:rPr>
              <a:t>γεννήσεως - 877)</a:t>
            </a:r>
          </a:p>
          <a:p>
            <a:r>
              <a:rPr lang="el-GR" sz="2400" i="1" dirty="0">
                <a:latin typeface="Cambria" pitchFamily="18" charset="0"/>
              </a:rPr>
              <a:t>Ί</a:t>
            </a:r>
            <a:r>
              <a:rPr lang="el-GR" sz="2400" i="1" dirty="0" smtClean="0">
                <a:latin typeface="Cambria" pitchFamily="18" charset="0"/>
              </a:rPr>
              <a:t>γκμαρ Ρείμων (</a:t>
            </a:r>
            <a:r>
              <a:rPr lang="el-GR" sz="2400" i="1" dirty="0">
                <a:latin typeface="Cambria" pitchFamily="18" charset="0"/>
              </a:rPr>
              <a:t>άγνωστη ημερομηνία </a:t>
            </a:r>
            <a:r>
              <a:rPr lang="el-GR" sz="2400" i="1" dirty="0" smtClean="0">
                <a:latin typeface="Cambria" pitchFamily="18" charset="0"/>
              </a:rPr>
              <a:t>γεννήσεως - 882)</a:t>
            </a:r>
          </a:p>
          <a:p>
            <a:r>
              <a:rPr lang="el-GR" sz="2400" i="1" dirty="0" smtClean="0">
                <a:latin typeface="Cambria" pitchFamily="18" charset="0"/>
              </a:rPr>
              <a:t>Βερεγγάριος (</a:t>
            </a:r>
            <a:r>
              <a:rPr lang="el-GR" sz="2400" i="1" dirty="0">
                <a:latin typeface="Cambria" pitchFamily="18" charset="0"/>
              </a:rPr>
              <a:t>άγνωστη ημερομηνία </a:t>
            </a:r>
            <a:r>
              <a:rPr lang="el-GR" sz="2400" i="1" dirty="0" smtClean="0">
                <a:latin typeface="Cambria" pitchFamily="18" charset="0"/>
              </a:rPr>
              <a:t>γεννήσεως - 1089)</a:t>
            </a:r>
            <a:endParaRPr lang="el-GR" sz="2400" i="1" dirty="0">
              <a:latin typeface="Cambria" pitchFamily="18" charset="0"/>
            </a:endParaRPr>
          </a:p>
        </p:txBody>
      </p:sp>
      <p:sp>
        <p:nvSpPr>
          <p:cNvPr id="4" name="TextBox 3"/>
          <p:cNvSpPr txBox="1"/>
          <p:nvPr/>
        </p:nvSpPr>
        <p:spPr>
          <a:xfrm>
            <a:off x="8282609" y="6400800"/>
            <a:ext cx="439544" cy="276999"/>
          </a:xfrm>
          <a:prstGeom prst="rect">
            <a:avLst/>
          </a:prstGeom>
          <a:noFill/>
        </p:spPr>
        <p:txBody>
          <a:bodyPr wrap="none" rtlCol="0">
            <a:spAutoFit/>
          </a:bodyPr>
          <a:lstStyle/>
          <a:p>
            <a:r>
              <a:rPr lang="el-GR" sz="1200" dirty="0" smtClean="0">
                <a:solidFill>
                  <a:schemeClr val="tx1"/>
                </a:solidFill>
              </a:rPr>
              <a:t>183</a:t>
            </a:r>
            <a:endParaRPr lang="en-US" sz="1200" dirty="0">
              <a:solidFill>
                <a:schemeClr val="tx1"/>
              </a:solidFill>
            </a:endParaRPr>
          </a:p>
        </p:txBody>
      </p:sp>
    </p:spTree>
    <p:extLst>
      <p:ext uri="{BB962C8B-B14F-4D97-AF65-F5344CB8AC3E}">
        <p14:creationId xmlns:p14="http://schemas.microsoft.com/office/powerpoint/2010/main" xmlns="" val="323074567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404664"/>
            <a:ext cx="6984776" cy="936104"/>
          </a:xfrm>
        </p:spPr>
        <p:txBody>
          <a:bodyPr/>
          <a:lstStyle/>
          <a:p>
            <a:pPr algn="ctr"/>
            <a:r>
              <a:rPr lang="el-GR" sz="2800" i="1" dirty="0" smtClean="0">
                <a:latin typeface="Cambria" pitchFamily="18" charset="0"/>
              </a:rPr>
              <a:t>ΑΛΚΟΥΙΝΟΣ </a:t>
            </a:r>
            <a:br>
              <a:rPr lang="el-GR" sz="2800" i="1" dirty="0" smtClean="0">
                <a:latin typeface="Cambria" pitchFamily="18" charset="0"/>
              </a:rPr>
            </a:br>
            <a:r>
              <a:rPr lang="el-GR" sz="2400" i="1" dirty="0" smtClean="0">
                <a:latin typeface="Cambria" pitchFamily="18" charset="0"/>
              </a:rPr>
              <a:t>(περίπου 735 - 804)</a:t>
            </a:r>
            <a:endParaRPr lang="el-GR" sz="2400" i="1" dirty="0">
              <a:latin typeface="Cambria" pitchFamily="18" charset="0"/>
            </a:endParaRPr>
          </a:p>
        </p:txBody>
      </p:sp>
      <p:sp>
        <p:nvSpPr>
          <p:cNvPr id="3" name="Θέση περιεχομένου 2"/>
          <p:cNvSpPr>
            <a:spLocks noGrp="1"/>
          </p:cNvSpPr>
          <p:nvPr>
            <p:ph idx="1"/>
          </p:nvPr>
        </p:nvSpPr>
        <p:spPr>
          <a:xfrm>
            <a:off x="539552" y="1556792"/>
            <a:ext cx="8208912" cy="4824535"/>
          </a:xfrm>
        </p:spPr>
        <p:txBody>
          <a:bodyPr>
            <a:normAutofit lnSpcReduction="10000"/>
          </a:bodyPr>
          <a:lstStyle/>
          <a:p>
            <a:pPr marL="0" indent="0" algn="ctr">
              <a:buNone/>
            </a:pPr>
            <a:r>
              <a:rPr lang="el-GR" sz="2400" i="1" u="sng" dirty="0" smtClean="0">
                <a:latin typeface="Cambria" pitchFamily="18" charset="0"/>
              </a:rPr>
              <a:t>Βιογραφικά Στοιχεία</a:t>
            </a:r>
          </a:p>
          <a:p>
            <a:pPr>
              <a:buFont typeface="Wingdings" pitchFamily="2" charset="2"/>
              <a:buChar char="Ø"/>
            </a:pPr>
            <a:r>
              <a:rPr lang="el-GR" sz="2400" i="1" dirty="0" smtClean="0">
                <a:latin typeface="Cambria" pitchFamily="18" charset="0"/>
              </a:rPr>
              <a:t>Αγγλοσαξονικής καταγωγής, γεννημένος πιθανόν στη Υόρκη το 735.</a:t>
            </a:r>
          </a:p>
          <a:p>
            <a:r>
              <a:rPr lang="el-GR" sz="2400" i="1" dirty="0" smtClean="0">
                <a:latin typeface="Cambria" pitchFamily="18" charset="0"/>
              </a:rPr>
              <a:t>Στις Επιστολές του αυτοαποκαλείται </a:t>
            </a:r>
            <a:r>
              <a:rPr lang="en-US" sz="2400" i="1" dirty="0" smtClean="0">
                <a:latin typeface="Cambria" pitchFamily="18" charset="0"/>
              </a:rPr>
              <a:t>Albinus.</a:t>
            </a:r>
            <a:endParaRPr lang="el-GR" sz="2400" i="1" dirty="0" smtClean="0">
              <a:latin typeface="Cambria" pitchFamily="18" charset="0"/>
            </a:endParaRPr>
          </a:p>
          <a:p>
            <a:r>
              <a:rPr lang="el-GR" sz="2400" i="1" dirty="0" smtClean="0">
                <a:latin typeface="Cambria" pitchFamily="18" charset="0"/>
              </a:rPr>
              <a:t>Διετέλεσε δάσκαλος του Καρλομάγνου.</a:t>
            </a:r>
          </a:p>
          <a:p>
            <a:r>
              <a:rPr lang="el-GR" sz="2400" i="1" dirty="0" smtClean="0">
                <a:latin typeface="Cambria" pitchFamily="18" charset="0"/>
              </a:rPr>
              <a:t>Το 796 ο Καρλομάγνος του απένειμε το οφίκιο του Ηγούμενου της Μονής του αγίου Μαρτίνου της </a:t>
            </a:r>
            <a:r>
              <a:rPr lang="en-US" sz="2400" i="1" dirty="0" smtClean="0">
                <a:latin typeface="Cambria" pitchFamily="18" charset="0"/>
              </a:rPr>
              <a:t>Tours</a:t>
            </a:r>
            <a:r>
              <a:rPr lang="el-GR" sz="2400" i="1" dirty="0" smtClean="0">
                <a:latin typeface="Cambria" pitchFamily="18" charset="0"/>
              </a:rPr>
              <a:t>.</a:t>
            </a:r>
          </a:p>
          <a:p>
            <a:r>
              <a:rPr lang="el-GR" sz="2400" i="1" dirty="0" smtClean="0">
                <a:latin typeface="Cambria" pitchFamily="18" charset="0"/>
              </a:rPr>
              <a:t>Συνέβαλε στην αναγέννηση των γραμμάτων με την ίδρυση της Καθεδρικής Σχολής στην Υόρκη.</a:t>
            </a:r>
          </a:p>
          <a:p>
            <a:r>
              <a:rPr lang="el-GR" sz="2400" i="1" dirty="0" smtClean="0">
                <a:latin typeface="Cambria" pitchFamily="18" charset="0"/>
              </a:rPr>
              <a:t>Εισήγαγε το </a:t>
            </a:r>
            <a:r>
              <a:rPr lang="en-US" sz="2400" i="1" dirty="0" smtClean="0">
                <a:latin typeface="Cambria" pitchFamily="18" charset="0"/>
              </a:rPr>
              <a:t>trivium</a:t>
            </a:r>
            <a:r>
              <a:rPr lang="fr-FR" sz="2400" i="1" dirty="0" smtClean="0">
                <a:latin typeface="Cambria" pitchFamily="18" charset="0"/>
              </a:rPr>
              <a:t> </a:t>
            </a:r>
            <a:r>
              <a:rPr lang="el-GR" sz="2400" i="1" dirty="0" smtClean="0">
                <a:latin typeface="Cambria" pitchFamily="18" charset="0"/>
              </a:rPr>
              <a:t>(γραμματική, ρητορική, λογική) και το </a:t>
            </a:r>
            <a:r>
              <a:rPr lang="en-US" sz="2400" i="1" dirty="0" smtClean="0">
                <a:latin typeface="Cambria" pitchFamily="18" charset="0"/>
              </a:rPr>
              <a:t>quadrivium</a:t>
            </a:r>
            <a:r>
              <a:rPr lang="fr-FR" sz="2400" i="1" dirty="0" smtClean="0">
                <a:latin typeface="Cambria" pitchFamily="18" charset="0"/>
              </a:rPr>
              <a:t> </a:t>
            </a:r>
            <a:r>
              <a:rPr lang="el-GR" sz="2400" i="1" dirty="0" smtClean="0">
                <a:latin typeface="Cambria" pitchFamily="18" charset="0"/>
              </a:rPr>
              <a:t> (αριθμητική, γεωμετρία, μουσική, αστρονομία).</a:t>
            </a:r>
            <a:endParaRPr lang="el-GR" sz="2400" i="1" dirty="0">
              <a:latin typeface="Cambria" pitchFamily="18" charset="0"/>
            </a:endParaRPr>
          </a:p>
        </p:txBody>
      </p:sp>
      <p:sp>
        <p:nvSpPr>
          <p:cNvPr id="4" name="TextBox 3"/>
          <p:cNvSpPr txBox="1"/>
          <p:nvPr/>
        </p:nvSpPr>
        <p:spPr>
          <a:xfrm>
            <a:off x="8454887" y="6533322"/>
            <a:ext cx="439544" cy="276999"/>
          </a:xfrm>
          <a:prstGeom prst="rect">
            <a:avLst/>
          </a:prstGeom>
          <a:noFill/>
        </p:spPr>
        <p:txBody>
          <a:bodyPr wrap="none" rtlCol="0">
            <a:spAutoFit/>
          </a:bodyPr>
          <a:lstStyle/>
          <a:p>
            <a:r>
              <a:rPr lang="el-GR" sz="1200" dirty="0" smtClean="0">
                <a:solidFill>
                  <a:schemeClr val="tx1"/>
                </a:solidFill>
              </a:rPr>
              <a:t>184</a:t>
            </a:r>
            <a:endParaRPr lang="en-US" sz="1200" dirty="0">
              <a:solidFill>
                <a:schemeClr val="tx1"/>
              </a:solidFill>
            </a:endParaRPr>
          </a:p>
        </p:txBody>
      </p:sp>
    </p:spTree>
    <p:extLst>
      <p:ext uri="{BB962C8B-B14F-4D97-AF65-F5344CB8AC3E}">
        <p14:creationId xmlns:p14="http://schemas.microsoft.com/office/powerpoint/2010/main" xmlns="" val="137276203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404664"/>
            <a:ext cx="7055380" cy="936104"/>
          </a:xfrm>
        </p:spPr>
        <p:txBody>
          <a:bodyPr/>
          <a:lstStyle/>
          <a:p>
            <a:pPr algn="ctr"/>
            <a:r>
              <a:rPr lang="el-GR" sz="2800" i="1" dirty="0" smtClean="0">
                <a:latin typeface="Cambria" pitchFamily="18" charset="0"/>
              </a:rPr>
              <a:t>ΑΛΚΟΥΙΝΟΣ </a:t>
            </a:r>
            <a:br>
              <a:rPr lang="el-GR" sz="2800" i="1" dirty="0" smtClean="0">
                <a:latin typeface="Cambria" pitchFamily="18" charset="0"/>
              </a:rPr>
            </a:br>
            <a:r>
              <a:rPr lang="el-GR" sz="2400" i="1" dirty="0" smtClean="0">
                <a:latin typeface="Cambria" pitchFamily="18" charset="0"/>
              </a:rPr>
              <a:t>(περίπου 735 - 804</a:t>
            </a:r>
            <a:r>
              <a:rPr lang="el-GR" sz="2400" i="1" dirty="0">
                <a:latin typeface="Cambria" pitchFamily="18" charset="0"/>
              </a:rPr>
              <a:t>)</a:t>
            </a:r>
            <a:br>
              <a:rPr lang="el-GR" sz="2400" i="1" dirty="0">
                <a:latin typeface="Cambria" pitchFamily="18" charset="0"/>
              </a:rPr>
            </a:br>
            <a:endParaRPr lang="el-GR" sz="2400" i="1" dirty="0"/>
          </a:p>
        </p:txBody>
      </p:sp>
      <p:sp>
        <p:nvSpPr>
          <p:cNvPr id="3" name="Θέση περιεχομένου 2"/>
          <p:cNvSpPr>
            <a:spLocks noGrp="1"/>
          </p:cNvSpPr>
          <p:nvPr>
            <p:ph idx="1"/>
          </p:nvPr>
        </p:nvSpPr>
        <p:spPr>
          <a:xfrm>
            <a:off x="395536" y="1484785"/>
            <a:ext cx="8280920" cy="4752527"/>
          </a:xfrm>
        </p:spPr>
        <p:txBody>
          <a:bodyPr/>
          <a:lstStyle/>
          <a:p>
            <a:pPr marL="0" indent="0" algn="ctr">
              <a:buNone/>
            </a:pPr>
            <a:r>
              <a:rPr lang="el-GR" sz="2400" i="1" u="sng" dirty="0">
                <a:latin typeface="Cambria" pitchFamily="18" charset="0"/>
              </a:rPr>
              <a:t>Βιογραφικά Στοιχεία </a:t>
            </a:r>
          </a:p>
          <a:p>
            <a:pPr>
              <a:buFont typeface="Wingdings" pitchFamily="2" charset="2"/>
              <a:buChar char="Ø"/>
            </a:pPr>
            <a:r>
              <a:rPr lang="el-GR" sz="2400" i="1" dirty="0" smtClean="0">
                <a:latin typeface="Cambria" pitchFamily="18" charset="0"/>
              </a:rPr>
              <a:t>Εμπλουτίζει τη βιβλιοθήκη, συντάσσει εγχειρίδια και μια κατήχηση για παιδιά με μορφή ερωταποκρίσεων.</a:t>
            </a:r>
          </a:p>
          <a:p>
            <a:r>
              <a:rPr lang="el-GR" sz="2400" i="1" dirty="0" smtClean="0">
                <a:latin typeface="Cambria" pitchFamily="18" charset="0"/>
              </a:rPr>
              <a:t>Εκτιμούσε ιδιαιτέρως τη διαλεκτική.</a:t>
            </a:r>
          </a:p>
          <a:p>
            <a:r>
              <a:rPr lang="el-GR" sz="2400" i="1" dirty="0" smtClean="0">
                <a:latin typeface="Cambria" pitchFamily="18" charset="0"/>
              </a:rPr>
              <a:t>Ήταν άμεσα εξαρτημένος από τον Ιερό Αυγουστίνο.</a:t>
            </a:r>
          </a:p>
          <a:p>
            <a:r>
              <a:rPr lang="el-GR" sz="2400" i="1" dirty="0" smtClean="0">
                <a:latin typeface="Cambria" pitchFamily="18" charset="0"/>
              </a:rPr>
              <a:t>Υιοθέτησε το </a:t>
            </a:r>
            <a:r>
              <a:rPr lang="en-US" sz="2400" i="1" dirty="0" smtClean="0">
                <a:latin typeface="Cambria" pitchFamily="18" charset="0"/>
              </a:rPr>
              <a:t>Filioque</a:t>
            </a:r>
            <a:r>
              <a:rPr lang="el-GR" sz="2400" i="1" dirty="0" smtClean="0">
                <a:latin typeface="Cambria" pitchFamily="18" charset="0"/>
              </a:rPr>
              <a:t>.</a:t>
            </a:r>
          </a:p>
          <a:p>
            <a:r>
              <a:rPr lang="el-GR" sz="2400" i="1" dirty="0" smtClean="0">
                <a:latin typeface="Cambria" pitchFamily="18" charset="0"/>
              </a:rPr>
              <a:t>Εργάστηκε για την αναθεώρηση της Βουλγάτας.</a:t>
            </a:r>
          </a:p>
          <a:p>
            <a:r>
              <a:rPr lang="el-GR" sz="2400" i="1" dirty="0" smtClean="0">
                <a:latin typeface="Cambria" pitchFamily="18" charset="0"/>
              </a:rPr>
              <a:t>Το 794  συμμετέχει στη Σύνοδο της Φρανκφούρτης για την καταδίκη της αίρεσης του Υιοθετισμού.</a:t>
            </a:r>
            <a:endParaRPr lang="el-GR" sz="2400" i="1" dirty="0">
              <a:latin typeface="Cambria" pitchFamily="18" charset="0"/>
            </a:endParaRPr>
          </a:p>
        </p:txBody>
      </p:sp>
      <p:sp>
        <p:nvSpPr>
          <p:cNvPr id="4" name="TextBox 3"/>
          <p:cNvSpPr txBox="1"/>
          <p:nvPr/>
        </p:nvSpPr>
        <p:spPr>
          <a:xfrm>
            <a:off x="8322365" y="6453809"/>
            <a:ext cx="439544" cy="276999"/>
          </a:xfrm>
          <a:prstGeom prst="rect">
            <a:avLst/>
          </a:prstGeom>
          <a:noFill/>
        </p:spPr>
        <p:txBody>
          <a:bodyPr wrap="none" rtlCol="0">
            <a:spAutoFit/>
          </a:bodyPr>
          <a:lstStyle/>
          <a:p>
            <a:r>
              <a:rPr lang="el-GR" sz="1200" dirty="0" smtClean="0">
                <a:solidFill>
                  <a:schemeClr val="tx1"/>
                </a:solidFill>
              </a:rPr>
              <a:t>185</a:t>
            </a:r>
            <a:endParaRPr lang="en-US" sz="1200" dirty="0">
              <a:solidFill>
                <a:schemeClr val="tx1"/>
              </a:solidFill>
            </a:endParaRPr>
          </a:p>
        </p:txBody>
      </p:sp>
    </p:spTree>
    <p:extLst>
      <p:ext uri="{BB962C8B-B14F-4D97-AF65-F5344CB8AC3E}">
        <p14:creationId xmlns:p14="http://schemas.microsoft.com/office/powerpoint/2010/main" xmlns="" val="1592644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476672"/>
            <a:ext cx="7055380" cy="936104"/>
          </a:xfrm>
        </p:spPr>
        <p:txBody>
          <a:bodyPr/>
          <a:lstStyle/>
          <a:p>
            <a:pPr algn="ctr"/>
            <a:r>
              <a:rPr lang="el-GR" sz="2800" i="1" dirty="0" smtClean="0">
                <a:latin typeface="Cambria" pitchFamily="18" charset="0"/>
              </a:rPr>
              <a:t>ΑΛΚΟΥΙΝΟΣ </a:t>
            </a:r>
            <a:br>
              <a:rPr lang="el-GR" sz="2800" i="1" dirty="0" smtClean="0">
                <a:latin typeface="Cambria" pitchFamily="18" charset="0"/>
              </a:rPr>
            </a:br>
            <a:r>
              <a:rPr lang="el-GR" sz="2400" i="1" dirty="0" smtClean="0">
                <a:latin typeface="Cambria" pitchFamily="18" charset="0"/>
              </a:rPr>
              <a:t>(περίπου 735 - 804</a:t>
            </a:r>
            <a:r>
              <a:rPr lang="el-GR" sz="2400" i="1" dirty="0">
                <a:latin typeface="Cambria" pitchFamily="18" charset="0"/>
              </a:rPr>
              <a:t>)</a:t>
            </a:r>
            <a:br>
              <a:rPr lang="el-GR" sz="2400" i="1" dirty="0">
                <a:latin typeface="Cambria" pitchFamily="18" charset="0"/>
              </a:rPr>
            </a:br>
            <a:r>
              <a:rPr lang="el-GR" sz="3600" dirty="0" smtClean="0">
                <a:latin typeface="Cambria" pitchFamily="18" charset="0"/>
              </a:rPr>
              <a:t> </a:t>
            </a:r>
            <a:endParaRPr lang="el-GR" sz="3600" dirty="0"/>
          </a:p>
        </p:txBody>
      </p:sp>
      <p:sp>
        <p:nvSpPr>
          <p:cNvPr id="3" name="Θέση περιεχομένου 2"/>
          <p:cNvSpPr>
            <a:spLocks noGrp="1"/>
          </p:cNvSpPr>
          <p:nvPr>
            <p:ph idx="1"/>
          </p:nvPr>
        </p:nvSpPr>
        <p:spPr>
          <a:xfrm>
            <a:off x="827700" y="2052925"/>
            <a:ext cx="7272692" cy="4195481"/>
          </a:xfrm>
        </p:spPr>
        <p:txBody>
          <a:bodyPr>
            <a:normAutofit lnSpcReduction="10000"/>
          </a:bodyPr>
          <a:lstStyle/>
          <a:p>
            <a:pPr marL="0" indent="0" algn="ctr">
              <a:buNone/>
            </a:pPr>
            <a:r>
              <a:rPr lang="el-GR" sz="2400" i="1" u="sng" dirty="0" smtClean="0">
                <a:latin typeface="Cambria" pitchFamily="18" charset="0"/>
              </a:rPr>
              <a:t>Έργα </a:t>
            </a:r>
          </a:p>
          <a:p>
            <a:r>
              <a:rPr lang="en-US" sz="2400" i="1" dirty="0" smtClean="0">
                <a:latin typeface="Cambria" pitchFamily="18" charset="0"/>
              </a:rPr>
              <a:t>De fide sanctae et individuae Trinitatis</a:t>
            </a:r>
            <a:r>
              <a:rPr lang="el-GR" sz="2400" i="1" dirty="0" smtClean="0">
                <a:latin typeface="Cambria" pitchFamily="18" charset="0"/>
              </a:rPr>
              <a:t> (Περί πίστεως της αγίας και αδιαιρέτου Τριάδος)</a:t>
            </a:r>
            <a:endParaRPr lang="en-US" sz="2400" i="1" dirty="0" smtClean="0">
              <a:latin typeface="Cambria" pitchFamily="18" charset="0"/>
            </a:endParaRPr>
          </a:p>
          <a:p>
            <a:r>
              <a:rPr lang="en-US" sz="2400" i="1" dirty="0" smtClean="0">
                <a:latin typeface="Cambria" pitchFamily="18" charset="0"/>
              </a:rPr>
              <a:t>XXVIII quaestiones de Trinitate</a:t>
            </a:r>
            <a:r>
              <a:rPr lang="el-GR" sz="2400" i="1" dirty="0" smtClean="0">
                <a:latin typeface="Cambria" pitchFamily="18" charset="0"/>
              </a:rPr>
              <a:t> (28 ζητήματα περί Τριάδος)</a:t>
            </a:r>
            <a:endParaRPr lang="en-US" sz="2400" i="1" dirty="0" smtClean="0">
              <a:latin typeface="Cambria" pitchFamily="18" charset="0"/>
            </a:endParaRPr>
          </a:p>
          <a:p>
            <a:r>
              <a:rPr lang="en-US" sz="2400" i="1" dirty="0" smtClean="0">
                <a:latin typeface="Cambria" pitchFamily="18" charset="0"/>
              </a:rPr>
              <a:t>De Sanctis Eboracensis Ecclesiae</a:t>
            </a:r>
            <a:r>
              <a:rPr lang="el-GR" sz="2400" i="1" dirty="0" smtClean="0">
                <a:latin typeface="Cambria" pitchFamily="18" charset="0"/>
              </a:rPr>
              <a:t> (Περί των Αγίων της Εκκλησίας της Υόρκης)</a:t>
            </a:r>
            <a:endParaRPr lang="en-US" sz="2400" i="1" dirty="0" smtClean="0">
              <a:latin typeface="Cambria" pitchFamily="18" charset="0"/>
            </a:endParaRPr>
          </a:p>
          <a:p>
            <a:r>
              <a:rPr lang="el-GR" sz="2400" i="1" dirty="0" smtClean="0">
                <a:latin typeface="Cambria" pitchFamily="18" charset="0"/>
              </a:rPr>
              <a:t>Αγιογραφικές μελέτες</a:t>
            </a:r>
          </a:p>
          <a:p>
            <a:r>
              <a:rPr lang="el-GR" sz="2400" i="1" dirty="0" smtClean="0">
                <a:latin typeface="Cambria" pitchFamily="18" charset="0"/>
              </a:rPr>
              <a:t>Ερμηνευτικά Υπομνήματα στο Κατά Ιωάννην Ευαγγέλιο και την Αποκάλυψη</a:t>
            </a:r>
            <a:endParaRPr lang="el-GR" dirty="0">
              <a:latin typeface="Cambria" pitchFamily="18" charset="0"/>
            </a:endParaRPr>
          </a:p>
        </p:txBody>
      </p:sp>
      <p:sp>
        <p:nvSpPr>
          <p:cNvPr id="4" name="TextBox 3"/>
          <p:cNvSpPr txBox="1"/>
          <p:nvPr/>
        </p:nvSpPr>
        <p:spPr>
          <a:xfrm>
            <a:off x="8348870" y="6506817"/>
            <a:ext cx="439544" cy="276999"/>
          </a:xfrm>
          <a:prstGeom prst="rect">
            <a:avLst/>
          </a:prstGeom>
          <a:noFill/>
        </p:spPr>
        <p:txBody>
          <a:bodyPr wrap="none" rtlCol="0">
            <a:spAutoFit/>
          </a:bodyPr>
          <a:lstStyle/>
          <a:p>
            <a:r>
              <a:rPr lang="el-GR" sz="1200" dirty="0" smtClean="0">
                <a:solidFill>
                  <a:schemeClr val="tx1"/>
                </a:solidFill>
              </a:rPr>
              <a:t>186</a:t>
            </a:r>
            <a:endParaRPr lang="en-US" sz="1200" dirty="0">
              <a:solidFill>
                <a:schemeClr val="tx1"/>
              </a:solidFill>
            </a:endParaRPr>
          </a:p>
        </p:txBody>
      </p:sp>
    </p:spTree>
    <p:extLst>
      <p:ext uri="{BB962C8B-B14F-4D97-AF65-F5344CB8AC3E}">
        <p14:creationId xmlns:p14="http://schemas.microsoft.com/office/powerpoint/2010/main" xmlns="" val="41474833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404664"/>
            <a:ext cx="6840760" cy="1080120"/>
          </a:xfrm>
        </p:spPr>
        <p:txBody>
          <a:bodyPr/>
          <a:lstStyle/>
          <a:p>
            <a:pPr algn="ctr"/>
            <a:r>
              <a:rPr lang="el-GR" sz="2800" i="1" dirty="0" smtClean="0">
                <a:latin typeface="Cambria" charset="-95"/>
                <a:ea typeface="Cambria" charset="-95"/>
                <a:cs typeface="Cambria" charset="-95"/>
              </a:rPr>
              <a:t>ΡΑΒΑΝΟΣ ΜΑΥΡΟΣ </a:t>
            </a:r>
            <a:r>
              <a:rPr lang="el-GR" sz="2800" dirty="0" smtClean="0"/>
              <a:t/>
            </a:r>
            <a:br>
              <a:rPr lang="el-GR" sz="2800" dirty="0" smtClean="0"/>
            </a:br>
            <a:r>
              <a:rPr lang="el-GR" sz="2400" i="1" dirty="0" smtClean="0">
                <a:latin typeface="Cambria" charset="-95"/>
                <a:ea typeface="Cambria" charset="-95"/>
                <a:cs typeface="Cambria" charset="-95"/>
              </a:rPr>
              <a:t>(</a:t>
            </a:r>
            <a:r>
              <a:rPr lang="el-GR" sz="2400" i="1" dirty="0">
                <a:latin typeface="Cambria" charset="-95"/>
                <a:ea typeface="Cambria" charset="-95"/>
                <a:cs typeface="Cambria" charset="-95"/>
              </a:rPr>
              <a:t>άγνωστη ημερομηνία </a:t>
            </a:r>
            <a:r>
              <a:rPr lang="el-GR" sz="2400" i="1" dirty="0" smtClean="0">
                <a:latin typeface="Cambria" charset="-95"/>
                <a:ea typeface="Cambria" charset="-95"/>
                <a:cs typeface="Cambria" charset="-95"/>
              </a:rPr>
              <a:t>γεννήσεως - 856</a:t>
            </a:r>
            <a:r>
              <a:rPr lang="el-GR" sz="2400" i="1" dirty="0">
                <a:latin typeface="Cambria" charset="-95"/>
                <a:ea typeface="Cambria" charset="-95"/>
                <a:cs typeface="Cambria" charset="-95"/>
              </a:rPr>
              <a:t>)</a:t>
            </a:r>
            <a:r>
              <a:rPr lang="el-GR" dirty="0"/>
              <a:t/>
            </a:r>
            <a:br>
              <a:rPr lang="el-GR" dirty="0"/>
            </a:br>
            <a:endParaRPr lang="el-GR" dirty="0"/>
          </a:p>
        </p:txBody>
      </p:sp>
      <p:sp>
        <p:nvSpPr>
          <p:cNvPr id="3" name="Θέση περιεχομένου 2"/>
          <p:cNvSpPr>
            <a:spLocks noGrp="1"/>
          </p:cNvSpPr>
          <p:nvPr>
            <p:ph idx="1"/>
          </p:nvPr>
        </p:nvSpPr>
        <p:spPr>
          <a:xfrm>
            <a:off x="467544" y="1628801"/>
            <a:ext cx="8136904" cy="4392488"/>
          </a:xfrm>
        </p:spPr>
        <p:txBody>
          <a:bodyPr>
            <a:normAutofit/>
          </a:bodyPr>
          <a:lstStyle/>
          <a:p>
            <a:pPr marL="0" indent="0" algn="ctr">
              <a:buNone/>
            </a:pPr>
            <a:r>
              <a:rPr lang="el-GR" sz="2600" i="1" u="sng" dirty="0" smtClean="0">
                <a:latin typeface="Cambria" pitchFamily="18" charset="0"/>
              </a:rPr>
              <a:t>Βιογραφικά Στοιχεία</a:t>
            </a:r>
          </a:p>
          <a:p>
            <a:pPr>
              <a:buFont typeface="Wingdings" pitchFamily="2" charset="2"/>
              <a:buChar char="Ø"/>
            </a:pPr>
            <a:r>
              <a:rPr lang="el-GR" sz="2400" i="1" dirty="0" smtClean="0">
                <a:latin typeface="Cambria" pitchFamily="18" charset="0"/>
              </a:rPr>
              <a:t>Καταγόταν από τη Μογουντία.</a:t>
            </a:r>
          </a:p>
          <a:p>
            <a:pPr>
              <a:buFont typeface="Wingdings" pitchFamily="2" charset="2"/>
              <a:buChar char="Ø"/>
            </a:pPr>
            <a:r>
              <a:rPr lang="el-GR" sz="2400" i="1" dirty="0" smtClean="0">
                <a:latin typeface="Cambria" pitchFamily="18" charset="0"/>
              </a:rPr>
              <a:t>Σπούδασε στη μονή </a:t>
            </a:r>
            <a:r>
              <a:rPr lang="en-US" sz="2400" i="1" dirty="0" smtClean="0">
                <a:latin typeface="Cambria" pitchFamily="18" charset="0"/>
              </a:rPr>
              <a:t>Fulda  </a:t>
            </a:r>
            <a:r>
              <a:rPr lang="el-GR" sz="2400" i="1" dirty="0" smtClean="0">
                <a:latin typeface="Cambria" pitchFamily="18" charset="0"/>
              </a:rPr>
              <a:t>και στην </a:t>
            </a:r>
            <a:r>
              <a:rPr lang="en-US" sz="2400" i="1" dirty="0" smtClean="0">
                <a:latin typeface="Cambria" pitchFamily="18" charset="0"/>
              </a:rPr>
              <a:t>Tours</a:t>
            </a:r>
            <a:r>
              <a:rPr lang="el-GR" sz="2400" i="1" dirty="0" smtClean="0">
                <a:latin typeface="Cambria" pitchFamily="18" charset="0"/>
              </a:rPr>
              <a:t>.</a:t>
            </a:r>
          </a:p>
          <a:p>
            <a:pPr>
              <a:buFont typeface="Wingdings" pitchFamily="2" charset="2"/>
              <a:buChar char="Ø"/>
            </a:pPr>
            <a:r>
              <a:rPr lang="el-GR" sz="2400" i="1" dirty="0" smtClean="0">
                <a:latin typeface="Cambria" pitchFamily="18" charset="0"/>
              </a:rPr>
              <a:t>Υπήρξε μαθητής του Αλκουίνου.</a:t>
            </a:r>
          </a:p>
          <a:p>
            <a:pPr>
              <a:buFont typeface="Wingdings" pitchFamily="2" charset="2"/>
              <a:buChar char="Ø"/>
            </a:pPr>
            <a:r>
              <a:rPr lang="el-GR" sz="2400" i="1" dirty="0" smtClean="0">
                <a:latin typeface="Cambria" pitchFamily="18" charset="0"/>
              </a:rPr>
              <a:t>Το 814 χειροτονείται πρεσβύτερος.</a:t>
            </a:r>
          </a:p>
          <a:p>
            <a:pPr>
              <a:buFont typeface="Wingdings" pitchFamily="2" charset="2"/>
              <a:buChar char="Ø"/>
            </a:pPr>
            <a:r>
              <a:rPr lang="el-GR" sz="2400" i="1" dirty="0" smtClean="0">
                <a:latin typeface="Cambria" pitchFamily="18" charset="0"/>
              </a:rPr>
              <a:t>Το 822 αναλαμβάνει ηγούμενος της μονής </a:t>
            </a:r>
            <a:r>
              <a:rPr lang="en-US" sz="2400" i="1" dirty="0" smtClean="0">
                <a:latin typeface="Cambria" pitchFamily="18" charset="0"/>
              </a:rPr>
              <a:t>Fulda </a:t>
            </a:r>
            <a:r>
              <a:rPr lang="el-GR" sz="2400" i="1" dirty="0" smtClean="0">
                <a:latin typeface="Cambria" pitchFamily="18" charset="0"/>
              </a:rPr>
              <a:t>.</a:t>
            </a:r>
          </a:p>
          <a:p>
            <a:pPr>
              <a:buFont typeface="Wingdings" pitchFamily="2" charset="2"/>
              <a:buChar char="Ø"/>
            </a:pPr>
            <a:r>
              <a:rPr lang="el-GR" sz="2400" i="1" dirty="0" smtClean="0">
                <a:latin typeface="Cambria" pitchFamily="18" charset="0"/>
              </a:rPr>
              <a:t>Το 847 καταστάθηκε αρχιεπίσκοπος Μογουντίας.</a:t>
            </a:r>
          </a:p>
          <a:p>
            <a:pPr>
              <a:buFont typeface="Wingdings" pitchFamily="2" charset="2"/>
              <a:buChar char="Ø"/>
            </a:pPr>
            <a:r>
              <a:rPr lang="el-GR" sz="2400" i="1" dirty="0" smtClean="0">
                <a:latin typeface="Cambria" pitchFamily="18" charset="0"/>
              </a:rPr>
              <a:t>Έλαβε τον τίτλο του «Παιδαγωγού της Γερμανίας».</a:t>
            </a:r>
            <a:endParaRPr lang="el-GR" sz="2400" i="1" dirty="0">
              <a:latin typeface="Cambria" pitchFamily="18" charset="0"/>
            </a:endParaRPr>
          </a:p>
        </p:txBody>
      </p:sp>
      <p:sp>
        <p:nvSpPr>
          <p:cNvPr id="4" name="TextBox 3"/>
          <p:cNvSpPr txBox="1"/>
          <p:nvPr/>
        </p:nvSpPr>
        <p:spPr>
          <a:xfrm>
            <a:off x="8309113" y="6321287"/>
            <a:ext cx="439544" cy="276999"/>
          </a:xfrm>
          <a:prstGeom prst="rect">
            <a:avLst/>
          </a:prstGeom>
          <a:noFill/>
        </p:spPr>
        <p:txBody>
          <a:bodyPr wrap="none" rtlCol="0">
            <a:spAutoFit/>
          </a:bodyPr>
          <a:lstStyle/>
          <a:p>
            <a:r>
              <a:rPr lang="el-GR" sz="1200" dirty="0" smtClean="0">
                <a:solidFill>
                  <a:schemeClr val="tx1"/>
                </a:solidFill>
              </a:rPr>
              <a:t>187</a:t>
            </a:r>
            <a:endParaRPr lang="en-US" sz="1200" dirty="0">
              <a:solidFill>
                <a:schemeClr val="tx1"/>
              </a:solidFill>
            </a:endParaRPr>
          </a:p>
        </p:txBody>
      </p:sp>
    </p:spTree>
    <p:extLst>
      <p:ext uri="{BB962C8B-B14F-4D97-AF65-F5344CB8AC3E}">
        <p14:creationId xmlns:p14="http://schemas.microsoft.com/office/powerpoint/2010/main" xmlns="" val="385840554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404664"/>
            <a:ext cx="7055380" cy="1400530"/>
          </a:xfrm>
        </p:spPr>
        <p:txBody>
          <a:bodyPr/>
          <a:lstStyle/>
          <a:p>
            <a:pPr algn="ctr"/>
            <a:r>
              <a:rPr lang="el-GR" sz="2800" i="1" dirty="0" smtClean="0">
                <a:latin typeface="Cambria" pitchFamily="18" charset="0"/>
              </a:rPr>
              <a:t>ΡΑΒΑΝΟΣ ΜΑΥΡΟΣ</a:t>
            </a:r>
            <a:r>
              <a:rPr lang="el-GR" sz="2800" dirty="0" smtClean="0">
                <a:latin typeface="Cambria" pitchFamily="18" charset="0"/>
              </a:rPr>
              <a:t/>
            </a:r>
            <a:br>
              <a:rPr lang="el-GR" sz="2800" dirty="0" smtClean="0">
                <a:latin typeface="Cambria" pitchFamily="18" charset="0"/>
              </a:rPr>
            </a:br>
            <a:r>
              <a:rPr lang="el-GR" sz="2800" dirty="0" smtClean="0">
                <a:latin typeface="Cambria" pitchFamily="18" charset="0"/>
              </a:rPr>
              <a:t> </a:t>
            </a:r>
            <a:r>
              <a:rPr lang="el-GR" sz="2400" i="1" dirty="0">
                <a:latin typeface="Cambria" pitchFamily="18" charset="0"/>
              </a:rPr>
              <a:t>(άγνωστη ημερομηνία </a:t>
            </a:r>
            <a:r>
              <a:rPr lang="el-GR" sz="2400" i="1" dirty="0" smtClean="0">
                <a:latin typeface="Cambria" pitchFamily="18" charset="0"/>
              </a:rPr>
              <a:t>γεννήσεως - 856</a:t>
            </a:r>
            <a:r>
              <a:rPr lang="el-GR" sz="2400" i="1" dirty="0">
                <a:latin typeface="Cambria" pitchFamily="18" charset="0"/>
              </a:rPr>
              <a:t>)</a:t>
            </a:r>
            <a:r>
              <a:rPr lang="el-GR" dirty="0">
                <a:latin typeface="Cambria" pitchFamily="18" charset="0"/>
              </a:rPr>
              <a:t/>
            </a:r>
            <a:br>
              <a:rPr lang="el-GR" dirty="0">
                <a:latin typeface="Cambria" pitchFamily="18" charset="0"/>
              </a:rPr>
            </a:br>
            <a:endParaRPr lang="el-GR" dirty="0"/>
          </a:p>
        </p:txBody>
      </p:sp>
      <p:sp>
        <p:nvSpPr>
          <p:cNvPr id="3" name="Θέση περιεχομένου 2"/>
          <p:cNvSpPr>
            <a:spLocks noGrp="1"/>
          </p:cNvSpPr>
          <p:nvPr>
            <p:ph idx="1"/>
          </p:nvPr>
        </p:nvSpPr>
        <p:spPr>
          <a:xfrm>
            <a:off x="827700" y="2052925"/>
            <a:ext cx="7416708" cy="3608323"/>
          </a:xfrm>
        </p:spPr>
        <p:txBody>
          <a:bodyPr>
            <a:normAutofit/>
          </a:bodyPr>
          <a:lstStyle/>
          <a:p>
            <a:pPr marL="0" indent="0" algn="ctr">
              <a:buNone/>
            </a:pPr>
            <a:r>
              <a:rPr lang="el-GR" sz="2400" i="1" u="sng" dirty="0" smtClean="0">
                <a:latin typeface="Cambria" charset="-95"/>
                <a:ea typeface="Cambria" charset="-95"/>
                <a:cs typeface="Cambria" charset="-95"/>
              </a:rPr>
              <a:t>Έργα </a:t>
            </a:r>
          </a:p>
          <a:p>
            <a:pPr>
              <a:buFont typeface="Wingdings" pitchFamily="2" charset="2"/>
              <a:buChar char="Ø"/>
            </a:pPr>
            <a:r>
              <a:rPr lang="el-GR" sz="2400" i="1" dirty="0" smtClean="0">
                <a:latin typeface="Cambria" charset="-95"/>
                <a:ea typeface="Cambria" charset="-95"/>
                <a:cs typeface="Cambria" charset="-95"/>
              </a:rPr>
              <a:t>Διδακτικά εγχειρίδια</a:t>
            </a:r>
          </a:p>
          <a:p>
            <a:pPr>
              <a:buFont typeface="Wingdings" pitchFamily="2" charset="2"/>
              <a:buChar char="Ø"/>
            </a:pPr>
            <a:r>
              <a:rPr lang="el-GR" sz="2400" i="1" dirty="0" smtClean="0">
                <a:latin typeface="Cambria" charset="-95"/>
                <a:ea typeface="Cambria" charset="-95"/>
                <a:cs typeface="Cambria" charset="-95"/>
              </a:rPr>
              <a:t>Ερμηνευτικά Υπομνήματα στην Αγία Γραφή</a:t>
            </a:r>
          </a:p>
          <a:p>
            <a:pPr>
              <a:buFont typeface="Wingdings" pitchFamily="2" charset="2"/>
              <a:buChar char="Ø"/>
            </a:pPr>
            <a:r>
              <a:rPr lang="en-US" sz="2400" i="1" dirty="0" smtClean="0">
                <a:latin typeface="Cambria" charset="-95"/>
                <a:ea typeface="Cambria" charset="-95"/>
                <a:cs typeface="Cambria" charset="-95"/>
              </a:rPr>
              <a:t>De universo </a:t>
            </a:r>
            <a:r>
              <a:rPr lang="el-GR" sz="2400" i="1" dirty="0" smtClean="0">
                <a:latin typeface="Cambria" charset="-95"/>
                <a:ea typeface="Cambria" charset="-95"/>
                <a:cs typeface="Cambria" charset="-95"/>
              </a:rPr>
              <a:t>(Περί παντός)</a:t>
            </a:r>
            <a:endParaRPr lang="el-GR" sz="2400" i="1" dirty="0">
              <a:latin typeface="Cambria" charset="-95"/>
              <a:ea typeface="Cambria" charset="-95"/>
              <a:cs typeface="Cambria" charset="-95"/>
            </a:endParaRPr>
          </a:p>
        </p:txBody>
      </p:sp>
      <p:sp>
        <p:nvSpPr>
          <p:cNvPr id="4" name="TextBox 3"/>
          <p:cNvSpPr txBox="1"/>
          <p:nvPr/>
        </p:nvSpPr>
        <p:spPr>
          <a:xfrm>
            <a:off x="8309113" y="6374296"/>
            <a:ext cx="439544" cy="276999"/>
          </a:xfrm>
          <a:prstGeom prst="rect">
            <a:avLst/>
          </a:prstGeom>
          <a:noFill/>
        </p:spPr>
        <p:txBody>
          <a:bodyPr wrap="none" rtlCol="0">
            <a:spAutoFit/>
          </a:bodyPr>
          <a:lstStyle/>
          <a:p>
            <a:r>
              <a:rPr lang="el-GR" sz="1200" dirty="0" smtClean="0">
                <a:solidFill>
                  <a:schemeClr val="tx1"/>
                </a:solidFill>
              </a:rPr>
              <a:t>188</a:t>
            </a:r>
            <a:endParaRPr lang="en-US" sz="1200" dirty="0">
              <a:solidFill>
                <a:schemeClr val="tx1"/>
              </a:solidFill>
            </a:endParaRPr>
          </a:p>
        </p:txBody>
      </p:sp>
    </p:spTree>
    <p:extLst>
      <p:ext uri="{BB962C8B-B14F-4D97-AF65-F5344CB8AC3E}">
        <p14:creationId xmlns:p14="http://schemas.microsoft.com/office/powerpoint/2010/main" xmlns="" val="146473434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42519" y="393083"/>
            <a:ext cx="7055380" cy="1400530"/>
          </a:xfrm>
        </p:spPr>
        <p:txBody>
          <a:bodyPr/>
          <a:lstStyle/>
          <a:p>
            <a:pPr algn="ctr"/>
            <a:r>
              <a:rPr lang="el-GR" sz="2800" i="1" dirty="0" smtClean="0">
                <a:latin typeface="Cambria" pitchFamily="18" charset="0"/>
              </a:rPr>
              <a:t>ΊΓΚΜΑΡ ΡΕΙΜΩΝ</a:t>
            </a:r>
            <a:r>
              <a:rPr lang="en-US" sz="2800" i="1" dirty="0" smtClean="0">
                <a:latin typeface="Cambria" pitchFamily="18" charset="0"/>
              </a:rPr>
              <a:t/>
            </a:r>
            <a:br>
              <a:rPr lang="en-US" sz="2800" i="1" dirty="0" smtClean="0">
                <a:latin typeface="Cambria" pitchFamily="18" charset="0"/>
              </a:rPr>
            </a:br>
            <a:r>
              <a:rPr lang="el-GR" sz="2800" i="1" dirty="0" smtClean="0">
                <a:latin typeface="Cambria" pitchFamily="18" charset="0"/>
              </a:rPr>
              <a:t> </a:t>
            </a:r>
            <a:r>
              <a:rPr lang="el-GR" sz="2400" i="1" dirty="0">
                <a:latin typeface="Cambria" pitchFamily="18" charset="0"/>
              </a:rPr>
              <a:t>(άγνωστη ημερομηνία γεννήσεως-882)</a:t>
            </a:r>
            <a:r>
              <a:rPr lang="el-GR" sz="2800" dirty="0">
                <a:latin typeface="Cambria" pitchFamily="18" charset="0"/>
              </a:rPr>
              <a:t/>
            </a:r>
            <a:br>
              <a:rPr lang="el-GR" sz="2800" dirty="0">
                <a:latin typeface="Cambria" pitchFamily="18" charset="0"/>
              </a:rPr>
            </a:br>
            <a:endParaRPr lang="el-GR" sz="2800" dirty="0">
              <a:latin typeface="Cambria" pitchFamily="18" charset="0"/>
            </a:endParaRPr>
          </a:p>
        </p:txBody>
      </p:sp>
      <p:sp>
        <p:nvSpPr>
          <p:cNvPr id="3" name="Θέση περιεχομένου 2"/>
          <p:cNvSpPr>
            <a:spLocks noGrp="1"/>
          </p:cNvSpPr>
          <p:nvPr>
            <p:ph idx="1"/>
          </p:nvPr>
        </p:nvSpPr>
        <p:spPr>
          <a:xfrm>
            <a:off x="827700" y="2052925"/>
            <a:ext cx="7848756" cy="3896355"/>
          </a:xfrm>
        </p:spPr>
        <p:txBody>
          <a:bodyPr/>
          <a:lstStyle/>
          <a:p>
            <a:pPr marL="0" indent="0" algn="ctr">
              <a:buNone/>
            </a:pPr>
            <a:r>
              <a:rPr lang="el-GR" sz="2400" i="1" u="sng" dirty="0" smtClean="0">
                <a:latin typeface="Cambria" charset="-95"/>
                <a:ea typeface="Cambria" charset="-95"/>
                <a:cs typeface="Cambria" charset="-95"/>
              </a:rPr>
              <a:t>Βιογραφικά Στοιχεία</a:t>
            </a:r>
          </a:p>
          <a:p>
            <a:r>
              <a:rPr lang="el-GR" sz="2400" i="1" dirty="0" smtClean="0">
                <a:latin typeface="Cambria" pitchFamily="18" charset="0"/>
              </a:rPr>
              <a:t>Καταγόταν από οικογένεια ευγενών.</a:t>
            </a:r>
          </a:p>
          <a:p>
            <a:r>
              <a:rPr lang="el-GR" sz="2400" i="1" dirty="0" smtClean="0">
                <a:latin typeface="Cambria" pitchFamily="18" charset="0"/>
              </a:rPr>
              <a:t>Έλαβε λαμπρή μόρφωση.</a:t>
            </a:r>
          </a:p>
          <a:p>
            <a:r>
              <a:rPr lang="el-GR" sz="2400" i="1" dirty="0" smtClean="0">
                <a:latin typeface="Cambria" pitchFamily="18" charset="0"/>
              </a:rPr>
              <a:t>Υπηρέτησε στις αυλές των αυτοκρατόρων Λουδοβίκου του Ευσεβή και Καρόλου του Φαλακρού.</a:t>
            </a:r>
          </a:p>
          <a:p>
            <a:r>
              <a:rPr lang="el-GR" sz="2400" i="1" dirty="0" smtClean="0">
                <a:latin typeface="Cambria" pitchFamily="18" charset="0"/>
              </a:rPr>
              <a:t>Το 845 έγινε αρχιεπίσκοπος των Ρείμων (</a:t>
            </a:r>
            <a:r>
              <a:rPr lang="en-US" sz="2400" i="1" dirty="0" smtClean="0">
                <a:latin typeface="Cambria" pitchFamily="18" charset="0"/>
              </a:rPr>
              <a:t>Reims)</a:t>
            </a:r>
            <a:endParaRPr lang="el-GR" sz="2400" i="1" dirty="0">
              <a:latin typeface="Cambria" pitchFamily="18" charset="0"/>
            </a:endParaRPr>
          </a:p>
        </p:txBody>
      </p:sp>
      <p:sp>
        <p:nvSpPr>
          <p:cNvPr id="4" name="TextBox 3"/>
          <p:cNvSpPr txBox="1"/>
          <p:nvPr/>
        </p:nvSpPr>
        <p:spPr>
          <a:xfrm>
            <a:off x="8348870" y="6149009"/>
            <a:ext cx="439544" cy="276999"/>
          </a:xfrm>
          <a:prstGeom prst="rect">
            <a:avLst/>
          </a:prstGeom>
          <a:noFill/>
        </p:spPr>
        <p:txBody>
          <a:bodyPr wrap="none" rtlCol="0">
            <a:spAutoFit/>
          </a:bodyPr>
          <a:lstStyle/>
          <a:p>
            <a:r>
              <a:rPr lang="el-GR" sz="1200" dirty="0" smtClean="0">
                <a:solidFill>
                  <a:schemeClr val="tx1"/>
                </a:solidFill>
              </a:rPr>
              <a:t>189</a:t>
            </a:r>
            <a:endParaRPr lang="en-US" sz="1200" dirty="0">
              <a:solidFill>
                <a:schemeClr val="tx1"/>
              </a:solidFill>
            </a:endParaRPr>
          </a:p>
        </p:txBody>
      </p:sp>
    </p:spTree>
    <p:extLst>
      <p:ext uri="{BB962C8B-B14F-4D97-AF65-F5344CB8AC3E}">
        <p14:creationId xmlns:p14="http://schemas.microsoft.com/office/powerpoint/2010/main" xmlns="" val="162671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323528" y="0"/>
            <a:ext cx="8229922"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ΛΑΚΤΑΝΤΙΟΣ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250 – 325)</a:t>
            </a:r>
          </a:p>
        </p:txBody>
      </p:sp>
      <p:sp>
        <p:nvSpPr>
          <p:cNvPr id="23554" name="Text Box 2"/>
          <p:cNvSpPr txBox="1">
            <a:spLocks noChangeArrowheads="1"/>
          </p:cNvSpPr>
          <p:nvPr/>
        </p:nvSpPr>
        <p:spPr bwMode="auto">
          <a:xfrm>
            <a:off x="323528" y="1268759"/>
            <a:ext cx="8363272" cy="5087591"/>
          </a:xfrm>
          <a:prstGeom prst="rect">
            <a:avLst/>
          </a:prstGeom>
          <a:noFill/>
          <a:ln w="9525" cap="flat">
            <a:noFill/>
            <a:round/>
            <a:headEnd/>
            <a:tailEnd/>
          </a:ln>
          <a:effectLst/>
        </p:spPr>
        <p:txBody>
          <a:bodyPr/>
          <a:lstStyle/>
          <a:p>
            <a:pPr marL="365125" indent="-254000" algn="ctr">
              <a:lnSpc>
                <a:spcPct val="90000"/>
              </a:lnSpc>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u="sng" dirty="0">
                <a:solidFill>
                  <a:srgbClr val="FFFFFF"/>
                </a:solidFill>
                <a:latin typeface="Cambria" charset="-95"/>
                <a:ea typeface="Cambria" charset="-95"/>
                <a:cs typeface="Cambria" charset="-95"/>
              </a:rPr>
              <a:t>Διδασκαλία</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Φαίνεται πως δεν γνώριζε σε βάθος την παράδοση της Εκκλησίας.</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Αποδέχθηκε το δυαλισμό και υποστήριξε πως ο Θεός γέννησε δύο Υιούς. Έναν πριν από τη δημιουργία και άλλον μετά από αυτή.</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Τόνισε την ενότητα και μοναδικότητα του Θεού, ενώ ταύτισε τον Υιό με το Άγιο Πνεύμα.</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Υποστήριξε πως η αληθινή Εκκλησία είναι μόνον η χριστιανική Καθολική Εκκλησία.</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Μίλησε με θαυμασμό για τη δημιουργία και ύμνησε τον άνθρωπο ως δημιούργημα του Θεού.</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Η  στάση του προς τη φιλοσοφία μάλλον ήταν αρνητική.</a:t>
            </a:r>
          </a:p>
        </p:txBody>
      </p:sp>
      <p:sp>
        <p:nvSpPr>
          <p:cNvPr id="2355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C8887A3-1C3B-42C5-9FAD-53FF1085AB2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700" y="404664"/>
            <a:ext cx="6983256" cy="1008112"/>
          </a:xfrm>
        </p:spPr>
        <p:txBody>
          <a:bodyPr/>
          <a:lstStyle/>
          <a:p>
            <a:pPr algn="ctr"/>
            <a:r>
              <a:rPr lang="el-GR" sz="2800" i="1" dirty="0" smtClean="0">
                <a:latin typeface="Cambria" pitchFamily="18" charset="0"/>
              </a:rPr>
              <a:t>ΊΓΚΜΑΡ ΡΕΙΜΩΝ</a:t>
            </a:r>
            <a:r>
              <a:rPr lang="en-US" sz="2800" i="1" dirty="0">
                <a:latin typeface="Cambria" pitchFamily="18" charset="0"/>
              </a:rPr>
              <a:t/>
            </a:r>
            <a:br>
              <a:rPr lang="en-US" sz="2800" i="1" dirty="0">
                <a:latin typeface="Cambria" pitchFamily="18" charset="0"/>
              </a:rPr>
            </a:br>
            <a:r>
              <a:rPr lang="el-GR" sz="2800" i="1" dirty="0">
                <a:latin typeface="Cambria" pitchFamily="18" charset="0"/>
              </a:rPr>
              <a:t> </a:t>
            </a:r>
            <a:r>
              <a:rPr lang="el-GR" sz="2400" i="1" dirty="0">
                <a:latin typeface="Cambria" pitchFamily="18" charset="0"/>
              </a:rPr>
              <a:t>(άγνωστη ημερομηνία </a:t>
            </a:r>
            <a:r>
              <a:rPr lang="el-GR" sz="2400" i="1" dirty="0" smtClean="0">
                <a:latin typeface="Cambria" pitchFamily="18" charset="0"/>
              </a:rPr>
              <a:t>γεννήσεως - 882</a:t>
            </a:r>
            <a:r>
              <a:rPr lang="el-GR" sz="2400" i="1" dirty="0">
                <a:latin typeface="Cambria" pitchFamily="18" charset="0"/>
              </a:rPr>
              <a:t>)</a:t>
            </a:r>
          </a:p>
        </p:txBody>
      </p:sp>
      <p:sp>
        <p:nvSpPr>
          <p:cNvPr id="3" name="Θέση περιεχομένου 2"/>
          <p:cNvSpPr>
            <a:spLocks noGrp="1"/>
          </p:cNvSpPr>
          <p:nvPr>
            <p:ph idx="1"/>
          </p:nvPr>
        </p:nvSpPr>
        <p:spPr>
          <a:xfrm>
            <a:off x="827700" y="2052925"/>
            <a:ext cx="7704740" cy="4040371"/>
          </a:xfrm>
        </p:spPr>
        <p:txBody>
          <a:bodyPr/>
          <a:lstStyle/>
          <a:p>
            <a:pPr marL="0" indent="0" algn="ctr">
              <a:buNone/>
            </a:pPr>
            <a:r>
              <a:rPr lang="el-GR" sz="2400" i="1" u="sng" dirty="0" smtClean="0">
                <a:latin typeface="Cambria" pitchFamily="18" charset="0"/>
              </a:rPr>
              <a:t>Έργα</a:t>
            </a:r>
            <a:endParaRPr lang="en-US" sz="2400" i="1" u="sng" dirty="0" smtClean="0">
              <a:latin typeface="Cambria" pitchFamily="18" charset="0"/>
            </a:endParaRPr>
          </a:p>
          <a:p>
            <a:pPr marL="0" indent="0" algn="ctr">
              <a:buNone/>
            </a:pPr>
            <a:endParaRPr lang="el-GR" sz="2400" i="1" u="sng" dirty="0" smtClean="0">
              <a:latin typeface="Cambria" pitchFamily="18" charset="0"/>
            </a:endParaRPr>
          </a:p>
          <a:p>
            <a:r>
              <a:rPr lang="el-GR" sz="2400" i="1" dirty="0" smtClean="0">
                <a:latin typeface="Cambria" pitchFamily="18" charset="0"/>
              </a:rPr>
              <a:t>Συνέταξε Κανονιστικές συλλογές </a:t>
            </a:r>
          </a:p>
          <a:p>
            <a:r>
              <a:rPr lang="en-US" sz="2400" i="1" dirty="0" smtClean="0">
                <a:latin typeface="Cambria" pitchFamily="18" charset="0"/>
              </a:rPr>
              <a:t>De praedestinatione Dei et de libero arbitrio </a:t>
            </a:r>
            <a:r>
              <a:rPr lang="el-GR" sz="2400" i="1" dirty="0" smtClean="0">
                <a:latin typeface="Cambria" pitchFamily="18" charset="0"/>
              </a:rPr>
              <a:t>(Περί προορισμού του Θεού και της ελεύθερης βούλησης)</a:t>
            </a:r>
            <a:endParaRPr lang="el-GR" sz="2400" i="1" dirty="0">
              <a:latin typeface="Cambria" pitchFamily="18" charset="0"/>
            </a:endParaRPr>
          </a:p>
        </p:txBody>
      </p:sp>
      <p:sp>
        <p:nvSpPr>
          <p:cNvPr id="4" name="TextBox 3"/>
          <p:cNvSpPr txBox="1"/>
          <p:nvPr/>
        </p:nvSpPr>
        <p:spPr>
          <a:xfrm>
            <a:off x="8269357" y="6400800"/>
            <a:ext cx="439544" cy="276999"/>
          </a:xfrm>
          <a:prstGeom prst="rect">
            <a:avLst/>
          </a:prstGeom>
          <a:noFill/>
        </p:spPr>
        <p:txBody>
          <a:bodyPr wrap="none" rtlCol="0">
            <a:spAutoFit/>
          </a:bodyPr>
          <a:lstStyle/>
          <a:p>
            <a:r>
              <a:rPr lang="el-GR" sz="1200" dirty="0" smtClean="0">
                <a:solidFill>
                  <a:schemeClr val="tx1"/>
                </a:solidFill>
              </a:rPr>
              <a:t>190</a:t>
            </a:r>
            <a:endParaRPr lang="en-US" sz="1200" dirty="0">
              <a:solidFill>
                <a:schemeClr val="tx1"/>
              </a:solidFill>
            </a:endParaRPr>
          </a:p>
        </p:txBody>
      </p:sp>
    </p:spTree>
    <p:extLst>
      <p:ext uri="{BB962C8B-B14F-4D97-AF65-F5344CB8AC3E}">
        <p14:creationId xmlns:p14="http://schemas.microsoft.com/office/powerpoint/2010/main" xmlns="" val="327030396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404664"/>
            <a:ext cx="7560840" cy="1008112"/>
          </a:xfrm>
        </p:spPr>
        <p:txBody>
          <a:bodyPr/>
          <a:lstStyle/>
          <a:p>
            <a:pPr algn="ctr"/>
            <a:r>
              <a:rPr lang="el-GR" sz="2800" i="1" dirty="0" smtClean="0">
                <a:latin typeface="Cambria" pitchFamily="18" charset="0"/>
              </a:rPr>
              <a:t>ΙΩΑΝΝΗΣ </a:t>
            </a:r>
            <a:r>
              <a:rPr lang="el-GR" sz="2800" i="1" smtClean="0">
                <a:latin typeface="Cambria" pitchFamily="18" charset="0"/>
              </a:rPr>
              <a:t>ΣΚΩΤΟΣ ΕΡΙΓΕΝΗΣ </a:t>
            </a:r>
            <a:r>
              <a:rPr lang="el-GR" sz="2800" i="1" dirty="0" smtClean="0">
                <a:latin typeface="Cambria" pitchFamily="18" charset="0"/>
              </a:rPr>
              <a:t/>
            </a:r>
            <a:br>
              <a:rPr lang="el-GR" sz="2800" i="1" dirty="0" smtClean="0">
                <a:latin typeface="Cambria" pitchFamily="18" charset="0"/>
              </a:rPr>
            </a:br>
            <a:r>
              <a:rPr lang="el-GR" sz="2400" i="1" dirty="0" smtClean="0">
                <a:latin typeface="Cambria" pitchFamily="18" charset="0"/>
              </a:rPr>
              <a:t>(</a:t>
            </a:r>
            <a:r>
              <a:rPr lang="el-GR" sz="2400" i="1" dirty="0">
                <a:latin typeface="Cambria" pitchFamily="18" charset="0"/>
              </a:rPr>
              <a:t>άγνωστη ημερομηνία </a:t>
            </a:r>
            <a:r>
              <a:rPr lang="el-GR" sz="2400" i="1" dirty="0" smtClean="0">
                <a:latin typeface="Cambria" pitchFamily="18" charset="0"/>
              </a:rPr>
              <a:t>γεννήσεως</a:t>
            </a:r>
            <a:r>
              <a:rPr lang="en-US" sz="2400" i="1" dirty="0" smtClean="0">
                <a:latin typeface="Cambria" pitchFamily="18" charset="0"/>
              </a:rPr>
              <a:t> </a:t>
            </a:r>
            <a:r>
              <a:rPr lang="el-GR" sz="2400" i="1" dirty="0" smtClean="0">
                <a:latin typeface="Cambria" pitchFamily="18" charset="0"/>
              </a:rPr>
              <a:t>-</a:t>
            </a:r>
            <a:r>
              <a:rPr lang="en-US" sz="2400" i="1" dirty="0" smtClean="0">
                <a:latin typeface="Cambria" pitchFamily="18" charset="0"/>
              </a:rPr>
              <a:t> </a:t>
            </a:r>
            <a:r>
              <a:rPr lang="el-GR" sz="2400" i="1" dirty="0" smtClean="0">
                <a:latin typeface="Cambria" pitchFamily="18" charset="0"/>
              </a:rPr>
              <a:t>877</a:t>
            </a:r>
            <a:r>
              <a:rPr lang="el-GR" sz="2400" i="1" dirty="0">
                <a:latin typeface="Cambria" pitchFamily="18" charset="0"/>
              </a:rPr>
              <a:t>)</a:t>
            </a:r>
            <a:r>
              <a:rPr lang="el-GR" sz="2800" i="1" dirty="0">
                <a:latin typeface="Cambria" pitchFamily="18" charset="0"/>
              </a:rPr>
              <a:t/>
            </a:r>
            <a:br>
              <a:rPr lang="el-GR" sz="2800" i="1" dirty="0">
                <a:latin typeface="Cambria" pitchFamily="18" charset="0"/>
              </a:rPr>
            </a:br>
            <a:endParaRPr lang="el-GR" sz="2800" i="1" dirty="0">
              <a:latin typeface="Cambria" pitchFamily="18" charset="0"/>
            </a:endParaRPr>
          </a:p>
        </p:txBody>
      </p:sp>
      <p:sp>
        <p:nvSpPr>
          <p:cNvPr id="3" name="Θέση περιεχομένου 2"/>
          <p:cNvSpPr>
            <a:spLocks noGrp="1"/>
          </p:cNvSpPr>
          <p:nvPr>
            <p:ph idx="1"/>
          </p:nvPr>
        </p:nvSpPr>
        <p:spPr>
          <a:xfrm>
            <a:off x="467544" y="1556792"/>
            <a:ext cx="8208912" cy="4824535"/>
          </a:xfrm>
        </p:spPr>
        <p:txBody>
          <a:bodyPr/>
          <a:lstStyle/>
          <a:p>
            <a:pPr marL="0" indent="0" algn="ctr">
              <a:buNone/>
            </a:pPr>
            <a:r>
              <a:rPr lang="el-GR" sz="2400" i="1" u="sng" dirty="0" smtClean="0">
                <a:latin typeface="Cambria" pitchFamily="18" charset="0"/>
              </a:rPr>
              <a:t>Βιογραφικά Στοιχεία</a:t>
            </a:r>
          </a:p>
          <a:p>
            <a:r>
              <a:rPr lang="el-GR" sz="2400" i="1" dirty="0" smtClean="0">
                <a:latin typeface="Cambria" pitchFamily="18" charset="0"/>
              </a:rPr>
              <a:t>Ήταν ιρλανδικής καταγωγής.</a:t>
            </a:r>
          </a:p>
          <a:p>
            <a:r>
              <a:rPr lang="el-GR" sz="2400" i="1" dirty="0" smtClean="0">
                <a:latin typeface="Cambria" pitchFamily="18" charset="0"/>
              </a:rPr>
              <a:t>Εισήλθε στην αυλή του Καρόλου του Φαλακρού.</a:t>
            </a:r>
          </a:p>
          <a:p>
            <a:r>
              <a:rPr lang="el-GR" sz="2400" i="1" dirty="0" smtClean="0">
                <a:latin typeface="Cambria" pitchFamily="18" charset="0"/>
              </a:rPr>
              <a:t>Βοήθησε στην άνθηση της δυτικής θεολογίας.</a:t>
            </a:r>
          </a:p>
          <a:p>
            <a:r>
              <a:rPr lang="el-GR" sz="2400" i="1" dirty="0" smtClean="0">
                <a:latin typeface="Cambria" pitchFamily="18" charset="0"/>
              </a:rPr>
              <a:t>Αναμίχτηκε στη διαμάχη της εποχής του για τον </a:t>
            </a:r>
            <a:r>
              <a:rPr lang="el-GR" sz="2400" i="1" dirty="0">
                <a:latin typeface="Cambria" pitchFamily="18" charset="0"/>
              </a:rPr>
              <a:t>Π</a:t>
            </a:r>
            <a:r>
              <a:rPr lang="el-GR" sz="2400" i="1" dirty="0" smtClean="0">
                <a:latin typeface="Cambria" pitchFamily="18" charset="0"/>
              </a:rPr>
              <a:t>ροορισμό.</a:t>
            </a:r>
          </a:p>
          <a:p>
            <a:r>
              <a:rPr lang="el-GR" sz="2400" i="1" dirty="0" smtClean="0">
                <a:latin typeface="Cambria" pitchFamily="18" charset="0"/>
              </a:rPr>
              <a:t>Γνώριζε την ελληνική γλώσσα.</a:t>
            </a:r>
          </a:p>
          <a:p>
            <a:r>
              <a:rPr lang="el-GR" sz="2400" i="1" dirty="0" smtClean="0">
                <a:latin typeface="Cambria" pitchFamily="18" charset="0"/>
              </a:rPr>
              <a:t>Υποστήριζε ότι Θεολογία και φιλοσοφία ταυτίζονται.</a:t>
            </a:r>
          </a:p>
          <a:p>
            <a:r>
              <a:rPr lang="el-GR" sz="2400" i="1" dirty="0" smtClean="0">
                <a:latin typeface="Cambria" pitchFamily="18" charset="0"/>
              </a:rPr>
              <a:t>Ο λόγος είναι ο θείος φωτισμός, που ενεργεί στον ανθρώπινο λόγο.</a:t>
            </a:r>
          </a:p>
          <a:p>
            <a:pPr marL="0" indent="0">
              <a:buNone/>
            </a:pPr>
            <a:endParaRPr lang="el-GR" dirty="0"/>
          </a:p>
        </p:txBody>
      </p:sp>
      <p:sp>
        <p:nvSpPr>
          <p:cNvPr id="4" name="TextBox 3"/>
          <p:cNvSpPr txBox="1"/>
          <p:nvPr/>
        </p:nvSpPr>
        <p:spPr>
          <a:xfrm>
            <a:off x="8627165" y="6546574"/>
            <a:ext cx="439544" cy="276999"/>
          </a:xfrm>
          <a:prstGeom prst="rect">
            <a:avLst/>
          </a:prstGeom>
          <a:noFill/>
        </p:spPr>
        <p:txBody>
          <a:bodyPr wrap="none" rtlCol="0">
            <a:spAutoFit/>
          </a:bodyPr>
          <a:lstStyle/>
          <a:p>
            <a:r>
              <a:rPr lang="el-GR" sz="1200" dirty="0" smtClean="0">
                <a:solidFill>
                  <a:schemeClr val="tx1"/>
                </a:solidFill>
              </a:rPr>
              <a:t>191</a:t>
            </a:r>
            <a:endParaRPr lang="en-US" sz="1200" dirty="0">
              <a:solidFill>
                <a:schemeClr val="tx1"/>
              </a:solidFill>
            </a:endParaRPr>
          </a:p>
        </p:txBody>
      </p:sp>
    </p:spTree>
    <p:extLst>
      <p:ext uri="{BB962C8B-B14F-4D97-AF65-F5344CB8AC3E}">
        <p14:creationId xmlns:p14="http://schemas.microsoft.com/office/powerpoint/2010/main" xmlns="" val="226686330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064896" cy="1008112"/>
          </a:xfrm>
        </p:spPr>
        <p:txBody>
          <a:bodyPr/>
          <a:lstStyle/>
          <a:p>
            <a:pPr algn="ctr"/>
            <a:r>
              <a:rPr lang="el-GR" sz="2800" i="1" dirty="0" smtClean="0">
                <a:latin typeface="Cambria" pitchFamily="18" charset="0"/>
              </a:rPr>
              <a:t>ΙΩΑΝΝΗΣ ΣΚΩΤΟΣ ΕΡΙΓΕΝΗΣ</a:t>
            </a:r>
            <a:r>
              <a:rPr lang="el-GR" sz="2800" dirty="0" smtClean="0">
                <a:latin typeface="Cambria" pitchFamily="18" charset="0"/>
              </a:rPr>
              <a:t/>
            </a:r>
            <a:br>
              <a:rPr lang="el-GR" sz="2800" dirty="0" smtClean="0">
                <a:latin typeface="Cambria" pitchFamily="18" charset="0"/>
              </a:rPr>
            </a:br>
            <a:r>
              <a:rPr lang="el-GR" sz="2400" i="1" dirty="0" smtClean="0">
                <a:latin typeface="Cambria" pitchFamily="18" charset="0"/>
              </a:rPr>
              <a:t>(</a:t>
            </a:r>
            <a:r>
              <a:rPr lang="el-GR" sz="2400" i="1" dirty="0">
                <a:latin typeface="Cambria" pitchFamily="18" charset="0"/>
              </a:rPr>
              <a:t>άγνωστη ημερομηνία </a:t>
            </a:r>
            <a:r>
              <a:rPr lang="el-GR" sz="2400" i="1" dirty="0" smtClean="0">
                <a:latin typeface="Cambria" pitchFamily="18" charset="0"/>
              </a:rPr>
              <a:t>γεννήσεως - 877</a:t>
            </a:r>
            <a:r>
              <a:rPr lang="el-GR" sz="2400" i="1" dirty="0">
                <a:latin typeface="Cambria" pitchFamily="18" charset="0"/>
              </a:rPr>
              <a:t>)</a:t>
            </a:r>
            <a:br>
              <a:rPr lang="el-GR" sz="2400" i="1" dirty="0">
                <a:latin typeface="Cambria" pitchFamily="18" charset="0"/>
              </a:rPr>
            </a:br>
            <a:endParaRPr lang="el-GR" sz="2400" i="1" dirty="0">
              <a:latin typeface="Cambria" pitchFamily="18" charset="0"/>
            </a:endParaRPr>
          </a:p>
        </p:txBody>
      </p:sp>
      <p:sp>
        <p:nvSpPr>
          <p:cNvPr id="3" name="Θέση περιεχομένου 2"/>
          <p:cNvSpPr>
            <a:spLocks noGrp="1"/>
          </p:cNvSpPr>
          <p:nvPr>
            <p:ph idx="1"/>
          </p:nvPr>
        </p:nvSpPr>
        <p:spPr>
          <a:xfrm>
            <a:off x="467544" y="1700808"/>
            <a:ext cx="8424936" cy="4752529"/>
          </a:xfrm>
        </p:spPr>
        <p:txBody>
          <a:bodyPr>
            <a:normAutofit/>
          </a:bodyPr>
          <a:lstStyle/>
          <a:p>
            <a:pPr marL="0" indent="0" algn="ctr">
              <a:buNone/>
            </a:pPr>
            <a:r>
              <a:rPr lang="el-GR" sz="2400" i="1" u="sng" dirty="0" smtClean="0">
                <a:latin typeface="Cambria" pitchFamily="18" charset="0"/>
              </a:rPr>
              <a:t>Διδασκαλία</a:t>
            </a:r>
            <a:endParaRPr lang="el-GR" sz="2400" i="1" u="sng" dirty="0">
              <a:latin typeface="Cambria" pitchFamily="18" charset="0"/>
            </a:endParaRPr>
          </a:p>
          <a:p>
            <a:r>
              <a:rPr lang="el-GR" sz="2400" i="1" dirty="0" smtClean="0">
                <a:latin typeface="Cambria" pitchFamily="18" charset="0"/>
              </a:rPr>
              <a:t>Ο Θεός βρίσκεται εντός του ανθρώπου.</a:t>
            </a:r>
          </a:p>
          <a:p>
            <a:r>
              <a:rPr lang="el-GR" sz="2400" i="1" dirty="0" smtClean="0">
                <a:latin typeface="Cambria" pitchFamily="18" charset="0"/>
              </a:rPr>
              <a:t>Η μέθοδος που ακολουθεί ο νους είναι διπλή:</a:t>
            </a:r>
          </a:p>
          <a:p>
            <a:endParaRPr lang="el-GR" dirty="0">
              <a:latin typeface="Cambria" pitchFamily="18" charset="0"/>
            </a:endParaRPr>
          </a:p>
          <a:p>
            <a:endParaRPr lang="el-GR" dirty="0" smtClean="0">
              <a:latin typeface="Cambria" pitchFamily="18" charset="0"/>
            </a:endParaRPr>
          </a:p>
          <a:p>
            <a:pPr marL="0" indent="0">
              <a:buNone/>
            </a:pPr>
            <a:r>
              <a:rPr lang="el-GR" sz="2400" i="1" dirty="0">
                <a:latin typeface="Cambria" pitchFamily="18" charset="0"/>
              </a:rPr>
              <a:t>ά</a:t>
            </a:r>
            <a:r>
              <a:rPr lang="el-GR" sz="2400" i="1" dirty="0" smtClean="0">
                <a:latin typeface="Cambria" pitchFamily="18" charset="0"/>
              </a:rPr>
              <a:t>ρα  και η κίνηση είναι διπλή: </a:t>
            </a:r>
            <a:endParaRPr lang="en-US" sz="2400" i="1" dirty="0" smtClean="0">
              <a:latin typeface="Cambria" pitchFamily="18" charset="0"/>
            </a:endParaRPr>
          </a:p>
          <a:p>
            <a:pPr marL="0" indent="0">
              <a:buNone/>
            </a:pPr>
            <a:endParaRPr lang="en-US" dirty="0">
              <a:latin typeface="Cambria" pitchFamily="18" charset="0"/>
            </a:endParaRPr>
          </a:p>
          <a:p>
            <a:pPr marL="0" indent="0">
              <a:buNone/>
            </a:pPr>
            <a:endParaRPr lang="en-US" dirty="0" smtClean="0">
              <a:latin typeface="Cambria" pitchFamily="18" charset="0"/>
            </a:endParaRPr>
          </a:p>
          <a:p>
            <a:pPr>
              <a:buFont typeface="Wingdings" pitchFamily="2" charset="2"/>
              <a:buChar char="Ø"/>
            </a:pPr>
            <a:r>
              <a:rPr lang="el-GR" sz="2400" i="1" dirty="0" smtClean="0">
                <a:latin typeface="Cambria" pitchFamily="18" charset="0"/>
              </a:rPr>
              <a:t>Δημιούργησε ένα μυστικιστικό ρεύμα.</a:t>
            </a:r>
          </a:p>
          <a:p>
            <a:pPr>
              <a:buFont typeface="Wingdings" pitchFamily="2" charset="2"/>
              <a:buChar char="Ø"/>
            </a:pPr>
            <a:r>
              <a:rPr lang="el-GR" sz="2400" i="1" dirty="0" smtClean="0">
                <a:latin typeface="Cambria" pitchFamily="18" charset="0"/>
              </a:rPr>
              <a:t>Συνέβαλε στην ανάπτυξη της σχολαστικής θεολογίας.</a:t>
            </a:r>
          </a:p>
        </p:txBody>
      </p:sp>
      <p:cxnSp>
        <p:nvCxnSpPr>
          <p:cNvPr id="7" name="Ευθύγραμμο βέλος σύνδεσης 6"/>
          <p:cNvCxnSpPr/>
          <p:nvPr/>
        </p:nvCxnSpPr>
        <p:spPr>
          <a:xfrm flipH="1">
            <a:off x="5184068" y="3212976"/>
            <a:ext cx="36004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9992" y="3717032"/>
            <a:ext cx="1368152" cy="400110"/>
          </a:xfrm>
          <a:prstGeom prst="rect">
            <a:avLst/>
          </a:prstGeom>
          <a:noFill/>
        </p:spPr>
        <p:txBody>
          <a:bodyPr wrap="square" rtlCol="0">
            <a:spAutoFit/>
          </a:bodyPr>
          <a:lstStyle/>
          <a:p>
            <a:r>
              <a:rPr lang="el-GR" sz="2000" dirty="0" smtClean="0">
                <a:latin typeface="Cambria" pitchFamily="18" charset="0"/>
              </a:rPr>
              <a:t>αρνητική</a:t>
            </a:r>
            <a:endParaRPr lang="el-GR" sz="2000" dirty="0">
              <a:latin typeface="Cambria" pitchFamily="18" charset="0"/>
            </a:endParaRPr>
          </a:p>
        </p:txBody>
      </p:sp>
      <p:cxnSp>
        <p:nvCxnSpPr>
          <p:cNvPr id="10" name="Ευθύγραμμο βέλος σύνδεσης 9"/>
          <p:cNvCxnSpPr/>
          <p:nvPr/>
        </p:nvCxnSpPr>
        <p:spPr>
          <a:xfrm>
            <a:off x="6012160" y="3284984"/>
            <a:ext cx="28803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2160" y="3717032"/>
            <a:ext cx="1296144" cy="400110"/>
          </a:xfrm>
          <a:prstGeom prst="rect">
            <a:avLst/>
          </a:prstGeom>
          <a:noFill/>
        </p:spPr>
        <p:txBody>
          <a:bodyPr wrap="square" rtlCol="0">
            <a:spAutoFit/>
          </a:bodyPr>
          <a:lstStyle/>
          <a:p>
            <a:r>
              <a:rPr lang="el-GR" sz="2000" dirty="0" smtClean="0">
                <a:latin typeface="Cambria" pitchFamily="18" charset="0"/>
              </a:rPr>
              <a:t>θετική</a:t>
            </a:r>
            <a:endParaRPr lang="el-GR" sz="2000" dirty="0">
              <a:latin typeface="Cambria" pitchFamily="18" charset="0"/>
            </a:endParaRPr>
          </a:p>
        </p:txBody>
      </p:sp>
      <p:cxnSp>
        <p:nvCxnSpPr>
          <p:cNvPr id="13" name="Ευθύγραμμο βέλος σύνδεσης 12"/>
          <p:cNvCxnSpPr/>
          <p:nvPr/>
        </p:nvCxnSpPr>
        <p:spPr>
          <a:xfrm flipH="1">
            <a:off x="3203848" y="4509120"/>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23728" y="4941168"/>
            <a:ext cx="1512168" cy="400110"/>
          </a:xfrm>
          <a:prstGeom prst="rect">
            <a:avLst/>
          </a:prstGeom>
          <a:noFill/>
        </p:spPr>
        <p:txBody>
          <a:bodyPr wrap="square" rtlCol="0">
            <a:spAutoFit/>
          </a:bodyPr>
          <a:lstStyle/>
          <a:p>
            <a:r>
              <a:rPr lang="el-GR" sz="2000" dirty="0" smtClean="0">
                <a:latin typeface="Cambria" pitchFamily="18" charset="0"/>
              </a:rPr>
              <a:t>καθοδική</a:t>
            </a:r>
            <a:endParaRPr lang="el-GR" sz="2000" dirty="0">
              <a:latin typeface="Cambria" pitchFamily="18" charset="0"/>
            </a:endParaRPr>
          </a:p>
        </p:txBody>
      </p:sp>
      <p:cxnSp>
        <p:nvCxnSpPr>
          <p:cNvPr id="16" name="Ευθύγραμμο βέλος σύνδεσης 15"/>
          <p:cNvCxnSpPr/>
          <p:nvPr/>
        </p:nvCxnSpPr>
        <p:spPr>
          <a:xfrm>
            <a:off x="3995936" y="4509120"/>
            <a:ext cx="36004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67944" y="5013176"/>
            <a:ext cx="1116124" cy="400110"/>
          </a:xfrm>
          <a:prstGeom prst="rect">
            <a:avLst/>
          </a:prstGeom>
          <a:noFill/>
        </p:spPr>
        <p:txBody>
          <a:bodyPr wrap="square" rtlCol="0">
            <a:spAutoFit/>
          </a:bodyPr>
          <a:lstStyle/>
          <a:p>
            <a:r>
              <a:rPr lang="el-GR" sz="2000" dirty="0" smtClean="0">
                <a:latin typeface="Cambria" pitchFamily="18" charset="0"/>
              </a:rPr>
              <a:t>ανοδική</a:t>
            </a:r>
            <a:endParaRPr lang="el-GR" sz="2000" dirty="0">
              <a:latin typeface="Cambria" pitchFamily="18" charset="0"/>
            </a:endParaRPr>
          </a:p>
        </p:txBody>
      </p:sp>
      <p:sp>
        <p:nvSpPr>
          <p:cNvPr id="4" name="TextBox 3"/>
          <p:cNvSpPr txBox="1"/>
          <p:nvPr/>
        </p:nvSpPr>
        <p:spPr>
          <a:xfrm>
            <a:off x="8428383" y="6586330"/>
            <a:ext cx="439544" cy="276999"/>
          </a:xfrm>
          <a:prstGeom prst="rect">
            <a:avLst/>
          </a:prstGeom>
          <a:noFill/>
        </p:spPr>
        <p:txBody>
          <a:bodyPr wrap="none" rtlCol="0">
            <a:spAutoFit/>
          </a:bodyPr>
          <a:lstStyle/>
          <a:p>
            <a:r>
              <a:rPr lang="el-GR" sz="1200" dirty="0" smtClean="0">
                <a:solidFill>
                  <a:schemeClr val="tx1"/>
                </a:solidFill>
              </a:rPr>
              <a:t>192</a:t>
            </a:r>
            <a:endParaRPr lang="en-US" sz="1200" dirty="0">
              <a:solidFill>
                <a:schemeClr val="tx1"/>
              </a:solidFill>
            </a:endParaRPr>
          </a:p>
        </p:txBody>
      </p:sp>
    </p:spTree>
    <p:extLst>
      <p:ext uri="{BB962C8B-B14F-4D97-AF65-F5344CB8AC3E}">
        <p14:creationId xmlns:p14="http://schemas.microsoft.com/office/powerpoint/2010/main" xmlns="" val="300329209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064896" cy="1196752"/>
          </a:xfrm>
        </p:spPr>
        <p:txBody>
          <a:bodyPr/>
          <a:lstStyle/>
          <a:p>
            <a:pPr algn="ctr"/>
            <a:r>
              <a:rPr lang="el-GR" sz="2800" i="1" dirty="0" smtClean="0">
                <a:latin typeface="Cambria" pitchFamily="18" charset="0"/>
              </a:rPr>
              <a:t>ΙΩΑΝΝΗΣ ΣΚΩΤΟΣ ΕΡΙΓΕΝΗΣ</a:t>
            </a:r>
            <a:r>
              <a:rPr lang="el-GR" sz="2800" dirty="0" smtClean="0">
                <a:latin typeface="Cambria" pitchFamily="18" charset="0"/>
              </a:rPr>
              <a:t/>
            </a:r>
            <a:br>
              <a:rPr lang="el-GR" sz="2800" dirty="0" smtClean="0">
                <a:latin typeface="Cambria" pitchFamily="18" charset="0"/>
              </a:rPr>
            </a:br>
            <a:r>
              <a:rPr lang="el-GR" sz="2800" dirty="0" smtClean="0">
                <a:latin typeface="Cambria" pitchFamily="18" charset="0"/>
              </a:rPr>
              <a:t> </a:t>
            </a:r>
            <a:r>
              <a:rPr lang="el-GR" sz="2400" i="1" dirty="0">
                <a:latin typeface="Cambria" pitchFamily="18" charset="0"/>
              </a:rPr>
              <a:t>(άγνωστη ημερομηνία </a:t>
            </a:r>
            <a:r>
              <a:rPr lang="el-GR" sz="2400" i="1" dirty="0" smtClean="0">
                <a:latin typeface="Cambria" pitchFamily="18" charset="0"/>
              </a:rPr>
              <a:t>γεννήσεως - 877</a:t>
            </a:r>
            <a:r>
              <a:rPr lang="el-GR" sz="2400" i="1" dirty="0">
                <a:latin typeface="Cambria" pitchFamily="18" charset="0"/>
              </a:rPr>
              <a:t>)</a:t>
            </a:r>
            <a:r>
              <a:rPr lang="el-GR" dirty="0"/>
              <a:t/>
            </a:r>
            <a:br>
              <a:rPr lang="el-GR" dirty="0"/>
            </a:br>
            <a:endParaRPr lang="el-GR" dirty="0"/>
          </a:p>
        </p:txBody>
      </p:sp>
      <p:sp>
        <p:nvSpPr>
          <p:cNvPr id="3" name="Θέση περιεχομένου 2"/>
          <p:cNvSpPr>
            <a:spLocks noGrp="1"/>
          </p:cNvSpPr>
          <p:nvPr>
            <p:ph idx="1"/>
          </p:nvPr>
        </p:nvSpPr>
        <p:spPr>
          <a:xfrm>
            <a:off x="323528" y="1484784"/>
            <a:ext cx="8424936" cy="4824535"/>
          </a:xfrm>
        </p:spPr>
        <p:txBody>
          <a:bodyPr>
            <a:normAutofit/>
          </a:bodyPr>
          <a:lstStyle/>
          <a:p>
            <a:pPr marL="0" indent="0" algn="ctr">
              <a:buNone/>
            </a:pPr>
            <a:r>
              <a:rPr lang="el-GR" sz="2400" i="1" u="sng" dirty="0" smtClean="0">
                <a:latin typeface="Cambria" charset="-95"/>
                <a:ea typeface="Cambria" charset="-95"/>
                <a:cs typeface="Cambria" charset="-95"/>
              </a:rPr>
              <a:t>Διδασκαλία</a:t>
            </a:r>
          </a:p>
          <a:p>
            <a:r>
              <a:rPr lang="el-GR" sz="2400" i="1" dirty="0" smtClean="0">
                <a:latin typeface="Cambria" charset="-95"/>
                <a:ea typeface="Cambria" charset="-95"/>
                <a:cs typeface="Cambria" charset="-95"/>
              </a:rPr>
              <a:t>Η φύση υφίσταται από τέσσερα είδη σε μία διαδοχική αποκάλυψη και κίνηση:</a:t>
            </a:r>
          </a:p>
          <a:p>
            <a:pPr marL="514350" indent="-514350">
              <a:buFont typeface="+mj-lt"/>
              <a:buAutoNum type="romanUcPeriod"/>
            </a:pPr>
            <a:r>
              <a:rPr lang="el-GR" sz="2400" i="1" dirty="0" smtClean="0">
                <a:latin typeface="Cambria" charset="-95"/>
                <a:ea typeface="Cambria" charset="-95"/>
                <a:cs typeface="Cambria" charset="-95"/>
              </a:rPr>
              <a:t>η δημιουργούσα και μη δημιουργημένη (</a:t>
            </a:r>
            <a:r>
              <a:rPr lang="en-US" sz="2400" i="1" dirty="0" smtClean="0">
                <a:latin typeface="Cambria" charset="-95"/>
                <a:ea typeface="Cambria" charset="-95"/>
                <a:cs typeface="Cambria" charset="-95"/>
              </a:rPr>
              <a:t>natura creans et non creata) </a:t>
            </a:r>
            <a:endParaRPr lang="el-GR" sz="2400" i="1" dirty="0" smtClean="0">
              <a:latin typeface="Cambria" charset="-95"/>
              <a:ea typeface="Cambria" charset="-95"/>
              <a:cs typeface="Cambria" charset="-95"/>
            </a:endParaRPr>
          </a:p>
          <a:p>
            <a:pPr marL="514350" indent="-514350">
              <a:buFont typeface="+mj-lt"/>
              <a:buAutoNum type="romanUcPeriod"/>
            </a:pPr>
            <a:r>
              <a:rPr lang="el-GR" sz="2400" i="1" dirty="0">
                <a:latin typeface="Cambria" charset="-95"/>
                <a:ea typeface="Cambria" charset="-95"/>
                <a:cs typeface="Cambria" charset="-95"/>
              </a:rPr>
              <a:t>η</a:t>
            </a:r>
            <a:r>
              <a:rPr lang="el-GR" sz="2400" i="1" dirty="0" smtClean="0">
                <a:latin typeface="Cambria" charset="-95"/>
                <a:ea typeface="Cambria" charset="-95"/>
                <a:cs typeface="Cambria" charset="-95"/>
              </a:rPr>
              <a:t> δημιουργημένη και δημιουργούσα</a:t>
            </a:r>
            <a:r>
              <a:rPr lang="en-US" sz="2400" i="1" dirty="0" smtClean="0">
                <a:latin typeface="Cambria" charset="-95"/>
                <a:ea typeface="Cambria" charset="-95"/>
                <a:cs typeface="Cambria" charset="-95"/>
              </a:rPr>
              <a:t> (natura creata et creans)</a:t>
            </a:r>
            <a:endParaRPr lang="el-GR" sz="2400" i="1" dirty="0" smtClean="0">
              <a:latin typeface="Cambria" charset="-95"/>
              <a:ea typeface="Cambria" charset="-95"/>
              <a:cs typeface="Cambria" charset="-95"/>
            </a:endParaRPr>
          </a:p>
          <a:p>
            <a:pPr marL="514350" indent="-514350">
              <a:buFont typeface="+mj-lt"/>
              <a:buAutoNum type="romanUcPeriod"/>
            </a:pPr>
            <a:r>
              <a:rPr lang="el-GR" sz="2400" i="1" dirty="0">
                <a:latin typeface="Cambria" charset="-95"/>
                <a:ea typeface="Cambria" charset="-95"/>
                <a:cs typeface="Cambria" charset="-95"/>
              </a:rPr>
              <a:t>η</a:t>
            </a:r>
            <a:r>
              <a:rPr lang="el-GR" sz="2400" i="1" dirty="0" smtClean="0">
                <a:latin typeface="Cambria" charset="-95"/>
                <a:ea typeface="Cambria" charset="-95"/>
                <a:cs typeface="Cambria" charset="-95"/>
              </a:rPr>
              <a:t> δημιουργημένη και μη δημιουργούσα</a:t>
            </a:r>
            <a:r>
              <a:rPr lang="en-US" sz="2400" i="1" dirty="0" smtClean="0">
                <a:latin typeface="Cambria" charset="-95"/>
                <a:ea typeface="Cambria" charset="-95"/>
                <a:cs typeface="Cambria" charset="-95"/>
              </a:rPr>
              <a:t> (natura creata et non creans)</a:t>
            </a:r>
            <a:endParaRPr lang="el-GR" sz="2400" i="1" dirty="0" smtClean="0">
              <a:latin typeface="Cambria" charset="-95"/>
              <a:ea typeface="Cambria" charset="-95"/>
              <a:cs typeface="Cambria" charset="-95"/>
            </a:endParaRPr>
          </a:p>
          <a:p>
            <a:pPr marL="514350" indent="-514350">
              <a:buFont typeface="+mj-lt"/>
              <a:buAutoNum type="romanUcPeriod"/>
            </a:pPr>
            <a:r>
              <a:rPr lang="el-GR" sz="2400" i="1" dirty="0">
                <a:latin typeface="Cambria" charset="-95"/>
                <a:ea typeface="Cambria" charset="-95"/>
                <a:cs typeface="Cambria" charset="-95"/>
              </a:rPr>
              <a:t>η</a:t>
            </a:r>
            <a:r>
              <a:rPr lang="el-GR" sz="2400" i="1" dirty="0" smtClean="0">
                <a:latin typeface="Cambria" charset="-95"/>
                <a:ea typeface="Cambria" charset="-95"/>
                <a:cs typeface="Cambria" charset="-95"/>
              </a:rPr>
              <a:t> μήτε δημιουργημένη και μήτε δημιουργούσα</a:t>
            </a:r>
            <a:r>
              <a:rPr lang="en-US" sz="2400" i="1" dirty="0" smtClean="0">
                <a:latin typeface="Cambria" charset="-95"/>
                <a:ea typeface="Cambria" charset="-95"/>
                <a:cs typeface="Cambria" charset="-95"/>
              </a:rPr>
              <a:t> (natura non creata et non creans)</a:t>
            </a:r>
            <a:endParaRPr lang="el-GR" sz="2400" i="1" dirty="0">
              <a:latin typeface="Cambria" charset="-95"/>
              <a:ea typeface="Cambria" charset="-95"/>
              <a:cs typeface="Cambria" charset="-95"/>
            </a:endParaRPr>
          </a:p>
        </p:txBody>
      </p:sp>
      <p:sp>
        <p:nvSpPr>
          <p:cNvPr id="4" name="TextBox 3"/>
          <p:cNvSpPr txBox="1"/>
          <p:nvPr/>
        </p:nvSpPr>
        <p:spPr>
          <a:xfrm>
            <a:off x="8335617" y="6440557"/>
            <a:ext cx="439544" cy="276999"/>
          </a:xfrm>
          <a:prstGeom prst="rect">
            <a:avLst/>
          </a:prstGeom>
          <a:noFill/>
        </p:spPr>
        <p:txBody>
          <a:bodyPr wrap="none" rtlCol="0">
            <a:spAutoFit/>
          </a:bodyPr>
          <a:lstStyle/>
          <a:p>
            <a:r>
              <a:rPr lang="el-GR" sz="1200" dirty="0" smtClean="0">
                <a:solidFill>
                  <a:schemeClr val="tx1"/>
                </a:solidFill>
              </a:rPr>
              <a:t>193</a:t>
            </a:r>
            <a:endParaRPr lang="en-US" sz="1200" dirty="0">
              <a:solidFill>
                <a:schemeClr val="tx1"/>
              </a:solidFill>
            </a:endParaRPr>
          </a:p>
        </p:txBody>
      </p:sp>
    </p:spTree>
    <p:extLst>
      <p:ext uri="{BB962C8B-B14F-4D97-AF65-F5344CB8AC3E}">
        <p14:creationId xmlns:p14="http://schemas.microsoft.com/office/powerpoint/2010/main" xmlns="" val="104763211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710" y="452718"/>
            <a:ext cx="7687690" cy="960058"/>
          </a:xfrm>
        </p:spPr>
        <p:txBody>
          <a:bodyPr/>
          <a:lstStyle/>
          <a:p>
            <a:pPr algn="ctr"/>
            <a:r>
              <a:rPr lang="el-GR" sz="2800" i="1" dirty="0" smtClean="0">
                <a:latin typeface="Cambria" pitchFamily="18" charset="0"/>
              </a:rPr>
              <a:t>ΙΩΑΝΝΗΣ ΣΚΩΤΟΣ ΕΡΙΓΕΝΗΣ</a:t>
            </a:r>
            <a:r>
              <a:rPr lang="el-GR" sz="2800" dirty="0">
                <a:latin typeface="Cambria" pitchFamily="18" charset="0"/>
              </a:rPr>
              <a:t/>
            </a:r>
            <a:br>
              <a:rPr lang="el-GR" sz="2800" dirty="0">
                <a:latin typeface="Cambria" pitchFamily="18" charset="0"/>
              </a:rPr>
            </a:br>
            <a:r>
              <a:rPr lang="el-GR" sz="2800" dirty="0">
                <a:latin typeface="Cambria" pitchFamily="18" charset="0"/>
              </a:rPr>
              <a:t> </a:t>
            </a:r>
            <a:r>
              <a:rPr lang="el-GR" sz="2400" i="1" dirty="0">
                <a:latin typeface="Cambria" pitchFamily="18" charset="0"/>
              </a:rPr>
              <a:t>(άγνωστη ημερομηνία </a:t>
            </a:r>
            <a:r>
              <a:rPr lang="el-GR" sz="2400" i="1" dirty="0" smtClean="0">
                <a:latin typeface="Cambria" pitchFamily="18" charset="0"/>
              </a:rPr>
              <a:t>γεννήσεως - 877</a:t>
            </a:r>
            <a:r>
              <a:rPr lang="el-GR" sz="2400" i="1" dirty="0">
                <a:latin typeface="Cambria" pitchFamily="18" charset="0"/>
              </a:rPr>
              <a:t>)</a:t>
            </a:r>
          </a:p>
        </p:txBody>
      </p:sp>
      <p:sp>
        <p:nvSpPr>
          <p:cNvPr id="3" name="Θέση περιεχομένου 2"/>
          <p:cNvSpPr>
            <a:spLocks noGrp="1"/>
          </p:cNvSpPr>
          <p:nvPr>
            <p:ph idx="1"/>
          </p:nvPr>
        </p:nvSpPr>
        <p:spPr>
          <a:xfrm>
            <a:off x="827700" y="2132856"/>
            <a:ext cx="7488716" cy="4115550"/>
          </a:xfrm>
        </p:spPr>
        <p:txBody>
          <a:bodyPr>
            <a:normAutofit/>
          </a:bodyPr>
          <a:lstStyle/>
          <a:p>
            <a:pPr marL="0" indent="0" algn="ctr">
              <a:buNone/>
            </a:pPr>
            <a:r>
              <a:rPr lang="el-GR" sz="2400" i="1" u="sng" dirty="0" smtClean="0">
                <a:latin typeface="Cambria" pitchFamily="18" charset="0"/>
              </a:rPr>
              <a:t>Έργα</a:t>
            </a:r>
          </a:p>
          <a:p>
            <a:pPr marL="0" indent="0" algn="ctr">
              <a:buNone/>
            </a:pPr>
            <a:endParaRPr lang="el-GR" sz="2400" i="1" u="sng" dirty="0" smtClean="0">
              <a:latin typeface="Cambria" pitchFamily="18" charset="0"/>
            </a:endParaRPr>
          </a:p>
          <a:p>
            <a:r>
              <a:rPr lang="en-US" sz="2400" i="1" dirty="0" smtClean="0">
                <a:latin typeface="Cambria" pitchFamily="18" charset="0"/>
              </a:rPr>
              <a:t>De divina praedestinatione </a:t>
            </a:r>
            <a:r>
              <a:rPr lang="el-GR" sz="2400" i="1" dirty="0" smtClean="0">
                <a:latin typeface="Cambria" pitchFamily="18" charset="0"/>
              </a:rPr>
              <a:t>(Περί Θείου Προορισμού)</a:t>
            </a:r>
          </a:p>
          <a:p>
            <a:r>
              <a:rPr lang="el-GR" sz="2400" i="1" dirty="0" smtClean="0">
                <a:latin typeface="Cambria" pitchFamily="18" charset="0"/>
              </a:rPr>
              <a:t>Έγραψε Ερμηνευτικά υπομνήματα στο Κατά Ιωάννην Ευαγγέλιο και στο έργο του Ψευδο-Διονυσίου  Περί ουρανίου Ιεραρχίας (</a:t>
            </a:r>
            <a:r>
              <a:rPr lang="en-US" sz="2400" i="1" dirty="0" smtClean="0">
                <a:latin typeface="Cambria" pitchFamily="18" charset="0"/>
              </a:rPr>
              <a:t>De caelesti Hierarchia</a:t>
            </a:r>
            <a:r>
              <a:rPr lang="el-GR" sz="2400" i="1" dirty="0" smtClean="0">
                <a:latin typeface="Cambria" pitchFamily="18" charset="0"/>
              </a:rPr>
              <a:t>)</a:t>
            </a:r>
          </a:p>
          <a:p>
            <a:r>
              <a:rPr lang="en-US" sz="2400" i="1" dirty="0" smtClean="0">
                <a:latin typeface="Cambria" pitchFamily="18" charset="0"/>
              </a:rPr>
              <a:t>Periphyseon </a:t>
            </a:r>
            <a:r>
              <a:rPr lang="el-GR" sz="2400" i="1" dirty="0" smtClean="0">
                <a:latin typeface="Cambria" pitchFamily="18" charset="0"/>
              </a:rPr>
              <a:t>ή </a:t>
            </a:r>
            <a:r>
              <a:rPr lang="en-US" sz="2400" i="1" dirty="0" smtClean="0">
                <a:latin typeface="Cambria" pitchFamily="18" charset="0"/>
              </a:rPr>
              <a:t>De divisione naturae </a:t>
            </a:r>
            <a:r>
              <a:rPr lang="el-GR" sz="2400" i="1" dirty="0" smtClean="0">
                <a:latin typeface="Cambria" pitchFamily="18" charset="0"/>
              </a:rPr>
              <a:t>(Περί μερισμού της φύσεως)</a:t>
            </a:r>
            <a:endParaRPr lang="el-GR" sz="2400" i="1" dirty="0">
              <a:latin typeface="Cambria" pitchFamily="18" charset="0"/>
            </a:endParaRPr>
          </a:p>
        </p:txBody>
      </p:sp>
      <p:sp>
        <p:nvSpPr>
          <p:cNvPr id="4" name="TextBox 3"/>
          <p:cNvSpPr txBox="1"/>
          <p:nvPr/>
        </p:nvSpPr>
        <p:spPr>
          <a:xfrm>
            <a:off x="8547652" y="6480313"/>
            <a:ext cx="439544" cy="276999"/>
          </a:xfrm>
          <a:prstGeom prst="rect">
            <a:avLst/>
          </a:prstGeom>
          <a:noFill/>
        </p:spPr>
        <p:txBody>
          <a:bodyPr wrap="none" rtlCol="0">
            <a:spAutoFit/>
          </a:bodyPr>
          <a:lstStyle/>
          <a:p>
            <a:r>
              <a:rPr lang="el-GR" sz="1200" dirty="0" smtClean="0">
                <a:solidFill>
                  <a:schemeClr val="tx1"/>
                </a:solidFill>
              </a:rPr>
              <a:t>194</a:t>
            </a:r>
            <a:endParaRPr lang="en-US" sz="1200" dirty="0">
              <a:solidFill>
                <a:schemeClr val="tx1"/>
              </a:solidFill>
            </a:endParaRPr>
          </a:p>
        </p:txBody>
      </p:sp>
    </p:spTree>
    <p:extLst>
      <p:ext uri="{BB962C8B-B14F-4D97-AF65-F5344CB8AC3E}">
        <p14:creationId xmlns:p14="http://schemas.microsoft.com/office/powerpoint/2010/main" xmlns="" val="219168495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16632"/>
            <a:ext cx="7776864" cy="864096"/>
          </a:xfrm>
        </p:spPr>
        <p:txBody>
          <a:bodyPr/>
          <a:lstStyle/>
          <a:p>
            <a:pPr algn="ctr"/>
            <a:r>
              <a:rPr lang="el-GR" sz="2800" i="1" dirty="0" smtClean="0">
                <a:latin typeface="Cambria" pitchFamily="18" charset="0"/>
              </a:rPr>
              <a:t>ΕΠΙΛΟΓΟΣ</a:t>
            </a:r>
            <a:endParaRPr lang="el-GR" sz="2800" i="1" dirty="0">
              <a:latin typeface="Cambria" pitchFamily="18" charset="0"/>
            </a:endParaRPr>
          </a:p>
        </p:txBody>
      </p:sp>
      <p:sp>
        <p:nvSpPr>
          <p:cNvPr id="3" name="Θέση περιεχομένου 2"/>
          <p:cNvSpPr>
            <a:spLocks noGrp="1"/>
          </p:cNvSpPr>
          <p:nvPr>
            <p:ph idx="1"/>
          </p:nvPr>
        </p:nvSpPr>
        <p:spPr>
          <a:xfrm>
            <a:off x="467544" y="1124744"/>
            <a:ext cx="8424936" cy="5400600"/>
          </a:xfrm>
        </p:spPr>
        <p:txBody>
          <a:bodyPr>
            <a:noAutofit/>
          </a:bodyPr>
          <a:lstStyle/>
          <a:p>
            <a:r>
              <a:rPr lang="el-GR" sz="2400" i="1" dirty="0" smtClean="0">
                <a:latin typeface="Cambria" pitchFamily="18" charset="0"/>
              </a:rPr>
              <a:t>Μετά την Καρολίγγεια αναγέννηση εμφανίζεται μία κάμψη όπου παρατηρείται σε ολόκληρο το Ι’ αιώνα.</a:t>
            </a:r>
          </a:p>
          <a:p>
            <a:r>
              <a:rPr lang="el-GR" sz="2400" i="1" dirty="0" smtClean="0">
                <a:latin typeface="Cambria" pitchFamily="18" charset="0"/>
              </a:rPr>
              <a:t>Η διαλεκτική θεολογία δίνει σημαντικά δείγματα από τα μέσα του ΙΑ’ αιώνα με κύριους εκφραστές:</a:t>
            </a:r>
          </a:p>
          <a:p>
            <a:pPr marL="514350" indent="-514350">
              <a:buFont typeface="+mj-lt"/>
              <a:buAutoNum type="romanLcPeriod"/>
            </a:pPr>
            <a:r>
              <a:rPr lang="el-GR" sz="2400" i="1" dirty="0" smtClean="0">
                <a:latin typeface="Cambria" pitchFamily="18" charset="0"/>
              </a:rPr>
              <a:t>το διάκονο Βερεγγάριο (Περί του ιερού δείπνου - </a:t>
            </a:r>
            <a:r>
              <a:rPr lang="en-US" sz="2400" i="1" dirty="0" smtClean="0">
                <a:latin typeface="Cambria" pitchFamily="18" charset="0"/>
              </a:rPr>
              <a:t>De sacra coena</a:t>
            </a:r>
            <a:r>
              <a:rPr lang="el-GR" sz="2400" i="1" dirty="0" smtClean="0">
                <a:latin typeface="Cambria" pitchFamily="18" charset="0"/>
              </a:rPr>
              <a:t>) [999-1088</a:t>
            </a:r>
            <a:r>
              <a:rPr lang="el-GR" sz="2400" i="1" dirty="0">
                <a:latin typeface="Cambria" pitchFamily="18" charset="0"/>
              </a:rPr>
              <a:t>]</a:t>
            </a:r>
            <a:r>
              <a:rPr lang="el-GR" sz="2400" i="1" dirty="0" smtClean="0">
                <a:latin typeface="Cambria" pitchFamily="18" charset="0"/>
              </a:rPr>
              <a:t> </a:t>
            </a:r>
          </a:p>
          <a:p>
            <a:pPr marL="514350" indent="-514350">
              <a:buFont typeface="+mj-lt"/>
              <a:buAutoNum type="romanLcPeriod"/>
            </a:pPr>
            <a:r>
              <a:rPr lang="el-GR" sz="2400" i="1" dirty="0">
                <a:latin typeface="Cambria" pitchFamily="18" charset="0"/>
              </a:rPr>
              <a:t>τ</a:t>
            </a:r>
            <a:r>
              <a:rPr lang="el-GR" sz="2400" i="1" dirty="0" smtClean="0">
                <a:latin typeface="Cambria" pitchFamily="18" charset="0"/>
              </a:rPr>
              <a:t>ον αρχιεπίσκοπο Καντερβουρίας Λάνφραγκ  (Περί σώματος και αίματος - </a:t>
            </a:r>
            <a:r>
              <a:rPr lang="en-US" sz="2400" i="1" dirty="0" smtClean="0">
                <a:latin typeface="Cambria" pitchFamily="18" charset="0"/>
              </a:rPr>
              <a:t>De corpore et sanguine) </a:t>
            </a:r>
            <a:r>
              <a:rPr lang="el-GR" sz="2400" i="1" dirty="0">
                <a:latin typeface="Cambria" pitchFamily="18" charset="0"/>
              </a:rPr>
              <a:t>[</a:t>
            </a:r>
            <a:r>
              <a:rPr lang="el-GR" sz="2400" i="1" dirty="0" smtClean="0">
                <a:latin typeface="Cambria" pitchFamily="18" charset="0"/>
              </a:rPr>
              <a:t>1005-1089</a:t>
            </a:r>
            <a:r>
              <a:rPr lang="el-GR" sz="2400" i="1" dirty="0">
                <a:latin typeface="Cambria" pitchFamily="18" charset="0"/>
              </a:rPr>
              <a:t>]</a:t>
            </a:r>
            <a:endParaRPr lang="el-GR" sz="2400" i="1" dirty="0" smtClean="0">
              <a:latin typeface="Cambria" pitchFamily="18" charset="0"/>
            </a:endParaRPr>
          </a:p>
          <a:p>
            <a:pPr>
              <a:buFont typeface="Wingdings" pitchFamily="2" charset="2"/>
              <a:buChar char="Ø"/>
            </a:pPr>
            <a:r>
              <a:rPr lang="el-GR" sz="2400" i="1" dirty="0" smtClean="0">
                <a:latin typeface="Cambria" pitchFamily="18" charset="0"/>
              </a:rPr>
              <a:t>Στη θεματολογία έχουμε αντιπαραθέσεις για το μυστήριο της Θείας Ευχαριστίας όπως και κατά τον Θ΄ αιώνα.</a:t>
            </a:r>
            <a:endParaRPr lang="el-GR" sz="2400" i="1" dirty="0">
              <a:latin typeface="Cambria" pitchFamily="18" charset="0"/>
            </a:endParaRPr>
          </a:p>
        </p:txBody>
      </p:sp>
      <p:sp>
        <p:nvSpPr>
          <p:cNvPr id="4" name="TextBox 3"/>
          <p:cNvSpPr txBox="1"/>
          <p:nvPr/>
        </p:nvSpPr>
        <p:spPr>
          <a:xfrm>
            <a:off x="8733183" y="6652591"/>
            <a:ext cx="439544" cy="276999"/>
          </a:xfrm>
          <a:prstGeom prst="rect">
            <a:avLst/>
          </a:prstGeom>
          <a:noFill/>
        </p:spPr>
        <p:txBody>
          <a:bodyPr wrap="none" rtlCol="0">
            <a:spAutoFit/>
          </a:bodyPr>
          <a:lstStyle/>
          <a:p>
            <a:r>
              <a:rPr lang="el-GR" sz="1200" dirty="0" smtClean="0">
                <a:solidFill>
                  <a:schemeClr val="tx1"/>
                </a:solidFill>
              </a:rPr>
              <a:t>195</a:t>
            </a:r>
            <a:endParaRPr lang="en-US" sz="1200" dirty="0">
              <a:solidFill>
                <a:schemeClr val="tx1"/>
              </a:solidFill>
            </a:endParaRPr>
          </a:p>
        </p:txBody>
      </p:sp>
    </p:spTree>
    <p:extLst>
      <p:ext uri="{BB962C8B-B14F-4D97-AF65-F5344CB8AC3E}">
        <p14:creationId xmlns:p14="http://schemas.microsoft.com/office/powerpoint/2010/main" xmlns="" val="743130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i="1" u="sng" dirty="0">
                <a:solidFill>
                  <a:srgbClr val="DBF5F9"/>
                </a:solidFill>
                <a:latin typeface="Cambria" charset="-95"/>
                <a:ea typeface="Cambria" charset="-95"/>
                <a:cs typeface="Cambria" charset="-95"/>
              </a:rPr>
              <a:t>Βορειοαφρικανική Γραμματεία</a:t>
            </a:r>
          </a:p>
        </p:txBody>
      </p:sp>
      <p:sp>
        <p:nvSpPr>
          <p:cNvPr id="5122" name="Text Box 2"/>
          <p:cNvSpPr txBox="1">
            <a:spLocks noChangeArrowheads="1"/>
          </p:cNvSpPr>
          <p:nvPr/>
        </p:nvSpPr>
        <p:spPr bwMode="auto">
          <a:xfrm>
            <a:off x="457200" y="1124744"/>
            <a:ext cx="8229600" cy="4825206"/>
          </a:xfrm>
          <a:prstGeom prst="rect">
            <a:avLst/>
          </a:prstGeom>
          <a:noFill/>
          <a:ln w="9525" cap="flat">
            <a:noFill/>
            <a:round/>
            <a:headEnd/>
            <a:tailEnd/>
          </a:ln>
          <a:effectLst/>
        </p:spPr>
        <p:txBody>
          <a:bodyPr/>
          <a:lstStyle/>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Μάρκος Μινούκιος Φήλιξ</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Τερτυλλιανός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Κυπριανός Καρχηδόνας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Αρνόβιος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Λακτάντιος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Κομμοδιανός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Δονάτος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Μάριος Βικτωρίνος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Οπτάτος Μιλέβης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Αυγουστίνος Ιππώνος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Ποσσίδιος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Φουλγέντιος Ρούσπης</a:t>
            </a:r>
          </a:p>
          <a:p>
            <a:pPr marL="271463" indent="-271463">
              <a:spcBef>
                <a:spcPts val="5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i="1" dirty="0">
                <a:solidFill>
                  <a:srgbClr val="FFFFFF"/>
                </a:solidFill>
                <a:latin typeface="Cambria" charset="-95"/>
                <a:ea typeface="Cambria" charset="-95"/>
                <a:cs typeface="Cambria" charset="-95"/>
              </a:rPr>
              <a:t>Φακούνδος Ερμιανής</a:t>
            </a:r>
          </a:p>
        </p:txBody>
      </p:sp>
      <p:sp>
        <p:nvSpPr>
          <p:cNvPr id="512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0040010-9112-4F7A-AF5F-199E9EF8607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457200" y="0"/>
            <a:ext cx="8229600" cy="105251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ΚΟΜΜΟΔΙΑΝΟΣ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&amp; θανάτου</a:t>
            </a:r>
          </a:p>
        </p:txBody>
      </p:sp>
      <p:sp>
        <p:nvSpPr>
          <p:cNvPr id="24578" name="Text Box 2"/>
          <p:cNvSpPr txBox="1">
            <a:spLocks noChangeArrowheads="1"/>
          </p:cNvSpPr>
          <p:nvPr/>
        </p:nvSpPr>
        <p:spPr bwMode="auto">
          <a:xfrm>
            <a:off x="457200" y="1772815"/>
            <a:ext cx="8229600" cy="4353347"/>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Βασικές πληροφορίες για τον βίο του αντλούμε από την εργογραφία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στη θύραθεν παιδεία.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 θρησκευτική ποίηση.</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2457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8F1DA6-00D7-4906-9967-B2862F5C1DA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ΚΟΜΜΟΔΙΑΝΟΣ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&amp; θανάτου)</a:t>
            </a:r>
          </a:p>
        </p:txBody>
      </p:sp>
      <p:sp>
        <p:nvSpPr>
          <p:cNvPr id="25602" name="Text Box 2"/>
          <p:cNvSpPr txBox="1">
            <a:spLocks noChangeArrowheads="1"/>
          </p:cNvSpPr>
          <p:nvPr/>
        </p:nvSpPr>
        <p:spPr bwMode="auto">
          <a:xfrm>
            <a:off x="457200" y="1628799"/>
            <a:ext cx="8229600" cy="4497363"/>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Γνώριζε την ελληνική γλώσσα.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 χαρακτήρα των ποιημάτων του είναι απολογητικός έναντι των Εθνικών και Ιουδαίων.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ποιητικά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i="1" dirty="0">
                <a:solidFill>
                  <a:srgbClr val="FFFFFF"/>
                </a:solidFill>
                <a:latin typeface="Cambria" charset="-95"/>
                <a:ea typeface="Cambria" charset="-95"/>
                <a:cs typeface="Cambria" charset="-95"/>
              </a:rPr>
              <a:t>Carmen Apologeticum</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a:t>
            </a:r>
            <a:r>
              <a:rPr lang="en-US" i="1" dirty="0" smtClean="0">
                <a:solidFill>
                  <a:srgbClr val="FFFFFF"/>
                </a:solidFill>
                <a:latin typeface="Cambria" charset="-95"/>
                <a:ea typeface="Cambria" charset="-95"/>
                <a:cs typeface="Cambria" charset="-95"/>
              </a:rPr>
              <a:t>Instructiones</a:t>
            </a:r>
            <a:endParaRPr lang="en-US" i="1" dirty="0">
              <a:solidFill>
                <a:srgbClr val="FFFFFF"/>
              </a:solidFill>
              <a:latin typeface="Cambria" charset="-95"/>
              <a:ea typeface="Cambria" charset="-95"/>
              <a:cs typeface="Cambria" charset="-95"/>
            </a:endParaRPr>
          </a:p>
        </p:txBody>
      </p:sp>
      <p:sp>
        <p:nvSpPr>
          <p:cNvPr id="2560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7619CC2-E8F6-432F-B3EE-D64DC41CDE2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457200" y="0"/>
            <a:ext cx="822960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ΔΟΝΑΤΟΣ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(άγνωστη ημερομηνία γέννησης - 355)</a:t>
            </a:r>
            <a:endParaRPr lang="el-GR" i="1" dirty="0">
              <a:solidFill>
                <a:srgbClr val="DBF5F9"/>
              </a:solidFill>
              <a:latin typeface="Cambria" charset="-95"/>
              <a:ea typeface="Cambria" charset="-95"/>
              <a:cs typeface="Cambria" charset="-95"/>
            </a:endParaRPr>
          </a:p>
        </p:txBody>
      </p:sp>
      <p:sp>
        <p:nvSpPr>
          <p:cNvPr id="26626" name="Text Box 2"/>
          <p:cNvSpPr txBox="1">
            <a:spLocks noChangeArrowheads="1"/>
          </p:cNvSpPr>
          <p:nvPr/>
        </p:nvSpPr>
        <p:spPr bwMode="auto">
          <a:xfrm>
            <a:off x="457200" y="1052736"/>
            <a:ext cx="8363272" cy="5544616"/>
          </a:xfrm>
          <a:prstGeom prst="rect">
            <a:avLst/>
          </a:prstGeom>
          <a:noFill/>
          <a:ln w="9525" cap="flat">
            <a:noFill/>
            <a:round/>
            <a:headEnd/>
            <a:tailEnd/>
          </a:ln>
          <a:effectLst/>
        </p:spPr>
        <p:txBody>
          <a:bodyPr/>
          <a:lstStyle/>
          <a:p>
            <a:pPr marL="273050" indent="-271463" algn="ctr">
              <a:spcBef>
                <a:spcPts val="525"/>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u="sng" dirty="0">
                <a:solidFill>
                  <a:srgbClr val="FFFFFF"/>
                </a:solidFill>
                <a:latin typeface="Cambria" charset="-95"/>
                <a:ea typeface="Cambria" charset="-95"/>
                <a:cs typeface="Cambria" charset="-95"/>
              </a:rPr>
              <a:t>Βιογραφικά Στοιχεία</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Εισηγητής της </a:t>
            </a:r>
            <a:r>
              <a:rPr lang="el-GR" sz="2100" i="1" dirty="0" smtClean="0">
                <a:solidFill>
                  <a:srgbClr val="FFFFFF"/>
                </a:solidFill>
                <a:latin typeface="Cambria" charset="-95"/>
                <a:ea typeface="Cambria" charset="-95"/>
                <a:cs typeface="Cambria" charset="-95"/>
              </a:rPr>
              <a:t>αίρεσης </a:t>
            </a:r>
            <a:r>
              <a:rPr lang="el-GR" sz="2100" i="1" dirty="0">
                <a:solidFill>
                  <a:srgbClr val="FFFFFF"/>
                </a:solidFill>
                <a:latin typeface="Cambria" charset="-95"/>
                <a:ea typeface="Cambria" charset="-95"/>
                <a:cs typeface="Cambria" charset="-95"/>
              </a:rPr>
              <a:t>του Δονατισμού και σχισματικός επίσκοπος Καρχηδόνας.</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315: ανυψώθηκε στο θρόνο της Καρχηδόνας.</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Άνθρωπος δραστήριος, ικανός, με δημαγωγικές ικανότητες και χαμηλή θεολογική παιδεία.</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Ο βασικός πυρήνας των οπαδών του προέρχονταν από τους παραδίδοντες (</a:t>
            </a:r>
            <a:r>
              <a:rPr lang="en-US" sz="2100" i="1" dirty="0">
                <a:solidFill>
                  <a:srgbClr val="FFFFFF"/>
                </a:solidFill>
                <a:latin typeface="Cambria" charset="-95"/>
                <a:ea typeface="Cambria" charset="-95"/>
                <a:cs typeface="Cambria" charset="-95"/>
              </a:rPr>
              <a:t>traditores</a:t>
            </a:r>
            <a:r>
              <a:rPr lang="el-GR" sz="2100" i="1" dirty="0">
                <a:solidFill>
                  <a:srgbClr val="FFFFFF"/>
                </a:solidFill>
                <a:latin typeface="Cambria" charset="-95"/>
                <a:ea typeface="Cambria" charset="-95"/>
                <a:cs typeface="Cambria" charset="-95"/>
              </a:rPr>
              <a:t>), οι οποίοι αποτελούσαν μια άλλη κατηγορία πεπτωκότων.</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Οι παραδίδoντες εμφανίστηκαν την περίοδο του διωγμού που εξαπέλυσαν κατά των Χριστιανών ο Διοκλητιανός και ο Γαλέριος (303-311).</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Με βάση το διάταγμα προβλέπονταν η παράδοση των ιερών βιβλίων, σκευών και κειμηλίων από τους Χριστιανούς στους διώκτες τους.</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Πέθανε το έτος 355. </a:t>
            </a:r>
          </a:p>
        </p:txBody>
      </p:sp>
      <p:sp>
        <p:nvSpPr>
          <p:cNvPr id="2662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D5B0147-0874-4C3A-B219-B4C0B9EACB7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457200" y="116631"/>
            <a:ext cx="8075240" cy="935881"/>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ΔΟΝΑΤΟΣ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- 355)</a:t>
            </a:r>
          </a:p>
        </p:txBody>
      </p:sp>
      <p:sp>
        <p:nvSpPr>
          <p:cNvPr id="27650" name="Text Box 2"/>
          <p:cNvSpPr txBox="1">
            <a:spLocks noChangeArrowheads="1"/>
          </p:cNvSpPr>
          <p:nvPr/>
        </p:nvSpPr>
        <p:spPr bwMode="auto">
          <a:xfrm>
            <a:off x="323528" y="1772815"/>
            <a:ext cx="8363272" cy="4353347"/>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Έγραψε αρκετά συγγράμματα που υποστήριζαν τις αιρετικές του θέσεις.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Η εργογραφία του αυτή προφανώς δε διασώθηκε.</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De Spiritu Sancto</a:t>
            </a:r>
            <a:r>
              <a:rPr lang="el-GR" i="1" dirty="0">
                <a:solidFill>
                  <a:srgbClr val="FFFFFF"/>
                </a:solidFill>
                <a:latin typeface="Cambria" charset="-95"/>
                <a:ea typeface="Cambria" charset="-95"/>
                <a:cs typeface="Cambria" charset="-95"/>
              </a:rPr>
              <a:t> (Περί του Αγίου Πνεύματος)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De Trinitate</a:t>
            </a:r>
            <a:r>
              <a:rPr lang="el-GR" i="1" dirty="0">
                <a:solidFill>
                  <a:srgbClr val="FFFFFF"/>
                </a:solidFill>
                <a:latin typeface="Cambria" charset="-95"/>
                <a:ea typeface="Cambria" charset="-95"/>
                <a:cs typeface="Cambria" charset="-95"/>
              </a:rPr>
              <a:t> ( Περί της Τριάδος)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Epistula de Baptismo (</a:t>
            </a:r>
            <a:r>
              <a:rPr lang="el-GR" i="1" dirty="0">
                <a:solidFill>
                  <a:srgbClr val="FFFFFF"/>
                </a:solidFill>
                <a:latin typeface="Cambria" charset="-95"/>
                <a:ea typeface="Cambria" charset="-95"/>
                <a:cs typeface="Cambria" charset="-95"/>
              </a:rPr>
              <a:t>Επιστολή περί του Βαπτίσματος)</a:t>
            </a:r>
          </a:p>
          <a:p>
            <a:pPr marL="273050" indent="-271463">
              <a:spcBef>
                <a:spcPts val="65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dirty="0">
              <a:solidFill>
                <a:srgbClr val="FFFFFF"/>
              </a:solidFill>
              <a:latin typeface="Constantia" pitchFamily="16" charset="0"/>
              <a:ea typeface="ヒラギノ角ゴ Pro W3" charset="0"/>
              <a:cs typeface="ヒラギノ角ゴ Pro W3" charset="0"/>
            </a:endParaRPr>
          </a:p>
          <a:p>
            <a:pPr marL="273050" indent="-271463">
              <a:spcBef>
                <a:spcPts val="65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dirty="0">
              <a:solidFill>
                <a:srgbClr val="FFFFFF"/>
              </a:solidFill>
              <a:latin typeface="Constantia" pitchFamily="16" charset="0"/>
              <a:ea typeface="ヒラギノ角ゴ Pro W3" charset="0"/>
              <a:cs typeface="ヒラギノ角ゴ Pro W3" charset="0"/>
            </a:endParaRPr>
          </a:p>
        </p:txBody>
      </p:sp>
      <p:sp>
        <p:nvSpPr>
          <p:cNvPr id="2765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F8A80A9-7ECA-4A8E-945E-94C876EDB6E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457200" y="0"/>
            <a:ext cx="8229600"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ΔΟΝΑΤΟΣ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- 355)</a:t>
            </a:r>
          </a:p>
        </p:txBody>
      </p:sp>
      <p:sp>
        <p:nvSpPr>
          <p:cNvPr id="28674" name="Text Box 2"/>
          <p:cNvSpPr txBox="1">
            <a:spLocks noChangeArrowheads="1"/>
          </p:cNvSpPr>
          <p:nvPr/>
        </p:nvSpPr>
        <p:spPr bwMode="auto">
          <a:xfrm>
            <a:off x="457200" y="1412776"/>
            <a:ext cx="8229600" cy="5308698"/>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Διδασκαλία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i="1" u="sng" dirty="0">
              <a:solidFill>
                <a:srgbClr val="FFFFFF"/>
              </a:solidFill>
              <a:latin typeface="Cambria" charset="-95"/>
              <a:ea typeface="Cambria" charset="-95"/>
              <a:cs typeface="Cambria" charset="-95"/>
            </a:endParaRP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Ο Δονάτος και οι οπαδοί του εξέφραζαν την τάση μιας αυστηρής θεώρησης του χριστιανικού ήθους, που άγγιζε τα όρια ενός καθαρού Χριστιανισμού με μοντανιστικές αντιλήψεις.</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Άρνηση της γνησιότητας της θείας χάρης στην Εκκλησία.</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Οι οπαδοί του θεωρούσαν πως ήταν άκυρες οι χειροτονίες των επισκόπων και </a:t>
            </a:r>
            <a:r>
              <a:rPr lang="el-GR" sz="2100" i="1" dirty="0" smtClean="0">
                <a:solidFill>
                  <a:srgbClr val="FFFFFF"/>
                </a:solidFill>
                <a:latin typeface="Cambria" charset="-95"/>
                <a:ea typeface="Cambria" charset="-95"/>
                <a:cs typeface="Cambria" charset="-95"/>
              </a:rPr>
              <a:t>ιερέων </a:t>
            </a:r>
            <a:r>
              <a:rPr lang="el-GR" sz="2100" i="1" dirty="0">
                <a:solidFill>
                  <a:srgbClr val="FFFFFF"/>
                </a:solidFill>
                <a:latin typeface="Cambria" charset="-95"/>
                <a:ea typeface="Cambria" charset="-95"/>
                <a:cs typeface="Cambria" charset="-95"/>
              </a:rPr>
              <a:t>της κανονικής Εκκλησίας και πως τα μυστήρια που τελούσαν ήταν κι εκείνα άκυρα.</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Τα μέλη της αίρεσης είχαν αναπτύξει την εγωιστική άποψη ότι αποτελούσαν τους μόνους γνήσιους μαθητές και μιμητές του Κυρίου.</a:t>
            </a:r>
          </a:p>
          <a:p>
            <a:pPr marL="273050" indent="-271463">
              <a:spcBef>
                <a:spcPts val="525"/>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100" i="1" dirty="0">
                <a:solidFill>
                  <a:srgbClr val="FFFFFF"/>
                </a:solidFill>
                <a:latin typeface="Cambria" charset="-95"/>
                <a:ea typeface="Cambria" charset="-95"/>
                <a:cs typeface="Cambria" charset="-95"/>
              </a:rPr>
              <a:t>Δε συνιστούσε αποκλειστικά μία σχισματική κατάσταση μέσα στην Εκκλησία με αιρετικές αποκλίσεις, αλλά παρουσίασε και στοιχεία κοινωνικού και εθνικού προβληματισμού.</a:t>
            </a:r>
          </a:p>
        </p:txBody>
      </p:sp>
      <p:sp>
        <p:nvSpPr>
          <p:cNvPr id="2867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300B224-EF28-4E6D-BAD5-1583422C9BF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457200" y="0"/>
            <a:ext cx="8229600" cy="83671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ΜΑΡΙΟΣ ΒΙΚΤΩΡΙΝΟΣ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285 – 363/364)</a:t>
            </a:r>
          </a:p>
        </p:txBody>
      </p:sp>
      <p:sp>
        <p:nvSpPr>
          <p:cNvPr id="29698" name="Text Box 2"/>
          <p:cNvSpPr txBox="1">
            <a:spLocks noChangeArrowheads="1"/>
          </p:cNvSpPr>
          <p:nvPr/>
        </p:nvSpPr>
        <p:spPr bwMode="auto">
          <a:xfrm>
            <a:off x="457200" y="1340768"/>
            <a:ext cx="8229600" cy="5184576"/>
          </a:xfrm>
          <a:prstGeom prst="rect">
            <a:avLst/>
          </a:prstGeom>
          <a:noFill/>
          <a:ln w="9525" cap="flat">
            <a:noFill/>
            <a:round/>
            <a:headEnd/>
            <a:tailEnd/>
          </a:ln>
          <a:effectLst/>
        </p:spPr>
        <p:txBody>
          <a:bodyPr/>
          <a:lstStyle/>
          <a:p>
            <a:pPr marL="365125" indent="-254000" algn="ctr">
              <a:lnSpc>
                <a:spcPct val="90000"/>
              </a:lnSpc>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u="sng" dirty="0">
                <a:solidFill>
                  <a:srgbClr val="FFFFFF"/>
                </a:solidFill>
                <a:latin typeface="Cambria" charset="-95"/>
                <a:ea typeface="Cambria" charset="-95"/>
                <a:cs typeface="Cambria" charset="-95"/>
              </a:rPr>
              <a:t>Βιογραφικά</a:t>
            </a:r>
            <a:r>
              <a:rPr lang="el-GR" sz="2200" b="1" i="1" u="sng" dirty="0">
                <a:solidFill>
                  <a:srgbClr val="FFFFFF"/>
                </a:solidFill>
                <a:latin typeface="Cambria" charset="-95"/>
                <a:ea typeface="Cambria" charset="-95"/>
                <a:cs typeface="Cambria" charset="-95"/>
              </a:rPr>
              <a:t> </a:t>
            </a:r>
            <a:r>
              <a:rPr lang="el-GR" sz="2200" i="1" u="sng" dirty="0" smtClean="0">
                <a:solidFill>
                  <a:srgbClr val="FFFFFF"/>
                </a:solidFill>
                <a:latin typeface="Cambria" charset="-95"/>
                <a:ea typeface="Cambria" charset="-95"/>
                <a:cs typeface="Cambria" charset="-95"/>
              </a:rPr>
              <a:t>Στοιχεία</a:t>
            </a:r>
          </a:p>
          <a:p>
            <a:pPr marL="365125" indent="-254000" algn="ctr">
              <a:lnSpc>
                <a:spcPct val="90000"/>
              </a:lnSpc>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200" i="1" u="sng" dirty="0">
              <a:solidFill>
                <a:srgbClr val="FFFFFF"/>
              </a:solidFill>
              <a:latin typeface="Cambria" charset="-95"/>
              <a:ea typeface="Cambria" charset="-95"/>
              <a:cs typeface="Cambria" charset="-95"/>
            </a:endParaRPr>
          </a:p>
          <a:p>
            <a:pPr marL="365125" indent="-254000">
              <a:lnSpc>
                <a:spcPct val="9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Γεννήθηκε γύρω στο έτος 295.</a:t>
            </a:r>
          </a:p>
          <a:p>
            <a:pPr marL="365125" indent="-254000">
              <a:lnSpc>
                <a:spcPct val="9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Διακρίθηκε ως διδάσκαλος της ρητορικής και της φιλοσοφίας.</a:t>
            </a:r>
          </a:p>
          <a:p>
            <a:pPr marL="365125" indent="-254000">
              <a:lnSpc>
                <a:spcPct val="9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Απέκτησε μεγάλη φήμη εξαιτίας της ευρύτητας των γνώσεών του, αλλά και των πετυχημένων ερμηνευτικών του σχολίων σε φιλολογικά και φιλοσοφικά συγγράμματα.</a:t>
            </a:r>
          </a:p>
          <a:p>
            <a:pPr marL="365125" indent="-254000">
              <a:lnSpc>
                <a:spcPct val="9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Βαπτίστηκε Χριστιανός σε προχωρημένη ηλικία, όταν ήταν 70 περίπου ετών.</a:t>
            </a:r>
          </a:p>
          <a:p>
            <a:pPr marL="365125" indent="-254000">
              <a:lnSpc>
                <a:spcPct val="9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Προσπάθησε να κατανοήσει θεολογικά το πρόβλημα της αρειανικής έριδας, αλλά οι αφετηρίες του ήταν κατά βάση φιλοσοφικές και ανεπαρκής η θεολογική του κατάρτιση, αφού αγνοούσε την εκκλησιαστική παράδοση.</a:t>
            </a:r>
          </a:p>
          <a:p>
            <a:pPr marL="365125" indent="-254000">
              <a:lnSpc>
                <a:spcPct val="9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362: σταματάει </a:t>
            </a:r>
            <a:r>
              <a:rPr lang="el-GR" sz="2200" i="1" dirty="0" smtClean="0">
                <a:solidFill>
                  <a:srgbClr val="FFFFFF"/>
                </a:solidFill>
                <a:latin typeface="Cambria" charset="-95"/>
                <a:ea typeface="Cambria" charset="-95"/>
                <a:cs typeface="Cambria" charset="-95"/>
              </a:rPr>
              <a:t>το διδασκαλικό </a:t>
            </a:r>
            <a:r>
              <a:rPr lang="el-GR" sz="2200" i="1" dirty="0">
                <a:solidFill>
                  <a:srgbClr val="FFFFFF"/>
                </a:solidFill>
                <a:latin typeface="Cambria" charset="-95"/>
                <a:ea typeface="Cambria" charset="-95"/>
                <a:cs typeface="Cambria" charset="-95"/>
              </a:rPr>
              <a:t>του </a:t>
            </a:r>
            <a:r>
              <a:rPr lang="el-GR" sz="2200" i="1" dirty="0" smtClean="0">
                <a:solidFill>
                  <a:srgbClr val="FFFFFF"/>
                </a:solidFill>
                <a:latin typeface="Cambria" charset="-95"/>
                <a:ea typeface="Cambria" charset="-95"/>
                <a:cs typeface="Cambria" charset="-95"/>
              </a:rPr>
              <a:t>έργο.</a:t>
            </a:r>
            <a:endParaRPr lang="el-GR" sz="2200" i="1" dirty="0">
              <a:solidFill>
                <a:srgbClr val="FFFFFF"/>
              </a:solidFill>
              <a:latin typeface="Cambria" charset="-95"/>
              <a:ea typeface="Cambria" charset="-95"/>
              <a:cs typeface="Cambria" charset="-95"/>
            </a:endParaRPr>
          </a:p>
          <a:p>
            <a:pPr marL="365125" indent="-254000">
              <a:lnSpc>
                <a:spcPct val="9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Πέθανε ανάμεσα στα έτη 363 -364</a:t>
            </a:r>
          </a:p>
        </p:txBody>
      </p:sp>
      <p:sp>
        <p:nvSpPr>
          <p:cNvPr id="2969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E288246-2E39-4BB9-9114-E8C7E911D84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457200" y="0"/>
            <a:ext cx="8229600" cy="119675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ΜΑΡΙΟΣ ΒΙΚΤΩΡΙΝΟΣ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285 – 363/364)</a:t>
            </a:r>
          </a:p>
        </p:txBody>
      </p:sp>
      <p:sp>
        <p:nvSpPr>
          <p:cNvPr id="30722" name="Text Box 2"/>
          <p:cNvSpPr txBox="1">
            <a:spLocks noChangeArrowheads="1"/>
          </p:cNvSpPr>
          <p:nvPr/>
        </p:nvSpPr>
        <p:spPr bwMode="auto">
          <a:xfrm>
            <a:off x="457200" y="1484784"/>
            <a:ext cx="8229600" cy="4752504"/>
          </a:xfrm>
          <a:prstGeom prst="rect">
            <a:avLst/>
          </a:prstGeom>
          <a:noFill/>
          <a:ln w="9525" cap="flat">
            <a:noFill/>
            <a:round/>
            <a:headEnd/>
            <a:tailEnd/>
          </a:ln>
          <a:effectLst/>
        </p:spPr>
        <p:txBody>
          <a:bodyPr/>
          <a:lstStyle/>
          <a:p>
            <a:pPr marL="273050" indent="-271463" algn="ctr">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u="sng" dirty="0" smtClean="0">
                <a:solidFill>
                  <a:srgbClr val="FFFFFF"/>
                </a:solidFill>
                <a:latin typeface="Cambria" charset="-95"/>
                <a:ea typeface="Cambria" charset="-95"/>
                <a:cs typeface="Cambria" charset="-95"/>
              </a:rPr>
              <a:t>Έργα</a:t>
            </a:r>
          </a:p>
          <a:p>
            <a:pPr marL="273050" indent="-271463" algn="ctr">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b="1" i="1" u="sng" dirty="0">
              <a:solidFill>
                <a:srgbClr val="FFFFFF"/>
              </a:solidFill>
              <a:latin typeface="Cambria" charset="-95"/>
              <a:ea typeface="Cambria" charset="-95"/>
              <a:cs typeface="Cambria" charset="-95"/>
            </a:endParaRP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355: ξεκινάει η συγγραφική του δραστηριότητα.</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Ασχολήθηκε με τη συγγραφή ερμηνευτικών υπομνημάτων σε έργα του Κικέρωνα, του Βιργιλίου, του Αριστοτέλη και των Νεοπλατωνικών φιλοσόφων Πλωτίνου και Πορφυρίου.</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Τα θεολογικά του συγγράμματα ήταν αντιαιρετικά και είχαν ως στόχο τους την αντιμετώπιση του Αρειανισμού.</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i="1" dirty="0">
                <a:solidFill>
                  <a:srgbClr val="FFFFFF"/>
                </a:solidFill>
                <a:latin typeface="Cambria" charset="-95"/>
                <a:ea typeface="Cambria" charset="-95"/>
                <a:cs typeface="Cambria" charset="-95"/>
              </a:rPr>
              <a:t>Contra Candidum Arianum</a:t>
            </a:r>
            <a:r>
              <a:rPr lang="el-GR" sz="2200" i="1" dirty="0">
                <a:solidFill>
                  <a:srgbClr val="FFFFFF"/>
                </a:solidFill>
                <a:latin typeface="Cambria" charset="-95"/>
                <a:ea typeface="Cambria" charset="-95"/>
                <a:cs typeface="Cambria" charset="-95"/>
              </a:rPr>
              <a:t> (Κατά του Αρειανού Κανδίδου)</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i="1" dirty="0">
                <a:solidFill>
                  <a:srgbClr val="FFFFFF"/>
                </a:solidFill>
                <a:latin typeface="Cambria" charset="-95"/>
                <a:ea typeface="Cambria" charset="-95"/>
                <a:cs typeface="Cambria" charset="-95"/>
              </a:rPr>
              <a:t>Adversus Arium</a:t>
            </a:r>
            <a:r>
              <a:rPr lang="el-GR" sz="2200" i="1" dirty="0">
                <a:solidFill>
                  <a:srgbClr val="FFFFFF"/>
                </a:solidFill>
                <a:latin typeface="Cambria" charset="-95"/>
                <a:ea typeface="Cambria" charset="-95"/>
                <a:cs typeface="Cambria" charset="-95"/>
              </a:rPr>
              <a:t> (Κατά του Αρείου)</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200" i="1" dirty="0">
                <a:solidFill>
                  <a:srgbClr val="FFFFFF"/>
                </a:solidFill>
                <a:latin typeface="Cambria" charset="-95"/>
                <a:ea typeface="Cambria" charset="-95"/>
                <a:cs typeface="Cambria" charset="-95"/>
              </a:rPr>
              <a:t>De homoousio recipiendo (</a:t>
            </a:r>
            <a:r>
              <a:rPr lang="el-GR" sz="2200" i="1" dirty="0">
                <a:solidFill>
                  <a:srgbClr val="FFFFFF"/>
                </a:solidFill>
                <a:latin typeface="Cambria" charset="-95"/>
                <a:ea typeface="Cambria" charset="-95"/>
                <a:cs typeface="Cambria" charset="-95"/>
              </a:rPr>
              <a:t>Περί αποδοχής του ομοουσίου)</a:t>
            </a:r>
          </a:p>
        </p:txBody>
      </p:sp>
      <p:sp>
        <p:nvSpPr>
          <p:cNvPr id="3072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DDAA6C7-0441-4BAE-8214-264C9061D27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ΜΑΡΙΟΣ ΒΙΚΤΩΡΙΝΟΣ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285 – 363/364)</a:t>
            </a:r>
          </a:p>
        </p:txBody>
      </p:sp>
      <p:sp>
        <p:nvSpPr>
          <p:cNvPr id="31746" name="Text Box 2"/>
          <p:cNvSpPr txBox="1">
            <a:spLocks noChangeArrowheads="1"/>
          </p:cNvSpPr>
          <p:nvPr/>
        </p:nvSpPr>
        <p:spPr bwMode="auto">
          <a:xfrm>
            <a:off x="395536" y="1124744"/>
            <a:ext cx="8291264" cy="5231606"/>
          </a:xfrm>
          <a:prstGeom prst="rect">
            <a:avLst/>
          </a:prstGeom>
          <a:noFill/>
          <a:ln w="9525" cap="flat">
            <a:noFill/>
            <a:round/>
            <a:headEnd/>
            <a:tailEnd/>
          </a:ln>
          <a:effectLst/>
        </p:spPr>
        <p:txBody>
          <a:bodyPr/>
          <a:lstStyle/>
          <a:p>
            <a:pPr marL="365125" indent="-254000" algn="ctr">
              <a:lnSpc>
                <a:spcPct val="80000"/>
              </a:lnSpc>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u="sng" dirty="0" smtClean="0">
                <a:solidFill>
                  <a:srgbClr val="FFFFFF"/>
                </a:solidFill>
                <a:latin typeface="Cambria" charset="-95"/>
                <a:ea typeface="Cambria" charset="-95"/>
                <a:cs typeface="Cambria" charset="-95"/>
              </a:rPr>
              <a:t>Διδασκαλία</a:t>
            </a:r>
          </a:p>
          <a:p>
            <a:pPr marL="365125" indent="-254000" algn="ctr">
              <a:lnSpc>
                <a:spcPct val="80000"/>
              </a:lnSpc>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200" b="1" i="1" u="sng" dirty="0">
              <a:solidFill>
                <a:srgbClr val="FFFFFF"/>
              </a:solidFill>
              <a:latin typeface="Cambria" charset="-95"/>
              <a:ea typeface="Cambria" charset="-95"/>
              <a:cs typeface="Cambria" charset="-95"/>
            </a:endParaRPr>
          </a:p>
          <a:p>
            <a:pPr marL="365125" indent="-254000">
              <a:lnSpc>
                <a:spcPct val="8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Υπήρξε στην ουσία ένας Νεοπλατωνικός φιλόσοφος, παρά ένα θεολόγος.</a:t>
            </a:r>
          </a:p>
          <a:p>
            <a:pPr marL="365125" indent="-254000">
              <a:lnSpc>
                <a:spcPct val="8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Η εργογραφία του μαρτυρεί μερική γνώση της Αγίας Γραφή με ιστορικοφιλολογική κυρίως προσέγγισή της, αλλά και άγνοια της εκκλησιαστικής παράδοσης.</a:t>
            </a:r>
          </a:p>
          <a:p>
            <a:pPr marL="365125" indent="-254000">
              <a:lnSpc>
                <a:spcPct val="8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Υπήρξε σταθερός στη χρήση του όρου ομοούσιος.</a:t>
            </a:r>
          </a:p>
          <a:p>
            <a:pPr marL="365125" indent="-254000">
              <a:lnSpc>
                <a:spcPct val="8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Η τριαδολογία του είναι κυρίως ψυχολογική και νοησιαρχική.</a:t>
            </a:r>
          </a:p>
          <a:p>
            <a:pPr marL="365125" indent="-254000">
              <a:lnSpc>
                <a:spcPct val="8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Με την υιοθέτηση αυτής της ορολογίας, ο Βικτωρίνος μοιάζει να απομακρύνεται και από την ίδια τη δυτική εκκλησιαστική παράδοση, η οποία, με εισηγητή τον Τερτυλλιανό, χρησιμοποιούσε τον όρο πρόσωπον (</a:t>
            </a:r>
            <a:r>
              <a:rPr lang="en-US" sz="2200" i="1" dirty="0">
                <a:solidFill>
                  <a:srgbClr val="FFFFFF"/>
                </a:solidFill>
                <a:latin typeface="Cambria" charset="-95"/>
                <a:ea typeface="Cambria" charset="-95"/>
                <a:cs typeface="Cambria" charset="-95"/>
              </a:rPr>
              <a:t>persona</a:t>
            </a:r>
            <a:r>
              <a:rPr lang="el-GR" sz="2200" i="1" dirty="0">
                <a:solidFill>
                  <a:srgbClr val="FFFFFF"/>
                </a:solidFill>
                <a:latin typeface="Cambria" charset="-95"/>
                <a:ea typeface="Cambria" charset="-95"/>
                <a:cs typeface="Cambria" charset="-95"/>
              </a:rPr>
              <a:t>).</a:t>
            </a:r>
          </a:p>
          <a:p>
            <a:pPr marL="365125" indent="-254000">
              <a:lnSpc>
                <a:spcPct val="80000"/>
              </a:lnSpc>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Ταυτίζει σημασιολογικά τους όρους ουσία και υπόστασις, αποδίδοντάς τους με τον όρο </a:t>
            </a:r>
            <a:r>
              <a:rPr lang="en-US" sz="2200" i="1" dirty="0">
                <a:solidFill>
                  <a:srgbClr val="FFFFFF"/>
                </a:solidFill>
                <a:latin typeface="Cambria" charset="-95"/>
                <a:ea typeface="Cambria" charset="-95"/>
                <a:cs typeface="Cambria" charset="-95"/>
              </a:rPr>
              <a:t>substantia </a:t>
            </a:r>
            <a:r>
              <a:rPr lang="el-GR" sz="2200" i="1" dirty="0">
                <a:solidFill>
                  <a:srgbClr val="FFFFFF"/>
                </a:solidFill>
                <a:latin typeface="Cambria" charset="-95"/>
                <a:ea typeface="Cambria" charset="-95"/>
                <a:cs typeface="Cambria" charset="-95"/>
              </a:rPr>
              <a:t>(υπόστασις) και συγχέει τη Θεολογία με την Οικονομία.</a:t>
            </a:r>
          </a:p>
        </p:txBody>
      </p:sp>
      <p:sp>
        <p:nvSpPr>
          <p:cNvPr id="3174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DAD919E-B0AA-44FC-B648-F7BD66EE11A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ΟΠΤΑΤΟΣ ΜΙΛΕΒΗΣ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- 392/400)</a:t>
            </a:r>
          </a:p>
        </p:txBody>
      </p:sp>
      <p:sp>
        <p:nvSpPr>
          <p:cNvPr id="32770" name="Text Box 2"/>
          <p:cNvSpPr txBox="1">
            <a:spLocks noChangeArrowheads="1"/>
          </p:cNvSpPr>
          <p:nvPr/>
        </p:nvSpPr>
        <p:spPr bwMode="auto">
          <a:xfrm>
            <a:off x="457200" y="1772815"/>
            <a:ext cx="8229600" cy="4353347"/>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Ήταν Βορειοαφρικανικής καταγωγής.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Υπήρξε επίσκοπος Μιλέβης στα μέσα του 4</a:t>
            </a:r>
            <a:r>
              <a:rPr lang="el-GR" i="1" baseline="30000" dirty="0">
                <a:solidFill>
                  <a:srgbClr val="FFFFFF"/>
                </a:solidFill>
                <a:latin typeface="Cambria" charset="-95"/>
                <a:ea typeface="Cambria" charset="-95"/>
                <a:cs typeface="Cambria" charset="-95"/>
              </a:rPr>
              <a:t>ου</a:t>
            </a:r>
            <a:r>
              <a:rPr lang="el-GR" i="1" dirty="0">
                <a:solidFill>
                  <a:srgbClr val="FFFFFF"/>
                </a:solidFill>
                <a:latin typeface="Cambria" charset="-95"/>
                <a:ea typeface="Cambria" charset="-95"/>
                <a:cs typeface="Cambria" charset="-95"/>
              </a:rPr>
              <a:t> αι.</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Αντιμετώπισε αποτελεσματικά την αίρεση του Δονατισμού.</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Δεν γνωρίζουμε την ακριβή χρονολογία θανάτου, τοποθετείται ανάμεσα στα έτη 392-400.</a:t>
            </a:r>
          </a:p>
        </p:txBody>
      </p:sp>
      <p:sp>
        <p:nvSpPr>
          <p:cNvPr id="3277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E33337B-4E55-4511-A7CD-7BF854CAEB7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457200" y="0"/>
            <a:ext cx="8229600" cy="105251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ΟΠΤΑΤΟΣ ΜΙΛΕΒΗΣ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- 392/400)</a:t>
            </a:r>
          </a:p>
        </p:txBody>
      </p:sp>
      <p:sp>
        <p:nvSpPr>
          <p:cNvPr id="33794" name="Text Box 2"/>
          <p:cNvSpPr txBox="1">
            <a:spLocks noChangeArrowheads="1"/>
          </p:cNvSpPr>
          <p:nvPr/>
        </p:nvSpPr>
        <p:spPr bwMode="auto">
          <a:xfrm>
            <a:off x="457200" y="1484783"/>
            <a:ext cx="8229600" cy="4641379"/>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370-390: έγραψε εκτεταμένο σύγγραμμα, αποτελούμενο από επτά βιβλία, με το οποίο αναιρούσε τις θέσεις των Δονατιστών. </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Τον ακριβή τίτλο του έργου δεν τον γνωρίζουμε.</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Του αποδόθηκε ο τίτλος </a:t>
            </a:r>
            <a:r>
              <a:rPr lang="en-US" i="1" dirty="0">
                <a:solidFill>
                  <a:srgbClr val="FFFFFF"/>
                </a:solidFill>
                <a:latin typeface="Cambria" charset="-95"/>
                <a:ea typeface="Cambria" charset="-95"/>
                <a:cs typeface="Cambria" charset="-95"/>
              </a:rPr>
              <a:t>Adversus Parmenianum Donatistam (</a:t>
            </a:r>
            <a:r>
              <a:rPr lang="el-GR" i="1" dirty="0">
                <a:solidFill>
                  <a:srgbClr val="FFFFFF"/>
                </a:solidFill>
                <a:latin typeface="Cambria" charset="-95"/>
                <a:ea typeface="Cambria" charset="-95"/>
                <a:cs typeface="Cambria" charset="-95"/>
              </a:rPr>
              <a:t>Κατά του Δονατιστή Παρμενιανού)</a:t>
            </a:r>
          </a:p>
        </p:txBody>
      </p:sp>
      <p:sp>
        <p:nvSpPr>
          <p:cNvPr id="3379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B779701-A556-4E3B-BE3B-DB8FE3B4A4D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457200" y="-1"/>
            <a:ext cx="8229600" cy="1111251"/>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ΜΑΡΚΟΣ ΜΙΝΟΥΚΙΟΣ ΦΗΛΙΞ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τέλη 2</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 – μέσα του 3</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a:t>
            </a:r>
          </a:p>
        </p:txBody>
      </p:sp>
      <p:sp>
        <p:nvSpPr>
          <p:cNvPr id="6146" name="Text Box 2"/>
          <p:cNvSpPr txBox="1">
            <a:spLocks noChangeArrowheads="1"/>
          </p:cNvSpPr>
          <p:nvPr/>
        </p:nvSpPr>
        <p:spPr bwMode="auto">
          <a:xfrm>
            <a:off x="457200" y="1412776"/>
            <a:ext cx="8229600" cy="4713387"/>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Είναι από τους αρχαιότερους Απολογητές της δυτικής Εκκλησίας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Σύγχρονος του Τερτυλλιανού</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Σταδιοδρόμησε ως νομικός στη Ρώμη</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Βαπτίσθηκε Χριστιανός σε προχωρημένη ηλικία</a:t>
            </a:r>
          </a:p>
        </p:txBody>
      </p:sp>
      <p:sp>
        <p:nvSpPr>
          <p:cNvPr id="614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AC9EFA9-5ACD-4114-B640-7E7CC152356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539750" y="152400"/>
            <a:ext cx="8229600" cy="89852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ΟΠΤΑΤΟΣ ΜΙΛΕΒΗΣ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- 392/400)</a:t>
            </a:r>
          </a:p>
        </p:txBody>
      </p:sp>
      <p:sp>
        <p:nvSpPr>
          <p:cNvPr id="34818" name="Text Box 2"/>
          <p:cNvSpPr txBox="1">
            <a:spLocks noChangeArrowheads="1"/>
          </p:cNvSpPr>
          <p:nvPr/>
        </p:nvSpPr>
        <p:spPr bwMode="auto">
          <a:xfrm>
            <a:off x="457200" y="1268413"/>
            <a:ext cx="8229600" cy="4857750"/>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Διδασκαλία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Τόνισε στον αντιαιρετικό του αγώνα κατά των Δονατιστών, ότι η εγκυρότητα της τέλεσης των μυστηρίων δεν εξαρτάται από την αγιότητα του τελετουργού ιερέα.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Όταν τα μυστήρια τελούνται κανονικά δεν υφίσταται λόγος ακύρωσής τους.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Η Εκκλησία της Ρώμης είναι το σύμβολο της χριστιανικής ενότητας, αλλά έχει την υποχρέωση να βρίσκεται σε κοινωνία με τις υπόλοιπες ανατολικές εκκλησίες.</a:t>
            </a:r>
          </a:p>
        </p:txBody>
      </p:sp>
      <p:sp>
        <p:nvSpPr>
          <p:cNvPr id="3481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4EF447B-DFF3-4B8B-8BCC-D0F8B9D6034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ΑΥΓΟΥΣΤΊΝΟΣ ΙΠΠΩΝΟΣ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354 – 430)</a:t>
            </a:r>
          </a:p>
        </p:txBody>
      </p:sp>
      <p:sp>
        <p:nvSpPr>
          <p:cNvPr id="35842" name="Text Box 2"/>
          <p:cNvSpPr txBox="1">
            <a:spLocks noChangeArrowheads="1"/>
          </p:cNvSpPr>
          <p:nvPr/>
        </p:nvSpPr>
        <p:spPr bwMode="auto">
          <a:xfrm>
            <a:off x="323528" y="1196752"/>
            <a:ext cx="8363272" cy="5400600"/>
          </a:xfrm>
          <a:prstGeom prst="rect">
            <a:avLst/>
          </a:prstGeom>
          <a:noFill/>
          <a:ln w="9525" cap="flat">
            <a:noFill/>
            <a:round/>
            <a:headEnd/>
            <a:tailEnd/>
          </a:ln>
          <a:effectLst/>
        </p:spPr>
        <p:txBody>
          <a:bodyPr/>
          <a:lstStyle/>
          <a:p>
            <a:pPr marL="273050" indent="-271463" algn="ctr">
              <a:spcBef>
                <a:spcPts val="6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600" i="1" u="sng" dirty="0">
                <a:solidFill>
                  <a:srgbClr val="FFFFFF"/>
                </a:solidFill>
                <a:latin typeface="Cambria" charset="-95"/>
                <a:ea typeface="Cambria" charset="-95"/>
                <a:cs typeface="Cambria" charset="-95"/>
              </a:rPr>
              <a:t>Βιογραφικά </a:t>
            </a:r>
            <a:r>
              <a:rPr lang="el-GR" sz="2600" i="1" u="sng" dirty="0" smtClean="0">
                <a:solidFill>
                  <a:srgbClr val="FFFFFF"/>
                </a:solidFill>
                <a:latin typeface="Cambria" charset="-95"/>
                <a:ea typeface="Cambria" charset="-95"/>
                <a:cs typeface="Cambria" charset="-95"/>
              </a:rPr>
              <a:t>Στοιχεία</a:t>
            </a:r>
          </a:p>
          <a:p>
            <a:pPr marL="273050" indent="-271463" algn="ctr">
              <a:spcBef>
                <a:spcPts val="6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b="1" i="1" u="sng" dirty="0">
              <a:solidFill>
                <a:srgbClr val="FFFFFF"/>
              </a:solidFill>
              <a:latin typeface="Cambria" charset="-95"/>
              <a:ea typeface="Cambria" charset="-95"/>
              <a:cs typeface="Cambria" charset="-95"/>
            </a:endParaRP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Υπήρξε οικουμενικός Πατέρας και Διδάσκαλος της Εκκλησίας με υψηλό φιλοσοφικό ανάστημα.</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Είχε άστατη ζωή και απέκτησε ένα γιο τον Αδεοδάτο.</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Δίδαξε ρητορική.</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Υπήρξε οπαδός της αίρεσης του Μανιχαϊσμού, </a:t>
            </a:r>
            <a:r>
              <a:rPr lang="el-GR" sz="2200" i="1" dirty="0" smtClean="0">
                <a:solidFill>
                  <a:srgbClr val="FFFFFF"/>
                </a:solidFill>
                <a:latin typeface="Cambria" charset="-95"/>
                <a:ea typeface="Cambria" charset="-95"/>
                <a:cs typeface="Cambria" charset="-95"/>
              </a:rPr>
              <a:t>τον </a:t>
            </a:r>
            <a:r>
              <a:rPr lang="el-GR" sz="2200" i="1" dirty="0">
                <a:solidFill>
                  <a:srgbClr val="FFFFFF"/>
                </a:solidFill>
                <a:latin typeface="Cambria" charset="-95"/>
                <a:ea typeface="Cambria" charset="-95"/>
                <a:cs typeface="Cambria" charset="-95"/>
              </a:rPr>
              <a:t>οποίου αργότερα </a:t>
            </a:r>
            <a:r>
              <a:rPr lang="el-GR" sz="2200" i="1" dirty="0" smtClean="0">
                <a:solidFill>
                  <a:srgbClr val="FFFFFF"/>
                </a:solidFill>
                <a:latin typeface="Cambria" charset="-95"/>
                <a:ea typeface="Cambria" charset="-95"/>
                <a:cs typeface="Cambria" charset="-95"/>
              </a:rPr>
              <a:t>πολέμησε.</a:t>
            </a:r>
            <a:endParaRPr lang="el-GR" sz="2200" i="1" dirty="0">
              <a:solidFill>
                <a:srgbClr val="FFFFFF"/>
              </a:solidFill>
              <a:latin typeface="Cambria" charset="-95"/>
              <a:ea typeface="Cambria" charset="-95"/>
              <a:cs typeface="Cambria" charset="-95"/>
            </a:endParaRP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Το 383 χειροτονήθηκε πρεσβύτερος και το 396 επίσκοπος Ιππώνος.</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Πολέμησε τις αιρέσεις του Μανιχαϊσμού, του Αρειανισμού, του Πελαγιανισμού και τους Δονατιστές.</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Αγωνίστηκε για την ενότητα της Εκκλησίας, οργάνωσε το μοναχικό βίο και φρόντισε ως ποιμένας το λαό του.</a:t>
            </a:r>
          </a:p>
          <a:p>
            <a:pPr marL="273050" indent="-271463">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3584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AF4F215-BC64-40C2-AABC-7BE125B315A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457200" y="-349250"/>
            <a:ext cx="8229600" cy="154600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ΑΥΓΟΥΣ</a:t>
            </a:r>
            <a:r>
              <a:rPr lang="en-US" sz="2800" i="1" dirty="0" smtClean="0">
                <a:solidFill>
                  <a:srgbClr val="DBF5F9"/>
                </a:solidFill>
                <a:latin typeface="Cambria" charset="-95"/>
                <a:ea typeface="Cambria" charset="-95"/>
                <a:cs typeface="Cambria" charset="-95"/>
              </a:rPr>
              <a:t>TI</a:t>
            </a:r>
            <a:r>
              <a:rPr lang="el-GR" sz="2800" i="1" dirty="0" smtClean="0">
                <a:solidFill>
                  <a:srgbClr val="DBF5F9"/>
                </a:solidFill>
                <a:latin typeface="Cambria" charset="-95"/>
                <a:ea typeface="Cambria" charset="-95"/>
                <a:cs typeface="Cambria" charset="-95"/>
              </a:rPr>
              <a:t>ΝΟΣ </a:t>
            </a:r>
            <a:r>
              <a:rPr lang="el-GR" sz="2800" i="1" dirty="0">
                <a:solidFill>
                  <a:srgbClr val="DBF5F9"/>
                </a:solidFill>
                <a:latin typeface="Cambria" charset="-95"/>
                <a:ea typeface="Cambria" charset="-95"/>
                <a:cs typeface="Cambria" charset="-95"/>
              </a:rPr>
              <a:t>ΙΠΠΩΝΟΣ </a:t>
            </a:r>
            <a:endParaRPr lang="en-US"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354 – 430)</a:t>
            </a:r>
          </a:p>
        </p:txBody>
      </p:sp>
      <p:sp>
        <p:nvSpPr>
          <p:cNvPr id="36866" name="Text Box 2"/>
          <p:cNvSpPr txBox="1">
            <a:spLocks noChangeArrowheads="1"/>
          </p:cNvSpPr>
          <p:nvPr/>
        </p:nvSpPr>
        <p:spPr bwMode="auto">
          <a:xfrm>
            <a:off x="323528" y="1484783"/>
            <a:ext cx="8363272" cy="4536505"/>
          </a:xfrm>
          <a:prstGeom prst="rect">
            <a:avLst/>
          </a:prstGeom>
          <a:noFill/>
          <a:ln w="9525" cap="flat">
            <a:noFill/>
            <a:round/>
            <a:headEnd/>
            <a:tailEnd/>
          </a:ln>
          <a:effectLst/>
        </p:spPr>
        <p:txBody>
          <a:bodyPr/>
          <a:lstStyle/>
          <a:p>
            <a:pPr marL="365125" indent="-254000" algn="ctr">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u="sng" dirty="0">
                <a:solidFill>
                  <a:srgbClr val="FFFFFF"/>
                </a:solidFill>
                <a:latin typeface="Cambria" charset="-95"/>
                <a:ea typeface="Cambria" charset="-95"/>
                <a:cs typeface="Cambria" charset="-95"/>
              </a:rPr>
              <a:t>Βιογραφικά </a:t>
            </a:r>
            <a:r>
              <a:rPr lang="el-GR" sz="2200" i="1" u="sng" dirty="0" smtClean="0">
                <a:solidFill>
                  <a:srgbClr val="FFFFFF"/>
                </a:solidFill>
                <a:latin typeface="Cambria" charset="-95"/>
                <a:ea typeface="Cambria" charset="-95"/>
                <a:cs typeface="Cambria" charset="-95"/>
              </a:rPr>
              <a:t>Στοιχεία</a:t>
            </a:r>
          </a:p>
          <a:p>
            <a:pPr marL="365125" indent="-254000" algn="ctr">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200" b="1" i="1" u="sng" dirty="0">
              <a:solidFill>
                <a:srgbClr val="FFFFFF"/>
              </a:solidFill>
              <a:latin typeface="Cambria" charset="-95"/>
              <a:ea typeface="Cambria" charset="-95"/>
              <a:cs typeface="Cambria" charset="-95"/>
            </a:endParaRPr>
          </a:p>
          <a:p>
            <a:pPr marL="365125" indent="-254000" algn="just">
              <a:spcBef>
                <a:spcPts val="55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Ανάμεσα στις τακτικές τους δραστηριότητες ήταν: </a:t>
            </a:r>
          </a:p>
          <a:p>
            <a:pPr marL="365125" indent="-254000" algn="just">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α</a:t>
            </a:r>
            <a:r>
              <a:rPr lang="el-GR" sz="2200" i="1" dirty="0" smtClean="0">
                <a:solidFill>
                  <a:srgbClr val="FFFFFF"/>
                </a:solidFill>
                <a:latin typeface="Cambria" charset="-95"/>
                <a:ea typeface="Cambria" charset="-95"/>
                <a:cs typeface="Cambria" charset="-95"/>
              </a:rPr>
              <a:t>) η </a:t>
            </a:r>
            <a:r>
              <a:rPr lang="el-GR" sz="2200" i="1" dirty="0">
                <a:solidFill>
                  <a:srgbClr val="FFFFFF"/>
                </a:solidFill>
                <a:latin typeface="Cambria" charset="-95"/>
                <a:ea typeface="Cambria" charset="-95"/>
                <a:cs typeface="Cambria" charset="-95"/>
              </a:rPr>
              <a:t>διακονία του λόγου, </a:t>
            </a:r>
          </a:p>
          <a:p>
            <a:pPr marL="365125" indent="-254000" algn="just">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a:t>
            </a:r>
            <a:r>
              <a:rPr lang="el-GR" sz="2200" i="1" dirty="0" smtClean="0">
                <a:solidFill>
                  <a:srgbClr val="FFFFFF"/>
                </a:solidFill>
                <a:latin typeface="Cambria" charset="-95"/>
                <a:ea typeface="Cambria" charset="-95"/>
                <a:cs typeface="Cambria" charset="-95"/>
              </a:rPr>
              <a:t>    β) η </a:t>
            </a:r>
            <a:r>
              <a:rPr lang="el-GR" sz="2200" i="1" dirty="0">
                <a:solidFill>
                  <a:srgbClr val="FFFFFF"/>
                </a:solidFill>
                <a:latin typeface="Cambria" charset="-95"/>
                <a:ea typeface="Cambria" charset="-95"/>
                <a:cs typeface="Cambria" charset="-95"/>
              </a:rPr>
              <a:t>ακρόαση του επισκόπου, </a:t>
            </a:r>
          </a:p>
          <a:p>
            <a:pPr marL="365125" indent="-254000" algn="just">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a:t>
            </a:r>
            <a:r>
              <a:rPr lang="el-GR" sz="2200" i="1" dirty="0" smtClean="0">
                <a:solidFill>
                  <a:srgbClr val="FFFFFF"/>
                </a:solidFill>
                <a:latin typeface="Cambria" charset="-95"/>
                <a:ea typeface="Cambria" charset="-95"/>
                <a:cs typeface="Cambria" charset="-95"/>
              </a:rPr>
              <a:t>γ) η </a:t>
            </a:r>
            <a:r>
              <a:rPr lang="el-GR" sz="2200" i="1" dirty="0">
                <a:solidFill>
                  <a:srgbClr val="FFFFFF"/>
                </a:solidFill>
                <a:latin typeface="Cambria" charset="-95"/>
                <a:ea typeface="Cambria" charset="-95"/>
                <a:cs typeface="Cambria" charset="-95"/>
              </a:rPr>
              <a:t>φροντίδα φτωχών και ορφανών, </a:t>
            </a:r>
          </a:p>
          <a:p>
            <a:pPr marL="365125" indent="-254000" algn="just">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a:t>
            </a:r>
            <a:r>
              <a:rPr lang="el-GR" sz="2200" i="1" dirty="0" smtClean="0">
                <a:solidFill>
                  <a:srgbClr val="FFFFFF"/>
                </a:solidFill>
                <a:latin typeface="Cambria" charset="-95"/>
                <a:ea typeface="Cambria" charset="-95"/>
                <a:cs typeface="Cambria" charset="-95"/>
              </a:rPr>
              <a:t>δ) η </a:t>
            </a:r>
            <a:r>
              <a:rPr lang="el-GR" sz="2200" i="1" dirty="0">
                <a:solidFill>
                  <a:srgbClr val="FFFFFF"/>
                </a:solidFill>
                <a:latin typeface="Cambria" charset="-95"/>
                <a:ea typeface="Cambria" charset="-95"/>
                <a:cs typeface="Cambria" charset="-95"/>
              </a:rPr>
              <a:t>μόρφωση του κλήρου, </a:t>
            </a:r>
          </a:p>
          <a:p>
            <a:pPr marL="365125" indent="-254000" algn="just">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a:t>
            </a:r>
            <a:r>
              <a:rPr lang="el-GR" sz="2200" i="1" dirty="0" smtClean="0">
                <a:solidFill>
                  <a:srgbClr val="FFFFFF"/>
                </a:solidFill>
                <a:latin typeface="Cambria" charset="-95"/>
                <a:ea typeface="Cambria" charset="-95"/>
                <a:cs typeface="Cambria" charset="-95"/>
              </a:rPr>
              <a:t>ε) η </a:t>
            </a:r>
            <a:r>
              <a:rPr lang="el-GR" sz="2200" i="1" dirty="0">
                <a:solidFill>
                  <a:srgbClr val="FFFFFF"/>
                </a:solidFill>
                <a:latin typeface="Cambria" charset="-95"/>
                <a:ea typeface="Cambria" charset="-95"/>
                <a:cs typeface="Cambria" charset="-95"/>
              </a:rPr>
              <a:t>οργάνωση γυναικείων και ανδρικών μονών, </a:t>
            </a:r>
          </a:p>
          <a:p>
            <a:pPr marL="365125" indent="-254000" algn="just">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στ</a:t>
            </a:r>
            <a:r>
              <a:rPr lang="el-GR" sz="2200" i="1" dirty="0" smtClean="0">
                <a:solidFill>
                  <a:srgbClr val="FFFFFF"/>
                </a:solidFill>
                <a:latin typeface="Cambria" charset="-95"/>
                <a:ea typeface="Cambria" charset="-95"/>
                <a:cs typeface="Cambria" charset="-95"/>
              </a:rPr>
              <a:t>) η </a:t>
            </a:r>
            <a:r>
              <a:rPr lang="el-GR" sz="2200" i="1" dirty="0">
                <a:solidFill>
                  <a:srgbClr val="FFFFFF"/>
                </a:solidFill>
                <a:latin typeface="Cambria" charset="-95"/>
                <a:ea typeface="Cambria" charset="-95"/>
                <a:cs typeface="Cambria" charset="-95"/>
              </a:rPr>
              <a:t>επίσκεψη στους ασθενείς, </a:t>
            </a:r>
          </a:p>
          <a:p>
            <a:pPr marL="365125" indent="-254000" algn="just">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a:t>
            </a:r>
            <a:r>
              <a:rPr lang="el-GR" sz="2200" i="1" dirty="0" smtClean="0">
                <a:solidFill>
                  <a:srgbClr val="FFFFFF"/>
                </a:solidFill>
                <a:latin typeface="Cambria" charset="-95"/>
                <a:ea typeface="Cambria" charset="-95"/>
                <a:cs typeface="Cambria" charset="-95"/>
              </a:rPr>
              <a:t>ζ) η </a:t>
            </a:r>
            <a:r>
              <a:rPr lang="el-GR" sz="2200" i="1" dirty="0">
                <a:solidFill>
                  <a:srgbClr val="FFFFFF"/>
                </a:solidFill>
                <a:latin typeface="Cambria" charset="-95"/>
                <a:ea typeface="Cambria" charset="-95"/>
                <a:cs typeface="Cambria" charset="-95"/>
              </a:rPr>
              <a:t>διαχείριση των εκκλησιαστικών αγαθών, </a:t>
            </a:r>
          </a:p>
          <a:p>
            <a:pPr marL="365125" indent="-254000" algn="just">
              <a:spcBef>
                <a:spcPts val="5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a:t>
            </a:r>
            <a:r>
              <a:rPr lang="el-GR" sz="2200" i="1" dirty="0" smtClean="0">
                <a:solidFill>
                  <a:srgbClr val="FFFFFF"/>
                </a:solidFill>
                <a:latin typeface="Cambria" charset="-95"/>
                <a:ea typeface="Cambria" charset="-95"/>
                <a:cs typeface="Cambria" charset="-95"/>
              </a:rPr>
              <a:t>η) υπαγόρευση </a:t>
            </a:r>
            <a:r>
              <a:rPr lang="el-GR" sz="2200" i="1" dirty="0">
                <a:solidFill>
                  <a:srgbClr val="FFFFFF"/>
                </a:solidFill>
                <a:latin typeface="Cambria" charset="-95"/>
                <a:ea typeface="Cambria" charset="-95"/>
                <a:cs typeface="Cambria" charset="-95"/>
              </a:rPr>
              <a:t>επιστολών.</a:t>
            </a:r>
          </a:p>
          <a:p>
            <a:pPr marL="365125" indent="-254000">
              <a:spcBef>
                <a:spcPts val="550"/>
              </a:spcBef>
              <a:buClr>
                <a:srgbClr val="0BD0D9"/>
              </a:buClr>
              <a:buSzPct val="95000"/>
              <a:buFont typeface="Wingdings 3" charset="2"/>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3686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0657C26-7942-4ABE-9245-6CBFE76A79E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1"/>
          <p:cNvSpPr txBox="1">
            <a:spLocks noChangeArrowheads="1"/>
          </p:cNvSpPr>
          <p:nvPr/>
        </p:nvSpPr>
        <p:spPr bwMode="auto">
          <a:xfrm>
            <a:off x="469370" y="144015"/>
            <a:ext cx="822960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smtClean="0">
                <a:solidFill>
                  <a:srgbClr val="DBF5F9"/>
                </a:solidFill>
                <a:latin typeface="Cambria" charset="-95"/>
                <a:ea typeface="Cambria" charset="-95"/>
                <a:cs typeface="Cambria" charset="-95"/>
              </a:rPr>
              <a:t>ΑΥΓΟΥΣΤΙΝΟΣ </a:t>
            </a:r>
            <a:r>
              <a:rPr lang="el-GR" sz="2800" i="1" dirty="0">
                <a:solidFill>
                  <a:srgbClr val="DBF5F9"/>
                </a:solidFill>
                <a:latin typeface="Cambria" charset="-95"/>
                <a:ea typeface="Cambria" charset="-95"/>
                <a:cs typeface="Cambria" charset="-95"/>
              </a:rPr>
              <a:t>ΙΠΠΩΝΟΣ </a:t>
            </a:r>
            <a:endParaRPr lang="en-US"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354 – 430)</a:t>
            </a:r>
          </a:p>
        </p:txBody>
      </p:sp>
      <p:sp>
        <p:nvSpPr>
          <p:cNvPr id="37890" name="Text Box 2"/>
          <p:cNvSpPr txBox="1">
            <a:spLocks noChangeArrowheads="1"/>
          </p:cNvSpPr>
          <p:nvPr/>
        </p:nvSpPr>
        <p:spPr bwMode="auto">
          <a:xfrm>
            <a:off x="469370" y="1268760"/>
            <a:ext cx="8217430" cy="4857402"/>
          </a:xfrm>
          <a:prstGeom prst="rect">
            <a:avLst/>
          </a:prstGeom>
          <a:noFill/>
          <a:ln w="9525" cap="flat">
            <a:noFill/>
            <a:round/>
            <a:headEnd/>
            <a:tailEnd/>
          </a:ln>
          <a:effectLst/>
        </p:spPr>
        <p:txBody>
          <a:bodyPr/>
          <a:lstStyle/>
          <a:p>
            <a:pPr marL="273050" indent="-271463" algn="ctr">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u="sng" dirty="0" smtClean="0">
                <a:solidFill>
                  <a:srgbClr val="FFFFFF"/>
                </a:solidFill>
                <a:latin typeface="Cambria" charset="-95"/>
                <a:ea typeface="Cambria" charset="-95"/>
                <a:cs typeface="Cambria" charset="-95"/>
              </a:rPr>
              <a:t>Έργα</a:t>
            </a:r>
          </a:p>
          <a:p>
            <a:pPr marL="273050" indent="-271463" algn="ctr">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b="1" i="1" u="sng" dirty="0">
              <a:solidFill>
                <a:srgbClr val="FFFFFF"/>
              </a:solidFill>
              <a:latin typeface="Cambria" charset="-95"/>
              <a:ea typeface="Cambria" charset="-95"/>
              <a:cs typeface="Cambria" charset="-95"/>
            </a:endParaRP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Ήταν συγγραφέας φιλοσοφικών και θεολογικών πραγματειών με πλούσια συγγραφική παραγωγή.</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Είχε περιορισμένη γνώση της ελληνικής γλώσσας.</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Η σκέψη του προξενούσε το θαυμασμό στην ανατολική εκκλησία.</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Από το σύγγραμμά του </a:t>
            </a:r>
            <a:r>
              <a:rPr lang="en-US" sz="2200" i="1" dirty="0">
                <a:solidFill>
                  <a:srgbClr val="FFFFFF"/>
                </a:solidFill>
                <a:latin typeface="Cambria" charset="-95"/>
                <a:ea typeface="Cambria" charset="-95"/>
                <a:cs typeface="Cambria" charset="-95"/>
              </a:rPr>
              <a:t>“Retractationes”</a:t>
            </a:r>
            <a:r>
              <a:rPr lang="el-GR" sz="2200" i="1" dirty="0">
                <a:solidFill>
                  <a:srgbClr val="FFFFFF"/>
                </a:solidFill>
                <a:latin typeface="Cambria" charset="-95"/>
                <a:ea typeface="Cambria" charset="-95"/>
                <a:cs typeface="Cambria" charset="-95"/>
              </a:rPr>
              <a:t> μας παρέχονται από τον ίδιο πληροφορίες σχετικές με τη σύνταξη και τη χρονολόγηση του κάθε έργου του.</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Πληροφορίες για τα έργα του μας παρέχονται και από το βιογράφο </a:t>
            </a:r>
            <a:r>
              <a:rPr lang="el-GR" sz="2200" i="1" dirty="0" smtClean="0">
                <a:solidFill>
                  <a:srgbClr val="FFFFFF"/>
                </a:solidFill>
                <a:latin typeface="Cambria" charset="-95"/>
                <a:ea typeface="Cambria" charset="-95"/>
                <a:cs typeface="Cambria" charset="-95"/>
              </a:rPr>
              <a:t>του </a:t>
            </a:r>
            <a:r>
              <a:rPr lang="el-GR" sz="2200" i="1" dirty="0" err="1" smtClean="0">
                <a:solidFill>
                  <a:srgbClr val="FFFFFF"/>
                </a:solidFill>
                <a:latin typeface="Cambria" charset="-95"/>
                <a:ea typeface="Cambria" charset="-95"/>
                <a:cs typeface="Cambria" charset="-95"/>
              </a:rPr>
              <a:t>Ποσσίδιο</a:t>
            </a:r>
            <a:r>
              <a:rPr lang="el-GR" sz="2200" i="1" dirty="0" smtClean="0">
                <a:solidFill>
                  <a:srgbClr val="FFFFFF"/>
                </a:solidFill>
                <a:latin typeface="Cambria" charset="-95"/>
                <a:ea typeface="Cambria" charset="-95"/>
                <a:cs typeface="Cambria" charset="-95"/>
              </a:rPr>
              <a:t> </a:t>
            </a:r>
            <a:r>
              <a:rPr lang="el-GR" sz="2200" i="1" dirty="0">
                <a:solidFill>
                  <a:srgbClr val="FFFFFF"/>
                </a:solidFill>
                <a:latin typeface="Cambria" charset="-95"/>
                <a:ea typeface="Cambria" charset="-95"/>
                <a:cs typeface="Cambria" charset="-95"/>
              </a:rPr>
              <a:t>στο έργο </a:t>
            </a:r>
            <a:r>
              <a:rPr lang="en-US" sz="2200" i="1" dirty="0">
                <a:solidFill>
                  <a:srgbClr val="FFFFFF"/>
                </a:solidFill>
                <a:latin typeface="Cambria" charset="-95"/>
                <a:ea typeface="Cambria" charset="-95"/>
                <a:cs typeface="Cambria" charset="-95"/>
              </a:rPr>
              <a:t>“Vita Augustini”.</a:t>
            </a:r>
          </a:p>
          <a:p>
            <a:pPr marL="273050" indent="-271463">
              <a:spcBef>
                <a:spcPts val="6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dirty="0">
              <a:solidFill>
                <a:srgbClr val="FFFFFF"/>
              </a:solidFill>
              <a:latin typeface="Constantia" pitchFamily="16" charset="0"/>
              <a:ea typeface="ヒラギノ角ゴ Pro W3" charset="0"/>
              <a:cs typeface="ヒラギノ角ゴ Pro W3" charset="0"/>
            </a:endParaRPr>
          </a:p>
          <a:p>
            <a:pPr marL="273050" indent="-271463">
              <a:spcBef>
                <a:spcPts val="6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dirty="0">
              <a:solidFill>
                <a:srgbClr val="FFFFFF"/>
              </a:solidFill>
              <a:latin typeface="Constantia" pitchFamily="16" charset="0"/>
              <a:ea typeface="ヒラギノ角ゴ Pro W3" charset="0"/>
              <a:cs typeface="ヒラギノ角ゴ Pro W3" charset="0"/>
            </a:endParaRPr>
          </a:p>
        </p:txBody>
      </p:sp>
      <p:sp>
        <p:nvSpPr>
          <p:cNvPr id="3789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6C90D05-A376-41C8-A335-BACC8BF41B2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1"/>
          <p:cNvSpPr txBox="1">
            <a:spLocks noChangeArrowheads="1"/>
          </p:cNvSpPr>
          <p:nvPr/>
        </p:nvSpPr>
        <p:spPr bwMode="auto">
          <a:xfrm>
            <a:off x="457200" y="0"/>
            <a:ext cx="8229600"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ΑΥΓΟΥΣΤΙΝΟΣ </a:t>
            </a:r>
            <a:r>
              <a:rPr lang="el-GR" sz="2800" i="1" dirty="0">
                <a:solidFill>
                  <a:srgbClr val="DBF5F9"/>
                </a:solidFill>
                <a:latin typeface="Cambria" charset="-95"/>
                <a:ea typeface="Cambria" charset="-95"/>
                <a:cs typeface="Cambria" charset="-95"/>
              </a:rPr>
              <a:t>ΙΠΠΩΝΟΣ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354 – 430)</a:t>
            </a:r>
          </a:p>
        </p:txBody>
      </p:sp>
      <p:sp>
        <p:nvSpPr>
          <p:cNvPr id="38914" name="Text Box 2"/>
          <p:cNvSpPr txBox="1">
            <a:spLocks noChangeArrowheads="1"/>
          </p:cNvSpPr>
          <p:nvPr/>
        </p:nvSpPr>
        <p:spPr bwMode="auto">
          <a:xfrm>
            <a:off x="457200" y="1340768"/>
            <a:ext cx="8229600" cy="4785395"/>
          </a:xfrm>
          <a:prstGeom prst="rect">
            <a:avLst/>
          </a:prstGeom>
          <a:noFill/>
          <a:ln w="9525" cap="flat">
            <a:noFill/>
            <a:round/>
            <a:headEnd/>
            <a:tailEnd/>
          </a:ln>
          <a:effectLst/>
        </p:spPr>
        <p:txBody>
          <a:bodyPr/>
          <a:lstStyle/>
          <a:p>
            <a:pPr marL="365125" indent="-254000" algn="ctr">
              <a:spcBef>
                <a:spcPts val="6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600" i="1" u="sng" dirty="0" smtClean="0">
                <a:solidFill>
                  <a:srgbClr val="FFFFFF"/>
                </a:solidFill>
                <a:latin typeface="Cambria" charset="-95"/>
                <a:ea typeface="Cambria" charset="-95"/>
                <a:cs typeface="Cambria" charset="-95"/>
              </a:rPr>
              <a:t>Έργα</a:t>
            </a:r>
          </a:p>
          <a:p>
            <a:pPr marL="365125" indent="-254000" algn="ctr">
              <a:spcBef>
                <a:spcPts val="65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600" b="1" i="1" u="sng" dirty="0">
              <a:solidFill>
                <a:srgbClr val="FFFFFF"/>
              </a:solidFill>
              <a:latin typeface="Cambria" charset="-95"/>
              <a:ea typeface="Cambria" charset="-95"/>
              <a:cs typeface="Cambria" charset="-95"/>
            </a:endParaRPr>
          </a:p>
          <a:p>
            <a:pPr marL="365125" indent="-254000">
              <a:spcBef>
                <a:spcPts val="550"/>
              </a:spcBef>
              <a:buClr>
                <a:srgbClr val="0BD0D9"/>
              </a:buClr>
              <a:buSzPct val="95000"/>
              <a:buFont typeface="Arial" charset="0"/>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Σημαντικότερα έργα: </a:t>
            </a:r>
          </a:p>
          <a:p>
            <a:pPr marL="365125" indent="-254000">
              <a:spcBef>
                <a:spcPts val="55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Εξομολογήσεων βιβλία 13, </a:t>
            </a:r>
          </a:p>
          <a:p>
            <a:pPr marL="365125" indent="-254000">
              <a:spcBef>
                <a:spcPts val="55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Αναθεωρήσεων βιβλία 2, </a:t>
            </a:r>
          </a:p>
          <a:p>
            <a:pPr marL="365125" indent="-254000">
              <a:spcBef>
                <a:spcPts val="55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smtClean="0">
                <a:solidFill>
                  <a:srgbClr val="FFFFFF"/>
                </a:solidFill>
                <a:latin typeface="Cambria" charset="-95"/>
                <a:ea typeface="Cambria" charset="-95"/>
                <a:cs typeface="Cambria" charset="-95"/>
              </a:rPr>
              <a:t> Κατά </a:t>
            </a:r>
            <a:r>
              <a:rPr lang="el-GR" sz="2200" i="1" dirty="0">
                <a:solidFill>
                  <a:srgbClr val="FFFFFF"/>
                </a:solidFill>
                <a:latin typeface="Cambria" charset="-95"/>
                <a:ea typeface="Cambria" charset="-95"/>
                <a:cs typeface="Cambria" charset="-95"/>
              </a:rPr>
              <a:t>των Ακαδημεικών βιβλία 3,</a:t>
            </a:r>
          </a:p>
          <a:p>
            <a:pPr marL="365125" indent="-254000">
              <a:spcBef>
                <a:spcPts val="55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smtClean="0">
                <a:solidFill>
                  <a:srgbClr val="FFFFFF"/>
                </a:solidFill>
                <a:latin typeface="Cambria" charset="-95"/>
                <a:ea typeface="Cambria" charset="-95"/>
                <a:cs typeface="Cambria" charset="-95"/>
              </a:rPr>
              <a:t> Μονολόγων </a:t>
            </a:r>
            <a:r>
              <a:rPr lang="el-GR" sz="2200" i="1" dirty="0">
                <a:solidFill>
                  <a:srgbClr val="FFFFFF"/>
                </a:solidFill>
                <a:latin typeface="Cambria" charset="-95"/>
                <a:ea typeface="Cambria" charset="-95"/>
                <a:cs typeface="Cambria" charset="-95"/>
              </a:rPr>
              <a:t>βιβλία 2,</a:t>
            </a:r>
          </a:p>
          <a:p>
            <a:pPr marL="365125" indent="-254000">
              <a:spcBef>
                <a:spcPts val="55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smtClean="0">
                <a:solidFill>
                  <a:srgbClr val="FFFFFF"/>
                </a:solidFill>
                <a:latin typeface="Cambria" charset="-95"/>
                <a:ea typeface="Cambria" charset="-95"/>
                <a:cs typeface="Cambria" charset="-95"/>
              </a:rPr>
              <a:t> Περί της Τριάδος βιβλία 15,</a:t>
            </a:r>
            <a:endParaRPr lang="el-GR" sz="2200" i="1" dirty="0">
              <a:solidFill>
                <a:srgbClr val="FFFFFF"/>
              </a:solidFill>
              <a:latin typeface="Cambria" charset="-95"/>
              <a:ea typeface="Cambria" charset="-95"/>
              <a:cs typeface="Cambria" charset="-95"/>
            </a:endParaRPr>
          </a:p>
          <a:p>
            <a:pPr marL="365125" indent="-254000">
              <a:spcBef>
                <a:spcPts val="55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smtClean="0">
                <a:solidFill>
                  <a:srgbClr val="FFFFFF"/>
                </a:solidFill>
                <a:latin typeface="Cambria" charset="-95"/>
                <a:ea typeface="Cambria" charset="-95"/>
                <a:cs typeface="Cambria" charset="-95"/>
              </a:rPr>
              <a:t> Περί </a:t>
            </a:r>
            <a:r>
              <a:rPr lang="el-GR" sz="2200" i="1" dirty="0">
                <a:solidFill>
                  <a:srgbClr val="FFFFFF"/>
                </a:solidFill>
                <a:latin typeface="Cambria" charset="-95"/>
                <a:ea typeface="Cambria" charset="-95"/>
                <a:cs typeface="Cambria" charset="-95"/>
              </a:rPr>
              <a:t>της πίστεως και του Συμβόλου,</a:t>
            </a:r>
          </a:p>
          <a:p>
            <a:pPr marL="365125" indent="-254000">
              <a:spcBef>
                <a:spcPts val="55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smtClean="0">
                <a:solidFill>
                  <a:srgbClr val="FFFFFF"/>
                </a:solidFill>
                <a:latin typeface="Cambria" charset="-95"/>
                <a:ea typeface="Cambria" charset="-95"/>
                <a:cs typeface="Cambria" charset="-95"/>
              </a:rPr>
              <a:t> Περί </a:t>
            </a:r>
            <a:r>
              <a:rPr lang="el-GR" sz="2200" i="1" dirty="0">
                <a:solidFill>
                  <a:srgbClr val="FFFFFF"/>
                </a:solidFill>
                <a:latin typeface="Cambria" charset="-95"/>
                <a:ea typeface="Cambria" charset="-95"/>
                <a:cs typeface="Cambria" charset="-95"/>
              </a:rPr>
              <a:t>της χριστιανικής διδασκαλίας βιβλία 4,</a:t>
            </a:r>
          </a:p>
          <a:p>
            <a:pPr marL="365125" indent="-254000">
              <a:spcBef>
                <a:spcPts val="55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sz="2200" i="1" dirty="0">
                <a:solidFill>
                  <a:srgbClr val="FFFFFF"/>
                </a:solidFill>
                <a:latin typeface="Cambria" charset="-95"/>
                <a:ea typeface="Cambria" charset="-95"/>
                <a:cs typeface="Cambria" charset="-95"/>
              </a:rPr>
              <a:t> Πραγματεία στο Κατά Ιωάννην Ευαγγέλιο.</a:t>
            </a:r>
          </a:p>
          <a:p>
            <a:pPr marL="365125" indent="-254000">
              <a:spcBef>
                <a:spcPts val="550"/>
              </a:spcBef>
              <a:buClr>
                <a:srgbClr val="0BD0D9"/>
              </a:buClr>
              <a:buSzPct val="95000"/>
              <a:buFont typeface="Wingdings 3" charset="2"/>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3891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9476C9E-FB20-4C81-A970-233D27A6C0C8}"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468312" y="0"/>
            <a:ext cx="8218487"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ΑΥΓΟΥΣΤΙΝΟΣ </a:t>
            </a:r>
            <a:r>
              <a:rPr lang="el-GR" sz="2800" i="1" dirty="0">
                <a:solidFill>
                  <a:srgbClr val="DBF5F9"/>
                </a:solidFill>
                <a:latin typeface="Cambria" charset="-95"/>
                <a:ea typeface="Cambria" charset="-95"/>
                <a:cs typeface="Cambria" charset="-95"/>
              </a:rPr>
              <a:t>ΙΠΠΩΝΟΣ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354 – 430)</a:t>
            </a:r>
          </a:p>
        </p:txBody>
      </p:sp>
      <p:sp>
        <p:nvSpPr>
          <p:cNvPr id="39938" name="Text Box 2"/>
          <p:cNvSpPr txBox="1">
            <a:spLocks noChangeArrowheads="1"/>
          </p:cNvSpPr>
          <p:nvPr/>
        </p:nvSpPr>
        <p:spPr bwMode="auto">
          <a:xfrm>
            <a:off x="468312" y="1340768"/>
            <a:ext cx="8229601" cy="4856832"/>
          </a:xfrm>
          <a:prstGeom prst="rect">
            <a:avLst/>
          </a:prstGeom>
          <a:noFill/>
          <a:ln w="9525" cap="flat">
            <a:noFill/>
            <a:round/>
            <a:headEnd/>
            <a:tailEnd/>
          </a:ln>
          <a:effectLst/>
        </p:spPr>
        <p:txBody>
          <a:bodyPr/>
          <a:lstStyle/>
          <a:p>
            <a:pPr marL="273050" indent="-271463" algn="ctr">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u="sng" dirty="0" smtClean="0">
                <a:solidFill>
                  <a:srgbClr val="FFFFFF"/>
                </a:solidFill>
                <a:latin typeface="Cambria" charset="-95"/>
                <a:ea typeface="Cambria" charset="-95"/>
                <a:cs typeface="Cambria" charset="-95"/>
              </a:rPr>
              <a:t>Διδασκαλία</a:t>
            </a:r>
          </a:p>
          <a:p>
            <a:pPr marL="273050" indent="-271463" algn="ctr">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b="1" i="1" u="sng" dirty="0">
              <a:solidFill>
                <a:srgbClr val="FFFFFF"/>
              </a:solidFill>
              <a:latin typeface="Cambria" charset="-95"/>
              <a:ea typeface="Cambria" charset="-95"/>
              <a:cs typeface="Cambria" charset="-95"/>
            </a:endParaRP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Υπήρξε άνθρωπος της προσεχής, της άσκησης και της συστηματικής αγιογραφικής μελέτης.</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Δεν ήταν αρνητικός προς τη φιλοσοφία.</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Κέντρο της Θεολογίας </a:t>
            </a:r>
            <a:r>
              <a:rPr lang="el-GR" sz="2200" i="1" dirty="0" smtClean="0">
                <a:solidFill>
                  <a:srgbClr val="FFFFFF"/>
                </a:solidFill>
                <a:latin typeface="Cambria" charset="-95"/>
                <a:ea typeface="Cambria" charset="-95"/>
                <a:cs typeface="Cambria" charset="-95"/>
              </a:rPr>
              <a:t>του υπήρξε </a:t>
            </a:r>
            <a:r>
              <a:rPr lang="el-GR" sz="2200" i="1" dirty="0">
                <a:solidFill>
                  <a:srgbClr val="FFFFFF"/>
                </a:solidFill>
                <a:latin typeface="Cambria" charset="-95"/>
                <a:ea typeface="Cambria" charset="-95"/>
                <a:cs typeface="Cambria" charset="-95"/>
              </a:rPr>
              <a:t>ο διακαής πόθος της αναζήτησης του Θεού.</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Υποστήριξε πως η γνώση ξεκινάει από τον ίδιο μας τον εαυτό και αποκτά ουσιαστικό σκοπό όταν οδηγεί στην κάθαρση από την αμαρτία και στη θεία μακαριότητα.</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Διέκρινε το αγαθό σε αγαθό εκ φύσεως που είναι το ύψιστο Αγαθό, δηλαδή ο Θεός και σε αγαθό από μετοχή, τον άνθρωπο.</a:t>
            </a:r>
          </a:p>
          <a:p>
            <a:pPr marL="273050" indent="-271463">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3993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A130D9D-31E6-42D5-947F-1360F70FE21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457200" y="0"/>
            <a:ext cx="822960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smtClean="0">
                <a:solidFill>
                  <a:srgbClr val="DBF5F9"/>
                </a:solidFill>
                <a:latin typeface="Cambria" charset="-95"/>
                <a:ea typeface="Cambria" charset="-95"/>
                <a:cs typeface="Cambria" charset="-95"/>
              </a:rPr>
              <a:t>ΑΥΓΟΥΣΤΙΝΟΣ </a:t>
            </a:r>
            <a:r>
              <a:rPr lang="el-GR" sz="2800" i="1" dirty="0">
                <a:solidFill>
                  <a:srgbClr val="DBF5F9"/>
                </a:solidFill>
                <a:latin typeface="Cambria" charset="-95"/>
                <a:ea typeface="Cambria" charset="-95"/>
                <a:cs typeface="Cambria" charset="-95"/>
              </a:rPr>
              <a:t>ΙΠΠΩΝΟΣ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354 – 430)</a:t>
            </a:r>
          </a:p>
        </p:txBody>
      </p:sp>
      <p:sp>
        <p:nvSpPr>
          <p:cNvPr id="40962" name="Text Box 2"/>
          <p:cNvSpPr txBox="1">
            <a:spLocks noChangeArrowheads="1"/>
          </p:cNvSpPr>
          <p:nvPr/>
        </p:nvSpPr>
        <p:spPr bwMode="auto">
          <a:xfrm>
            <a:off x="457200" y="1628800"/>
            <a:ext cx="8229600" cy="4497362"/>
          </a:xfrm>
          <a:prstGeom prst="rect">
            <a:avLst/>
          </a:prstGeom>
          <a:noFill/>
          <a:ln w="9525" cap="flat">
            <a:noFill/>
            <a:round/>
            <a:headEnd/>
            <a:tailEnd/>
          </a:ln>
          <a:effectLst/>
        </p:spPr>
        <p:txBody>
          <a:bodyPr/>
          <a:lstStyle/>
          <a:p>
            <a:pPr marL="273050" indent="-271463" algn="ctr">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u="sng" dirty="0" smtClean="0">
                <a:solidFill>
                  <a:srgbClr val="FFFFFF"/>
                </a:solidFill>
                <a:latin typeface="Cambria" charset="-95"/>
                <a:ea typeface="Cambria" charset="-95"/>
                <a:cs typeface="Cambria" charset="-95"/>
              </a:rPr>
              <a:t>Διδασκαλία</a:t>
            </a:r>
          </a:p>
          <a:p>
            <a:pPr marL="273050" indent="-271463" algn="ctr">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b="1" i="1" u="sng" dirty="0">
              <a:solidFill>
                <a:srgbClr val="FFFFFF"/>
              </a:solidFill>
              <a:latin typeface="Cambria" charset="-95"/>
              <a:ea typeface="Cambria" charset="-95"/>
              <a:cs typeface="Cambria" charset="-95"/>
            </a:endParaRP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Κεντρική διδασκαλία της θεολογίας του είναι η κατ’ εικόνα του Θεού δημιουργία του ανθρώπου. Η ομοιότητα του ανθρώπου προς το Δημιουργό Του είναι εσωτερική και πνευματική.</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Υποστήριξε ότι ο </a:t>
            </a:r>
            <a:r>
              <a:rPr lang="el-GR" sz="2200" i="1" dirty="0" smtClean="0">
                <a:solidFill>
                  <a:srgbClr val="FFFFFF"/>
                </a:solidFill>
                <a:latin typeface="Cambria" charset="-95"/>
                <a:ea typeface="Cambria" charset="-95"/>
                <a:cs typeface="Cambria" charset="-95"/>
              </a:rPr>
              <a:t>Θεός </a:t>
            </a:r>
            <a:r>
              <a:rPr lang="el-GR" sz="2200" i="1" dirty="0">
                <a:solidFill>
                  <a:srgbClr val="FFFFFF"/>
                </a:solidFill>
                <a:latin typeface="Cambria" charset="-95"/>
                <a:ea typeface="Cambria" charset="-95"/>
                <a:cs typeface="Cambria" charset="-95"/>
              </a:rPr>
              <a:t>εξέλεγε τους ανθρώπους που είχε προορίσει να σωθούν και ο άνθρωπος αδυνατούσε να αντισταθεί σ’ αυτή την προορισμένη σωτηρία (διδασκαλία προορισμού).</a:t>
            </a:r>
          </a:p>
          <a:p>
            <a:pPr marL="273050" indent="-271463">
              <a:spcBef>
                <a:spcPts val="55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4096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938FF9-1008-465E-A611-1F7B2B6A510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457200" y="116632"/>
            <a:ext cx="8229600" cy="100890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ΠΟΣΣΙΔΙΟΣ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&amp; θανάτου</a:t>
            </a:r>
            <a:r>
              <a:rPr lang="el-GR" b="1" i="1" dirty="0">
                <a:solidFill>
                  <a:srgbClr val="DBF5F9"/>
                </a:solidFill>
                <a:latin typeface="Palatino Linotype" charset="0"/>
                <a:ea typeface="ヒラギノ角ゴ Pro W3" charset="0"/>
                <a:cs typeface="ヒラギノ角ゴ Pro W3" charset="0"/>
              </a:rPr>
              <a:t>)</a:t>
            </a:r>
          </a:p>
        </p:txBody>
      </p:sp>
      <p:sp>
        <p:nvSpPr>
          <p:cNvPr id="41986" name="Text Box 2"/>
          <p:cNvSpPr txBox="1">
            <a:spLocks noChangeArrowheads="1"/>
          </p:cNvSpPr>
          <p:nvPr/>
        </p:nvSpPr>
        <p:spPr bwMode="auto">
          <a:xfrm>
            <a:off x="179512" y="1556792"/>
            <a:ext cx="8507288" cy="5164684"/>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Ελάχιστα στοιχεία για </a:t>
            </a:r>
            <a:r>
              <a:rPr lang="el-GR" i="1" dirty="0" smtClean="0">
                <a:solidFill>
                  <a:srgbClr val="FFFFFF"/>
                </a:solidFill>
                <a:latin typeface="Cambria" charset="-95"/>
                <a:ea typeface="Cambria" charset="-95"/>
                <a:cs typeface="Cambria" charset="-95"/>
              </a:rPr>
              <a:t>το </a:t>
            </a:r>
            <a:r>
              <a:rPr lang="el-GR" i="1" dirty="0">
                <a:solidFill>
                  <a:srgbClr val="FFFFFF"/>
                </a:solidFill>
                <a:latin typeface="Cambria" charset="-95"/>
                <a:ea typeface="Cambria" charset="-95"/>
                <a:cs typeface="Cambria" charset="-95"/>
              </a:rPr>
              <a:t>βίο του Ποσσίδιου γνωρίζουμε. Τις περισσότερες πληροφορίες </a:t>
            </a:r>
            <a:r>
              <a:rPr lang="el-GR" i="1" dirty="0" smtClean="0">
                <a:solidFill>
                  <a:srgbClr val="FFFFFF"/>
                </a:solidFill>
                <a:latin typeface="Cambria" charset="-95"/>
                <a:ea typeface="Cambria" charset="-95"/>
                <a:cs typeface="Cambria" charset="-95"/>
              </a:rPr>
              <a:t>τις </a:t>
            </a:r>
            <a:r>
              <a:rPr lang="el-GR" i="1" dirty="0">
                <a:solidFill>
                  <a:srgbClr val="FFFFFF"/>
                </a:solidFill>
                <a:latin typeface="Cambria" charset="-95"/>
                <a:ea typeface="Cambria" charset="-95"/>
                <a:cs typeface="Cambria" charset="-95"/>
              </a:rPr>
              <a:t>αντλούμε μέσα από το έργο του «Βίος του Αυγουστίνου» και από επιστολές του Αυγουστίνου.</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397 εκλέγεται επίσκοπος στην πόλη του Καλαμά της Νουμιδίας.</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403 &amp; 407 συμμετέχει στις αντιδονατιστικές συνόδους της Καρχηδόνας.</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411 λαμβάνει μέρος στη μεγάλη διάσκεψη στην Καρχηδόνα που έγινε μεταξύ Ορθοδόξων και Δονατιστών.</a:t>
            </a:r>
          </a:p>
          <a:p>
            <a:pPr marL="273050" indent="-271463">
              <a:spcBef>
                <a:spcPts val="6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dirty="0">
              <a:solidFill>
                <a:srgbClr val="FFFFFF"/>
              </a:solidFill>
              <a:latin typeface="Constantia" pitchFamily="16" charset="0"/>
              <a:ea typeface="ヒラギノ角ゴ Pro W3" charset="0"/>
              <a:cs typeface="ヒラギノ角ゴ Pro W3" charset="0"/>
            </a:endParaRPr>
          </a:p>
          <a:p>
            <a:pPr marL="273050" indent="-271463">
              <a:spcBef>
                <a:spcPts val="65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600" dirty="0">
              <a:solidFill>
                <a:srgbClr val="FFFFFF"/>
              </a:solidFill>
              <a:latin typeface="Constantia" pitchFamily="16" charset="0"/>
              <a:ea typeface="ヒラギノ角ゴ Pro W3" charset="0"/>
              <a:cs typeface="ヒラギノ角ゴ Pro W3" charset="0"/>
            </a:endParaRPr>
          </a:p>
        </p:txBody>
      </p:sp>
      <p:sp>
        <p:nvSpPr>
          <p:cNvPr id="4198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7DC5B35-0CD5-4DE7-BC23-AFA6166AAB0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429613" y="22582"/>
            <a:ext cx="8229600"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ΠΟΣΣΙΔΙΟΣ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&amp; θανάτου)</a:t>
            </a:r>
          </a:p>
        </p:txBody>
      </p:sp>
      <p:sp>
        <p:nvSpPr>
          <p:cNvPr id="43010" name="Text Box 2"/>
          <p:cNvSpPr txBox="1">
            <a:spLocks noChangeArrowheads="1"/>
          </p:cNvSpPr>
          <p:nvPr/>
        </p:nvSpPr>
        <p:spPr bwMode="auto">
          <a:xfrm>
            <a:off x="323528" y="1628800"/>
            <a:ext cx="8363272" cy="46958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416 συμμετέχει στην σύνοδο κατά των Πελαγιανών στη Μιλέβη.</a:t>
            </a: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Τα έτη 409 και 410 του ανατέθηκαν δύο επίσημες αποστολές στην Ιταλία, προς τον αυτοκράτορα Ονώριο.</a:t>
            </a: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437 εξορίζεται πιθανώς στην Ιταλία.</a:t>
            </a:r>
          </a:p>
          <a:p>
            <a:pPr marL="271463" indent="-271463">
              <a:spcBef>
                <a:spcPts val="600"/>
              </a:spcBef>
              <a:buClr>
                <a:srgbClr val="0BD0D9"/>
              </a:buClr>
              <a:buSzPct val="95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 βάση το Αρχαίο Ρωμαϊκό Μαρτυρολόγιο η μνήμη του τιμάται στις 16 Μαΐου, ενώ στα </a:t>
            </a:r>
            <a:r>
              <a:rPr lang="en-US" i="1" dirty="0">
                <a:solidFill>
                  <a:srgbClr val="FFFFFF"/>
                </a:solidFill>
                <a:latin typeface="Cambria" charset="-95"/>
                <a:ea typeface="Cambria" charset="-95"/>
                <a:cs typeface="Cambria" charset="-95"/>
              </a:rPr>
              <a:t>Acta Sanctorum </a:t>
            </a:r>
            <a:r>
              <a:rPr lang="el-GR" i="1" dirty="0">
                <a:solidFill>
                  <a:srgbClr val="FFFFFF"/>
                </a:solidFill>
                <a:latin typeface="Cambria" charset="-95"/>
                <a:ea typeface="Cambria" charset="-95"/>
                <a:cs typeface="Cambria" charset="-95"/>
              </a:rPr>
              <a:t>καταχωρίζεται την 17</a:t>
            </a:r>
            <a:r>
              <a:rPr lang="el-GR" i="1" baseline="30000" dirty="0">
                <a:solidFill>
                  <a:srgbClr val="FFFFFF"/>
                </a:solidFill>
                <a:latin typeface="Cambria" charset="-95"/>
                <a:ea typeface="Cambria" charset="-95"/>
                <a:cs typeface="Cambria" charset="-95"/>
              </a:rPr>
              <a:t>η</a:t>
            </a:r>
            <a:r>
              <a:rPr lang="el-GR" i="1" dirty="0">
                <a:solidFill>
                  <a:srgbClr val="FFFFFF"/>
                </a:solidFill>
                <a:latin typeface="Cambria" charset="-95"/>
                <a:ea typeface="Cambria" charset="-95"/>
                <a:cs typeface="Cambria" charset="-95"/>
              </a:rPr>
              <a:t> Μαΐου.</a:t>
            </a:r>
          </a:p>
          <a:p>
            <a:pPr marL="271463" indent="-271463" eaLnBrk="0" hangingPunct="0">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4301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3923412-CC63-4D40-9752-F733C402C9D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457200" y="-61914"/>
            <a:ext cx="8229600" cy="1028701"/>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ΠΟΣΣΙΔΙΟΣ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&amp; θανάτου)</a:t>
            </a:r>
          </a:p>
        </p:txBody>
      </p:sp>
      <p:sp>
        <p:nvSpPr>
          <p:cNvPr id="44034" name="Text Box 2"/>
          <p:cNvSpPr txBox="1">
            <a:spLocks noChangeArrowheads="1"/>
          </p:cNvSpPr>
          <p:nvPr/>
        </p:nvSpPr>
        <p:spPr bwMode="auto">
          <a:xfrm>
            <a:off x="457200" y="1196975"/>
            <a:ext cx="8229600" cy="4929188"/>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Έργα</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Αποτελεί αδιαμφισβήτητο γεγονός στη γραμματολογική και ιστορική έρευνα πως υπήρξε συντάκτης του Βίου του ιερού Αυγουστίνου.</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Η </a:t>
            </a:r>
            <a:r>
              <a:rPr lang="el-GR" i="1" dirty="0" smtClean="0">
                <a:solidFill>
                  <a:srgbClr val="FFFFFF"/>
                </a:solidFill>
                <a:latin typeface="Cambria" charset="-95"/>
                <a:ea typeface="Cambria" charset="-95"/>
                <a:cs typeface="Cambria" charset="-95"/>
              </a:rPr>
              <a:t>σύνταξη </a:t>
            </a:r>
            <a:r>
              <a:rPr lang="el-GR" i="1" dirty="0">
                <a:solidFill>
                  <a:srgbClr val="FFFFFF"/>
                </a:solidFill>
                <a:latin typeface="Cambria" charset="-95"/>
                <a:ea typeface="Cambria" charset="-95"/>
                <a:cs typeface="Cambria" charset="-95"/>
              </a:rPr>
              <a:t>του Βίου τοποθετείται μερικά χρόνια μετά το θάνατο του Αυγουστίνου, πιθανώς το έτος 432 και οπωσδήποτε μέχρι το 437.</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Ο Βίος ξεκινά με ένα σύντομο πρόλογο, στον οποίο ο συντάκτης, αισθανόμενος το χρέος προς το φίλο και διδάσκαλό του, επιθυμεί αυτά που ο ίδιος έζησε και γνώρισε κοντά του.</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 σώμα της βιογραφίας χωρίζεται σε τρία μέρη.</a:t>
            </a:r>
          </a:p>
        </p:txBody>
      </p:sp>
      <p:sp>
        <p:nvSpPr>
          <p:cNvPr id="4403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577051D-52C1-42D1-B7B6-B77724CB472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457200" y="80963"/>
            <a:ext cx="8229600" cy="89852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ΜΑΡΚΟΣ ΜΙΝΟΥΚΙΟΣ ΦΗΛΙΞ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τέλη 2</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 – μέσα του 3</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a:t>
            </a:r>
          </a:p>
        </p:txBody>
      </p:sp>
      <p:sp>
        <p:nvSpPr>
          <p:cNvPr id="7170" name="Text Box 2"/>
          <p:cNvSpPr txBox="1">
            <a:spLocks noChangeArrowheads="1"/>
          </p:cNvSpPr>
          <p:nvPr/>
        </p:nvSpPr>
        <p:spPr bwMode="auto">
          <a:xfrm>
            <a:off x="457200" y="1268413"/>
            <a:ext cx="8229600" cy="4857750"/>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Έγραψε ένα απολογητικό σύγγραμμα σε διαλογική μορφή, με τίτλο </a:t>
            </a:r>
            <a:r>
              <a:rPr lang="en-US" i="1" dirty="0">
                <a:solidFill>
                  <a:srgbClr val="FFFFFF"/>
                </a:solidFill>
                <a:latin typeface="Cambria" charset="-95"/>
                <a:ea typeface="Cambria" charset="-95"/>
                <a:cs typeface="Cambria" charset="-95"/>
              </a:rPr>
              <a:t>Octavius </a:t>
            </a:r>
            <a:r>
              <a:rPr lang="el-GR" i="1" dirty="0">
                <a:solidFill>
                  <a:srgbClr val="FFFFFF"/>
                </a:solidFill>
                <a:latin typeface="Cambria" charset="-95"/>
                <a:ea typeface="Cambria" charset="-95"/>
                <a:cs typeface="Cambria" charset="-95"/>
              </a:rPr>
              <a:t>(Οκτάβιος)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Πρόκειται για </a:t>
            </a:r>
            <a:r>
              <a:rPr lang="el-GR" i="1" dirty="0" smtClean="0">
                <a:solidFill>
                  <a:srgbClr val="FFFFFF"/>
                </a:solidFill>
                <a:latin typeface="Cambria" charset="-95"/>
                <a:ea typeface="Cambria" charset="-95"/>
                <a:cs typeface="Cambria" charset="-95"/>
              </a:rPr>
              <a:t>ένα </a:t>
            </a:r>
            <a:r>
              <a:rPr lang="el-GR" i="1" dirty="0">
                <a:solidFill>
                  <a:srgbClr val="FFFFFF"/>
                </a:solidFill>
                <a:latin typeface="Cambria" charset="-95"/>
                <a:ea typeface="Cambria" charset="-95"/>
                <a:cs typeface="Cambria" charset="-95"/>
              </a:rPr>
              <a:t>διάλογο μεταξύ του Χριστιανού Οκτάβιου και </a:t>
            </a:r>
            <a:r>
              <a:rPr lang="el-GR" i="1" dirty="0" smtClean="0">
                <a:solidFill>
                  <a:srgbClr val="FFFFFF"/>
                </a:solidFill>
                <a:latin typeface="Cambria" charset="-95"/>
                <a:ea typeface="Cambria" charset="-95"/>
                <a:cs typeface="Cambria" charset="-95"/>
              </a:rPr>
              <a:t>του Εθνικού </a:t>
            </a:r>
            <a:r>
              <a:rPr lang="el-GR" i="1" dirty="0">
                <a:solidFill>
                  <a:srgbClr val="FFFFFF"/>
                </a:solidFill>
                <a:latin typeface="Cambria" charset="-95"/>
                <a:ea typeface="Cambria" charset="-95"/>
                <a:cs typeface="Cambria" charset="-95"/>
              </a:rPr>
              <a:t>Καικίλιου, για ζητήματα που αφορούν την πίστη των Χριστιανών.</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Γραμμένο σε λατινική γλώσσα με άψογη δομή.</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Πρόκειται για έξοχο δείγμα στην κατηγορία των Απολογιών.</a:t>
            </a:r>
          </a:p>
        </p:txBody>
      </p:sp>
      <p:sp>
        <p:nvSpPr>
          <p:cNvPr id="717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C34C4F3-A184-4C47-931E-1AA9E34CAE9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457200" y="0"/>
            <a:ext cx="8229600" cy="112553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ΠΟΣΣΙΔΙΟΣ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&amp; θανάτου)</a:t>
            </a:r>
          </a:p>
        </p:txBody>
      </p:sp>
      <p:sp>
        <p:nvSpPr>
          <p:cNvPr id="45058" name="Text Box 2"/>
          <p:cNvSpPr txBox="1">
            <a:spLocks noChangeArrowheads="1"/>
          </p:cNvSpPr>
          <p:nvPr/>
        </p:nvSpPr>
        <p:spPr bwMode="auto">
          <a:xfrm>
            <a:off x="251520" y="1556792"/>
            <a:ext cx="8435280" cy="4799558"/>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Έργα</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 πρώτο κεφάλαιο (κεφ. </a:t>
            </a:r>
            <a:r>
              <a:rPr lang="el-GR" i="1" dirty="0" smtClean="0">
                <a:solidFill>
                  <a:srgbClr val="FFFFFF"/>
                </a:solidFill>
                <a:latin typeface="Cambria" charset="-95"/>
                <a:ea typeface="Cambria" charset="-95"/>
                <a:cs typeface="Cambria" charset="-95"/>
              </a:rPr>
              <a:t>1-18</a:t>
            </a:r>
            <a:r>
              <a:rPr lang="el-GR" i="1" dirty="0">
                <a:solidFill>
                  <a:srgbClr val="FFFFFF"/>
                </a:solidFill>
                <a:latin typeface="Cambria" charset="-95"/>
                <a:ea typeface="Cambria" charset="-95"/>
                <a:cs typeface="Cambria" charset="-95"/>
              </a:rPr>
              <a:t>) εκθέτει τα </a:t>
            </a:r>
            <a:r>
              <a:rPr lang="en-US" i="1" dirty="0">
                <a:solidFill>
                  <a:srgbClr val="FFFFFF"/>
                </a:solidFill>
                <a:latin typeface="Cambria" charset="-95"/>
                <a:ea typeface="Cambria" charset="-95"/>
                <a:cs typeface="Cambria" charset="-95"/>
              </a:rPr>
              <a:t>res</a:t>
            </a:r>
            <a:r>
              <a:rPr lang="el-GR" i="1" dirty="0">
                <a:solidFill>
                  <a:srgbClr val="FFFFFF"/>
                </a:solidFill>
                <a:latin typeface="Cambria" charset="-95"/>
                <a:ea typeface="Cambria" charset="-95"/>
                <a:cs typeface="Cambria" charset="-95"/>
              </a:rPr>
              <a:t> και τα </a:t>
            </a:r>
            <a:r>
              <a:rPr lang="en-US" i="1" dirty="0">
                <a:solidFill>
                  <a:srgbClr val="FFFFFF"/>
                </a:solidFill>
                <a:latin typeface="Cambria" charset="-95"/>
                <a:ea typeface="Cambria" charset="-95"/>
                <a:cs typeface="Cambria" charset="-95"/>
              </a:rPr>
              <a:t>gesta</a:t>
            </a:r>
            <a:r>
              <a:rPr lang="el-GR" i="1" dirty="0">
                <a:solidFill>
                  <a:srgbClr val="FFFFFF"/>
                </a:solidFill>
                <a:latin typeface="Cambria" charset="-95"/>
                <a:ea typeface="Cambria" charset="-95"/>
                <a:cs typeface="Cambria" charset="-95"/>
              </a:rPr>
              <a:t> του ιερού Πατέρα, το δεύτερο (κεφ. </a:t>
            </a:r>
            <a:r>
              <a:rPr lang="el-GR" i="1" dirty="0" smtClean="0">
                <a:solidFill>
                  <a:srgbClr val="FFFFFF"/>
                </a:solidFill>
                <a:latin typeface="Cambria" charset="-95"/>
                <a:ea typeface="Cambria" charset="-95"/>
                <a:cs typeface="Cambria" charset="-95"/>
              </a:rPr>
              <a:t>19-</a:t>
            </a:r>
            <a:r>
              <a:rPr lang="el-GR" i="1" dirty="0">
                <a:solidFill>
                  <a:srgbClr val="FFFFFF"/>
                </a:solidFill>
                <a:latin typeface="Cambria" charset="-95"/>
                <a:ea typeface="Cambria" charset="-95"/>
                <a:cs typeface="Cambria" charset="-95"/>
              </a:rPr>
              <a:t>27) περιγράφει τα </a:t>
            </a:r>
            <a:r>
              <a:rPr lang="en-US" i="1" dirty="0">
                <a:solidFill>
                  <a:srgbClr val="FFFFFF"/>
                </a:solidFill>
                <a:latin typeface="Cambria" charset="-95"/>
                <a:ea typeface="Cambria" charset="-95"/>
                <a:cs typeface="Cambria" charset="-95"/>
              </a:rPr>
              <a:t>mores</a:t>
            </a:r>
            <a:r>
              <a:rPr lang="el-GR" i="1" dirty="0">
                <a:solidFill>
                  <a:srgbClr val="FFFFFF"/>
                </a:solidFill>
                <a:latin typeface="Cambria" charset="-95"/>
                <a:ea typeface="Cambria" charset="-95"/>
                <a:cs typeface="Cambria" charset="-95"/>
              </a:rPr>
              <a:t> και το τρίτο τις τελευταίες μέρες και την κοίμησή του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κεφ. </a:t>
            </a:r>
            <a:r>
              <a:rPr lang="el-GR" i="1" dirty="0" smtClean="0">
                <a:solidFill>
                  <a:srgbClr val="FFFFFF"/>
                </a:solidFill>
                <a:latin typeface="Cambria" charset="-95"/>
                <a:ea typeface="Cambria" charset="-95"/>
                <a:cs typeface="Cambria" charset="-95"/>
              </a:rPr>
              <a:t>28-</a:t>
            </a:r>
            <a:r>
              <a:rPr lang="el-GR" i="1" dirty="0">
                <a:solidFill>
                  <a:srgbClr val="FFFFFF"/>
                </a:solidFill>
                <a:latin typeface="Cambria" charset="-95"/>
                <a:ea typeface="Cambria" charset="-95"/>
                <a:cs typeface="Cambria" charset="-95"/>
              </a:rPr>
              <a:t>31)</a:t>
            </a:r>
            <a:r>
              <a:rPr lang="en-US" i="1" dirty="0">
                <a:solidFill>
                  <a:srgbClr val="FFFFFF"/>
                </a:solidFill>
                <a:latin typeface="Cambria" charset="-95"/>
                <a:ea typeface="Cambria" charset="-95"/>
                <a:cs typeface="Cambria" charset="-95"/>
              </a:rPr>
              <a:t>.</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Στο πρώτο μέρος τα γεγονότα παρουσιάζονται αρχικά με χρονολογική σειρά, όπου παρατίθενται πληροφορίες σχετικά με τη γέννηση και τα νεανικά χρόνια του Αυγουστίνου.</a:t>
            </a:r>
          </a:p>
          <a:p>
            <a:pPr marL="273050" indent="-271463">
              <a:spcBef>
                <a:spcPts val="600"/>
              </a:spcBef>
              <a:buClr>
                <a:srgbClr val="0BD0D9"/>
              </a:buClr>
              <a:buSzPct val="95000"/>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Στο δεύτερο μέρος αναφέρεται πρώτα στη δραστηριότητα του Αυγουστίνου ως επισκόπου (κεφ. </a:t>
            </a:r>
            <a:r>
              <a:rPr lang="el-GR" i="1" dirty="0" smtClean="0">
                <a:solidFill>
                  <a:srgbClr val="FFFFFF"/>
                </a:solidFill>
                <a:latin typeface="Cambria" charset="-95"/>
                <a:ea typeface="Cambria" charset="-95"/>
                <a:cs typeface="Cambria" charset="-95"/>
              </a:rPr>
              <a:t>19- 21</a:t>
            </a:r>
            <a:r>
              <a:rPr lang="el-GR" i="1" dirty="0">
                <a:solidFill>
                  <a:srgbClr val="FFFFFF"/>
                </a:solidFill>
                <a:latin typeface="Cambria" charset="-95"/>
                <a:ea typeface="Cambria" charset="-95"/>
                <a:cs typeface="Cambria" charset="-95"/>
              </a:rPr>
              <a:t>) και ακολούθως στον τρόπο της ζωής του (κεφ. </a:t>
            </a:r>
            <a:r>
              <a:rPr lang="el-GR" i="1" dirty="0" smtClean="0">
                <a:solidFill>
                  <a:srgbClr val="FFFFFF"/>
                </a:solidFill>
                <a:latin typeface="Cambria" charset="-95"/>
                <a:ea typeface="Cambria" charset="-95"/>
                <a:cs typeface="Cambria" charset="-95"/>
              </a:rPr>
              <a:t>22- </a:t>
            </a:r>
            <a:r>
              <a:rPr lang="el-GR" i="1" dirty="0">
                <a:solidFill>
                  <a:srgbClr val="FFFFFF"/>
                </a:solidFill>
                <a:latin typeface="Cambria" charset="-95"/>
                <a:ea typeface="Cambria" charset="-95"/>
                <a:cs typeface="Cambria" charset="-95"/>
              </a:rPr>
              <a:t>27).</a:t>
            </a:r>
          </a:p>
        </p:txBody>
      </p:sp>
      <p:sp>
        <p:nvSpPr>
          <p:cNvPr id="4505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875C6E-DCB5-43F5-936A-8A495E31388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457200" y="0"/>
            <a:ext cx="8229600" cy="119675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ΠΟΣΣΙΔΙΟΣ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&amp; θανάτου)</a:t>
            </a:r>
          </a:p>
        </p:txBody>
      </p:sp>
      <p:sp>
        <p:nvSpPr>
          <p:cNvPr id="46082" name="Text Box 2"/>
          <p:cNvSpPr txBox="1">
            <a:spLocks noChangeArrowheads="1"/>
          </p:cNvSpPr>
          <p:nvPr/>
        </p:nvSpPr>
        <p:spPr bwMode="auto">
          <a:xfrm>
            <a:off x="457200" y="1700808"/>
            <a:ext cx="8229600" cy="462379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Έργα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Στο τρίτο μέρος γίνεται αναφορά στις τελευταίες ημέρες του ιερού πατέρα και στην εισβολή των Βανδάλων (κεφ. 28 – 29). Σε αυτήν την τόσο τακτοποιημένη πλοκή υπάρχει προς το τέλος της βιογραφίας, πριν από τη διήγηση της κοίμησης του Αυγουστίνου (κεφ. 31), μια εκτενής παρέκβαση που την διαταράσσει.</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Στο κεφ. 30 ο Ποσσίδιος παραθέτει τη μακρά απαντητική επιστολή που ο Αυγουστίνος, στα τελευταία του πλέον, είχε γράψει στον επίσκοπο Ονοράτο. </a:t>
            </a:r>
          </a:p>
        </p:txBody>
      </p:sp>
      <p:sp>
        <p:nvSpPr>
          <p:cNvPr id="4608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4F36A4-F314-4C6E-BA17-358A262CFB9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457200" y="-61914"/>
            <a:ext cx="8229600" cy="125866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ΠΟΣΣΙΔΙΟΣ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&amp; θανάτου)</a:t>
            </a:r>
          </a:p>
        </p:txBody>
      </p:sp>
      <p:sp>
        <p:nvSpPr>
          <p:cNvPr id="47106" name="Text Box 2"/>
          <p:cNvSpPr txBox="1">
            <a:spLocks noChangeArrowheads="1"/>
          </p:cNvSpPr>
          <p:nvPr/>
        </p:nvSpPr>
        <p:spPr bwMode="auto">
          <a:xfrm>
            <a:off x="457200" y="1916832"/>
            <a:ext cx="8229600" cy="440776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 Ποσσίδιος δε δέχθηκε την προτροπή κανενός για να γράψει </a:t>
            </a:r>
            <a:r>
              <a:rPr lang="el-GR" i="1" dirty="0" smtClean="0">
                <a:solidFill>
                  <a:srgbClr val="FFFFFF"/>
                </a:solidFill>
                <a:latin typeface="Cambria" charset="-95"/>
                <a:ea typeface="Cambria" charset="-95"/>
                <a:cs typeface="Cambria" charset="-95"/>
              </a:rPr>
              <a:t>το </a:t>
            </a:r>
            <a:r>
              <a:rPr lang="el-GR" i="1" dirty="0">
                <a:solidFill>
                  <a:srgbClr val="FFFFFF"/>
                </a:solidFill>
                <a:latin typeface="Cambria" charset="-95"/>
                <a:ea typeface="Cambria" charset="-95"/>
                <a:cs typeface="Cambria" charset="-95"/>
              </a:rPr>
              <a:t>Βίο του Αυγουστίνου.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 Ποσσίδιος, για τον τρόπο συγγραφής του κειμένου του, επέλεξε το βιογραφικό πρότυπο του Σουητωνίου. Αφηγείται τα γεγονότα με χρονολογική συνέπεια, εκτός από ελάχιστες περιπτώσεις και δίνει έμφαση στην εξιστόρηση των μεγάλων και σπουδαίων. </a:t>
            </a:r>
          </a:p>
        </p:txBody>
      </p:sp>
      <p:sp>
        <p:nvSpPr>
          <p:cNvPr id="4710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105AA16-7013-4615-9481-33357A5E20F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323528" y="0"/>
            <a:ext cx="8301360"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ΦΟΥΛΓΕΝΤΙΟΣ ΡΟΥΣΠΗΣ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467 – 532)</a:t>
            </a:r>
          </a:p>
        </p:txBody>
      </p:sp>
      <p:sp>
        <p:nvSpPr>
          <p:cNvPr id="48130" name="Text Box 2"/>
          <p:cNvSpPr txBox="1">
            <a:spLocks noChangeArrowheads="1"/>
          </p:cNvSpPr>
          <p:nvPr/>
        </p:nvSpPr>
        <p:spPr bwMode="auto">
          <a:xfrm>
            <a:off x="323528" y="1268760"/>
            <a:ext cx="8363272" cy="5087590"/>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a:t>
            </a:r>
            <a:r>
              <a:rPr lang="el-GR" b="1" i="1" u="sng" dirty="0">
                <a:solidFill>
                  <a:srgbClr val="FFFFFF"/>
                </a:solidFill>
                <a:latin typeface="Cambria" charset="-95"/>
                <a:ea typeface="Cambria" charset="-95"/>
                <a:cs typeface="Cambria" charset="-95"/>
              </a:rPr>
              <a:t>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467: Γεννήθηκε κοντά στην Καρχηδόνα.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Εξασφάλισε καλή μόρφωση, η οποία περιλάμβανε και τη γνώση της ελληνικής γλώσσας.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Εισήλθε σε μοναστήρι.</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Περιπλανήθηκε σε διάφορα μέρη, για αρκετά χρόνια, εξαιτίας των διώξεων που ασκούσαν στους Ορθόδοξους οι Αρειανοί Βάνδαλοι.</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Χειροτονήθηκε πρεσβύτερος.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507: καταστάθηκε επίσκοπος Ρούσπης.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Εξορίστηκε μαζί με άλλους κληρικούς στη Σαρδηνία.</a:t>
            </a:r>
          </a:p>
          <a:p>
            <a:pPr marL="273050" indent="-271463">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i="1" dirty="0">
              <a:solidFill>
                <a:srgbClr val="FFFFFF"/>
              </a:solidFill>
              <a:latin typeface="Constantia" pitchFamily="16" charset="0"/>
              <a:ea typeface="ヒラギノ角ゴ Pro W3" charset="0"/>
              <a:cs typeface="ヒラギノ角ゴ Pro W3" charset="0"/>
            </a:endParaRPr>
          </a:p>
        </p:txBody>
      </p:sp>
      <p:sp>
        <p:nvSpPr>
          <p:cNvPr id="4813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2D69F73-97EF-47D9-8BC7-DC46239E4B2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457200" y="0"/>
            <a:ext cx="8229600" cy="9810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ΦΟΥΛΓΕΝΤΙΟΣ ΡΟΥΣΠΗΣ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467 – 532)</a:t>
            </a:r>
          </a:p>
        </p:txBody>
      </p:sp>
      <p:sp>
        <p:nvSpPr>
          <p:cNvPr id="49154" name="Text Box 2"/>
          <p:cNvSpPr txBox="1">
            <a:spLocks noChangeArrowheads="1"/>
          </p:cNvSpPr>
          <p:nvPr/>
        </p:nvSpPr>
        <p:spPr bwMode="auto">
          <a:xfrm>
            <a:off x="457200" y="1700808"/>
            <a:ext cx="8229600" cy="4425354"/>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515: ο βασιλιάς των Βανδάλων Θρασαμούνδος τον ανακάλεσε από την εξορία και τον προσκάλεσε στην Καρχηδόνα.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523: επιστρέφει στην επισκοπική του έδρα.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Πέθανε την 1</a:t>
            </a:r>
            <a:r>
              <a:rPr lang="el-GR" i="1" baseline="30000" dirty="0">
                <a:solidFill>
                  <a:srgbClr val="FFFFFF"/>
                </a:solidFill>
                <a:latin typeface="Cambria" charset="-95"/>
                <a:ea typeface="Cambria" charset="-95"/>
                <a:cs typeface="Cambria" charset="-95"/>
              </a:rPr>
              <a:t>η</a:t>
            </a:r>
            <a:r>
              <a:rPr lang="el-GR" i="1" dirty="0">
                <a:solidFill>
                  <a:srgbClr val="FFFFFF"/>
                </a:solidFill>
                <a:latin typeface="Cambria" charset="-95"/>
                <a:ea typeface="Cambria" charset="-95"/>
                <a:cs typeface="Cambria" charset="-95"/>
              </a:rPr>
              <a:t> Ιανουαρίου του έτους 532.</a:t>
            </a:r>
          </a:p>
          <a:p>
            <a:pPr marL="273050" indent="-271463">
              <a:spcBef>
                <a:spcPts val="60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i="1" dirty="0">
              <a:solidFill>
                <a:srgbClr val="FFFFFF"/>
              </a:solidFill>
              <a:latin typeface="Palatino Linotype" charset="0"/>
              <a:ea typeface="ヒラギノ角ゴ Pro W3" charset="0"/>
              <a:cs typeface="ヒラギノ角ゴ Pro W3" charset="0"/>
            </a:endParaRPr>
          </a:p>
        </p:txBody>
      </p:sp>
      <p:sp>
        <p:nvSpPr>
          <p:cNvPr id="4915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1F481BF-F8C6-4343-8D81-2EED42FBE55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457200" y="0"/>
            <a:ext cx="8229600"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ΦΟΥΛΓΕΝΤΙΟΣ ΡΟΥΣΠΗΣ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467 – 532)</a:t>
            </a:r>
          </a:p>
        </p:txBody>
      </p:sp>
      <p:sp>
        <p:nvSpPr>
          <p:cNvPr id="50178" name="Text Box 2"/>
          <p:cNvSpPr txBox="1">
            <a:spLocks noChangeArrowheads="1"/>
          </p:cNvSpPr>
          <p:nvPr/>
        </p:nvSpPr>
        <p:spPr bwMode="auto">
          <a:xfrm>
            <a:off x="457200" y="1340768"/>
            <a:ext cx="8229600" cy="5112568"/>
          </a:xfrm>
          <a:prstGeom prst="rect">
            <a:avLst/>
          </a:prstGeom>
          <a:noFill/>
          <a:ln w="9525" cap="flat">
            <a:noFill/>
            <a:round/>
            <a:headEnd/>
            <a:tailEnd/>
          </a:ln>
          <a:effectLst/>
        </p:spPr>
        <p:txBody>
          <a:bodyPr/>
          <a:lstStyle/>
          <a:p>
            <a:pPr marL="273050" indent="-271463" algn="ctr">
              <a:lnSpc>
                <a:spcPct val="90000"/>
              </a:lnSpc>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lnSpc>
                <a:spcPct val="90000"/>
              </a:lnSpc>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Έγραψε αρκετά συγγράμματα αλλά δε διασώθηκαν όλα.</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Ασχολήθηκε κυρίως με την αντιρρητική γραμματεία, κατά των Αρειανών και των Πελαγιανών.</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Παρουσίασε, επίσης, έργα δογματικά, ομιλητικά, ύμνους.</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Διασώθηκαν 19 Επιστολές του.</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Liber contra Arianos</a:t>
            </a:r>
            <a:r>
              <a:rPr lang="el-GR" i="1" dirty="0">
                <a:solidFill>
                  <a:srgbClr val="FFFFFF"/>
                </a:solidFill>
                <a:latin typeface="Cambria" charset="-95"/>
                <a:ea typeface="Cambria" charset="-95"/>
                <a:cs typeface="Cambria" charset="-95"/>
              </a:rPr>
              <a:t> (Βιβλίο κατά Αρειανών)</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Ad Trasamundum regem libri tres</a:t>
            </a:r>
            <a:r>
              <a:rPr lang="el-GR" i="1" dirty="0">
                <a:solidFill>
                  <a:srgbClr val="FFFFFF"/>
                </a:solidFill>
                <a:latin typeface="Cambria" charset="-95"/>
                <a:ea typeface="Cambria" charset="-95"/>
                <a:cs typeface="Cambria" charset="-95"/>
              </a:rPr>
              <a:t> (Προς Θρασαμούνδον βασιλέα, 3 βιβλία)</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De fide ad Petrum </a:t>
            </a:r>
            <a:r>
              <a:rPr lang="el-GR" i="1" dirty="0">
                <a:solidFill>
                  <a:srgbClr val="FFFFFF"/>
                </a:solidFill>
                <a:latin typeface="Cambria" charset="-95"/>
                <a:ea typeface="Cambria" charset="-95"/>
                <a:cs typeface="Cambria" charset="-95"/>
              </a:rPr>
              <a:t>(Περί πίστεως προς Πέτρον)</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De Trinitate ad Felicem (</a:t>
            </a:r>
            <a:r>
              <a:rPr lang="el-GR" i="1" dirty="0">
                <a:solidFill>
                  <a:srgbClr val="FFFFFF"/>
                </a:solidFill>
                <a:latin typeface="Cambria" charset="-95"/>
                <a:ea typeface="Cambria" charset="-95"/>
                <a:cs typeface="Cambria" charset="-95"/>
              </a:rPr>
              <a:t>Περί Τριάδος προς Φήλικα)</a:t>
            </a:r>
          </a:p>
          <a:p>
            <a:pPr marL="273050" indent="-271463">
              <a:lnSpc>
                <a:spcPct val="90000"/>
              </a:lnSpc>
              <a:spcBef>
                <a:spcPts val="60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i="1" dirty="0">
              <a:solidFill>
                <a:srgbClr val="FFFFFF"/>
              </a:solidFill>
              <a:latin typeface="Palatino Linotype" charset="0"/>
              <a:ea typeface="ヒラギノ角ゴ Pro W3" charset="0"/>
              <a:cs typeface="ヒラギノ角ゴ Pro W3" charset="0"/>
            </a:endParaRPr>
          </a:p>
        </p:txBody>
      </p:sp>
      <p:sp>
        <p:nvSpPr>
          <p:cNvPr id="5017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B8D5093-6CFA-43EC-9681-09CE2AE4E8D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457200" y="0"/>
            <a:ext cx="8229600"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ΦΟΥΛΓΕΝΤΙΟΣ ΡΟΥΣΠΗΣ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467 – 532)</a:t>
            </a:r>
          </a:p>
        </p:txBody>
      </p:sp>
      <p:sp>
        <p:nvSpPr>
          <p:cNvPr id="51202" name="Text Box 2"/>
          <p:cNvSpPr txBox="1">
            <a:spLocks noChangeArrowheads="1"/>
          </p:cNvSpPr>
          <p:nvPr/>
        </p:nvSpPr>
        <p:spPr bwMode="auto">
          <a:xfrm>
            <a:off x="179512" y="1340768"/>
            <a:ext cx="8507288" cy="5184576"/>
          </a:xfrm>
          <a:prstGeom prst="rect">
            <a:avLst/>
          </a:prstGeom>
          <a:noFill/>
          <a:ln w="9525" cap="flat">
            <a:noFill/>
            <a:round/>
            <a:headEnd/>
            <a:tailEnd/>
          </a:ln>
          <a:effectLst/>
        </p:spPr>
        <p:txBody>
          <a:bodyPr/>
          <a:lstStyle/>
          <a:p>
            <a:pPr marL="273050" indent="-271463" algn="ctr">
              <a:lnSpc>
                <a:spcPct val="90000"/>
              </a:lnSpc>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Διδασκαλία</a:t>
            </a:r>
          </a:p>
          <a:p>
            <a:pPr marL="273050" indent="-271463" algn="ctr">
              <a:lnSpc>
                <a:spcPct val="90000"/>
              </a:lnSpc>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Ο αντιαιρετικός του αγώνας στηρίχθηκε σε θεολογικά επιχειρήματα του 4</a:t>
            </a:r>
            <a:r>
              <a:rPr lang="el-GR" i="1" baseline="30000" dirty="0">
                <a:solidFill>
                  <a:srgbClr val="FFFFFF"/>
                </a:solidFill>
                <a:latin typeface="Cambria" charset="-95"/>
                <a:ea typeface="Cambria" charset="-95"/>
                <a:cs typeface="Cambria" charset="-95"/>
              </a:rPr>
              <a:t>ου</a:t>
            </a:r>
            <a:r>
              <a:rPr lang="el-GR" i="1" dirty="0">
                <a:solidFill>
                  <a:srgbClr val="FFFFFF"/>
                </a:solidFill>
                <a:latin typeface="Cambria" charset="-95"/>
                <a:ea typeface="Cambria" charset="-95"/>
                <a:cs typeface="Cambria" charset="-95"/>
              </a:rPr>
              <a:t> αι. και στην Δ’ Οικ. Σύνοδο (451) για την ακεραιότητα και τη διάκριση των δύο φύσεων.</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Στηρίχθηκε στην αυγουστίνεια θεολογία και δεν παρουσίασε πρωτότυπη διδασκαλία.</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Υιοθέτησε τις αυγουστίνειες θέσεις για τον προορισμό αλλά με πιο ριζοσπαστική θεώρηση.</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Δεν αρνήθηκε τη δράση της ελεύθερης βούλησης του ανθρώπου αλλά δεν μπόρεσε να την εναρμονίσει με τη διδασκαλία του προορισμού.</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Τόνισε τη σωτηριολογική σπουδαιότητα του βαπτίσματος και την ενότητα της Καθολικής Εκκλησίας. </a:t>
            </a:r>
          </a:p>
        </p:txBody>
      </p:sp>
      <p:sp>
        <p:nvSpPr>
          <p:cNvPr id="5120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D5AC7D6-8CE1-4957-9737-3E943C3119F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ΦΑΚΟΥΝΔΟΣ ΕΡΜΙΑΝΗΣ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&amp; θανάτου)</a:t>
            </a:r>
          </a:p>
        </p:txBody>
      </p:sp>
      <p:sp>
        <p:nvSpPr>
          <p:cNvPr id="52226" name="Text Box 2"/>
          <p:cNvSpPr txBox="1">
            <a:spLocks noChangeArrowheads="1"/>
          </p:cNvSpPr>
          <p:nvPr/>
        </p:nvSpPr>
        <p:spPr bwMode="auto">
          <a:xfrm>
            <a:off x="323528" y="1340768"/>
            <a:ext cx="8363272" cy="5256882"/>
          </a:xfrm>
          <a:prstGeom prst="rect">
            <a:avLst/>
          </a:prstGeom>
          <a:noFill/>
          <a:ln w="9525" cap="flat">
            <a:noFill/>
            <a:round/>
            <a:headEnd/>
            <a:tailEnd/>
          </a:ln>
          <a:effectLst/>
        </p:spPr>
        <p:txBody>
          <a:bodyPr/>
          <a:lstStyle/>
          <a:p>
            <a:pPr marL="273050" indent="-271463" algn="ctr">
              <a:lnSpc>
                <a:spcPct val="90000"/>
              </a:lnSpc>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u="sng" dirty="0">
                <a:solidFill>
                  <a:srgbClr val="FFFFFF"/>
                </a:solidFill>
                <a:latin typeface="Cambria" charset="-95"/>
                <a:ea typeface="Cambria" charset="-95"/>
                <a:cs typeface="Cambria" charset="-95"/>
              </a:rPr>
              <a:t>Βιογραφικά </a:t>
            </a:r>
            <a:r>
              <a:rPr lang="el-GR" sz="2200" i="1" u="sng" dirty="0" smtClean="0">
                <a:solidFill>
                  <a:srgbClr val="FFFFFF"/>
                </a:solidFill>
                <a:latin typeface="Cambria" charset="-95"/>
                <a:ea typeface="Cambria" charset="-95"/>
                <a:cs typeface="Cambria" charset="-95"/>
              </a:rPr>
              <a:t>Στοιχεία</a:t>
            </a:r>
          </a:p>
          <a:p>
            <a:pPr marL="273050" indent="-271463" algn="ctr">
              <a:lnSpc>
                <a:spcPct val="90000"/>
              </a:lnSpc>
              <a:spcBef>
                <a:spcPts val="55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b="1" i="1" u="sng" dirty="0">
              <a:solidFill>
                <a:srgbClr val="FFFFFF"/>
              </a:solidFill>
              <a:latin typeface="Cambria" charset="-95"/>
              <a:ea typeface="Cambria" charset="-95"/>
              <a:cs typeface="Cambria" charset="-95"/>
            </a:endParaRPr>
          </a:p>
          <a:p>
            <a:pPr marL="273050" indent="-271463">
              <a:lnSpc>
                <a:spcPct val="90000"/>
              </a:lnSpc>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Γνωρίζουμε ελάχιστα στοιχεία για </a:t>
            </a:r>
            <a:r>
              <a:rPr lang="el-GR" sz="2200" i="1" dirty="0" smtClean="0">
                <a:solidFill>
                  <a:srgbClr val="FFFFFF"/>
                </a:solidFill>
                <a:latin typeface="Cambria" charset="-95"/>
                <a:ea typeface="Cambria" charset="-95"/>
                <a:cs typeface="Cambria" charset="-95"/>
              </a:rPr>
              <a:t>το </a:t>
            </a:r>
            <a:r>
              <a:rPr lang="el-GR" sz="2200" i="1" dirty="0">
                <a:solidFill>
                  <a:srgbClr val="FFFFFF"/>
                </a:solidFill>
                <a:latin typeface="Cambria" charset="-95"/>
                <a:ea typeface="Cambria" charset="-95"/>
                <a:cs typeface="Cambria" charset="-95"/>
              </a:rPr>
              <a:t>βίο του.</a:t>
            </a:r>
          </a:p>
          <a:p>
            <a:pPr marL="273050" indent="-271463">
              <a:lnSpc>
                <a:spcPct val="90000"/>
              </a:lnSpc>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Έδρασε στα μέσα του 6</a:t>
            </a:r>
            <a:r>
              <a:rPr lang="el-GR" sz="2200" i="1" baseline="30000" dirty="0">
                <a:solidFill>
                  <a:srgbClr val="FFFFFF"/>
                </a:solidFill>
                <a:latin typeface="Cambria" charset="-95"/>
                <a:ea typeface="Cambria" charset="-95"/>
                <a:cs typeface="Cambria" charset="-95"/>
              </a:rPr>
              <a:t>ου</a:t>
            </a:r>
            <a:r>
              <a:rPr lang="el-GR" sz="2200" i="1" dirty="0">
                <a:solidFill>
                  <a:srgbClr val="FFFFFF"/>
                </a:solidFill>
                <a:latin typeface="Cambria" charset="-95"/>
                <a:ea typeface="Cambria" charset="-95"/>
                <a:cs typeface="Cambria" charset="-95"/>
              </a:rPr>
              <a:t> αι.</a:t>
            </a:r>
          </a:p>
          <a:p>
            <a:pPr marL="273050" indent="-271463">
              <a:lnSpc>
                <a:spcPct val="90000"/>
              </a:lnSpc>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Είχε ενεργή συμμετοχή στην έριδα των Τριών Κεφαλαίων (544).</a:t>
            </a:r>
          </a:p>
          <a:p>
            <a:pPr marL="273050" indent="-271463">
              <a:lnSpc>
                <a:spcPct val="90000"/>
              </a:lnSpc>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544: δημοσιεύτηκε το Διάταγμα του Ιουστινιανού για την καταδίκη του Θεόδωρου Μοψουεστίας, του Θεοδώρητου Κύρου και του Ίβα Εδέσσης.</a:t>
            </a:r>
          </a:p>
          <a:p>
            <a:pPr marL="273050" indent="-271463">
              <a:lnSpc>
                <a:spcPct val="90000"/>
              </a:lnSpc>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Υπερασπίστηκε τους τρεις καταδικασθέντες για </a:t>
            </a:r>
            <a:r>
              <a:rPr lang="el-GR" sz="2200" i="1" dirty="0" smtClean="0">
                <a:solidFill>
                  <a:srgbClr val="FFFFFF"/>
                </a:solidFill>
                <a:latin typeface="Cambria" charset="-95"/>
                <a:ea typeface="Cambria" charset="-95"/>
                <a:cs typeface="Cambria" charset="-95"/>
              </a:rPr>
              <a:t>Νεστοριανισμό </a:t>
            </a:r>
            <a:r>
              <a:rPr lang="el-GR" sz="2200" i="1" dirty="0">
                <a:solidFill>
                  <a:srgbClr val="FFFFFF"/>
                </a:solidFill>
                <a:latin typeface="Cambria" charset="-95"/>
                <a:ea typeface="Cambria" charset="-95"/>
                <a:cs typeface="Cambria" charset="-95"/>
              </a:rPr>
              <a:t>συγγραφείς. </a:t>
            </a:r>
          </a:p>
          <a:p>
            <a:pPr marL="273050" indent="-271463">
              <a:lnSpc>
                <a:spcPct val="90000"/>
              </a:lnSpc>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Δεν αποδέχθηκε τον αναθεματισμό των Τριών Κεφαλαίων, που έγινε από την Ε’ Οικουμενική Σύνοδο στην Κων/πολη (533).</a:t>
            </a:r>
          </a:p>
          <a:p>
            <a:pPr marL="273050" indent="-271463">
              <a:lnSpc>
                <a:spcPct val="90000"/>
              </a:lnSpc>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Μέχρι το 568 παρουσιάζονται ακόμα ίχνη της δραστηριότητάς του.</a:t>
            </a:r>
          </a:p>
          <a:p>
            <a:pPr marL="273050" indent="-271463">
              <a:lnSpc>
                <a:spcPct val="90000"/>
              </a:lnSpc>
              <a:spcBef>
                <a:spcPts val="55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5222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99CB755-8B01-4747-BCB7-9C32FD10517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468312" y="0"/>
            <a:ext cx="8218487" cy="119675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ΦΑΚΟΥΝΔΟΣ ΕΡΜΙΑΝΗΣ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&amp; θανάτου)</a:t>
            </a:r>
          </a:p>
        </p:txBody>
      </p:sp>
      <p:sp>
        <p:nvSpPr>
          <p:cNvPr id="53250" name="Text Box 2"/>
          <p:cNvSpPr txBox="1">
            <a:spLocks noChangeArrowheads="1"/>
          </p:cNvSpPr>
          <p:nvPr/>
        </p:nvSpPr>
        <p:spPr bwMode="auto">
          <a:xfrm>
            <a:off x="468312" y="1844824"/>
            <a:ext cx="8229601" cy="4281339"/>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Pro Defensione trium capitulorum (</a:t>
            </a:r>
            <a:r>
              <a:rPr lang="el-GR" i="1" dirty="0">
                <a:solidFill>
                  <a:srgbClr val="FFFFFF"/>
                </a:solidFill>
                <a:latin typeface="Cambria" charset="-95"/>
                <a:ea typeface="Cambria" charset="-95"/>
                <a:cs typeface="Cambria" charset="-95"/>
              </a:rPr>
              <a:t>Υπέρ της υπεράσπισης των τριών κεφαλαίων)</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i="1" dirty="0">
                <a:solidFill>
                  <a:srgbClr val="FFFFFF"/>
                </a:solidFill>
                <a:latin typeface="Cambria" charset="-95"/>
                <a:ea typeface="Cambria" charset="-95"/>
                <a:cs typeface="Cambria" charset="-95"/>
              </a:rPr>
              <a:t>Liber contra Mocianum Scholasticum (</a:t>
            </a:r>
            <a:r>
              <a:rPr lang="el-GR" i="1" dirty="0">
                <a:solidFill>
                  <a:srgbClr val="FFFFFF"/>
                </a:solidFill>
                <a:latin typeface="Cambria" charset="-95"/>
                <a:ea typeface="Cambria" charset="-95"/>
                <a:cs typeface="Cambria" charset="-95"/>
              </a:rPr>
              <a:t>Βιβλίο κατά του </a:t>
            </a:r>
            <a:r>
              <a:rPr lang="el-GR" i="1" dirty="0" err="1" smtClean="0">
                <a:solidFill>
                  <a:srgbClr val="FFFFFF"/>
                </a:solidFill>
                <a:latin typeface="Cambria" charset="-95"/>
                <a:ea typeface="Cambria" charset="-95"/>
                <a:cs typeface="Cambria" charset="-95"/>
              </a:rPr>
              <a:t>Μοκιανού</a:t>
            </a:r>
            <a:r>
              <a:rPr lang="el-GR" i="1" dirty="0">
                <a:solidFill>
                  <a:srgbClr val="FFFFFF"/>
                </a:solidFill>
                <a:latin typeface="Cambria" charset="-95"/>
                <a:ea typeface="Cambria" charset="-95"/>
                <a:cs typeface="Cambria" charset="-95"/>
              </a:rPr>
              <a:t>)</a:t>
            </a:r>
          </a:p>
        </p:txBody>
      </p:sp>
      <p:sp>
        <p:nvSpPr>
          <p:cNvPr id="5325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356688B-2C1B-48DD-8DB7-28BE649EF96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457200" y="0"/>
            <a:ext cx="822960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600" i="1" u="sng" dirty="0">
                <a:solidFill>
                  <a:srgbClr val="DBF5F9"/>
                </a:solidFill>
                <a:latin typeface="Cambria" charset="-95"/>
                <a:ea typeface="Cambria" charset="-95"/>
                <a:cs typeface="Cambria" charset="-95"/>
              </a:rPr>
              <a:t>Ιταλική Γραμματεία</a:t>
            </a:r>
          </a:p>
        </p:txBody>
      </p:sp>
      <p:sp>
        <p:nvSpPr>
          <p:cNvPr id="54274" name="Text Box 2"/>
          <p:cNvSpPr txBox="1">
            <a:spLocks noChangeArrowheads="1"/>
          </p:cNvSpPr>
          <p:nvPr/>
        </p:nvSpPr>
        <p:spPr bwMode="auto">
          <a:xfrm>
            <a:off x="323528" y="1340768"/>
            <a:ext cx="8363272" cy="5015582"/>
          </a:xfrm>
          <a:prstGeom prst="rect">
            <a:avLst/>
          </a:prstGeom>
          <a:noFill/>
          <a:ln w="9525" cap="flat">
            <a:noFill/>
            <a:round/>
            <a:headEnd/>
            <a:tailEnd/>
          </a:ln>
          <a:effectLst/>
        </p:spPr>
        <p:txBody>
          <a:bodyPr/>
          <a:lstStyle/>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Ιππόλυτος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Νοβατιανός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Φίρμικος Ματέρνος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Ευσέβιος Βερκέλλης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Λουκίφερος Καλάρεως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Δάμασος Ρώμης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Φιλάστριος Βρεσκίας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Αμβροσιαστής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Αμβρόσιος Μεδιολάνων</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Παυλίνος Νώλης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Ιερώνυμος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Τυράννιος Ρουφίνος</a:t>
            </a:r>
          </a:p>
        </p:txBody>
      </p:sp>
      <p:sp>
        <p:nvSpPr>
          <p:cNvPr id="5427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778C4D7-C23C-41FE-A3E6-7E2A075187A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1"/>
            <a:ext cx="8229600" cy="126841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ΜΑΡΚΟΣ ΜΙΝΟΥΚΙΟΣ ΦΗΛΙΞ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τέλη 2</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 – μέσα του 3</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a:t>
            </a:r>
          </a:p>
        </p:txBody>
      </p:sp>
      <p:sp>
        <p:nvSpPr>
          <p:cNvPr id="8194" name="Text Box 2"/>
          <p:cNvSpPr txBox="1">
            <a:spLocks noChangeArrowheads="1"/>
          </p:cNvSpPr>
          <p:nvPr/>
        </p:nvSpPr>
        <p:spPr bwMode="auto">
          <a:xfrm>
            <a:off x="457200" y="1412775"/>
            <a:ext cx="8229600" cy="4713387"/>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Διδασκαλία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Δεν απέρριπτε τη φιλοσοφία, αλλά την υιοθετούσε</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Πλούσιες αναφορές σε συγγράμματα Ελλήνων και Ρωμαίων φιλοσόφων.</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Πρόκειται περισσότερο για μια φιλοσοφική και νομική αντιμετώπιση του Χριστιανισμού, παρά για μία δογματική κατοχύρωση της αλήθειας του, η οποία να στηρίζεται στην εμπειρία της Εκκλησίας. </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Τονίζεται ο μονοθεϊσμός και η Ανάσταση.</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Υπερασπίζεται τη χριστιανική πίστη.</a:t>
            </a:r>
          </a:p>
        </p:txBody>
      </p:sp>
      <p:sp>
        <p:nvSpPr>
          <p:cNvPr id="819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46BF9A0-9C05-463D-AAA3-7825FD9868F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457200" y="0"/>
            <a:ext cx="822960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i="1" u="sng" dirty="0">
                <a:solidFill>
                  <a:srgbClr val="DBF5F9"/>
                </a:solidFill>
                <a:latin typeface="Cambria" charset="-95"/>
                <a:ea typeface="Cambria" charset="-95"/>
                <a:cs typeface="Cambria" charset="-95"/>
              </a:rPr>
              <a:t>Ιταλική Γραμματεία</a:t>
            </a:r>
          </a:p>
        </p:txBody>
      </p:sp>
      <p:sp>
        <p:nvSpPr>
          <p:cNvPr id="55298" name="Text Box 2"/>
          <p:cNvSpPr txBox="1">
            <a:spLocks noChangeArrowheads="1"/>
          </p:cNvSpPr>
          <p:nvPr/>
        </p:nvSpPr>
        <p:spPr bwMode="auto">
          <a:xfrm>
            <a:off x="457200" y="1700807"/>
            <a:ext cx="8229600" cy="4425355"/>
          </a:xfrm>
          <a:prstGeom prst="rect">
            <a:avLst/>
          </a:prstGeom>
          <a:noFill/>
          <a:ln w="9525" cap="flat">
            <a:noFill/>
            <a:round/>
            <a:headEnd/>
            <a:tailEnd/>
          </a:ln>
          <a:effectLst/>
        </p:spPr>
        <p:txBody>
          <a:bodyPr/>
          <a:lstStyle/>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Ιουλιανός Αικλάνων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Λέων Α’ ο Μέγας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Πέτρος Ραβέννας ο </a:t>
            </a:r>
            <a:r>
              <a:rPr lang="el-GR" i="1" dirty="0" smtClean="0">
                <a:solidFill>
                  <a:srgbClr val="FFFFFF"/>
                </a:solidFill>
                <a:latin typeface="Cambria" charset="-95"/>
                <a:ea typeface="Cambria" charset="-95"/>
                <a:cs typeface="Cambria" charset="-95"/>
              </a:rPr>
              <a:t>Χρυσολόγος</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Εννώδιος Τικίνου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Βοήθιος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Βενέδικτος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Κασσιόδωρος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Διονύσιος ο Μικρός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Γρηγόριος Μέγας ο Διάλογος</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5529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CE9FD2E-C595-4B5C-BFDE-BBCF9B6DF47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457200" y="0"/>
            <a:ext cx="8229600"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ΙΠΠΟΛΥΤΟΣ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170-236)</a:t>
            </a:r>
          </a:p>
        </p:txBody>
      </p:sp>
      <p:sp>
        <p:nvSpPr>
          <p:cNvPr id="56322" name="Text Box 2"/>
          <p:cNvSpPr txBox="1">
            <a:spLocks noChangeArrowheads="1"/>
          </p:cNvSpPr>
          <p:nvPr/>
        </p:nvSpPr>
        <p:spPr bwMode="auto">
          <a:xfrm>
            <a:off x="251520" y="1268760"/>
            <a:ext cx="8435280" cy="5328592"/>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Είχε ελληνική καταγωγή, πιθανώς μικρασιατική.</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Έδρασε στη Ρώμη ως πρεσβύτερος μετά το 190.</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Εξορίστηκε από τις ρωμαϊκές αρχές το έτος 235.</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Ήταν φιλόσοφος με λαμπρή παιδεία.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Ήρθε σε ρήξη με τον επίσκοπο Ρώμης Ζεφυρίνο και με το διάδοχό του Κάλλιστο.</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Απαιτούσε αυστηρή αντιμετώπιση των Μοναρχιανών.</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smtClean="0">
                <a:solidFill>
                  <a:srgbClr val="FFFFFF"/>
                </a:solidFill>
                <a:latin typeface="Cambria" charset="-95"/>
                <a:ea typeface="Cambria" charset="-95"/>
                <a:cs typeface="Cambria" charset="-95"/>
              </a:rPr>
              <a:t>Εξαιτίας </a:t>
            </a:r>
            <a:r>
              <a:rPr lang="el-GR" i="1" dirty="0">
                <a:solidFill>
                  <a:srgbClr val="FFFFFF"/>
                </a:solidFill>
                <a:latin typeface="Cambria" charset="-95"/>
                <a:ea typeface="Cambria" charset="-95"/>
                <a:cs typeface="Cambria" charset="-95"/>
              </a:rPr>
              <a:t>της κόντρας που είχε μερικοί των θεωρούν πως υπήρξε </a:t>
            </a:r>
            <a:r>
              <a:rPr lang="el-GR" i="1" dirty="0" smtClean="0">
                <a:solidFill>
                  <a:srgbClr val="FFFFFF"/>
                </a:solidFill>
                <a:latin typeface="Cambria" charset="-95"/>
                <a:ea typeface="Cambria" charset="-95"/>
                <a:cs typeface="Cambria" charset="-95"/>
              </a:rPr>
              <a:t>σχισματικός </a:t>
            </a:r>
            <a:r>
              <a:rPr lang="el-GR" i="1" dirty="0">
                <a:solidFill>
                  <a:srgbClr val="FFFFFF"/>
                </a:solidFill>
                <a:latin typeface="Cambria" charset="-95"/>
                <a:ea typeface="Cambria" charset="-95"/>
                <a:cs typeface="Cambria" charset="-95"/>
              </a:rPr>
              <a:t>επίσκοπος Ρώμης.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Κατέληξε από τις κακουχίες στη Σαρδηνία, πιθανώς το 236.</a:t>
            </a:r>
          </a:p>
        </p:txBody>
      </p:sp>
      <p:sp>
        <p:nvSpPr>
          <p:cNvPr id="5632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72537B9-A6A8-456F-BCC1-81612F76342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457200" y="-1"/>
            <a:ext cx="8229600" cy="123666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ΙΠΠΟΛΥΤΟΣ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170-236)</a:t>
            </a:r>
          </a:p>
        </p:txBody>
      </p:sp>
      <p:sp>
        <p:nvSpPr>
          <p:cNvPr id="57346" name="Text Box 2"/>
          <p:cNvSpPr txBox="1">
            <a:spLocks noChangeArrowheads="1"/>
          </p:cNvSpPr>
          <p:nvPr/>
        </p:nvSpPr>
        <p:spPr bwMode="auto">
          <a:xfrm>
            <a:off x="457200" y="1628800"/>
            <a:ext cx="8229600" cy="4537050"/>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Έγραψε το εκτενές συγγραφικό του έργο στην ελληνική γλώσσα.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Ασχολήθηκε με ερμηνευτικά, αντιαιρετικά απολογητικά συγγράμματα αλλά και με τη χρονογραφία.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Έχει απλό ύφος με ελάχιστα ρητορικά σχήματα.</a:t>
            </a:r>
          </a:p>
        </p:txBody>
      </p:sp>
      <p:sp>
        <p:nvSpPr>
          <p:cNvPr id="5734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03C3832-FD3D-48BB-921F-0850F0F3C10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457200" y="0"/>
            <a:ext cx="8229600" cy="126876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ΙΠΠΟΛΥΤΟΣ</a:t>
            </a:r>
            <a:r>
              <a:rPr lang="el-GR" sz="2800" b="1" i="1" dirty="0">
                <a:solidFill>
                  <a:srgbClr val="DBF5F9"/>
                </a:solidFill>
                <a:latin typeface="Palatino Linotype" charset="0"/>
                <a:ea typeface="ヒラギノ角ゴ Pro W3" charset="0"/>
                <a:cs typeface="ヒラギノ角ゴ Pro W3" charset="0"/>
              </a:rPr>
              <a:t> </a:t>
            </a:r>
            <a:endParaRPr lang="el-GR" sz="2800" b="1" i="1" dirty="0" smtClean="0">
              <a:solidFill>
                <a:srgbClr val="DBF5F9"/>
              </a:solidFill>
              <a:latin typeface="Palatino Linotype" charset="0"/>
              <a:ea typeface="ヒラギノ角ゴ Pro W3" charset="0"/>
              <a:cs typeface="ヒラギノ角ゴ Pro W3"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170-236)</a:t>
            </a:r>
          </a:p>
        </p:txBody>
      </p:sp>
      <p:sp>
        <p:nvSpPr>
          <p:cNvPr id="58370" name="Text Box 2"/>
          <p:cNvSpPr txBox="1">
            <a:spLocks noChangeArrowheads="1"/>
          </p:cNvSpPr>
          <p:nvPr/>
        </p:nvSpPr>
        <p:spPr bwMode="auto">
          <a:xfrm>
            <a:off x="179512" y="1628800"/>
            <a:ext cx="8507288" cy="4896544"/>
          </a:xfrm>
          <a:prstGeom prst="rect">
            <a:avLst/>
          </a:prstGeom>
          <a:noFill/>
          <a:ln w="9525" cap="flat">
            <a:noFill/>
            <a:round/>
            <a:headEnd/>
            <a:tailEnd/>
          </a:ln>
          <a:effectLst/>
        </p:spPr>
        <p:txBody>
          <a:bodyPr/>
          <a:lstStyle/>
          <a:p>
            <a:pPr marL="273050" indent="-271463" algn="ctr">
              <a:lnSpc>
                <a:spcPct val="90000"/>
              </a:lnSpc>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Διδασκαλία</a:t>
            </a:r>
          </a:p>
          <a:p>
            <a:pPr marL="273050" indent="-271463" algn="ctr">
              <a:lnSpc>
                <a:spcPct val="90000"/>
              </a:lnSpc>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Εξέφρασε το πνεύμα της παράδοσης της Καθολικής Εκκλησίας.</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Η διδασκαλία του συνέβαλε στην καταπολέμηση του Μοναρχιανισμού.</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Ήταν αρνητικός στη χρήση της φιλοσοφίας από τη θεολογία.</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Έκανε τη διάκριση μόνο των δύο προσώπων της Αγίας Τριάδας, του Θεού Πατέρα, ως κύρια δύναμη και του Λόγου που προήλθε από τη βούληση του Πατέρα και σαρκώθηκε για τη σωτηρία των ανθρώπων.</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Υπήρξε αρκετά αυστηρός ως προς το θέμα της άφεσης των αμαρτιών. </a:t>
            </a:r>
          </a:p>
        </p:txBody>
      </p:sp>
      <p:sp>
        <p:nvSpPr>
          <p:cNvPr id="5837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824BCA-0D3D-4A4A-B34C-E7D40132CD1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457200" y="0"/>
            <a:ext cx="8229600" cy="103822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ΝΟΒΑΤΙΑΝΟΣ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200 – άγνωστη ημερομηνία θανάτου)</a:t>
            </a:r>
          </a:p>
        </p:txBody>
      </p:sp>
      <p:sp>
        <p:nvSpPr>
          <p:cNvPr id="59394" name="Text Box 2"/>
          <p:cNvSpPr txBox="1">
            <a:spLocks noChangeArrowheads="1"/>
          </p:cNvSpPr>
          <p:nvPr/>
        </p:nvSpPr>
        <p:spPr bwMode="auto">
          <a:xfrm>
            <a:off x="107504" y="1844823"/>
            <a:ext cx="8579296" cy="4281339"/>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Βαπτίσθηκε δια ραντισμού επειδή ήταν άρρωστος.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Έδρασε ως πρεσβύτερος στη Ρώμη.</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Η χειροτονία του αμφισβητήθηκε επειδή είχε λάβει το βάπτισμα των κλινικών.</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 251 έγινε σχισματικός επίσκοπος Ρώμης. Η αντικανονική αυτή ενέργεια αντιμετωπίστηκε από τον Κορνήλιο το ίδιο έτος, με Σύνοδο 60 επισκόπων.</a:t>
            </a:r>
          </a:p>
        </p:txBody>
      </p:sp>
      <p:sp>
        <p:nvSpPr>
          <p:cNvPr id="5939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EF450C8-FE13-4EA8-B668-CE5DE03662A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457200" y="188640"/>
            <a:ext cx="8229600" cy="11521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ΝΟΒΑΤΙΑΝΟΣ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200 – άγνωστη ημερομηνία θανάτου)</a:t>
            </a:r>
          </a:p>
        </p:txBody>
      </p:sp>
      <p:sp>
        <p:nvSpPr>
          <p:cNvPr id="60418" name="Text Box 2"/>
          <p:cNvSpPr txBox="1">
            <a:spLocks noChangeArrowheads="1"/>
          </p:cNvSpPr>
          <p:nvPr/>
        </p:nvSpPr>
        <p:spPr bwMode="auto">
          <a:xfrm>
            <a:off x="457200" y="2204864"/>
            <a:ext cx="8229600" cy="3921298"/>
          </a:xfrm>
          <a:prstGeom prst="rect">
            <a:avLst/>
          </a:prstGeom>
          <a:noFill/>
          <a:ln w="9525" cap="flat">
            <a:noFill/>
            <a:round/>
            <a:headEnd/>
            <a:tailEnd/>
          </a:ln>
          <a:effectLst/>
        </p:spPr>
        <p:txBody>
          <a:bodyPr/>
          <a:lstStyle/>
          <a:p>
            <a:pPr marL="365125" indent="-254000" algn="ctr">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u="sng" dirty="0" smtClean="0">
                <a:solidFill>
                  <a:srgbClr val="FFFFFF"/>
                </a:solidFill>
                <a:latin typeface="Cambria" charset="-95"/>
                <a:ea typeface="Cambria" charset="-95"/>
                <a:cs typeface="Cambria" charset="-95"/>
              </a:rPr>
              <a:t>Έργα</a:t>
            </a:r>
          </a:p>
          <a:p>
            <a:pPr marL="365125" indent="-254000" algn="ctr">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b="1" i="1" u="sng" dirty="0">
              <a:solidFill>
                <a:srgbClr val="FFFFFF"/>
              </a:solidFill>
              <a:latin typeface="Cambria" charset="-95"/>
              <a:ea typeface="Cambria" charset="-95"/>
              <a:cs typeface="Cambria" charset="-95"/>
            </a:endParaRPr>
          </a:p>
          <a:p>
            <a:pPr marL="365125" indent="-254000">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Υπήρξε δόκιμος συγγραφέας με καλό χειρισμό της λατινικής γλώσσας.</a:t>
            </a:r>
          </a:p>
          <a:p>
            <a:pPr marL="365125" indent="-254000">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Σημαντικότερα έργα:</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Περί Τριάδος,</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θεαμάτων</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του αγαθού της αγνότητας</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των ιουδαϊκών τροφών</a:t>
            </a:r>
          </a:p>
        </p:txBody>
      </p:sp>
      <p:sp>
        <p:nvSpPr>
          <p:cNvPr id="6041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42EA32D-1CB5-49AF-8947-B13C3A61C00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251520" y="116632"/>
            <a:ext cx="8435280" cy="100811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ΝΟΒΑΤΙΑΝΟΣ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200 – άγνωστη ημερομηνία θανάτου)</a:t>
            </a:r>
          </a:p>
        </p:txBody>
      </p:sp>
      <p:sp>
        <p:nvSpPr>
          <p:cNvPr id="61442" name="Text Box 2"/>
          <p:cNvSpPr txBox="1">
            <a:spLocks noChangeArrowheads="1"/>
          </p:cNvSpPr>
          <p:nvPr/>
        </p:nvSpPr>
        <p:spPr bwMode="auto">
          <a:xfrm>
            <a:off x="457200" y="1700808"/>
            <a:ext cx="8240713" cy="4906367"/>
          </a:xfrm>
          <a:prstGeom prst="rect">
            <a:avLst/>
          </a:prstGeom>
          <a:noFill/>
          <a:ln w="9525" cap="flat">
            <a:noFill/>
            <a:round/>
            <a:headEnd/>
            <a:tailEnd/>
          </a:ln>
          <a:effectLst/>
        </p:spPr>
        <p:txBody>
          <a:bodyPr/>
          <a:lstStyle/>
          <a:p>
            <a:pPr marL="365125" indent="-254000" algn="ctr">
              <a:lnSpc>
                <a:spcPct val="90000"/>
              </a:lnSpc>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u="sng" dirty="0" smtClean="0">
                <a:solidFill>
                  <a:srgbClr val="FFFFFF"/>
                </a:solidFill>
                <a:latin typeface="Cambria" charset="-95"/>
                <a:ea typeface="Cambria" charset="-95"/>
                <a:cs typeface="Cambria" charset="-95"/>
              </a:rPr>
              <a:t>Διδασκαλία</a:t>
            </a:r>
          </a:p>
          <a:p>
            <a:pPr marL="365125" indent="-254000" algn="ctr">
              <a:lnSpc>
                <a:spcPct val="90000"/>
              </a:lnSpc>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b="1" i="1" u="sng" dirty="0">
              <a:solidFill>
                <a:srgbClr val="FFFFFF"/>
              </a:solidFill>
              <a:latin typeface="Cambria" charset="-95"/>
              <a:ea typeface="Cambria" charset="-95"/>
              <a:cs typeface="Cambria" charset="-95"/>
            </a:endParaRP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Πολέμησε την αίρεση του Μοναρχιανισμού.</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Υιοθέτησε το σχήμα της υποταγής του Υιού στον Πατέρα.</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Ερμήνευσε πνευματικώς τις απαγορεύσεις του Μωσαϊκού Νόμου περί των ακαθάρτων βρωμάτων, λέγοντας πως στόχος </a:t>
            </a:r>
            <a:r>
              <a:rPr lang="el-GR" i="1" dirty="0" smtClean="0">
                <a:solidFill>
                  <a:srgbClr val="FFFFFF"/>
                </a:solidFill>
                <a:latin typeface="Cambria" charset="-95"/>
                <a:ea typeface="Cambria" charset="-95"/>
                <a:cs typeface="Cambria" charset="-95"/>
              </a:rPr>
              <a:t>της </a:t>
            </a:r>
            <a:r>
              <a:rPr lang="el-GR" i="1" dirty="0">
                <a:solidFill>
                  <a:srgbClr val="FFFFFF"/>
                </a:solidFill>
                <a:latin typeface="Cambria" charset="-95"/>
                <a:ea typeface="Cambria" charset="-95"/>
                <a:cs typeface="Cambria" charset="-95"/>
              </a:rPr>
              <a:t>απαγόρευσης ήταν η αποχή από τις αμαρτίες.</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Τις ηθικές του απόψεις χαρακτήριζε </a:t>
            </a:r>
            <a:r>
              <a:rPr lang="el-GR" i="1" dirty="0" smtClean="0">
                <a:solidFill>
                  <a:srgbClr val="FFFFFF"/>
                </a:solidFill>
                <a:latin typeface="Cambria" charset="-95"/>
                <a:ea typeface="Cambria" charset="-95"/>
                <a:cs typeface="Cambria" charset="-95"/>
              </a:rPr>
              <a:t>μια </a:t>
            </a:r>
            <a:r>
              <a:rPr lang="el-GR" i="1" dirty="0">
                <a:solidFill>
                  <a:srgbClr val="FFFFFF"/>
                </a:solidFill>
                <a:latin typeface="Cambria" charset="-95"/>
                <a:ea typeface="Cambria" charset="-95"/>
                <a:cs typeface="Cambria" charset="-95"/>
              </a:rPr>
              <a:t>υπερβολική αυστηρότητα, ενώ ήταν αυστηρός και αδιάλλακτος στο θέμα της επιστροφής των </a:t>
            </a:r>
            <a:r>
              <a:rPr lang="el-GR" i="1" dirty="0" smtClean="0">
                <a:solidFill>
                  <a:srgbClr val="FFFFFF"/>
                </a:solidFill>
                <a:latin typeface="Cambria" charset="-95"/>
                <a:ea typeface="Cambria" charset="-95"/>
                <a:cs typeface="Cambria" charset="-95"/>
              </a:rPr>
              <a:t>πεπτωκότων </a:t>
            </a:r>
            <a:r>
              <a:rPr lang="el-GR" i="1" dirty="0">
                <a:solidFill>
                  <a:srgbClr val="FFFFFF"/>
                </a:solidFill>
                <a:latin typeface="Cambria" charset="-95"/>
                <a:ea typeface="Cambria" charset="-95"/>
                <a:cs typeface="Cambria" charset="-95"/>
              </a:rPr>
              <a:t>στο εκκλησιαστικό σώμα.</a:t>
            </a:r>
          </a:p>
          <a:p>
            <a:pPr marL="365125" indent="-254000">
              <a:lnSpc>
                <a:spcPct val="90000"/>
              </a:lnSpc>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Αρνιόταν τη δύναμη της </a:t>
            </a:r>
            <a:r>
              <a:rPr lang="el-GR" i="1" dirty="0" smtClean="0">
                <a:solidFill>
                  <a:srgbClr val="FFFFFF"/>
                </a:solidFill>
                <a:latin typeface="Cambria" charset="-95"/>
                <a:ea typeface="Cambria" charset="-95"/>
                <a:cs typeface="Cambria" charset="-95"/>
              </a:rPr>
              <a:t>Εκκλησίας </a:t>
            </a:r>
            <a:r>
              <a:rPr lang="el-GR" i="1" dirty="0">
                <a:solidFill>
                  <a:srgbClr val="FFFFFF"/>
                </a:solidFill>
                <a:latin typeface="Cambria" charset="-95"/>
                <a:ea typeface="Cambria" charset="-95"/>
                <a:cs typeface="Cambria" charset="-95"/>
              </a:rPr>
              <a:t>να συγχωρεί αμαρτίες.</a:t>
            </a:r>
          </a:p>
          <a:p>
            <a:pPr marL="365125" indent="-254000">
              <a:lnSpc>
                <a:spcPct val="90000"/>
              </a:lnSpc>
              <a:spcBef>
                <a:spcPts val="600"/>
              </a:spcBef>
              <a:buClr>
                <a:srgbClr val="0BD0D9"/>
              </a:buClr>
              <a:buSzPct val="95000"/>
              <a:buFont typeface="Wingdings 3" charset="2"/>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i="1" dirty="0">
              <a:solidFill>
                <a:srgbClr val="FFFFFF"/>
              </a:solidFill>
              <a:latin typeface="Palatino Linotype" charset="0"/>
              <a:ea typeface="ヒラギノ角ゴ Pro W3" charset="0"/>
              <a:cs typeface="ヒラギノ角ゴ Pro W3" charset="0"/>
            </a:endParaRPr>
          </a:p>
        </p:txBody>
      </p:sp>
      <p:sp>
        <p:nvSpPr>
          <p:cNvPr id="6144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877D129-A3F3-4D9C-A34F-C94642BD4EF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179512" y="260648"/>
            <a:ext cx="8507288" cy="12241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ΦΙΡΜΙΚΟΣ ΜΑΤΕΡΝΟΣ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&amp; θανάτου)</a:t>
            </a:r>
          </a:p>
        </p:txBody>
      </p:sp>
      <p:sp>
        <p:nvSpPr>
          <p:cNvPr id="62466" name="Text Box 2"/>
          <p:cNvSpPr txBox="1">
            <a:spLocks noChangeArrowheads="1"/>
          </p:cNvSpPr>
          <p:nvPr/>
        </p:nvSpPr>
        <p:spPr bwMode="auto">
          <a:xfrm>
            <a:off x="323528" y="2348879"/>
            <a:ext cx="8363272" cy="3777283"/>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Σπούδασε φιλοσοφία και ρητορική και άσκησε το επάγγελμα του δικηγόρου.</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Βαπτίσθηκε το 337 και μέχρι το 350 ανέπτυξε δραστήριο αγώνα κατά των Εθνικών.</a:t>
            </a:r>
          </a:p>
        </p:txBody>
      </p:sp>
      <p:sp>
        <p:nvSpPr>
          <p:cNvPr id="6246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48EEF13-7E16-4BFC-BE75-825D6F7467B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1"/>
          <p:cNvSpPr txBox="1">
            <a:spLocks noChangeArrowheads="1"/>
          </p:cNvSpPr>
          <p:nvPr/>
        </p:nvSpPr>
        <p:spPr bwMode="auto">
          <a:xfrm>
            <a:off x="251520" y="188640"/>
            <a:ext cx="8435280" cy="100833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ΦΙΡΜΙΚΟΣ ΜΑΤΕΡΝΟΣ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&amp; θανάτου)</a:t>
            </a:r>
          </a:p>
        </p:txBody>
      </p:sp>
      <p:sp>
        <p:nvSpPr>
          <p:cNvPr id="63490" name="Text Box 2"/>
          <p:cNvSpPr txBox="1">
            <a:spLocks noChangeArrowheads="1"/>
          </p:cNvSpPr>
          <p:nvPr/>
        </p:nvSpPr>
        <p:spPr bwMode="auto">
          <a:xfrm>
            <a:off x="467544" y="2060847"/>
            <a:ext cx="8219256" cy="4065315"/>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Έγραψε δύο συγγράμματα, ένα θεολογικό και ένα με θέμα την αστρολογία.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 θεολογικό σύγγραμμα έχει αντιρρητικό χαρακτήρα με ελάχιστα απολογητικά στοιχεία.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Το ύφος του είναι ρητορικό και εξεζητημένο.</a:t>
            </a:r>
          </a:p>
        </p:txBody>
      </p:sp>
      <p:sp>
        <p:nvSpPr>
          <p:cNvPr id="6349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7607AD-09B1-4105-9661-6C574EDD92E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457200" y="0"/>
            <a:ext cx="8229600" cy="9810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ΦΙΡΜΙΚΟΣ ΜΑΤΕΡΝΟΣ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&amp; θανάτου)</a:t>
            </a:r>
          </a:p>
        </p:txBody>
      </p:sp>
      <p:sp>
        <p:nvSpPr>
          <p:cNvPr id="64514" name="Text Box 2"/>
          <p:cNvSpPr txBox="1">
            <a:spLocks noChangeArrowheads="1"/>
          </p:cNvSpPr>
          <p:nvPr/>
        </p:nvSpPr>
        <p:spPr bwMode="auto">
          <a:xfrm>
            <a:off x="323528" y="1628799"/>
            <a:ext cx="8363272" cy="4497363"/>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Διδασκαλία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Ήταν ιδιαίτερα οξύς στην κριτική του προς τις εθνικές θρησκείες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Μιλάει με τη ζέση του νεοφώτιστου Χριστιανού χωρίς όμως ιδιαίτερα θεολογικά επιχειρήματα και πρωτοτυπία.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Είχε μερική μόνο γνώση της Αγίας Γραφής.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Υπήρξε ο πρώτος εκκλησιαστικός συγγραφέας που ζήτησε από τους Ρωμαίους αυτοκράτορες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δίωξη της ειδωλολατρίας.</a:t>
            </a:r>
          </a:p>
        </p:txBody>
      </p:sp>
      <p:sp>
        <p:nvSpPr>
          <p:cNvPr id="6451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67F4BA3-5801-427E-9ABD-51A21EC92E3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95536" y="188641"/>
            <a:ext cx="8291264" cy="82180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ΤΕΡΤΥΛΛΙΑΝΟΣ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b="1" i="1" dirty="0" smtClean="0">
                <a:solidFill>
                  <a:srgbClr val="DBF5F9"/>
                </a:solidFill>
                <a:latin typeface="Cambria" charset="-95"/>
                <a:ea typeface="Cambria" charset="-95"/>
                <a:cs typeface="Cambria" charset="-95"/>
              </a:rPr>
              <a:t>(</a:t>
            </a:r>
            <a:r>
              <a:rPr lang="el-GR" b="1" i="1" dirty="0">
                <a:solidFill>
                  <a:srgbClr val="DBF5F9"/>
                </a:solidFill>
                <a:latin typeface="Cambria" charset="-95"/>
                <a:ea typeface="Cambria" charset="-95"/>
                <a:cs typeface="Cambria" charset="-95"/>
              </a:rPr>
              <a:t>μέσα 2</a:t>
            </a:r>
            <a:r>
              <a:rPr lang="el-GR" b="1" i="1" baseline="30000" dirty="0">
                <a:solidFill>
                  <a:srgbClr val="DBF5F9"/>
                </a:solidFill>
                <a:latin typeface="Cambria" charset="-95"/>
                <a:ea typeface="Cambria" charset="-95"/>
                <a:cs typeface="Cambria" charset="-95"/>
              </a:rPr>
              <a:t>ου</a:t>
            </a:r>
            <a:r>
              <a:rPr lang="el-GR" b="1" i="1" dirty="0">
                <a:solidFill>
                  <a:srgbClr val="DBF5F9"/>
                </a:solidFill>
                <a:latin typeface="Cambria" charset="-95"/>
                <a:ea typeface="Cambria" charset="-95"/>
                <a:cs typeface="Cambria" charset="-95"/>
              </a:rPr>
              <a:t> αι. – 225/240)</a:t>
            </a:r>
          </a:p>
        </p:txBody>
      </p:sp>
      <p:sp>
        <p:nvSpPr>
          <p:cNvPr id="9218" name="Text Box 2"/>
          <p:cNvSpPr txBox="1">
            <a:spLocks noChangeArrowheads="1"/>
          </p:cNvSpPr>
          <p:nvPr/>
        </p:nvSpPr>
        <p:spPr bwMode="auto">
          <a:xfrm>
            <a:off x="395536" y="1412776"/>
            <a:ext cx="8291264" cy="4713387"/>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a:t>
            </a:r>
            <a:r>
              <a:rPr lang="el-GR" b="1" i="1" u="sng" dirty="0">
                <a:solidFill>
                  <a:srgbClr val="FFFFFF"/>
                </a:solidFill>
                <a:latin typeface="Cambria" charset="-95"/>
                <a:ea typeface="Cambria" charset="-95"/>
                <a:cs typeface="Cambria" charset="-95"/>
              </a:rPr>
              <a:t>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Γεννήθηκε στα μέσα του Β’ αιώνα, ανάμεσα στα έτη 150-160</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Έλαβε λαμπρή λατινική και ελληνική μόρφωση στη γενέτειρά του, όπου και έδρασε.</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Σπούδασε ρητορική και φιλοσοφία.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Ασπάσθηκε το Χριστιανισμό σε ώριμη μάλλον ηλικία.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Περίπου στο έτος 205 τον κέρδισε ο Μοντανισμός.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Κατέληξε ανάμεσα στα έτη 225-240.</a:t>
            </a:r>
          </a:p>
        </p:txBody>
      </p:sp>
      <p:sp>
        <p:nvSpPr>
          <p:cNvPr id="921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6838073-9C4F-41F5-A33E-E1EAC1E3985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457200" y="0"/>
            <a:ext cx="8229600" cy="105251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ΕΥΣΕΒΙΟΣ ΒΕΡΚΕΛΛΗΣ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- 370)</a:t>
            </a:r>
          </a:p>
        </p:txBody>
      </p:sp>
      <p:sp>
        <p:nvSpPr>
          <p:cNvPr id="65538" name="Text Box 2"/>
          <p:cNvSpPr txBox="1">
            <a:spLocks noChangeArrowheads="1"/>
          </p:cNvSpPr>
          <p:nvPr/>
        </p:nvSpPr>
        <p:spPr bwMode="auto">
          <a:xfrm>
            <a:off x="457200" y="1772815"/>
            <a:ext cx="8229600" cy="4353347"/>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Υπήρξε ο πρώτος επίσκοπος της επαρχίας Βερκέλλης.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Αγωνίστηκε για την επικράτηση της Ορθοδοξίας και την καταδίκη του Αρειανισμού.</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Αρνήθηκε να υπογράψει το Αρειανικό Σύμβολο του Σιρμίου και την καταδίκη του Μ. Αθανασίου στη Σύνοδο του έτους 355, με αποτέλεσμα, να εξοριστεί.</a:t>
            </a:r>
          </a:p>
        </p:txBody>
      </p:sp>
      <p:sp>
        <p:nvSpPr>
          <p:cNvPr id="6553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8F330CF-CFD5-440B-AB02-0179A5EF409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323528" y="116632"/>
            <a:ext cx="8363272" cy="106595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ΕΥΣΕΒΙΟΣ ΒΕΡΚΕΛΛΗΣ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- 370</a:t>
            </a:r>
          </a:p>
        </p:txBody>
      </p:sp>
      <p:sp>
        <p:nvSpPr>
          <p:cNvPr id="66562" name="Text Box 2"/>
          <p:cNvSpPr txBox="1">
            <a:spLocks noChangeArrowheads="1"/>
          </p:cNvSpPr>
          <p:nvPr/>
        </p:nvSpPr>
        <p:spPr bwMode="auto">
          <a:xfrm>
            <a:off x="467544" y="1628800"/>
            <a:ext cx="8219256" cy="4497362"/>
          </a:xfrm>
          <a:prstGeom prst="rect">
            <a:avLst/>
          </a:prstGeom>
          <a:noFill/>
          <a:ln w="9525" cap="flat">
            <a:noFill/>
            <a:round/>
            <a:headEnd/>
            <a:tailEnd/>
          </a:ln>
          <a:effectLst/>
        </p:spPr>
        <p:txBody>
          <a:bodyPr/>
          <a:lstStyle/>
          <a:p>
            <a:pPr marL="365125" indent="-254000" algn="ctr">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u="sng" dirty="0" smtClean="0">
                <a:solidFill>
                  <a:srgbClr val="FFFFFF"/>
                </a:solidFill>
                <a:latin typeface="Cambria" charset="-95"/>
                <a:ea typeface="Cambria" charset="-95"/>
                <a:cs typeface="Cambria" charset="-95"/>
              </a:rPr>
              <a:t>Έργα</a:t>
            </a:r>
          </a:p>
          <a:p>
            <a:pPr marL="365125" indent="-254000" algn="ctr">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b="1" i="1" u="sng" dirty="0">
              <a:solidFill>
                <a:srgbClr val="FFFFFF"/>
              </a:solidFill>
              <a:latin typeface="Cambria" charset="-95"/>
              <a:ea typeface="Cambria" charset="-95"/>
              <a:cs typeface="Cambria" charset="-95"/>
            </a:endParaRPr>
          </a:p>
          <a:p>
            <a:pPr marL="365125" indent="-254000">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Δε διακρίθηκε ως συγγραφέας.</a:t>
            </a:r>
          </a:p>
          <a:p>
            <a:pPr marL="365125" indent="-254000">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Σώζονται τρεις επιστολές του που αναφέρονται στην διατήρηση της ορθόδοξης πίστης.</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 Επιστολή </a:t>
            </a:r>
            <a:r>
              <a:rPr lang="el-GR" i="1" dirty="0">
                <a:solidFill>
                  <a:srgbClr val="FFFFFF"/>
                </a:solidFill>
                <a:latin typeface="Cambria" charset="-95"/>
                <a:ea typeface="Cambria" charset="-95"/>
                <a:cs typeface="Cambria" charset="-95"/>
              </a:rPr>
              <a:t>προς τον Αύγουστο Κωνστάντιο.</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 Επιστολή </a:t>
            </a:r>
            <a:r>
              <a:rPr lang="el-GR" i="1" dirty="0">
                <a:solidFill>
                  <a:srgbClr val="FFFFFF"/>
                </a:solidFill>
                <a:latin typeface="Cambria" charset="-95"/>
                <a:ea typeface="Cambria" charset="-95"/>
                <a:cs typeface="Cambria" charset="-95"/>
              </a:rPr>
              <a:t>προς τους Πρεσβυτέρους και το λαό της Ιταλίας.</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 Επιστολή </a:t>
            </a:r>
            <a:r>
              <a:rPr lang="el-GR" i="1" dirty="0">
                <a:solidFill>
                  <a:srgbClr val="FFFFFF"/>
                </a:solidFill>
                <a:latin typeface="Cambria" charset="-95"/>
                <a:ea typeface="Cambria" charset="-95"/>
                <a:cs typeface="Cambria" charset="-95"/>
              </a:rPr>
              <a:t>προς Γρηγόριον επίσκοπον Ισπανίας.</a:t>
            </a:r>
          </a:p>
        </p:txBody>
      </p:sp>
      <p:sp>
        <p:nvSpPr>
          <p:cNvPr id="6656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B8C369B-00E7-49D0-894A-13A57CA29D2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395536" y="116632"/>
            <a:ext cx="8291264" cy="100890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ΛΟΥΚΙΦΕΡΟΣ ΚΑΛΑΡΕΩΣ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γέννησης - 371)</a:t>
            </a:r>
          </a:p>
        </p:txBody>
      </p:sp>
      <p:sp>
        <p:nvSpPr>
          <p:cNvPr id="67586" name="Text Box 2"/>
          <p:cNvSpPr txBox="1">
            <a:spLocks noChangeArrowheads="1"/>
          </p:cNvSpPr>
          <p:nvPr/>
        </p:nvSpPr>
        <p:spPr bwMode="auto">
          <a:xfrm>
            <a:off x="179512" y="1772816"/>
            <a:ext cx="8507288" cy="4583534"/>
          </a:xfrm>
          <a:prstGeom prst="rect">
            <a:avLst/>
          </a:prstGeom>
          <a:noFill/>
          <a:ln w="9525" cap="flat">
            <a:noFill/>
            <a:round/>
            <a:headEnd/>
            <a:tailEnd/>
          </a:ln>
          <a:effectLst/>
        </p:spPr>
        <p:txBody>
          <a:bodyPr/>
          <a:lstStyle/>
          <a:p>
            <a:pPr marL="273050" indent="-271463" algn="ctr">
              <a:lnSpc>
                <a:spcPct val="90000"/>
              </a:lnSpc>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lnSpc>
                <a:spcPct val="90000"/>
              </a:lnSpc>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Υπήρξε επίσκοπος Καλάρεως στη Σαρδηνία.</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Αντιστάθηκε στις αποφάσεις της Συνόδου του 355 στα Μεδιόλανα που καταδίκασε και εξόρισε τον Μ</a:t>
            </a:r>
            <a:r>
              <a:rPr lang="el-GR" i="1" dirty="0" smtClean="0">
                <a:solidFill>
                  <a:srgbClr val="FFFFFF"/>
                </a:solidFill>
                <a:latin typeface="Cambria" charset="-95"/>
                <a:ea typeface="Cambria" charset="-95"/>
                <a:cs typeface="Cambria" charset="-95"/>
              </a:rPr>
              <a:t>. Αθανάσιο</a:t>
            </a:r>
            <a:r>
              <a:rPr lang="el-GR" i="1" dirty="0">
                <a:solidFill>
                  <a:srgbClr val="FFFFFF"/>
                </a:solidFill>
                <a:latin typeface="Cambria" charset="-95"/>
                <a:ea typeface="Cambria" charset="-95"/>
                <a:cs typeface="Cambria" charset="-95"/>
              </a:rPr>
              <a:t>.</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Οι αρειανόφρονες έπεισαν τον αυτοκράτορα να τον εξορίσει στη </a:t>
            </a:r>
            <a:r>
              <a:rPr lang="el-GR" i="1" dirty="0" smtClean="0">
                <a:solidFill>
                  <a:srgbClr val="FFFFFF"/>
                </a:solidFill>
                <a:latin typeface="Cambria" charset="-95"/>
                <a:ea typeface="Cambria" charset="-95"/>
                <a:cs typeface="Cambria" charset="-95"/>
              </a:rPr>
              <a:t>Γερμανίκια </a:t>
            </a:r>
            <a:r>
              <a:rPr lang="el-GR" i="1" dirty="0">
                <a:solidFill>
                  <a:srgbClr val="FFFFFF"/>
                </a:solidFill>
                <a:latin typeface="Cambria" charset="-95"/>
                <a:ea typeface="Cambria" charset="-95"/>
                <a:cs typeface="Cambria" charset="-95"/>
              </a:rPr>
              <a:t>της Συρίας. Ο Λουκίφερος παρέμεινε εκεί μέχρι το 361 όπου υπογράφηκε διάταγμα γενικής </a:t>
            </a:r>
            <a:r>
              <a:rPr lang="el-GR" i="1" dirty="0" smtClean="0">
                <a:solidFill>
                  <a:srgbClr val="FFFFFF"/>
                </a:solidFill>
                <a:latin typeface="Cambria" charset="-95"/>
                <a:ea typeface="Cambria" charset="-95"/>
                <a:cs typeface="Cambria" charset="-95"/>
              </a:rPr>
              <a:t>αμνηστίας </a:t>
            </a:r>
            <a:r>
              <a:rPr lang="el-GR" i="1" dirty="0">
                <a:solidFill>
                  <a:srgbClr val="FFFFFF"/>
                </a:solidFill>
                <a:latin typeface="Cambria" charset="-95"/>
                <a:ea typeface="Cambria" charset="-95"/>
                <a:cs typeface="Cambria" charset="-95"/>
              </a:rPr>
              <a:t>από τον Ιουλιανό.</a:t>
            </a:r>
          </a:p>
          <a:p>
            <a:pPr marL="273050" indent="-271463">
              <a:lnSpc>
                <a:spcPct val="90000"/>
              </a:lnSpc>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Ήρθε σε ρήξη με τον Αθανάσιο επειδή εξέλεξε τον Παυλίνο </a:t>
            </a:r>
            <a:r>
              <a:rPr lang="el-GR" i="1" dirty="0" smtClean="0">
                <a:solidFill>
                  <a:srgbClr val="FFFFFF"/>
                </a:solidFill>
                <a:latin typeface="Cambria" charset="-95"/>
                <a:ea typeface="Cambria" charset="-95"/>
                <a:cs typeface="Cambria" charset="-95"/>
              </a:rPr>
              <a:t>ως επίσκοπο </a:t>
            </a:r>
            <a:r>
              <a:rPr lang="el-GR" i="1" dirty="0">
                <a:solidFill>
                  <a:srgbClr val="FFFFFF"/>
                </a:solidFill>
                <a:latin typeface="Cambria" charset="-95"/>
                <a:ea typeface="Cambria" charset="-95"/>
                <a:cs typeface="Cambria" charset="-95"/>
              </a:rPr>
              <a:t>και απέρριψε τις αποφάσεις της αλεξανδρινής Συνόδου που ο Αθανάσιος είχε συγκαλέσει.</a:t>
            </a:r>
          </a:p>
        </p:txBody>
      </p:sp>
      <p:sp>
        <p:nvSpPr>
          <p:cNvPr id="6758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05B8746-726E-4E75-A976-D697DA47F85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1"/>
          <p:cNvSpPr txBox="1">
            <a:spLocks noChangeArrowheads="1"/>
          </p:cNvSpPr>
          <p:nvPr/>
        </p:nvSpPr>
        <p:spPr bwMode="auto">
          <a:xfrm>
            <a:off x="179512" y="188640"/>
            <a:ext cx="8507288" cy="12241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ΛΟΥΚΙΦΕΡΟΣ ΚΑΛΑΡΕΩΣ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(άγνωστη </a:t>
            </a:r>
            <a:r>
              <a:rPr lang="el-GR" i="1" dirty="0">
                <a:solidFill>
                  <a:srgbClr val="DBF5F9"/>
                </a:solidFill>
                <a:latin typeface="Cambria" charset="-95"/>
                <a:ea typeface="Cambria" charset="-95"/>
                <a:cs typeface="Cambria" charset="-95"/>
              </a:rPr>
              <a:t>ημερομηνία γέννησης - 371</a:t>
            </a:r>
            <a:r>
              <a:rPr lang="el-GR" i="1" dirty="0" smtClean="0">
                <a:solidFill>
                  <a:srgbClr val="DBF5F9"/>
                </a:solidFill>
                <a:latin typeface="Cambria" charset="-95"/>
                <a:ea typeface="Cambria" charset="-95"/>
                <a:cs typeface="Cambria" charset="-95"/>
              </a:rPr>
              <a:t>)</a:t>
            </a:r>
            <a:endParaRPr lang="el-GR" i="1" dirty="0">
              <a:solidFill>
                <a:srgbClr val="DBF5F9"/>
              </a:solidFill>
              <a:latin typeface="Cambria" charset="-95"/>
              <a:ea typeface="Cambria" charset="-95"/>
              <a:cs typeface="Cambria" charset="-95"/>
            </a:endParaRPr>
          </a:p>
        </p:txBody>
      </p:sp>
      <p:sp>
        <p:nvSpPr>
          <p:cNvPr id="68610" name="Text Box 2"/>
          <p:cNvSpPr txBox="1">
            <a:spLocks noChangeArrowheads="1"/>
          </p:cNvSpPr>
          <p:nvPr/>
        </p:nvSpPr>
        <p:spPr bwMode="auto">
          <a:xfrm>
            <a:off x="179512" y="1988839"/>
            <a:ext cx="8507288" cy="4137323"/>
          </a:xfrm>
          <a:prstGeom prst="rect">
            <a:avLst/>
          </a:prstGeom>
          <a:noFill/>
          <a:ln w="9525" cap="flat">
            <a:noFill/>
            <a:round/>
            <a:headEnd/>
            <a:tailEnd/>
          </a:ln>
          <a:effectLst/>
        </p:spPr>
        <p:txBody>
          <a:bodyPr/>
          <a:lstStyle/>
          <a:p>
            <a:pPr marL="365125" indent="-254000" algn="ctr">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u="sng" dirty="0" smtClean="0">
                <a:solidFill>
                  <a:srgbClr val="FFFFFF"/>
                </a:solidFill>
                <a:latin typeface="Cambria" charset="-95"/>
                <a:ea typeface="Cambria" charset="-95"/>
                <a:cs typeface="Cambria" charset="-95"/>
              </a:rPr>
              <a:t>Έργα</a:t>
            </a:r>
          </a:p>
          <a:p>
            <a:pPr marL="365125" indent="-254000" algn="ctr">
              <a:spcBef>
                <a:spcPts val="600"/>
              </a:spcBef>
              <a:buClrTx/>
              <a:buSzPct val="95000"/>
              <a:buFontTx/>
              <a:buNone/>
              <a:tabLst>
                <a:tab pos="1004888" algn="l"/>
                <a:tab pos="1919288" algn="l"/>
                <a:tab pos="2833688" algn="l"/>
                <a:tab pos="3748088" algn="l"/>
                <a:tab pos="4662488" algn="l"/>
                <a:tab pos="5576888" algn="l"/>
                <a:tab pos="6491288" algn="l"/>
                <a:tab pos="7405688" algn="l"/>
                <a:tab pos="8320088" algn="l"/>
                <a:tab pos="9234488" algn="l"/>
                <a:tab pos="10148888" algn="l"/>
              </a:tabLst>
            </a:pPr>
            <a:endParaRPr lang="el-GR" b="1" i="1" u="sng" dirty="0">
              <a:solidFill>
                <a:srgbClr val="FFFFFF"/>
              </a:solidFill>
              <a:latin typeface="Cambria" charset="-95"/>
              <a:ea typeface="Cambria" charset="-95"/>
              <a:cs typeface="Cambria" charset="-95"/>
            </a:endParaRPr>
          </a:p>
          <a:p>
            <a:pPr marL="365125" indent="-254000">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Συνέταξε πέντε λιβελλικά κείμενα σε δημώδη λατινική γλώσσα και ρητορικό ύφος.</a:t>
            </a:r>
          </a:p>
          <a:p>
            <a:pPr marL="365125" indent="-254000">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Εξέφρασε πίστη στο όρο ομοούσιος.</a:t>
            </a:r>
          </a:p>
          <a:p>
            <a:pPr marL="365125" indent="-254000">
              <a:spcBef>
                <a:spcPts val="600"/>
              </a:spcBef>
              <a:buClr>
                <a:srgbClr val="0BD0D9"/>
              </a:buClr>
              <a:buSzPct val="95000"/>
              <a:buFont typeface="Wingdings 3" charset="2"/>
              <a:buChar char=""/>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Σημαντικότερα έργα:</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a:solidFill>
                  <a:srgbClr val="FFFFFF"/>
                </a:solidFill>
                <a:latin typeface="Cambria" charset="-95"/>
                <a:ea typeface="Cambria" charset="-95"/>
                <a:cs typeface="Cambria" charset="-95"/>
              </a:rPr>
              <a:t>Περί της μη συναναστροφής με αιρετικούς.</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 Περί </a:t>
            </a:r>
            <a:r>
              <a:rPr lang="el-GR" i="1" dirty="0">
                <a:solidFill>
                  <a:srgbClr val="FFFFFF"/>
                </a:solidFill>
                <a:latin typeface="Cambria" charset="-95"/>
                <a:ea typeface="Cambria" charset="-95"/>
                <a:cs typeface="Cambria" charset="-95"/>
              </a:rPr>
              <a:t>αποστατών βασιλέων.</a:t>
            </a:r>
          </a:p>
          <a:p>
            <a:pPr marL="365125" indent="-254000">
              <a:spcBef>
                <a:spcPts val="600"/>
              </a:spcBef>
              <a:buClr>
                <a:srgbClr val="0BD0D9"/>
              </a:buClr>
              <a:buSzPct val="95000"/>
              <a:buFont typeface="Palatino Linotype" charset="0"/>
              <a:buAutoNum type="romanLcPeriod"/>
              <a:tabLst>
                <a:tab pos="1004888" algn="l"/>
                <a:tab pos="1919288" algn="l"/>
                <a:tab pos="2833688" algn="l"/>
                <a:tab pos="3748088" algn="l"/>
                <a:tab pos="4662488" algn="l"/>
                <a:tab pos="5576888" algn="l"/>
                <a:tab pos="6491288" algn="l"/>
                <a:tab pos="7405688" algn="l"/>
                <a:tab pos="8320088" algn="l"/>
                <a:tab pos="9234488" algn="l"/>
                <a:tab pos="10148888" algn="l"/>
              </a:tabLst>
            </a:pPr>
            <a:r>
              <a:rPr lang="el-GR" i="1" dirty="0" smtClean="0">
                <a:solidFill>
                  <a:srgbClr val="FFFFFF"/>
                </a:solidFill>
                <a:latin typeface="Cambria" charset="-95"/>
                <a:ea typeface="Cambria" charset="-95"/>
                <a:cs typeface="Cambria" charset="-95"/>
              </a:rPr>
              <a:t> Οφείλουμε </a:t>
            </a:r>
            <a:r>
              <a:rPr lang="el-GR" i="1" dirty="0">
                <a:solidFill>
                  <a:srgbClr val="FFFFFF"/>
                </a:solidFill>
                <a:latin typeface="Cambria" charset="-95"/>
                <a:ea typeface="Cambria" charset="-95"/>
                <a:cs typeface="Cambria" charset="-95"/>
              </a:rPr>
              <a:t>να πεθάνουμε υπέρ του Υιού του Θεού.</a:t>
            </a:r>
          </a:p>
        </p:txBody>
      </p:sp>
      <p:sp>
        <p:nvSpPr>
          <p:cNvPr id="6861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5F6294-EC36-4A95-82CC-33443289AD1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79512" y="0"/>
            <a:ext cx="8507288"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ΔΑΜΑΣΟΣ ΡΩΜΗΣ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303 – 384)</a:t>
            </a:r>
          </a:p>
        </p:txBody>
      </p:sp>
      <p:sp>
        <p:nvSpPr>
          <p:cNvPr id="69634" name="Text Box 2"/>
          <p:cNvSpPr txBox="1">
            <a:spLocks noChangeArrowheads="1"/>
          </p:cNvSpPr>
          <p:nvPr/>
        </p:nvSpPr>
        <p:spPr bwMode="auto">
          <a:xfrm>
            <a:off x="179512" y="1268760"/>
            <a:ext cx="8507288" cy="5311428"/>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336: Ανέβηκε στον πατριαρχικό θρόνο της Ρώμης.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Εκλέχτηκε με τη συνδρομή των υποστηρικτών </a:t>
            </a:r>
            <a:r>
              <a:rPr lang="el-GR" i="1" dirty="0" smtClean="0">
                <a:solidFill>
                  <a:srgbClr val="FFFFFF"/>
                </a:solidFill>
                <a:latin typeface="Cambria" charset="-95"/>
                <a:ea typeface="Cambria" charset="-95"/>
                <a:cs typeface="Cambria" charset="-95"/>
              </a:rPr>
              <a:t>τού </a:t>
            </a:r>
            <a:r>
              <a:rPr lang="el-GR" i="1" dirty="0">
                <a:solidFill>
                  <a:srgbClr val="FFFFFF"/>
                </a:solidFill>
                <a:latin typeface="Cambria" charset="-95"/>
                <a:ea typeface="Cambria" charset="-95"/>
                <a:cs typeface="Cambria" charset="-95"/>
              </a:rPr>
              <a:t>αντίπαπα Φήλικα.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Αντιμετώπισε αποτελεσματικά τους αρειανόφρονες, τους Δονατιστές, τους Πρισκιλλιανούς και τους Πνευματομάχους.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smtClean="0">
                <a:solidFill>
                  <a:srgbClr val="FFFFFF"/>
                </a:solidFill>
                <a:latin typeface="Cambria" charset="-95"/>
                <a:ea typeface="Cambria" charset="-95"/>
                <a:cs typeface="Cambria" charset="-95"/>
              </a:rPr>
              <a:t>Προβάλλει </a:t>
            </a:r>
            <a:r>
              <a:rPr lang="el-GR" i="1" dirty="0">
                <a:solidFill>
                  <a:srgbClr val="FFFFFF"/>
                </a:solidFill>
                <a:latin typeface="Cambria" charset="-95"/>
                <a:ea typeface="Cambria" charset="-95"/>
                <a:cs typeface="Cambria" charset="-95"/>
              </a:rPr>
              <a:t>το ρωμαϊκό πρωτείο.</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Εργάστηκε για τον ευπρεπισμό της Ρώμης και την ανέγερση των ναών.</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Ανέθεσε στον Ιερώνυμο </a:t>
            </a:r>
            <a:r>
              <a:rPr lang="el-GR" i="1" dirty="0" smtClean="0">
                <a:solidFill>
                  <a:srgbClr val="FFFFFF"/>
                </a:solidFill>
                <a:latin typeface="Cambria" charset="-95"/>
                <a:ea typeface="Cambria" charset="-95"/>
                <a:cs typeface="Cambria" charset="-95"/>
              </a:rPr>
              <a:t>την </a:t>
            </a:r>
            <a:r>
              <a:rPr lang="el-GR" i="1" dirty="0">
                <a:solidFill>
                  <a:srgbClr val="FFFFFF"/>
                </a:solidFill>
                <a:latin typeface="Cambria" charset="-95"/>
                <a:ea typeface="Cambria" charset="-95"/>
                <a:cs typeface="Cambria" charset="-95"/>
              </a:rPr>
              <a:t>αναθεώρηση των παλαιών και όχι τόσο αξιόπιστων μεταφράσεων της Αγίας Γραφής.</a:t>
            </a:r>
          </a:p>
          <a:p>
            <a:pPr marL="273050" indent="-271463">
              <a:spcBef>
                <a:spcPts val="60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i="1" dirty="0">
              <a:solidFill>
                <a:srgbClr val="FFFFFF"/>
              </a:solidFill>
              <a:latin typeface="Palatino Linotype" charset="0"/>
              <a:ea typeface="ヒラギノ角ゴ Pro W3" charset="0"/>
              <a:cs typeface="ヒラギノ角ゴ Pro W3" charset="0"/>
            </a:endParaRPr>
          </a:p>
        </p:txBody>
      </p:sp>
      <p:sp>
        <p:nvSpPr>
          <p:cNvPr id="6963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0EE8C4-106C-4C36-AE47-60A5DDBDCF3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07504" y="332656"/>
            <a:ext cx="8579296" cy="10801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ΔΑΜΑΣΟΣ ΡΩΜΗΣ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303 – 384)</a:t>
            </a:r>
          </a:p>
        </p:txBody>
      </p:sp>
      <p:sp>
        <p:nvSpPr>
          <p:cNvPr id="70658" name="Text Box 2"/>
          <p:cNvSpPr txBox="1">
            <a:spLocks noChangeArrowheads="1"/>
          </p:cNvSpPr>
          <p:nvPr/>
        </p:nvSpPr>
        <p:spPr bwMode="auto">
          <a:xfrm>
            <a:off x="251520" y="2204863"/>
            <a:ext cx="8208912" cy="3384377"/>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Έγραψε εννέα Επιστολές, συνοδικές και προσωπικές.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Έχουν σωθεί επίσης έμμετρες επιτύμβιες Επιγραφές</a:t>
            </a:r>
          </a:p>
        </p:txBody>
      </p:sp>
      <p:sp>
        <p:nvSpPr>
          <p:cNvPr id="7065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0A4DB72-0DBE-49FF-88D1-BD5BBE722B9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251520" y="-1"/>
            <a:ext cx="8446393" cy="1052513"/>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ΔΑΜΑΣΟΣ ΡΩΜΗΣ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303 – 384)</a:t>
            </a:r>
          </a:p>
        </p:txBody>
      </p:sp>
      <p:sp>
        <p:nvSpPr>
          <p:cNvPr id="71682" name="Text Box 2"/>
          <p:cNvSpPr txBox="1">
            <a:spLocks noChangeArrowheads="1"/>
          </p:cNvSpPr>
          <p:nvPr/>
        </p:nvSpPr>
        <p:spPr bwMode="auto">
          <a:xfrm>
            <a:off x="251520" y="1412776"/>
            <a:ext cx="8435280" cy="4713386"/>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Διδασκαλία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Μέχρι το 376 αποδεχόταν τη θεολογική διατύπωση μία ουσία, μία υπόστασις, ταυτίζοντας τις δύο έννοιες.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Επηρεασμένος από τους Καππαδόκες από το 377 χρησιμοποίησε </a:t>
            </a:r>
            <a:r>
              <a:rPr lang="el-GR" i="1" dirty="0" smtClean="0">
                <a:solidFill>
                  <a:srgbClr val="FFFFFF"/>
                </a:solidFill>
                <a:latin typeface="Cambria" charset="-95"/>
                <a:ea typeface="Cambria" charset="-95"/>
                <a:cs typeface="Cambria" charset="-95"/>
              </a:rPr>
              <a:t>τον όρο ομοούσιος </a:t>
            </a:r>
            <a:r>
              <a:rPr lang="el-GR" i="1" dirty="0">
                <a:solidFill>
                  <a:srgbClr val="FFFFFF"/>
                </a:solidFill>
                <a:latin typeface="Cambria" charset="-95"/>
                <a:ea typeface="Cambria" charset="-95"/>
                <a:cs typeface="Cambria" charset="-95"/>
              </a:rPr>
              <a:t>χωρίς την προσθήκη του όρου υπόστασις.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Αξίωνε τη διεκδίκηση του πέτρειου πρωτείου για την Εκκλησία του, επικαλούμενος το χωρίο </a:t>
            </a:r>
            <a:r>
              <a:rPr lang="el-GR" i="1" dirty="0" smtClean="0">
                <a:solidFill>
                  <a:srgbClr val="FFFFFF"/>
                </a:solidFill>
                <a:latin typeface="Cambria" charset="-95"/>
                <a:ea typeface="Cambria" charset="-95"/>
                <a:cs typeface="Cambria" charset="-95"/>
              </a:rPr>
              <a:t>του </a:t>
            </a:r>
            <a:r>
              <a:rPr lang="el-GR" i="1" dirty="0">
                <a:solidFill>
                  <a:srgbClr val="FFFFFF"/>
                </a:solidFill>
                <a:latin typeface="Cambria" charset="-95"/>
                <a:ea typeface="Cambria" charset="-95"/>
                <a:cs typeface="Cambria" charset="-95"/>
              </a:rPr>
              <a:t>Ευαγγελιστή Ματθαίου.</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Δεν αναγνώριζε τα πρεσβεία τιμής στο θρόνο της Κων/πολης.</a:t>
            </a:r>
          </a:p>
        </p:txBody>
      </p:sp>
      <p:sp>
        <p:nvSpPr>
          <p:cNvPr id="7168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3BED85B-7E54-44CE-890F-16E53E64851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251520" y="-1"/>
            <a:ext cx="8435280" cy="908721"/>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ΦΙΛΑΣΤΡΙΟΣ ΒΡΕΣΚΙΑΣ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- 391)</a:t>
            </a:r>
          </a:p>
        </p:txBody>
      </p:sp>
      <p:sp>
        <p:nvSpPr>
          <p:cNvPr id="72706" name="Text Box 2"/>
          <p:cNvSpPr txBox="1">
            <a:spLocks noChangeArrowheads="1"/>
          </p:cNvSpPr>
          <p:nvPr/>
        </p:nvSpPr>
        <p:spPr bwMode="auto">
          <a:xfrm>
            <a:off x="251520" y="1772815"/>
            <a:ext cx="8435280" cy="4353347"/>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Palatino Linotype" charset="0"/>
              <a:ea typeface="ヒラギノ角ゴ Pro W3" charset="0"/>
              <a:cs typeface="ヒラギノ角ゴ Pro W3" charset="0"/>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Έδρασε κυρίως </a:t>
            </a:r>
            <a:r>
              <a:rPr lang="el-GR" i="1" dirty="0" smtClean="0">
                <a:solidFill>
                  <a:srgbClr val="FFFFFF"/>
                </a:solidFill>
                <a:latin typeface="Cambria" charset="-95"/>
                <a:ea typeface="Cambria" charset="-95"/>
                <a:cs typeface="Cambria" charset="-95"/>
              </a:rPr>
              <a:t>στη </a:t>
            </a:r>
            <a:r>
              <a:rPr lang="el-GR" i="1" dirty="0">
                <a:solidFill>
                  <a:srgbClr val="FFFFFF"/>
                </a:solidFill>
                <a:latin typeface="Cambria" charset="-95"/>
                <a:ea typeface="Cambria" charset="-95"/>
                <a:cs typeface="Cambria" charset="-95"/>
              </a:rPr>
              <a:t>Ρώμη και τα Μεδιόλανα.</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Διατηρούσε άριστες σχέσεις με τον Αμβρόσιο Μεδιολάνων.</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Χειροτονήθηκε επίσκοπος λίγο πριν το 381.</a:t>
            </a:r>
          </a:p>
          <a:p>
            <a:pPr marL="273050" indent="-271463">
              <a:spcBef>
                <a:spcPts val="6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Καταπολέμησε Εθνικούς, Ιουδαίους και κυρίως Αρειανούς</a:t>
            </a:r>
            <a:r>
              <a:rPr lang="el-GR" sz="2600" dirty="0">
                <a:solidFill>
                  <a:srgbClr val="FFFFFF"/>
                </a:solidFill>
                <a:latin typeface="Cambria" charset="-95"/>
                <a:ea typeface="Cambria" charset="-95"/>
                <a:cs typeface="Cambria" charset="-95"/>
              </a:rPr>
              <a:t>.</a:t>
            </a:r>
          </a:p>
        </p:txBody>
      </p:sp>
      <p:sp>
        <p:nvSpPr>
          <p:cNvPr id="7270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0B495F1-A156-4D4D-A828-B927AEA5E34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79512" y="116632"/>
            <a:ext cx="8507288" cy="10801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ΦΙΛΑΣΤΡΙΟΣ ΒΡΕΣΚΙΑΣ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άγνωστη ημερομηνία γεννήσεως - 391)</a:t>
            </a:r>
          </a:p>
        </p:txBody>
      </p:sp>
      <p:sp>
        <p:nvSpPr>
          <p:cNvPr id="73730" name="Text Box 2"/>
          <p:cNvSpPr txBox="1">
            <a:spLocks noChangeArrowheads="1"/>
          </p:cNvSpPr>
          <p:nvPr/>
        </p:nvSpPr>
        <p:spPr bwMode="auto">
          <a:xfrm>
            <a:off x="467544" y="1844823"/>
            <a:ext cx="8219256" cy="4281339"/>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smtClean="0">
                <a:solidFill>
                  <a:srgbClr val="FFFFFF"/>
                </a:solidFill>
                <a:latin typeface="Cambria" charset="-95"/>
                <a:ea typeface="Cambria" charset="-95"/>
                <a:cs typeface="Cambria" charset="-95"/>
              </a:rPr>
              <a:t>Έργα</a:t>
            </a:r>
          </a:p>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b="1" i="1" u="sng" dirty="0">
              <a:solidFill>
                <a:srgbClr val="FFFFFF"/>
              </a:solidFill>
              <a:latin typeface="Cambria" charset="-95"/>
              <a:ea typeface="Cambria" charset="-95"/>
              <a:cs typeface="Cambria" charset="-95"/>
            </a:endParaRP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Δεν υπήρξε δόκιμος συγγραφέας.</a:t>
            </a:r>
          </a:p>
          <a:p>
            <a:pPr marL="273050" indent="-271463">
              <a:spcBef>
                <a:spcPts val="6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dirty="0">
                <a:solidFill>
                  <a:srgbClr val="FFFFFF"/>
                </a:solidFill>
                <a:latin typeface="Cambria" charset="-95"/>
                <a:ea typeface="Cambria" charset="-95"/>
                <a:cs typeface="Cambria" charset="-95"/>
              </a:rPr>
              <a:t>Έγραψε ένα αντιαιρετικό σύγγραμμα με τίτλο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Βιβλίο Διαφόρων Αιρέσεων</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a:p>
            <a:pPr marL="273050" indent="-271463">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i="1" dirty="0">
              <a:solidFill>
                <a:srgbClr val="FFFFFF"/>
              </a:solidFill>
              <a:latin typeface="Palatino Linotype" charset="0"/>
              <a:ea typeface="ヒラギノ角ゴ Pro W3" charset="0"/>
              <a:cs typeface="ヒラギノ角ゴ Pro W3" charset="0"/>
            </a:endParaRPr>
          </a:p>
        </p:txBody>
      </p:sp>
      <p:sp>
        <p:nvSpPr>
          <p:cNvPr id="7373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DAB109-1EC1-472C-85E4-5BDCA9166DD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79512" y="260648"/>
            <a:ext cx="8507288" cy="61565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ΑΜΒΡΟΣΙΑΣΤΗΣ</a:t>
            </a:r>
          </a:p>
        </p:txBody>
      </p:sp>
      <p:sp>
        <p:nvSpPr>
          <p:cNvPr id="74754" name="Text Box 2"/>
          <p:cNvSpPr txBox="1">
            <a:spLocks noChangeArrowheads="1"/>
          </p:cNvSpPr>
          <p:nvPr/>
        </p:nvSpPr>
        <p:spPr bwMode="auto">
          <a:xfrm>
            <a:off x="179512" y="1556792"/>
            <a:ext cx="8507288" cy="4767808"/>
          </a:xfrm>
          <a:prstGeom prst="rect">
            <a:avLst/>
          </a:prstGeom>
          <a:noFill/>
          <a:ln w="9525" cap="flat">
            <a:noFill/>
            <a:round/>
            <a:headEnd/>
            <a:tailEnd/>
          </a:ln>
          <a:effectLst/>
        </p:spPr>
        <p:txBody>
          <a:bodyPr/>
          <a:lstStyle/>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Έδρασε στη Ρώμη κατά την περίοδο της αρχιερατείας του πάπα Δαμάσου (366 – 384).</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Έγιναν αρκετές προσπάθειες για την ανεύρεση πειστικών στοιχείων γύρων από την ταυτότητα του </a:t>
            </a:r>
            <a:r>
              <a:rPr lang="el-GR" i="1" dirty="0" smtClean="0">
                <a:solidFill>
                  <a:srgbClr val="FFFFFF"/>
                </a:solidFill>
                <a:latin typeface="Cambria" charset="-95"/>
                <a:ea typeface="Cambria" charset="-95"/>
                <a:cs typeface="Cambria" charset="-95"/>
              </a:rPr>
              <a:t>Λατίνου </a:t>
            </a:r>
            <a:r>
              <a:rPr lang="el-GR" i="1" dirty="0">
                <a:solidFill>
                  <a:srgbClr val="FFFFFF"/>
                </a:solidFill>
                <a:latin typeface="Cambria" charset="-95"/>
                <a:ea typeface="Cambria" charset="-95"/>
                <a:cs typeface="Cambria" charset="-95"/>
              </a:rPr>
              <a:t>πατέρα, χωρίς ωστόσο να </a:t>
            </a:r>
            <a:r>
              <a:rPr lang="el-GR" i="1" dirty="0" smtClean="0">
                <a:solidFill>
                  <a:srgbClr val="FFFFFF"/>
                </a:solidFill>
                <a:latin typeface="Cambria" charset="-95"/>
                <a:ea typeface="Cambria" charset="-95"/>
                <a:cs typeface="Cambria" charset="-95"/>
              </a:rPr>
              <a:t>τελεσφορήσουν. </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1527 από τον Έρασμο του αποδόθηκε η ονομασία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Αμβροσιαστής, ψευδο-Αμβρόσιος</a:t>
            </a:r>
            <a:r>
              <a:rPr lang="en-US" i="1" dirty="0">
                <a:solidFill>
                  <a:srgbClr val="FFFFFF"/>
                </a:solidFill>
                <a:latin typeface="Cambria" charset="-95"/>
                <a:ea typeface="Cambria" charset="-95"/>
                <a:cs typeface="Cambria" charset="-95"/>
              </a:rPr>
              <a:t>”.</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ο πρώτος συστηματικός Λατίνος ερμηνευτής του Αποστόλου Παύλου.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γραμματολογική έρευνα απέδωσε στον Αμβροσιαστή το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Υπόμνημα στις επιστολές του Παύλου</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7475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08144E-1630-4C80-973E-AA9B8A1E5F4A}"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457200" y="116632"/>
            <a:ext cx="8240713" cy="100890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ΤΕΡΤΥΛΛΙΑΝΟΣ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μέσα 2</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 – 225/240)</a:t>
            </a:r>
          </a:p>
        </p:txBody>
      </p:sp>
      <p:sp>
        <p:nvSpPr>
          <p:cNvPr id="10242" name="Text Box 2"/>
          <p:cNvSpPr txBox="1">
            <a:spLocks noChangeArrowheads="1"/>
          </p:cNvSpPr>
          <p:nvPr/>
        </p:nvSpPr>
        <p:spPr bwMode="auto">
          <a:xfrm>
            <a:off x="457200" y="1340768"/>
            <a:ext cx="8363272" cy="4896544"/>
          </a:xfrm>
          <a:prstGeom prst="rect">
            <a:avLst/>
          </a:prstGeom>
          <a:noFill/>
          <a:ln w="9525" cap="flat">
            <a:noFill/>
            <a:round/>
            <a:headEnd/>
            <a:tailEnd/>
          </a:ln>
          <a:effectLst/>
        </p:spPr>
        <p:txBody>
          <a:bodyPr/>
          <a:lstStyle/>
          <a:p>
            <a:pPr marL="273050" indent="-271463" algn="ctr">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u="sng" dirty="0" smtClean="0">
                <a:solidFill>
                  <a:srgbClr val="FFFFFF"/>
                </a:solidFill>
                <a:latin typeface="Cambria" charset="-95"/>
                <a:ea typeface="Cambria" charset="-95"/>
                <a:cs typeface="Cambria" charset="-95"/>
              </a:rPr>
              <a:t>Έργα</a:t>
            </a:r>
            <a:endParaRPr lang="el-GR" sz="2000" i="1" u="sng" dirty="0">
              <a:solidFill>
                <a:srgbClr val="FFFFFF"/>
              </a:solidFill>
              <a:latin typeface="Cambria" charset="-95"/>
              <a:ea typeface="Cambria" charset="-95"/>
              <a:cs typeface="Cambria" charset="-95"/>
            </a:endParaRP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Αποτελείται από 31 πραγματείες, τις οποίες έγραψε στα λατινικά ανάμεσα στα έτη </a:t>
            </a:r>
            <a:r>
              <a:rPr lang="el-GR" sz="2000" i="1" dirty="0" smtClean="0">
                <a:solidFill>
                  <a:srgbClr val="FFFFFF"/>
                </a:solidFill>
                <a:latin typeface="Cambria" charset="-95"/>
                <a:ea typeface="Cambria" charset="-95"/>
                <a:cs typeface="Cambria" charset="-95"/>
              </a:rPr>
              <a:t>196-212</a:t>
            </a:r>
            <a:endParaRPr lang="el-GR" sz="2000" i="1" dirty="0">
              <a:solidFill>
                <a:srgbClr val="FFFFFF"/>
              </a:solidFill>
              <a:latin typeface="Cambria" charset="-95"/>
              <a:ea typeface="Cambria" charset="-95"/>
              <a:cs typeface="Cambria" charset="-95"/>
            </a:endParaRP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Εγκαινίασε τη λατινική θεολογική ορολογία.</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Ασχολήθηκε με την απολογητική και αντιαιρετική γραμματεία, αλλά και με ηθικά, ασκητικά και δογματικά θέματα.</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i="1" dirty="0">
                <a:solidFill>
                  <a:srgbClr val="FFFFFF"/>
                </a:solidFill>
                <a:latin typeface="Cambria" charset="-95"/>
                <a:ea typeface="Cambria" charset="-95"/>
                <a:cs typeface="Cambria" charset="-95"/>
              </a:rPr>
              <a:t>De Idololatria (</a:t>
            </a:r>
            <a:r>
              <a:rPr lang="el-GR" sz="2000" i="1" dirty="0">
                <a:solidFill>
                  <a:srgbClr val="FFFFFF"/>
                </a:solidFill>
                <a:latin typeface="Cambria" charset="-95"/>
                <a:ea typeface="Cambria" charset="-95"/>
                <a:cs typeface="Cambria" charset="-95"/>
              </a:rPr>
              <a:t>Περί Ειδωλολατρίας)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i="1" dirty="0">
                <a:solidFill>
                  <a:srgbClr val="FFFFFF"/>
                </a:solidFill>
                <a:latin typeface="Cambria" charset="-95"/>
                <a:ea typeface="Cambria" charset="-95"/>
                <a:cs typeface="Cambria" charset="-95"/>
              </a:rPr>
              <a:t>De Spectaculis (</a:t>
            </a:r>
            <a:r>
              <a:rPr lang="el-GR" sz="2000" i="1" dirty="0">
                <a:solidFill>
                  <a:srgbClr val="FFFFFF"/>
                </a:solidFill>
                <a:latin typeface="Cambria" charset="-95"/>
                <a:ea typeface="Cambria" charset="-95"/>
                <a:cs typeface="Cambria" charset="-95"/>
              </a:rPr>
              <a:t>Περί Θεαμάτων)</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i="1" dirty="0" smtClean="0">
                <a:solidFill>
                  <a:srgbClr val="FFFFFF"/>
                </a:solidFill>
                <a:latin typeface="Cambria" charset="-95"/>
                <a:ea typeface="Cambria" charset="-95"/>
                <a:cs typeface="Cambria" charset="-95"/>
              </a:rPr>
              <a:t>Adversus </a:t>
            </a:r>
            <a:r>
              <a:rPr lang="en-US" sz="2000" i="1" dirty="0">
                <a:solidFill>
                  <a:srgbClr val="FFFFFF"/>
                </a:solidFill>
                <a:latin typeface="Cambria" charset="-95"/>
                <a:ea typeface="Cambria" charset="-95"/>
                <a:cs typeface="Cambria" charset="-95"/>
              </a:rPr>
              <a:t>Judaeos (</a:t>
            </a:r>
            <a:r>
              <a:rPr lang="el-GR" sz="2000" i="1" dirty="0">
                <a:solidFill>
                  <a:srgbClr val="FFFFFF"/>
                </a:solidFill>
                <a:latin typeface="Cambria" charset="-95"/>
                <a:ea typeface="Cambria" charset="-95"/>
                <a:cs typeface="Cambria" charset="-95"/>
              </a:rPr>
              <a:t>Κατά των Ιουδαίων)</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i="1" dirty="0">
                <a:solidFill>
                  <a:srgbClr val="FFFFFF"/>
                </a:solidFill>
                <a:latin typeface="Cambria" charset="-95"/>
                <a:ea typeface="Cambria" charset="-95"/>
                <a:cs typeface="Cambria" charset="-95"/>
              </a:rPr>
              <a:t>Apologeticum (</a:t>
            </a:r>
            <a:r>
              <a:rPr lang="el-GR" sz="2000" i="1" dirty="0">
                <a:solidFill>
                  <a:srgbClr val="FFFFFF"/>
                </a:solidFill>
                <a:latin typeface="Cambria" charset="-95"/>
                <a:ea typeface="Cambria" charset="-95"/>
                <a:cs typeface="Cambria" charset="-95"/>
              </a:rPr>
              <a:t>Απολογητικός)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i="1" dirty="0">
                <a:solidFill>
                  <a:srgbClr val="FFFFFF"/>
                </a:solidFill>
                <a:latin typeface="Cambria" charset="-95"/>
                <a:ea typeface="Cambria" charset="-95"/>
                <a:cs typeface="Cambria" charset="-95"/>
              </a:rPr>
              <a:t>Ad Nationes (</a:t>
            </a:r>
            <a:r>
              <a:rPr lang="el-GR" sz="2000" i="1" dirty="0">
                <a:solidFill>
                  <a:srgbClr val="FFFFFF"/>
                </a:solidFill>
                <a:latin typeface="Cambria" charset="-95"/>
                <a:ea typeface="Cambria" charset="-95"/>
                <a:cs typeface="Cambria" charset="-95"/>
              </a:rPr>
              <a:t>Προς τους Εθνικούς)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i="1" dirty="0">
                <a:solidFill>
                  <a:srgbClr val="FFFFFF"/>
                </a:solidFill>
                <a:latin typeface="Cambria" charset="-95"/>
                <a:ea typeface="Cambria" charset="-95"/>
                <a:cs typeface="Cambria" charset="-95"/>
              </a:rPr>
              <a:t>Ad  Martyras (</a:t>
            </a:r>
            <a:r>
              <a:rPr lang="el-GR" sz="2000" i="1" dirty="0">
                <a:solidFill>
                  <a:srgbClr val="FFFFFF"/>
                </a:solidFill>
                <a:latin typeface="Cambria" charset="-95"/>
                <a:ea typeface="Cambria" charset="-95"/>
                <a:cs typeface="Cambria" charset="-95"/>
              </a:rPr>
              <a:t>Προς τους Μάρτυρες)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000" i="1" dirty="0">
                <a:solidFill>
                  <a:srgbClr val="FFFFFF"/>
                </a:solidFill>
                <a:latin typeface="Cambria" charset="-95"/>
                <a:ea typeface="Cambria" charset="-95"/>
                <a:cs typeface="Cambria" charset="-95"/>
              </a:rPr>
              <a:t>De Baptismo (</a:t>
            </a:r>
            <a:r>
              <a:rPr lang="el-GR" sz="2000" i="1" dirty="0">
                <a:solidFill>
                  <a:srgbClr val="FFFFFF"/>
                </a:solidFill>
                <a:latin typeface="Cambria" charset="-95"/>
                <a:ea typeface="Cambria" charset="-95"/>
                <a:cs typeface="Cambria" charset="-95"/>
              </a:rPr>
              <a:t>Περί του Βαπτίσματος)</a:t>
            </a:r>
          </a:p>
        </p:txBody>
      </p:sp>
      <p:sp>
        <p:nvSpPr>
          <p:cNvPr id="1024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42FE5D9-B2E7-41C7-8E16-985AD4BD963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395288" y="0"/>
            <a:ext cx="8229600" cy="7651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ΑΜΒΡΟΣΙΑΣΤΗΣ</a:t>
            </a:r>
          </a:p>
        </p:txBody>
      </p:sp>
      <p:sp>
        <p:nvSpPr>
          <p:cNvPr id="75778" name="Text Box 2"/>
          <p:cNvSpPr txBox="1">
            <a:spLocks noChangeArrowheads="1"/>
          </p:cNvSpPr>
          <p:nvPr/>
        </p:nvSpPr>
        <p:spPr bwMode="auto">
          <a:xfrm>
            <a:off x="395288" y="1268760"/>
            <a:ext cx="8291512" cy="5055840"/>
          </a:xfrm>
          <a:prstGeom prst="rect">
            <a:avLst/>
          </a:prstGeom>
          <a:noFill/>
          <a:ln w="9525" cap="flat">
            <a:noFill/>
            <a:round/>
            <a:headEnd/>
            <a:tailEnd/>
          </a:ln>
          <a:effectLst/>
        </p:spPr>
        <p:txBody>
          <a:bodyPr/>
          <a:lstStyle/>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Εξαιτίας της ιδιότυπης ερμηνευτικής του προσέγγισης καθίσταται δύσκολη η ένταξή του σε κάποια από τις ερμηνευτικές σχολές της Αντιόχειας ή της </a:t>
            </a:r>
            <a:r>
              <a:rPr lang="el-GR" i="1" dirty="0" smtClean="0">
                <a:solidFill>
                  <a:srgbClr val="FFFFFF"/>
                </a:solidFill>
                <a:latin typeface="Cambria" charset="-95"/>
                <a:ea typeface="Cambria" charset="-95"/>
                <a:cs typeface="Cambria" charset="-95"/>
              </a:rPr>
              <a:t>Αλεξάνδρειας.</a:t>
            </a:r>
            <a:endParaRPr lang="el-GR" i="1"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Ασκεί αυστηρή κριτική τόσο έναντι των Ιουδαίων όσο και των Εθνικών.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θεολογία του ανώνυμου υπομνηματιστή κινείται γύρω από τρεις άξονες:</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Την </a:t>
            </a:r>
            <a:r>
              <a:rPr lang="el-GR" i="1" dirty="0">
                <a:solidFill>
                  <a:srgbClr val="FFFFFF"/>
                </a:solidFill>
                <a:latin typeface="Cambria" charset="-95"/>
                <a:ea typeface="Cambria" charset="-95"/>
                <a:cs typeface="Cambria" charset="-95"/>
              </a:rPr>
              <a:t>Αγία Τριάδα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Τη </a:t>
            </a:r>
            <a:r>
              <a:rPr lang="el-GR" i="1" dirty="0">
                <a:solidFill>
                  <a:srgbClr val="FFFFFF"/>
                </a:solidFill>
                <a:latin typeface="Cambria" charset="-95"/>
                <a:ea typeface="Cambria" charset="-95"/>
                <a:cs typeface="Cambria" charset="-95"/>
              </a:rPr>
              <a:t>σωτηριολογία με κέντρο την Ανάσταση του Χριστού</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Την </a:t>
            </a:r>
            <a:r>
              <a:rPr lang="el-GR" i="1" dirty="0">
                <a:solidFill>
                  <a:srgbClr val="FFFFFF"/>
                </a:solidFill>
                <a:latin typeface="Cambria" charset="-95"/>
                <a:ea typeface="Cambria" charset="-95"/>
                <a:cs typeface="Cambria" charset="-95"/>
              </a:rPr>
              <a:t>εσχατολογία, άμεσα συνδεδεμένη με το αναστάσιμο γεγονός.</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7577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2CC207-7126-448C-A87E-B780038DA11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251520" y="260648"/>
            <a:ext cx="8435280" cy="72008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ΑΜΒΡΟΣΙΑΣΤΗΣ</a:t>
            </a:r>
          </a:p>
        </p:txBody>
      </p:sp>
      <p:sp>
        <p:nvSpPr>
          <p:cNvPr id="76802" name="Text Box 2"/>
          <p:cNvSpPr txBox="1">
            <a:spLocks noChangeArrowheads="1"/>
          </p:cNvSpPr>
          <p:nvPr/>
        </p:nvSpPr>
        <p:spPr bwMode="auto">
          <a:xfrm>
            <a:off x="251520" y="1988839"/>
            <a:ext cx="8435280" cy="4732635"/>
          </a:xfrm>
          <a:prstGeom prst="rect">
            <a:avLst/>
          </a:prstGeom>
          <a:noFill/>
          <a:ln w="9525" cap="flat">
            <a:noFill/>
            <a:round/>
            <a:headEnd/>
            <a:tailEnd/>
          </a:ln>
          <a:effectLst/>
        </p:spPr>
        <p:txBody>
          <a:bodyPr/>
          <a:lstStyle/>
          <a:p>
            <a:pPr marL="512763" indent="-512763">
              <a:spcBef>
                <a:spcPts val="600"/>
              </a:spcBef>
              <a:buClr>
                <a:srgbClr val="0BD0D9"/>
              </a:buClr>
              <a:buSzPct val="95000"/>
              <a:buFont typeface="Arial" charset="0"/>
              <a:buChar char="•"/>
              <a:tabLst>
                <a:tab pos="1152525" algn="l"/>
                <a:tab pos="2066925" algn="l"/>
                <a:tab pos="2981325" algn="l"/>
                <a:tab pos="3895725" algn="l"/>
                <a:tab pos="4810125" algn="l"/>
                <a:tab pos="5724525" algn="l"/>
                <a:tab pos="6638925" algn="l"/>
                <a:tab pos="7553325" algn="l"/>
                <a:tab pos="8467725" algn="l"/>
                <a:tab pos="9382125" algn="l"/>
                <a:tab pos="10296525" algn="l"/>
              </a:tabLst>
            </a:pPr>
            <a:r>
              <a:rPr lang="el-GR" i="1" dirty="0">
                <a:solidFill>
                  <a:srgbClr val="FFFFFF"/>
                </a:solidFill>
                <a:latin typeface="Cambria" charset="-95"/>
                <a:ea typeface="Cambria" charset="-95"/>
                <a:cs typeface="Cambria" charset="-95"/>
              </a:rPr>
              <a:t>Κεντρική θέση στη θεολογία του κατέχει η Ανάσταση του Χριστού.</a:t>
            </a:r>
          </a:p>
          <a:p>
            <a:pPr marL="512763" indent="-512763">
              <a:spcBef>
                <a:spcPts val="600"/>
              </a:spcBef>
              <a:buClr>
                <a:srgbClr val="0BD0D9"/>
              </a:buClr>
              <a:buSzPct val="95000"/>
              <a:buFont typeface="Arial" charset="0"/>
              <a:buChar char="•"/>
              <a:tabLst>
                <a:tab pos="1152525" algn="l"/>
                <a:tab pos="2066925" algn="l"/>
                <a:tab pos="2981325" algn="l"/>
                <a:tab pos="3895725" algn="l"/>
                <a:tab pos="4810125" algn="l"/>
                <a:tab pos="5724525" algn="l"/>
                <a:tab pos="6638925" algn="l"/>
                <a:tab pos="7553325" algn="l"/>
                <a:tab pos="8467725" algn="l"/>
                <a:tab pos="9382125" algn="l"/>
                <a:tab pos="10296525" algn="l"/>
              </a:tabLst>
            </a:pPr>
            <a:r>
              <a:rPr lang="el-GR" i="1" dirty="0">
                <a:solidFill>
                  <a:srgbClr val="FFFFFF"/>
                </a:solidFill>
                <a:latin typeface="Cambria" charset="-95"/>
                <a:ea typeface="Cambria" charset="-95"/>
                <a:cs typeface="Cambria" charset="-95"/>
              </a:rPr>
              <a:t>Η εκκλησιολογία του Αμβροσιαστή αναπτύσσεται μέσα από την ανάδειξη και την υπεροχή της «δόξας του Ευαγγελίου» σε σχέση προς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«μωσαϊκή δόξα».</a:t>
            </a:r>
          </a:p>
          <a:p>
            <a:pPr marL="512763" indent="-512763">
              <a:spcBef>
                <a:spcPts val="600"/>
              </a:spcBef>
              <a:buClr>
                <a:srgbClr val="0BD0D9"/>
              </a:buClr>
              <a:buSzPct val="95000"/>
              <a:buFont typeface="Arial" charset="0"/>
              <a:buChar char="•"/>
              <a:tabLst>
                <a:tab pos="1152525" algn="l"/>
                <a:tab pos="2066925" algn="l"/>
                <a:tab pos="2981325" algn="l"/>
                <a:tab pos="3895725" algn="l"/>
                <a:tab pos="4810125" algn="l"/>
                <a:tab pos="5724525" algn="l"/>
                <a:tab pos="6638925" algn="l"/>
                <a:tab pos="7553325" algn="l"/>
                <a:tab pos="8467725" algn="l"/>
                <a:tab pos="9382125" algn="l"/>
                <a:tab pos="10296525" algn="l"/>
              </a:tabLst>
            </a:pPr>
            <a:r>
              <a:rPr lang="el-GR" i="1" dirty="0">
                <a:solidFill>
                  <a:srgbClr val="FFFFFF"/>
                </a:solidFill>
                <a:latin typeface="Cambria" charset="-95"/>
                <a:ea typeface="Cambria" charset="-95"/>
                <a:cs typeface="Cambria" charset="-95"/>
              </a:rPr>
              <a:t>Υποστηρίζει ευθέως ότι η γυναίκα δεν είναι πλασμένη κατ’ εικόνα Θεού. </a:t>
            </a:r>
          </a:p>
          <a:p>
            <a:pPr marL="512763" indent="-512763">
              <a:spcBef>
                <a:spcPts val="600"/>
              </a:spcBef>
              <a:buClr>
                <a:srgbClr val="0BD0D9"/>
              </a:buClr>
              <a:buSzPct val="95000"/>
              <a:buFont typeface="Wingdings 2" charset="2"/>
              <a:buNone/>
              <a:tabLst>
                <a:tab pos="1152525" algn="l"/>
                <a:tab pos="2066925" algn="l"/>
                <a:tab pos="2981325" algn="l"/>
                <a:tab pos="3895725" algn="l"/>
                <a:tab pos="4810125" algn="l"/>
                <a:tab pos="5724525" algn="l"/>
                <a:tab pos="6638925" algn="l"/>
                <a:tab pos="7553325" algn="l"/>
                <a:tab pos="8467725" algn="l"/>
                <a:tab pos="9382125" algn="l"/>
                <a:tab pos="10296525" algn="l"/>
              </a:tabLst>
            </a:pPr>
            <a:endParaRPr lang="el-GR" i="1" dirty="0">
              <a:solidFill>
                <a:srgbClr val="FFFFFF"/>
              </a:solidFill>
              <a:latin typeface="Palatino Linotype" charset="0"/>
              <a:ea typeface="ヒラギノ角ゴ Pro W3" charset="0"/>
              <a:cs typeface="ヒラギノ角ゴ Pro W3" charset="0"/>
            </a:endParaRPr>
          </a:p>
        </p:txBody>
      </p:sp>
      <p:sp>
        <p:nvSpPr>
          <p:cNvPr id="7680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42CBFCF-4081-4753-9E10-05D2F30D1CF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79512" y="116632"/>
            <a:ext cx="8507288" cy="79141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ΑΜΒΡΟΣΙΟΣ ΜΕΔΙΟΛΑΝΩΝ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339 -397)</a:t>
            </a:r>
          </a:p>
        </p:txBody>
      </p:sp>
      <p:sp>
        <p:nvSpPr>
          <p:cNvPr id="77826" name="Text Box 2"/>
          <p:cNvSpPr txBox="1">
            <a:spLocks noChangeArrowheads="1"/>
          </p:cNvSpPr>
          <p:nvPr/>
        </p:nvSpPr>
        <p:spPr bwMode="auto">
          <a:xfrm>
            <a:off x="179512" y="1196752"/>
            <a:ext cx="8507288" cy="5328592"/>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a:solidFill>
                  <a:srgbClr val="FFFFFF"/>
                </a:solidFill>
                <a:latin typeface="Cambria" charset="-95"/>
                <a:ea typeface="Cambria" charset="-95"/>
                <a:cs typeface="Cambria" charset="-95"/>
              </a:rPr>
              <a:t>Βιογραφικά </a:t>
            </a:r>
            <a:r>
              <a:rPr lang="el-GR" sz="2200" i="1" u="sng" dirty="0" smtClean="0">
                <a:solidFill>
                  <a:srgbClr val="FFFFFF"/>
                </a:solidFill>
                <a:latin typeface="Cambria" charset="-95"/>
                <a:ea typeface="Cambria" charset="-95"/>
                <a:cs typeface="Cambria" charset="-95"/>
              </a:rPr>
              <a:t>Στοιχεία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Σπούδασε στη Ρώμη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ρητορική και την ελληνική γλώσσα.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Σταδιοδρόμησε ως δικηγόρος και αργότερα ως διοικητής των Επαρχιών Λιγουρίας και Αιμιλίας.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374: χειροτονήθηκε επίσκοπος Μεδιολάνων.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Χάρισε την περιουσία του στην Εκκλησία, οικοδόμησε ναούς, κήρυττε, εργάστηκε για τη θεολογική κατάρτιση των κληρικών του και στήριξε τον μοναχισμό.</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Αντιμετώπισε με επιτυχία τον Αρειανισμό.</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Είχε άριστες σχέσεις με το αυτοκρατορικό περιβάλλον και είχε κερδίσει την εμπιστοσύνη του Αυγουστίνου.</a:t>
            </a:r>
          </a:p>
        </p:txBody>
      </p:sp>
      <p:sp>
        <p:nvSpPr>
          <p:cNvPr id="7782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5598F9E-CF5D-4F73-8F5B-9D106E41EB5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79512" y="116632"/>
            <a:ext cx="8507288"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ΑΜΒΡΟΣΙΟΣ ΜΕΔΙΟΛΑΝΩΝ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339 – 397)</a:t>
            </a:r>
          </a:p>
        </p:txBody>
      </p:sp>
      <p:sp>
        <p:nvSpPr>
          <p:cNvPr id="78850" name="Text Box 2"/>
          <p:cNvSpPr txBox="1">
            <a:spLocks noChangeArrowheads="1"/>
          </p:cNvSpPr>
          <p:nvPr/>
        </p:nvSpPr>
        <p:spPr bwMode="auto">
          <a:xfrm>
            <a:off x="179512" y="1340767"/>
            <a:ext cx="8507288" cy="5184577"/>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smtClean="0">
                <a:solidFill>
                  <a:srgbClr val="FFFFFF"/>
                </a:solidFill>
                <a:latin typeface="Cambria" charset="-95"/>
                <a:ea typeface="Cambria" charset="-95"/>
                <a:cs typeface="Cambria" charset="-95"/>
              </a:rPr>
              <a:t>Έργα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Έγραψε ερμηνευτικά, κατηχητικά, ασκητικά, ηθικά, δογματικά, ομιλίες και λόγους, ύμνους, επιστολές,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Ο λόγος του ήταν μεστός, άμεσος και κατανοητός.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Σημαντικότερα έργα:</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Περί παρθένων</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Περί </a:t>
            </a:r>
            <a:r>
              <a:rPr lang="el-GR" sz="2200" i="1" dirty="0">
                <a:solidFill>
                  <a:srgbClr val="FFFFFF"/>
                </a:solidFill>
                <a:latin typeface="Cambria" charset="-95"/>
                <a:ea typeface="Cambria" charset="-95"/>
                <a:cs typeface="Cambria" charset="-95"/>
              </a:rPr>
              <a:t>πίστεως</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Περί </a:t>
            </a:r>
            <a:r>
              <a:rPr lang="el-GR" sz="2200" i="1" dirty="0">
                <a:solidFill>
                  <a:srgbClr val="FFFFFF"/>
                </a:solidFill>
                <a:latin typeface="Cambria" charset="-95"/>
                <a:ea typeface="Cambria" charset="-95"/>
                <a:cs typeface="Cambria" charset="-95"/>
              </a:rPr>
              <a:t>των καθηκόντων των λειτουργών</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Περί </a:t>
            </a:r>
            <a:r>
              <a:rPr lang="el-GR" sz="2200" i="1" dirty="0">
                <a:solidFill>
                  <a:srgbClr val="FFFFFF"/>
                </a:solidFill>
                <a:latin typeface="Cambria" charset="-95"/>
                <a:ea typeface="Cambria" charset="-95"/>
                <a:cs typeface="Cambria" charset="-95"/>
              </a:rPr>
              <a:t>του Αγίου Πνεύματος</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Περί </a:t>
            </a:r>
            <a:r>
              <a:rPr lang="el-GR" sz="2200" i="1" dirty="0">
                <a:solidFill>
                  <a:srgbClr val="FFFFFF"/>
                </a:solidFill>
                <a:latin typeface="Cambria" charset="-95"/>
                <a:ea typeface="Cambria" charset="-95"/>
                <a:cs typeface="Cambria" charset="-95"/>
              </a:rPr>
              <a:t>του μυστηρίου της ενσαρκώσεως του Κυρίου</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Εξήγηση </a:t>
            </a:r>
            <a:r>
              <a:rPr lang="el-GR" sz="2200" i="1" dirty="0">
                <a:solidFill>
                  <a:srgbClr val="FFFFFF"/>
                </a:solidFill>
                <a:latin typeface="Cambria" charset="-95"/>
                <a:ea typeface="Cambria" charset="-95"/>
                <a:cs typeface="Cambria" charset="-95"/>
              </a:rPr>
              <a:t>στον Ψαλμό 118</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Εξήγηση </a:t>
            </a:r>
            <a:r>
              <a:rPr lang="el-GR" sz="2200" i="1" dirty="0">
                <a:solidFill>
                  <a:srgbClr val="FFFFFF"/>
                </a:solidFill>
                <a:latin typeface="Cambria" charset="-95"/>
                <a:ea typeface="Cambria" charset="-95"/>
                <a:cs typeface="Cambria" charset="-95"/>
              </a:rPr>
              <a:t>στο κατά Λουκάν Ευαγγέλιο</a:t>
            </a:r>
          </a:p>
          <a:p>
            <a:pPr marL="271463" indent="-271463">
              <a:spcBef>
                <a:spcPts val="550"/>
              </a:spcBef>
              <a:buClr>
                <a:srgbClr val="0BD0D9"/>
              </a:buClr>
              <a:buSzPct val="95000"/>
              <a:buFont typeface="Palatino Linotype"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7885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C5C2C3-6654-441B-8A4C-A5B1F38C866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251520" y="116632"/>
            <a:ext cx="8435280" cy="79141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ΑΜΒΡΟΣΙΟΣ ΜΕΔΙΟΛΑΝΩΝ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339 – 397)</a:t>
            </a:r>
          </a:p>
        </p:txBody>
      </p:sp>
      <p:sp>
        <p:nvSpPr>
          <p:cNvPr id="79874" name="Text Box 2"/>
          <p:cNvSpPr txBox="1">
            <a:spLocks noChangeArrowheads="1"/>
          </p:cNvSpPr>
          <p:nvPr/>
        </p:nvSpPr>
        <p:spPr bwMode="auto">
          <a:xfrm>
            <a:off x="251520" y="1196752"/>
            <a:ext cx="8435280" cy="481034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Διδασκαλία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Θαύμαζε τη στωική και νεοπλατωνική φιλοσοφία τις οποίες ενέταξε κριτικά στο έργο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Δέχτηκε ισχυρές </a:t>
            </a:r>
            <a:r>
              <a:rPr lang="el-GR" i="1" dirty="0" smtClean="0">
                <a:solidFill>
                  <a:srgbClr val="FFFFFF"/>
                </a:solidFill>
                <a:latin typeface="Cambria" charset="-95"/>
                <a:ea typeface="Cambria" charset="-95"/>
                <a:cs typeface="Cambria" charset="-95"/>
              </a:rPr>
              <a:t>επιδράσεις </a:t>
            </a:r>
            <a:r>
              <a:rPr lang="el-GR" i="1" dirty="0">
                <a:solidFill>
                  <a:srgbClr val="FFFFFF"/>
                </a:solidFill>
                <a:latin typeface="Cambria" charset="-95"/>
                <a:ea typeface="Cambria" charset="-95"/>
                <a:cs typeface="Cambria" charset="-95"/>
              </a:rPr>
              <a:t>από την ανατολική γραμματεία.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Θεωρούσε πως η Εκκλησία </a:t>
            </a:r>
            <a:r>
              <a:rPr lang="el-GR" i="1" dirty="0" smtClean="0">
                <a:solidFill>
                  <a:srgbClr val="FFFFFF"/>
                </a:solidFill>
                <a:latin typeface="Cambria" charset="-95"/>
                <a:ea typeface="Cambria" charset="-95"/>
                <a:cs typeface="Cambria" charset="-95"/>
              </a:rPr>
              <a:t>αποτελεί </a:t>
            </a:r>
            <a:r>
              <a:rPr lang="el-GR" i="1" dirty="0">
                <a:solidFill>
                  <a:srgbClr val="FFFFFF"/>
                </a:solidFill>
                <a:latin typeface="Cambria" charset="-95"/>
                <a:ea typeface="Cambria" charset="-95"/>
                <a:cs typeface="Cambria" charset="-95"/>
              </a:rPr>
              <a:t>το σώμα του ζώντος Χριστού.</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υποστηρικτής και εισηγητής της εκλαϊκευμένης θεολογίας αφού κατόρθωσε να εξηγήσει στο λαό του τις λεπτές θεολογικές αλήθειες της Αγίας Τριάδας με μοναδική απλότητα.</a:t>
            </a:r>
          </a:p>
          <a:p>
            <a:pPr marL="271463" indent="-271463">
              <a:spcBef>
                <a:spcPts val="60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7987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9EB8CFA-483D-4BFD-AD81-4B740BC8CE7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251520" y="116632"/>
            <a:ext cx="8435280" cy="87488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ΑΜΒΡΟΣΙΟΣ ΜΕΔΙΟΛΑΝΩΝ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339 – 397)</a:t>
            </a:r>
          </a:p>
        </p:txBody>
      </p:sp>
      <p:sp>
        <p:nvSpPr>
          <p:cNvPr id="80898" name="Text Box 2"/>
          <p:cNvSpPr txBox="1">
            <a:spLocks noChangeArrowheads="1"/>
          </p:cNvSpPr>
          <p:nvPr/>
        </p:nvSpPr>
        <p:spPr bwMode="auto">
          <a:xfrm>
            <a:off x="251520" y="1340768"/>
            <a:ext cx="8435280" cy="4666332"/>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smtClean="0">
                <a:solidFill>
                  <a:srgbClr val="FFFFFF"/>
                </a:solidFill>
                <a:latin typeface="Cambria" charset="-95"/>
                <a:ea typeface="Cambria" charset="-95"/>
                <a:cs typeface="Cambria" charset="-95"/>
              </a:rPr>
              <a:t>Διδασκαλία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Είναι ο πρώτος θεολόγος που παρουσίασε συγκροτημένο και ορθόδοξο έργο για τη θεμελίωση της ομοουσιότητας του Αγίου Πνεύματος.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Έκανε διάκριση ανάμεσα σε αΐδια και οικονομική Τριάδα.</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Ανέπτυξε μια υποτυπώδη ασκητική ανθρωπολογία η οποία στηριζόταν στην εν Χριστώ </a:t>
            </a:r>
            <a:r>
              <a:rPr lang="el-GR" sz="2200" i="1" dirty="0" smtClean="0">
                <a:solidFill>
                  <a:srgbClr val="FFFFFF"/>
                </a:solidFill>
                <a:latin typeface="Cambria" charset="-95"/>
                <a:ea typeface="Cambria" charset="-95"/>
                <a:cs typeface="Cambria" charset="-95"/>
              </a:rPr>
              <a:t>υιοθεσία και </a:t>
            </a:r>
            <a:r>
              <a:rPr lang="el-GR" sz="2200" i="1" dirty="0">
                <a:solidFill>
                  <a:srgbClr val="FFFFFF"/>
                </a:solidFill>
                <a:latin typeface="Cambria" charset="-95"/>
                <a:ea typeface="Cambria" charset="-95"/>
                <a:cs typeface="Cambria" charset="-95"/>
              </a:rPr>
              <a:t>στην ειλικρινή μετάνοια.</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Αναμόρφωσε </a:t>
            </a:r>
            <a:r>
              <a:rPr lang="el-GR" sz="2200" i="1" dirty="0" smtClean="0">
                <a:solidFill>
                  <a:srgbClr val="FFFFFF"/>
                </a:solidFill>
                <a:latin typeface="Cambria" charset="-95"/>
                <a:ea typeface="Cambria" charset="-95"/>
                <a:cs typeface="Cambria" charset="-95"/>
              </a:rPr>
              <a:t>τη </a:t>
            </a:r>
            <a:r>
              <a:rPr lang="el-GR" sz="2200" i="1" dirty="0">
                <a:solidFill>
                  <a:srgbClr val="FFFFFF"/>
                </a:solidFill>
                <a:latin typeface="Cambria" charset="-95"/>
                <a:ea typeface="Cambria" charset="-95"/>
                <a:cs typeface="Cambria" charset="-95"/>
              </a:rPr>
              <a:t>λειτουργική ζωή εμπλουτίζοντας το λειτουργικό τυπικό των Μεδιολάνων με ύμνους δικής του σύνθεσης (Αμβροσιανό λειτουργικό τυπικό).</a:t>
            </a:r>
          </a:p>
        </p:txBody>
      </p:sp>
      <p:sp>
        <p:nvSpPr>
          <p:cNvPr id="8089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E2D98EC-9AC8-4CB5-A21C-EE30DBFA76C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07504" y="188640"/>
            <a:ext cx="8579296" cy="86387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ΠΑΥΛΙΝΟΣ ΝΩΛΗΣ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335 – 431)</a:t>
            </a:r>
          </a:p>
        </p:txBody>
      </p:sp>
      <p:sp>
        <p:nvSpPr>
          <p:cNvPr id="81922" name="Text Box 2"/>
          <p:cNvSpPr txBox="1">
            <a:spLocks noChangeArrowheads="1"/>
          </p:cNvSpPr>
          <p:nvPr/>
        </p:nvSpPr>
        <p:spPr bwMode="auto">
          <a:xfrm>
            <a:off x="323528" y="1628800"/>
            <a:ext cx="8363272" cy="437830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378</a:t>
            </a:r>
            <a:r>
              <a:rPr lang="el-GR" i="1" dirty="0" smtClean="0">
                <a:solidFill>
                  <a:srgbClr val="FFFFFF"/>
                </a:solidFill>
                <a:latin typeface="Cambria" charset="-95"/>
                <a:ea typeface="Cambria" charset="-95"/>
                <a:cs typeface="Cambria" charset="-95"/>
              </a:rPr>
              <a:t>: έγινε </a:t>
            </a:r>
            <a:r>
              <a:rPr lang="el-GR" i="1" dirty="0">
                <a:solidFill>
                  <a:srgbClr val="FFFFFF"/>
                </a:solidFill>
                <a:latin typeface="Cambria" charset="-95"/>
                <a:ea typeface="Cambria" charset="-95"/>
                <a:cs typeface="Cambria" charset="-95"/>
              </a:rPr>
              <a:t>Συγκλητικός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381</a:t>
            </a:r>
            <a:r>
              <a:rPr lang="el-GR" i="1" dirty="0" smtClean="0">
                <a:solidFill>
                  <a:srgbClr val="FFFFFF"/>
                </a:solidFill>
                <a:latin typeface="Cambria" charset="-95"/>
                <a:ea typeface="Cambria" charset="-95"/>
                <a:cs typeface="Cambria" charset="-95"/>
              </a:rPr>
              <a:t>: τοποθετήθηκε </a:t>
            </a:r>
            <a:r>
              <a:rPr lang="el-GR" i="1" dirty="0">
                <a:solidFill>
                  <a:srgbClr val="FFFFFF"/>
                </a:solidFill>
                <a:latin typeface="Cambria" charset="-95"/>
                <a:ea typeface="Cambria" charset="-95"/>
                <a:cs typeface="Cambria" charset="-95"/>
              </a:rPr>
              <a:t>ως διοικητής της επαρχίας </a:t>
            </a:r>
            <a:r>
              <a:rPr lang="el-GR" i="1" dirty="0" smtClean="0">
                <a:solidFill>
                  <a:srgbClr val="FFFFFF"/>
                </a:solidFill>
                <a:latin typeface="Cambria" charset="-95"/>
                <a:ea typeface="Cambria" charset="-95"/>
                <a:cs typeface="Cambria" charset="-95"/>
              </a:rPr>
              <a:t>της </a:t>
            </a:r>
            <a:r>
              <a:rPr lang="el-GR" i="1" dirty="0" err="1" smtClean="0">
                <a:solidFill>
                  <a:srgbClr val="FFFFFF"/>
                </a:solidFill>
                <a:latin typeface="Cambria" charset="-95"/>
                <a:ea typeface="Cambria" charset="-95"/>
                <a:cs typeface="Cambria" charset="-95"/>
              </a:rPr>
              <a:t>Καμπανίας</a:t>
            </a:r>
            <a:r>
              <a:rPr lang="el-GR" i="1" dirty="0" smtClean="0">
                <a:solidFill>
                  <a:srgbClr val="FFFFFF"/>
                </a:solidFill>
                <a:latin typeface="Cambria" charset="-95"/>
                <a:ea typeface="Cambria" charset="-95"/>
                <a:cs typeface="Cambria" charset="-95"/>
              </a:rPr>
              <a:t> </a:t>
            </a:r>
            <a:r>
              <a:rPr lang="el-GR" i="1" dirty="0">
                <a:solidFill>
                  <a:srgbClr val="FFFFFF"/>
                </a:solidFill>
                <a:latin typeface="Cambria" charset="-95"/>
                <a:ea typeface="Cambria" charset="-95"/>
                <a:cs typeface="Cambria" charset="-95"/>
              </a:rPr>
              <a:t>στην Ιταλία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389</a:t>
            </a:r>
            <a:r>
              <a:rPr lang="el-GR" i="1" dirty="0" smtClean="0">
                <a:solidFill>
                  <a:srgbClr val="FFFFFF"/>
                </a:solidFill>
                <a:latin typeface="Cambria" charset="-95"/>
                <a:ea typeface="Cambria" charset="-95"/>
                <a:cs typeface="Cambria" charset="-95"/>
              </a:rPr>
              <a:t>: Βαπτίσθηκε </a:t>
            </a:r>
            <a:r>
              <a:rPr lang="el-GR" i="1" dirty="0">
                <a:solidFill>
                  <a:srgbClr val="FFFFFF"/>
                </a:solidFill>
                <a:latin typeface="Cambria" charset="-95"/>
                <a:ea typeface="Cambria" charset="-95"/>
                <a:cs typeface="Cambria" charset="-95"/>
              </a:rPr>
              <a:t>σε ηλικία 44 ετών.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394</a:t>
            </a:r>
            <a:r>
              <a:rPr lang="el-GR" i="1" dirty="0" smtClean="0">
                <a:solidFill>
                  <a:srgbClr val="FFFFFF"/>
                </a:solidFill>
                <a:latin typeface="Cambria" charset="-95"/>
                <a:ea typeface="Cambria" charset="-95"/>
                <a:cs typeface="Cambria" charset="-95"/>
              </a:rPr>
              <a:t>: Χειροτονήθηκε </a:t>
            </a:r>
            <a:r>
              <a:rPr lang="el-GR" i="1" dirty="0">
                <a:solidFill>
                  <a:srgbClr val="FFFFFF"/>
                </a:solidFill>
                <a:latin typeface="Cambria" charset="-95"/>
                <a:ea typeface="Cambria" charset="-95"/>
                <a:cs typeface="Cambria" charset="-95"/>
              </a:rPr>
              <a:t>επίσκοπος στη Βαρκελώνη.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410</a:t>
            </a:r>
            <a:r>
              <a:rPr lang="el-GR" i="1" dirty="0" smtClean="0">
                <a:solidFill>
                  <a:srgbClr val="FFFFFF"/>
                </a:solidFill>
                <a:latin typeface="Cambria" charset="-95"/>
                <a:ea typeface="Cambria" charset="-95"/>
                <a:cs typeface="Cambria" charset="-95"/>
              </a:rPr>
              <a:t>: Εκλέχτηκε </a:t>
            </a:r>
            <a:r>
              <a:rPr lang="el-GR" i="1" dirty="0">
                <a:solidFill>
                  <a:srgbClr val="FFFFFF"/>
                </a:solidFill>
                <a:latin typeface="Cambria" charset="-95"/>
                <a:ea typeface="Cambria" charset="-95"/>
                <a:cs typeface="Cambria" charset="-95"/>
              </a:rPr>
              <a:t>επίσκοπος Νώλης</a:t>
            </a:r>
          </a:p>
        </p:txBody>
      </p:sp>
      <p:sp>
        <p:nvSpPr>
          <p:cNvPr id="8192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E303F7-F582-413A-A426-D4F9666E20F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79512" y="116632"/>
            <a:ext cx="8518401"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ΠΑΥΛΙΝΟΣ ΝΩΛΗΣ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355 – 431)</a:t>
            </a:r>
          </a:p>
        </p:txBody>
      </p:sp>
      <p:sp>
        <p:nvSpPr>
          <p:cNvPr id="82946" name="Text Box 2"/>
          <p:cNvSpPr txBox="1">
            <a:spLocks noChangeArrowheads="1"/>
          </p:cNvSpPr>
          <p:nvPr/>
        </p:nvSpPr>
        <p:spPr bwMode="auto">
          <a:xfrm>
            <a:off x="395536" y="1772816"/>
            <a:ext cx="8291264" cy="423428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αρκετές επιστολές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στην εκκλησιαστική ποίηση και έχουν διασωθεί 33 ποιήματά του.</a:t>
            </a:r>
          </a:p>
        </p:txBody>
      </p:sp>
      <p:sp>
        <p:nvSpPr>
          <p:cNvPr id="8294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F5D4EB6-CE3C-4919-9ADC-1FE173E03C84}"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251520" y="0"/>
            <a:ext cx="8446393"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ΙΕΡΩΝΥΜΟΣ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347 – 420)</a:t>
            </a:r>
          </a:p>
        </p:txBody>
      </p:sp>
      <p:sp>
        <p:nvSpPr>
          <p:cNvPr id="83970" name="Text Box 2"/>
          <p:cNvSpPr txBox="1">
            <a:spLocks noChangeArrowheads="1"/>
          </p:cNvSpPr>
          <p:nvPr/>
        </p:nvSpPr>
        <p:spPr bwMode="auto">
          <a:xfrm>
            <a:off x="107503" y="1268760"/>
            <a:ext cx="8590409" cy="5087590"/>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a:solidFill>
                  <a:srgbClr val="FFFFFF"/>
                </a:solidFill>
                <a:latin typeface="Cambria" charset="-95"/>
                <a:ea typeface="Cambria" charset="-95"/>
                <a:cs typeface="Cambria" charset="-95"/>
              </a:rPr>
              <a:t>Βιογραφικά </a:t>
            </a:r>
            <a:r>
              <a:rPr lang="el-GR" sz="2200" i="1" u="sng" dirty="0" smtClean="0">
                <a:solidFill>
                  <a:srgbClr val="FFFFFF"/>
                </a:solidFill>
                <a:latin typeface="Cambria" charset="-95"/>
                <a:ea typeface="Cambria" charset="-95"/>
                <a:cs typeface="Cambria" charset="-95"/>
              </a:rPr>
              <a:t>Στοιχεία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Είχε Ιλλυρική καταγωγή. Σπούδασε στη Ρώμη φιλολογία και ρητορική και μελέτησε φιλοσοφία.</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Συνδέθηκε φιλικά με τον Ρουφίνο για να διχαστούν αργότερα, </a:t>
            </a:r>
            <a:r>
              <a:rPr lang="el-GR" sz="2200" i="1" dirty="0" smtClean="0">
                <a:solidFill>
                  <a:srgbClr val="FFFFFF"/>
                </a:solidFill>
                <a:latin typeface="Cambria" charset="-95"/>
                <a:ea typeface="Cambria" charset="-95"/>
                <a:cs typeface="Cambria" charset="-95"/>
              </a:rPr>
              <a:t>εξαιτίας </a:t>
            </a:r>
            <a:r>
              <a:rPr lang="el-GR" sz="2200" i="1" dirty="0">
                <a:solidFill>
                  <a:srgbClr val="FFFFFF"/>
                </a:solidFill>
                <a:latin typeface="Cambria" charset="-95"/>
                <a:ea typeface="Cambria" charset="-95"/>
                <a:cs typeface="Cambria" charset="-95"/>
              </a:rPr>
              <a:t>του Ωριγένη. </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Βαπτίσθηκε χριστιανός σε ηλικία δεκαεννέα ετών.</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Μόνασε στην έρημο της Συρίας.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378</a:t>
            </a:r>
            <a:r>
              <a:rPr lang="el-GR" sz="2200" i="1" dirty="0" smtClean="0">
                <a:solidFill>
                  <a:srgbClr val="FFFFFF"/>
                </a:solidFill>
                <a:latin typeface="Cambria" charset="-95"/>
                <a:ea typeface="Cambria" charset="-95"/>
                <a:cs typeface="Cambria" charset="-95"/>
              </a:rPr>
              <a:t>: μεταβαίνει </a:t>
            </a:r>
            <a:r>
              <a:rPr lang="el-GR" sz="2200" i="1" dirty="0">
                <a:solidFill>
                  <a:srgbClr val="FFFFFF"/>
                </a:solidFill>
                <a:latin typeface="Cambria" charset="-95"/>
                <a:ea typeface="Cambria" charset="-95"/>
                <a:cs typeface="Cambria" charset="-95"/>
              </a:rPr>
              <a:t>στην Αντιόχεια όπου το 379 χειροτονείται πρεσβύτερος από τον επίσκοπο Παυλίνο.</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380</a:t>
            </a:r>
            <a:r>
              <a:rPr lang="el-GR" sz="2200" i="1" dirty="0" smtClean="0">
                <a:solidFill>
                  <a:srgbClr val="FFFFFF"/>
                </a:solidFill>
                <a:latin typeface="Cambria" charset="-95"/>
                <a:ea typeface="Cambria" charset="-95"/>
                <a:cs typeface="Cambria" charset="-95"/>
              </a:rPr>
              <a:t>: Βρέθηκε </a:t>
            </a:r>
            <a:r>
              <a:rPr lang="el-GR" sz="2200" i="1" dirty="0">
                <a:solidFill>
                  <a:srgbClr val="FFFFFF"/>
                </a:solidFill>
                <a:latin typeface="Cambria" charset="-95"/>
                <a:ea typeface="Cambria" charset="-95"/>
                <a:cs typeface="Cambria" charset="-95"/>
              </a:rPr>
              <a:t>στην Κων/πόλη όπου έμεινε για δύο χρόνια.</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382-84: εγκαταστάθηκε στη Ρώμη όπου δίδαξε την ασκητική ζωή σε Χριστιανικές κυρίες της ρωμαϊκής αριστοκρατίας.</a:t>
            </a:r>
          </a:p>
          <a:p>
            <a:pPr marL="271463" indent="-271463">
              <a:spcBef>
                <a:spcPts val="5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8397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A03EC29-27C1-42CA-BC92-B5B7F404AB8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251520" y="0"/>
            <a:ext cx="843528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ΙΕΡΩΝΥΜΟΣ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347 – 420)</a:t>
            </a:r>
          </a:p>
        </p:txBody>
      </p:sp>
      <p:sp>
        <p:nvSpPr>
          <p:cNvPr id="84994" name="Text Box 2"/>
          <p:cNvSpPr txBox="1">
            <a:spLocks noChangeArrowheads="1"/>
          </p:cNvSpPr>
          <p:nvPr/>
        </p:nvSpPr>
        <p:spPr bwMode="auto">
          <a:xfrm>
            <a:off x="395536" y="1556792"/>
            <a:ext cx="8291264" cy="4032448"/>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a:solidFill>
                  <a:srgbClr val="FFFFFF"/>
                </a:solidFill>
                <a:latin typeface="Cambria" charset="-95"/>
                <a:ea typeface="Cambria" charset="-95"/>
                <a:cs typeface="Cambria" charset="-95"/>
              </a:rPr>
              <a:t>Βιογραφικά </a:t>
            </a:r>
            <a:r>
              <a:rPr lang="el-GR" sz="2200" i="1" u="sng" dirty="0" smtClean="0">
                <a:solidFill>
                  <a:srgbClr val="FFFFFF"/>
                </a:solidFill>
                <a:latin typeface="Cambria" charset="-95"/>
                <a:ea typeface="Cambria" charset="-95"/>
                <a:cs typeface="Cambria" charset="-95"/>
              </a:rPr>
              <a:t>Στοιχεία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Συνδέθηκε περισσότερο πνευματικά με τις αγίες Ευστοχία, Μαρκέλλα και Παύλα μαζί με τις οποίες το 385 εγκαταστάθηκε στη Βηθλεέμ.</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Εκεί με τη χρηματική προσφορά της Παύλας ίδρυσαν δύο μοναστήρια ένα ανδρικό και ένα γυναικείο.</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Η Ρωμαιοκαθολική Εκκλησία του απένειμε το χαρακτηρισμό του Μέγιστου Διδασκάλου.</a:t>
            </a:r>
          </a:p>
          <a:p>
            <a:pPr marL="271463" indent="-271463">
              <a:spcBef>
                <a:spcPts val="5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8499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D965669-3A6F-48F5-98B5-CC87AFDEF42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477078" y="116632"/>
            <a:ext cx="8209722"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ΤΕΡΤΥΛΛΙΑΝΟΣ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μέσα 2</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 – 225/240)</a:t>
            </a:r>
          </a:p>
        </p:txBody>
      </p:sp>
      <p:sp>
        <p:nvSpPr>
          <p:cNvPr id="11266" name="Text Box 2"/>
          <p:cNvSpPr txBox="1">
            <a:spLocks noChangeArrowheads="1"/>
          </p:cNvSpPr>
          <p:nvPr/>
        </p:nvSpPr>
        <p:spPr bwMode="auto">
          <a:xfrm>
            <a:off x="323528" y="1196753"/>
            <a:ext cx="8640960" cy="5328592"/>
          </a:xfrm>
          <a:prstGeom prst="rect">
            <a:avLst/>
          </a:prstGeom>
          <a:noFill/>
          <a:ln w="9525" cap="flat">
            <a:noFill/>
            <a:round/>
            <a:headEnd/>
            <a:tailEnd/>
          </a:ln>
          <a:effectLst/>
        </p:spPr>
        <p:txBody>
          <a:bodyPr/>
          <a:lstStyle/>
          <a:p>
            <a:pPr marL="273050" indent="-271463" algn="ctr">
              <a:spcBef>
                <a:spcPts val="6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i="1" u="sng" dirty="0">
                <a:solidFill>
                  <a:srgbClr val="FFFFFF"/>
                </a:solidFill>
                <a:latin typeface="Cambria" charset="-95"/>
                <a:ea typeface="Cambria" charset="-95"/>
                <a:cs typeface="Cambria" charset="-95"/>
              </a:rPr>
              <a:t>Διδασκαλία</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Είναι ο πρώτος </a:t>
            </a:r>
            <a:r>
              <a:rPr lang="el-GR" sz="2000" i="1" dirty="0" smtClean="0">
                <a:solidFill>
                  <a:srgbClr val="FFFFFF"/>
                </a:solidFill>
                <a:latin typeface="Cambria" charset="-95"/>
                <a:ea typeface="Cambria" charset="-95"/>
                <a:cs typeface="Cambria" charset="-95"/>
              </a:rPr>
              <a:t>Λατίνος θεολόγος. Εισηγητής </a:t>
            </a:r>
            <a:r>
              <a:rPr lang="el-GR" sz="2000" i="1" dirty="0">
                <a:solidFill>
                  <a:srgbClr val="FFFFFF"/>
                </a:solidFill>
                <a:latin typeface="Cambria" charset="-95"/>
                <a:ea typeface="Cambria" charset="-95"/>
                <a:cs typeface="Cambria" charset="-95"/>
              </a:rPr>
              <a:t>του δικανικού πνεύματος στη θεολογική σκέψη.</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Στα συγγράμματα του προβάλλει το Θεό ως δίκαιο νομοθέτη. </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smtClean="0">
                <a:solidFill>
                  <a:srgbClr val="FFFFFF"/>
                </a:solidFill>
                <a:latin typeface="Cambria" charset="-95"/>
                <a:ea typeface="Cambria" charset="-95"/>
                <a:cs typeface="Cambria" charset="-95"/>
              </a:rPr>
              <a:t>Υιοθέτησε </a:t>
            </a:r>
            <a:r>
              <a:rPr lang="el-GR" sz="2000" i="1" dirty="0">
                <a:solidFill>
                  <a:srgbClr val="FFFFFF"/>
                </a:solidFill>
                <a:latin typeface="Cambria" charset="-95"/>
                <a:ea typeface="Cambria" charset="-95"/>
                <a:cs typeface="Cambria" charset="-95"/>
              </a:rPr>
              <a:t>στα έργα του πολλά δάνεια από τους Στωικούς.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Πολέμησε την αίρεση του Μοναρχιανισμού, τους Εθνικούς και </a:t>
            </a:r>
            <a:r>
              <a:rPr lang="el-GR" sz="2000" i="1" dirty="0" smtClean="0">
                <a:solidFill>
                  <a:srgbClr val="FFFFFF"/>
                </a:solidFill>
                <a:latin typeface="Cambria" charset="-95"/>
                <a:ea typeface="Cambria" charset="-95"/>
                <a:cs typeface="Cambria" charset="-95"/>
              </a:rPr>
              <a:t>τους </a:t>
            </a:r>
            <a:r>
              <a:rPr lang="el-GR" sz="2000" i="1" dirty="0">
                <a:solidFill>
                  <a:srgbClr val="FFFFFF"/>
                </a:solidFill>
                <a:latin typeface="Cambria" charset="-95"/>
                <a:ea typeface="Cambria" charset="-95"/>
                <a:cs typeface="Cambria" charset="-95"/>
              </a:rPr>
              <a:t>Ιουδαίους.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Υπερασπίστηκε το κύρος και την αυθεντία της Αγίας Γραφής.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Ανέδειξε τη δύναμη της προσευχής που στηρίζει τους αμαρτωλούς και ξεπλένει τις αμαρτίες.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Είναι εισηγητής της φυσικής θεολογίας.</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a:solidFill>
                  <a:srgbClr val="FFFFFF"/>
                </a:solidFill>
                <a:latin typeface="Cambria" charset="-95"/>
                <a:ea typeface="Cambria" charset="-95"/>
                <a:cs typeface="Cambria" charset="-95"/>
              </a:rPr>
              <a:t>Υιοθέτησε τον όρο Τριάς, εισήγαγε  τον όρο Πρόσωπο και διέκρινε τα τρία πρόσωπα της Θεότητας, αποδέχτηκε τις δύο ενωμένες φύσεις του Κυρίου.</a:t>
            </a:r>
          </a:p>
          <a:p>
            <a:pPr marL="273050" indent="-271463">
              <a:spcBef>
                <a:spcPts val="50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i="1" dirty="0" smtClean="0">
                <a:solidFill>
                  <a:srgbClr val="FFFFFF"/>
                </a:solidFill>
                <a:latin typeface="Cambria" charset="-95"/>
                <a:ea typeface="Cambria" charset="-95"/>
                <a:cs typeface="Cambria" charset="-95"/>
              </a:rPr>
              <a:t>Ονόμαζε </a:t>
            </a:r>
            <a:r>
              <a:rPr lang="el-GR" sz="2000" i="1" dirty="0">
                <a:solidFill>
                  <a:srgbClr val="FFFFFF"/>
                </a:solidFill>
                <a:latin typeface="Cambria" charset="-95"/>
                <a:ea typeface="Cambria" charset="-95"/>
                <a:cs typeface="Cambria" charset="-95"/>
              </a:rPr>
              <a:t>την Εκκλησία </a:t>
            </a:r>
            <a:r>
              <a:rPr lang="el-GR" sz="2000" i="1" dirty="0" smtClean="0">
                <a:solidFill>
                  <a:srgbClr val="FFFFFF"/>
                </a:solidFill>
                <a:latin typeface="Cambria" charset="-95"/>
                <a:ea typeface="Cambria" charset="-95"/>
                <a:cs typeface="Cambria" charset="-95"/>
              </a:rPr>
              <a:t>Κυρία </a:t>
            </a:r>
            <a:r>
              <a:rPr lang="el-GR" sz="2000" i="1" dirty="0">
                <a:solidFill>
                  <a:srgbClr val="FFFFFF"/>
                </a:solidFill>
                <a:latin typeface="Cambria" charset="-95"/>
                <a:ea typeface="Cambria" charset="-95"/>
                <a:cs typeface="Cambria" charset="-95"/>
              </a:rPr>
              <a:t>και Μητέρα και την ταύτιζε με το Άγιο Πνεύμα.</a:t>
            </a:r>
          </a:p>
          <a:p>
            <a:pPr marL="273050" indent="-271463">
              <a:spcBef>
                <a:spcPts val="50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i="1" dirty="0">
              <a:solidFill>
                <a:srgbClr val="FFFFFF"/>
              </a:solidFill>
              <a:latin typeface="Palatino Linotype" charset="0"/>
              <a:ea typeface="ヒラギノ角ゴ Pro W3" charset="0"/>
              <a:cs typeface="ヒラギノ角ゴ Pro W3" charset="0"/>
            </a:endParaRPr>
          </a:p>
          <a:p>
            <a:pPr marL="273050" indent="-271463">
              <a:spcBef>
                <a:spcPts val="50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i="1" dirty="0">
              <a:solidFill>
                <a:srgbClr val="FFFFFF"/>
              </a:solidFill>
              <a:latin typeface="Palatino Linotype" charset="0"/>
              <a:ea typeface="ヒラギノ角ゴ Pro W3" charset="0"/>
              <a:cs typeface="ヒラギノ角ゴ Pro W3" charset="0"/>
            </a:endParaRPr>
          </a:p>
          <a:p>
            <a:pPr marL="273050" indent="-271463">
              <a:spcBef>
                <a:spcPts val="5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i="1" dirty="0">
              <a:solidFill>
                <a:srgbClr val="FFFFFF"/>
              </a:solidFill>
              <a:latin typeface="Palatino Linotype" charset="0"/>
              <a:ea typeface="ヒラギノ角ゴ Pro W3" charset="0"/>
              <a:cs typeface="ヒラギノ角ゴ Pro W3" charset="0"/>
            </a:endParaRPr>
          </a:p>
        </p:txBody>
      </p:sp>
      <p:sp>
        <p:nvSpPr>
          <p:cNvPr id="1126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872053C-0D25-42E9-8BF2-A9210DF6A03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251520" y="188640"/>
            <a:ext cx="8435280"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ΙΕΡΩΝΥΜΟΣ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Palatino Linotype" charset="0"/>
                <a:ea typeface="ヒラギノ角ゴ Pro W3" charset="0"/>
                <a:cs typeface="ヒラギノ角ゴ Pro W3" charset="0"/>
              </a:rPr>
              <a:t>(</a:t>
            </a:r>
            <a:r>
              <a:rPr lang="el-GR" i="1" dirty="0">
                <a:solidFill>
                  <a:srgbClr val="DBF5F9"/>
                </a:solidFill>
                <a:latin typeface="Palatino Linotype" charset="0"/>
                <a:ea typeface="ヒラギノ角ゴ Pro W3" charset="0"/>
                <a:cs typeface="ヒラギノ角ゴ Pro W3" charset="0"/>
              </a:rPr>
              <a:t>347 – 420)</a:t>
            </a:r>
          </a:p>
        </p:txBody>
      </p:sp>
      <p:sp>
        <p:nvSpPr>
          <p:cNvPr id="86018" name="Text Box 2"/>
          <p:cNvSpPr txBox="1">
            <a:spLocks noChangeArrowheads="1"/>
          </p:cNvSpPr>
          <p:nvPr/>
        </p:nvSpPr>
        <p:spPr bwMode="auto">
          <a:xfrm>
            <a:off x="251520" y="1412776"/>
            <a:ext cx="8640960" cy="4824536"/>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smtClean="0">
                <a:solidFill>
                  <a:srgbClr val="FFFFFF"/>
                </a:solidFill>
                <a:latin typeface="Cambria" charset="-95"/>
                <a:ea typeface="Cambria" charset="-95"/>
                <a:cs typeface="Cambria" charset="-95"/>
              </a:rPr>
              <a:t>Έργα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Πλούσια συγγραφική παραγωγή</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Ασχολήθηκε κυρίως με το μεταφραστικό έργο, αλλά και με συγγραφές </a:t>
            </a:r>
            <a:r>
              <a:rPr lang="el-GR" sz="2200" i="1" dirty="0" smtClean="0">
                <a:solidFill>
                  <a:srgbClr val="FFFFFF"/>
                </a:solidFill>
                <a:latin typeface="Cambria" charset="-95"/>
                <a:ea typeface="Cambria" charset="-95"/>
                <a:cs typeface="Cambria" charset="-95"/>
              </a:rPr>
              <a:t>ιστορικές, </a:t>
            </a:r>
            <a:r>
              <a:rPr lang="el-GR" sz="2200" i="1" dirty="0">
                <a:solidFill>
                  <a:srgbClr val="FFFFFF"/>
                </a:solidFill>
                <a:latin typeface="Cambria" charset="-95"/>
                <a:ea typeface="Cambria" charset="-95"/>
                <a:cs typeface="Cambria" charset="-95"/>
              </a:rPr>
              <a:t>αγιολογικές, ερμηνευτικές, δογματικές, αντιαιρετικές.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Διασώζεται μεγάλος αριθμός επιστολών του.</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Έκανε μετάφραση ολόκληρης της Αγίας Γραφής (</a:t>
            </a:r>
            <a:r>
              <a:rPr lang="en-US" sz="2200" i="1" dirty="0">
                <a:solidFill>
                  <a:srgbClr val="FFFFFF"/>
                </a:solidFill>
                <a:latin typeface="Cambria" charset="-95"/>
                <a:ea typeface="Cambria" charset="-95"/>
                <a:cs typeface="Cambria" charset="-95"/>
              </a:rPr>
              <a:t>Vulgata</a:t>
            </a:r>
            <a:r>
              <a:rPr lang="el-GR" sz="2200" i="1" dirty="0">
                <a:solidFill>
                  <a:srgbClr val="FFFFFF"/>
                </a:solidFill>
                <a:latin typeface="Cambria" charset="-95"/>
                <a:ea typeface="Cambria" charset="-95"/>
                <a:cs typeface="Cambria" charset="-95"/>
              </a:rPr>
              <a:t>).</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Μετάφρασε έργα του Ωριγένη, του Ευσέβιου Καισαρείας, του Διδύμου του Τυφλού κ.α.</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Προλόγισε όλα τα βιβλία της Αγίας Γραφής και έγραψε ερμηνευτικά υπομνήματα στα περισσότερα βιβλία Π.Δ. και Κ.Δ.</a:t>
            </a:r>
          </a:p>
        </p:txBody>
      </p:sp>
      <p:sp>
        <p:nvSpPr>
          <p:cNvPr id="8601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9D537DA-B052-4873-B3A7-8D50AF61AE0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179512" y="0"/>
            <a:ext cx="8507288"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ΙΕΡΩΝΥΜΟΣ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347 – 420)</a:t>
            </a:r>
          </a:p>
        </p:txBody>
      </p:sp>
      <p:sp>
        <p:nvSpPr>
          <p:cNvPr id="87042" name="Text Box 2"/>
          <p:cNvSpPr txBox="1">
            <a:spLocks noChangeArrowheads="1"/>
          </p:cNvSpPr>
          <p:nvPr/>
        </p:nvSpPr>
        <p:spPr bwMode="auto">
          <a:xfrm>
            <a:off x="395536" y="1628800"/>
            <a:ext cx="8291264" cy="4378300"/>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smtClean="0">
                <a:solidFill>
                  <a:srgbClr val="FFFFFF"/>
                </a:solidFill>
                <a:latin typeface="Cambria" charset="-95"/>
                <a:ea typeface="Cambria" charset="-95"/>
                <a:cs typeface="Cambria" charset="-95"/>
              </a:rPr>
              <a:t>Έργα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Άλλα σημαντικά συγγράμματα:</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Περί ανδρών επιφανών</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Κατά </a:t>
            </a:r>
            <a:r>
              <a:rPr lang="el-GR" sz="2200" i="1" dirty="0">
                <a:solidFill>
                  <a:srgbClr val="FFFFFF"/>
                </a:solidFill>
                <a:latin typeface="Cambria" charset="-95"/>
                <a:ea typeface="Cambria" charset="-95"/>
                <a:cs typeface="Cambria" charset="-95"/>
              </a:rPr>
              <a:t>Ιοβινιανού</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Εναντίον </a:t>
            </a:r>
            <a:r>
              <a:rPr lang="el-GR" sz="2200" i="1" dirty="0">
                <a:solidFill>
                  <a:srgbClr val="FFFFFF"/>
                </a:solidFill>
                <a:latin typeface="Cambria" charset="-95"/>
                <a:ea typeface="Cambria" charset="-95"/>
                <a:cs typeface="Cambria" charset="-95"/>
              </a:rPr>
              <a:t>του Βιγιλαντίου</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Εναντίον </a:t>
            </a:r>
            <a:r>
              <a:rPr lang="el-GR" sz="2200" i="1" dirty="0">
                <a:solidFill>
                  <a:srgbClr val="FFFFFF"/>
                </a:solidFill>
                <a:latin typeface="Cambria" charset="-95"/>
                <a:ea typeface="Cambria" charset="-95"/>
                <a:cs typeface="Cambria" charset="-95"/>
              </a:rPr>
              <a:t>του Ιωάννη Ιεροσολύμων</a:t>
            </a:r>
          </a:p>
          <a:p>
            <a:pPr marL="271463" indent="-271463">
              <a:spcBef>
                <a:spcPts val="55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smtClean="0">
                <a:solidFill>
                  <a:srgbClr val="FFFFFF"/>
                </a:solidFill>
                <a:latin typeface="Cambria" charset="-95"/>
                <a:ea typeface="Cambria" charset="-95"/>
                <a:cs typeface="Cambria" charset="-95"/>
              </a:rPr>
              <a:t> Απολογία </a:t>
            </a:r>
            <a:r>
              <a:rPr lang="el-GR" sz="2200" i="1" dirty="0">
                <a:solidFill>
                  <a:srgbClr val="FFFFFF"/>
                </a:solidFill>
                <a:latin typeface="Cambria" charset="-95"/>
                <a:ea typeface="Cambria" charset="-95"/>
                <a:cs typeface="Cambria" charset="-95"/>
              </a:rPr>
              <a:t>κατά των βιβλίων του Ρουφίνου</a:t>
            </a:r>
          </a:p>
          <a:p>
            <a:pPr marL="271463" indent="-271463">
              <a:spcBef>
                <a:spcPts val="5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8704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4DD5081-ECA1-4B9E-B45D-27072C6E636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179512" y="0"/>
            <a:ext cx="8507288"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ΙΕΡΩΝΥΜΟΣ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347 – 420)</a:t>
            </a:r>
          </a:p>
        </p:txBody>
      </p:sp>
      <p:sp>
        <p:nvSpPr>
          <p:cNvPr id="88066" name="Text Box 2"/>
          <p:cNvSpPr txBox="1">
            <a:spLocks noChangeArrowheads="1"/>
          </p:cNvSpPr>
          <p:nvPr/>
        </p:nvSpPr>
        <p:spPr bwMode="auto">
          <a:xfrm>
            <a:off x="179512" y="1700808"/>
            <a:ext cx="8507288" cy="5020666"/>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smtClean="0">
                <a:solidFill>
                  <a:srgbClr val="FFFFFF"/>
                </a:solidFill>
                <a:latin typeface="Cambria" charset="-95"/>
                <a:ea typeface="Cambria" charset="-95"/>
                <a:cs typeface="Cambria" charset="-95"/>
              </a:rPr>
              <a:t>Διδασκαλία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Palatino Linotype" charset="0"/>
              <a:ea typeface="ヒラギノ角ゴ Pro W3" charset="0"/>
              <a:cs typeface="ヒラギノ角ゴ Pro W3" charset="0"/>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Δεν παρουσίασε κάποια θεολογική πρωτοτυπία στη διδασκαλία του.</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Κινήθηκε στη βιβλική θεμελίωση των απόψεων του και στην παράδοση της εκκλησίας.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Θεώρησε απαραίτητη για τη σωτηρία, την παραμονή του ανθρώπου στο σώμα της Εκκλησίας και τη μετοχή στα μυστήριά της.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Κατηγορήθηκε ως Σαβελλιανιστής επειδή χρησιμοποιούσε τον όρο </a:t>
            </a:r>
            <a:r>
              <a:rPr lang="en-US" sz="2200" i="1" dirty="0">
                <a:solidFill>
                  <a:srgbClr val="FFFFFF"/>
                </a:solidFill>
                <a:latin typeface="Cambria" charset="-95"/>
                <a:ea typeface="Cambria" charset="-95"/>
                <a:cs typeface="Cambria" charset="-95"/>
              </a:rPr>
              <a:t>“</a:t>
            </a:r>
            <a:r>
              <a:rPr lang="el-GR" sz="2200" i="1" dirty="0">
                <a:solidFill>
                  <a:srgbClr val="FFFFFF"/>
                </a:solidFill>
                <a:latin typeface="Cambria" charset="-95"/>
                <a:ea typeface="Cambria" charset="-95"/>
                <a:cs typeface="Cambria" charset="-95"/>
              </a:rPr>
              <a:t>πρόσωπον</a:t>
            </a:r>
            <a:r>
              <a:rPr lang="en-US" sz="2200" i="1" dirty="0">
                <a:solidFill>
                  <a:srgbClr val="FFFFFF"/>
                </a:solidFill>
                <a:latin typeface="Cambria" charset="-95"/>
                <a:ea typeface="Cambria" charset="-95"/>
                <a:cs typeface="Cambria" charset="-95"/>
              </a:rPr>
              <a:t>”</a:t>
            </a:r>
            <a:r>
              <a:rPr lang="el-GR" sz="2200" i="1" dirty="0">
                <a:solidFill>
                  <a:srgbClr val="FFFFFF"/>
                </a:solidFill>
                <a:latin typeface="Cambria" charset="-95"/>
                <a:ea typeface="Cambria" charset="-95"/>
                <a:cs typeface="Cambria" charset="-95"/>
              </a:rPr>
              <a:t> και όχι </a:t>
            </a:r>
            <a:r>
              <a:rPr lang="en-US" sz="2200" i="1" dirty="0">
                <a:solidFill>
                  <a:srgbClr val="FFFFFF"/>
                </a:solidFill>
                <a:latin typeface="Cambria" charset="-95"/>
                <a:ea typeface="Cambria" charset="-95"/>
                <a:cs typeface="Cambria" charset="-95"/>
              </a:rPr>
              <a:t>“</a:t>
            </a:r>
            <a:r>
              <a:rPr lang="el-GR" sz="2200" i="1" dirty="0">
                <a:solidFill>
                  <a:srgbClr val="FFFFFF"/>
                </a:solidFill>
                <a:latin typeface="Cambria" charset="-95"/>
                <a:ea typeface="Cambria" charset="-95"/>
                <a:cs typeface="Cambria" charset="-95"/>
              </a:rPr>
              <a:t>υπόστασις</a:t>
            </a:r>
            <a:r>
              <a:rPr lang="en-US" sz="2200" i="1" dirty="0">
                <a:solidFill>
                  <a:srgbClr val="FFFFFF"/>
                </a:solidFill>
                <a:latin typeface="Cambria" charset="-95"/>
                <a:ea typeface="Cambria" charset="-95"/>
                <a:cs typeface="Cambria" charset="-95"/>
              </a:rPr>
              <a:t>”.</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Διακρίθηκε ως ερμηνευτής της Αγίας Γραφής.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Ήταν άνθρωπος της ολόθερμης προσευχής και της αυστηρής άσκησης.</a:t>
            </a:r>
          </a:p>
        </p:txBody>
      </p:sp>
      <p:sp>
        <p:nvSpPr>
          <p:cNvPr id="8806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4F1283C-1EF0-4B9C-ADB7-442A1176BEC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251520" y="0"/>
            <a:ext cx="8435280"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ΤΥΡΑΝΝΙΟΣ ΡΟΥΦΙΝΟΣ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345 – 411)</a:t>
            </a:r>
          </a:p>
        </p:txBody>
      </p:sp>
      <p:sp>
        <p:nvSpPr>
          <p:cNvPr id="89090" name="Text Box 2"/>
          <p:cNvSpPr txBox="1">
            <a:spLocks noChangeArrowheads="1"/>
          </p:cNvSpPr>
          <p:nvPr/>
        </p:nvSpPr>
        <p:spPr bwMode="auto">
          <a:xfrm>
            <a:off x="251520" y="1556792"/>
            <a:ext cx="8435280" cy="4680520"/>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a:solidFill>
                  <a:srgbClr val="FFFFFF"/>
                </a:solidFill>
                <a:latin typeface="Cambria" charset="-95"/>
                <a:ea typeface="Cambria" charset="-95"/>
                <a:cs typeface="Cambria" charset="-95"/>
              </a:rPr>
              <a:t>Βιογραφικά </a:t>
            </a:r>
            <a:r>
              <a:rPr lang="el-GR" sz="2200" i="1" u="sng" dirty="0" smtClean="0">
                <a:solidFill>
                  <a:srgbClr val="FFFFFF"/>
                </a:solidFill>
                <a:latin typeface="Cambria" charset="-95"/>
                <a:ea typeface="Cambria" charset="-95"/>
                <a:cs typeface="Cambria" charset="-95"/>
              </a:rPr>
              <a:t>Στοιχεία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Σπούδασε φιλολογία στη Ρώμη και συνδέθηκε φιλικά με τον Ιερώνυμο.</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Βαπτίσθηκε το 372 και στράφηκε προς τον ασκητικό βίο.</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Στην Αλεξάνδρεια άκουσε τα μαθήματα του Δίδυμου Τυφλού και μελέτησε ανατολικούς Πατέρες και συγγραφείς.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Το 378 εγκαταστάθηκε στα Ιεροσόλυμα και το 390 χειροτονήθηκε πρεσβύτερος από τον Ιωάννη Ιεροσολύμων.</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Θαύμαζε τη σκέψη του Ωριγένη κάτι που τον έφερε αντιμέτωπο με τον Ιερώνυμο. Οι σχέσεις τους αποκαταστάθηκαν το 397.</a:t>
            </a:r>
          </a:p>
        </p:txBody>
      </p:sp>
      <p:sp>
        <p:nvSpPr>
          <p:cNvPr id="8909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7682916-28BF-44C3-84CF-E1B63E3E0417}"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251520" y="0"/>
            <a:ext cx="8435280"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ΤΥΡΑΝΝΙΟΣ ΡΟΥΦΙΝΟΣ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345 – 411)</a:t>
            </a:r>
          </a:p>
        </p:txBody>
      </p:sp>
      <p:sp>
        <p:nvSpPr>
          <p:cNvPr id="90114" name="Text Box 2"/>
          <p:cNvSpPr txBox="1">
            <a:spLocks noChangeArrowheads="1"/>
          </p:cNvSpPr>
          <p:nvPr/>
        </p:nvSpPr>
        <p:spPr bwMode="auto">
          <a:xfrm>
            <a:off x="251520" y="1412776"/>
            <a:ext cx="8435280" cy="4594324"/>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smtClean="0">
                <a:solidFill>
                  <a:srgbClr val="FFFFFF"/>
                </a:solidFill>
                <a:latin typeface="Cambria" charset="-95"/>
                <a:ea typeface="Cambria" charset="-95"/>
                <a:cs typeface="Cambria" charset="-95"/>
              </a:rPr>
              <a:t>Έργα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το μεταφραστικό έργο.</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Δεν παρουσίασε πρωτότυπες θεολογικές </a:t>
            </a:r>
            <a:r>
              <a:rPr lang="el-GR" i="1" dirty="0" smtClean="0">
                <a:solidFill>
                  <a:srgbClr val="FFFFFF"/>
                </a:solidFill>
                <a:latin typeface="Cambria" charset="-95"/>
                <a:ea typeface="Cambria" charset="-95"/>
                <a:cs typeface="Cambria" charset="-95"/>
              </a:rPr>
              <a:t>μελέτες.</a:t>
            </a:r>
            <a:endParaRPr lang="el-GR" i="1"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Συνέβαλε </a:t>
            </a:r>
            <a:r>
              <a:rPr lang="el-GR" i="1" dirty="0">
                <a:solidFill>
                  <a:srgbClr val="FFFFFF"/>
                </a:solidFill>
                <a:latin typeface="Cambria" charset="-95"/>
                <a:ea typeface="Cambria" charset="-95"/>
                <a:cs typeface="Cambria" charset="-95"/>
              </a:rPr>
              <a:t>στη διάσωση αρκετών ανατολικών συγγραφών.</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Μερικές μεταφράσεις του παρουσιάζουν το μειονέκτημα της εσκεμμένης παραποίησης.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Μετέφρασε 9 Λόγους του Γρηγορίου του Θεολόγου.</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ιδιαίτερα με μεταφράσεις έργων του Ωριγένη</a:t>
            </a:r>
            <a:r>
              <a:rPr lang="el-GR" sz="2200" i="1" dirty="0">
                <a:solidFill>
                  <a:srgbClr val="FFFFFF"/>
                </a:solidFill>
                <a:latin typeface="Cambria" charset="-95"/>
                <a:ea typeface="Cambria" charset="-95"/>
                <a:cs typeface="Cambria" charset="-95"/>
              </a:rPr>
              <a:t>.</a:t>
            </a:r>
          </a:p>
        </p:txBody>
      </p:sp>
      <p:sp>
        <p:nvSpPr>
          <p:cNvPr id="9011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64B7D4A-0FE1-4F9C-9C71-37237E97D10B}"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323528" y="0"/>
            <a:ext cx="8363272"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ΙΟΥΛΙΑΝΟΣ ΑΙΚΛΑΝΩΝ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Palatino Linotype" charset="0"/>
                <a:ea typeface="ヒラギノ角ゴ Pro W3" charset="0"/>
                <a:cs typeface="ヒラギノ角ゴ Pro W3" charset="0"/>
              </a:rPr>
              <a:t>(</a:t>
            </a:r>
            <a:r>
              <a:rPr lang="el-GR" i="1" dirty="0">
                <a:solidFill>
                  <a:srgbClr val="DBF5F9"/>
                </a:solidFill>
                <a:latin typeface="Palatino Linotype" charset="0"/>
                <a:ea typeface="ヒラギノ角ゴ Pro W3" charset="0"/>
                <a:cs typeface="ヒラギノ角ゴ Pro W3" charset="0"/>
              </a:rPr>
              <a:t>385 – 450)</a:t>
            </a:r>
          </a:p>
        </p:txBody>
      </p:sp>
      <p:sp>
        <p:nvSpPr>
          <p:cNvPr id="91138" name="Text Box 2"/>
          <p:cNvSpPr txBox="1">
            <a:spLocks noChangeArrowheads="1"/>
          </p:cNvSpPr>
          <p:nvPr/>
        </p:nvSpPr>
        <p:spPr bwMode="auto">
          <a:xfrm>
            <a:off x="323528" y="1196752"/>
            <a:ext cx="8363272" cy="504056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Σπούδασε στη Ρώμη και γνώριζε την ελληνική γλώσσα.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408: χειροτονήθηκε διάκονος.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Συγκρούστηκε με τον Παυλίνο και τον Αυγουστίνο εξαιτίας της </a:t>
            </a:r>
            <a:r>
              <a:rPr lang="el-GR" i="1" dirty="0" smtClean="0">
                <a:solidFill>
                  <a:srgbClr val="FFFFFF"/>
                </a:solidFill>
                <a:latin typeface="Cambria" charset="-95"/>
                <a:ea typeface="Cambria" charset="-95"/>
                <a:cs typeface="Cambria" charset="-95"/>
              </a:rPr>
              <a:t>Πελαγιανής </a:t>
            </a:r>
            <a:r>
              <a:rPr lang="el-GR" i="1" dirty="0">
                <a:solidFill>
                  <a:srgbClr val="FFFFFF"/>
                </a:solidFill>
                <a:latin typeface="Cambria" charset="-95"/>
                <a:ea typeface="Cambria" charset="-95"/>
                <a:cs typeface="Cambria" charset="-95"/>
              </a:rPr>
              <a:t>έριδας.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416: χειροτονήθηκε επίσκοπος Αικλάνων.</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Διακρίθηκε ως ερμηνευτής και αντιρρητικός θεολόγος.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Υπήρξε υποστηρικτής του Πελαγιανισμού και ο νέος ηγέτης της αίρεσης στη Δύση.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Καθαιρέθηκε επειδή αρνήθηκε να υπογράψει την Εγκύκλια Επιστολή που καταδίκαζε τον Πελάγιο και τον Καλέστιο.</a:t>
            </a:r>
          </a:p>
        </p:txBody>
      </p:sp>
      <p:sp>
        <p:nvSpPr>
          <p:cNvPr id="9113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0E4610-6E58-4E67-908C-FC17C2C81CA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457200" y="0"/>
            <a:ext cx="8229600" cy="90872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ΙΟΥΛΙΑΝΟΣ ΑΙΚΛΑΝΩΝ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385 – 450)</a:t>
            </a:r>
          </a:p>
        </p:txBody>
      </p:sp>
      <p:sp>
        <p:nvSpPr>
          <p:cNvPr id="92162" name="Text Box 2"/>
          <p:cNvSpPr txBox="1">
            <a:spLocks noChangeArrowheads="1"/>
          </p:cNvSpPr>
          <p:nvPr/>
        </p:nvSpPr>
        <p:spPr bwMode="auto">
          <a:xfrm>
            <a:off x="251520" y="1412776"/>
            <a:ext cx="8435280" cy="459432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Σημαντικότερα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Προς Τουρμπάντιον, βιβλία 4</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Προς </a:t>
            </a:r>
            <a:r>
              <a:rPr lang="el-GR" i="1" dirty="0">
                <a:solidFill>
                  <a:srgbClr val="FFFFFF"/>
                </a:solidFill>
                <a:latin typeface="Cambria" charset="-95"/>
                <a:ea typeface="Cambria" charset="-95"/>
                <a:cs typeface="Cambria" charset="-95"/>
              </a:rPr>
              <a:t>Φλώρον, βιβλία 8</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Εξήγηση </a:t>
            </a:r>
            <a:r>
              <a:rPr lang="el-GR" i="1" dirty="0">
                <a:solidFill>
                  <a:srgbClr val="FFFFFF"/>
                </a:solidFill>
                <a:latin typeface="Cambria" charset="-95"/>
                <a:ea typeface="Cambria" charset="-95"/>
                <a:cs typeface="Cambria" charset="-95"/>
              </a:rPr>
              <a:t>στο βιβλίο του Ιώβ</a:t>
            </a:r>
          </a:p>
        </p:txBody>
      </p:sp>
      <p:sp>
        <p:nvSpPr>
          <p:cNvPr id="9216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73C35B6-9B2A-43EC-8940-57086D0036A0}"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323528" y="-1"/>
            <a:ext cx="8363272" cy="98107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ΛΕΩΝ Α’ </a:t>
            </a:r>
            <a:r>
              <a:rPr lang="el-GR" sz="2800" i="1" dirty="0" smtClean="0">
                <a:solidFill>
                  <a:srgbClr val="DBF5F9"/>
                </a:solidFill>
                <a:latin typeface="Cambria" charset="-95"/>
                <a:ea typeface="Cambria" charset="-95"/>
                <a:cs typeface="Cambria" charset="-95"/>
              </a:rPr>
              <a:t>Ο </a:t>
            </a:r>
            <a:r>
              <a:rPr lang="el-GR" sz="2800" i="1" dirty="0">
                <a:solidFill>
                  <a:srgbClr val="DBF5F9"/>
                </a:solidFill>
                <a:latin typeface="Cambria" charset="-95"/>
                <a:ea typeface="Cambria" charset="-95"/>
                <a:cs typeface="Cambria" charset="-95"/>
              </a:rPr>
              <a:t>ΜΕΓΑΣ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 – 461)</a:t>
            </a:r>
          </a:p>
        </p:txBody>
      </p:sp>
      <p:sp>
        <p:nvSpPr>
          <p:cNvPr id="93186" name="Text Box 2"/>
          <p:cNvSpPr txBox="1">
            <a:spLocks noChangeArrowheads="1"/>
          </p:cNvSpPr>
          <p:nvPr/>
        </p:nvSpPr>
        <p:spPr bwMode="auto">
          <a:xfrm>
            <a:off x="179512" y="1124743"/>
            <a:ext cx="8507288" cy="5472609"/>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Σε νεαρή ηλικία εγκαταστάθηκε στη Ρώμη και χειροτονήθηκε διάκονος.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440: έγινε επίσκοπος Ρώμης μέχρι και τον θάνατό του.</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Ήταν ο πρώτος πάπας που ενταφιάστηκε στο ναό του Αποστόλου Πέτρου.</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Διακρίθηκε για το δυναμισμό του, τη μόρφωσή του, τη διπλωματική του ευελιξία, τις διοικητικές του ικανότητες και την εμμονή </a:t>
            </a:r>
            <a:r>
              <a:rPr lang="el-GR" sz="2200" i="1" dirty="0" smtClean="0">
                <a:solidFill>
                  <a:srgbClr val="FFFFFF"/>
                </a:solidFill>
                <a:latin typeface="Cambria" charset="-95"/>
                <a:ea typeface="Cambria" charset="-95"/>
                <a:cs typeface="Cambria" charset="-95"/>
              </a:rPr>
              <a:t>του στην </a:t>
            </a:r>
            <a:r>
              <a:rPr lang="el-GR" sz="2200" i="1" dirty="0">
                <a:solidFill>
                  <a:srgbClr val="FFFFFF"/>
                </a:solidFill>
                <a:latin typeface="Cambria" charset="-95"/>
                <a:ea typeface="Cambria" charset="-95"/>
                <a:cs typeface="Cambria" charset="-95"/>
              </a:rPr>
              <a:t>ορθόδοξη πίστη.</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Κατάφερε και κέρδισε τον σεβασμό όλων, σε Δύση και Ανατολή.</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Αντιμετώπισε τις αιρέσεις του Μανιχαϊσμού, του Πελαγιανισμού και του </a:t>
            </a:r>
            <a:r>
              <a:rPr lang="el-GR" sz="2200" i="1" dirty="0" smtClean="0">
                <a:solidFill>
                  <a:srgbClr val="FFFFFF"/>
                </a:solidFill>
                <a:latin typeface="Cambria" charset="-95"/>
                <a:ea typeface="Cambria" charset="-95"/>
                <a:cs typeface="Cambria" charset="-95"/>
              </a:rPr>
              <a:t>Πρισκιλλιανισμού</a:t>
            </a:r>
            <a:r>
              <a:rPr lang="el-GR" sz="2200" i="1" dirty="0">
                <a:solidFill>
                  <a:srgbClr val="FFFFFF"/>
                </a:solidFill>
                <a:latin typeface="Cambria" charset="-95"/>
                <a:ea typeface="Cambria" charset="-95"/>
                <a:cs typeface="Cambria" charset="-95"/>
              </a:rPr>
              <a:t>.</a:t>
            </a:r>
          </a:p>
          <a:p>
            <a:pPr marL="271463" indent="-271463">
              <a:spcBef>
                <a:spcPts val="5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9318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1C894D9-FBEA-4C38-8E27-571CAABA359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251520" y="0"/>
            <a:ext cx="8435280" cy="908050"/>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ΛΕΩΝ Α’ </a:t>
            </a:r>
            <a:r>
              <a:rPr lang="el-GR" sz="2800" i="1" dirty="0" smtClean="0">
                <a:solidFill>
                  <a:srgbClr val="DBF5F9"/>
                </a:solidFill>
                <a:latin typeface="Cambria" charset="-95"/>
                <a:ea typeface="Cambria" charset="-95"/>
                <a:cs typeface="Cambria" charset="-95"/>
              </a:rPr>
              <a:t>Ο </a:t>
            </a:r>
            <a:r>
              <a:rPr lang="el-GR" sz="2800" i="1" dirty="0">
                <a:solidFill>
                  <a:srgbClr val="DBF5F9"/>
                </a:solidFill>
                <a:latin typeface="Cambria" charset="-95"/>
                <a:ea typeface="Cambria" charset="-95"/>
                <a:cs typeface="Cambria" charset="-95"/>
              </a:rPr>
              <a:t>ΜΕΓΑΣ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 – 461)</a:t>
            </a:r>
          </a:p>
        </p:txBody>
      </p:sp>
      <p:sp>
        <p:nvSpPr>
          <p:cNvPr id="94210" name="Text Box 2"/>
          <p:cNvSpPr txBox="1">
            <a:spLocks noChangeArrowheads="1"/>
          </p:cNvSpPr>
          <p:nvPr/>
        </p:nvSpPr>
        <p:spPr bwMode="auto">
          <a:xfrm>
            <a:off x="251520" y="1844824"/>
            <a:ext cx="8435280" cy="4162276"/>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Συνέβαλε </a:t>
            </a:r>
            <a:r>
              <a:rPr lang="el-GR" i="1" dirty="0">
                <a:solidFill>
                  <a:srgbClr val="FFFFFF"/>
                </a:solidFill>
                <a:latin typeface="Cambria" charset="-95"/>
                <a:ea typeface="Cambria" charset="-95"/>
                <a:cs typeface="Cambria" charset="-95"/>
              </a:rPr>
              <a:t>στην προώθηση και οργάνωση του δυτικού μοναχισμού, στην αναμόρφωση της λειτουργικής ζωής </a:t>
            </a:r>
            <a:r>
              <a:rPr lang="el-GR" i="1" dirty="0" smtClean="0">
                <a:solidFill>
                  <a:srgbClr val="FFFFFF"/>
                </a:solidFill>
                <a:latin typeface="Cambria" charset="-95"/>
                <a:ea typeface="Cambria" charset="-95"/>
                <a:cs typeface="Cambria" charset="-95"/>
              </a:rPr>
              <a:t>και στην </a:t>
            </a:r>
            <a:r>
              <a:rPr lang="el-GR" i="1" dirty="0">
                <a:solidFill>
                  <a:srgbClr val="FFFFFF"/>
                </a:solidFill>
                <a:latin typeface="Cambria" charset="-95"/>
                <a:ea typeface="Cambria" charset="-95"/>
                <a:cs typeface="Cambria" charset="-95"/>
              </a:rPr>
              <a:t>κατήχηση του ποιμνίου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 διαχείριση της εκκλησιαστικής περιουσίας.</a:t>
            </a:r>
          </a:p>
        </p:txBody>
      </p:sp>
      <p:sp>
        <p:nvSpPr>
          <p:cNvPr id="9421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C53D700-011C-456D-A702-506730BB4B13}"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107504" y="188640"/>
            <a:ext cx="8579296" cy="94689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ΛΕΩΝ Α’ </a:t>
            </a:r>
            <a:r>
              <a:rPr lang="el-GR" sz="2800" i="1" dirty="0" smtClean="0">
                <a:solidFill>
                  <a:srgbClr val="DBF5F9"/>
                </a:solidFill>
                <a:latin typeface="Cambria" charset="-95"/>
                <a:ea typeface="Cambria" charset="-95"/>
                <a:cs typeface="Cambria" charset="-95"/>
              </a:rPr>
              <a:t>Ο </a:t>
            </a:r>
            <a:r>
              <a:rPr lang="el-GR" sz="2800" i="1" dirty="0">
                <a:solidFill>
                  <a:srgbClr val="DBF5F9"/>
                </a:solidFill>
                <a:latin typeface="Cambria" charset="-95"/>
                <a:ea typeface="Cambria" charset="-95"/>
                <a:cs typeface="Cambria" charset="-95"/>
              </a:rPr>
              <a:t>ΜΕΓΑΣ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 – 461)</a:t>
            </a:r>
          </a:p>
        </p:txBody>
      </p:sp>
      <p:sp>
        <p:nvSpPr>
          <p:cNvPr id="95234" name="Text Box 2"/>
          <p:cNvSpPr txBox="1">
            <a:spLocks noChangeArrowheads="1"/>
          </p:cNvSpPr>
          <p:nvPr/>
        </p:nvSpPr>
        <p:spPr bwMode="auto">
          <a:xfrm>
            <a:off x="107504" y="1484784"/>
            <a:ext cx="8579296" cy="452231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 συγγραφή Ομιλιών που αναφέρονται σε λειτουργικά, εορτολογικά και ηθικά ζητήματα.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Διασώθηκαν πολλές Επιστολές με ιστορική και θεολογική αξία.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Τα έργα του διακρίθηκαν για το ρητορικό τους ύφος, τη σαφήνεια και τον άριστο χειρισμό της λατινικής γλώσσας.</a:t>
            </a:r>
          </a:p>
        </p:txBody>
      </p:sp>
      <p:sp>
        <p:nvSpPr>
          <p:cNvPr id="9523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8C8232B-C680-4D40-B282-7C1F1FE41116}"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57200" y="260647"/>
            <a:ext cx="8229600" cy="936105"/>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ΤΕΡΤΥΛΛΙΑΝΟΣ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μέσα 2</a:t>
            </a:r>
            <a:r>
              <a:rPr lang="el-GR" i="1" baseline="30000" dirty="0">
                <a:solidFill>
                  <a:srgbClr val="DBF5F9"/>
                </a:solidFill>
                <a:latin typeface="Cambria" charset="-95"/>
                <a:ea typeface="Cambria" charset="-95"/>
                <a:cs typeface="Cambria" charset="-95"/>
              </a:rPr>
              <a:t>ου</a:t>
            </a:r>
            <a:r>
              <a:rPr lang="el-GR" i="1" dirty="0">
                <a:solidFill>
                  <a:srgbClr val="DBF5F9"/>
                </a:solidFill>
                <a:latin typeface="Cambria" charset="-95"/>
                <a:ea typeface="Cambria" charset="-95"/>
                <a:cs typeface="Cambria" charset="-95"/>
              </a:rPr>
              <a:t> αι. – 225/240)</a:t>
            </a:r>
          </a:p>
        </p:txBody>
      </p:sp>
      <p:sp>
        <p:nvSpPr>
          <p:cNvPr id="12290" name="Text Box 2"/>
          <p:cNvSpPr txBox="1">
            <a:spLocks noChangeArrowheads="1"/>
          </p:cNvSpPr>
          <p:nvPr/>
        </p:nvSpPr>
        <p:spPr bwMode="auto">
          <a:xfrm>
            <a:off x="457200" y="1772816"/>
            <a:ext cx="8229600" cy="4353346"/>
          </a:xfrm>
          <a:prstGeom prst="rect">
            <a:avLst/>
          </a:prstGeom>
          <a:noFill/>
          <a:ln w="9525" cap="flat">
            <a:noFill/>
            <a:round/>
            <a:headEnd/>
            <a:tailEnd/>
          </a:ln>
          <a:effectLst/>
        </p:spPr>
        <p:txBody>
          <a:bodyPr/>
          <a:lstStyle/>
          <a:p>
            <a:pPr marL="273050" indent="-271463" algn="ctr">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800" i="1" u="sng" dirty="0" smtClean="0">
                <a:solidFill>
                  <a:srgbClr val="FFFFFF"/>
                </a:solidFill>
                <a:latin typeface="Cambria" charset="-95"/>
                <a:ea typeface="Cambria" charset="-95"/>
                <a:cs typeface="Cambria" charset="-95"/>
              </a:rPr>
              <a:t>Διδασκαλία</a:t>
            </a:r>
          </a:p>
          <a:p>
            <a:pPr marL="273050" indent="-271463" algn="ctr">
              <a:spcBef>
                <a:spcPts val="700"/>
              </a:spcBef>
              <a:buClrTx/>
              <a:buSzPct val="95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800" b="1" i="1" u="sng" dirty="0">
              <a:solidFill>
                <a:srgbClr val="FFFFFF"/>
              </a:solidFill>
              <a:latin typeface="Cambria" charset="-95"/>
              <a:ea typeface="Cambria" charset="-95"/>
              <a:cs typeface="Cambria" charset="-95"/>
            </a:endParaRP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Το Βάπτισμα καθαρίζει τους ανθρώπους από τις αμαρτίες και </a:t>
            </a:r>
            <a:r>
              <a:rPr lang="el-GR" sz="2200" i="1" dirty="0" smtClean="0">
                <a:solidFill>
                  <a:srgbClr val="FFFFFF"/>
                </a:solidFill>
                <a:latin typeface="Cambria" charset="-95"/>
                <a:ea typeface="Cambria" charset="-95"/>
                <a:cs typeface="Cambria" charset="-95"/>
              </a:rPr>
              <a:t>τους </a:t>
            </a:r>
            <a:r>
              <a:rPr lang="el-GR" sz="2200" i="1" dirty="0">
                <a:solidFill>
                  <a:srgbClr val="FFFFFF"/>
                </a:solidFill>
                <a:latin typeface="Cambria" charset="-95"/>
                <a:ea typeface="Cambria" charset="-95"/>
                <a:cs typeface="Cambria" charset="-95"/>
              </a:rPr>
              <a:t>οδηγεί στην αιώνια ζωή. Αναγκαία πριν από το βάπτισμα είναι η πρώτη μετάνοια.</a:t>
            </a:r>
          </a:p>
          <a:p>
            <a:pPr marL="273050" indent="-271463">
              <a:spcBef>
                <a:spcPts val="550"/>
              </a:spcBef>
              <a:buClr>
                <a:srgbClr val="0BD0D9"/>
              </a:buClr>
              <a:buSzPct val="95000"/>
              <a:buFont typeface="Wingdings 2"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200" i="1" dirty="0">
                <a:solidFill>
                  <a:srgbClr val="FFFFFF"/>
                </a:solidFill>
                <a:latin typeface="Cambria" charset="-95"/>
                <a:ea typeface="Cambria" charset="-95"/>
                <a:cs typeface="Cambria" charset="-95"/>
              </a:rPr>
              <a:t>Μίλησε και για τη δεύτερη μετάνοια (εξομολόγηση) που πρέπει να τελείται μόνο μία φορά δημοσίως. Απευθύνεται σε εκείνους που διέπραξαν βαριά αμαρτία μετά το βάπτισμα.  </a:t>
            </a:r>
          </a:p>
          <a:p>
            <a:pPr marL="273050" indent="-271463">
              <a:spcBef>
                <a:spcPts val="550"/>
              </a:spcBef>
              <a:buClr>
                <a:srgbClr val="0BD0D9"/>
              </a:buClr>
              <a:buSzPct val="95000"/>
              <a:buFont typeface="Wingdings 2" charset="2"/>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1229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80939EE-4EA8-4F0C-AECE-E86BAD02AAF1}"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323528" y="0"/>
            <a:ext cx="8374385"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ΛΕΩΝ Α’ </a:t>
            </a:r>
            <a:r>
              <a:rPr lang="el-GR" sz="2800" i="1" dirty="0" smtClean="0">
                <a:solidFill>
                  <a:srgbClr val="DBF5F9"/>
                </a:solidFill>
                <a:latin typeface="Cambria" charset="-95"/>
                <a:ea typeface="Cambria" charset="-95"/>
                <a:cs typeface="Cambria" charset="-95"/>
              </a:rPr>
              <a:t>Ο </a:t>
            </a:r>
            <a:r>
              <a:rPr lang="el-GR" sz="2800" i="1" dirty="0">
                <a:solidFill>
                  <a:srgbClr val="DBF5F9"/>
                </a:solidFill>
                <a:latin typeface="Cambria" charset="-95"/>
                <a:ea typeface="Cambria" charset="-95"/>
                <a:cs typeface="Cambria" charset="-95"/>
              </a:rPr>
              <a:t>ΜΕΓΑΣ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400 – 461)</a:t>
            </a:r>
          </a:p>
        </p:txBody>
      </p:sp>
      <p:sp>
        <p:nvSpPr>
          <p:cNvPr id="96258" name="Text Box 2"/>
          <p:cNvSpPr txBox="1">
            <a:spLocks noChangeArrowheads="1"/>
          </p:cNvSpPr>
          <p:nvPr/>
        </p:nvSpPr>
        <p:spPr bwMode="auto">
          <a:xfrm>
            <a:off x="323528" y="1196752"/>
            <a:ext cx="8374385" cy="5159598"/>
          </a:xfrm>
          <a:prstGeom prst="rect">
            <a:avLst/>
          </a:prstGeom>
          <a:noFill/>
          <a:ln w="9525" cap="flat">
            <a:noFill/>
            <a:round/>
            <a:headEnd/>
            <a:tailEnd/>
          </a:ln>
          <a:effectLst/>
        </p:spPr>
        <p:txBody>
          <a:bodyPr/>
          <a:lstStyle/>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u="sng" dirty="0" smtClean="0">
                <a:solidFill>
                  <a:srgbClr val="FFFFFF"/>
                </a:solidFill>
                <a:latin typeface="Cambria" charset="-95"/>
                <a:ea typeface="Cambria" charset="-95"/>
                <a:cs typeface="Cambria" charset="-95"/>
              </a:rPr>
              <a:t>Διδασκαλία</a:t>
            </a:r>
          </a:p>
          <a:p>
            <a:pPr algn="ctr">
              <a:spcBef>
                <a:spcPts val="55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b="1" i="1" u="sng"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Πρόβαλε </a:t>
            </a:r>
            <a:r>
              <a:rPr lang="el-GR" sz="2200" i="1" dirty="0" smtClean="0">
                <a:solidFill>
                  <a:srgbClr val="FFFFFF"/>
                </a:solidFill>
                <a:latin typeface="Cambria" charset="-95"/>
                <a:ea typeface="Cambria" charset="-95"/>
                <a:cs typeface="Cambria" charset="-95"/>
              </a:rPr>
              <a:t>το </a:t>
            </a:r>
            <a:r>
              <a:rPr lang="el-GR" sz="2200" i="1" dirty="0">
                <a:solidFill>
                  <a:srgbClr val="FFFFFF"/>
                </a:solidFill>
                <a:latin typeface="Cambria" charset="-95"/>
                <a:ea typeface="Cambria" charset="-95"/>
                <a:cs typeface="Cambria" charset="-95"/>
              </a:rPr>
              <a:t>πέτρειο πρωτείο της </a:t>
            </a:r>
            <a:r>
              <a:rPr lang="el-GR" sz="2200" i="1" dirty="0" smtClean="0">
                <a:solidFill>
                  <a:srgbClr val="FFFFFF"/>
                </a:solidFill>
                <a:latin typeface="Cambria" charset="-95"/>
                <a:ea typeface="Cambria" charset="-95"/>
                <a:cs typeface="Cambria" charset="-95"/>
              </a:rPr>
              <a:t>Εκκλησίας της Ρώμης </a:t>
            </a:r>
            <a:r>
              <a:rPr lang="el-GR" sz="2200" i="1" dirty="0">
                <a:solidFill>
                  <a:srgbClr val="FFFFFF"/>
                </a:solidFill>
                <a:latin typeface="Cambria" charset="-95"/>
                <a:ea typeface="Cambria" charset="-95"/>
                <a:cs typeface="Cambria" charset="-95"/>
              </a:rPr>
              <a:t>και του Επισκόπου </a:t>
            </a:r>
            <a:r>
              <a:rPr lang="el-GR" sz="2200" i="1" dirty="0" smtClean="0">
                <a:solidFill>
                  <a:srgbClr val="FFFFFF"/>
                </a:solidFill>
                <a:latin typeface="Cambria" charset="-95"/>
                <a:ea typeface="Cambria" charset="-95"/>
                <a:cs typeface="Cambria" charset="-95"/>
              </a:rPr>
              <a:t>της.</a:t>
            </a:r>
            <a:endParaRPr lang="el-GR" sz="2200" i="1" dirty="0">
              <a:solidFill>
                <a:srgbClr val="FFFFFF"/>
              </a:solidFill>
              <a:latin typeface="Cambria" charset="-95"/>
              <a:ea typeface="Cambria" charset="-95"/>
              <a:cs typeface="Cambria" charset="-95"/>
            </a:endParaRP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Οι υπόλοιποι επίσκοποι είχαν κυρίως ποιμαντικές δικαιοδοσίες.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Δεν αποδέχτηκε τον 28</a:t>
            </a:r>
            <a:r>
              <a:rPr lang="el-GR" sz="2200" i="1" baseline="30000" dirty="0">
                <a:solidFill>
                  <a:srgbClr val="FFFFFF"/>
                </a:solidFill>
                <a:latin typeface="Cambria" charset="-95"/>
                <a:ea typeface="Cambria" charset="-95"/>
                <a:cs typeface="Cambria" charset="-95"/>
              </a:rPr>
              <a:t>ο</a:t>
            </a:r>
            <a:r>
              <a:rPr lang="el-GR" sz="2200" i="1" dirty="0">
                <a:solidFill>
                  <a:srgbClr val="FFFFFF"/>
                </a:solidFill>
                <a:latin typeface="Cambria" charset="-95"/>
                <a:ea typeface="Cambria" charset="-95"/>
                <a:cs typeface="Cambria" charset="-95"/>
              </a:rPr>
              <a:t> Κανόνα της Δ’ Οικουμενικής Συνόδου που εκχώρησε ίσα πρεσβεία τιμής στην Εκκλησία της Κων/πόλης.</a:t>
            </a:r>
          </a:p>
          <a:p>
            <a:pPr marL="271463" indent="-271463">
              <a:spcBef>
                <a:spcPts val="55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i="1" dirty="0">
                <a:solidFill>
                  <a:srgbClr val="FFFFFF"/>
                </a:solidFill>
                <a:latin typeface="Cambria" charset="-95"/>
                <a:ea typeface="Cambria" charset="-95"/>
                <a:cs typeface="Cambria" charset="-95"/>
              </a:rPr>
              <a:t>Είχε ουσιαστική συμβολή </a:t>
            </a:r>
            <a:r>
              <a:rPr lang="el-GR" sz="2200" i="1" dirty="0" smtClean="0">
                <a:solidFill>
                  <a:srgbClr val="FFFFFF"/>
                </a:solidFill>
                <a:latin typeface="Cambria" charset="-95"/>
                <a:ea typeface="Cambria" charset="-95"/>
                <a:cs typeface="Cambria" charset="-95"/>
              </a:rPr>
              <a:t>στον Όρο </a:t>
            </a:r>
            <a:r>
              <a:rPr lang="el-GR" sz="2200" i="1" dirty="0">
                <a:solidFill>
                  <a:srgbClr val="FFFFFF"/>
                </a:solidFill>
                <a:latin typeface="Cambria" charset="-95"/>
                <a:ea typeface="Cambria" charset="-95"/>
                <a:cs typeface="Cambria" charset="-95"/>
              </a:rPr>
              <a:t>της Δ’ Οικουμενικής Συνόδου με την επιστολή που έστειλε στον πατριάρχη </a:t>
            </a:r>
            <a:r>
              <a:rPr lang="el-GR" sz="2200" i="1" dirty="0" smtClean="0">
                <a:solidFill>
                  <a:srgbClr val="FFFFFF"/>
                </a:solidFill>
                <a:latin typeface="Cambria" charset="-95"/>
                <a:ea typeface="Cambria" charset="-95"/>
                <a:cs typeface="Cambria" charset="-95"/>
              </a:rPr>
              <a:t>Φλαβιανό, γνωστή  </a:t>
            </a:r>
            <a:r>
              <a:rPr lang="el-GR" sz="2200" i="1" dirty="0">
                <a:solidFill>
                  <a:srgbClr val="FFFFFF"/>
                </a:solidFill>
                <a:latin typeface="Cambria" charset="-95"/>
                <a:ea typeface="Cambria" charset="-95"/>
                <a:cs typeface="Cambria" charset="-95"/>
              </a:rPr>
              <a:t>ως «Τόμος του Λέοντα</a:t>
            </a:r>
            <a:r>
              <a:rPr lang="el-GR" sz="2200" i="1" dirty="0" smtClean="0">
                <a:solidFill>
                  <a:srgbClr val="FFFFFF"/>
                </a:solidFill>
                <a:latin typeface="Cambria" charset="-95"/>
                <a:ea typeface="Cambria" charset="-95"/>
                <a:cs typeface="Cambria" charset="-95"/>
              </a:rPr>
              <a:t>». Διακήρυσσε </a:t>
            </a:r>
            <a:r>
              <a:rPr lang="el-GR" sz="2200" i="1" dirty="0">
                <a:solidFill>
                  <a:srgbClr val="FFFFFF"/>
                </a:solidFill>
                <a:latin typeface="Cambria" charset="-95"/>
                <a:ea typeface="Cambria" charset="-95"/>
                <a:cs typeface="Cambria" charset="-95"/>
              </a:rPr>
              <a:t>πως ο Χριστός είναι ένα πρόσωπο με δύο </a:t>
            </a:r>
            <a:r>
              <a:rPr lang="el-GR" sz="2200" i="1" dirty="0" smtClean="0">
                <a:solidFill>
                  <a:srgbClr val="FFFFFF"/>
                </a:solidFill>
                <a:latin typeface="Cambria" charset="-95"/>
                <a:ea typeface="Cambria" charset="-95"/>
                <a:cs typeface="Cambria" charset="-95"/>
              </a:rPr>
              <a:t>φύσεις, </a:t>
            </a:r>
            <a:r>
              <a:rPr lang="el-GR" sz="2200" i="1" dirty="0">
                <a:solidFill>
                  <a:srgbClr val="FFFFFF"/>
                </a:solidFill>
                <a:latin typeface="Cambria" charset="-95"/>
                <a:ea typeface="Cambria" charset="-95"/>
                <a:cs typeface="Cambria" charset="-95"/>
              </a:rPr>
              <a:t>διαχωρίζοντας τους όρους </a:t>
            </a:r>
            <a:r>
              <a:rPr lang="en-US" sz="2200" i="1" dirty="0">
                <a:solidFill>
                  <a:srgbClr val="FFFFFF"/>
                </a:solidFill>
                <a:latin typeface="Cambria" charset="-95"/>
                <a:ea typeface="Cambria" charset="-95"/>
                <a:cs typeface="Cambria" charset="-95"/>
              </a:rPr>
              <a:t>“</a:t>
            </a:r>
            <a:r>
              <a:rPr lang="el-GR" sz="2200" i="1" dirty="0">
                <a:solidFill>
                  <a:srgbClr val="FFFFFF"/>
                </a:solidFill>
                <a:latin typeface="Cambria" charset="-95"/>
                <a:ea typeface="Cambria" charset="-95"/>
                <a:cs typeface="Cambria" charset="-95"/>
              </a:rPr>
              <a:t>φύσις</a:t>
            </a:r>
            <a:r>
              <a:rPr lang="en-US" sz="2200" i="1" dirty="0">
                <a:solidFill>
                  <a:srgbClr val="FFFFFF"/>
                </a:solidFill>
                <a:latin typeface="Cambria" charset="-95"/>
                <a:ea typeface="Cambria" charset="-95"/>
                <a:cs typeface="Cambria" charset="-95"/>
              </a:rPr>
              <a:t>”</a:t>
            </a:r>
            <a:r>
              <a:rPr lang="el-GR" sz="2200" i="1" dirty="0">
                <a:solidFill>
                  <a:srgbClr val="FFFFFF"/>
                </a:solidFill>
                <a:latin typeface="Cambria" charset="-95"/>
                <a:ea typeface="Cambria" charset="-95"/>
                <a:cs typeface="Cambria" charset="-95"/>
              </a:rPr>
              <a:t> και </a:t>
            </a:r>
            <a:r>
              <a:rPr lang="en-US" sz="2200" i="1" dirty="0">
                <a:solidFill>
                  <a:srgbClr val="FFFFFF"/>
                </a:solidFill>
                <a:latin typeface="Cambria" charset="-95"/>
                <a:ea typeface="Cambria" charset="-95"/>
                <a:cs typeface="Cambria" charset="-95"/>
              </a:rPr>
              <a:t>“</a:t>
            </a:r>
            <a:r>
              <a:rPr lang="el-GR" sz="2200" i="1" dirty="0">
                <a:solidFill>
                  <a:srgbClr val="FFFFFF"/>
                </a:solidFill>
                <a:latin typeface="Cambria" charset="-95"/>
                <a:ea typeface="Cambria" charset="-95"/>
                <a:cs typeface="Cambria" charset="-95"/>
              </a:rPr>
              <a:t>πρόσωπον</a:t>
            </a:r>
            <a:r>
              <a:rPr lang="en-US" sz="2200" i="1" dirty="0">
                <a:solidFill>
                  <a:srgbClr val="FFFFFF"/>
                </a:solidFill>
                <a:latin typeface="Cambria" charset="-95"/>
                <a:ea typeface="Cambria" charset="-95"/>
                <a:cs typeface="Cambria" charset="-95"/>
              </a:rPr>
              <a:t>”</a:t>
            </a:r>
            <a:r>
              <a:rPr lang="el-GR" sz="2200" i="1" dirty="0">
                <a:solidFill>
                  <a:srgbClr val="FFFFFF"/>
                </a:solidFill>
                <a:latin typeface="Cambria" charset="-95"/>
                <a:ea typeface="Cambria" charset="-95"/>
                <a:cs typeface="Cambria" charset="-95"/>
              </a:rPr>
              <a:t>.</a:t>
            </a:r>
          </a:p>
          <a:p>
            <a:pPr marL="271463" indent="-271463">
              <a:spcBef>
                <a:spcPts val="5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200" i="1" dirty="0">
              <a:solidFill>
                <a:srgbClr val="FFFFFF"/>
              </a:solidFill>
              <a:latin typeface="Palatino Linotype" charset="0"/>
              <a:ea typeface="ヒラギノ角ゴ Pro W3" charset="0"/>
              <a:cs typeface="ヒラギノ角ゴ Pro W3" charset="0"/>
            </a:endParaRPr>
          </a:p>
        </p:txBody>
      </p:sp>
      <p:sp>
        <p:nvSpPr>
          <p:cNvPr id="9625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0689287-8432-4A1F-BAF7-CC8B07227F3E}"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90</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457200" y="0"/>
            <a:ext cx="8229600" cy="105273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700" i="1" dirty="0">
                <a:solidFill>
                  <a:srgbClr val="DBF5F9"/>
                </a:solidFill>
                <a:latin typeface="Cambria" charset="-95"/>
                <a:ea typeface="Cambria" charset="-95"/>
                <a:cs typeface="Cambria" charset="-95"/>
              </a:rPr>
              <a:t>ΠΕΤΡΟΣ ΡΑΒΕΝΝΑΣ </a:t>
            </a:r>
            <a:r>
              <a:rPr lang="el-GR" sz="2700" i="1" dirty="0" smtClean="0">
                <a:solidFill>
                  <a:srgbClr val="DBF5F9"/>
                </a:solidFill>
                <a:latin typeface="Cambria" charset="-95"/>
                <a:ea typeface="Cambria" charset="-95"/>
                <a:cs typeface="Cambria" charset="-95"/>
              </a:rPr>
              <a:t>Ο </a:t>
            </a:r>
            <a:r>
              <a:rPr lang="el-GR" sz="2700" i="1" dirty="0">
                <a:solidFill>
                  <a:srgbClr val="DBF5F9"/>
                </a:solidFill>
                <a:latin typeface="Cambria" charset="-95"/>
                <a:ea typeface="Cambria" charset="-95"/>
                <a:cs typeface="Cambria" charset="-95"/>
              </a:rPr>
              <a:t>ΧΡΥΣΟΛΟΓΟΣ </a:t>
            </a:r>
            <a:endParaRPr lang="el-GR" sz="27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380 – 450)</a:t>
            </a:r>
          </a:p>
        </p:txBody>
      </p:sp>
      <p:sp>
        <p:nvSpPr>
          <p:cNvPr id="97282" name="Text Box 2"/>
          <p:cNvSpPr txBox="1">
            <a:spLocks noChangeArrowheads="1"/>
          </p:cNvSpPr>
          <p:nvPr/>
        </p:nvSpPr>
        <p:spPr bwMode="auto">
          <a:xfrm>
            <a:off x="457200" y="1556792"/>
            <a:ext cx="8229600" cy="445030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425-430 : Έγινε επίσκοπος Ραβέννας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εκφραστής της ορθόδοξης διδασκαλίας κατά τη διάρκεια της μονοφυσιτικής έριδας.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Αντιτάχθηκε στις τελευταίες ειδωλολατρικές </a:t>
            </a:r>
            <a:r>
              <a:rPr lang="el-GR" i="1" dirty="0" smtClean="0">
                <a:solidFill>
                  <a:srgbClr val="FFFFFF"/>
                </a:solidFill>
                <a:latin typeface="Cambria" charset="-95"/>
                <a:ea typeface="Cambria" charset="-95"/>
                <a:cs typeface="Cambria" charset="-95"/>
              </a:rPr>
              <a:t>εστίες </a:t>
            </a:r>
            <a:r>
              <a:rPr lang="el-GR" i="1" dirty="0">
                <a:solidFill>
                  <a:srgbClr val="FFFFFF"/>
                </a:solidFill>
                <a:latin typeface="Cambria" charset="-95"/>
                <a:ea typeface="Cambria" charset="-95"/>
                <a:cs typeface="Cambria" charset="-95"/>
              </a:rPr>
              <a:t>που υπήρχαν στη Ραβέννα και στους Ιουδαίους.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έξοχος χειριστής του λόγου </a:t>
            </a:r>
            <a:r>
              <a:rPr lang="el-GR" i="1" dirty="0" smtClean="0">
                <a:solidFill>
                  <a:srgbClr val="FFFFFF"/>
                </a:solidFill>
                <a:latin typeface="Cambria" charset="-95"/>
                <a:ea typeface="Cambria" charset="-95"/>
                <a:cs typeface="Cambria" charset="-95"/>
              </a:rPr>
              <a:t>γι’ </a:t>
            </a:r>
            <a:r>
              <a:rPr lang="el-GR" i="1" dirty="0">
                <a:solidFill>
                  <a:srgbClr val="FFFFFF"/>
                </a:solidFill>
                <a:latin typeface="Cambria" charset="-95"/>
                <a:ea typeface="Cambria" charset="-95"/>
                <a:cs typeface="Cambria" charset="-95"/>
              </a:rPr>
              <a:t>αυτό πήρε και </a:t>
            </a:r>
            <a:r>
              <a:rPr lang="el-GR" i="1" dirty="0" smtClean="0">
                <a:solidFill>
                  <a:srgbClr val="FFFFFF"/>
                </a:solidFill>
                <a:latin typeface="Cambria" charset="-95"/>
                <a:ea typeface="Cambria" charset="-95"/>
                <a:cs typeface="Cambria" charset="-95"/>
              </a:rPr>
              <a:t>την </a:t>
            </a:r>
            <a:r>
              <a:rPr lang="el-GR" i="1" dirty="0">
                <a:solidFill>
                  <a:srgbClr val="FFFFFF"/>
                </a:solidFill>
                <a:latin typeface="Cambria" charset="-95"/>
                <a:ea typeface="Cambria" charset="-95"/>
                <a:cs typeface="Cambria" charset="-95"/>
              </a:rPr>
              <a:t>προσωνυμία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Χρυσολόγος</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a:t>
            </a:r>
          </a:p>
          <a:p>
            <a:pPr marL="271463" indent="-271463">
              <a:spcBef>
                <a:spcPts val="65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600" dirty="0">
              <a:solidFill>
                <a:srgbClr val="FFFFFF"/>
              </a:solidFill>
              <a:latin typeface="Constantia" pitchFamily="16" charset="0"/>
              <a:ea typeface="ヒラギノ角ゴ Pro W3" charset="0"/>
              <a:cs typeface="ヒラギノ角ゴ Pro W3" charset="0"/>
            </a:endParaRPr>
          </a:p>
          <a:p>
            <a:pPr marL="271463" indent="-271463">
              <a:spcBef>
                <a:spcPts val="650"/>
              </a:spcBef>
              <a:buClrTx/>
              <a:buSzPct val="95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600" dirty="0">
                <a:solidFill>
                  <a:srgbClr val="FFFFFF"/>
                </a:solidFill>
                <a:latin typeface="Constantia" pitchFamily="16" charset="0"/>
                <a:ea typeface="ヒラギノ角ゴ Pro W3" charset="0"/>
                <a:cs typeface="ヒラギノ角ゴ Pro W3" charset="0"/>
              </a:rPr>
              <a:t> </a:t>
            </a:r>
          </a:p>
        </p:txBody>
      </p:sp>
      <p:sp>
        <p:nvSpPr>
          <p:cNvPr id="9728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8262EDF-4DA7-43D6-81A2-396B7C0917D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91</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323528" y="0"/>
            <a:ext cx="8363272" cy="1196752"/>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700" i="1" dirty="0">
                <a:solidFill>
                  <a:srgbClr val="DBF5F9"/>
                </a:solidFill>
                <a:latin typeface="Cambria" charset="-95"/>
                <a:ea typeface="Cambria" charset="-95"/>
                <a:cs typeface="Cambria" charset="-95"/>
              </a:rPr>
              <a:t>ΠΕΤΡΟΣ ΡΑΒΕΝΝΑΣ </a:t>
            </a:r>
            <a:r>
              <a:rPr lang="el-GR" sz="2700" i="1" dirty="0" smtClean="0">
                <a:solidFill>
                  <a:srgbClr val="DBF5F9"/>
                </a:solidFill>
                <a:latin typeface="Cambria" charset="-95"/>
                <a:ea typeface="Cambria" charset="-95"/>
                <a:cs typeface="Cambria" charset="-95"/>
              </a:rPr>
              <a:t>Ο ΧΡΥΣΟΛΟΓΟΣ </a:t>
            </a: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380 – 450)</a:t>
            </a:r>
          </a:p>
        </p:txBody>
      </p:sp>
      <p:sp>
        <p:nvSpPr>
          <p:cNvPr id="98306" name="Text Box 2"/>
          <p:cNvSpPr txBox="1">
            <a:spLocks noChangeArrowheads="1"/>
          </p:cNvSpPr>
          <p:nvPr/>
        </p:nvSpPr>
        <p:spPr bwMode="auto">
          <a:xfrm>
            <a:off x="539552" y="2132856"/>
            <a:ext cx="8147248" cy="3874244"/>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183 Ομιλίες.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Επιστολή </a:t>
            </a:r>
            <a:r>
              <a:rPr lang="el-GR" i="1" dirty="0">
                <a:solidFill>
                  <a:srgbClr val="FFFFFF"/>
                </a:solidFill>
                <a:latin typeface="Cambria" charset="-95"/>
                <a:ea typeface="Cambria" charset="-95"/>
                <a:cs typeface="Cambria" charset="-95"/>
              </a:rPr>
              <a:t>προς τον Ευτυχή</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θέματα ερμηνευτικά, εορτολογικά, ποιμαντικά.</a:t>
            </a:r>
          </a:p>
        </p:txBody>
      </p:sp>
      <p:sp>
        <p:nvSpPr>
          <p:cNvPr id="9830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EE1A678-2B9C-45C5-97D8-907ABC5B898C}"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92</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457200" y="0"/>
            <a:ext cx="8229600"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ΕΝΝΩΔΙΟΣ ΤΙΚΙΝΟΥ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474 – 521)</a:t>
            </a:r>
          </a:p>
        </p:txBody>
      </p:sp>
      <p:sp>
        <p:nvSpPr>
          <p:cNvPr id="99330" name="Text Box 2"/>
          <p:cNvSpPr txBox="1">
            <a:spLocks noChangeArrowheads="1"/>
          </p:cNvSpPr>
          <p:nvPr/>
        </p:nvSpPr>
        <p:spPr bwMode="auto">
          <a:xfrm>
            <a:off x="457200" y="1484784"/>
            <a:ext cx="8229600" cy="487156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515: ήταν ήδη επίσκοπος Τικίνου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Στάλθηκε εκπρόσωπος του Πάπα στην </a:t>
            </a:r>
            <a:r>
              <a:rPr lang="el-GR" i="1" dirty="0" smtClean="0">
                <a:solidFill>
                  <a:srgbClr val="FFFFFF"/>
                </a:solidFill>
                <a:latin typeface="Cambria" charset="-95"/>
                <a:ea typeface="Cambria" charset="-95"/>
                <a:cs typeface="Cambria" charset="-95"/>
              </a:rPr>
              <a:t>Κων/πολη </a:t>
            </a:r>
            <a:r>
              <a:rPr lang="el-GR" i="1" dirty="0">
                <a:solidFill>
                  <a:srgbClr val="FFFFFF"/>
                </a:solidFill>
                <a:latin typeface="Cambria" charset="-95"/>
                <a:ea typeface="Cambria" charset="-95"/>
                <a:cs typeface="Cambria" charset="-95"/>
              </a:rPr>
              <a:t>για να διευθετήσει το θέμα που προέκυψε από το ακακιανό σχίσμα.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Προσπάθησε να συνδέσει την εκκλησιαστική παράδοση με το θύραθεν κλασικό ρωμαϊκό πνεύμα.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Πίστευε πως μπορούσε να αναπτυχθεί ένα ρωμαϊκός – γοτθικός </a:t>
            </a:r>
            <a:r>
              <a:rPr lang="el-GR" i="1" dirty="0" smtClean="0">
                <a:solidFill>
                  <a:srgbClr val="FFFFFF"/>
                </a:solidFill>
                <a:latin typeface="Cambria" charset="-95"/>
                <a:ea typeface="Cambria" charset="-95"/>
                <a:cs typeface="Cambria" charset="-95"/>
              </a:rPr>
              <a:t>συγκρητισμός, </a:t>
            </a:r>
            <a:r>
              <a:rPr lang="el-GR" i="1" dirty="0">
                <a:solidFill>
                  <a:srgbClr val="FFFFFF"/>
                </a:solidFill>
                <a:latin typeface="Cambria" charset="-95"/>
                <a:ea typeface="Cambria" charset="-95"/>
                <a:cs typeface="Cambria" charset="-95"/>
              </a:rPr>
              <a:t>ώστε να ξεπεραστεί το πολιτιστικό πρόβλημα </a:t>
            </a:r>
            <a:r>
              <a:rPr lang="el-GR" i="1" dirty="0" smtClean="0">
                <a:solidFill>
                  <a:srgbClr val="FFFFFF"/>
                </a:solidFill>
                <a:latin typeface="Cambria" charset="-95"/>
                <a:ea typeface="Cambria" charset="-95"/>
                <a:cs typeface="Cambria" charset="-95"/>
              </a:rPr>
              <a:t>εξαιτίας </a:t>
            </a:r>
            <a:r>
              <a:rPr lang="el-GR" i="1" dirty="0">
                <a:solidFill>
                  <a:srgbClr val="FFFFFF"/>
                </a:solidFill>
                <a:latin typeface="Cambria" charset="-95"/>
                <a:ea typeface="Cambria" charset="-95"/>
                <a:cs typeface="Cambria" charset="-95"/>
              </a:rPr>
              <a:t>των βαρβαρικών κατακτήσεων.</a:t>
            </a:r>
          </a:p>
        </p:txBody>
      </p:sp>
      <p:sp>
        <p:nvSpPr>
          <p:cNvPr id="9933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17189C7-7498-45DB-BB90-4D6ED610A208}"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93</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457200" y="0"/>
            <a:ext cx="8229600" cy="112474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ΕΝΝΩΔΙΟΣ ΤΙΚΙΝΟΥ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474 – 521)</a:t>
            </a:r>
          </a:p>
        </p:txBody>
      </p:sp>
      <p:sp>
        <p:nvSpPr>
          <p:cNvPr id="100354" name="Text Box 2"/>
          <p:cNvSpPr txBox="1">
            <a:spLocks noChangeArrowheads="1"/>
          </p:cNvSpPr>
          <p:nvPr/>
        </p:nvSpPr>
        <p:spPr bwMode="auto">
          <a:xfrm>
            <a:off x="457200" y="1556792"/>
            <a:ext cx="8435280" cy="4799558"/>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Ασχολήθηκε με τη συγγραφή ποιημάτων τα οποία απηχούν </a:t>
            </a:r>
            <a:r>
              <a:rPr lang="el-GR" i="1" dirty="0" smtClean="0">
                <a:solidFill>
                  <a:srgbClr val="FFFFFF"/>
                </a:solidFill>
                <a:latin typeface="Cambria" charset="-95"/>
                <a:ea typeface="Cambria" charset="-95"/>
                <a:cs typeface="Cambria" charset="-95"/>
              </a:rPr>
              <a:t>τη </a:t>
            </a:r>
            <a:r>
              <a:rPr lang="el-GR" i="1" dirty="0">
                <a:solidFill>
                  <a:srgbClr val="FFFFFF"/>
                </a:solidFill>
                <a:latin typeface="Cambria" charset="-95"/>
                <a:ea typeface="Cambria" charset="-95"/>
                <a:cs typeface="Cambria" charset="-95"/>
              </a:rPr>
              <a:t>ρωμαϊκή πολιτιστική κληρονομιά και τις φιλολογικές τάσεις της εποχής του.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Έγραψε </a:t>
            </a:r>
            <a:r>
              <a:rPr lang="el-GR" i="1" dirty="0">
                <a:solidFill>
                  <a:srgbClr val="FFFFFF"/>
                </a:solidFill>
                <a:latin typeface="Cambria" charset="-95"/>
                <a:ea typeface="Cambria" charset="-95"/>
                <a:cs typeface="Cambria" charset="-95"/>
              </a:rPr>
              <a:t>δύο αγιολογικά έργα:</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Το Βίο του αγίου Επιφανίου</a:t>
            </a:r>
          </a:p>
          <a:p>
            <a:pPr marL="271463" indent="-271463">
              <a:spcBef>
                <a:spcPts val="600"/>
              </a:spcBef>
              <a:buClr>
                <a:srgbClr val="0BD0D9"/>
              </a:buClr>
              <a:buSzPct val="95000"/>
              <a:buFont typeface="Palatino Linotype" charset="0"/>
              <a:buAutoNum type="romanLcPeriod"/>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smtClean="0">
                <a:solidFill>
                  <a:srgbClr val="FFFFFF"/>
                </a:solidFill>
                <a:latin typeface="Cambria" charset="-95"/>
                <a:ea typeface="Cambria" charset="-95"/>
                <a:cs typeface="Cambria" charset="-95"/>
              </a:rPr>
              <a:t> Το </a:t>
            </a:r>
            <a:r>
              <a:rPr lang="el-GR" i="1" dirty="0">
                <a:solidFill>
                  <a:srgbClr val="FFFFFF"/>
                </a:solidFill>
                <a:latin typeface="Cambria" charset="-95"/>
                <a:ea typeface="Cambria" charset="-95"/>
                <a:cs typeface="Cambria" charset="-95"/>
              </a:rPr>
              <a:t>Βίο του μακαρίου Αντωνίου</a:t>
            </a:r>
          </a:p>
          <a:p>
            <a:pPr marL="271463" indent="-271463">
              <a:spcBef>
                <a:spcPts val="600"/>
              </a:spcBef>
              <a:buClr>
                <a:srgbClr val="0BD0D9"/>
              </a:buClr>
              <a:buSzPct val="9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 Πανηγυρικός του προς </a:t>
            </a:r>
            <a:r>
              <a:rPr lang="el-GR" i="1" dirty="0" smtClean="0">
                <a:solidFill>
                  <a:srgbClr val="FFFFFF"/>
                </a:solidFill>
                <a:latin typeface="Cambria" charset="-95"/>
                <a:ea typeface="Cambria" charset="-95"/>
                <a:cs typeface="Cambria" charset="-95"/>
              </a:rPr>
              <a:t>τον </a:t>
            </a:r>
            <a:r>
              <a:rPr lang="el-GR" i="1" dirty="0">
                <a:solidFill>
                  <a:srgbClr val="FFFFFF"/>
                </a:solidFill>
                <a:latin typeface="Cambria" charset="-95"/>
                <a:ea typeface="Cambria" charset="-95"/>
                <a:cs typeface="Cambria" charset="-95"/>
              </a:rPr>
              <a:t>Γότθο Βασιλιά Θεοδώριχο παρέχει πλούσιες ιστορικές πληροφορίες.</a:t>
            </a:r>
          </a:p>
          <a:p>
            <a:pPr marL="271463" indent="-271463">
              <a:spcBef>
                <a:spcPts val="600"/>
              </a:spcBef>
              <a:buClr>
                <a:srgbClr val="0BD0D9"/>
              </a:buClr>
              <a:buSzPct val="95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Διασώθηκαν 297 επιστολές του.</a:t>
            </a:r>
          </a:p>
        </p:txBody>
      </p:sp>
      <p:sp>
        <p:nvSpPr>
          <p:cNvPr id="10035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B1C2FAE-9706-4AFE-AB42-7CFA561497BD}"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94</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179512" y="188640"/>
            <a:ext cx="8507288" cy="864096"/>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ΒΟΗΘΙΟΣ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475/480 – 524/526)</a:t>
            </a:r>
          </a:p>
        </p:txBody>
      </p:sp>
      <p:sp>
        <p:nvSpPr>
          <p:cNvPr id="101378" name="Text Box 2"/>
          <p:cNvSpPr txBox="1">
            <a:spLocks noChangeArrowheads="1"/>
          </p:cNvSpPr>
          <p:nvPr/>
        </p:nvSpPr>
        <p:spPr bwMode="auto">
          <a:xfrm>
            <a:off x="179512" y="1412776"/>
            <a:ext cx="8712968" cy="5308699"/>
          </a:xfrm>
          <a:prstGeom prst="rect">
            <a:avLst/>
          </a:prstGeom>
          <a:noFill/>
          <a:ln w="9525" cap="flat">
            <a:noFill/>
            <a:round/>
            <a:headEnd/>
            <a:tailEnd/>
          </a:ln>
          <a:effectLst/>
        </p:spPr>
        <p:txBody>
          <a:bodyPr/>
          <a:lstStyle/>
          <a:p>
            <a:pPr algn="ctr">
              <a:lnSpc>
                <a:spcPct val="90000"/>
              </a:lnSpc>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lnSpc>
                <a:spcPct val="90000"/>
              </a:lnSpc>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Προερχόταν από επιφανή οικογένεια και ο πατέρας του ήταν Ύπατος.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Ορφάνεψε και την επιμέλεια του ανέλαβε μια εξίσου επιφανής οικογένεια του ευγενή Συμμάχου.</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Και οι δύο οικογένειες ήταν χριστιανικές.</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 Βασιλιάς Θεοδώριχος του ανέθεσε υψηλά διοικητικά καθήκοντα.</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Οι επαφές του με την βυζαντινή αυλή, η ορθοδοξία του και ο θαυμασμός για την ελληνική </a:t>
            </a:r>
            <a:r>
              <a:rPr lang="el-GR" i="1" dirty="0" smtClean="0">
                <a:solidFill>
                  <a:srgbClr val="FFFFFF"/>
                </a:solidFill>
                <a:latin typeface="Cambria" charset="-95"/>
                <a:ea typeface="Cambria" charset="-95"/>
                <a:cs typeface="Cambria" charset="-95"/>
              </a:rPr>
              <a:t>σοφία </a:t>
            </a:r>
            <a:r>
              <a:rPr lang="el-GR" i="1" dirty="0">
                <a:solidFill>
                  <a:srgbClr val="FFFFFF"/>
                </a:solidFill>
                <a:latin typeface="Cambria" charset="-95"/>
                <a:ea typeface="Cambria" charset="-95"/>
                <a:cs typeface="Cambria" charset="-95"/>
              </a:rPr>
              <a:t>στάθηκαν μοιραίες για τη ζωή του και οι Αρειανοί Γότθοι τον εξόρισαν και τον θανάτωσαν.</a:t>
            </a:r>
          </a:p>
          <a:p>
            <a:pPr marL="271463" indent="-271463">
              <a:lnSpc>
                <a:spcPct val="90000"/>
              </a:lnSpc>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Χαρακτηρίστηκε ως ο τελευταίος Ρωμαίος φιλόσοφος και ως ο πρώτος σχολαστικός του Μεσαίωνα.</a:t>
            </a:r>
          </a:p>
          <a:p>
            <a:pPr marL="271463" indent="-271463">
              <a:lnSpc>
                <a:spcPct val="90000"/>
              </a:lnSpc>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Palatino Linotype" charset="0"/>
              <a:ea typeface="ヒラギノ角ゴ Pro W3" charset="0"/>
              <a:cs typeface="ヒラギノ角ゴ Pro W3" charset="0"/>
            </a:endParaRPr>
          </a:p>
        </p:txBody>
      </p:sp>
      <p:sp>
        <p:nvSpPr>
          <p:cNvPr id="101379"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47CB450-B872-4B47-90DB-B49A85938689}"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95</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1"/>
          <p:cNvSpPr txBox="1">
            <a:spLocks noChangeArrowheads="1"/>
          </p:cNvSpPr>
          <p:nvPr/>
        </p:nvSpPr>
        <p:spPr bwMode="auto">
          <a:xfrm>
            <a:off x="323528" y="116632"/>
            <a:ext cx="8280920" cy="936104"/>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ΒΟΗΘΙΟΣ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475/480 – 524/526)</a:t>
            </a:r>
          </a:p>
        </p:txBody>
      </p:sp>
      <p:sp>
        <p:nvSpPr>
          <p:cNvPr id="102402" name="Text Box 2"/>
          <p:cNvSpPr txBox="1">
            <a:spLocks noChangeArrowheads="1"/>
          </p:cNvSpPr>
          <p:nvPr/>
        </p:nvSpPr>
        <p:spPr bwMode="auto">
          <a:xfrm>
            <a:off x="251520" y="1268759"/>
            <a:ext cx="8435280" cy="5452715"/>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Παρουσίασε θεολογικές πραγματείες, αλλά διακρίθηκε κυρίως στη φιλοσοφία.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Μετέφρασε και υπομνημάτισε πολλές πραγματείες του Αριστοτέλη καθώς και την Εισαγωγή του Πορφύριου στις Κατηγορίες του Αριστοτέλη.</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Παρουσίασε το </a:t>
            </a:r>
            <a:r>
              <a:rPr lang="en-US" i="1" dirty="0">
                <a:solidFill>
                  <a:srgbClr val="FFFFFF"/>
                </a:solidFill>
                <a:latin typeface="Cambria" charset="-95"/>
                <a:ea typeface="Cambria" charset="-95"/>
                <a:cs typeface="Cambria" charset="-95"/>
              </a:rPr>
              <a:t>Quadrivium (</a:t>
            </a:r>
            <a:r>
              <a:rPr lang="el-GR" i="1" dirty="0">
                <a:solidFill>
                  <a:srgbClr val="FFFFFF"/>
                </a:solidFill>
                <a:latin typeface="Cambria" charset="-95"/>
                <a:ea typeface="Cambria" charset="-95"/>
                <a:cs typeface="Cambria" charset="-95"/>
              </a:rPr>
              <a:t>Τετραόδιον</a:t>
            </a:r>
            <a:r>
              <a:rPr lang="en-US" i="1" dirty="0">
                <a:solidFill>
                  <a:srgbClr val="FFFFFF"/>
                </a:solidFill>
                <a:latin typeface="Cambria" charset="-95"/>
                <a:ea typeface="Cambria" charset="-95"/>
                <a:cs typeface="Cambria" charset="-95"/>
              </a:rPr>
              <a:t>), </a:t>
            </a:r>
            <a:r>
              <a:rPr lang="el-GR" i="1" dirty="0">
                <a:solidFill>
                  <a:srgbClr val="FFFFFF"/>
                </a:solidFill>
                <a:latin typeface="Cambria" charset="-95"/>
                <a:ea typeface="Cambria" charset="-95"/>
                <a:cs typeface="Cambria" charset="-95"/>
              </a:rPr>
              <a:t>ένα είδος εγκυκλοπαιδικής εισαγωγής στη φιλοσοφία με τη μορφή εγχειριδίου το οποίο περιείχε αριθμητική, μουσική, γεωμετρία και αστρονομία.</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Έγραψε επίσης πραγματεία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Περί Τριάδος</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 και την επιστολιμαία πραγματεία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Κατά Ευτυχή και Νεστορίου</a:t>
            </a:r>
            <a:r>
              <a:rPr lang="en-US" i="1" dirty="0">
                <a:solidFill>
                  <a:srgbClr val="FFFFFF"/>
                </a:solidFill>
                <a:latin typeface="Cambria" charset="-95"/>
                <a:ea typeface="Cambria" charset="-95"/>
                <a:cs typeface="Cambria" charset="-95"/>
              </a:rPr>
              <a:t>”.</a:t>
            </a:r>
            <a:r>
              <a:rPr lang="el-GR" i="1" dirty="0">
                <a:solidFill>
                  <a:srgbClr val="FFFFFF"/>
                </a:solidFill>
                <a:latin typeface="Palatino Linotype" charset="0"/>
                <a:ea typeface="ヒラギノ角ゴ Pro W3" charset="0"/>
                <a:cs typeface="ヒラギノ角ゴ Pro W3" charset="0"/>
              </a:rPr>
              <a:t>  </a:t>
            </a:r>
          </a:p>
        </p:txBody>
      </p:sp>
      <p:sp>
        <p:nvSpPr>
          <p:cNvPr id="102403"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90000" tIns="46800" rIns="90000" bIns="4680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0244AD6-C16A-4C3A-8670-E01A467E5B92}"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96</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ext Box 1"/>
          <p:cNvSpPr txBox="1">
            <a:spLocks noChangeArrowheads="1"/>
          </p:cNvSpPr>
          <p:nvPr/>
        </p:nvSpPr>
        <p:spPr bwMode="auto">
          <a:xfrm>
            <a:off x="323528" y="0"/>
            <a:ext cx="8374385" cy="9807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ΒΕΝΕΔΙΚΤΟΣ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480 – 547)</a:t>
            </a:r>
          </a:p>
        </p:txBody>
      </p:sp>
      <p:sp>
        <p:nvSpPr>
          <p:cNvPr id="103426" name="Text Box 2"/>
          <p:cNvSpPr txBox="1">
            <a:spLocks noChangeArrowheads="1"/>
          </p:cNvSpPr>
          <p:nvPr/>
        </p:nvSpPr>
        <p:spPr bwMode="auto">
          <a:xfrm>
            <a:off x="395536" y="1268760"/>
            <a:ext cx="8291264" cy="4738340"/>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Σε </a:t>
            </a:r>
            <a:r>
              <a:rPr lang="el-GR" i="1" dirty="0" smtClean="0">
                <a:solidFill>
                  <a:srgbClr val="FFFFFF"/>
                </a:solidFill>
                <a:latin typeface="Cambria" charset="-95"/>
                <a:ea typeface="Cambria" charset="-95"/>
                <a:cs typeface="Cambria" charset="-95"/>
              </a:rPr>
              <a:t>ηλικία </a:t>
            </a:r>
            <a:r>
              <a:rPr lang="el-GR" i="1" dirty="0">
                <a:solidFill>
                  <a:srgbClr val="FFFFFF"/>
                </a:solidFill>
                <a:latin typeface="Cambria" charset="-95"/>
                <a:ea typeface="Cambria" charset="-95"/>
                <a:cs typeface="Cambria" charset="-95"/>
              </a:rPr>
              <a:t>17 ετών εγκατέλειψε τις σπουδές του και ακολούθησε την ερημιτική ζωή κατά το πρότυπο του αγίου Αντωνίου.</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Ανέλαβε την πνευματική καθοδήγηση μοναστικής αδελφότητας στο Τίβολι, αλλά έφυγε λόγω του φθόνου των άλλων συνασκητών του. </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Πήγε στο Σουβιάκο, όπου πλαισιώθηκε από ικανό αριθμό πνευματικών του τέκνων με αποτέλεσμα να οικοδομήσει δώδεκα μικρά μοναστήρια με δώδεκα μοναχούς το καθένα.</a:t>
            </a:r>
          </a:p>
        </p:txBody>
      </p:sp>
      <p:sp>
        <p:nvSpPr>
          <p:cNvPr id="103427"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D0DDAAB-784D-43CB-83A7-C17461A4344F}"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97</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1"/>
          <p:cNvSpPr txBox="1">
            <a:spLocks noChangeArrowheads="1"/>
          </p:cNvSpPr>
          <p:nvPr/>
        </p:nvSpPr>
        <p:spPr bwMode="auto">
          <a:xfrm>
            <a:off x="323528" y="116632"/>
            <a:ext cx="8363272" cy="11521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ΒΕΝΕΔΙΚΤΟΣ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480 – 547)</a:t>
            </a:r>
          </a:p>
        </p:txBody>
      </p:sp>
      <p:sp>
        <p:nvSpPr>
          <p:cNvPr id="104450" name="Text Box 2"/>
          <p:cNvSpPr txBox="1">
            <a:spLocks noChangeArrowheads="1"/>
          </p:cNvSpPr>
          <p:nvPr/>
        </p:nvSpPr>
        <p:spPr bwMode="auto">
          <a:xfrm>
            <a:off x="457200" y="2204864"/>
            <a:ext cx="8229600" cy="3802236"/>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a:solidFill>
                  <a:srgbClr val="FFFFFF"/>
                </a:solidFill>
                <a:latin typeface="Cambria" charset="-95"/>
                <a:ea typeface="Cambria" charset="-95"/>
                <a:cs typeface="Cambria" charset="-95"/>
              </a:rPr>
              <a:t>Βιογραφικά </a:t>
            </a:r>
            <a:r>
              <a:rPr lang="el-GR" i="1" u="sng" dirty="0" smtClean="0">
                <a:solidFill>
                  <a:srgbClr val="FFFFFF"/>
                </a:solidFill>
                <a:latin typeface="Cambria" charset="-95"/>
                <a:ea typeface="Cambria" charset="-95"/>
                <a:cs typeface="Cambria" charset="-95"/>
              </a:rPr>
              <a:t>Στοιχεία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Cambria" charset="-95"/>
              <a:ea typeface="Cambria" charset="-95"/>
              <a:cs typeface="Cambria" charset="-95"/>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529: ίδρυσε μοναστήρι στο όρος Κασσίνο, όπου </a:t>
            </a:r>
            <a:r>
              <a:rPr lang="el-GR" i="1" dirty="0" smtClean="0">
                <a:solidFill>
                  <a:srgbClr val="FFFFFF"/>
                </a:solidFill>
                <a:latin typeface="Cambria" charset="-95"/>
                <a:ea typeface="Cambria" charset="-95"/>
                <a:cs typeface="Cambria" charset="-95"/>
              </a:rPr>
              <a:t>συνέβαλε </a:t>
            </a:r>
            <a:r>
              <a:rPr lang="el-GR" i="1" dirty="0">
                <a:solidFill>
                  <a:srgbClr val="FFFFFF"/>
                </a:solidFill>
                <a:latin typeface="Cambria" charset="-95"/>
                <a:ea typeface="Cambria" charset="-95"/>
                <a:cs typeface="Cambria" charset="-95"/>
              </a:rPr>
              <a:t>στον εκχριστιανισμό των περιοχών γύρω από τη μονή και στη μεταστροφή πολλών Αρειανών στην Ορθοδοξία.</a:t>
            </a:r>
          </a:p>
          <a:p>
            <a:pPr marL="271463" indent="-271463">
              <a:spcBef>
                <a:spcPts val="600"/>
              </a:spcBef>
              <a:buClr>
                <a:srgbClr val="0BD0D9"/>
              </a:buClr>
              <a:buSzPct val="95000"/>
              <a:buFont typeface="Wingdings 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i="1" dirty="0">
              <a:solidFill>
                <a:srgbClr val="FFFFFF"/>
              </a:solidFill>
              <a:latin typeface="Cambria" charset="-95"/>
              <a:ea typeface="Cambria" charset="-95"/>
              <a:cs typeface="Cambria" charset="-95"/>
            </a:endParaRPr>
          </a:p>
        </p:txBody>
      </p:sp>
      <p:sp>
        <p:nvSpPr>
          <p:cNvPr id="104451"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13935CB-DB11-418A-8302-DC03FEC2A0F8}"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98</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1"/>
          <p:cNvSpPr txBox="1">
            <a:spLocks noChangeArrowheads="1"/>
          </p:cNvSpPr>
          <p:nvPr/>
        </p:nvSpPr>
        <p:spPr bwMode="auto">
          <a:xfrm>
            <a:off x="107504" y="116632"/>
            <a:ext cx="8579296" cy="1152128"/>
          </a:xfrm>
          <a:prstGeom prst="rect">
            <a:avLst/>
          </a:prstGeom>
          <a:noFill/>
          <a:ln w="9525" cap="flat">
            <a:noFill/>
            <a:round/>
            <a:headEnd/>
            <a:tailEnd/>
          </a:ln>
          <a:effectLst/>
        </p:spPr>
        <p:txBody>
          <a:bodyPr lIns="0" rIns="0" bIns="0" anchor="b"/>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i="1" dirty="0">
                <a:solidFill>
                  <a:srgbClr val="DBF5F9"/>
                </a:solidFill>
                <a:latin typeface="Cambria" charset="-95"/>
                <a:ea typeface="Cambria" charset="-95"/>
                <a:cs typeface="Cambria" charset="-95"/>
              </a:rPr>
              <a:t>ΒΕΝΕΔΙΚΤΟΣ </a:t>
            </a:r>
            <a:endParaRPr lang="el-GR" sz="2800" i="1" dirty="0" smtClean="0">
              <a:solidFill>
                <a:srgbClr val="DBF5F9"/>
              </a:solidFill>
              <a:latin typeface="Cambria" charset="-95"/>
              <a:ea typeface="Cambria" charset="-95"/>
              <a:cs typeface="Cambria" charset="-95"/>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i="1" dirty="0" smtClean="0">
                <a:solidFill>
                  <a:srgbClr val="DBF5F9"/>
                </a:solidFill>
                <a:latin typeface="Cambria" charset="-95"/>
                <a:ea typeface="Cambria" charset="-95"/>
                <a:cs typeface="Cambria" charset="-95"/>
              </a:rPr>
              <a:t>(</a:t>
            </a:r>
            <a:r>
              <a:rPr lang="el-GR" i="1" dirty="0">
                <a:solidFill>
                  <a:srgbClr val="DBF5F9"/>
                </a:solidFill>
                <a:latin typeface="Cambria" charset="-95"/>
                <a:ea typeface="Cambria" charset="-95"/>
                <a:cs typeface="Cambria" charset="-95"/>
              </a:rPr>
              <a:t>480 – 547)</a:t>
            </a:r>
          </a:p>
        </p:txBody>
      </p:sp>
      <p:sp>
        <p:nvSpPr>
          <p:cNvPr id="105474" name="Text Box 2"/>
          <p:cNvSpPr txBox="1">
            <a:spLocks noChangeArrowheads="1"/>
          </p:cNvSpPr>
          <p:nvPr/>
        </p:nvSpPr>
        <p:spPr bwMode="auto">
          <a:xfrm>
            <a:off x="467544" y="1700808"/>
            <a:ext cx="8219256" cy="4306292"/>
          </a:xfrm>
          <a:prstGeom prst="rect">
            <a:avLst/>
          </a:prstGeom>
          <a:noFill/>
          <a:ln w="9525" cap="flat">
            <a:noFill/>
            <a:round/>
            <a:headEnd/>
            <a:tailEnd/>
          </a:ln>
          <a:effectLst/>
        </p:spPr>
        <p:txBody>
          <a:bodyPr/>
          <a:lstStyle/>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u="sng" dirty="0" smtClean="0">
                <a:solidFill>
                  <a:srgbClr val="FFFFFF"/>
                </a:solidFill>
                <a:latin typeface="Cambria" charset="-95"/>
                <a:ea typeface="Cambria" charset="-95"/>
                <a:cs typeface="Cambria" charset="-95"/>
              </a:rPr>
              <a:t>Έργα</a:t>
            </a:r>
          </a:p>
          <a:p>
            <a:pPr algn="ctr">
              <a:spcBef>
                <a:spcPts val="600"/>
              </a:spcBef>
              <a:buClr>
                <a:srgbClr val="0BD0D9"/>
              </a:buClr>
              <a:buSzPct val="95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b="1" i="1" u="sng" dirty="0">
              <a:solidFill>
                <a:srgbClr val="FFFFFF"/>
              </a:solidFill>
              <a:latin typeface="Palatino Linotype" charset="0"/>
              <a:ea typeface="ヒラギノ角ゴ Pro W3" charset="0"/>
              <a:cs typeface="ヒラギノ角ゴ Pro W3" charset="0"/>
            </a:endParaRP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Ήταν αυτός που οργάνωσε τον κοινοβιακό μοναχισμό της Δύσης.</a:t>
            </a:r>
          </a:p>
          <a:p>
            <a:pPr marL="271463" indent="-271463">
              <a:spcBef>
                <a:spcPts val="600"/>
              </a:spcBef>
              <a:buClr>
                <a:srgbClr val="0BD0D9"/>
              </a:buClr>
              <a:buSzPct val="95000"/>
              <a:buFont typeface="Wingdings 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i="1" dirty="0">
                <a:solidFill>
                  <a:srgbClr val="FFFFFF"/>
                </a:solidFill>
                <a:latin typeface="Cambria" charset="-95"/>
                <a:ea typeface="Cambria" charset="-95"/>
                <a:cs typeface="Cambria" charset="-95"/>
              </a:rPr>
              <a:t>Η συμβολή του στη δυτική ασκητική γραμματεία υπήρξε καθοριστική μολονότι παρουσίασε ένα μόνο σύγγραμμα, τον περίφημο </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Κανόνα των Μοναχών</a:t>
            </a:r>
            <a:r>
              <a:rPr lang="en-US" i="1" dirty="0">
                <a:solidFill>
                  <a:srgbClr val="FFFFFF"/>
                </a:solidFill>
                <a:latin typeface="Cambria" charset="-95"/>
                <a:ea typeface="Cambria" charset="-95"/>
                <a:cs typeface="Cambria" charset="-95"/>
              </a:rPr>
              <a:t>”</a:t>
            </a:r>
            <a:r>
              <a:rPr lang="el-GR" i="1" dirty="0">
                <a:solidFill>
                  <a:srgbClr val="FFFFFF"/>
                </a:solidFill>
                <a:latin typeface="Cambria" charset="-95"/>
                <a:ea typeface="Cambria" charset="-95"/>
                <a:cs typeface="Cambria" charset="-95"/>
              </a:rPr>
              <a:t> που επηρέασε καταλυτικά το μεταγενέστερο μοναχισμό της Δύσης</a:t>
            </a:r>
            <a:r>
              <a:rPr lang="el-GR" i="1" dirty="0" smtClean="0">
                <a:solidFill>
                  <a:srgbClr val="FFFFFF"/>
                </a:solidFill>
                <a:latin typeface="Cambria" charset="-95"/>
                <a:ea typeface="Cambria" charset="-95"/>
                <a:cs typeface="Cambria" charset="-95"/>
              </a:rPr>
              <a:t>. Είχε πολλές ανατολικές επιδράσεις.</a:t>
            </a:r>
            <a:endParaRPr lang="el-GR" i="1" dirty="0">
              <a:solidFill>
                <a:srgbClr val="FFFFFF"/>
              </a:solidFill>
              <a:latin typeface="Cambria" charset="-95"/>
              <a:ea typeface="Cambria" charset="-95"/>
              <a:cs typeface="Cambria" charset="-95"/>
            </a:endParaRPr>
          </a:p>
        </p:txBody>
      </p:sp>
      <p:sp>
        <p:nvSpPr>
          <p:cNvPr id="105475" name="Text Box 3"/>
          <p:cNvSpPr txBox="1">
            <a:spLocks noChangeArrowheads="1"/>
          </p:cNvSpPr>
          <p:nvPr/>
        </p:nvSpPr>
        <p:spPr bwMode="auto">
          <a:xfrm>
            <a:off x="7924800" y="6356350"/>
            <a:ext cx="762000" cy="365125"/>
          </a:xfrm>
          <a:prstGeom prst="rect">
            <a:avLst/>
          </a:prstGeom>
          <a:noFill/>
          <a:ln w="9525" cap="flat">
            <a:noFill/>
            <a:round/>
            <a:headEnd/>
            <a:tailEnd/>
          </a:ln>
          <a:effectLst/>
        </p:spPr>
        <p:txBody>
          <a:bodyPr lIns="0" tIns="0" rIns="0" bIns="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B48A1C-770D-4926-A86C-B1F18D402168}" type="slidenum">
              <a:rPr lang="el-GR" sz="1200">
                <a:solidFill>
                  <a:srgbClr val="D1EAEE"/>
                </a:solidFill>
                <a:ea typeface="ヒラギノ角ゴ Pro W3" charset="0"/>
                <a:cs typeface="ヒラギノ角ゴ Pro W3"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99</a:t>
            </a:fld>
            <a:endParaRPr lang="el-GR" sz="1200" dirty="0">
              <a:solidFill>
                <a:srgbClr val="D1EAEE"/>
              </a:solidFill>
              <a:ea typeface="ヒラギノ角ゴ Pro W3" charset="0"/>
              <a:cs typeface="ヒラギノ角ゴ Pro W3"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2635</TotalTime>
  <Words>12527</Words>
  <Application>Microsoft Office PowerPoint</Application>
  <PresentationFormat>Προβολή στην οθόνη (4:3)</PresentationFormat>
  <Paragraphs>2025</Paragraphs>
  <Slides>195</Slides>
  <Notes>179</Notes>
  <HiddenSlides>0</HiddenSlides>
  <MMClips>0</MMClips>
  <ScaleCrop>false</ScaleCrop>
  <HeadingPairs>
    <vt:vector size="4" baseType="variant">
      <vt:variant>
        <vt:lpstr>Θέμα</vt:lpstr>
      </vt:variant>
      <vt:variant>
        <vt:i4>1</vt:i4>
      </vt:variant>
      <vt:variant>
        <vt:lpstr>Τίτλοι διαφανειών</vt:lpstr>
      </vt:variant>
      <vt:variant>
        <vt:i4>195</vt:i4>
      </vt:variant>
    </vt:vector>
  </HeadingPairs>
  <TitlesOfParts>
    <vt:vector size="196" baseType="lpstr">
      <vt:lpstr>Ion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Διαφάνεια 105</vt:lpstr>
      <vt:lpstr>Διαφάνεια 106</vt:lpstr>
      <vt:lpstr>Διαφάνεια 107</vt:lpstr>
      <vt:lpstr>Διαφάνεια 108</vt:lpstr>
      <vt:lpstr>Διαφάνεια 109</vt:lpstr>
      <vt:lpstr>Διαφάνεια 110</vt:lpstr>
      <vt:lpstr>Διαφάνεια 111</vt:lpstr>
      <vt:lpstr>Διαφάνεια 112</vt:lpstr>
      <vt:lpstr>Διαφάνεια 113</vt:lpstr>
      <vt:lpstr>Διαφάνεια 114</vt:lpstr>
      <vt:lpstr>Διαφάνεια 115</vt:lpstr>
      <vt:lpstr>Διαφάνεια 116</vt:lpstr>
      <vt:lpstr>Διαφάνεια 117</vt:lpstr>
      <vt:lpstr>Διαφάνεια 118</vt:lpstr>
      <vt:lpstr>Διαφάνεια 119</vt:lpstr>
      <vt:lpstr>Διαφάνεια 120</vt:lpstr>
      <vt:lpstr>Διαφάνεια 121</vt:lpstr>
      <vt:lpstr>Διαφάνεια 122</vt:lpstr>
      <vt:lpstr>Διαφάνεια 123</vt:lpstr>
      <vt:lpstr>Διαφάνεια 124</vt:lpstr>
      <vt:lpstr>Διαφάνεια 125</vt:lpstr>
      <vt:lpstr>Διαφάνεια 126</vt:lpstr>
      <vt:lpstr>Διαφάνεια 127</vt:lpstr>
      <vt:lpstr>Διαφάνεια 128</vt:lpstr>
      <vt:lpstr>Διαφάνεια 129</vt:lpstr>
      <vt:lpstr>Διαφάνεια 130</vt:lpstr>
      <vt:lpstr>Διαφάνεια 131</vt:lpstr>
      <vt:lpstr>Διαφάνεια 132</vt:lpstr>
      <vt:lpstr>Διαφάνεια 133</vt:lpstr>
      <vt:lpstr>Διαφάνεια 134</vt:lpstr>
      <vt:lpstr>Διαφάνεια 135</vt:lpstr>
      <vt:lpstr>Διαφάνεια 136</vt:lpstr>
      <vt:lpstr>Διαφάνεια 137</vt:lpstr>
      <vt:lpstr>Διαφάνεια 138</vt:lpstr>
      <vt:lpstr>Διαφάνεια 139</vt:lpstr>
      <vt:lpstr>Διαφάνεια 140</vt:lpstr>
      <vt:lpstr>Διαφάνεια 141</vt:lpstr>
      <vt:lpstr>Διαφάνεια 142</vt:lpstr>
      <vt:lpstr>Διαφάνεια 143</vt:lpstr>
      <vt:lpstr>Διαφάνεια 144</vt:lpstr>
      <vt:lpstr>Διαφάνεια 145</vt:lpstr>
      <vt:lpstr>Διαφάνεια 146</vt:lpstr>
      <vt:lpstr>Διαφάνεια 147</vt:lpstr>
      <vt:lpstr>Διαφάνεια 148</vt:lpstr>
      <vt:lpstr>Διαφάνεια 149</vt:lpstr>
      <vt:lpstr>Διαφάνεια 150</vt:lpstr>
      <vt:lpstr>Διαφάνεια 151</vt:lpstr>
      <vt:lpstr>Διαφάνεια 152</vt:lpstr>
      <vt:lpstr>Διαφάνεια 153</vt:lpstr>
      <vt:lpstr>Διαφάνεια 154</vt:lpstr>
      <vt:lpstr>Διαφάνεια 155</vt:lpstr>
      <vt:lpstr>Διαφάνεια 156</vt:lpstr>
      <vt:lpstr>Διαφάνεια 157</vt:lpstr>
      <vt:lpstr>Διαφάνεια 158</vt:lpstr>
      <vt:lpstr>Διαφάνεια 159</vt:lpstr>
      <vt:lpstr>Διαφάνεια 160</vt:lpstr>
      <vt:lpstr>Διαφάνεια 161</vt:lpstr>
      <vt:lpstr>Διαφάνεια 162</vt:lpstr>
      <vt:lpstr>Διαφάνεια 163</vt:lpstr>
      <vt:lpstr>Διαφάνεια 164</vt:lpstr>
      <vt:lpstr>Διαφάνεια 165</vt:lpstr>
      <vt:lpstr>Διαφάνεια 166</vt:lpstr>
      <vt:lpstr>Διαφάνεια 167</vt:lpstr>
      <vt:lpstr>Διαφάνεια 168</vt:lpstr>
      <vt:lpstr>Διαφάνεια 169</vt:lpstr>
      <vt:lpstr>Διαφάνεια 170</vt:lpstr>
      <vt:lpstr>Διαφάνεια 171</vt:lpstr>
      <vt:lpstr>Διαφάνεια 172</vt:lpstr>
      <vt:lpstr>Διαφάνεια 173</vt:lpstr>
      <vt:lpstr>Διαφάνεια 174</vt:lpstr>
      <vt:lpstr>Διαφάνεια 175</vt:lpstr>
      <vt:lpstr>Διαφάνεια 176</vt:lpstr>
      <vt:lpstr>Διαφάνεια 177</vt:lpstr>
      <vt:lpstr>Διαφάνεια 178</vt:lpstr>
      <vt:lpstr>Η Θεολογική Γραμματεία  την εποχή του Καρλομάγνου  και των Διαδόχων του.  </vt:lpstr>
      <vt:lpstr>ΒΟΝΙΦΑΤΙΟΣ  (άγνωστη ημερομηνία γεννήσεως-754) </vt:lpstr>
      <vt:lpstr>ΠΑΥΛΟΣ ΔΙΑΚΟΝΟΣ  (725-799) </vt:lpstr>
      <vt:lpstr>ΠΑΥΛΟΣ ΔΙΑΚΟΝΟΣ (725-799) </vt:lpstr>
      <vt:lpstr>Επιφανείς Θεολόγοι της Περιόδου</vt:lpstr>
      <vt:lpstr>ΑΛΚΟΥΙΝΟΣ  (περίπου 735 - 804)</vt:lpstr>
      <vt:lpstr>ΑΛΚΟΥΙΝΟΣ  (περίπου 735 - 804) </vt:lpstr>
      <vt:lpstr>ΑΛΚΟΥΙΝΟΣ  (περίπου 735 - 804)  </vt:lpstr>
      <vt:lpstr>ΡΑΒΑΝΟΣ ΜΑΥΡΟΣ  (άγνωστη ημερομηνία γεννήσεως - 856) </vt:lpstr>
      <vt:lpstr>ΡΑΒΑΝΟΣ ΜΑΥΡΟΣ  (άγνωστη ημερομηνία γεννήσεως - 856) </vt:lpstr>
      <vt:lpstr>ΊΓΚΜΑΡ ΡΕΙΜΩΝ  (άγνωστη ημερομηνία γεννήσεως-882) </vt:lpstr>
      <vt:lpstr>ΊΓΚΜΑΡ ΡΕΙΜΩΝ  (άγνωστη ημερομηνία γεννήσεως - 882)</vt:lpstr>
      <vt:lpstr>ΙΩΑΝΝΗΣ ΣΚΩΤΟΣ ΕΡΙΓΕΝΗΣ  (άγνωστη ημερομηνία γεννήσεως - 877) </vt:lpstr>
      <vt:lpstr>ΙΩΑΝΝΗΣ ΣΚΩΤΟΣ ΕΡΙΓΕΝΗΣ (άγνωστη ημερομηνία γεννήσεως - 877) </vt:lpstr>
      <vt:lpstr>ΙΩΑΝΝΗΣ ΣΚΩΤΟΣ ΕΡΙΓΕΝΗΣ  (άγνωστη ημερομηνία γεννήσεως - 877) </vt:lpstr>
      <vt:lpstr>ΙΩΑΝΝΗΣ ΣΚΩΤΟΣ ΕΡΙΓΕΝΗΣ  (άγνωστη ημερομηνία γεννήσεως - 877)</vt:lpstr>
      <vt:lpstr>ΕΠΙΛΟΓΟΣ</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Εκκλησιαστική Γραμματεία με έμφαση στους Λατίνους Πατέρες</dc:title>
  <dc:creator>Μαγδαληνή Τσιτσιπάτη</dc:creator>
  <cp:lastModifiedBy>Admin</cp:lastModifiedBy>
  <cp:revision>309</cp:revision>
  <cp:lastPrinted>1601-01-01T00:00:00Z</cp:lastPrinted>
  <dcterms:created xsi:type="dcterms:W3CDTF">2012-11-24T06:44:51Z</dcterms:created>
  <dcterms:modified xsi:type="dcterms:W3CDTF">2016-01-03T20:04:15Z</dcterms:modified>
</cp:coreProperties>
</file>