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256" r:id="rId3"/>
    <p:sldId id="257" r:id="rId4"/>
    <p:sldId id="258" r:id="rId5"/>
    <p:sldId id="259" r:id="rId6"/>
    <p:sldId id="260" r:id="rId7"/>
    <p:sldId id="261" r:id="rId8"/>
    <p:sldId id="262"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298" r:id="rId22"/>
    <p:sldId id="313" r:id="rId23"/>
    <p:sldId id="314" r:id="rId24"/>
  </p:sldIdLst>
  <p:sldSz cx="9144000" cy="6858000" type="screen4x3"/>
  <p:notesSz cx="6858000" cy="9144000"/>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7E7E7"/>
    <a:srgbClr val="A7A9AE"/>
    <a:srgbClr val="99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8712" autoAdjust="0"/>
  </p:normalViewPr>
  <p:slideViewPr>
    <p:cSldViewPr>
      <p:cViewPr>
        <p:scale>
          <a:sx n="111" d="100"/>
          <a:sy n="111" d="100"/>
        </p:scale>
        <p:origin x="-1770"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8BEAB46-73DC-4B00-820F-D446FD17A274}" type="datetimeFigureOut">
              <a:rPr lang="el-GR"/>
              <a:pPr>
                <a:defRPr/>
              </a:pPr>
              <a:t>8/12/2014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DA9C2AF-1465-4851-BCA7-7B7698E56E13}" type="slidenum">
              <a:rPr lang="el-GR"/>
              <a:pPr>
                <a:defRPr/>
              </a:pPr>
              <a:t>‹#›</a:t>
            </a:fld>
            <a:endParaRPr lang="el-GR"/>
          </a:p>
        </p:txBody>
      </p:sp>
    </p:spTree>
    <p:extLst>
      <p:ext uri="{BB962C8B-B14F-4D97-AF65-F5344CB8AC3E}">
        <p14:creationId xmlns="" xmlns:p14="http://schemas.microsoft.com/office/powerpoint/2010/main" val="29626602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19E329-7BF0-481E-9F6D-34D4CCCFE318}" type="slidenum">
              <a:rPr lang="el-GR"/>
              <a:pPr fontAlgn="base">
                <a:spcBef>
                  <a:spcPct val="0"/>
                </a:spcBef>
                <a:spcAft>
                  <a:spcPct val="0"/>
                </a:spcAft>
                <a:defRPr/>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 xmlns:p14="http://schemas.microsoft.com/office/powerpoint/2010/main" val="331016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solidFill>
                <a:srgbClr val="FF0000"/>
              </a:solidFill>
            </a:endParaRPr>
          </a:p>
        </p:txBody>
      </p:sp>
      <p:sp>
        <p:nvSpPr>
          <p:cNvPr id="4608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19E329-7BF0-481E-9F6D-34D4CCCFE318}" type="slidenum">
              <a:rPr lang="el-GR"/>
              <a:pPr fontAlgn="base">
                <a:spcBef>
                  <a:spcPct val="0"/>
                </a:spcBef>
                <a:spcAft>
                  <a:spcPct val="0"/>
                </a:spcAft>
                <a:defRPr/>
              </a:pPr>
              <a:t>20</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47108"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67C08-8B54-4E62-8AD2-CE068B9958E5}" type="slidenum">
              <a:rPr lang="el-GR"/>
              <a:pPr fontAlgn="base">
                <a:spcBef>
                  <a:spcPct val="0"/>
                </a:spcBef>
                <a:spcAft>
                  <a:spcPct val="0"/>
                </a:spcAft>
                <a:defRPr/>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l-GR" smtClean="0"/>
          </a:p>
        </p:txBody>
      </p:sp>
      <p:sp>
        <p:nvSpPr>
          <p:cNvPr id="48132"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99368E-52B4-49B3-9437-EAF520839762}" type="slidenum">
              <a:rPr lang="el-GR"/>
              <a:pPr fontAlgn="base">
                <a:spcBef>
                  <a:spcPct val="0"/>
                </a:spcBef>
                <a:spcAft>
                  <a:spcPct val="0"/>
                </a:spcAft>
                <a:defRPr/>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smtClean="0"/>
          </a:p>
        </p:txBody>
      </p:sp>
      <p:sp>
        <p:nvSpPr>
          <p:cNvPr id="49156"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7543A5-785C-4CB4-AAC7-A1F8F3C31CCF}" type="slidenum">
              <a:rPr lang="el-GR"/>
              <a:pPr fontAlgn="base">
                <a:spcBef>
                  <a:spcPct val="0"/>
                </a:spcBef>
                <a:spcAft>
                  <a:spcPct val="0"/>
                </a:spcAft>
                <a:defRPr/>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0179"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0180"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CFE14A-0446-413A-8FE9-5FCC170C00F8}" type="slidenum">
              <a:rPr lang="el-GR"/>
              <a:pPr fontAlgn="base">
                <a:spcBef>
                  <a:spcPct val="0"/>
                </a:spcBef>
                <a:spcAft>
                  <a:spcPct val="0"/>
                </a:spcAft>
                <a:defRPr/>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2227"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2228"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143F8B-26E6-4BF0-8D59-AF6B423767B3}" type="slidenum">
              <a:rPr lang="el-GR"/>
              <a:pPr fontAlgn="base">
                <a:spcBef>
                  <a:spcPct val="0"/>
                </a:spcBef>
                <a:spcAft>
                  <a:spcPct val="0"/>
                </a:spcAft>
                <a:defRPr/>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smtClean="0"/>
              <a:t> </a:t>
            </a:r>
          </a:p>
        </p:txBody>
      </p:sp>
      <p:sp>
        <p:nvSpPr>
          <p:cNvPr id="51204"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442C6A-3C73-484F-9D54-CB834E6A2875}" type="slidenum">
              <a:rPr lang="el-GR"/>
              <a:pPr fontAlgn="base">
                <a:spcBef>
                  <a:spcPct val="0"/>
                </a:spcBef>
                <a:spcAft>
                  <a:spcPct val="0"/>
                </a:spcAft>
                <a:defRPr/>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a:solidFill>
                <a:prstClr val="black"/>
              </a:solidFill>
            </a:endParaRPr>
          </a:p>
        </p:txBody>
      </p:sp>
    </p:spTree>
    <p:extLst>
      <p:ext uri="{BB962C8B-B14F-4D97-AF65-F5344CB8AC3E}">
        <p14:creationId xmlns="" xmlns:p14="http://schemas.microsoft.com/office/powerpoint/2010/main" val="1537509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pic>
        <p:nvPicPr>
          <p:cNvPr id="4" name="AUTh Logo" descr="Αγιος Δημήτριος"/>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950" y="207963"/>
            <a:ext cx="779463" cy="781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ΑΠΘ"/>
          <p:cNvSpPr txBox="1">
            <a:spLocks noChangeArrowheads="1"/>
          </p:cNvSpPr>
          <p:nvPr/>
        </p:nvSpPr>
        <p:spPr bwMode="auto">
          <a:xfrm>
            <a:off x="976313" y="188913"/>
            <a:ext cx="21558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b="0" dirty="0">
                <a:latin typeface="Century Gothic" pitchFamily="34" charset="0"/>
              </a:rPr>
              <a:t>ΑΡΙΣΤΟΤΕΛΕΙΟ</a:t>
            </a:r>
          </a:p>
          <a:p>
            <a:pPr eaLnBrk="1" hangingPunct="1">
              <a:defRPr/>
            </a:pPr>
            <a:r>
              <a:rPr lang="el-GR" b="0" dirty="0">
                <a:latin typeface="Century Gothic" pitchFamily="34" charset="0"/>
              </a:rPr>
              <a:t>ΠΑΝΕΠΙΣΤΗΜΙΟ</a:t>
            </a:r>
          </a:p>
          <a:p>
            <a:pPr eaLnBrk="1" hangingPunct="1">
              <a:defRPr/>
            </a:pPr>
            <a:r>
              <a:rPr lang="el-GR" b="0" dirty="0">
                <a:latin typeface="Century Gothic" pitchFamily="34" charset="0"/>
              </a:rPr>
              <a:t>ΘΕΣΣΑΛΟΝΙΚΗΣ</a:t>
            </a:r>
          </a:p>
        </p:txBody>
      </p:sp>
      <p:pic>
        <p:nvPicPr>
          <p:cNvPr id="7" name="Opencourses Logo"/>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6202" t="3781" r="16829" b="22774"/>
          <a:stretch>
            <a:fillRect/>
          </a:stretch>
        </p:blipFill>
        <p:spPr bwMode="auto">
          <a:xfrm>
            <a:off x="7702550" y="138113"/>
            <a:ext cx="1406525" cy="1020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Opencourses"/>
          <p:cNvSpPr txBox="1">
            <a:spLocks noChangeArrowheads="1"/>
          </p:cNvSpPr>
          <p:nvPr userDrawn="1"/>
        </p:nvSpPr>
        <p:spPr bwMode="auto">
          <a:xfrm>
            <a:off x="5546725" y="188913"/>
            <a:ext cx="21558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l-GR" b="0" dirty="0" smtClean="0">
                <a:latin typeface="Century Gothic" pitchFamily="34" charset="0"/>
              </a:rPr>
              <a:t>ΑΝΟΙΚΤΑ</a:t>
            </a:r>
          </a:p>
          <a:p>
            <a:pPr algn="r"/>
            <a:r>
              <a:rPr lang="el-GR" b="0" dirty="0" smtClean="0">
                <a:latin typeface="Century Gothic" pitchFamily="34" charset="0"/>
              </a:rPr>
              <a:t>ΑΚΑΔΗΜΑΪΚΑ</a:t>
            </a:r>
          </a:p>
          <a:p>
            <a:pPr algn="r"/>
            <a:r>
              <a:rPr lang="el-GR" b="0" dirty="0" smtClean="0">
                <a:latin typeface="Century Gothic" pitchFamily="34" charset="0"/>
              </a:rPr>
              <a:t>ΜΑΘΗΜΑΤΑ</a:t>
            </a:r>
            <a:endParaRPr lang="el-GR" b="0" dirty="0">
              <a:latin typeface="Century Gothic" pitchFamily="34" charset="0"/>
            </a:endParaRPr>
          </a:p>
        </p:txBody>
      </p:sp>
      <p:cxnSp>
        <p:nvCxnSpPr>
          <p:cNvPr id="5" name="Grey Line"/>
          <p:cNvCxnSpPr/>
          <p:nvPr/>
        </p:nvCxnSpPr>
        <p:spPr>
          <a:xfrm>
            <a:off x="0" y="1266825"/>
            <a:ext cx="9144000" cy="0"/>
          </a:xfrm>
          <a:prstGeom prst="line">
            <a:avLst/>
          </a:prstGeom>
          <a:ln w="50800">
            <a:solidFill>
              <a:srgbClr val="A7A9AE"/>
            </a:solidFill>
          </a:ln>
        </p:spPr>
        <p:style>
          <a:lnRef idx="1">
            <a:schemeClr val="accent1"/>
          </a:lnRef>
          <a:fillRef idx="0">
            <a:schemeClr val="accent1"/>
          </a:fillRef>
          <a:effectRef idx="0">
            <a:schemeClr val="accent1"/>
          </a:effectRef>
          <a:fontRef idx="minor">
            <a:schemeClr val="tx1"/>
          </a:fontRef>
        </p:style>
      </p:cxnSp>
      <p:sp>
        <p:nvSpPr>
          <p:cNvPr id="2" name="Τίτλος"/>
          <p:cNvSpPr>
            <a:spLocks noGrp="1"/>
          </p:cNvSpPr>
          <p:nvPr>
            <p:ph type="ctrTitle"/>
          </p:nvPr>
        </p:nvSpPr>
        <p:spPr>
          <a:xfrm>
            <a:off x="685800" y="1844825"/>
            <a:ext cx="7772400" cy="1512167"/>
          </a:xfrm>
          <a:prstGeom prst="rect">
            <a:avLst/>
          </a:prstGeom>
        </p:spPr>
        <p:txBody>
          <a:bodyPr/>
          <a:lstStyle>
            <a:lvl1pPr>
              <a:defRPr>
                <a:solidFill>
                  <a:schemeClr val="tx1"/>
                </a:solidFill>
              </a:defRPr>
            </a:lvl1pPr>
          </a:lstStyle>
          <a:p>
            <a:r>
              <a:rPr lang="en-US" smtClean="0"/>
              <a:t>Click to edit Master title style</a:t>
            </a:r>
            <a:endParaRPr lang="el-GR" dirty="0"/>
          </a:p>
        </p:txBody>
      </p:sp>
      <p:sp>
        <p:nvSpPr>
          <p:cNvPr id="3" name="Υπότιτλος"/>
          <p:cNvSpPr>
            <a:spLocks noGrp="1"/>
          </p:cNvSpPr>
          <p:nvPr>
            <p:ph type="subTitle" idx="1"/>
          </p:nvPr>
        </p:nvSpPr>
        <p:spPr>
          <a:xfrm>
            <a:off x="683568" y="3501008"/>
            <a:ext cx="7776864" cy="18002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pic>
        <p:nvPicPr>
          <p:cNvPr id="10" name="Picture 9"/>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2114550" y="5622925"/>
            <a:ext cx="4914900" cy="1239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17" descr="http://www.lib.umich.edu/files/services/copyright/cc-by-sa.png"/>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317500" y="5922963"/>
            <a:ext cx="1584325"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703544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Εικόνα με επικεφαλίδα">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Επικεφαλίδα"/>
          <p:cNvSpPr>
            <a:spLocks noGrp="1"/>
          </p:cNvSpPr>
          <p:nvPr>
            <p:ph type="body" sz="half" idx="2"/>
          </p:nvPr>
        </p:nvSpPr>
        <p:spPr>
          <a:xfrm>
            <a:off x="1792288" y="1440000"/>
            <a:ext cx="5486400" cy="1224136"/>
          </a:xfrm>
        </p:spPr>
        <p:txBody>
          <a:bodyPr>
            <a:normAutofit/>
          </a:bodyPr>
          <a:lstStyle>
            <a:lvl1pPr marL="0" indent="0" algn="l">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Εικόνα"/>
          <p:cNvSpPr>
            <a:spLocks noGrp="1"/>
          </p:cNvSpPr>
          <p:nvPr>
            <p:ph type="pic" idx="1"/>
          </p:nvPr>
        </p:nvSpPr>
        <p:spPr>
          <a:xfrm>
            <a:off x="1792288" y="2708920"/>
            <a:ext cx="5486400" cy="35283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234977956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Εικόνα"/>
          <p:cNvSpPr>
            <a:spLocks noGrp="1"/>
          </p:cNvSpPr>
          <p:nvPr>
            <p:ph type="pic" idx="1"/>
          </p:nvPr>
        </p:nvSpPr>
        <p:spPr>
          <a:xfrm>
            <a:off x="1792288" y="1440000"/>
            <a:ext cx="5486400" cy="3528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l-GR" noProof="0" dirty="0"/>
          </a:p>
        </p:txBody>
      </p:sp>
      <p:sp>
        <p:nvSpPr>
          <p:cNvPr id="4" name="Λεζάντα"/>
          <p:cNvSpPr>
            <a:spLocks noGrp="1"/>
          </p:cNvSpPr>
          <p:nvPr>
            <p:ph type="body" sz="half" idx="2"/>
          </p:nvPr>
        </p:nvSpPr>
        <p:spPr>
          <a:xfrm>
            <a:off x="1792288" y="5013176"/>
            <a:ext cx="5486400" cy="1224136"/>
          </a:xfrm>
        </p:spPr>
        <p:txBody>
          <a:bodyPr>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916424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Τίτλος και Κατακόρυφο κείμενο">
    <p:spTree>
      <p:nvGrpSpPr>
        <p:cNvPr id="1" name=""/>
        <p:cNvGrpSpPr/>
        <p:nvPr/>
      </p:nvGrpSpPr>
      <p:grpSpPr>
        <a:xfrm>
          <a:off x="0" y="0"/>
          <a:ext cx="0" cy="0"/>
          <a:chOff x="0" y="0"/>
          <a:chExt cx="0" cy="0"/>
        </a:xfrm>
      </p:grpSpPr>
      <p:cxnSp>
        <p:nvCxnSpPr>
          <p:cNvPr id="4"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Τίτλος"/>
          <p:cNvSpPr txBox="1">
            <a:spLocks/>
          </p:cNvSpPr>
          <p:nvPr/>
        </p:nvSpPr>
        <p:spPr>
          <a:xfrm>
            <a:off x="457200" y="25400"/>
            <a:ext cx="8229600" cy="1143000"/>
          </a:xfrm>
          <a:prstGeom prst="rect">
            <a:avLst/>
          </a:prstGeom>
        </p:spPr>
        <p:txBody>
          <a:bodyPr anchor="ctr">
            <a:normAutofit/>
          </a:bodyPr>
          <a:lstStyle>
            <a:lvl1pPr algn="ctr" defTabSz="914400" rtl="0" eaLnBrk="1" latinLnBrk="0" hangingPunct="1">
              <a:spcBef>
                <a:spcPct val="0"/>
              </a:spcBef>
              <a:buNone/>
              <a:defRPr sz="4400" b="1" kern="1200">
                <a:solidFill>
                  <a:schemeClr val="bg1">
                    <a:lumMod val="95000"/>
                  </a:schemeClr>
                </a:solidFill>
                <a:latin typeface="+mj-lt"/>
                <a:ea typeface="+mj-ea"/>
                <a:cs typeface="+mj-cs"/>
              </a:defRPr>
            </a:lvl1pPr>
          </a:lstStyle>
          <a:p>
            <a:pPr fontAlgn="auto">
              <a:spcAft>
                <a:spcPts val="0"/>
              </a:spcAft>
              <a:defRPr/>
            </a:pPr>
            <a:r>
              <a:rPr lang="el-GR" dirty="0" smtClean="0">
                <a:solidFill>
                  <a:schemeClr val="tx1"/>
                </a:solidFill>
              </a:rPr>
              <a:t>Στυλ κύριου τίτλου</a:t>
            </a:r>
            <a:endParaRPr lang="el-GR" dirty="0">
              <a:solidFill>
                <a:schemeClr val="tx1"/>
              </a:solidFill>
            </a:endParaRPr>
          </a:p>
        </p:txBody>
      </p:sp>
      <p:sp>
        <p:nvSpPr>
          <p:cNvPr id="3" name="Κατακόρυφο κέιμενο"/>
          <p:cNvSpPr>
            <a:spLocks noGrp="1"/>
          </p:cNvSpPr>
          <p:nvPr>
            <p:ph type="body" orient="vert" idx="1"/>
          </p:nvPr>
        </p:nvSpPr>
        <p:spPr>
          <a:xfrm>
            <a:off x="467544" y="1440000"/>
            <a:ext cx="8229600" cy="4761320"/>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879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p:cNvSpPr>
            <a:spLocks noGrp="1"/>
          </p:cNvSpPr>
          <p:nvPr>
            <p:ph type="title" orient="vert"/>
          </p:nvPr>
        </p:nvSpPr>
        <p:spPr>
          <a:xfrm>
            <a:off x="7938000" y="503238"/>
            <a:ext cx="1144800" cy="5851525"/>
          </a:xfrm>
          <a:prstGeom prst="rect">
            <a:avLst/>
          </a:prstGeom>
        </p:spPr>
        <p:txBody>
          <a:bodyPr vert="eaVert">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flipV="1">
            <a:off x="7877175" y="0"/>
            <a:ext cx="0" cy="685800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Κατακόρυφο κείμενο"/>
          <p:cNvSpPr>
            <a:spLocks noGrp="1"/>
          </p:cNvSpPr>
          <p:nvPr>
            <p:ph type="body" orient="vert" idx="1"/>
          </p:nvPr>
        </p:nvSpPr>
        <p:spPr>
          <a:xfrm>
            <a:off x="611560" y="503238"/>
            <a:ext cx="7200800" cy="5851525"/>
          </a:xfrm>
        </p:spPr>
        <p:txBody>
          <a:bodyPr vert="eaVe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cxnSp>
        <p:nvCxnSpPr>
          <p:cNvPr id="4" name="Red line"/>
          <p:cNvCxnSpPr/>
          <p:nvPr/>
        </p:nvCxnSpPr>
        <p:spPr>
          <a:xfrm flipV="1">
            <a:off x="496888" y="0"/>
            <a:ext cx="0" cy="685800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rot="5400000">
            <a:off x="294696" y="97107"/>
            <a:ext cx="468471" cy="469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bwMode="auto">
          <a:xfrm rot="5400000">
            <a:off x="-223838" y="203200"/>
            <a:ext cx="720725" cy="314326"/>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9" name="Course Title"/>
          <p:cNvSpPr txBox="1">
            <a:spLocks noChangeArrowheads="1"/>
          </p:cNvSpPr>
          <p:nvPr/>
        </p:nvSpPr>
        <p:spPr bwMode="auto">
          <a:xfrm rot="5400000">
            <a:off x="-2189510" y="3154363"/>
            <a:ext cx="4896544"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3" name="Αριθμός διαφάνειας"/>
          <p:cNvSpPr>
            <a:spLocks noGrp="1"/>
          </p:cNvSpPr>
          <p:nvPr>
            <p:ph type="sldNum" sz="quarter" idx="10"/>
          </p:nvPr>
        </p:nvSpPr>
        <p:spPr>
          <a:xfrm>
            <a:off x="117475" y="6304235"/>
            <a:ext cx="288925" cy="365125"/>
          </a:xfrm>
        </p:spPr>
        <p:txBody>
          <a:bodyPr vert="vert"/>
          <a:lstStyle>
            <a:lvl1pPr algn="l">
              <a:defRPr>
                <a:solidFill>
                  <a:schemeClr val="tx1"/>
                </a:solidFill>
              </a:defRPr>
            </a:lvl1pPr>
          </a:lstStyle>
          <a:p>
            <a:pPr>
              <a:defRPr/>
            </a:pPr>
            <a:fld id="{287ECE0B-F6FF-4801-A1A2-8FEEC9DD4207}" type="slidenum">
              <a:rPr lang="el-GR"/>
              <a:pPr>
                <a:defRPr/>
              </a:pPr>
              <a:t>‹#›</a:t>
            </a:fld>
            <a:endParaRPr lang="el-GR" dirty="0"/>
          </a:p>
        </p:txBody>
      </p:sp>
    </p:spTree>
    <p:extLst>
      <p:ext uri="{BB962C8B-B14F-4D97-AF65-F5344CB8AC3E}">
        <p14:creationId xmlns="" xmlns:p14="http://schemas.microsoft.com/office/powerpoint/2010/main" val="4285382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15"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3"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4"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5"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3"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4"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8427603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cxnSp>
        <p:nvCxnSpPr>
          <p:cNvPr id="2"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4"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1"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2"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88430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Κενή">
    <p:spTree>
      <p:nvGrpSpPr>
        <p:cNvPr id="1" name=""/>
        <p:cNvGrpSpPr/>
        <p:nvPr/>
      </p:nvGrpSpPr>
      <p:grpSpPr>
        <a:xfrm>
          <a:off x="0" y="0"/>
          <a:ext cx="0" cy="0"/>
          <a:chOff x="0" y="0"/>
          <a:chExt cx="0" cy="0"/>
        </a:xfrm>
      </p:grpSpPr>
      <p:sp>
        <p:nvSpPr>
          <p:cNvPr id="2" name="Αριθμός διαφάνειας"/>
          <p:cNvSpPr>
            <a:spLocks noGrp="1"/>
          </p:cNvSpPr>
          <p:nvPr>
            <p:ph type="sldNum" sz="quarter" idx="10"/>
          </p:nvPr>
        </p:nvSpPr>
        <p:spPr/>
        <p:txBody>
          <a:bodyPr/>
          <a:lstStyle>
            <a:lvl1pPr>
              <a:defRPr/>
            </a:lvl1pPr>
          </a:lstStyle>
          <a:p>
            <a:pPr>
              <a:defRPr/>
            </a:pPr>
            <a:fld id="{031EFCEF-A71A-41D6-AA8E-601E676C5426}" type="slidenum">
              <a:rPr lang="el-GR"/>
              <a:pPr>
                <a:defRPr/>
              </a:pPr>
              <a:t>‹#›</a:t>
            </a:fld>
            <a:endParaRPr lang="el-GR" dirty="0"/>
          </a:p>
        </p:txBody>
      </p:sp>
    </p:spTree>
    <p:extLst>
      <p:ext uri="{BB962C8B-B14F-4D97-AF65-F5344CB8AC3E}">
        <p14:creationId xmlns="" xmlns:p14="http://schemas.microsoft.com/office/powerpoint/2010/main" val="382400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5" name="AUTh Logo" descr="Αγιος Δημήτριος"/>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17475" y="206375"/>
            <a:ext cx="782638" cy="782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AUTh"/>
          <p:cNvSpPr txBox="1">
            <a:spLocks noChangeArrowheads="1"/>
          </p:cNvSpPr>
          <p:nvPr/>
        </p:nvSpPr>
        <p:spPr bwMode="auto">
          <a:xfrm>
            <a:off x="976313" y="188913"/>
            <a:ext cx="21558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l-GR" b="0" dirty="0">
                <a:latin typeface="Century Gothic" pitchFamily="34" charset="0"/>
              </a:rPr>
              <a:t>ΑΡΙΣΤΟΤΕΛΕΙΟ</a:t>
            </a:r>
          </a:p>
          <a:p>
            <a:pPr eaLnBrk="1" hangingPunct="1">
              <a:defRPr/>
            </a:pPr>
            <a:r>
              <a:rPr lang="el-GR" b="0" dirty="0">
                <a:latin typeface="Century Gothic" pitchFamily="34" charset="0"/>
              </a:rPr>
              <a:t>ΠΑΝΕΠΙΣΤΗΜΙΟ</a:t>
            </a:r>
          </a:p>
          <a:p>
            <a:pPr eaLnBrk="1" hangingPunct="1">
              <a:defRPr/>
            </a:pPr>
            <a:r>
              <a:rPr lang="el-GR" b="0" dirty="0">
                <a:latin typeface="Century Gothic" pitchFamily="34" charset="0"/>
              </a:rPr>
              <a:t>ΘΕΣΣΑΛΟΝΙΚΗΣ</a:t>
            </a:r>
          </a:p>
        </p:txBody>
      </p:sp>
      <p:cxnSp>
        <p:nvCxnSpPr>
          <p:cNvPr id="4"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2" name="Τίτλος"/>
          <p:cNvSpPr>
            <a:spLocks noGrp="1"/>
          </p:cNvSpPr>
          <p:nvPr>
            <p:ph type="title"/>
          </p:nvPr>
        </p:nvSpPr>
        <p:spPr>
          <a:xfrm>
            <a:off x="722313" y="3849067"/>
            <a:ext cx="7772400" cy="1362075"/>
          </a:xfrm>
          <a:prstGeom prst="rect">
            <a:avLst/>
          </a:prstGeom>
        </p:spPr>
        <p:txBody>
          <a:bodyPr anchor="t"/>
          <a:lstStyle>
            <a:lvl1pPr algn="l">
              <a:defRPr sz="4000" b="1" cap="none" baseline="0">
                <a:solidFill>
                  <a:schemeClr val="tx1"/>
                </a:solidFill>
              </a:defRPr>
            </a:lvl1pPr>
          </a:lstStyle>
          <a:p>
            <a:r>
              <a:rPr lang="en-US" smtClean="0"/>
              <a:t>Click to edit Master title style</a:t>
            </a:r>
            <a:endParaRPr lang="el-GR" dirty="0"/>
          </a:p>
        </p:txBody>
      </p:sp>
      <p:sp>
        <p:nvSpPr>
          <p:cNvPr id="3" name="Υπότιτλος"/>
          <p:cNvSpPr>
            <a:spLocks noGrp="1"/>
          </p:cNvSpPr>
          <p:nvPr>
            <p:ph type="body" idx="1"/>
          </p:nvPr>
        </p:nvSpPr>
        <p:spPr>
          <a:xfrm>
            <a:off x="722313" y="2348880"/>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val="4999345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1"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Περιεχόμενα"/>
          <p:cNvSpPr>
            <a:spLocks noGrp="1"/>
          </p:cNvSpPr>
          <p:nvPr>
            <p:ph idx="1"/>
          </p:nvPr>
        </p:nvSpPr>
        <p:spPr>
          <a:xfrm>
            <a:off x="457200" y="1440000"/>
            <a:ext cx="8229600" cy="4761320"/>
          </a:xfrm>
        </p:spPr>
        <p:txBody>
          <a:bodyPr>
            <a:normAutofit/>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cxnSp>
        <p:nvCxnSpPr>
          <p:cNvPr id="4"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8" name="Course Title"/>
          <p:cNvSpPr txBox="1">
            <a:spLocks noChangeArrowheads="1"/>
          </p:cNvSpPr>
          <p:nvPr/>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latin typeface="Calibri" pitchFamily="34" charset="0"/>
              </a:rPr>
              <a:t>Εγγειοβελτιωτικά Έργα και Επιπτώσεις</a:t>
            </a:r>
            <a:r>
              <a:rPr lang="el-GR" sz="1000" baseline="0" dirty="0" smtClean="0">
                <a:latin typeface="Calibri" pitchFamily="34" charset="0"/>
              </a:rPr>
              <a:t> στο Περιβάλλον</a:t>
            </a:r>
            <a:endParaRPr lang="el-GR" sz="1000" dirty="0">
              <a:latin typeface="Calibri" pitchFamily="34" charset="0"/>
            </a:endParaRPr>
          </a:p>
          <a:p>
            <a:pPr algn="ctr" eaLnBrk="1" hangingPunct="1">
              <a:defRPr/>
            </a:pPr>
            <a:r>
              <a:rPr lang="el-GR" sz="1000" dirty="0" smtClean="0">
                <a:latin typeface="Calibri" pitchFamily="34" charset="0"/>
              </a:rPr>
              <a:t>Τμήμα</a:t>
            </a:r>
            <a:r>
              <a:rPr lang="el-GR" sz="1000" baseline="0" dirty="0" smtClean="0">
                <a:latin typeface="Calibri" pitchFamily="34" charset="0"/>
              </a:rPr>
              <a:t> Αγρονόμων και Τοπογράφων Μηχανικών</a:t>
            </a:r>
            <a:endParaRPr lang="el-GR" sz="1000" dirty="0">
              <a:latin typeface="Calibri" pitchFamily="34" charset="0"/>
            </a:endParaRPr>
          </a:p>
        </p:txBody>
      </p:sp>
      <p:sp>
        <p:nvSpPr>
          <p:cNvPr id="13"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3615121924"/>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Αρίθμιση)">
    <p:spTree>
      <p:nvGrpSpPr>
        <p:cNvPr id="1" name=""/>
        <p:cNvGrpSpPr/>
        <p:nvPr/>
      </p:nvGrpSpPr>
      <p:grpSpPr>
        <a:xfrm>
          <a:off x="0" y="0"/>
          <a:ext cx="0" cy="0"/>
          <a:chOff x="0" y="0"/>
          <a:chExt cx="0" cy="0"/>
        </a:xfrm>
      </p:grpSpPr>
      <p:sp>
        <p:nvSpPr>
          <p:cNvPr id="31"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4"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Περιεχομένα"/>
          <p:cNvSpPr>
            <a:spLocks noGrp="1"/>
          </p:cNvSpPr>
          <p:nvPr>
            <p:ph idx="1"/>
          </p:nvPr>
        </p:nvSpPr>
        <p:spPr>
          <a:xfrm>
            <a:off x="457200" y="1440000"/>
            <a:ext cx="8229600" cy="4761320"/>
          </a:xfrm>
        </p:spPr>
        <p:txBody>
          <a:bodyPr>
            <a:normAutofit/>
          </a:bodyPr>
          <a:lstStyle>
            <a:lvl1pPr marL="514350" indent="-514350">
              <a:spcBef>
                <a:spcPts val="1200"/>
              </a:spcBef>
              <a:buFont typeface="+mj-lt"/>
              <a:buAutoNum type="arabicPeriod"/>
              <a:defRPr/>
            </a:lvl1pPr>
            <a:lvl2pPr marL="971550" indent="-514350">
              <a:spcBef>
                <a:spcPts val="1200"/>
              </a:spcBef>
              <a:buFont typeface="+mj-lt"/>
              <a:buAutoNum type="romanLcPeriod"/>
              <a:defRPr/>
            </a:lvl2pPr>
            <a:lvl3pPr marL="1371600" indent="-457200">
              <a:spcBef>
                <a:spcPts val="1200"/>
              </a:spcBef>
              <a:buFont typeface="+mj-lt"/>
              <a:buAutoNum type="alphaLcPeriod"/>
              <a:defRPr/>
            </a:lvl3pPr>
            <a:lvl4pPr marL="1828800" indent="-457200">
              <a:spcBef>
                <a:spcPts val="1200"/>
              </a:spcBef>
              <a:buFont typeface="Arial" pitchFamily="34" charset="0"/>
              <a:buChar char="•"/>
              <a:defRPr/>
            </a:lvl4pPr>
            <a:lvl5pPr marL="2286000" indent="-457200">
              <a:spcBef>
                <a:spcPts val="1200"/>
              </a:spcBef>
              <a:buFont typeface="Courier New" pitchFamily="49" charset="0"/>
              <a:buChar cha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cxnSp>
        <p:nvCxnSpPr>
          <p:cNvPr id="5"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6"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4"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smtClean="0">
                <a:latin typeface="Calibri" pitchFamily="34" charset="0"/>
              </a:rPr>
              <a:t>Εγγειβελτιωτικά Έργα και Επιπτώσεις στο Περιβάλλον</a:t>
            </a:r>
            <a:endParaRPr lang="el-GR" sz="1000" dirty="0">
              <a:latin typeface="Calibri" pitchFamily="34" charset="0"/>
            </a:endParaRPr>
          </a:p>
          <a:p>
            <a:pPr algn="ctr" eaLnBrk="1" hangingPunct="1">
              <a:defRPr/>
            </a:pPr>
            <a:r>
              <a:rPr lang="el-GR" sz="1000" dirty="0" smtClean="0">
                <a:latin typeface="Calibri" pitchFamily="34" charset="0"/>
              </a:rPr>
              <a:t>Τμήμα Αγρονόμων και Τοπογράφων</a:t>
            </a:r>
            <a:r>
              <a:rPr lang="el-GR" sz="1000" baseline="0" dirty="0" smtClean="0">
                <a:latin typeface="Calibri" pitchFamily="34" charset="0"/>
              </a:rPr>
              <a:t> Μηχανικών</a:t>
            </a:r>
            <a:endParaRPr lang="el-GR" sz="1000" dirty="0">
              <a:latin typeface="Calibri" pitchFamily="34" charset="0"/>
            </a:endParaRPr>
          </a:p>
        </p:txBody>
      </p:sp>
      <p:sp>
        <p:nvSpPr>
          <p:cNvPr id="15"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2716594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8"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Περιεχόμενα 1"/>
          <p:cNvSpPr>
            <a:spLocks noGrp="1"/>
          </p:cNvSpPr>
          <p:nvPr>
            <p:ph sz="half" idx="1"/>
          </p:nvPr>
        </p:nvSpPr>
        <p:spPr>
          <a:xfrm>
            <a:off x="457200" y="1440000"/>
            <a:ext cx="4038600" cy="476132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Περιεχόμενα 2"/>
          <p:cNvSpPr>
            <a:spLocks noGrp="1"/>
          </p:cNvSpPr>
          <p:nvPr>
            <p:ph sz="half" idx="2"/>
          </p:nvPr>
        </p:nvSpPr>
        <p:spPr>
          <a:xfrm>
            <a:off x="4648200" y="1440000"/>
            <a:ext cx="4038600" cy="476132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5" name="Course Til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6"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951032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0"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7"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3" name="Επικεφαλίδα 1"/>
          <p:cNvSpPr>
            <a:spLocks noGrp="1"/>
          </p:cNvSpPr>
          <p:nvPr>
            <p:ph type="body" idx="1"/>
          </p:nvPr>
        </p:nvSpPr>
        <p:spPr>
          <a:xfrm>
            <a:off x="457200" y="1440000"/>
            <a:ext cx="4040188" cy="63976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Περιχόμενα 1"/>
          <p:cNvSpPr>
            <a:spLocks noGrp="1"/>
          </p:cNvSpPr>
          <p:nvPr>
            <p:ph sz="half" idx="2"/>
          </p:nvPr>
        </p:nvSpPr>
        <p:spPr>
          <a:xfrm>
            <a:off x="457200" y="2104656"/>
            <a:ext cx="4040188"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Επικεφαλίδα 2"/>
          <p:cNvSpPr>
            <a:spLocks noGrp="1"/>
          </p:cNvSpPr>
          <p:nvPr>
            <p:ph type="body" sz="quarter" idx="3"/>
          </p:nvPr>
        </p:nvSpPr>
        <p:spPr>
          <a:xfrm>
            <a:off x="4645025" y="1440000"/>
            <a:ext cx="4041775" cy="639762"/>
          </a:xfr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Περιεχόμενα 2"/>
          <p:cNvSpPr>
            <a:spLocks noGrp="1"/>
          </p:cNvSpPr>
          <p:nvPr>
            <p:ph sz="quarter" idx="4"/>
          </p:nvPr>
        </p:nvSpPr>
        <p:spPr>
          <a:xfrm>
            <a:off x="4645025" y="2104656"/>
            <a:ext cx="4041775"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cxnSp>
        <p:nvCxnSpPr>
          <p:cNvPr id="8"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9"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7"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8"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2612698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Σύγκριση με λεζάντες">
    <p:spTree>
      <p:nvGrpSpPr>
        <p:cNvPr id="1" name=""/>
        <p:cNvGrpSpPr/>
        <p:nvPr/>
      </p:nvGrpSpPr>
      <p:grpSpPr>
        <a:xfrm>
          <a:off x="0" y="0"/>
          <a:ext cx="0" cy="0"/>
          <a:chOff x="0" y="0"/>
          <a:chExt cx="0" cy="0"/>
        </a:xfrm>
      </p:grpSpPr>
      <p:sp>
        <p:nvSpPr>
          <p:cNvPr id="20"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7"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4" name="Περιχόμενα 1"/>
          <p:cNvSpPr>
            <a:spLocks noGrp="1"/>
          </p:cNvSpPr>
          <p:nvPr>
            <p:ph sz="half" idx="2"/>
          </p:nvPr>
        </p:nvSpPr>
        <p:spPr>
          <a:xfrm>
            <a:off x="457200" y="1440000"/>
            <a:ext cx="4040188"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3" name="Λεζάντα 1"/>
          <p:cNvSpPr>
            <a:spLocks noGrp="1"/>
          </p:cNvSpPr>
          <p:nvPr>
            <p:ph type="body" idx="1"/>
          </p:nvPr>
        </p:nvSpPr>
        <p:spPr>
          <a:xfrm>
            <a:off x="457200" y="5569350"/>
            <a:ext cx="4040188" cy="639762"/>
          </a:xfrm>
        </p:spPr>
        <p:txBody>
          <a:bodyPr anchor="t">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Περιεχόμενα 2"/>
          <p:cNvSpPr>
            <a:spLocks noGrp="1"/>
          </p:cNvSpPr>
          <p:nvPr>
            <p:ph sz="quarter" idx="4"/>
          </p:nvPr>
        </p:nvSpPr>
        <p:spPr>
          <a:xfrm>
            <a:off x="4645025" y="1440000"/>
            <a:ext cx="4041775" cy="4104456"/>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p:txBody>
      </p:sp>
      <p:sp>
        <p:nvSpPr>
          <p:cNvPr id="5" name="Λεζάντα 2"/>
          <p:cNvSpPr>
            <a:spLocks noGrp="1"/>
          </p:cNvSpPr>
          <p:nvPr>
            <p:ph type="body" sz="quarter" idx="3"/>
          </p:nvPr>
        </p:nvSpPr>
        <p:spPr>
          <a:xfrm>
            <a:off x="4645025" y="5569350"/>
            <a:ext cx="4041775" cy="639762"/>
          </a:xfrm>
        </p:spPr>
        <p:txBody>
          <a:bodyPr anchor="t">
            <a:normAutofit/>
          </a:bodyPr>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8"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9"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7"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8"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685619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αριστερά">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22" name="Λεζάντα"/>
          <p:cNvSpPr>
            <a:spLocks noGrp="1"/>
          </p:cNvSpPr>
          <p:nvPr>
            <p:ph type="body" sz="quarter" idx="15"/>
          </p:nvPr>
        </p:nvSpPr>
        <p:spPr>
          <a:xfrm>
            <a:off x="467544" y="1440000"/>
            <a:ext cx="3024956"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sp>
        <p:nvSpPr>
          <p:cNvPr id="8" name="Περιεχόμενο"/>
          <p:cNvSpPr>
            <a:spLocks noGrp="1"/>
          </p:cNvSpPr>
          <p:nvPr>
            <p:ph sz="quarter" idx="14"/>
          </p:nvPr>
        </p:nvSpPr>
        <p:spPr>
          <a:xfrm>
            <a:off x="3635896" y="1440000"/>
            <a:ext cx="5111750" cy="475138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6"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7" name="Aριθμ;ow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46290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δεξιά">
    <p:spTree>
      <p:nvGrpSpPr>
        <p:cNvPr id="1" name=""/>
        <p:cNvGrpSpPr/>
        <p:nvPr/>
      </p:nvGrpSpPr>
      <p:grpSpPr>
        <a:xfrm>
          <a:off x="0" y="0"/>
          <a:ext cx="0" cy="0"/>
          <a:chOff x="0" y="0"/>
          <a:chExt cx="0" cy="0"/>
        </a:xfrm>
      </p:grpSpPr>
      <p:sp>
        <p:nvSpPr>
          <p:cNvPr id="19" name="Τίτλος"/>
          <p:cNvSpPr>
            <a:spLocks noGrp="1"/>
          </p:cNvSpPr>
          <p:nvPr>
            <p:ph type="title"/>
          </p:nvPr>
        </p:nvSpPr>
        <p:spPr>
          <a:xfrm>
            <a:off x="457200" y="26082"/>
            <a:ext cx="8229600" cy="1143000"/>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l-GR" dirty="0"/>
          </a:p>
        </p:txBody>
      </p:sp>
      <p:cxnSp>
        <p:nvCxnSpPr>
          <p:cNvPr id="5" name="Red Line"/>
          <p:cNvCxnSpPr/>
          <p:nvPr/>
        </p:nvCxnSpPr>
        <p:spPr>
          <a:xfrm>
            <a:off x="0" y="1266825"/>
            <a:ext cx="9144000" cy="0"/>
          </a:xfrm>
          <a:prstGeom prst="line">
            <a:avLst/>
          </a:prstGeom>
          <a:ln w="50800">
            <a:solidFill>
              <a:srgbClr val="990000"/>
            </a:solidFill>
          </a:ln>
        </p:spPr>
        <p:style>
          <a:lnRef idx="1">
            <a:schemeClr val="accent1"/>
          </a:lnRef>
          <a:fillRef idx="0">
            <a:schemeClr val="accent1"/>
          </a:fillRef>
          <a:effectRef idx="0">
            <a:schemeClr val="accent1"/>
          </a:effectRef>
          <a:fontRef idx="minor">
            <a:schemeClr val="tx1"/>
          </a:fontRef>
        </p:style>
      </p:cxnSp>
      <p:sp>
        <p:nvSpPr>
          <p:cNvPr id="8" name="Περιεχόμενο"/>
          <p:cNvSpPr>
            <a:spLocks noGrp="1"/>
          </p:cNvSpPr>
          <p:nvPr>
            <p:ph sz="quarter" idx="14"/>
          </p:nvPr>
        </p:nvSpPr>
        <p:spPr>
          <a:xfrm>
            <a:off x="467544" y="1440000"/>
            <a:ext cx="5111750" cy="475138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22" name="Λεζάντα"/>
          <p:cNvSpPr>
            <a:spLocks noGrp="1"/>
          </p:cNvSpPr>
          <p:nvPr>
            <p:ph type="body" sz="quarter" idx="15"/>
          </p:nvPr>
        </p:nvSpPr>
        <p:spPr>
          <a:xfrm>
            <a:off x="5661844" y="1440000"/>
            <a:ext cx="3024956" cy="4751387"/>
          </a:xfrm>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p:txBody>
      </p:sp>
      <p:cxnSp>
        <p:nvCxnSpPr>
          <p:cNvPr id="6" name="Red Line"/>
          <p:cNvCxnSpPr/>
          <p:nvPr/>
        </p:nvCxnSpPr>
        <p:spPr>
          <a:xfrm>
            <a:off x="0" y="6381750"/>
            <a:ext cx="9144000" cy="0"/>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pic>
        <p:nvPicPr>
          <p:cNvPr id="7" name="AUTh Logo" descr="W:\logos\AUTH logo\auth_logo_bw.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10464" t="9230" r="9892" b="10805"/>
          <a:stretch>
            <a:fillRect/>
          </a:stretch>
        </p:blipFill>
        <p:spPr bwMode="auto">
          <a:xfrm>
            <a:off x="107950" y="6073775"/>
            <a:ext cx="468313"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AUTh"/>
          <p:cNvSpPr txBox="1"/>
          <p:nvPr/>
        </p:nvSpPr>
        <p:spPr>
          <a:xfrm>
            <a:off x="11113" y="6543675"/>
            <a:ext cx="720725" cy="314325"/>
          </a:xfrm>
          <a:prstGeom prst="rect">
            <a:avLst/>
          </a:prstGeom>
        </p:spPr>
        <p:txBody>
          <a:bodyPr anchor="ctr">
            <a:normAutofit fontScale="32500" lnSpcReduction="20000"/>
          </a:bodyPr>
          <a:lstStyle/>
          <a:p>
            <a:pPr>
              <a:defRPr/>
            </a:pPr>
            <a:r>
              <a:rPr lang="el-GR" dirty="0">
                <a:latin typeface="Century Gothic" pitchFamily="34" charset="0"/>
                <a:ea typeface="Arial Unicode MS" pitchFamily="34" charset="-128"/>
                <a:cs typeface="Arial Unicode MS" pitchFamily="34" charset="-128"/>
              </a:rPr>
              <a:t>Αριστοτέλειο</a:t>
            </a:r>
          </a:p>
          <a:p>
            <a:pPr>
              <a:defRPr/>
            </a:pPr>
            <a:r>
              <a:rPr lang="el-GR" dirty="0">
                <a:latin typeface="Century Gothic" pitchFamily="34" charset="0"/>
                <a:ea typeface="Arial Unicode MS" pitchFamily="34" charset="-128"/>
                <a:cs typeface="Arial Unicode MS" pitchFamily="34" charset="-128"/>
              </a:rPr>
              <a:t>Πανεπιστήμιο</a:t>
            </a:r>
          </a:p>
          <a:p>
            <a:pPr>
              <a:defRPr/>
            </a:pPr>
            <a:r>
              <a:rPr lang="el-GR" dirty="0">
                <a:latin typeface="Century Gothic" pitchFamily="34" charset="0"/>
                <a:ea typeface="Arial Unicode MS" pitchFamily="34" charset="-128"/>
                <a:cs typeface="Arial Unicode MS" pitchFamily="34" charset="-128"/>
              </a:rPr>
              <a:t>Θεσσαλονίκης</a:t>
            </a:r>
          </a:p>
        </p:txBody>
      </p:sp>
      <p:sp>
        <p:nvSpPr>
          <p:cNvPr id="16" name="Course Title"/>
          <p:cNvSpPr txBox="1">
            <a:spLocks noChangeArrowheads="1"/>
          </p:cNvSpPr>
          <p:nvPr userDrawn="1"/>
        </p:nvSpPr>
        <p:spPr bwMode="auto">
          <a:xfrm>
            <a:off x="1115618" y="6308725"/>
            <a:ext cx="6912766"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tIns="0" bIns="0">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220000"/>
              </a:lnSpc>
              <a:defRPr/>
            </a:pPr>
            <a:r>
              <a:rPr lang="el-GR" sz="1000" dirty="0">
                <a:latin typeface="Calibri" pitchFamily="34" charset="0"/>
              </a:rPr>
              <a:t>Τίτλος Μαθήματος</a:t>
            </a:r>
          </a:p>
          <a:p>
            <a:pPr algn="ctr" eaLnBrk="1" hangingPunct="1">
              <a:defRPr/>
            </a:pPr>
            <a:r>
              <a:rPr lang="el-GR" sz="1000" dirty="0">
                <a:latin typeface="Calibri" pitchFamily="34" charset="0"/>
              </a:rPr>
              <a:t>Τμήμα</a:t>
            </a:r>
          </a:p>
        </p:txBody>
      </p:sp>
      <p:sp>
        <p:nvSpPr>
          <p:cNvPr id="17" name="Αριθμός διαφάνειας"/>
          <p:cNvSpPr>
            <a:spLocks noGrp="1"/>
          </p:cNvSpPr>
          <p:nvPr>
            <p:ph type="sldNum" sz="quarter" idx="10"/>
          </p:nvPr>
        </p:nvSpPr>
        <p:spPr>
          <a:xfrm>
            <a:off x="8388424" y="6456363"/>
            <a:ext cx="576064" cy="365125"/>
          </a:xfrm>
        </p:spPr>
        <p:txBody>
          <a:bodyPr/>
          <a:lstStyle>
            <a:lvl1pPr>
              <a:defRPr>
                <a:solidFill>
                  <a:schemeClr val="tx1"/>
                </a:solidFill>
              </a:defRPr>
            </a:lvl1pPr>
          </a:lstStyle>
          <a:p>
            <a:pPr>
              <a:defRPr/>
            </a:pPr>
            <a:fld id="{7048A5D1-0C77-4547-B0F8-46C0139FFFC2}" type="slidenum">
              <a:rPr lang="el-GR"/>
              <a:pPr>
                <a:defRPr/>
              </a:pPr>
              <a:t>‹#›</a:t>
            </a:fld>
            <a:endParaRPr lang="el-GR" dirty="0"/>
          </a:p>
        </p:txBody>
      </p:sp>
    </p:spTree>
    <p:extLst>
      <p:ext uri="{BB962C8B-B14F-4D97-AF65-F5344CB8AC3E}">
        <p14:creationId xmlns="" xmlns:p14="http://schemas.microsoft.com/office/powerpoint/2010/main" val="13424813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κειμένου 2"/>
          <p:cNvSpPr>
            <a:spLocks noGrp="1"/>
          </p:cNvSpPr>
          <p:nvPr>
            <p:ph type="body" idx="1"/>
          </p:nvPr>
        </p:nvSpPr>
        <p:spPr bwMode="auto">
          <a:xfrm>
            <a:off x="457200" y="1547813"/>
            <a:ext cx="8229600" cy="4760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cs typeface="+mn-cs"/>
              </a:defRPr>
            </a:lvl1pPr>
          </a:lstStyle>
          <a:p>
            <a:pPr>
              <a:defRPr/>
            </a:pPr>
            <a:fld id="{DDE5177C-82C8-4B50-AB95-C93FB0433CF6}"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53"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38" r:id="rId16"/>
  </p:sldLayoutIdLst>
  <p:timing>
    <p:tnLst>
      <p:par>
        <p:cTn id="1" dur="indefinite" restart="never" nodeType="tmRoot"/>
      </p:par>
    </p:tnLst>
  </p:timing>
  <p:hf hdr="0" ftr="0" dt="0"/>
  <p:txStyles>
    <p:titleStyle>
      <a:lvl1pPr algn="ctr" rtl="0" eaLnBrk="1" fontAlgn="base" hangingPunct="1">
        <a:spcBef>
          <a:spcPct val="0"/>
        </a:spcBef>
        <a:spcAft>
          <a:spcPct val="0"/>
        </a:spcAft>
        <a:defRPr sz="4400" b="1" kern="1200">
          <a:solidFill>
            <a:srgbClr val="F2F2F2"/>
          </a:solidFill>
          <a:latin typeface="+mj-lt"/>
          <a:ea typeface="+mj-ea"/>
          <a:cs typeface="+mj-cs"/>
        </a:defRPr>
      </a:lvl1pPr>
      <a:lvl2pPr algn="ctr" rtl="0" eaLnBrk="1" fontAlgn="base" hangingPunct="1">
        <a:spcBef>
          <a:spcPct val="0"/>
        </a:spcBef>
        <a:spcAft>
          <a:spcPct val="0"/>
        </a:spcAft>
        <a:defRPr sz="4400" b="1">
          <a:solidFill>
            <a:srgbClr val="F2F2F2"/>
          </a:solidFill>
          <a:latin typeface="Calibri" pitchFamily="34" charset="0"/>
        </a:defRPr>
      </a:lvl2pPr>
      <a:lvl3pPr algn="ctr" rtl="0" eaLnBrk="1" fontAlgn="base" hangingPunct="1">
        <a:spcBef>
          <a:spcPct val="0"/>
        </a:spcBef>
        <a:spcAft>
          <a:spcPct val="0"/>
        </a:spcAft>
        <a:defRPr sz="4400" b="1">
          <a:solidFill>
            <a:srgbClr val="F2F2F2"/>
          </a:solidFill>
          <a:latin typeface="Calibri" pitchFamily="34" charset="0"/>
        </a:defRPr>
      </a:lvl3pPr>
      <a:lvl4pPr algn="ctr" rtl="0" eaLnBrk="1" fontAlgn="base" hangingPunct="1">
        <a:spcBef>
          <a:spcPct val="0"/>
        </a:spcBef>
        <a:spcAft>
          <a:spcPct val="0"/>
        </a:spcAft>
        <a:defRPr sz="4400" b="1">
          <a:solidFill>
            <a:srgbClr val="F2F2F2"/>
          </a:solidFill>
          <a:latin typeface="Calibri" pitchFamily="34" charset="0"/>
        </a:defRPr>
      </a:lvl4pPr>
      <a:lvl5pPr algn="ctr" rtl="0" eaLnBrk="1" fontAlgn="base" hangingPunct="1">
        <a:spcBef>
          <a:spcPct val="0"/>
        </a:spcBef>
        <a:spcAft>
          <a:spcPct val="0"/>
        </a:spcAft>
        <a:defRPr sz="4400" b="1">
          <a:solidFill>
            <a:srgbClr val="F2F2F2"/>
          </a:solidFill>
          <a:latin typeface="Calibri" pitchFamily="34" charset="0"/>
        </a:defRPr>
      </a:lvl5pPr>
      <a:lvl6pPr marL="457200" algn="ctr" rtl="0" eaLnBrk="1" fontAlgn="base" hangingPunct="1">
        <a:spcBef>
          <a:spcPct val="0"/>
        </a:spcBef>
        <a:spcAft>
          <a:spcPct val="0"/>
        </a:spcAft>
        <a:defRPr sz="4400" b="1">
          <a:solidFill>
            <a:srgbClr val="F2F2F2"/>
          </a:solidFill>
          <a:latin typeface="Calibri" pitchFamily="34" charset="0"/>
        </a:defRPr>
      </a:lvl6pPr>
      <a:lvl7pPr marL="914400" algn="ctr" rtl="0" eaLnBrk="1" fontAlgn="base" hangingPunct="1">
        <a:spcBef>
          <a:spcPct val="0"/>
        </a:spcBef>
        <a:spcAft>
          <a:spcPct val="0"/>
        </a:spcAft>
        <a:defRPr sz="4400" b="1">
          <a:solidFill>
            <a:srgbClr val="F2F2F2"/>
          </a:solidFill>
          <a:latin typeface="Calibri" pitchFamily="34" charset="0"/>
        </a:defRPr>
      </a:lvl7pPr>
      <a:lvl8pPr marL="1371600" algn="ctr" rtl="0" eaLnBrk="1" fontAlgn="base" hangingPunct="1">
        <a:spcBef>
          <a:spcPct val="0"/>
        </a:spcBef>
        <a:spcAft>
          <a:spcPct val="0"/>
        </a:spcAft>
        <a:defRPr sz="4400" b="1">
          <a:solidFill>
            <a:srgbClr val="F2F2F2"/>
          </a:solidFill>
          <a:latin typeface="Calibri" pitchFamily="34" charset="0"/>
        </a:defRPr>
      </a:lvl8pPr>
      <a:lvl9pPr marL="1828800" algn="ctr" rtl="0" eaLnBrk="1" fontAlgn="base" hangingPunct="1">
        <a:spcBef>
          <a:spcPct val="0"/>
        </a:spcBef>
        <a:spcAft>
          <a:spcPct val="0"/>
        </a:spcAft>
        <a:defRPr sz="4400" b="1">
          <a:solidFill>
            <a:srgbClr val="F2F2F2"/>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Courier New"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creativecommons.org/licenses/by/4.0/" TargetMode="External"/><Relationship Id="rId4" Type="http://schemas.openxmlformats.org/officeDocument/2006/relationships/hyperlink" Target="http://creativecommons.org/licenses/by-sa/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Τίτλος"/>
          <p:cNvSpPr>
            <a:spLocks noGrp="1"/>
          </p:cNvSpPr>
          <p:nvPr>
            <p:ph type="ctrTitle"/>
          </p:nvPr>
        </p:nvSpPr>
        <p:spPr bwMode="auto">
          <a:xfrm>
            <a:off x="685800" y="1844675"/>
            <a:ext cx="7772400" cy="1512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dirty="0" smtClean="0"/>
              <a:t>Eγγειοβελτιωτικά έργα και επιπτώσεις στο περιβάλλον</a:t>
            </a:r>
          </a:p>
        </p:txBody>
      </p:sp>
      <p:sp>
        <p:nvSpPr>
          <p:cNvPr id="3" name="Υπότιτλος"/>
          <p:cNvSpPr>
            <a:spLocks noGrp="1"/>
          </p:cNvSpPr>
          <p:nvPr>
            <p:ph type="subTitle" idx="1"/>
          </p:nvPr>
        </p:nvSpPr>
        <p:spPr>
          <a:xfrm>
            <a:off x="684213" y="3500438"/>
            <a:ext cx="7775575" cy="1800225"/>
          </a:xfrm>
        </p:spPr>
        <p:txBody>
          <a:bodyPr rtlCol="0">
            <a:normAutofit fontScale="85000" lnSpcReduction="20000"/>
          </a:bodyPr>
          <a:lstStyle/>
          <a:p>
            <a:pPr fontAlgn="auto">
              <a:spcAft>
                <a:spcPts val="0"/>
              </a:spcAft>
              <a:buFont typeface="Arial" pitchFamily="34" charset="0"/>
              <a:buNone/>
              <a:defRPr/>
            </a:pPr>
            <a:r>
              <a:rPr lang="el-GR" dirty="0" smtClean="0"/>
              <a:t>Ενότητα </a:t>
            </a:r>
            <a:r>
              <a:rPr lang="el-GR" b="1" dirty="0" smtClean="0"/>
              <a:t>5</a:t>
            </a:r>
            <a:r>
              <a:rPr lang="en-US" dirty="0" smtClean="0"/>
              <a:t> </a:t>
            </a:r>
            <a:r>
              <a:rPr lang="el-GR" dirty="0" smtClean="0"/>
              <a:t>: Προστασία αγωγών από πλήγμα κριού</a:t>
            </a:r>
            <a:endParaRPr lang="en-US" dirty="0" smtClean="0"/>
          </a:p>
          <a:p>
            <a:pPr fontAlgn="auto">
              <a:spcAft>
                <a:spcPts val="0"/>
              </a:spcAft>
              <a:buFont typeface="Arial" pitchFamily="34" charset="0"/>
              <a:buNone/>
              <a:defRPr/>
            </a:pPr>
            <a:endParaRPr lang="el-GR" dirty="0" smtClean="0"/>
          </a:p>
          <a:p>
            <a:pPr fontAlgn="auto">
              <a:spcAft>
                <a:spcPts val="0"/>
              </a:spcAft>
              <a:buFont typeface="Arial" pitchFamily="34" charset="0"/>
              <a:buNone/>
              <a:defRPr/>
            </a:pPr>
            <a:r>
              <a:rPr lang="el-GR" dirty="0" smtClean="0"/>
              <a:t>Ευαγγελίδης Χρήστος</a:t>
            </a:r>
          </a:p>
          <a:p>
            <a:pPr fontAlgn="auto">
              <a:spcAft>
                <a:spcPts val="0"/>
              </a:spcAft>
              <a:defRPr/>
            </a:pPr>
            <a:r>
              <a:rPr lang="el-GR" dirty="0" smtClean="0"/>
              <a:t>Τμήμα Αγρονόμων &amp; Τοπογράφων Μηχανικών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Ορισμός και βασικές παραδοχές (3/4)</a:t>
            </a:r>
            <a:endParaRPr lang="el-GR" dirty="0"/>
          </a:p>
        </p:txBody>
      </p:sp>
      <p:sp>
        <p:nvSpPr>
          <p:cNvPr id="3" name="Content Placeholder 2"/>
          <p:cNvSpPr>
            <a:spLocks noGrp="1"/>
          </p:cNvSpPr>
          <p:nvPr>
            <p:ph idx="1"/>
          </p:nvPr>
        </p:nvSpPr>
        <p:spPr/>
        <p:txBody>
          <a:bodyPr>
            <a:normAutofit/>
          </a:bodyPr>
          <a:lstStyle/>
          <a:p>
            <a:r>
              <a:rPr lang="el-GR" dirty="0" smtClean="0"/>
              <a:t>Η ταχύτητα </a:t>
            </a:r>
            <a:r>
              <a:rPr lang="en-US" dirty="0" smtClean="0"/>
              <a:t>V</a:t>
            </a:r>
            <a:r>
              <a:rPr lang="el-GR" dirty="0" smtClean="0"/>
              <a:t> σε μία κάθετη διατομή στον αγωγό είναι ομοιόμορφα κατανεμημένη και ονομάζεται μέση ταχύτητα.</a:t>
            </a:r>
          </a:p>
          <a:p>
            <a:r>
              <a:rPr lang="el-GR" dirty="0" smtClean="0"/>
              <a:t>Η πίεση </a:t>
            </a:r>
            <a:r>
              <a:rPr lang="en-US" dirty="0" smtClean="0"/>
              <a:t>p </a:t>
            </a:r>
            <a:r>
              <a:rPr lang="el-GR" dirty="0" smtClean="0"/>
              <a:t>είναι σταθερή σε μία κάθετη στον αγωγό διατομή.</a:t>
            </a:r>
          </a:p>
          <a:p>
            <a:r>
              <a:rPr lang="el-GR" dirty="0" smtClean="0"/>
              <a:t>Η διατμηματική τάση στα τοιχώματα του αγωγού συνδέεται με τη μέση ταχύτητα </a:t>
            </a:r>
            <a:r>
              <a:rPr lang="en-US" dirty="0" smtClean="0"/>
              <a:t>V </a:t>
            </a:r>
            <a:r>
              <a:rPr lang="el-GR" dirty="0" smtClean="0"/>
              <a:t>με τη σχέση:</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10</a:t>
            </a:fld>
            <a:endParaRPr lang="el-GR" dirty="0"/>
          </a:p>
        </p:txBody>
      </p:sp>
      <p:graphicFrame>
        <p:nvGraphicFramePr>
          <p:cNvPr id="140291" name="Object 7"/>
          <p:cNvGraphicFramePr>
            <a:graphicFrameLocks noChangeAspect="1"/>
          </p:cNvGraphicFramePr>
          <p:nvPr/>
        </p:nvGraphicFramePr>
        <p:xfrm>
          <a:off x="2627784" y="5085184"/>
          <a:ext cx="1763787" cy="936104"/>
        </p:xfrm>
        <a:graphic>
          <a:graphicData uri="http://schemas.openxmlformats.org/presentationml/2006/ole">
            <p:oleObj spid="_x0000_s140291" name="Equation" r:id="rId3" imgW="736560" imgH="368280" progId="Equation.DSMT4">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Ορισμός και βασικές παραδοχές (4/4)</a:t>
            </a:r>
            <a:endParaRPr lang="el-GR" dirty="0"/>
          </a:p>
        </p:txBody>
      </p:sp>
      <p:sp>
        <p:nvSpPr>
          <p:cNvPr id="3" name="Content Placeholder 2"/>
          <p:cNvSpPr>
            <a:spLocks noGrp="1"/>
          </p:cNvSpPr>
          <p:nvPr>
            <p:ph idx="1"/>
          </p:nvPr>
        </p:nvSpPr>
        <p:spPr/>
        <p:txBody>
          <a:bodyPr/>
          <a:lstStyle/>
          <a:p>
            <a:pPr>
              <a:buNone/>
            </a:pPr>
            <a:r>
              <a:rPr lang="el-GR" dirty="0" smtClean="0"/>
              <a:t>Όπου </a:t>
            </a:r>
            <a:r>
              <a:rPr lang="en-US" dirty="0" smtClean="0"/>
              <a:t>p</a:t>
            </a:r>
            <a:r>
              <a:rPr lang="el-GR" dirty="0" smtClean="0"/>
              <a:t> είναι η πυκνότητα της μάζας του υγρού, </a:t>
            </a:r>
            <a:r>
              <a:rPr lang="en-US" dirty="0" smtClean="0"/>
              <a:t>f </a:t>
            </a:r>
            <a:r>
              <a:rPr lang="el-GR" dirty="0" smtClean="0"/>
              <a:t>είναι ο αδιάσταλτος συντελεστής των </a:t>
            </a:r>
            <a:r>
              <a:rPr lang="en-US" dirty="0" smtClean="0"/>
              <a:t>Darcy-</a:t>
            </a:r>
            <a:r>
              <a:rPr lang="en-US" dirty="0" err="1" smtClean="0"/>
              <a:t>Weisbach</a:t>
            </a:r>
            <a:r>
              <a:rPr lang="en-US" dirty="0" smtClean="0"/>
              <a:t> </a:t>
            </a:r>
            <a:r>
              <a:rPr lang="el-GR" dirty="0" smtClean="0"/>
              <a:t>και </a:t>
            </a:r>
            <a:r>
              <a:rPr lang="en-US" dirty="0" smtClean="0"/>
              <a:t>V </a:t>
            </a:r>
            <a:r>
              <a:rPr lang="el-GR" dirty="0" smtClean="0"/>
              <a:t>η μέση ταχύτητα.</a:t>
            </a:r>
          </a:p>
          <a:p>
            <a:r>
              <a:rPr lang="el-GR" dirty="0" smtClean="0"/>
              <a:t>Το υλικό του αγωγού είναι ελαφρά παραμορφώσιμο και το υγρό μέσα στον αγωγό παθαίνει μικρές μεταβολές της πυκνότητας του.</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Εξισώσεις (1/2)</a:t>
            </a:r>
            <a:endParaRPr lang="el-GR" dirty="0"/>
          </a:p>
        </p:txBody>
      </p:sp>
      <p:sp>
        <p:nvSpPr>
          <p:cNvPr id="3" name="Content Placeholder 2"/>
          <p:cNvSpPr>
            <a:spLocks noGrp="1"/>
          </p:cNvSpPr>
          <p:nvPr>
            <p:ph idx="1"/>
          </p:nvPr>
        </p:nvSpPr>
        <p:spPr/>
        <p:txBody>
          <a:bodyPr/>
          <a:lstStyle/>
          <a:p>
            <a:pPr>
              <a:buNone/>
            </a:pPr>
            <a:r>
              <a:rPr lang="el-GR" dirty="0" smtClean="0"/>
              <a:t>Η εξίσωση κίνησης είναι:</a:t>
            </a:r>
          </a:p>
          <a:p>
            <a:pPr>
              <a:buNone/>
            </a:pPr>
            <a:r>
              <a:rPr lang="el-GR" dirty="0" smtClean="0"/>
              <a:t>Αντικαθιστώντας συγκεκριμένες συνισταμένες δυνάμεων γίνεται:</a:t>
            </a:r>
          </a:p>
          <a:p>
            <a:pPr>
              <a:buNone/>
            </a:pPr>
            <a:endParaRPr lang="el-GR" dirty="0" smtClean="0"/>
          </a:p>
          <a:p>
            <a:pPr>
              <a:buNone/>
            </a:pPr>
            <a:r>
              <a:rPr lang="el-GR" dirty="0" smtClean="0"/>
              <a:t>Η πίεση θεωρείται υδροστατική και δίνεται από:</a:t>
            </a:r>
          </a:p>
          <a:p>
            <a:pPr>
              <a:buNone/>
            </a:pPr>
            <a:endParaRPr lang="el-GR" dirty="0" smtClean="0"/>
          </a:p>
          <a:p>
            <a:pPr>
              <a:buNone/>
            </a:pPr>
            <a:r>
              <a:rPr lang="el-GR" dirty="0" smtClean="0"/>
              <a:t>Όπου </a:t>
            </a:r>
            <a:r>
              <a:rPr lang="en-US" dirty="0" smtClean="0"/>
              <a:t>H </a:t>
            </a:r>
            <a:r>
              <a:rPr lang="el-GR" dirty="0" smtClean="0"/>
              <a:t>είναι το ολικό φορτίο και </a:t>
            </a:r>
            <a:r>
              <a:rPr lang="en-US" dirty="0" smtClean="0"/>
              <a:t>z </a:t>
            </a:r>
            <a:r>
              <a:rPr lang="el-GR" dirty="0" smtClean="0"/>
              <a:t>το υψόμετρο θέσης του άξονα του αγωγού.</a:t>
            </a:r>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12</a:t>
            </a:fld>
            <a:endParaRPr lang="el-GR" dirty="0"/>
          </a:p>
        </p:txBody>
      </p:sp>
      <p:graphicFrame>
        <p:nvGraphicFramePr>
          <p:cNvPr id="141314" name="Object 7"/>
          <p:cNvGraphicFramePr>
            <a:graphicFrameLocks noChangeAspect="1"/>
          </p:cNvGraphicFramePr>
          <p:nvPr/>
        </p:nvGraphicFramePr>
        <p:xfrm>
          <a:off x="4713957" y="1252538"/>
          <a:ext cx="1946275" cy="968375"/>
        </p:xfrm>
        <a:graphic>
          <a:graphicData uri="http://schemas.openxmlformats.org/presentationml/2006/ole">
            <p:oleObj spid="_x0000_s141314" name="Equation" r:id="rId3" imgW="812520" imgH="380880" progId="Equation.DSMT4">
              <p:embed/>
            </p:oleObj>
          </a:graphicData>
        </a:graphic>
      </p:graphicFrame>
      <p:graphicFrame>
        <p:nvGraphicFramePr>
          <p:cNvPr id="141315" name="Object 7"/>
          <p:cNvGraphicFramePr>
            <a:graphicFrameLocks noChangeAspect="1"/>
          </p:cNvGraphicFramePr>
          <p:nvPr/>
        </p:nvGraphicFramePr>
        <p:xfrm>
          <a:off x="813296" y="2996952"/>
          <a:ext cx="4622800" cy="935037"/>
        </p:xfrm>
        <a:graphic>
          <a:graphicData uri="http://schemas.openxmlformats.org/presentationml/2006/ole">
            <p:oleObj spid="_x0000_s141315" name="Equation" r:id="rId4" imgW="1930320" imgH="368280" progId="Equation.DSMT4">
              <p:embed/>
            </p:oleObj>
          </a:graphicData>
        </a:graphic>
      </p:graphicFrame>
      <p:graphicFrame>
        <p:nvGraphicFramePr>
          <p:cNvPr id="141316" name="Object 7"/>
          <p:cNvGraphicFramePr>
            <a:graphicFrameLocks noChangeAspect="1"/>
          </p:cNvGraphicFramePr>
          <p:nvPr/>
        </p:nvGraphicFramePr>
        <p:xfrm>
          <a:off x="892448" y="4456981"/>
          <a:ext cx="2311400" cy="484187"/>
        </p:xfrm>
        <a:graphic>
          <a:graphicData uri="http://schemas.openxmlformats.org/presentationml/2006/ole">
            <p:oleObj spid="_x0000_s141316" name="Equation" r:id="rId5" imgW="965160" imgH="190440" progId="Equation.DSMT4">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Εξισώσεις (2/2)</a:t>
            </a:r>
            <a:endParaRPr lang="el-GR" dirty="0"/>
          </a:p>
        </p:txBody>
      </p:sp>
      <p:sp>
        <p:nvSpPr>
          <p:cNvPr id="3" name="Content Placeholder 2"/>
          <p:cNvSpPr>
            <a:spLocks noGrp="1"/>
          </p:cNvSpPr>
          <p:nvPr>
            <p:ph idx="1"/>
          </p:nvPr>
        </p:nvSpPr>
        <p:spPr/>
        <p:txBody>
          <a:bodyPr/>
          <a:lstStyle/>
          <a:p>
            <a:pPr>
              <a:buNone/>
            </a:pPr>
            <a:r>
              <a:rPr lang="el-GR" dirty="0" smtClean="0"/>
              <a:t>Τελικά η εξίσωση των </a:t>
            </a:r>
            <a:r>
              <a:rPr lang="en-US" dirty="0" smtClean="0"/>
              <a:t>Darcy-</a:t>
            </a:r>
            <a:r>
              <a:rPr lang="en-US" dirty="0" err="1" smtClean="0"/>
              <a:t>Weisbach</a:t>
            </a:r>
            <a:r>
              <a:rPr lang="en-US" dirty="0" smtClean="0"/>
              <a:t> </a:t>
            </a:r>
            <a:r>
              <a:rPr lang="el-GR" dirty="0" smtClean="0"/>
              <a:t>διαμορφώνεται ως εξής:</a:t>
            </a:r>
          </a:p>
          <a:p>
            <a:pPr>
              <a:buNone/>
            </a:pPr>
            <a:endParaRPr lang="el-GR" dirty="0" smtClean="0"/>
          </a:p>
          <a:p>
            <a:pPr>
              <a:buNone/>
            </a:pPr>
            <a:r>
              <a:rPr lang="el-GR" dirty="0" smtClean="0"/>
              <a:t>Αντίστοιχα η τελική μορφή της εξίσωσης συνέχειας είναι:</a:t>
            </a:r>
          </a:p>
          <a:p>
            <a:pPr>
              <a:buNone/>
            </a:pPr>
            <a:endParaRPr lang="el-GR" dirty="0" smtClean="0"/>
          </a:p>
          <a:p>
            <a:pPr>
              <a:buNone/>
            </a:pPr>
            <a:endParaRPr lang="el-GR" dirty="0" smtClean="0"/>
          </a:p>
          <a:p>
            <a:pPr>
              <a:buNone/>
            </a:pP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13</a:t>
            </a:fld>
            <a:endParaRPr lang="el-GR" dirty="0"/>
          </a:p>
        </p:txBody>
      </p:sp>
      <p:graphicFrame>
        <p:nvGraphicFramePr>
          <p:cNvPr id="142338" name="Object 7"/>
          <p:cNvGraphicFramePr>
            <a:graphicFrameLocks noChangeAspect="1"/>
          </p:cNvGraphicFramePr>
          <p:nvPr/>
        </p:nvGraphicFramePr>
        <p:xfrm>
          <a:off x="830263" y="2389188"/>
          <a:ext cx="3741737" cy="1000125"/>
        </p:xfrm>
        <a:graphic>
          <a:graphicData uri="http://schemas.openxmlformats.org/presentationml/2006/ole">
            <p:oleObj spid="_x0000_s142338" name="Equation" r:id="rId3" imgW="1562040" imgH="393480" progId="Equation.DSMT4">
              <p:embed/>
            </p:oleObj>
          </a:graphicData>
        </a:graphic>
      </p:graphicFrame>
      <p:graphicFrame>
        <p:nvGraphicFramePr>
          <p:cNvPr id="142339" name="Object 7"/>
          <p:cNvGraphicFramePr>
            <a:graphicFrameLocks noChangeAspect="1"/>
          </p:cNvGraphicFramePr>
          <p:nvPr/>
        </p:nvGraphicFramePr>
        <p:xfrm>
          <a:off x="831775" y="4221163"/>
          <a:ext cx="4532313" cy="1000125"/>
        </p:xfrm>
        <a:graphic>
          <a:graphicData uri="http://schemas.openxmlformats.org/presentationml/2006/ole">
            <p:oleObj spid="_x0000_s142339" name="Equation" r:id="rId4" imgW="1892160" imgH="393480" progId="Equation.DSMT4">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Γραμμική θεωρία πλήγματος κριού (1/1)</a:t>
            </a:r>
            <a:endParaRPr lang="el-GR" dirty="0"/>
          </a:p>
        </p:txBody>
      </p:sp>
      <p:sp>
        <p:nvSpPr>
          <p:cNvPr id="3" name="Content Placeholder 2"/>
          <p:cNvSpPr>
            <a:spLocks noGrp="1"/>
          </p:cNvSpPr>
          <p:nvPr>
            <p:ph idx="1"/>
          </p:nvPr>
        </p:nvSpPr>
        <p:spPr/>
        <p:txBody>
          <a:bodyPr/>
          <a:lstStyle/>
          <a:p>
            <a:pPr>
              <a:buNone/>
            </a:pPr>
            <a:r>
              <a:rPr lang="el-GR" dirty="0" smtClean="0"/>
              <a:t>Οι εξισώσεις κίνησης και συνέχειας γίνονται:</a:t>
            </a:r>
          </a:p>
          <a:p>
            <a:pPr>
              <a:buNone/>
            </a:pPr>
            <a:endParaRPr lang="el-GR" dirty="0" smtClean="0"/>
          </a:p>
          <a:p>
            <a:pPr>
              <a:buNone/>
            </a:pPr>
            <a:endParaRPr lang="el-GR" dirty="0" smtClean="0"/>
          </a:p>
          <a:p>
            <a:pPr>
              <a:buNone/>
            </a:pPr>
            <a:endParaRPr lang="el-GR" dirty="0" smtClean="0"/>
          </a:p>
          <a:p>
            <a:pPr>
              <a:buNone/>
            </a:pPr>
            <a:r>
              <a:rPr lang="el-GR" dirty="0" smtClean="0"/>
              <a:t>Από τις οποίες προκύπτουν οι χαρακτηριστικές καμπύλες                     και                       και οι χαρακτηριστικές εξισώσεις:</a:t>
            </a:r>
          </a:p>
          <a:p>
            <a:pPr>
              <a:buNone/>
            </a:pPr>
            <a:r>
              <a:rPr lang="el-GR" dirty="0" smtClean="0"/>
              <a:t>                        και</a:t>
            </a:r>
          </a:p>
          <a:p>
            <a:pPr>
              <a:buNone/>
            </a:pPr>
            <a:endParaRPr lang="el-GR" dirty="0" smtClean="0"/>
          </a:p>
          <a:p>
            <a:pPr>
              <a:buNone/>
            </a:pP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14</a:t>
            </a:fld>
            <a:endParaRPr lang="el-GR" dirty="0"/>
          </a:p>
        </p:txBody>
      </p:sp>
      <p:graphicFrame>
        <p:nvGraphicFramePr>
          <p:cNvPr id="143362" name="Object 7"/>
          <p:cNvGraphicFramePr>
            <a:graphicFrameLocks noChangeAspect="1"/>
          </p:cNvGraphicFramePr>
          <p:nvPr/>
        </p:nvGraphicFramePr>
        <p:xfrm>
          <a:off x="899592" y="1877641"/>
          <a:ext cx="2128838" cy="903287"/>
        </p:xfrm>
        <a:graphic>
          <a:graphicData uri="http://schemas.openxmlformats.org/presentationml/2006/ole">
            <p:oleObj spid="_x0000_s143362" name="Equation" r:id="rId3" imgW="888840" imgH="355320" progId="Equation.DSMT4">
              <p:embed/>
            </p:oleObj>
          </a:graphicData>
        </a:graphic>
      </p:graphicFrame>
      <p:graphicFrame>
        <p:nvGraphicFramePr>
          <p:cNvPr id="143363" name="Object 7"/>
          <p:cNvGraphicFramePr>
            <a:graphicFrameLocks noChangeAspect="1"/>
          </p:cNvGraphicFramePr>
          <p:nvPr/>
        </p:nvGraphicFramePr>
        <p:xfrm>
          <a:off x="825500" y="2644899"/>
          <a:ext cx="2279650" cy="1000125"/>
        </p:xfrm>
        <a:graphic>
          <a:graphicData uri="http://schemas.openxmlformats.org/presentationml/2006/ole">
            <p:oleObj spid="_x0000_s143363" name="Equation" r:id="rId4" imgW="952200" imgH="393480" progId="Equation.DSMT4">
              <p:embed/>
            </p:oleObj>
          </a:graphicData>
        </a:graphic>
      </p:graphicFrame>
      <p:graphicFrame>
        <p:nvGraphicFramePr>
          <p:cNvPr id="143364" name="Object 7"/>
          <p:cNvGraphicFramePr>
            <a:graphicFrameLocks noChangeAspect="1"/>
          </p:cNvGraphicFramePr>
          <p:nvPr/>
        </p:nvGraphicFramePr>
        <p:xfrm>
          <a:off x="2644080" y="4581128"/>
          <a:ext cx="1639888" cy="484187"/>
        </p:xfrm>
        <a:graphic>
          <a:graphicData uri="http://schemas.openxmlformats.org/presentationml/2006/ole">
            <p:oleObj spid="_x0000_s143364" name="Equation" r:id="rId5" imgW="685800" imgH="190440" progId="Equation.DSMT4">
              <p:embed/>
            </p:oleObj>
          </a:graphicData>
        </a:graphic>
      </p:graphicFrame>
      <p:graphicFrame>
        <p:nvGraphicFramePr>
          <p:cNvPr id="143366" name="Object 7"/>
          <p:cNvGraphicFramePr>
            <a:graphicFrameLocks noChangeAspect="1"/>
          </p:cNvGraphicFramePr>
          <p:nvPr/>
        </p:nvGraphicFramePr>
        <p:xfrm>
          <a:off x="5076056" y="4581525"/>
          <a:ext cx="1820863" cy="484188"/>
        </p:xfrm>
        <a:graphic>
          <a:graphicData uri="http://schemas.openxmlformats.org/presentationml/2006/ole">
            <p:oleObj spid="_x0000_s143366" name="Equation" r:id="rId6" imgW="761760" imgH="190440" progId="Equation.DSMT4">
              <p:embed/>
            </p:oleObj>
          </a:graphicData>
        </a:graphic>
      </p:graphicFrame>
      <p:graphicFrame>
        <p:nvGraphicFramePr>
          <p:cNvPr id="143367" name="Object 7"/>
          <p:cNvGraphicFramePr>
            <a:graphicFrameLocks noChangeAspect="1"/>
          </p:cNvGraphicFramePr>
          <p:nvPr/>
        </p:nvGraphicFramePr>
        <p:xfrm>
          <a:off x="853976" y="5451475"/>
          <a:ext cx="1701800" cy="903288"/>
        </p:xfrm>
        <a:graphic>
          <a:graphicData uri="http://schemas.openxmlformats.org/presentationml/2006/ole">
            <p:oleObj spid="_x0000_s143367" name="Equation" r:id="rId7" imgW="711000" imgH="355320" progId="Equation.DSMT4">
              <p:embed/>
            </p:oleObj>
          </a:graphicData>
        </a:graphic>
      </p:graphicFrame>
      <p:graphicFrame>
        <p:nvGraphicFramePr>
          <p:cNvPr id="143368" name="Object 7"/>
          <p:cNvGraphicFramePr>
            <a:graphicFrameLocks noChangeAspect="1"/>
          </p:cNvGraphicFramePr>
          <p:nvPr/>
        </p:nvGraphicFramePr>
        <p:xfrm>
          <a:off x="3491880" y="5445125"/>
          <a:ext cx="1731962" cy="903288"/>
        </p:xfrm>
        <a:graphic>
          <a:graphicData uri="http://schemas.openxmlformats.org/presentationml/2006/ole">
            <p:oleObj spid="_x0000_s143368" name="Equation" r:id="rId8" imgW="723600" imgH="355320" progId="Equation.DSMT4">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Μέτρα προστασίας (1/3)</a:t>
            </a:r>
            <a:endParaRPr lang="el-GR" dirty="0"/>
          </a:p>
        </p:txBody>
      </p:sp>
      <p:sp>
        <p:nvSpPr>
          <p:cNvPr id="3" name="Content Placeholder 2"/>
          <p:cNvSpPr>
            <a:spLocks noGrp="1"/>
          </p:cNvSpPr>
          <p:nvPr>
            <p:ph idx="1"/>
          </p:nvPr>
        </p:nvSpPr>
        <p:spPr/>
        <p:txBody>
          <a:bodyPr>
            <a:normAutofit lnSpcReduction="10000"/>
          </a:bodyPr>
          <a:lstStyle/>
          <a:p>
            <a:pPr>
              <a:buNone/>
            </a:pPr>
            <a:r>
              <a:rPr lang="el-GR" dirty="0" smtClean="0"/>
              <a:t>Για να αντιμετωπιστούν οι αναπτυσσόμενες υπερπιέσεις και υποπιέσεις στον καταθλιπτικό αγωγό χρησιμοποιούνται κατάλληλες αντιπληγματικές συσκευές:</a:t>
            </a:r>
          </a:p>
          <a:p>
            <a:r>
              <a:rPr lang="el-GR" dirty="0" smtClean="0"/>
              <a:t>Τροχοί </a:t>
            </a:r>
            <a:r>
              <a:rPr lang="el-GR" dirty="0" smtClean="0"/>
              <a:t>αδράνειας.</a:t>
            </a:r>
            <a:endParaRPr lang="el-GR" dirty="0" smtClean="0"/>
          </a:p>
          <a:p>
            <a:r>
              <a:rPr lang="el-GR" dirty="0" smtClean="0"/>
              <a:t>Αεροθάλαμοι ή </a:t>
            </a:r>
            <a:r>
              <a:rPr lang="el-GR" dirty="0" smtClean="0"/>
              <a:t>αεροφυλάκια.</a:t>
            </a:r>
            <a:endParaRPr lang="el-GR" dirty="0" smtClean="0"/>
          </a:p>
          <a:p>
            <a:r>
              <a:rPr lang="el-GR" dirty="0" smtClean="0"/>
              <a:t>Πύργοι </a:t>
            </a:r>
            <a:r>
              <a:rPr lang="el-GR" dirty="0" smtClean="0"/>
              <a:t>εξισορροπήσεως.</a:t>
            </a:r>
            <a:endParaRPr lang="el-GR" dirty="0" smtClean="0"/>
          </a:p>
          <a:p>
            <a:r>
              <a:rPr lang="el-GR" dirty="0" smtClean="0"/>
              <a:t>Αντιπληγματικές βαλβίδες αποφορτίσεως κλπ.</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Μέτρα προστασίας (2/3)</a:t>
            </a:r>
            <a:endParaRPr lang="el-GR" dirty="0"/>
          </a:p>
        </p:txBody>
      </p:sp>
      <p:sp>
        <p:nvSpPr>
          <p:cNvPr id="3" name="Content Placeholder 2"/>
          <p:cNvSpPr>
            <a:spLocks noGrp="1"/>
          </p:cNvSpPr>
          <p:nvPr>
            <p:ph idx="1"/>
          </p:nvPr>
        </p:nvSpPr>
        <p:spPr/>
        <p:txBody>
          <a:bodyPr/>
          <a:lstStyle/>
          <a:p>
            <a:pPr>
              <a:buNone/>
            </a:pPr>
            <a:r>
              <a:rPr lang="el-GR" b="1" dirty="0" smtClean="0"/>
              <a:t>Τροχοί αδράνειας</a:t>
            </a:r>
          </a:p>
          <a:p>
            <a:pPr>
              <a:buNone/>
            </a:pPr>
            <a:r>
              <a:rPr lang="el-GR" dirty="0" smtClean="0"/>
              <a:t>Ο τροχός αδράνειας είναι ένας κυκλικός δακτύλιος από χάλυβα, που συνδέεται στον ίδιο άξονα με τον τροχό της αντλίας. Σκοπός του είναι να αυξήσει όσο το δυνατό περισσότερο την αδράνεια </a:t>
            </a:r>
            <a:r>
              <a:rPr lang="en-US" dirty="0" smtClean="0"/>
              <a:t>I</a:t>
            </a:r>
            <a:r>
              <a:rPr lang="el-GR" dirty="0" smtClean="0"/>
              <a:t> του τροχού της αντλίας και επομένως το χρόνο διακοπής της αντλίας ώστε να περιοριστεί η ένταση των υποπιέσεων.</a:t>
            </a:r>
            <a:endParaRPr lang="el-GR" b="1" dirty="0" smtClean="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Μέτρα προστασίας (3/3)</a:t>
            </a:r>
            <a:endParaRPr lang="el-GR" dirty="0"/>
          </a:p>
        </p:txBody>
      </p:sp>
      <p:sp>
        <p:nvSpPr>
          <p:cNvPr id="3" name="Content Placeholder 2"/>
          <p:cNvSpPr>
            <a:spLocks noGrp="1"/>
          </p:cNvSpPr>
          <p:nvPr>
            <p:ph idx="1"/>
          </p:nvPr>
        </p:nvSpPr>
        <p:spPr/>
        <p:txBody>
          <a:bodyPr>
            <a:normAutofit lnSpcReduction="10000"/>
          </a:bodyPr>
          <a:lstStyle/>
          <a:p>
            <a:pPr>
              <a:buNone/>
            </a:pPr>
            <a:r>
              <a:rPr lang="el-GR" b="1" dirty="0" smtClean="0"/>
              <a:t>Αεροθάλαμοι ή αεροφυλάκια</a:t>
            </a:r>
          </a:p>
          <a:p>
            <a:pPr>
              <a:buNone/>
            </a:pPr>
            <a:r>
              <a:rPr lang="el-GR" dirty="0" smtClean="0"/>
              <a:t>Τα αεροφυλάκια είναι μεταλλικά δοχεία που περιέχουν αποθηκευμένο αέρα υπό πίεση και νερό. Όταν διακόπτεται η λειτουργία της αντλίας διακόπτεται και η τροφοδοσία του καταθλιπτικού αγωγού και εξαιτίας του πλήγματος κριού δημιουργούνται στο πρώτο στάδιο υποπιέσεις. Η τροφοδοσία, ωστόσο, μπορεί να συνεχιστεί με τη χρήση των αεροθαλάμων.</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Αριστοτέλειο Πανεπιστήμιο Θεσσαλονίκης</a:t>
            </a:r>
            <a:r>
              <a:rPr lang="en-US" sz="2000" dirty="0" smtClean="0"/>
              <a:t>, </a:t>
            </a:r>
            <a:r>
              <a:rPr lang="el-GR" sz="2000" dirty="0" smtClean="0"/>
              <a:t>Χρήστος Ευαγγελίδης</a:t>
            </a:r>
            <a:r>
              <a:rPr lang="el-GR" sz="2000" dirty="0" smtClean="0">
                <a:solidFill>
                  <a:srgbClr val="FF0000"/>
                </a:solidFill>
              </a:rPr>
              <a:t>. </a:t>
            </a:r>
            <a:r>
              <a:rPr lang="el-GR" sz="2000" dirty="0" smtClean="0"/>
              <a:t>«Eγγειοβελτιωτικά έργα και επιπτώσεις στο περιβάλλον. Προστασία αγωγών από πλήγμα κριού». </a:t>
            </a:r>
            <a:r>
              <a:rPr lang="el-GR" sz="2000" dirty="0"/>
              <a:t>Έκδοση: </a:t>
            </a:r>
            <a:r>
              <a:rPr lang="el-GR" sz="2000" dirty="0" smtClean="0"/>
              <a:t>1.0</a:t>
            </a:r>
            <a:r>
              <a:rPr lang="el-GR" sz="2000" dirty="0"/>
              <a:t>. </a:t>
            </a:r>
            <a:r>
              <a:rPr lang="el-GR" sz="2000" dirty="0" smtClean="0"/>
              <a:t>Θεσσαλονίκη 2014. </a:t>
            </a:r>
            <a:r>
              <a:rPr lang="el-GR" sz="2000" dirty="0"/>
              <a:t>Διαθέσιμο από τη δικτυακή </a:t>
            </a:r>
            <a:r>
              <a:rPr lang="el-GR" sz="2000" dirty="0" smtClean="0"/>
              <a:t>διεύθυνση:</a:t>
            </a:r>
            <a:r>
              <a:rPr lang="en-US" sz="2000" dirty="0" smtClean="0"/>
              <a:t> http</a:t>
            </a:r>
            <a:r>
              <a:rPr lang="en-US" sz="2000" dirty="0"/>
              <a:t>://opencourses.auth.gr/eclass_courses</a:t>
            </a:r>
            <a:r>
              <a:rPr lang="el-GR" sz="2000" dirty="0" smtClean="0"/>
              <a:t>.</a:t>
            </a:r>
            <a:endParaRPr lang="el-GR" sz="2000" dirty="0"/>
          </a:p>
          <a:p>
            <a:pPr marL="0" indent="0">
              <a:buNone/>
            </a:pPr>
            <a:endParaRPr lang="el-GR" sz="2000" dirty="0"/>
          </a:p>
        </p:txBody>
      </p:sp>
    </p:spTree>
    <p:extLst>
      <p:ext uri="{BB962C8B-B14F-4D97-AF65-F5344CB8AC3E}">
        <p14:creationId xmlns="" xmlns:p14="http://schemas.microsoft.com/office/powerpoint/2010/main" val="4184339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irrors.creativecommons.org/presskit/buttons/88x31/png/by-sa.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47671" y="3284984"/>
            <a:ext cx="1689703" cy="59118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pPr marL="0" indent="0">
              <a:buNone/>
            </a:pPr>
            <a:r>
              <a:rPr lang="el-GR" sz="2000" dirty="0" smtClean="0"/>
              <a:t>Το </a:t>
            </a:r>
            <a:r>
              <a:rPr lang="el-GR" sz="2000" dirty="0"/>
              <a:t>παρόν υλικό διατίθεται με τους όρους της άδειας χρήσης Creative </a:t>
            </a:r>
            <a:r>
              <a:rPr lang="el-GR" sz="2000" dirty="0" err="1"/>
              <a:t>Commons</a:t>
            </a:r>
            <a:r>
              <a:rPr lang="el-GR" sz="2000" dirty="0"/>
              <a:t> </a:t>
            </a:r>
            <a:r>
              <a:rPr lang="el-GR" sz="2000" dirty="0" smtClean="0"/>
              <a:t>Αναφορά - Παρόμοια Διανομή [1</a:t>
            </a:r>
            <a:r>
              <a:rPr lang="el-GR" sz="2000" dirty="0"/>
              <a:t>] ή μεταγενέστερη, Διεθνής Έκδοση. </a:t>
            </a:r>
            <a:r>
              <a:rPr lang="el-GR" sz="2000" dirty="0" smtClean="0"/>
              <a:t>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smtClean="0"/>
          </a:p>
          <a:p>
            <a:pPr marL="0" indent="0">
              <a:spcBef>
                <a:spcPts val="1800"/>
              </a:spcBef>
              <a:buNone/>
            </a:pPr>
            <a:endParaRPr lang="el-GR" sz="1700" dirty="0" smtClean="0">
              <a:latin typeface="Calibri" panose="020F0502020204030204" pitchFamily="34" charset="0"/>
            </a:endParaRPr>
          </a:p>
          <a:p>
            <a:pPr marL="0" indent="0">
              <a:spcBef>
                <a:spcPts val="1800"/>
              </a:spcBef>
              <a:buNone/>
            </a:pPr>
            <a:r>
              <a:rPr lang="el-GR" sz="2000" dirty="0" smtClean="0">
                <a:latin typeface="Calibri" panose="020F0502020204030204" pitchFamily="34" charset="0"/>
              </a:rPr>
              <a:t>Ο </a:t>
            </a:r>
            <a:r>
              <a:rPr lang="el-GR" sz="2000" dirty="0">
                <a:latin typeface="Calibri" panose="020F0502020204030204" pitchFamily="34" charset="0"/>
              </a:rPr>
              <a:t>δικαιούχος μπορεί να παρέχει στον </a:t>
            </a:r>
            <a:r>
              <a:rPr lang="el-GR" sz="2000" dirty="0" err="1">
                <a:latin typeface="Calibri" panose="020F0502020204030204" pitchFamily="34" charset="0"/>
              </a:rPr>
              <a:t>αδειοδόχο</a:t>
            </a:r>
            <a:r>
              <a:rPr lang="el-GR" sz="2000" dirty="0">
                <a:latin typeface="Calibri" panose="020F0502020204030204" pitchFamily="34" charset="0"/>
              </a:rPr>
              <a:t> ξεχωριστή άδεια να χρησιμοποιεί το έργο για εμπορική χρήση, εφόσον αυτό του </a:t>
            </a:r>
            <a:r>
              <a:rPr lang="el-GR" sz="2000" dirty="0" smtClean="0">
                <a:latin typeface="Calibri" panose="020F0502020204030204" pitchFamily="34" charset="0"/>
              </a:rPr>
              <a:t>ζητηθεί.</a:t>
            </a:r>
            <a:r>
              <a:rPr lang="el-GR" sz="2000" dirty="0" smtClean="0"/>
              <a:t>     </a:t>
            </a:r>
            <a:r>
              <a:rPr lang="el-GR" sz="2800" dirty="0" smtClean="0"/>
              <a:t>          </a:t>
            </a:r>
          </a:p>
          <a:p>
            <a:pPr marL="0" indent="0">
              <a:buNone/>
            </a:pPr>
            <a:endParaRPr lang="el-GR" sz="1400" dirty="0" smtClean="0">
              <a:latin typeface="Calibri" panose="020F0502020204030204" pitchFamily="34" charset="0"/>
            </a:endParaRPr>
          </a:p>
          <a:p>
            <a:pPr marL="0" indent="0">
              <a:buNone/>
            </a:pPr>
            <a:endParaRPr lang="el-GR" sz="1400" dirty="0">
              <a:latin typeface="Calibri" panose="020F0502020204030204" pitchFamily="34" charset="0"/>
            </a:endParaRPr>
          </a:p>
          <a:p>
            <a:pPr marL="0" indent="0">
              <a:buNone/>
            </a:pPr>
            <a:r>
              <a:rPr lang="el-GR" sz="1400" dirty="0" smtClean="0">
                <a:latin typeface="Calibri" panose="020F0502020204030204" pitchFamily="34" charset="0"/>
              </a:rPr>
              <a:t>[</a:t>
            </a:r>
            <a:r>
              <a:rPr lang="el-GR" sz="1400" dirty="0">
                <a:latin typeface="Calibri" panose="020F0502020204030204" pitchFamily="34" charset="0"/>
              </a:rPr>
              <a:t>1] </a:t>
            </a:r>
            <a:r>
              <a:rPr lang="el-GR" sz="1400" dirty="0">
                <a:latin typeface="Calibri" panose="020F0502020204030204" pitchFamily="34" charset="0"/>
                <a:hlinkClick r:id="rId4"/>
              </a:rPr>
              <a:t>http://</a:t>
            </a:r>
            <a:r>
              <a:rPr lang="el-GR" sz="1400" dirty="0" smtClean="0">
                <a:latin typeface="Calibri" panose="020F0502020204030204" pitchFamily="34" charset="0"/>
                <a:hlinkClick r:id="rId4"/>
              </a:rPr>
              <a:t>creativecommons.org/licenses/by-</a:t>
            </a:r>
            <a:r>
              <a:rPr lang="en-US" sz="1400" dirty="0" err="1" smtClean="0">
                <a:latin typeface="Calibri" panose="020F0502020204030204" pitchFamily="34" charset="0"/>
                <a:hlinkClick r:id="rId4"/>
              </a:rPr>
              <a:t>sa</a:t>
            </a:r>
            <a:r>
              <a:rPr lang="el-GR" sz="1400" dirty="0" smtClean="0">
                <a:latin typeface="Calibri" panose="020F0502020204030204" pitchFamily="34" charset="0"/>
                <a:hlinkClick r:id="rId4"/>
              </a:rPr>
              <a:t>/4.0</a:t>
            </a:r>
            <a:r>
              <a:rPr lang="el-GR" sz="1400" dirty="0">
                <a:latin typeface="Calibri" panose="020F0502020204030204" pitchFamily="34" charset="0"/>
                <a:hlinkClick r:id="rId4"/>
              </a:rPr>
              <a:t>/</a:t>
            </a:r>
            <a:r>
              <a:rPr lang="el-GR" sz="1400" dirty="0">
                <a:latin typeface="Calibri" panose="020F0502020204030204" pitchFamily="34" charset="0"/>
                <a:hlinkClick r:id="rId5"/>
              </a:rPr>
              <a:t> </a:t>
            </a:r>
            <a:endParaRPr lang="el-GR" sz="1400" dirty="0">
              <a:latin typeface="Calibri" panose="020F0502020204030204" pitchFamily="34" charset="0"/>
            </a:endParaRPr>
          </a:p>
        </p:txBody>
      </p:sp>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Tree>
    <p:extLst>
      <p:ext uri="{BB962C8B-B14F-4D97-AF65-F5344CB8AC3E}">
        <p14:creationId xmlns="" xmlns:p14="http://schemas.microsoft.com/office/powerpoint/2010/main" val="936403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Τίτλος"/>
          <p:cNvSpPr>
            <a:spLocks noGrp="1"/>
          </p:cNvSpPr>
          <p:nvPr>
            <p:ph type="title"/>
          </p:nvPr>
        </p:nvSpPr>
        <p:spPr/>
        <p:txBody>
          <a:bodyPr/>
          <a:lstStyle/>
          <a:p>
            <a:r>
              <a:rPr lang="el-GR" smtClean="0"/>
              <a:t>Άδειες Χρήσης</a:t>
            </a:r>
          </a:p>
        </p:txBody>
      </p:sp>
      <p:sp>
        <p:nvSpPr>
          <p:cNvPr id="17411" name="Περιεχόμενο"/>
          <p:cNvSpPr>
            <a:spLocks noGrp="1"/>
          </p:cNvSpPr>
          <p:nvPr>
            <p:ph idx="1"/>
          </p:nvPr>
        </p:nvSpPr>
        <p:spPr/>
        <p:txBody>
          <a:bodyPr/>
          <a:lstStyle/>
          <a:p>
            <a:r>
              <a:rPr lang="el-GR" smtClean="0"/>
              <a:t>Το παρόν εκπαιδευτικό υλικό υπόκειται σε</a:t>
            </a:r>
            <a:r>
              <a:rPr lang="en-US" smtClean="0"/>
              <a:t> </a:t>
            </a:r>
            <a:r>
              <a:rPr lang="el-GR" smtClean="0"/>
              <a:t>άδειες χρήσης </a:t>
            </a:r>
            <a:r>
              <a:rPr lang="en-US" smtClean="0"/>
              <a:t>Creative Commons. </a:t>
            </a:r>
          </a:p>
          <a:p>
            <a:r>
              <a:rPr lang="el-GR" smtClean="0"/>
              <a:t>Για εκπαιδευτικό υλικό, όπως εικόνες, που υπόκειται σε άλλου τύπου άδειας χρήσης, η άδεια χρήσης αναφέρεται ρητώς. </a:t>
            </a:r>
            <a:endParaRPr lang="el-GR" dirty="0" smtClean="0"/>
          </a:p>
        </p:txBody>
      </p:sp>
      <p:pic>
        <p:nvPicPr>
          <p:cNvPr id="17410" name="Άδεια χρήσης" descr="Αδεια χρήσης Αναφορά, παρόμοι διανομή"/>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708400" y="4941888"/>
            <a:ext cx="1584325" cy="554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Αριθμός διαφάνειας"/>
          <p:cNvSpPr>
            <a:spLocks noGrp="1"/>
          </p:cNvSpPr>
          <p:nvPr>
            <p:ph type="sldNum" sz="quarter" idx="10"/>
          </p:nvPr>
        </p:nvSpPr>
        <p:spPr/>
        <p:txBody>
          <a:bodyPr/>
          <a:lstStyle/>
          <a:p>
            <a:pPr>
              <a:defRPr/>
            </a:pPr>
            <a:fld id="{7048A5D1-0C77-4547-B0F8-46C0139FFFC2}" type="slidenum">
              <a:rPr lang="el-GR" smtClean="0"/>
              <a:pPr>
                <a:defRPr/>
              </a:pPr>
              <a:t>2</a:t>
            </a:fld>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Τίτλος"/>
          <p:cNvSpPr>
            <a:spLocks noGrp="1"/>
          </p:cNvSpPr>
          <p:nvPr>
            <p:ph type="ctrTitle"/>
          </p:nvPr>
        </p:nvSpPr>
        <p:spPr bwMode="auto">
          <a:xfrm>
            <a:off x="685800" y="1844675"/>
            <a:ext cx="7772400" cy="1512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dirty="0"/>
              <a:t>Τέλος ενότητας</a:t>
            </a:r>
            <a:endParaRPr lang="el-GR" dirty="0" smtClean="0"/>
          </a:p>
        </p:txBody>
      </p:sp>
      <p:sp>
        <p:nvSpPr>
          <p:cNvPr id="3" name="Υπότιτλος"/>
          <p:cNvSpPr>
            <a:spLocks noGrp="1"/>
          </p:cNvSpPr>
          <p:nvPr>
            <p:ph type="subTitle" idx="1"/>
          </p:nvPr>
        </p:nvSpPr>
        <p:spPr>
          <a:xfrm>
            <a:off x="684213" y="3500438"/>
            <a:ext cx="7775575" cy="1800225"/>
          </a:xfrm>
        </p:spPr>
        <p:txBody>
          <a:bodyPr rtlCol="0">
            <a:normAutofit/>
          </a:bodyPr>
          <a:lstStyle/>
          <a:p>
            <a:pPr algn="r"/>
            <a:r>
              <a:rPr lang="el-GR" dirty="0"/>
              <a:t>Επεξεργασία: </a:t>
            </a:r>
            <a:r>
              <a:rPr lang="el-GR" dirty="0" smtClean="0"/>
              <a:t>Δαλάκης Νικόλαος</a:t>
            </a:r>
            <a:r>
              <a:rPr lang="el-GR" dirty="0"/>
              <a:t/>
            </a:r>
            <a:br>
              <a:rPr lang="el-GR" dirty="0"/>
            </a:br>
            <a:r>
              <a:rPr lang="el-GR" dirty="0"/>
              <a:t>Θεσσαλονίκη, </a:t>
            </a:r>
            <a:r>
              <a:rPr lang="el-GR" dirty="0" smtClean="0"/>
              <a:t>2/12/2014</a:t>
            </a:r>
            <a:endParaRPr lang="el-GR" dirty="0"/>
          </a:p>
        </p:txBody>
      </p:sp>
    </p:spTree>
    <p:extLst>
      <p:ext uri="{BB962C8B-B14F-4D97-AF65-F5344CB8AC3E}">
        <p14:creationId xmlns="" xmlns:p14="http://schemas.microsoft.com/office/powerpoint/2010/main" val="2262734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 xmlns:p14="http://schemas.microsoft.com/office/powerpoint/2010/main" val="1573758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smtClean="0"/>
              <a:t>υπερσυνδέσμους</a:t>
            </a:r>
            <a:r>
              <a:rPr lang="en-US" sz="2400" dirty="0" smtClean="0"/>
              <a:t>.</a:t>
            </a:r>
            <a:endParaRPr lang="el-GR" sz="2400" dirty="0"/>
          </a:p>
        </p:txBody>
      </p:sp>
    </p:spTree>
    <p:extLst>
      <p:ext uri="{BB962C8B-B14F-4D97-AF65-F5344CB8AC3E}">
        <p14:creationId xmlns="" xmlns:p14="http://schemas.microsoft.com/office/powerpoint/2010/main" val="3314974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Τίτλος"/>
          <p:cNvSpPr>
            <a:spLocks noGrp="1"/>
          </p:cNvSpPr>
          <p:nvPr>
            <p:ph type="title"/>
          </p:nvPr>
        </p:nvSpPr>
        <p:spPr/>
        <p:txBody>
          <a:bodyPr/>
          <a:lstStyle/>
          <a:p>
            <a:r>
              <a:rPr lang="el-GR" smtClean="0"/>
              <a:t>Χρηματοδότηση</a:t>
            </a:r>
            <a:endParaRPr lang="el-GR" dirty="0" smtClean="0"/>
          </a:p>
        </p:txBody>
      </p:sp>
      <p:sp>
        <p:nvSpPr>
          <p:cNvPr id="3" name="Περιεχόμενα"/>
          <p:cNvSpPr>
            <a:spLocks noGrp="1"/>
          </p:cNvSpPr>
          <p:nvPr>
            <p:ph idx="1"/>
          </p:nvPr>
        </p:nvSpPr>
        <p:spPr>
          <a:xfrm>
            <a:off x="457200" y="1440000"/>
            <a:ext cx="8229600" cy="3478075"/>
          </a:xfrm>
        </p:spPr>
        <p:txBody>
          <a:bodyPr>
            <a:normAutofit fontScale="77500" lnSpcReduction="20000"/>
          </a:bodyPr>
          <a:lstStyle/>
          <a:p>
            <a:r>
              <a:rPr lang="el-GR" dirty="0" smtClean="0"/>
              <a:t>Το παρόν εκπαιδευτικό υλικό έχει αναπτυχθεί στα πλαίσια του εκπαιδευτικού έργου του διδάσκοντα.</a:t>
            </a:r>
            <a:endParaRPr lang="en-US" dirty="0" smtClean="0"/>
          </a:p>
          <a:p>
            <a:r>
              <a:rPr lang="el-GR" dirty="0" smtClean="0"/>
              <a:t>Το έργο «Ανοικτά Ακαδημαϊκά Μαθήματα στο Αριστοτέλειο Πανεπιστήμιο Θεσσαλονίκης» έχει χρηματοδοτήσει μόνο την αναδιαμόρφωση του εκπαιδευτικού υλικού. </a:t>
            </a:r>
          </a:p>
          <a:p>
            <a:r>
              <a:rPr lang="el-GR"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n-US" dirty="0" smtClean="0"/>
          </a:p>
          <a:p>
            <a:endParaRPr lang="el-GR" dirty="0" smtClean="0"/>
          </a:p>
        </p:txBody>
      </p:sp>
      <p:pic>
        <p:nvPicPr>
          <p:cNvPr id="18437" name="ΕΣΠΑ Logo" descr="Λογότυπο επιχειρησιακού προγράμματος εκπαίδευσης και δια βίου μάθησης&#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12925" y="4918075"/>
            <a:ext cx="5518150" cy="139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5" name="Αριθμός διαφάνειας"/>
          <p:cNvSpPr>
            <a:spLocks noGrp="1"/>
          </p:cNvSpPr>
          <p:nvPr>
            <p:ph type="sldNum" sz="quarter" idx="10"/>
          </p:nvPr>
        </p:nvSpPr>
        <p:spPr/>
        <p:txBody>
          <a:bodyPr/>
          <a:lstStyle/>
          <a:p>
            <a:fld id="{EDA92601-FC85-4CC9-AF63-41ABF6AEBAD1}" type="slidenum">
              <a:rPr lang="el-GR" smtClean="0"/>
              <a:pPr/>
              <a:t>3</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p:cNvSpPr>
            <a:spLocks noGrp="1"/>
          </p:cNvSpPr>
          <p:nvPr>
            <p:ph type="ctrTitle"/>
          </p:nvPr>
        </p:nvSpPr>
        <p:spPr bwMode="auto">
          <a:xfrm>
            <a:off x="685800" y="1844675"/>
            <a:ext cx="7772400" cy="151288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l-GR" dirty="0" smtClean="0"/>
              <a:t>Προστασία αγωγών από πλήγμα κριού</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Τίτλος"/>
          <p:cNvSpPr>
            <a:spLocks noGrp="1"/>
          </p:cNvSpPr>
          <p:nvPr>
            <p:ph type="title"/>
          </p:nvPr>
        </p:nvSpPr>
        <p:spPr/>
        <p:txBody>
          <a:bodyPr/>
          <a:lstStyle/>
          <a:p>
            <a:r>
              <a:rPr lang="el-GR" smtClean="0"/>
              <a:t>Περιεχόμενα ενότητας</a:t>
            </a:r>
          </a:p>
        </p:txBody>
      </p:sp>
      <p:sp>
        <p:nvSpPr>
          <p:cNvPr id="20482" name="Περιεχόμενα"/>
          <p:cNvSpPr>
            <a:spLocks noGrp="1"/>
          </p:cNvSpPr>
          <p:nvPr>
            <p:ph idx="1"/>
          </p:nvPr>
        </p:nvSpPr>
        <p:spPr/>
        <p:txBody>
          <a:bodyPr>
            <a:normAutofit/>
          </a:bodyPr>
          <a:lstStyle/>
          <a:p>
            <a:r>
              <a:rPr lang="el-GR" dirty="0" smtClean="0"/>
              <a:t>Ορισμός και βασικές </a:t>
            </a:r>
            <a:r>
              <a:rPr lang="el-GR" dirty="0" smtClean="0"/>
              <a:t>παραδοχές.</a:t>
            </a:r>
            <a:endParaRPr lang="el-GR" dirty="0" smtClean="0"/>
          </a:p>
          <a:p>
            <a:r>
              <a:rPr lang="el-GR" dirty="0" smtClean="0"/>
              <a:t>Εξισώσεις.</a:t>
            </a:r>
            <a:endParaRPr lang="el-GR" dirty="0" smtClean="0"/>
          </a:p>
          <a:p>
            <a:r>
              <a:rPr lang="el-GR" dirty="0" smtClean="0"/>
              <a:t>Γραμμική θεωρία πλήγματος </a:t>
            </a:r>
            <a:r>
              <a:rPr lang="el-GR" dirty="0" smtClean="0"/>
              <a:t>κριού.</a:t>
            </a:r>
            <a:endParaRPr lang="el-GR" dirty="0" smtClean="0"/>
          </a:p>
          <a:p>
            <a:r>
              <a:rPr lang="el-GR" dirty="0" smtClean="0"/>
              <a:t>Μέτρα </a:t>
            </a:r>
            <a:r>
              <a:rPr lang="el-GR" dirty="0" smtClean="0"/>
              <a:t>προστασίας.</a:t>
            </a:r>
            <a:endParaRPr lang="el-GR" dirty="0" smtClean="0"/>
          </a:p>
          <a:p>
            <a:endParaRPr lang="el-GR" dirty="0" smtClean="0"/>
          </a:p>
        </p:txBody>
      </p:sp>
      <p:sp>
        <p:nvSpPr>
          <p:cNvPr id="20483" name="Αριθμός διαφάνειας"/>
          <p:cNvSpPr>
            <a:spLocks noGrp="1"/>
          </p:cNvSpPr>
          <p:nvPr>
            <p:ph type="sldNum" sz="quarter" idx="10"/>
          </p:nvPr>
        </p:nvSpPr>
        <p:spPr/>
        <p:txBody>
          <a:bodyPr/>
          <a:lstStyle/>
          <a:p>
            <a:fld id="{7CBB31E3-D19E-4B72-AC94-6097CC7FAD07}" type="slidenum">
              <a:rPr lang="el-GR" smtClean="0"/>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lstStyle/>
          <a:p>
            <a:r>
              <a:rPr lang="el-GR" dirty="0" smtClean="0"/>
              <a:t>Σκοποί  ενότητας</a:t>
            </a:r>
          </a:p>
        </p:txBody>
      </p:sp>
      <p:sp>
        <p:nvSpPr>
          <p:cNvPr id="21506" name="Περιεχόμενα"/>
          <p:cNvSpPr>
            <a:spLocks noGrp="1"/>
          </p:cNvSpPr>
          <p:nvPr>
            <p:ph idx="1"/>
          </p:nvPr>
        </p:nvSpPr>
        <p:spPr/>
        <p:txBody>
          <a:bodyPr>
            <a:normAutofit/>
          </a:bodyPr>
          <a:lstStyle/>
          <a:p>
            <a:pPr>
              <a:buNone/>
            </a:pPr>
            <a:r>
              <a:rPr lang="el-GR" dirty="0" smtClean="0"/>
              <a:t>Η ενότητα εισάγει τον ενδιαφερόμενο σε θέματα που αφορούν:</a:t>
            </a:r>
          </a:p>
          <a:p>
            <a:r>
              <a:rPr lang="el-GR" dirty="0" smtClean="0"/>
              <a:t>τον ορισμό του πλήγματος κριού και τις βασικές παραδοχές για τον υπολογισμό </a:t>
            </a:r>
            <a:r>
              <a:rPr lang="el-GR" dirty="0" smtClean="0"/>
              <a:t>του.</a:t>
            </a:r>
            <a:endParaRPr lang="el-GR" dirty="0" smtClean="0"/>
          </a:p>
          <a:p>
            <a:r>
              <a:rPr lang="el-GR" dirty="0" smtClean="0"/>
              <a:t>τη γραμμική θεωρία του πλήγματος κριού και μέτρα προστασίας από αυτό.</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p:cNvSpPr>
            <a:spLocks noGrp="1"/>
          </p:cNvSpPr>
          <p:nvPr>
            <p:ph type="title"/>
          </p:nvPr>
        </p:nvSpPr>
        <p:spPr/>
        <p:txBody>
          <a:bodyPr/>
          <a:lstStyle/>
          <a:p>
            <a:r>
              <a:rPr lang="el-GR" dirty="0" smtClean="0"/>
              <a:t>Προστασία αγωγών από πλήγμα κριού</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Τίτλος"/>
          <p:cNvSpPr>
            <a:spLocks noGrp="1"/>
          </p:cNvSpPr>
          <p:nvPr>
            <p:ph type="title"/>
          </p:nvPr>
        </p:nvSpPr>
        <p:spPr/>
        <p:txBody>
          <a:bodyPr>
            <a:normAutofit fontScale="90000"/>
          </a:bodyPr>
          <a:lstStyle/>
          <a:p>
            <a:r>
              <a:rPr lang="el-GR" dirty="0" smtClean="0"/>
              <a:t>Ορισμός και βασικές παραδοχές (1/4)</a:t>
            </a:r>
          </a:p>
        </p:txBody>
      </p:sp>
      <p:sp>
        <p:nvSpPr>
          <p:cNvPr id="21506" name="Περιεχόμενα"/>
          <p:cNvSpPr>
            <a:spLocks noGrp="1"/>
          </p:cNvSpPr>
          <p:nvPr>
            <p:ph idx="1"/>
          </p:nvPr>
        </p:nvSpPr>
        <p:spPr/>
        <p:txBody>
          <a:bodyPr>
            <a:normAutofit/>
          </a:bodyPr>
          <a:lstStyle/>
          <a:p>
            <a:pPr>
              <a:buNone/>
            </a:pPr>
            <a:r>
              <a:rPr lang="el-GR" dirty="0" smtClean="0"/>
              <a:t>Ο όρος πλήγμα κριού θεωρείται σήμερα συνώνυμος με τη μη μόνιμη κίνηση, παρόλο που ο τελευταίος όρος είναι πιο γενικός και περιλαμβάνει περισσότερα φαινόμενα από το πλήγμα κριού. Με τον όρο πλήγμα κριού εννοούμε μεταδόσεις μετωπικών κυμάτων πιέσεως μέσα σε κλειστούς αγωγούς, όταν σε ένα σημείο του αγωγού δημιουργηθούν διαταραχές στην κανονική λειτουργία του.</a:t>
            </a:r>
          </a:p>
        </p:txBody>
      </p:sp>
      <p:sp>
        <p:nvSpPr>
          <p:cNvPr id="21507" name="Αριθμός διαφάνειας"/>
          <p:cNvSpPr>
            <a:spLocks noGrp="1"/>
          </p:cNvSpPr>
          <p:nvPr>
            <p:ph type="sldNum" sz="quarter" idx="10"/>
          </p:nvPr>
        </p:nvSpPr>
        <p:spPr/>
        <p:txBody>
          <a:bodyPr/>
          <a:lstStyle/>
          <a:p>
            <a:fld id="{A5BB07EC-777D-4F27-A049-9FE7841AE31A}" type="slidenum">
              <a:rPr lang="el-GR" smtClean="0"/>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Ορισμός και βασικές παραδοχές (2/4)</a:t>
            </a:r>
            <a:endParaRPr lang="el-GR" dirty="0"/>
          </a:p>
        </p:txBody>
      </p:sp>
      <p:sp>
        <p:nvSpPr>
          <p:cNvPr id="3" name="Content Placeholder 2"/>
          <p:cNvSpPr>
            <a:spLocks noGrp="1"/>
          </p:cNvSpPr>
          <p:nvPr>
            <p:ph idx="1"/>
          </p:nvPr>
        </p:nvSpPr>
        <p:spPr/>
        <p:txBody>
          <a:bodyPr/>
          <a:lstStyle/>
          <a:p>
            <a:pPr>
              <a:buNone/>
            </a:pPr>
            <a:r>
              <a:rPr lang="el-GR" dirty="0" smtClean="0"/>
              <a:t>Το αποτέλεσμα του φαινομένου αυτού σε έναν αγωγό που δεν έχει σωστή αντιπληγματική προστασία είναι:</a:t>
            </a:r>
          </a:p>
          <a:p>
            <a:r>
              <a:rPr lang="el-GR" dirty="0" smtClean="0"/>
              <a:t>θραύση των </a:t>
            </a:r>
            <a:r>
              <a:rPr lang="el-GR" dirty="0" smtClean="0"/>
              <a:t>αγωγών.</a:t>
            </a:r>
            <a:endParaRPr lang="el-GR" dirty="0" smtClean="0"/>
          </a:p>
          <a:p>
            <a:r>
              <a:rPr lang="el-GR" dirty="0" smtClean="0"/>
              <a:t>διαφυγές του νερού από τους συνδέσμους των αγωγών εξαιτίας χαλάρωσής </a:t>
            </a:r>
            <a:r>
              <a:rPr lang="el-GR" dirty="0" smtClean="0"/>
              <a:t>τους.</a:t>
            </a:r>
            <a:endParaRPr lang="el-GR" dirty="0" smtClean="0"/>
          </a:p>
          <a:p>
            <a:r>
              <a:rPr lang="el-GR" dirty="0" smtClean="0"/>
              <a:t>καταστροφή ορισμένων ρυθμιστικών </a:t>
            </a:r>
            <a:r>
              <a:rPr lang="el-GR" dirty="0" smtClean="0"/>
              <a:t>οργάνων.</a:t>
            </a:r>
            <a:endParaRPr lang="el-GR" dirty="0"/>
          </a:p>
        </p:txBody>
      </p:sp>
      <p:sp>
        <p:nvSpPr>
          <p:cNvPr id="4" name="Slide Number Placeholder 3"/>
          <p:cNvSpPr>
            <a:spLocks noGrp="1"/>
          </p:cNvSpPr>
          <p:nvPr>
            <p:ph type="sldNum" sz="quarter" idx="10"/>
          </p:nvPr>
        </p:nvSpPr>
        <p:spPr/>
        <p:txBody>
          <a:bodyPr/>
          <a:lstStyle/>
          <a:p>
            <a:pPr>
              <a:defRPr/>
            </a:pPr>
            <a:fld id="{7048A5D1-0C77-4547-B0F8-46C0139FFFC2}" type="slidenum">
              <a:rPr lang="el-GR" smtClean="0"/>
              <a:pPr>
                <a:defRPr/>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dc4db7a3f99c9b06da36fd043a064aa2b5b1383"/>
</p:tagLst>
</file>

<file path=ppt/theme/theme1.xml><?xml version="1.0" encoding="utf-8"?>
<a:theme xmlns:a="http://schemas.openxmlformats.org/drawingml/2006/main" name="Opencourses AUTh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016F9A7-B9E4-4F2B-94E4-16729BDFF25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Opencourses AUTh Template (3)</Template>
  <TotalTime>865</TotalTime>
  <Words>831</Words>
  <Application>Microsoft Office PowerPoint</Application>
  <PresentationFormat>On-screen Show (4:3)</PresentationFormat>
  <Paragraphs>120</Paragraphs>
  <Slides>22</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Opencourses AUTh Template (3)</vt:lpstr>
      <vt:lpstr>Equation</vt:lpstr>
      <vt:lpstr>Eγγειοβελτιωτικά έργα και επιπτώσεις στο περιβάλλον</vt:lpstr>
      <vt:lpstr>Άδειες Χρήσης</vt:lpstr>
      <vt:lpstr>Χρηματοδότηση</vt:lpstr>
      <vt:lpstr>Προστασία αγωγών από πλήγμα κριού</vt:lpstr>
      <vt:lpstr>Περιεχόμενα ενότητας</vt:lpstr>
      <vt:lpstr>Σκοποί  ενότητας</vt:lpstr>
      <vt:lpstr>Προστασία αγωγών από πλήγμα κριού</vt:lpstr>
      <vt:lpstr>Ορισμός και βασικές παραδοχές (1/4)</vt:lpstr>
      <vt:lpstr>Ορισμός και βασικές παραδοχές (2/4)</vt:lpstr>
      <vt:lpstr>Ορισμός και βασικές παραδοχές (3/4)</vt:lpstr>
      <vt:lpstr>Ορισμός και βασικές παραδοχές (4/4)</vt:lpstr>
      <vt:lpstr>Εξισώσεις (1/2)</vt:lpstr>
      <vt:lpstr>Εξισώσεις (2/2)</vt:lpstr>
      <vt:lpstr>Γραμμική θεωρία πλήγματος κριού (1/1)</vt:lpstr>
      <vt:lpstr>Μέτρα προστασίας (1/3)</vt:lpstr>
      <vt:lpstr>Μέτρα προστασίας (2/3)</vt:lpstr>
      <vt:lpstr>Μέτρα προστασίας (3/3)</vt:lpstr>
      <vt:lpstr>Σημείωμα Αναφοράς</vt:lpstr>
      <vt:lpstr>Σημείωμα Αδειοδότησης</vt:lpstr>
      <vt:lpstr>Τέλος ενότητας</vt:lpstr>
      <vt:lpstr>Σημειώματα</vt:lpstr>
      <vt:lpstr>Διατήρηση Σημειωμάτων</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Σοφία Μαυρίδου</dc:creator>
  <cp:lastModifiedBy>Gogitos</cp:lastModifiedBy>
  <cp:revision>104</cp:revision>
  <dcterms:created xsi:type="dcterms:W3CDTF">2014-10-17T10:01:57Z</dcterms:created>
  <dcterms:modified xsi:type="dcterms:W3CDTF">2014-12-08T14:55:34Z</dcterms:modified>
</cp:coreProperties>
</file>