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258" r:id="rId5"/>
    <p:sldId id="259" r:id="rId6"/>
    <p:sldId id="260" r:id="rId7"/>
    <p:sldId id="261" r:id="rId8"/>
    <p:sldId id="262"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5" r:id="rId34"/>
    <p:sldId id="326" r:id="rId35"/>
    <p:sldId id="327" r:id="rId36"/>
    <p:sldId id="298" r:id="rId37"/>
    <p:sldId id="328" r:id="rId38"/>
    <p:sldId id="329" r:id="rId39"/>
  </p:sldIdLst>
  <p:sldSz cx="9144000" cy="6858000" type="screen4x3"/>
  <p:notesSz cx="6858000" cy="9144000"/>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7E7E7"/>
    <a:srgbClr val="A7A9AE"/>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180" autoAdjust="0"/>
  </p:normalViewPr>
  <p:slideViewPr>
    <p:cSldViewPr>
      <p:cViewPr>
        <p:scale>
          <a:sx n="111" d="100"/>
          <a:sy n="111" d="100"/>
        </p:scale>
        <p:origin x="-1770"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19.wmf"/><Relationship Id="rId4"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8BEAB46-73DC-4B00-820F-D446FD17A274}" type="datetimeFigureOut">
              <a:rPr lang="el-GR"/>
              <a:pPr>
                <a:defRPr/>
              </a:pPr>
              <a:t>8/12/2014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A9C2AF-1465-4851-BCA7-7B7698E56E13}" type="slidenum">
              <a:rPr lang="el-GR"/>
              <a:pPr>
                <a:defRPr/>
              </a:pPr>
              <a:t>‹#›</a:t>
            </a:fld>
            <a:endParaRPr lang="el-GR"/>
          </a:p>
        </p:txBody>
      </p:sp>
    </p:spTree>
    <p:extLst>
      <p:ext uri="{BB962C8B-B14F-4D97-AF65-F5344CB8AC3E}">
        <p14:creationId xmlns="" xmlns:p14="http://schemas.microsoft.com/office/powerpoint/2010/main" val="2962660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9E329-7BF0-481E-9F6D-34D4CCCFE318}" type="slidenum">
              <a:rPr lang="el-GR"/>
              <a:pPr fontAlgn="base">
                <a:spcBef>
                  <a:spcPct val="0"/>
                </a:spcBef>
                <a:spcAft>
                  <a:spcPct val="0"/>
                </a:spcAft>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47108"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67C08-8B54-4E62-8AD2-CE068B9958E5}" type="slidenum">
              <a:rPr lang="el-GR"/>
              <a:pPr fontAlgn="base">
                <a:spcBef>
                  <a:spcPct val="0"/>
                </a:spcBef>
                <a:spcAft>
                  <a:spcPct val="0"/>
                </a:spcAft>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2145123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xmlns="" val="15375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9E329-7BF0-481E-9F6D-34D4CCCFE318}" type="slidenum">
              <a:rPr lang="el-GR"/>
              <a:pPr fontAlgn="base">
                <a:spcBef>
                  <a:spcPct val="0"/>
                </a:spcBef>
                <a:spcAft>
                  <a:spcPct val="0"/>
                </a:spcAft>
                <a:defRPr/>
              </a:pPr>
              <a:t>35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48132"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99368E-52B4-49B3-9437-EAF520839762}" type="slidenum">
              <a:rPr lang="el-GR"/>
              <a:pPr fontAlgn="base">
                <a:spcBef>
                  <a:spcPct val="0"/>
                </a:spcBef>
                <a:spcAft>
                  <a:spcPct val="0"/>
                </a:spcAft>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 xmlns:p14="http://schemas.microsoft.com/office/powerpoint/2010/main" val="274972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49156"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7543A5-785C-4CB4-AAC7-A1F8F3C31CCF}" type="slidenum">
              <a:rPr lang="el-GR"/>
              <a:pPr fontAlgn="base">
                <a:spcBef>
                  <a:spcPct val="0"/>
                </a:spcBef>
                <a:spcAft>
                  <a:spcPct val="0"/>
                </a:spcAft>
                <a:defRP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0180"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FE14A-0446-413A-8FE9-5FCC170C00F8}" type="slidenum">
              <a:rPr lang="el-GR"/>
              <a:pPr fontAlgn="base">
                <a:spcBef>
                  <a:spcPct val="0"/>
                </a:spcBef>
                <a:spcAft>
                  <a:spcPct val="0"/>
                </a:spcAft>
                <a:defRP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2228"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143F8B-26E6-4BF0-8D59-AF6B423767B3}" type="slidenum">
              <a:rPr lang="el-GR"/>
              <a:pPr fontAlgn="base">
                <a:spcBef>
                  <a:spcPct val="0"/>
                </a:spcBef>
                <a:spcAft>
                  <a:spcPct val="0"/>
                </a:spcAft>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4" name="AUTh Logo" descr="Αγιος Δημήτριος"/>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950" y="207963"/>
            <a:ext cx="779463"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ΑΠΘ"/>
          <p:cNvSpPr txBox="1">
            <a:spLocks noChangeArrowheads="1"/>
          </p:cNvSpPr>
          <p:nvPr/>
        </p:nvSpPr>
        <p:spPr bwMode="auto">
          <a:xfrm>
            <a:off x="976313"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b="0" dirty="0">
                <a:latin typeface="Century Gothic" pitchFamily="34" charset="0"/>
              </a:rPr>
              <a:t>ΑΡΙΣΤΟΤΕΛΕΙΟ</a:t>
            </a:r>
          </a:p>
          <a:p>
            <a:pPr eaLnBrk="1" hangingPunct="1">
              <a:defRPr/>
            </a:pPr>
            <a:r>
              <a:rPr lang="el-GR" b="0" dirty="0">
                <a:latin typeface="Century Gothic" pitchFamily="34" charset="0"/>
              </a:rPr>
              <a:t>ΠΑΝΕΠΙΣΤΗΜΙΟ</a:t>
            </a:r>
          </a:p>
          <a:p>
            <a:pPr eaLnBrk="1" hangingPunct="1">
              <a:defRPr/>
            </a:pPr>
            <a:r>
              <a:rPr lang="el-GR" b="0" dirty="0">
                <a:latin typeface="Century Gothic" pitchFamily="34" charset="0"/>
              </a:rPr>
              <a:t>ΘΕΣΣΑΛΟΝΙΚΗΣ</a:t>
            </a:r>
          </a:p>
        </p:txBody>
      </p:sp>
      <p:pic>
        <p:nvPicPr>
          <p:cNvPr id="7" name="Opencourses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202" t="3781" r="16829" b="22774"/>
          <a:stretch>
            <a:fillRect/>
          </a:stretch>
        </p:blipFill>
        <p:spPr bwMode="auto">
          <a:xfrm>
            <a:off x="7702550" y="138113"/>
            <a:ext cx="1406525" cy="102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pencourses"/>
          <p:cNvSpPr txBox="1">
            <a:spLocks noChangeArrowheads="1"/>
          </p:cNvSpPr>
          <p:nvPr userDrawn="1"/>
        </p:nvSpPr>
        <p:spPr bwMode="auto">
          <a:xfrm>
            <a:off x="5546725"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l-GR" b="0" dirty="0" smtClean="0">
                <a:latin typeface="Century Gothic" pitchFamily="34" charset="0"/>
              </a:rPr>
              <a:t>ΑΝΟΙΚΤΑ</a:t>
            </a:r>
          </a:p>
          <a:p>
            <a:pPr algn="r"/>
            <a:r>
              <a:rPr lang="el-GR" b="0" dirty="0" smtClean="0">
                <a:latin typeface="Century Gothic" pitchFamily="34" charset="0"/>
              </a:rPr>
              <a:t>ΑΚΑΔΗΜΑΪΚΑ</a:t>
            </a:r>
          </a:p>
          <a:p>
            <a:pPr algn="r"/>
            <a:r>
              <a:rPr lang="el-GR" b="0" dirty="0" smtClean="0">
                <a:latin typeface="Century Gothic" pitchFamily="34" charset="0"/>
              </a:rPr>
              <a:t>ΜΑΘΗΜΑΤΑ</a:t>
            </a:r>
            <a:endParaRPr lang="el-GR" b="0" dirty="0">
              <a:latin typeface="Century Gothic" pitchFamily="34" charset="0"/>
            </a:endParaRPr>
          </a:p>
        </p:txBody>
      </p:sp>
      <p:cxnSp>
        <p:nvCxnSpPr>
          <p:cNvPr id="5" name="Grey Line"/>
          <p:cNvCxnSpPr/>
          <p:nvPr/>
        </p:nvCxnSpPr>
        <p:spPr>
          <a:xfrm>
            <a:off x="0" y="1266825"/>
            <a:ext cx="9144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2" name="Τίτλος"/>
          <p:cNvSpPr>
            <a:spLocks noGrp="1"/>
          </p:cNvSpPr>
          <p:nvPr>
            <p:ph type="ctrTitle"/>
          </p:nvPr>
        </p:nvSpPr>
        <p:spPr>
          <a:xfrm>
            <a:off x="685800" y="1844825"/>
            <a:ext cx="777240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p:cNvSpPr>
            <a:spLocks noGrp="1"/>
          </p:cNvSpPr>
          <p:nvPr>
            <p:ph type="subTitle" idx="1"/>
          </p:nvPr>
        </p:nvSpPr>
        <p:spPr>
          <a:xfrm>
            <a:off x="683568" y="3501008"/>
            <a:ext cx="7776864"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10" name="Picture 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114550" y="5622925"/>
            <a:ext cx="4914900" cy="1239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7" descr="http://www.lib.umich.edu/files/services/copyright/cc-by-sa.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317500" y="5922963"/>
            <a:ext cx="158432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703544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Εικόνα με επικεφαλίδα">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Επικεφαλίδα"/>
          <p:cNvSpPr>
            <a:spLocks noGrp="1"/>
          </p:cNvSpPr>
          <p:nvPr>
            <p:ph type="body" sz="half" idx="2"/>
          </p:nvPr>
        </p:nvSpPr>
        <p:spPr>
          <a:xfrm>
            <a:off x="1792288" y="1440000"/>
            <a:ext cx="54864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Εικόνα"/>
          <p:cNvSpPr>
            <a:spLocks noGrp="1"/>
          </p:cNvSpPr>
          <p:nvPr>
            <p:ph type="pic" idx="1"/>
          </p:nvPr>
        </p:nvSpPr>
        <p:spPr>
          <a:xfrm>
            <a:off x="1792288" y="2708920"/>
            <a:ext cx="5486400" cy="35283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23497795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Εικόνα"/>
          <p:cNvSpPr>
            <a:spLocks noGrp="1"/>
          </p:cNvSpPr>
          <p:nvPr>
            <p:ph type="pic" idx="1"/>
          </p:nvPr>
        </p:nvSpPr>
        <p:spPr>
          <a:xfrm>
            <a:off x="1792288" y="1440000"/>
            <a:ext cx="5486400" cy="352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Λεζάντα"/>
          <p:cNvSpPr>
            <a:spLocks noGrp="1"/>
          </p:cNvSpPr>
          <p:nvPr>
            <p:ph type="body" sz="half" idx="2"/>
          </p:nvPr>
        </p:nvSpPr>
        <p:spPr>
          <a:xfrm>
            <a:off x="1792288" y="5013176"/>
            <a:ext cx="5486400" cy="1224136"/>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916424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Τίτλος και Κατακόρυφο κείμενο">
    <p:spTree>
      <p:nvGrpSpPr>
        <p:cNvPr id="1" name=""/>
        <p:cNvGrpSpPr/>
        <p:nvPr/>
      </p:nvGrpSpPr>
      <p:grpSpPr>
        <a:xfrm>
          <a:off x="0" y="0"/>
          <a:ext cx="0" cy="0"/>
          <a:chOff x="0" y="0"/>
          <a:chExt cx="0" cy="0"/>
        </a:xfrm>
      </p:grpSpPr>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Τίτλος"/>
          <p:cNvSpPr txBox="1">
            <a:spLocks/>
          </p:cNvSpPr>
          <p:nvPr/>
        </p:nvSpPr>
        <p:spPr>
          <a:xfrm>
            <a:off x="457200" y="25400"/>
            <a:ext cx="82296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fontAlgn="auto">
              <a:spcAft>
                <a:spcPts val="0"/>
              </a:spcAft>
              <a:defRPr/>
            </a:pPr>
            <a:r>
              <a:rPr lang="el-GR" dirty="0" smtClean="0">
                <a:solidFill>
                  <a:schemeClr val="tx1"/>
                </a:solidFill>
              </a:rPr>
              <a:t>Στυλ κύριου τίτλου</a:t>
            </a:r>
            <a:endParaRPr lang="el-GR" dirty="0">
              <a:solidFill>
                <a:schemeClr val="tx1"/>
              </a:solidFill>
            </a:endParaRPr>
          </a:p>
        </p:txBody>
      </p:sp>
      <p:sp>
        <p:nvSpPr>
          <p:cNvPr id="3" name="Κατακόρυφο κέιμενο"/>
          <p:cNvSpPr>
            <a:spLocks noGrp="1"/>
          </p:cNvSpPr>
          <p:nvPr>
            <p:ph type="body" orient="vert" idx="1"/>
          </p:nvPr>
        </p:nvSpPr>
        <p:spPr>
          <a:xfrm>
            <a:off x="467544" y="1440000"/>
            <a:ext cx="8229600" cy="476132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79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p:cNvSpPr>
            <a:spLocks noGrp="1"/>
          </p:cNvSpPr>
          <p:nvPr>
            <p:ph type="title" orient="vert"/>
          </p:nvPr>
        </p:nvSpPr>
        <p:spPr>
          <a:xfrm>
            <a:off x="7938000" y="503238"/>
            <a:ext cx="11448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flipV="1">
            <a:off x="7877175"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Κατακόρυφο κείμενο"/>
          <p:cNvSpPr>
            <a:spLocks noGrp="1"/>
          </p:cNvSpPr>
          <p:nvPr>
            <p:ph type="body" orient="vert" idx="1"/>
          </p:nvPr>
        </p:nvSpPr>
        <p:spPr>
          <a:xfrm>
            <a:off x="611560" y="503238"/>
            <a:ext cx="7200800" cy="5851525"/>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cxnSp>
        <p:nvCxnSpPr>
          <p:cNvPr id="4" name="Red line"/>
          <p:cNvCxnSpPr/>
          <p:nvPr/>
        </p:nvCxnSpPr>
        <p:spPr>
          <a:xfrm flipV="1">
            <a:off x="496888"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rot="5400000">
            <a:off x="294696" y="97107"/>
            <a:ext cx="468471" cy="469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bwMode="auto">
          <a:xfrm rot="5400000">
            <a:off x="-223838" y="203200"/>
            <a:ext cx="720725" cy="314326"/>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9" name="Course Title"/>
          <p:cNvSpPr txBox="1">
            <a:spLocks noChangeArrowheads="1"/>
          </p:cNvSpPr>
          <p:nvPr/>
        </p:nvSpPr>
        <p:spPr bwMode="auto">
          <a:xfrm rot="5400000">
            <a:off x="-2189510" y="3154363"/>
            <a:ext cx="4896544"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3" name="Αριθμός διαφάνειας"/>
          <p:cNvSpPr>
            <a:spLocks noGrp="1"/>
          </p:cNvSpPr>
          <p:nvPr>
            <p:ph type="sldNum" sz="quarter" idx="10"/>
          </p:nvPr>
        </p:nvSpPr>
        <p:spPr>
          <a:xfrm>
            <a:off x="117475" y="6304235"/>
            <a:ext cx="288925" cy="365125"/>
          </a:xfrm>
        </p:spPr>
        <p:txBody>
          <a:bodyPr vert="vert"/>
          <a:lstStyle>
            <a:lvl1pPr algn="l">
              <a:defRPr>
                <a:solidFill>
                  <a:schemeClr val="tx1"/>
                </a:solidFill>
              </a:defRPr>
            </a:lvl1pPr>
          </a:lstStyle>
          <a:p>
            <a:pPr>
              <a:defRPr/>
            </a:pPr>
            <a:fld id="{287ECE0B-F6FF-4801-A1A2-8FEEC9DD4207}" type="slidenum">
              <a:rPr lang="el-GR"/>
              <a:pPr>
                <a:defRPr/>
              </a:pPr>
              <a:t>‹#›</a:t>
            </a:fld>
            <a:endParaRPr lang="el-GR" dirty="0"/>
          </a:p>
        </p:txBody>
      </p:sp>
    </p:spTree>
    <p:extLst>
      <p:ext uri="{BB962C8B-B14F-4D97-AF65-F5344CB8AC3E}">
        <p14:creationId xmlns="" xmlns:p14="http://schemas.microsoft.com/office/powerpoint/2010/main" val="4285382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15"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3"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3"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4"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427603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4"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1"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2"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8430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Αριθμός διαφάνειας"/>
          <p:cNvSpPr>
            <a:spLocks noGrp="1"/>
          </p:cNvSpPr>
          <p:nvPr>
            <p:ph type="sldNum" sz="quarter" idx="10"/>
          </p:nvPr>
        </p:nvSpPr>
        <p:spPr/>
        <p:txBody>
          <a:bodyPr/>
          <a:lstStyle>
            <a:lvl1pPr>
              <a:defRPr/>
            </a:lvl1pPr>
          </a:lstStyle>
          <a:p>
            <a:pPr>
              <a:defRPr/>
            </a:pPr>
            <a:fld id="{031EFCEF-A71A-41D6-AA8E-601E676C5426}" type="slidenum">
              <a:rPr lang="el-GR"/>
              <a:pPr>
                <a:defRPr/>
              </a:pPr>
              <a:t>‹#›</a:t>
            </a:fld>
            <a:endParaRPr lang="el-GR" dirty="0"/>
          </a:p>
        </p:txBody>
      </p:sp>
    </p:spTree>
    <p:extLst>
      <p:ext uri="{BB962C8B-B14F-4D97-AF65-F5344CB8AC3E}">
        <p14:creationId xmlns="" xmlns:p14="http://schemas.microsoft.com/office/powerpoint/2010/main" val="382400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5" name="AUTh Logo" descr="Αγιος Δημήτριος"/>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17475" y="206375"/>
            <a:ext cx="782638" cy="78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h"/>
          <p:cNvSpPr txBox="1">
            <a:spLocks noChangeArrowheads="1"/>
          </p:cNvSpPr>
          <p:nvPr/>
        </p:nvSpPr>
        <p:spPr bwMode="auto">
          <a:xfrm>
            <a:off x="976313"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b="0" dirty="0">
                <a:latin typeface="Century Gothic" pitchFamily="34" charset="0"/>
              </a:rPr>
              <a:t>ΑΡΙΣΤΟΤΕΛΕΙΟ</a:t>
            </a:r>
          </a:p>
          <a:p>
            <a:pPr eaLnBrk="1" hangingPunct="1">
              <a:defRPr/>
            </a:pPr>
            <a:r>
              <a:rPr lang="el-GR" b="0" dirty="0">
                <a:latin typeface="Century Gothic" pitchFamily="34" charset="0"/>
              </a:rPr>
              <a:t>ΠΑΝΕΠΙΣΤΗΜΙΟ</a:t>
            </a:r>
          </a:p>
          <a:p>
            <a:pPr eaLnBrk="1" hangingPunct="1">
              <a:defRPr/>
            </a:pPr>
            <a:r>
              <a:rPr lang="el-GR" b="0" dirty="0">
                <a:latin typeface="Century Gothic" pitchFamily="34" charset="0"/>
              </a:rPr>
              <a:t>ΘΕΣΣΑΛΟΝΙΚΗΣ</a:t>
            </a:r>
          </a:p>
        </p:txBody>
      </p:sp>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2" name="Τίτλος"/>
          <p:cNvSpPr>
            <a:spLocks noGrp="1"/>
          </p:cNvSpPr>
          <p:nvPr>
            <p:ph type="title"/>
          </p:nvPr>
        </p:nvSpPr>
        <p:spPr>
          <a:xfrm>
            <a:off x="722313" y="3849067"/>
            <a:ext cx="77724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Υπότιτλος"/>
          <p:cNvSpPr>
            <a:spLocks noGrp="1"/>
          </p:cNvSpPr>
          <p:nvPr>
            <p:ph type="body" idx="1"/>
          </p:nvPr>
        </p:nvSpPr>
        <p:spPr>
          <a:xfrm>
            <a:off x="722313" y="234888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4999345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1"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όμενα"/>
          <p:cNvSpPr>
            <a:spLocks noGrp="1"/>
          </p:cNvSpPr>
          <p:nvPr>
            <p:ph idx="1"/>
          </p:nvPr>
        </p:nvSpPr>
        <p:spPr>
          <a:xfrm>
            <a:off x="457200" y="1440000"/>
            <a:ext cx="82296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cxnSp>
        <p:nvCxnSpPr>
          <p:cNvPr id="4"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rPr>
              <a:t>Εγγειοβελτιωτικά Έργα και Επιπτώσεις</a:t>
            </a:r>
            <a:r>
              <a:rPr lang="el-GR" sz="1000" baseline="0" dirty="0" smtClean="0">
                <a:latin typeface="Calibri" pitchFamily="34" charset="0"/>
              </a:rPr>
              <a:t> στο Περιβάλλον</a:t>
            </a:r>
            <a:endParaRPr lang="el-GR" sz="1000" dirty="0">
              <a:latin typeface="Calibri" pitchFamily="34" charset="0"/>
            </a:endParaRPr>
          </a:p>
          <a:p>
            <a:pPr algn="ctr" eaLnBrk="1" hangingPunct="1">
              <a:defRPr/>
            </a:pPr>
            <a:r>
              <a:rPr lang="el-GR" sz="1000" dirty="0" smtClean="0">
                <a:latin typeface="Calibri" pitchFamily="34" charset="0"/>
              </a:rPr>
              <a:t>Τμήμα</a:t>
            </a:r>
            <a:r>
              <a:rPr lang="el-GR" sz="1000" baseline="0" dirty="0" smtClean="0">
                <a:latin typeface="Calibri" pitchFamily="34" charset="0"/>
              </a:rPr>
              <a:t> Αγρονόμων και Τοπογράφων Μηχανικών</a:t>
            </a:r>
            <a:endParaRPr lang="el-GR" sz="1000" dirty="0">
              <a:latin typeface="Calibri" pitchFamily="34" charset="0"/>
            </a:endParaRPr>
          </a:p>
        </p:txBody>
      </p:sp>
      <p:sp>
        <p:nvSpPr>
          <p:cNvPr id="13"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3615121924"/>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Αρίθμιση)">
    <p:spTree>
      <p:nvGrpSpPr>
        <p:cNvPr id="1" name=""/>
        <p:cNvGrpSpPr/>
        <p:nvPr/>
      </p:nvGrpSpPr>
      <p:grpSpPr>
        <a:xfrm>
          <a:off x="0" y="0"/>
          <a:ext cx="0" cy="0"/>
          <a:chOff x="0" y="0"/>
          <a:chExt cx="0" cy="0"/>
        </a:xfrm>
      </p:grpSpPr>
      <p:sp>
        <p:nvSpPr>
          <p:cNvPr id="31"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ομένα"/>
          <p:cNvSpPr>
            <a:spLocks noGrp="1"/>
          </p:cNvSpPr>
          <p:nvPr>
            <p:ph idx="1"/>
          </p:nvPr>
        </p:nvSpPr>
        <p:spPr>
          <a:xfrm>
            <a:off x="457200" y="1440000"/>
            <a:ext cx="82296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cxnSp>
        <p:nvCxnSpPr>
          <p:cNvPr id="5"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4"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rPr>
              <a:t>Εγγειβελτιωτικά Έργα και Επιπτώσεις στο Περιβάλλον</a:t>
            </a:r>
            <a:endParaRPr lang="el-GR" sz="1000" dirty="0">
              <a:latin typeface="Calibri" pitchFamily="34" charset="0"/>
            </a:endParaRPr>
          </a:p>
          <a:p>
            <a:pPr algn="ctr" eaLnBrk="1" hangingPunct="1">
              <a:defRPr/>
            </a:pPr>
            <a:r>
              <a:rPr lang="el-GR" sz="1000" dirty="0" smtClean="0">
                <a:latin typeface="Calibri" pitchFamily="34" charset="0"/>
              </a:rPr>
              <a:t>Τμήμα Αγρονόμων και Τοπογράφων</a:t>
            </a:r>
            <a:r>
              <a:rPr lang="el-GR" sz="1000" baseline="0" dirty="0" smtClean="0">
                <a:latin typeface="Calibri" pitchFamily="34" charset="0"/>
              </a:rPr>
              <a:t> Μηχανικών</a:t>
            </a:r>
            <a:endParaRPr lang="el-GR" sz="1000" dirty="0">
              <a:latin typeface="Calibri" pitchFamily="34" charset="0"/>
            </a:endParaRPr>
          </a:p>
        </p:txBody>
      </p:sp>
      <p:sp>
        <p:nvSpPr>
          <p:cNvPr id="15"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2716594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8"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όμενα 1"/>
          <p:cNvSpPr>
            <a:spLocks noGrp="1"/>
          </p:cNvSpPr>
          <p:nvPr>
            <p:ph sz="half" idx="1"/>
          </p:nvPr>
        </p:nvSpPr>
        <p:spPr>
          <a:xfrm>
            <a:off x="457200" y="1440000"/>
            <a:ext cx="4038600" cy="476132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Περιεχόμενα 2"/>
          <p:cNvSpPr>
            <a:spLocks noGrp="1"/>
          </p:cNvSpPr>
          <p:nvPr>
            <p:ph sz="half" idx="2"/>
          </p:nvPr>
        </p:nvSpPr>
        <p:spPr>
          <a:xfrm>
            <a:off x="4648200" y="1440000"/>
            <a:ext cx="4038600" cy="476132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l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951032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0"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7"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Επικεφαλίδα 1"/>
          <p:cNvSpPr>
            <a:spLocks noGrp="1"/>
          </p:cNvSpPr>
          <p:nvPr>
            <p:ph type="body" idx="1"/>
          </p:nvPr>
        </p:nvSpPr>
        <p:spPr>
          <a:xfrm>
            <a:off x="457200" y="1440000"/>
            <a:ext cx="4040188" cy="63976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Περιχόμενα 1"/>
          <p:cNvSpPr>
            <a:spLocks noGrp="1"/>
          </p:cNvSpPr>
          <p:nvPr>
            <p:ph sz="half" idx="2"/>
          </p:nvPr>
        </p:nvSpPr>
        <p:spPr>
          <a:xfrm>
            <a:off x="457200" y="2104656"/>
            <a:ext cx="4040188"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Επικεφαλίδα 2"/>
          <p:cNvSpPr>
            <a:spLocks noGrp="1"/>
          </p:cNvSpPr>
          <p:nvPr>
            <p:ph type="body" sz="quarter" idx="3"/>
          </p:nvPr>
        </p:nvSpPr>
        <p:spPr>
          <a:xfrm>
            <a:off x="4645025" y="1440000"/>
            <a:ext cx="4041775" cy="63976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Περιεχόμενα 2"/>
          <p:cNvSpPr>
            <a:spLocks noGrp="1"/>
          </p:cNvSpPr>
          <p:nvPr>
            <p:ph sz="quarter" idx="4"/>
          </p:nvPr>
        </p:nvSpPr>
        <p:spPr>
          <a:xfrm>
            <a:off x="4645025" y="2104656"/>
            <a:ext cx="4041775"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cxnSp>
        <p:nvCxnSpPr>
          <p:cNvPr id="8"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9"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7"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8"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2612698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Σύγκριση με λεζάντες">
    <p:spTree>
      <p:nvGrpSpPr>
        <p:cNvPr id="1" name=""/>
        <p:cNvGrpSpPr/>
        <p:nvPr/>
      </p:nvGrpSpPr>
      <p:grpSpPr>
        <a:xfrm>
          <a:off x="0" y="0"/>
          <a:ext cx="0" cy="0"/>
          <a:chOff x="0" y="0"/>
          <a:chExt cx="0" cy="0"/>
        </a:xfrm>
      </p:grpSpPr>
      <p:sp>
        <p:nvSpPr>
          <p:cNvPr id="20"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7"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Περιχόμενα 1"/>
          <p:cNvSpPr>
            <a:spLocks noGrp="1"/>
          </p:cNvSpPr>
          <p:nvPr>
            <p:ph sz="half" idx="2"/>
          </p:nvPr>
        </p:nvSpPr>
        <p:spPr>
          <a:xfrm>
            <a:off x="457200" y="1440000"/>
            <a:ext cx="4040188"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3" name="Λεζάντα 1"/>
          <p:cNvSpPr>
            <a:spLocks noGrp="1"/>
          </p:cNvSpPr>
          <p:nvPr>
            <p:ph type="body" idx="1"/>
          </p:nvPr>
        </p:nvSpPr>
        <p:spPr>
          <a:xfrm>
            <a:off x="457200" y="5569350"/>
            <a:ext cx="4040188" cy="639762"/>
          </a:xfrm>
        </p:spPr>
        <p:txBody>
          <a:bodyPr anchor="t">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Περιεχόμενα 2"/>
          <p:cNvSpPr>
            <a:spLocks noGrp="1"/>
          </p:cNvSpPr>
          <p:nvPr>
            <p:ph sz="quarter" idx="4"/>
          </p:nvPr>
        </p:nvSpPr>
        <p:spPr>
          <a:xfrm>
            <a:off x="4645025" y="1440000"/>
            <a:ext cx="4041775"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Λεζάντα 2"/>
          <p:cNvSpPr>
            <a:spLocks noGrp="1"/>
          </p:cNvSpPr>
          <p:nvPr>
            <p:ph type="body" sz="quarter" idx="3"/>
          </p:nvPr>
        </p:nvSpPr>
        <p:spPr>
          <a:xfrm>
            <a:off x="4645025" y="5569350"/>
            <a:ext cx="4041775" cy="639762"/>
          </a:xfrm>
        </p:spPr>
        <p:txBody>
          <a:bodyPr anchor="t">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8"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9"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7"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8"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685619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αριστερά">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Λεζάντα"/>
          <p:cNvSpPr>
            <a:spLocks noGrp="1"/>
          </p:cNvSpPr>
          <p:nvPr>
            <p:ph type="body" sz="quarter" idx="15"/>
          </p:nvPr>
        </p:nvSpPr>
        <p:spPr>
          <a:xfrm>
            <a:off x="467544" y="1440000"/>
            <a:ext cx="3024956"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Περιεχόμενο"/>
          <p:cNvSpPr>
            <a:spLocks noGrp="1"/>
          </p:cNvSpPr>
          <p:nvPr>
            <p:ph sz="quarter" idx="14"/>
          </p:nvPr>
        </p:nvSpPr>
        <p:spPr>
          <a:xfrm>
            <a:off x="3635896" y="1440000"/>
            <a:ext cx="5111750" cy="475138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6"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7" name="Aριθμ;ow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46290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δεξιά">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8" name="Περιεχόμενο"/>
          <p:cNvSpPr>
            <a:spLocks noGrp="1"/>
          </p:cNvSpPr>
          <p:nvPr>
            <p:ph sz="quarter" idx="14"/>
          </p:nvPr>
        </p:nvSpPr>
        <p:spPr>
          <a:xfrm>
            <a:off x="467544" y="1440000"/>
            <a:ext cx="5111750" cy="475138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2" name="Λεζάντα"/>
          <p:cNvSpPr>
            <a:spLocks noGrp="1"/>
          </p:cNvSpPr>
          <p:nvPr>
            <p:ph type="body" sz="quarter" idx="15"/>
          </p:nvPr>
        </p:nvSpPr>
        <p:spPr>
          <a:xfrm>
            <a:off x="5661844" y="1440000"/>
            <a:ext cx="3024956"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6"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7"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3424813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457200" y="1547813"/>
            <a:ext cx="8229600" cy="476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DDE5177C-82C8-4B50-AB95-C93FB0433CF6}"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53"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38" r:id="rId16"/>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6.xml"/><Relationship Id="rId7"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9.xml"/><Relationship Id="rId7"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23.xml"/><Relationship Id="rId7"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12.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14.v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vmlDrawing" Target="../drawings/vmlDrawing15.vml"/><Relationship Id="rId4" Type="http://schemas.openxmlformats.org/officeDocument/2006/relationships/oleObject" Target="../embeddings/oleObject4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creativecommons.org/licenses/by/4.0/" TargetMode="External"/><Relationship Id="rId4" Type="http://schemas.openxmlformats.org/officeDocument/2006/relationships/hyperlink" Target="http://creativecommons.org/licenses/by-sa/4.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smtClean="0"/>
              <a:t>Eγγειοβελτιωτικά έργα και επιπτώσεις στο περιβάλλον</a:t>
            </a:r>
          </a:p>
        </p:txBody>
      </p:sp>
      <p:sp>
        <p:nvSpPr>
          <p:cNvPr id="3" name="Υπότιτλος"/>
          <p:cNvSpPr>
            <a:spLocks noGrp="1"/>
          </p:cNvSpPr>
          <p:nvPr>
            <p:ph type="subTitle" idx="1"/>
          </p:nvPr>
        </p:nvSpPr>
        <p:spPr>
          <a:xfrm>
            <a:off x="684213" y="3500438"/>
            <a:ext cx="7775575" cy="1800225"/>
          </a:xfrm>
        </p:spPr>
        <p:txBody>
          <a:bodyPr rtlCol="0">
            <a:normAutofit fontScale="70000" lnSpcReduction="20000"/>
          </a:bodyPr>
          <a:lstStyle/>
          <a:p>
            <a:pPr fontAlgn="auto">
              <a:spcAft>
                <a:spcPts val="0"/>
              </a:spcAft>
              <a:buFont typeface="Arial" pitchFamily="34" charset="0"/>
              <a:buNone/>
              <a:defRPr/>
            </a:pPr>
            <a:r>
              <a:rPr lang="el-GR" dirty="0" smtClean="0"/>
              <a:t>Ενότητα </a:t>
            </a:r>
            <a:r>
              <a:rPr lang="el-GR" b="1" dirty="0" smtClean="0"/>
              <a:t>4</a:t>
            </a:r>
            <a:r>
              <a:rPr lang="en-US" dirty="0" smtClean="0"/>
              <a:t> </a:t>
            </a:r>
            <a:r>
              <a:rPr lang="el-GR" dirty="0" smtClean="0"/>
              <a:t>: Υπολογισμός οικονομικής διαμέτρου σωληνωτών αγωγών</a:t>
            </a:r>
            <a:endParaRPr lang="en-US"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Ευαγγελίδης Χρήστος</a:t>
            </a:r>
          </a:p>
          <a:p>
            <a:pPr fontAlgn="auto">
              <a:spcAft>
                <a:spcPts val="0"/>
              </a:spcAft>
              <a:defRPr/>
            </a:pPr>
            <a:r>
              <a:rPr lang="el-GR" dirty="0" smtClean="0"/>
              <a:t>Τμήμα Αγρονόμων &amp; Τοπογράφων Μηχανικών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Ορισμοί (3/6)</a:t>
            </a:r>
          </a:p>
        </p:txBody>
      </p:sp>
      <p:sp>
        <p:nvSpPr>
          <p:cNvPr id="21506" name="Περιεχόμενα"/>
          <p:cNvSpPr>
            <a:spLocks noGrp="1"/>
          </p:cNvSpPr>
          <p:nvPr>
            <p:ph idx="1"/>
          </p:nvPr>
        </p:nvSpPr>
        <p:spPr/>
        <p:txBody>
          <a:bodyPr>
            <a:normAutofit lnSpcReduction="10000"/>
          </a:bodyPr>
          <a:lstStyle/>
          <a:p>
            <a:r>
              <a:rPr lang="el-GR" dirty="0" smtClean="0"/>
              <a:t>Κάθε υδροληψία τροφοδοτείται από έναν μόνο αγωγό. Κάθε κόμβος συνδέεται με τον προηγούμενό του μ’ένα μόνο αγωγό. Ο αριθμός των αγωγών ισούται με το άθροισμα των κόμβων και των περάτων του δικτύου.</a:t>
            </a:r>
          </a:p>
          <a:p>
            <a:pPr>
              <a:buNone/>
            </a:pPr>
            <a:r>
              <a:rPr lang="el-GR" dirty="0" smtClean="0"/>
              <a:t>Για το σχήμα μας ισχύει:</a:t>
            </a:r>
          </a:p>
          <a:p>
            <a:pPr>
              <a:buFont typeface="Wingdings" pitchFamily="2" charset="2"/>
              <a:buChar char="Ø"/>
            </a:pPr>
            <a:r>
              <a:rPr lang="el-GR" dirty="0" smtClean="0"/>
              <a:t>Αριθμός αγωγών = 22</a:t>
            </a:r>
          </a:p>
          <a:p>
            <a:pPr>
              <a:buFont typeface="Wingdings" pitchFamily="2" charset="2"/>
              <a:buChar char="Ø"/>
            </a:pPr>
            <a:r>
              <a:rPr lang="el-GR" dirty="0" smtClean="0"/>
              <a:t>Αριθμός κόμβων = 17</a:t>
            </a:r>
          </a:p>
          <a:p>
            <a:pPr>
              <a:buFont typeface="Wingdings" pitchFamily="2" charset="2"/>
              <a:buChar char="Ø"/>
            </a:pPr>
            <a:r>
              <a:rPr lang="el-GR" dirty="0" smtClean="0"/>
              <a:t>Αριθμός περάτων = 5</a:t>
            </a:r>
          </a:p>
          <a:p>
            <a:pPr>
              <a:buFont typeface="Wingdings" pitchFamily="2" charset="2"/>
              <a:buChar char="Ø"/>
            </a:pPr>
            <a:endParaRPr lang="el-GR" dirty="0" smtClean="0"/>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Ορισμοί (4/6)</a:t>
            </a:r>
          </a:p>
        </p:txBody>
      </p:sp>
      <p:sp>
        <p:nvSpPr>
          <p:cNvPr id="21506" name="Περιεχόμενα"/>
          <p:cNvSpPr>
            <a:spLocks noGrp="1"/>
          </p:cNvSpPr>
          <p:nvPr>
            <p:ph idx="1"/>
          </p:nvPr>
        </p:nvSpPr>
        <p:spPr/>
        <p:txBody>
          <a:bodyPr/>
          <a:lstStyle/>
          <a:p>
            <a:r>
              <a:rPr lang="el-GR" dirty="0" smtClean="0"/>
              <a:t>Η αρίθμηση γίνεται από τα ανάντη προς τα κατάντη και κάθε αγωγός χαρακτηρίζεται με τον αριθμό του επόμενου κόμβου ή πέρατος</a:t>
            </a:r>
            <a:r>
              <a:rPr lang="en-US" dirty="0" smtClean="0"/>
              <a:t> </a:t>
            </a:r>
            <a:r>
              <a:rPr lang="en-US" dirty="0" err="1" smtClean="0"/>
              <a:t>i</a:t>
            </a:r>
            <a:r>
              <a:rPr lang="en-US" dirty="0" smtClean="0"/>
              <a:t>.</a:t>
            </a:r>
          </a:p>
          <a:p>
            <a:r>
              <a:rPr lang="el-GR" dirty="0" smtClean="0"/>
              <a:t>Κλάδος του δικτύου καλείται το σύνολο των αγωγών στη σειρά μεταξύ δύο διαδοχικών κόμβων διακλαδώσεως ή κόμβου διακλαδώσεως και πέρατος. Ο αριθμός των περάτων ενός δικτύου ισούται με το σύνολο των περάτων και των κόμβων διακλαδώσεως.</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Ορισμοί (5/6)</a:t>
            </a:r>
          </a:p>
        </p:txBody>
      </p:sp>
      <p:sp>
        <p:nvSpPr>
          <p:cNvPr id="21506" name="Περιεχόμενα"/>
          <p:cNvSpPr>
            <a:spLocks noGrp="1"/>
          </p:cNvSpPr>
          <p:nvPr>
            <p:ph idx="1"/>
          </p:nvPr>
        </p:nvSpPr>
        <p:spPr/>
        <p:txBody>
          <a:bodyPr>
            <a:normAutofit fontScale="92500"/>
          </a:bodyPr>
          <a:lstStyle/>
          <a:p>
            <a:pPr>
              <a:buNone/>
            </a:pPr>
            <a:r>
              <a:rPr lang="el-GR" dirty="0" smtClean="0"/>
              <a:t>Κάθε κλάδος που καταλήγει στο πέρας του δικτύου καλείται τροφοδοτούμενος και όλοι οι άλλοι τροφοδοτούντες. Έτσι στο σχήμα μας έχουμε:</a:t>
            </a:r>
          </a:p>
          <a:p>
            <a:pPr>
              <a:buFont typeface="Wingdings" pitchFamily="2" charset="2"/>
              <a:buChar char="Ø"/>
            </a:pPr>
            <a:r>
              <a:rPr lang="el-GR" dirty="0" smtClean="0"/>
              <a:t> τροφοδοτούμενοι κλάδοι = (1-4)+(6-9)+(6-11) +(16-19)+(16-22)=5.</a:t>
            </a:r>
          </a:p>
          <a:p>
            <a:pPr>
              <a:buFont typeface="Wingdings" pitchFamily="2" charset="2"/>
              <a:buChar char="Ø"/>
            </a:pPr>
            <a:r>
              <a:rPr lang="el-GR" dirty="0" smtClean="0"/>
              <a:t> τροφοδοτούντες κλάδοι = (0-1)+(1-6)+(6-11) +(11-16)=4.</a:t>
            </a:r>
          </a:p>
          <a:p>
            <a:pPr>
              <a:buNone/>
            </a:pPr>
            <a:r>
              <a:rPr lang="el-GR" dirty="0" smtClean="0"/>
              <a:t>Αριθμός κλάδων=9=αριθμός κόμβων διακλαδώσεων(4) + αριθμός περάτων(5).</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Ορισμοί (6/6)</a:t>
            </a:r>
          </a:p>
        </p:txBody>
      </p:sp>
      <p:sp>
        <p:nvSpPr>
          <p:cNvPr id="21506" name="Περιεχόμενα"/>
          <p:cNvSpPr>
            <a:spLocks noGrp="1"/>
          </p:cNvSpPr>
          <p:nvPr>
            <p:ph idx="1"/>
          </p:nvPr>
        </p:nvSpPr>
        <p:spPr/>
        <p:txBody>
          <a:bodyPr>
            <a:normAutofit lnSpcReduction="10000"/>
          </a:bodyPr>
          <a:lstStyle/>
          <a:p>
            <a:r>
              <a:rPr lang="el-GR" dirty="0" smtClean="0"/>
              <a:t>Διαδρομή μιας υδροληψίας ορίζεται το σύνολο των αγωγών σε σειρά που τροφοδοτούν την υδροληψία ξεκινώντας από την αρχή Ο. Οι διαδρομές, που αντιστοιχούν στα πέρατα του δικτύου, ονομάζονται πλήρεις διαδρομές. Στο σχήμα μας, η διαδρομή της υδροληψίας 2 είναι: αγωγός 1 + αγωγός 2. Η διαδρομή του πέρατος 4 (πλήρης) είναι: αγωγός 1 + αγωγός 2 + αγωγός 3 + αγωγός 4.</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Γενικά χαρακτηριστικά συνεχούς μεθόδου για δίκτυο βαρύτητας (1/5)</a:t>
            </a:r>
          </a:p>
        </p:txBody>
      </p:sp>
      <p:sp>
        <p:nvSpPr>
          <p:cNvPr id="21506" name="Περιεχόμενα"/>
          <p:cNvSpPr>
            <a:spLocks noGrp="1"/>
          </p:cNvSpPr>
          <p:nvPr>
            <p:ph idx="1"/>
          </p:nvPr>
        </p:nvSpPr>
        <p:spPr/>
        <p:txBody>
          <a:bodyPr>
            <a:normAutofit fontScale="92500" lnSpcReduction="20000"/>
          </a:bodyPr>
          <a:lstStyle/>
          <a:p>
            <a:pPr>
              <a:buNone/>
            </a:pPr>
            <a:r>
              <a:rPr lang="el-GR" dirty="0" smtClean="0"/>
              <a:t>Στην περίπτωση αυτή υπάρχει στην αρχή του δικτύου μία πηγή Ο με ορισμένο υψόμετρο που τροφοδοτεί το δίκτυο με νερό διά μέσου </a:t>
            </a:r>
            <a:r>
              <a:rPr lang="en-US" dirty="0" smtClean="0"/>
              <a:t>n </a:t>
            </a:r>
            <a:r>
              <a:rPr lang="el-GR" dirty="0" smtClean="0"/>
              <a:t>αγωγών, που καθένας ορίζεται με το </a:t>
            </a:r>
            <a:r>
              <a:rPr lang="en-US" dirty="0" err="1" smtClean="0"/>
              <a:t>i</a:t>
            </a:r>
            <a:r>
              <a:rPr lang="en-US" dirty="0" smtClean="0"/>
              <a:t>.</a:t>
            </a:r>
            <a:r>
              <a:rPr lang="el-GR" dirty="0" smtClean="0"/>
              <a:t> Το μήκος κάθε αγωγού χαρακτηρίζεται σαν </a:t>
            </a:r>
            <a:r>
              <a:rPr lang="en-US" dirty="0" smtClean="0"/>
              <a:t>    .</a:t>
            </a:r>
          </a:p>
          <a:p>
            <a:pPr>
              <a:buNone/>
            </a:pPr>
            <a:r>
              <a:rPr lang="el-GR" dirty="0" smtClean="0"/>
              <a:t>Η παροχή των υδροστομίων </a:t>
            </a:r>
            <a:r>
              <a:rPr lang="en-US" dirty="0" smtClean="0"/>
              <a:t>d </a:t>
            </a:r>
            <a:r>
              <a:rPr lang="el-GR" dirty="0" smtClean="0"/>
              <a:t>έχει υπολογιστεί από τους τύπους </a:t>
            </a:r>
            <a:r>
              <a:rPr lang="en-US" dirty="0" smtClean="0"/>
              <a:t>Clement</a:t>
            </a:r>
            <a:r>
              <a:rPr lang="el-GR" dirty="0" smtClean="0"/>
              <a:t> και θα η παροχή κάθε υδροληψίας θα είναι πολλαπλάσια του </a:t>
            </a:r>
            <a:r>
              <a:rPr lang="en-US" dirty="0" smtClean="0"/>
              <a:t>d </a:t>
            </a:r>
            <a:r>
              <a:rPr lang="el-GR" dirty="0" smtClean="0"/>
              <a:t>ανάλογα με τον αριθμό των υδροστομίων σε κάθε μία. Έτσι ορίζονται και οι παροχές των </a:t>
            </a:r>
            <a:r>
              <a:rPr lang="en-US" dirty="0" smtClean="0"/>
              <a:t>n </a:t>
            </a:r>
            <a:r>
              <a:rPr lang="el-GR" dirty="0" smtClean="0"/>
              <a:t>αγωγών.</a:t>
            </a:r>
            <a:endParaRPr lang="en-US" dirty="0" smtClean="0"/>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14</a:t>
            </a:fld>
            <a:endParaRPr lang="el-GR"/>
          </a:p>
        </p:txBody>
      </p:sp>
      <p:graphicFrame>
        <p:nvGraphicFramePr>
          <p:cNvPr id="64514" name="Object 2"/>
          <p:cNvGraphicFramePr>
            <a:graphicFrameLocks noChangeAspect="1"/>
          </p:cNvGraphicFramePr>
          <p:nvPr/>
        </p:nvGraphicFramePr>
        <p:xfrm>
          <a:off x="6156176" y="2852936"/>
          <a:ext cx="360040" cy="576064"/>
        </p:xfrm>
        <a:graphic>
          <a:graphicData uri="http://schemas.openxmlformats.org/presentationml/2006/ole">
            <p:oleObj spid="_x0000_s64514" name="Equation" r:id="rId4" imgW="101520" imgH="1904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Γενικά χαρακτηριστικά συνεχούς μεθόδου για δίκτυο βαρύτητας (2/5)</a:t>
            </a:r>
          </a:p>
        </p:txBody>
      </p:sp>
      <p:sp>
        <p:nvSpPr>
          <p:cNvPr id="21506" name="Περιεχόμενα"/>
          <p:cNvSpPr>
            <a:spLocks noGrp="1"/>
          </p:cNvSpPr>
          <p:nvPr>
            <p:ph idx="1"/>
          </p:nvPr>
        </p:nvSpPr>
        <p:spPr/>
        <p:txBody>
          <a:bodyPr>
            <a:normAutofit fontScale="92500"/>
          </a:bodyPr>
          <a:lstStyle/>
          <a:p>
            <a:pPr>
              <a:buNone/>
            </a:pPr>
            <a:r>
              <a:rPr lang="el-GR" dirty="0" smtClean="0"/>
              <a:t>Σε κάθε υδροληψία </a:t>
            </a:r>
            <a:r>
              <a:rPr lang="en-US" dirty="0" err="1" smtClean="0"/>
              <a:t>i</a:t>
            </a:r>
            <a:r>
              <a:rPr lang="el-GR" dirty="0" smtClean="0"/>
              <a:t> ορίζεται και ένα ελάχιστο απαιτούμενο υψόμετρο πιεζομετρικής γραμμής, που συμβολίζεται σαν     . Το υψόμετρο αυτό καθορίζεται με βάση την απαιτούμενη πίεση των εκτοξευτήρων και τις απώλειες στη γραμμή αρδεύσεως και στην κύρια γραμμή.</a:t>
            </a:r>
          </a:p>
          <a:p>
            <a:pPr>
              <a:buNone/>
            </a:pPr>
            <a:r>
              <a:rPr lang="el-GR" dirty="0" smtClean="0"/>
              <a:t>Ορίζουμε με </a:t>
            </a:r>
            <a:r>
              <a:rPr lang="en-US" dirty="0" smtClean="0"/>
              <a:t>    </a:t>
            </a:r>
            <a:r>
              <a:rPr lang="el-GR" dirty="0" smtClean="0"/>
              <a:t>τη δαπάνη του αγωγού </a:t>
            </a:r>
            <a:r>
              <a:rPr lang="en-US" dirty="0" err="1" smtClean="0"/>
              <a:t>i</a:t>
            </a:r>
            <a:r>
              <a:rPr lang="en-US" dirty="0" smtClean="0"/>
              <a:t> </a:t>
            </a:r>
            <a:r>
              <a:rPr lang="el-GR" dirty="0" smtClean="0"/>
              <a:t>ανά μέτρο μήκους. Η ολική δαπάνη θα είναι:</a:t>
            </a:r>
          </a:p>
          <a:p>
            <a:pPr>
              <a:buNone/>
            </a:pPr>
            <a:r>
              <a:rPr lang="el-GR" dirty="0" smtClean="0"/>
              <a:t> </a:t>
            </a:r>
          </a:p>
          <a:p>
            <a:pPr>
              <a:buNone/>
            </a:pPr>
            <a:endParaRPr lang="el-GR" dirty="0" smtClean="0"/>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15</a:t>
            </a:fld>
            <a:endParaRPr lang="el-GR"/>
          </a:p>
        </p:txBody>
      </p:sp>
      <p:graphicFrame>
        <p:nvGraphicFramePr>
          <p:cNvPr id="65538" name="Object 2"/>
          <p:cNvGraphicFramePr>
            <a:graphicFrameLocks noChangeAspect="1"/>
          </p:cNvGraphicFramePr>
          <p:nvPr/>
        </p:nvGraphicFramePr>
        <p:xfrm>
          <a:off x="4355976" y="2349252"/>
          <a:ext cx="450850" cy="647700"/>
        </p:xfrm>
        <a:graphic>
          <a:graphicData uri="http://schemas.openxmlformats.org/presentationml/2006/ole">
            <p:oleObj spid="_x0000_s65538" name="Equation" r:id="rId4" imgW="126720" imgH="190440" progId="Equation.DSMT4">
              <p:embed/>
            </p:oleObj>
          </a:graphicData>
        </a:graphic>
      </p:graphicFrame>
      <p:graphicFrame>
        <p:nvGraphicFramePr>
          <p:cNvPr id="65539" name="Object 3"/>
          <p:cNvGraphicFramePr>
            <a:graphicFrameLocks noChangeAspect="1"/>
          </p:cNvGraphicFramePr>
          <p:nvPr/>
        </p:nvGraphicFramePr>
        <p:xfrm>
          <a:off x="2492524" y="4293096"/>
          <a:ext cx="495300" cy="647700"/>
        </p:xfrm>
        <a:graphic>
          <a:graphicData uri="http://schemas.openxmlformats.org/presentationml/2006/ole">
            <p:oleObj spid="_x0000_s65539" name="Equation" r:id="rId5" imgW="139680" imgH="190440" progId="Equation.DSMT4">
              <p:embed/>
            </p:oleObj>
          </a:graphicData>
        </a:graphic>
      </p:graphicFrame>
      <p:graphicFrame>
        <p:nvGraphicFramePr>
          <p:cNvPr id="65540" name="Object 4"/>
          <p:cNvGraphicFramePr>
            <a:graphicFrameLocks noChangeAspect="1"/>
          </p:cNvGraphicFramePr>
          <p:nvPr/>
        </p:nvGraphicFramePr>
        <p:xfrm>
          <a:off x="835050" y="5373688"/>
          <a:ext cx="1936750" cy="647700"/>
        </p:xfrm>
        <a:graphic>
          <a:graphicData uri="http://schemas.openxmlformats.org/presentationml/2006/ole">
            <p:oleObj spid="_x0000_s65540" name="Equation" r:id="rId6" imgW="545760" imgH="19044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Γενικά χαρακτηριστικά συνεχούς μεθόδου για δίκτυο βαρύτητας (3/5)</a:t>
            </a:r>
          </a:p>
        </p:txBody>
      </p:sp>
      <p:sp>
        <p:nvSpPr>
          <p:cNvPr id="21506" name="Περιεχόμενα"/>
          <p:cNvSpPr>
            <a:spLocks noGrp="1"/>
          </p:cNvSpPr>
          <p:nvPr>
            <p:ph idx="1"/>
          </p:nvPr>
        </p:nvSpPr>
        <p:spPr/>
        <p:txBody>
          <a:bodyPr/>
          <a:lstStyle/>
          <a:p>
            <a:pPr>
              <a:buNone/>
            </a:pPr>
            <a:r>
              <a:rPr lang="el-GR" dirty="0" smtClean="0"/>
              <a:t>Ενώ η ολική δαπάνη του δικτύου θα είναι ίση με</a:t>
            </a:r>
          </a:p>
          <a:p>
            <a:pPr>
              <a:buNone/>
            </a:pPr>
            <a:endParaRPr lang="el-GR" dirty="0" smtClean="0"/>
          </a:p>
          <a:p>
            <a:pPr>
              <a:buNone/>
            </a:pPr>
            <a:r>
              <a:rPr lang="el-GR" dirty="0" smtClean="0"/>
              <a:t>Ορίζουμε επίσης με       το ύψος των απωλειών φορτίου του αγωγού </a:t>
            </a:r>
            <a:r>
              <a:rPr lang="en-US" dirty="0" err="1" smtClean="0"/>
              <a:t>i</a:t>
            </a:r>
            <a:r>
              <a:rPr lang="en-US" dirty="0" smtClean="0"/>
              <a:t> </a:t>
            </a:r>
            <a:r>
              <a:rPr lang="el-GR" dirty="0" smtClean="0"/>
              <a:t>με μήκος     και παροχή</a:t>
            </a:r>
          </a:p>
          <a:p>
            <a:pPr>
              <a:buNone/>
            </a:pPr>
            <a:r>
              <a:rPr lang="el-GR" dirty="0" smtClean="0"/>
              <a:t>        , που έχει καθοριστεί σύμφωνα με τη μέθοδο του </a:t>
            </a:r>
            <a:r>
              <a:rPr lang="en-US" dirty="0" smtClean="0"/>
              <a:t>Clement.</a:t>
            </a:r>
            <a:r>
              <a:rPr lang="el-GR" dirty="0" smtClean="0"/>
              <a:t> Η ολική δαπάνη του δικτύου </a:t>
            </a:r>
            <a:r>
              <a:rPr lang="en-US" dirty="0" smtClean="0"/>
              <a:t>P </a:t>
            </a:r>
            <a:r>
              <a:rPr lang="el-GR" dirty="0" smtClean="0"/>
              <a:t>έχει ως εξής:</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16</a:t>
            </a:fld>
            <a:endParaRPr lang="el-GR"/>
          </a:p>
        </p:txBody>
      </p:sp>
      <p:graphicFrame>
        <p:nvGraphicFramePr>
          <p:cNvPr id="66562" name="Object 2"/>
          <p:cNvGraphicFramePr>
            <a:graphicFrameLocks noChangeAspect="1"/>
          </p:cNvGraphicFramePr>
          <p:nvPr/>
        </p:nvGraphicFramePr>
        <p:xfrm>
          <a:off x="698499" y="1844824"/>
          <a:ext cx="3225429" cy="951210"/>
        </p:xfrm>
        <a:graphic>
          <a:graphicData uri="http://schemas.openxmlformats.org/presentationml/2006/ole">
            <p:oleObj spid="_x0000_s66562" name="Equation" r:id="rId4" imgW="1091880" imgH="368280" progId="Equation.DSMT4">
              <p:embed/>
            </p:oleObj>
          </a:graphicData>
        </a:graphic>
      </p:graphicFrame>
      <p:graphicFrame>
        <p:nvGraphicFramePr>
          <p:cNvPr id="66563" name="Object 3"/>
          <p:cNvGraphicFramePr>
            <a:graphicFrameLocks noChangeAspect="1"/>
          </p:cNvGraphicFramePr>
          <p:nvPr/>
        </p:nvGraphicFramePr>
        <p:xfrm>
          <a:off x="3851920" y="2780928"/>
          <a:ext cx="600075" cy="564133"/>
        </p:xfrm>
        <a:graphic>
          <a:graphicData uri="http://schemas.openxmlformats.org/presentationml/2006/ole">
            <p:oleObj spid="_x0000_s66563" name="Equation" r:id="rId5" imgW="203040" imgH="190440" progId="Equation.DSMT4">
              <p:embed/>
            </p:oleObj>
          </a:graphicData>
        </a:graphic>
      </p:graphicFrame>
      <p:graphicFrame>
        <p:nvGraphicFramePr>
          <p:cNvPr id="66564" name="Object 4"/>
          <p:cNvGraphicFramePr>
            <a:graphicFrameLocks noChangeAspect="1"/>
          </p:cNvGraphicFramePr>
          <p:nvPr/>
        </p:nvGraphicFramePr>
        <p:xfrm>
          <a:off x="6200775" y="3213100"/>
          <a:ext cx="361950" cy="647700"/>
        </p:xfrm>
        <a:graphic>
          <a:graphicData uri="http://schemas.openxmlformats.org/presentationml/2006/ole">
            <p:oleObj spid="_x0000_s66564" name="Equation" r:id="rId6" imgW="101520" imgH="190440" progId="Equation.DSMT4">
              <p:embed/>
            </p:oleObj>
          </a:graphicData>
        </a:graphic>
      </p:graphicFrame>
      <p:graphicFrame>
        <p:nvGraphicFramePr>
          <p:cNvPr id="66565" name="Object 5"/>
          <p:cNvGraphicFramePr>
            <a:graphicFrameLocks noChangeAspect="1"/>
          </p:cNvGraphicFramePr>
          <p:nvPr/>
        </p:nvGraphicFramePr>
        <p:xfrm>
          <a:off x="788715" y="3789412"/>
          <a:ext cx="542925" cy="647700"/>
        </p:xfrm>
        <a:graphic>
          <a:graphicData uri="http://schemas.openxmlformats.org/presentationml/2006/ole">
            <p:oleObj spid="_x0000_s66565" name="Equation" r:id="rId7" imgW="152280" imgH="190440" progId="Equation.DSMT4">
              <p:embed/>
            </p:oleObj>
          </a:graphicData>
        </a:graphic>
      </p:graphicFrame>
      <p:graphicFrame>
        <p:nvGraphicFramePr>
          <p:cNvPr id="66566" name="Object 6"/>
          <p:cNvGraphicFramePr>
            <a:graphicFrameLocks noChangeAspect="1"/>
          </p:cNvGraphicFramePr>
          <p:nvPr/>
        </p:nvGraphicFramePr>
        <p:xfrm>
          <a:off x="770632" y="5300663"/>
          <a:ext cx="4089400" cy="950912"/>
        </p:xfrm>
        <a:graphic>
          <a:graphicData uri="http://schemas.openxmlformats.org/presentationml/2006/ole">
            <p:oleObj spid="_x0000_s66566" name="Equation" r:id="rId8" imgW="1384200" imgH="36828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Γενικά χαρακτηριστικά συνεχούς μεθόδου για δίκτυο βαρύτητας (4/5)</a:t>
            </a:r>
          </a:p>
        </p:txBody>
      </p:sp>
      <p:sp>
        <p:nvSpPr>
          <p:cNvPr id="21506" name="Περιεχόμενα"/>
          <p:cNvSpPr>
            <a:spLocks noGrp="1"/>
          </p:cNvSpPr>
          <p:nvPr>
            <p:ph idx="1"/>
          </p:nvPr>
        </p:nvSpPr>
        <p:spPr/>
        <p:txBody>
          <a:bodyPr/>
          <a:lstStyle/>
          <a:p>
            <a:pPr>
              <a:buNone/>
            </a:pPr>
            <a:r>
              <a:rPr lang="el-GR" dirty="0" smtClean="0"/>
              <a:t>Για να βρούμε την πιεζομετρική γραμμή του δικτύου, πρέπει να πάρουμε υπόψη μας κάποιους περιορισμούς:</a:t>
            </a:r>
          </a:p>
          <a:p>
            <a:r>
              <a:rPr lang="el-GR" dirty="0" smtClean="0"/>
              <a:t>Τα προκύπτοντα υψόμετρα της πιεζομετρικής γραμμής στα σημεία </a:t>
            </a:r>
            <a:r>
              <a:rPr lang="en-US" dirty="0" err="1" smtClean="0"/>
              <a:t>i</a:t>
            </a:r>
            <a:r>
              <a:rPr lang="el-GR" dirty="0" smtClean="0"/>
              <a:t> πρέπει να είναι μεγαλύτερα ή ίσα από τα ελάχιστα ορισθέντα </a:t>
            </a:r>
            <a:endParaRPr lang="en-US" dirty="0" smtClean="0"/>
          </a:p>
          <a:p>
            <a:pPr>
              <a:buNone/>
            </a:pPr>
            <a:r>
              <a:rPr lang="en-US" dirty="0" smtClean="0"/>
              <a:t>       , </a:t>
            </a:r>
            <a:r>
              <a:rPr lang="el-GR" dirty="0" smtClean="0"/>
              <a:t>δηλαδή πρέπει να ισχύει:</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17</a:t>
            </a:fld>
            <a:endParaRPr lang="el-GR"/>
          </a:p>
        </p:txBody>
      </p:sp>
      <p:graphicFrame>
        <p:nvGraphicFramePr>
          <p:cNvPr id="67586" name="Object 2"/>
          <p:cNvGraphicFramePr>
            <a:graphicFrameLocks noChangeAspect="1"/>
          </p:cNvGraphicFramePr>
          <p:nvPr/>
        </p:nvGraphicFramePr>
        <p:xfrm>
          <a:off x="808782" y="4653508"/>
          <a:ext cx="450850" cy="647700"/>
        </p:xfrm>
        <a:graphic>
          <a:graphicData uri="http://schemas.openxmlformats.org/presentationml/2006/ole">
            <p:oleObj spid="_x0000_s67586" name="Equation" r:id="rId4" imgW="126720" imgH="190440" progId="Equation.DSMT4">
              <p:embed/>
            </p:oleObj>
          </a:graphicData>
        </a:graphic>
      </p:graphicFrame>
      <p:graphicFrame>
        <p:nvGraphicFramePr>
          <p:cNvPr id="67587" name="Object 3"/>
          <p:cNvGraphicFramePr>
            <a:graphicFrameLocks noChangeAspect="1"/>
          </p:cNvGraphicFramePr>
          <p:nvPr/>
        </p:nvGraphicFramePr>
        <p:xfrm>
          <a:off x="755577" y="5229200"/>
          <a:ext cx="2808312" cy="1008112"/>
        </p:xfrm>
        <a:graphic>
          <a:graphicData uri="http://schemas.openxmlformats.org/presentationml/2006/ole">
            <p:oleObj spid="_x0000_s67587" name="Equation" r:id="rId5" imgW="863280" imgH="36828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Γενικά χαρακτηριστικά συνεχούς μεθόδου για δίκτυο βαρύτητας (5/5)</a:t>
            </a:r>
          </a:p>
        </p:txBody>
      </p:sp>
      <p:sp>
        <p:nvSpPr>
          <p:cNvPr id="21506" name="Περιεχόμενα"/>
          <p:cNvSpPr>
            <a:spLocks noGrp="1"/>
          </p:cNvSpPr>
          <p:nvPr>
            <p:ph idx="1"/>
          </p:nvPr>
        </p:nvSpPr>
        <p:spPr/>
        <p:txBody>
          <a:bodyPr>
            <a:normAutofit fontScale="92500" lnSpcReduction="10000"/>
          </a:bodyPr>
          <a:lstStyle/>
          <a:p>
            <a:r>
              <a:rPr lang="el-GR" dirty="0" smtClean="0"/>
              <a:t>Η προκύπτουσα πιεζομετρική γραμμή να μη τέμνει πουθενά το έδαφος. Αυτό εκφράζεται με τη σχέση:</a:t>
            </a:r>
          </a:p>
          <a:p>
            <a:pPr>
              <a:buNone/>
            </a:pPr>
            <a:r>
              <a:rPr lang="el-GR" dirty="0" smtClean="0"/>
              <a:t>Άρα το μαθηματικό πρόβλημα που πρέπει να λυθεί είναι το εξής:</a:t>
            </a:r>
          </a:p>
          <a:p>
            <a:pPr>
              <a:buNone/>
            </a:pPr>
            <a:r>
              <a:rPr lang="el-GR" dirty="0" smtClean="0"/>
              <a:t>Δίνεται η ολική δαπάνη </a:t>
            </a:r>
            <a:r>
              <a:rPr lang="en-US" dirty="0" smtClean="0"/>
              <a:t>P</a:t>
            </a:r>
            <a:r>
              <a:rPr lang="el-GR" dirty="0" smtClean="0"/>
              <a:t> του δικτύου σαν συνάρτηση των </a:t>
            </a:r>
            <a:r>
              <a:rPr lang="en-US" dirty="0" smtClean="0"/>
              <a:t>       </a:t>
            </a:r>
            <a:r>
              <a:rPr lang="el-GR" dirty="0" smtClean="0"/>
              <a:t>και ζητείται να βρεθεί το ελάχιστο κόστος του δικτύου       , όταν οι άγνωστοι υπόκεινται στους παραπάνω περιορισμούς.</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18</a:t>
            </a:fld>
            <a:endParaRPr lang="el-GR"/>
          </a:p>
        </p:txBody>
      </p:sp>
      <p:graphicFrame>
        <p:nvGraphicFramePr>
          <p:cNvPr id="68610" name="Object 2"/>
          <p:cNvGraphicFramePr>
            <a:graphicFrameLocks noChangeAspect="1"/>
          </p:cNvGraphicFramePr>
          <p:nvPr/>
        </p:nvGraphicFramePr>
        <p:xfrm>
          <a:off x="2411760" y="2258640"/>
          <a:ext cx="1080120" cy="522288"/>
        </p:xfrm>
        <a:graphic>
          <a:graphicData uri="http://schemas.openxmlformats.org/presentationml/2006/ole">
            <p:oleObj spid="_x0000_s68610" name="Equation" r:id="rId4" imgW="431640" imgH="190440" progId="Equation.DSMT4">
              <p:embed/>
            </p:oleObj>
          </a:graphicData>
        </a:graphic>
      </p:graphicFrame>
      <p:graphicFrame>
        <p:nvGraphicFramePr>
          <p:cNvPr id="68611" name="Object 3"/>
          <p:cNvGraphicFramePr>
            <a:graphicFrameLocks noChangeAspect="1"/>
          </p:cNvGraphicFramePr>
          <p:nvPr/>
        </p:nvGraphicFramePr>
        <p:xfrm>
          <a:off x="3275856" y="4149080"/>
          <a:ext cx="650751" cy="594295"/>
        </p:xfrm>
        <a:graphic>
          <a:graphicData uri="http://schemas.openxmlformats.org/presentationml/2006/ole">
            <p:oleObj spid="_x0000_s68611" name="Equation" r:id="rId5" imgW="203040" imgH="190440" progId="Equation.DSMT4">
              <p:embed/>
            </p:oleObj>
          </a:graphicData>
        </a:graphic>
      </p:graphicFrame>
      <p:graphicFrame>
        <p:nvGraphicFramePr>
          <p:cNvPr id="68612" name="Object 4"/>
          <p:cNvGraphicFramePr>
            <a:graphicFrameLocks noChangeAspect="1"/>
          </p:cNvGraphicFramePr>
          <p:nvPr/>
        </p:nvGraphicFramePr>
        <p:xfrm>
          <a:off x="5352331" y="4563467"/>
          <a:ext cx="731837" cy="593725"/>
        </p:xfrm>
        <a:graphic>
          <a:graphicData uri="http://schemas.openxmlformats.org/presentationml/2006/ole">
            <p:oleObj spid="_x0000_s68612" name="Equation" r:id="rId6" imgW="228600" imgH="19044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Γραμμικές απώλειες (1/3)</a:t>
            </a:r>
          </a:p>
        </p:txBody>
      </p:sp>
      <p:sp>
        <p:nvSpPr>
          <p:cNvPr id="21506" name="Περιεχόμενα"/>
          <p:cNvSpPr>
            <a:spLocks noGrp="1"/>
          </p:cNvSpPr>
          <p:nvPr>
            <p:ph idx="1"/>
          </p:nvPr>
        </p:nvSpPr>
        <p:spPr>
          <a:xfrm>
            <a:off x="467544" y="1484784"/>
            <a:ext cx="8229600" cy="4761320"/>
          </a:xfrm>
        </p:spPr>
        <p:txBody>
          <a:bodyPr>
            <a:normAutofit lnSpcReduction="10000"/>
          </a:bodyPr>
          <a:lstStyle/>
          <a:p>
            <a:pPr>
              <a:buNone/>
            </a:pPr>
            <a:r>
              <a:rPr lang="el-GR" dirty="0" smtClean="0"/>
              <a:t>Η ταχύτητα μέσα στους κλειστούς υπό πίεση αγωγούς μπορεί να γραφτεί με τη μορφή:</a:t>
            </a:r>
          </a:p>
          <a:p>
            <a:pPr>
              <a:buNone/>
            </a:pPr>
            <a:endParaRPr lang="el-GR" dirty="0" smtClean="0"/>
          </a:p>
          <a:p>
            <a:pPr>
              <a:buNone/>
            </a:pPr>
            <a:r>
              <a:rPr lang="el-GR" b="1" dirty="0" smtClean="0"/>
              <a:t>Τύπος </a:t>
            </a:r>
            <a:r>
              <a:rPr lang="en-US" b="1" dirty="0" smtClean="0"/>
              <a:t>Darcy – </a:t>
            </a:r>
            <a:r>
              <a:rPr lang="en-US" b="1" dirty="0" err="1" smtClean="0"/>
              <a:t>Weisbach</a:t>
            </a:r>
            <a:r>
              <a:rPr lang="el-GR" b="1" dirty="0" smtClean="0"/>
              <a:t>.</a:t>
            </a:r>
            <a:endParaRPr lang="en-US" b="1" dirty="0" smtClean="0"/>
          </a:p>
          <a:p>
            <a:pPr>
              <a:buNone/>
            </a:pPr>
            <a:r>
              <a:rPr lang="en-US" dirty="0" smtClean="0"/>
              <a:t>                           , </a:t>
            </a:r>
            <a:r>
              <a:rPr lang="el-GR" dirty="0" smtClean="0"/>
              <a:t>που οδηγεί στην </a:t>
            </a:r>
          </a:p>
          <a:p>
            <a:pPr>
              <a:buNone/>
            </a:pPr>
            <a:endParaRPr lang="el-GR" dirty="0" smtClean="0"/>
          </a:p>
          <a:p>
            <a:pPr>
              <a:buNone/>
            </a:pPr>
            <a:r>
              <a:rPr lang="el-GR" dirty="0" smtClean="0"/>
              <a:t>Με                και </a:t>
            </a:r>
            <a:endParaRPr lang="en-US" dirty="0" smtClean="0"/>
          </a:p>
          <a:p>
            <a:pPr>
              <a:buNone/>
            </a:pPr>
            <a:r>
              <a:rPr lang="el-GR" dirty="0" smtClean="0"/>
              <a:t>κατά </a:t>
            </a:r>
            <a:r>
              <a:rPr lang="en-US" dirty="0" smtClean="0"/>
              <a:t>Colebrook-White.</a:t>
            </a:r>
            <a:endParaRPr lang="el-GR" dirty="0" smtClean="0"/>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19</a:t>
            </a:fld>
            <a:endParaRPr lang="el-GR"/>
          </a:p>
        </p:txBody>
      </p:sp>
      <p:graphicFrame>
        <p:nvGraphicFramePr>
          <p:cNvPr id="69634" name="Object 2"/>
          <p:cNvGraphicFramePr>
            <a:graphicFrameLocks noChangeAspect="1"/>
          </p:cNvGraphicFramePr>
          <p:nvPr/>
        </p:nvGraphicFramePr>
        <p:xfrm>
          <a:off x="840383" y="2581597"/>
          <a:ext cx="2003425" cy="487363"/>
        </p:xfrm>
        <a:graphic>
          <a:graphicData uri="http://schemas.openxmlformats.org/presentationml/2006/ole">
            <p:oleObj spid="_x0000_s69634" name="Equation" r:id="rId4" imgW="799920" imgH="177480" progId="Equation.DSMT4">
              <p:embed/>
            </p:oleObj>
          </a:graphicData>
        </a:graphic>
      </p:graphicFrame>
      <p:graphicFrame>
        <p:nvGraphicFramePr>
          <p:cNvPr id="69635" name="Object 3"/>
          <p:cNvGraphicFramePr>
            <a:graphicFrameLocks noChangeAspect="1"/>
          </p:cNvGraphicFramePr>
          <p:nvPr/>
        </p:nvGraphicFramePr>
        <p:xfrm>
          <a:off x="755576" y="3501008"/>
          <a:ext cx="2193925" cy="1079500"/>
        </p:xfrm>
        <a:graphic>
          <a:graphicData uri="http://schemas.openxmlformats.org/presentationml/2006/ole">
            <p:oleObj spid="_x0000_s69635" name="Equation" r:id="rId5" imgW="876240" imgH="393480" progId="Equation.DSMT4">
              <p:embed/>
            </p:oleObj>
          </a:graphicData>
        </a:graphic>
      </p:graphicFrame>
      <p:graphicFrame>
        <p:nvGraphicFramePr>
          <p:cNvPr id="69636" name="Object 4"/>
          <p:cNvGraphicFramePr>
            <a:graphicFrameLocks noChangeAspect="1"/>
          </p:cNvGraphicFramePr>
          <p:nvPr/>
        </p:nvGraphicFramePr>
        <p:xfrm>
          <a:off x="6130999" y="3717032"/>
          <a:ext cx="2401441" cy="487363"/>
        </p:xfrm>
        <a:graphic>
          <a:graphicData uri="http://schemas.openxmlformats.org/presentationml/2006/ole">
            <p:oleObj spid="_x0000_s69636" name="Equation" r:id="rId6" imgW="901440" imgH="177480" progId="Equation.DSMT4">
              <p:embed/>
            </p:oleObj>
          </a:graphicData>
        </a:graphic>
      </p:graphicFrame>
      <p:graphicFrame>
        <p:nvGraphicFramePr>
          <p:cNvPr id="69637" name="Object 5"/>
          <p:cNvGraphicFramePr>
            <a:graphicFrameLocks noChangeAspect="1"/>
          </p:cNvGraphicFramePr>
          <p:nvPr/>
        </p:nvGraphicFramePr>
        <p:xfrm>
          <a:off x="1168301" y="4476403"/>
          <a:ext cx="1387475" cy="1112837"/>
        </p:xfrm>
        <a:graphic>
          <a:graphicData uri="http://schemas.openxmlformats.org/presentationml/2006/ole">
            <p:oleObj spid="_x0000_s69637" name="Equation" r:id="rId7" imgW="520560" imgH="406080" progId="Equation.DSMT4">
              <p:embed/>
            </p:oleObj>
          </a:graphicData>
        </a:graphic>
      </p:graphicFrame>
      <p:graphicFrame>
        <p:nvGraphicFramePr>
          <p:cNvPr id="69638" name="Object 6"/>
          <p:cNvGraphicFramePr>
            <a:graphicFrameLocks noChangeAspect="1"/>
          </p:cNvGraphicFramePr>
          <p:nvPr/>
        </p:nvGraphicFramePr>
        <p:xfrm>
          <a:off x="3383805" y="4373215"/>
          <a:ext cx="4500563" cy="1216025"/>
        </p:xfrm>
        <a:graphic>
          <a:graphicData uri="http://schemas.openxmlformats.org/presentationml/2006/ole">
            <p:oleObj spid="_x0000_s69638" name="Equation" r:id="rId8" imgW="1688760" imgH="44424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Τίτλος"/>
          <p:cNvSpPr>
            <a:spLocks noGrp="1"/>
          </p:cNvSpPr>
          <p:nvPr>
            <p:ph type="title"/>
          </p:nvPr>
        </p:nvSpPr>
        <p:spPr/>
        <p:txBody>
          <a:bodyPr/>
          <a:lstStyle/>
          <a:p>
            <a:r>
              <a:rPr lang="el-GR" smtClean="0"/>
              <a:t>Άδειες Χρήσης</a:t>
            </a:r>
          </a:p>
        </p:txBody>
      </p:sp>
      <p:sp>
        <p:nvSpPr>
          <p:cNvPr id="17411" name="Περιεχόμενο"/>
          <p:cNvSpPr>
            <a:spLocks noGrp="1"/>
          </p:cNvSpPr>
          <p:nvPr>
            <p:ph idx="1"/>
          </p:nvPr>
        </p:nvSpPr>
        <p:spPr/>
        <p:txBody>
          <a:bodyPr/>
          <a:lstStyle/>
          <a:p>
            <a:r>
              <a:rPr lang="el-GR" smtClean="0"/>
              <a:t>Το παρόν εκπαιδευτικό υλικό υπόκειται σε</a:t>
            </a:r>
            <a:r>
              <a:rPr lang="en-US" smtClean="0"/>
              <a:t> </a:t>
            </a:r>
            <a:r>
              <a:rPr lang="el-GR" smtClean="0"/>
              <a:t>άδειες χρήσης </a:t>
            </a:r>
            <a:r>
              <a:rPr lang="en-US" smtClean="0"/>
              <a:t>Creative Commons. </a:t>
            </a:r>
          </a:p>
          <a:p>
            <a:r>
              <a:rPr lang="el-GR" smtClean="0"/>
              <a:t>Για εκπαιδευτικό υλικό, όπως εικόνες, που υπόκειται σε άλλου τύπου άδειας χρήσης, η άδεια χρήσης αναφέρεται ρητώς. </a:t>
            </a:r>
            <a:endParaRPr lang="el-GR" dirty="0" smtClean="0"/>
          </a:p>
        </p:txBody>
      </p:sp>
      <p:pic>
        <p:nvPicPr>
          <p:cNvPr id="17410" name="Άδεια χρήσης" descr="Αδεια χρήσης Αναφορά, παρόμοι διανομή"/>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400" y="4941888"/>
            <a:ext cx="158432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Αριθμός διαφάνειας"/>
          <p:cNvSpPr>
            <a:spLocks noGrp="1"/>
          </p:cNvSpPr>
          <p:nvPr>
            <p:ph type="sldNum" sz="quarter" idx="10"/>
          </p:nvPr>
        </p:nvSpPr>
        <p:spPr/>
        <p:txBody>
          <a:bodyPr/>
          <a:lstStyle/>
          <a:p>
            <a:pPr>
              <a:defRPr/>
            </a:pPr>
            <a:fld id="{7048A5D1-0C77-4547-B0F8-46C0139FFFC2}" type="slidenum">
              <a:rPr lang="el-GR" smtClean="0"/>
              <a:pPr>
                <a:defRPr/>
              </a:pPr>
              <a:t>2</a:t>
            </a:fld>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Γραμμικές απώλειες (2/3)</a:t>
            </a:r>
          </a:p>
        </p:txBody>
      </p:sp>
      <p:sp>
        <p:nvSpPr>
          <p:cNvPr id="21506" name="Περιεχόμενα"/>
          <p:cNvSpPr>
            <a:spLocks noGrp="1"/>
          </p:cNvSpPr>
          <p:nvPr>
            <p:ph idx="1"/>
          </p:nvPr>
        </p:nvSpPr>
        <p:spPr/>
        <p:txBody>
          <a:bodyPr/>
          <a:lstStyle/>
          <a:p>
            <a:pPr>
              <a:buNone/>
            </a:pPr>
            <a:r>
              <a:rPr lang="el-GR" b="1" dirty="0" smtClean="0"/>
              <a:t>Τύπος του </a:t>
            </a:r>
            <a:r>
              <a:rPr lang="en-US" b="1" dirty="0" err="1" smtClean="0"/>
              <a:t>Chezy</a:t>
            </a:r>
            <a:r>
              <a:rPr lang="el-GR" b="1" dirty="0" smtClean="0"/>
              <a:t>.</a:t>
            </a:r>
            <a:endParaRPr lang="en-US" b="1" dirty="0" smtClean="0"/>
          </a:p>
          <a:p>
            <a:pPr>
              <a:buNone/>
            </a:pPr>
            <a:r>
              <a:rPr lang="en-US" dirty="0" smtClean="0"/>
              <a:t>                              </a:t>
            </a:r>
            <a:r>
              <a:rPr lang="el-GR" dirty="0" smtClean="0"/>
              <a:t>όπου </a:t>
            </a:r>
            <a:r>
              <a:rPr lang="en-US" dirty="0" smtClean="0"/>
              <a:t>x=0.5</a:t>
            </a:r>
            <a:r>
              <a:rPr lang="el-GR" dirty="0" smtClean="0"/>
              <a:t>, </a:t>
            </a:r>
            <a:r>
              <a:rPr lang="en-US" dirty="0" smtClean="0"/>
              <a:t>y=0.5 </a:t>
            </a:r>
            <a:r>
              <a:rPr lang="el-GR" dirty="0" smtClean="0"/>
              <a:t>και ο συντελεστής </a:t>
            </a:r>
            <a:r>
              <a:rPr lang="en-US" dirty="0" smtClean="0"/>
              <a:t>C </a:t>
            </a:r>
            <a:r>
              <a:rPr lang="el-GR" dirty="0" smtClean="0"/>
              <a:t>υπολογίζεται με διάφορους τρόπους και είναι σταθερός.</a:t>
            </a:r>
          </a:p>
          <a:p>
            <a:pPr>
              <a:buNone/>
            </a:pPr>
            <a:r>
              <a:rPr lang="el-GR" b="1" dirty="0" smtClean="0"/>
              <a:t>Τύπος των </a:t>
            </a:r>
            <a:r>
              <a:rPr lang="en-US" b="1" dirty="0" smtClean="0"/>
              <a:t>Manning – </a:t>
            </a:r>
            <a:r>
              <a:rPr lang="en-US" b="1" dirty="0" err="1" smtClean="0"/>
              <a:t>Strickler</a:t>
            </a:r>
            <a:r>
              <a:rPr lang="el-GR" b="1" dirty="0" smtClean="0"/>
              <a:t>.</a:t>
            </a:r>
            <a:endParaRPr lang="en-US" b="1" dirty="0" smtClean="0"/>
          </a:p>
          <a:p>
            <a:pPr>
              <a:buNone/>
            </a:pPr>
            <a:r>
              <a:rPr lang="en-US" dirty="0" smtClean="0"/>
              <a:t>                               </a:t>
            </a:r>
            <a:r>
              <a:rPr lang="el-GR" dirty="0" smtClean="0"/>
              <a:t>όπου το       εξαρτάται από την ποιότητα των σωλήνων.</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20</a:t>
            </a:fld>
            <a:endParaRPr lang="el-GR"/>
          </a:p>
        </p:txBody>
      </p:sp>
      <p:graphicFrame>
        <p:nvGraphicFramePr>
          <p:cNvPr id="70659" name="Object 3"/>
          <p:cNvGraphicFramePr>
            <a:graphicFrameLocks noChangeAspect="1"/>
          </p:cNvGraphicFramePr>
          <p:nvPr/>
        </p:nvGraphicFramePr>
        <p:xfrm>
          <a:off x="899592" y="2132856"/>
          <a:ext cx="2401888" cy="487362"/>
        </p:xfrm>
        <a:graphic>
          <a:graphicData uri="http://schemas.openxmlformats.org/presentationml/2006/ole">
            <p:oleObj spid="_x0000_s70659" name="Equation" r:id="rId4" imgW="901440" imgH="177480" progId="Equation.DSMT4">
              <p:embed/>
            </p:oleObj>
          </a:graphicData>
        </a:graphic>
      </p:graphicFrame>
      <p:graphicFrame>
        <p:nvGraphicFramePr>
          <p:cNvPr id="70660" name="Object 4"/>
          <p:cNvGraphicFramePr>
            <a:graphicFrameLocks noChangeAspect="1"/>
          </p:cNvGraphicFramePr>
          <p:nvPr/>
        </p:nvGraphicFramePr>
        <p:xfrm>
          <a:off x="757238" y="4311947"/>
          <a:ext cx="2638425" cy="557213"/>
        </p:xfrm>
        <a:graphic>
          <a:graphicData uri="http://schemas.openxmlformats.org/presentationml/2006/ole">
            <p:oleObj spid="_x0000_s70660" name="Equation" r:id="rId5" imgW="990360" imgH="203040" progId="Equation.DSMT4">
              <p:embed/>
            </p:oleObj>
          </a:graphicData>
        </a:graphic>
      </p:graphicFrame>
      <p:graphicFrame>
        <p:nvGraphicFramePr>
          <p:cNvPr id="70661" name="Object 5"/>
          <p:cNvGraphicFramePr>
            <a:graphicFrameLocks noChangeAspect="1"/>
          </p:cNvGraphicFramePr>
          <p:nvPr/>
        </p:nvGraphicFramePr>
        <p:xfrm>
          <a:off x="4784080" y="4365104"/>
          <a:ext cx="508000" cy="576064"/>
        </p:xfrm>
        <a:graphic>
          <a:graphicData uri="http://schemas.openxmlformats.org/presentationml/2006/ole">
            <p:oleObj spid="_x0000_s70661" name="Equation" r:id="rId6" imgW="190440" imgH="19044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Γραμμικές απώλειες (3/3)</a:t>
            </a:r>
          </a:p>
        </p:txBody>
      </p:sp>
      <p:sp>
        <p:nvSpPr>
          <p:cNvPr id="21506" name="Περιεχόμενα"/>
          <p:cNvSpPr>
            <a:spLocks noGrp="1"/>
          </p:cNvSpPr>
          <p:nvPr>
            <p:ph idx="1"/>
          </p:nvPr>
        </p:nvSpPr>
        <p:spPr/>
        <p:txBody>
          <a:bodyPr/>
          <a:lstStyle/>
          <a:p>
            <a:pPr>
              <a:buNone/>
            </a:pPr>
            <a:r>
              <a:rPr lang="el-GR" b="1" dirty="0" smtClean="0"/>
              <a:t>Τύπος του </a:t>
            </a:r>
            <a:r>
              <a:rPr lang="en-US" b="1" dirty="0" smtClean="0"/>
              <a:t>Scimemi </a:t>
            </a:r>
            <a:r>
              <a:rPr lang="el-GR" b="1" dirty="0" smtClean="0"/>
              <a:t>για αμαντοσωλήνες.</a:t>
            </a:r>
          </a:p>
          <a:p>
            <a:pPr>
              <a:buNone/>
            </a:pPr>
            <a:endParaRPr lang="el-GR" dirty="0" smtClean="0"/>
          </a:p>
          <a:p>
            <a:pPr>
              <a:buNone/>
            </a:pPr>
            <a:r>
              <a:rPr lang="el-GR" b="1" dirty="0" smtClean="0"/>
              <a:t>Τύπος των </a:t>
            </a:r>
            <a:r>
              <a:rPr lang="en-US" b="1" dirty="0" smtClean="0"/>
              <a:t>Scimemi – Veronese </a:t>
            </a:r>
            <a:r>
              <a:rPr lang="el-GR" b="1" dirty="0" smtClean="0"/>
              <a:t>για χαλυβδοσωλήνες καινούριους.</a:t>
            </a:r>
          </a:p>
          <a:p>
            <a:pPr>
              <a:buNone/>
            </a:pPr>
            <a:endParaRPr lang="el-GR" dirty="0" smtClean="0"/>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21</a:t>
            </a:fld>
            <a:endParaRPr lang="el-GR"/>
          </a:p>
        </p:txBody>
      </p:sp>
      <p:graphicFrame>
        <p:nvGraphicFramePr>
          <p:cNvPr id="71682" name="Object 2"/>
          <p:cNvGraphicFramePr>
            <a:graphicFrameLocks noChangeAspect="1"/>
          </p:cNvGraphicFramePr>
          <p:nvPr/>
        </p:nvGraphicFramePr>
        <p:xfrm>
          <a:off x="899592" y="2133600"/>
          <a:ext cx="3672408" cy="487363"/>
        </p:xfrm>
        <a:graphic>
          <a:graphicData uri="http://schemas.openxmlformats.org/presentationml/2006/ole">
            <p:oleObj spid="_x0000_s71682" name="Equation" r:id="rId4" imgW="1218960" imgH="177480" progId="Equation.DSMT4">
              <p:embed/>
            </p:oleObj>
          </a:graphicData>
        </a:graphic>
      </p:graphicFrame>
      <p:graphicFrame>
        <p:nvGraphicFramePr>
          <p:cNvPr id="71683" name="Object 3"/>
          <p:cNvGraphicFramePr>
            <a:graphicFrameLocks noChangeAspect="1"/>
          </p:cNvGraphicFramePr>
          <p:nvPr/>
        </p:nvGraphicFramePr>
        <p:xfrm>
          <a:off x="742950" y="3878263"/>
          <a:ext cx="3757042" cy="487362"/>
        </p:xfrm>
        <a:graphic>
          <a:graphicData uri="http://schemas.openxmlformats.org/presentationml/2006/ole">
            <p:oleObj spid="_x0000_s71683" name="Equation" r:id="rId5" imgW="1282680" imgH="17748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Κόστος αγωγών ανά τρέχον μέτρο (1/1)</a:t>
            </a:r>
          </a:p>
        </p:txBody>
      </p:sp>
      <p:sp>
        <p:nvSpPr>
          <p:cNvPr id="21506" name="Περιεχόμενα"/>
          <p:cNvSpPr>
            <a:spLocks noGrp="1"/>
          </p:cNvSpPr>
          <p:nvPr>
            <p:ph idx="1"/>
          </p:nvPr>
        </p:nvSpPr>
        <p:spPr/>
        <p:txBody>
          <a:bodyPr/>
          <a:lstStyle/>
          <a:p>
            <a:pPr>
              <a:buNone/>
            </a:pPr>
            <a:r>
              <a:rPr lang="el-GR" dirty="0" smtClean="0"/>
              <a:t>Η δαπάνη των αγωγών ανά τρέχον μέτρο μπορεί να τεθεί γενικά με τη σχέση:</a:t>
            </a:r>
          </a:p>
          <a:p>
            <a:pPr>
              <a:buNone/>
            </a:pPr>
            <a:r>
              <a:rPr lang="el-GR" dirty="0" smtClean="0"/>
              <a:t>Η σχέση αυτή είναι εμπειρική εξαρτάται από παράγοντες όπως το κόστος προμήθειας των αγωγών, τη μεταφορά των αγωγών επί τόπου των έργων, την τοποθέτησή τους, την εκσκαφή του σκάμματος, την επίχωση, τις απαιτούμενες αντλήσεις, τον καθαρισμό της ζώνης εργασίας κλπ.</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22</a:t>
            </a:fld>
            <a:endParaRPr lang="el-GR"/>
          </a:p>
        </p:txBody>
      </p:sp>
      <p:graphicFrame>
        <p:nvGraphicFramePr>
          <p:cNvPr id="72706" name="Object 2"/>
          <p:cNvGraphicFramePr>
            <a:graphicFrameLocks noChangeAspect="1"/>
          </p:cNvGraphicFramePr>
          <p:nvPr/>
        </p:nvGraphicFramePr>
        <p:xfrm>
          <a:off x="6921698" y="2005533"/>
          <a:ext cx="1682750" cy="487363"/>
        </p:xfrm>
        <a:graphic>
          <a:graphicData uri="http://schemas.openxmlformats.org/presentationml/2006/ole">
            <p:oleObj spid="_x0000_s72706" name="Equation" r:id="rId4" imgW="558720" imgH="17748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Ελαχιστοποίηση του κόστους (1/5)</a:t>
            </a:r>
          </a:p>
        </p:txBody>
      </p:sp>
      <p:sp>
        <p:nvSpPr>
          <p:cNvPr id="21506" name="Περιεχόμενα"/>
          <p:cNvSpPr>
            <a:spLocks noGrp="1"/>
          </p:cNvSpPr>
          <p:nvPr>
            <p:ph idx="1"/>
          </p:nvPr>
        </p:nvSpPr>
        <p:spPr/>
        <p:txBody>
          <a:bodyPr/>
          <a:lstStyle/>
          <a:p>
            <a:pPr>
              <a:buNone/>
            </a:pPr>
            <a:r>
              <a:rPr lang="el-GR" dirty="0" smtClean="0"/>
              <a:t>Η ολική δαπάνη του δικτύου εκφράζεται ως:</a:t>
            </a:r>
          </a:p>
          <a:p>
            <a:pPr>
              <a:buNone/>
            </a:pPr>
            <a:endParaRPr lang="el-GR" dirty="0" smtClean="0"/>
          </a:p>
          <a:p>
            <a:pPr>
              <a:buNone/>
            </a:pPr>
            <a:endParaRPr lang="el-GR" dirty="0" smtClean="0"/>
          </a:p>
          <a:p>
            <a:pPr>
              <a:buNone/>
            </a:pPr>
            <a:r>
              <a:rPr lang="el-GR" dirty="0" smtClean="0"/>
              <a:t>όπου                             και</a:t>
            </a:r>
          </a:p>
          <a:p>
            <a:pPr>
              <a:buNone/>
            </a:pPr>
            <a:endParaRPr lang="el-GR" dirty="0" smtClean="0"/>
          </a:p>
          <a:p>
            <a:pPr>
              <a:buNone/>
            </a:pPr>
            <a:r>
              <a:rPr lang="el-GR" dirty="0" smtClean="0"/>
              <a:t>Για κάθε αγωγό εισάγουμε τη συνάρτηση:</a:t>
            </a:r>
          </a:p>
          <a:p>
            <a:pPr>
              <a:buNone/>
            </a:pPr>
            <a:r>
              <a:rPr lang="el-GR" dirty="0" smtClean="0"/>
              <a:t>                                    και έχουμε</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23</a:t>
            </a:fld>
            <a:endParaRPr lang="el-GR"/>
          </a:p>
        </p:txBody>
      </p:sp>
      <p:graphicFrame>
        <p:nvGraphicFramePr>
          <p:cNvPr id="73730" name="Object 2"/>
          <p:cNvGraphicFramePr>
            <a:graphicFrameLocks noChangeAspect="1"/>
          </p:cNvGraphicFramePr>
          <p:nvPr/>
        </p:nvGraphicFramePr>
        <p:xfrm>
          <a:off x="539552" y="1995364"/>
          <a:ext cx="3519488" cy="1217612"/>
        </p:xfrm>
        <a:graphic>
          <a:graphicData uri="http://schemas.openxmlformats.org/presentationml/2006/ole">
            <p:oleObj spid="_x0000_s73730" name="Equation" r:id="rId4" imgW="1168200" imgH="444240" progId="Equation.DSMT4">
              <p:embed/>
            </p:oleObj>
          </a:graphicData>
        </a:graphic>
      </p:graphicFrame>
      <p:graphicFrame>
        <p:nvGraphicFramePr>
          <p:cNvPr id="73731" name="Object 3"/>
          <p:cNvGraphicFramePr>
            <a:graphicFrameLocks noChangeAspect="1"/>
          </p:cNvGraphicFramePr>
          <p:nvPr/>
        </p:nvGraphicFramePr>
        <p:xfrm>
          <a:off x="1522487" y="3176513"/>
          <a:ext cx="2257425" cy="1044575"/>
        </p:xfrm>
        <a:graphic>
          <a:graphicData uri="http://schemas.openxmlformats.org/presentationml/2006/ole">
            <p:oleObj spid="_x0000_s73731" name="Equation" r:id="rId5" imgW="749160" imgH="380880" progId="Equation.DSMT4">
              <p:embed/>
            </p:oleObj>
          </a:graphicData>
        </a:graphic>
      </p:graphicFrame>
      <p:graphicFrame>
        <p:nvGraphicFramePr>
          <p:cNvPr id="73733" name="Object 5"/>
          <p:cNvGraphicFramePr>
            <a:graphicFrameLocks noChangeAspect="1"/>
          </p:cNvGraphicFramePr>
          <p:nvPr/>
        </p:nvGraphicFramePr>
        <p:xfrm>
          <a:off x="5076056" y="3174355"/>
          <a:ext cx="2297113" cy="974725"/>
        </p:xfrm>
        <a:graphic>
          <a:graphicData uri="http://schemas.openxmlformats.org/presentationml/2006/ole">
            <p:oleObj spid="_x0000_s73733" name="Equation" r:id="rId6" imgW="761760" imgH="355320" progId="Equation.DSMT4">
              <p:embed/>
            </p:oleObj>
          </a:graphicData>
        </a:graphic>
      </p:graphicFrame>
      <p:graphicFrame>
        <p:nvGraphicFramePr>
          <p:cNvPr id="73734" name="Object 6"/>
          <p:cNvGraphicFramePr>
            <a:graphicFrameLocks noChangeAspect="1"/>
          </p:cNvGraphicFramePr>
          <p:nvPr/>
        </p:nvGraphicFramePr>
        <p:xfrm>
          <a:off x="601737" y="5227638"/>
          <a:ext cx="3178175" cy="1044575"/>
        </p:xfrm>
        <a:graphic>
          <a:graphicData uri="http://schemas.openxmlformats.org/presentationml/2006/ole">
            <p:oleObj spid="_x0000_s73734" name="Equation" r:id="rId7" imgW="1054080" imgH="380880" progId="Equation.DSMT4">
              <p:embed/>
            </p:oleObj>
          </a:graphicData>
        </a:graphic>
      </p:graphicFrame>
      <p:graphicFrame>
        <p:nvGraphicFramePr>
          <p:cNvPr id="73735" name="Object 7"/>
          <p:cNvGraphicFramePr>
            <a:graphicFrameLocks noChangeAspect="1"/>
          </p:cNvGraphicFramePr>
          <p:nvPr/>
        </p:nvGraphicFramePr>
        <p:xfrm>
          <a:off x="5864299" y="5013325"/>
          <a:ext cx="2524125" cy="1217613"/>
        </p:xfrm>
        <a:graphic>
          <a:graphicData uri="http://schemas.openxmlformats.org/presentationml/2006/ole">
            <p:oleObj spid="_x0000_s73735" name="Equation" r:id="rId8" imgW="838080" imgH="44424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Ελαχιστοποίηση του κόστους (2/5)</a:t>
            </a:r>
          </a:p>
        </p:txBody>
      </p:sp>
      <p:sp>
        <p:nvSpPr>
          <p:cNvPr id="21506" name="Περιεχόμενα"/>
          <p:cNvSpPr>
            <a:spLocks noGrp="1"/>
          </p:cNvSpPr>
          <p:nvPr>
            <p:ph idx="1"/>
          </p:nvPr>
        </p:nvSpPr>
        <p:spPr/>
        <p:txBody>
          <a:bodyPr/>
          <a:lstStyle/>
          <a:p>
            <a:pPr>
              <a:buNone/>
            </a:pPr>
            <a:r>
              <a:rPr lang="el-GR" dirty="0" smtClean="0"/>
              <a:t>Αυτό που ζητάμε επομένως είναι η ελαχιστοποίηση της παραπάνω συνάρτησης με βάση τα             και                     </a:t>
            </a:r>
            <a:r>
              <a:rPr lang="en-US" dirty="0" smtClean="0"/>
              <a:t>(</a:t>
            </a:r>
            <a:r>
              <a:rPr lang="el-GR" dirty="0" smtClean="0"/>
              <a:t>όπου </a:t>
            </a:r>
            <a:r>
              <a:rPr lang="en-US" dirty="0" smtClean="0"/>
              <a:t>j=1,2,3…k).</a:t>
            </a:r>
          </a:p>
          <a:p>
            <a:pPr>
              <a:buNone/>
            </a:pPr>
            <a:r>
              <a:rPr lang="el-GR" dirty="0" smtClean="0"/>
              <a:t>Μετά από πράξεις οδηγούμαστε στην επίλυση του συστήματος:</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24</a:t>
            </a:fld>
            <a:endParaRPr lang="el-GR"/>
          </a:p>
        </p:txBody>
      </p:sp>
      <p:graphicFrame>
        <p:nvGraphicFramePr>
          <p:cNvPr id="74754" name="Object 2"/>
          <p:cNvGraphicFramePr>
            <a:graphicFrameLocks noChangeAspect="1"/>
          </p:cNvGraphicFramePr>
          <p:nvPr/>
        </p:nvGraphicFramePr>
        <p:xfrm>
          <a:off x="2771800" y="2474665"/>
          <a:ext cx="1081087" cy="522287"/>
        </p:xfrm>
        <a:graphic>
          <a:graphicData uri="http://schemas.openxmlformats.org/presentationml/2006/ole">
            <p:oleObj spid="_x0000_s74754" name="Equation" r:id="rId4" imgW="431640" imgH="190440" progId="Equation.DSMT4">
              <p:embed/>
            </p:oleObj>
          </a:graphicData>
        </a:graphic>
      </p:graphicFrame>
      <p:graphicFrame>
        <p:nvGraphicFramePr>
          <p:cNvPr id="74755" name="Object 3"/>
          <p:cNvGraphicFramePr>
            <a:graphicFrameLocks noChangeAspect="1"/>
          </p:cNvGraphicFramePr>
          <p:nvPr/>
        </p:nvGraphicFramePr>
        <p:xfrm>
          <a:off x="4500563" y="2336800"/>
          <a:ext cx="1871662" cy="744538"/>
        </p:xfrm>
        <a:graphic>
          <a:graphicData uri="http://schemas.openxmlformats.org/presentationml/2006/ole">
            <p:oleObj spid="_x0000_s74755" name="Equation" r:id="rId5" imgW="863280" imgH="380880" progId="Equation.DSMT4">
              <p:embed/>
            </p:oleObj>
          </a:graphicData>
        </a:graphic>
      </p:graphicFrame>
      <p:graphicFrame>
        <p:nvGraphicFramePr>
          <p:cNvPr id="74756" name="Object 4"/>
          <p:cNvGraphicFramePr>
            <a:graphicFrameLocks noChangeAspect="1"/>
          </p:cNvGraphicFramePr>
          <p:nvPr/>
        </p:nvGraphicFramePr>
        <p:xfrm>
          <a:off x="755576" y="5301208"/>
          <a:ext cx="2952328" cy="864096"/>
        </p:xfrm>
        <a:graphic>
          <a:graphicData uri="http://schemas.openxmlformats.org/presentationml/2006/ole">
            <p:oleObj spid="_x0000_s74756" name="Equation" r:id="rId6" imgW="1193760" imgH="380880" progId="Equation.DSMT4">
              <p:embed/>
            </p:oleObj>
          </a:graphicData>
        </a:graphic>
      </p:graphicFrame>
      <p:graphicFrame>
        <p:nvGraphicFramePr>
          <p:cNvPr id="74757" name="Object 5"/>
          <p:cNvGraphicFramePr>
            <a:graphicFrameLocks noChangeAspect="1"/>
          </p:cNvGraphicFramePr>
          <p:nvPr/>
        </p:nvGraphicFramePr>
        <p:xfrm>
          <a:off x="827584" y="4446588"/>
          <a:ext cx="3312368" cy="998636"/>
        </p:xfrm>
        <a:graphic>
          <a:graphicData uri="http://schemas.openxmlformats.org/presentationml/2006/ole">
            <p:oleObj spid="_x0000_s74757" name="Equation" r:id="rId7" imgW="1269720" imgH="44424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Ελαχιστοποίηση του κόστους (3/5)</a:t>
            </a:r>
          </a:p>
        </p:txBody>
      </p:sp>
      <p:sp>
        <p:nvSpPr>
          <p:cNvPr id="21506" name="Περιεχόμενα"/>
          <p:cNvSpPr>
            <a:spLocks noGrp="1"/>
          </p:cNvSpPr>
          <p:nvPr>
            <p:ph idx="1"/>
          </p:nvPr>
        </p:nvSpPr>
        <p:spPr/>
        <p:txBody>
          <a:bodyPr/>
          <a:lstStyle/>
          <a:p>
            <a:pPr>
              <a:buNone/>
            </a:pPr>
            <a:r>
              <a:rPr lang="el-GR" dirty="0" smtClean="0"/>
              <a:t>Το παραπάνω σύστημα είναι μη γραμμικό και η επίλυσή του γίνεται με επαναληπτικές μεθόδους.</a:t>
            </a:r>
          </a:p>
          <a:p>
            <a:pPr>
              <a:buNone/>
            </a:pPr>
            <a:r>
              <a:rPr lang="el-GR" dirty="0" smtClean="0"/>
              <a:t>Περίπτωση ενός δικτύου με αγωγούς στη σειρά.</a:t>
            </a:r>
          </a:p>
          <a:p>
            <a:pPr>
              <a:buNone/>
            </a:pPr>
            <a:r>
              <a:rPr lang="el-GR" dirty="0" smtClean="0"/>
              <a:t>Το παραπάνω σύστημα γίνεται</a:t>
            </a:r>
          </a:p>
          <a:p>
            <a:pPr>
              <a:buNone/>
            </a:pPr>
            <a:r>
              <a:rPr lang="el-GR" dirty="0" smtClean="0"/>
              <a:t>                                 (μία μόνο διαδρομή)</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25</a:t>
            </a:fld>
            <a:endParaRPr lang="el-GR"/>
          </a:p>
        </p:txBody>
      </p:sp>
      <p:graphicFrame>
        <p:nvGraphicFramePr>
          <p:cNvPr id="75778" name="Object 2"/>
          <p:cNvGraphicFramePr>
            <a:graphicFrameLocks noChangeAspect="1"/>
          </p:cNvGraphicFramePr>
          <p:nvPr/>
        </p:nvGraphicFramePr>
        <p:xfrm>
          <a:off x="611188" y="5089525"/>
          <a:ext cx="2952750" cy="931763"/>
        </p:xfrm>
        <a:graphic>
          <a:graphicData uri="http://schemas.openxmlformats.org/presentationml/2006/ole">
            <p:oleObj spid="_x0000_s75778" name="Equation" r:id="rId4" imgW="1193760" imgH="368280" progId="Equation.DSMT4">
              <p:embed/>
            </p:oleObj>
          </a:graphicData>
        </a:graphic>
      </p:graphicFrame>
      <p:graphicFrame>
        <p:nvGraphicFramePr>
          <p:cNvPr id="75779" name="Object 3"/>
          <p:cNvGraphicFramePr>
            <a:graphicFrameLocks noChangeAspect="1"/>
          </p:cNvGraphicFramePr>
          <p:nvPr/>
        </p:nvGraphicFramePr>
        <p:xfrm>
          <a:off x="611560" y="4149080"/>
          <a:ext cx="2821558" cy="1080120"/>
        </p:xfrm>
        <a:graphic>
          <a:graphicData uri="http://schemas.openxmlformats.org/presentationml/2006/ole">
            <p:oleObj spid="_x0000_s75779" name="Equation" r:id="rId5" imgW="1054080" imgH="44424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Ελαχιστοποίηση του κόστους (4/5)</a:t>
            </a:r>
            <a:endParaRPr lang="el-GR" dirty="0"/>
          </a:p>
        </p:txBody>
      </p:sp>
      <p:sp>
        <p:nvSpPr>
          <p:cNvPr id="3" name="Content Placeholder 2"/>
          <p:cNvSpPr>
            <a:spLocks noGrp="1"/>
          </p:cNvSpPr>
          <p:nvPr>
            <p:ph idx="1"/>
          </p:nvPr>
        </p:nvSpPr>
        <p:spPr/>
        <p:txBody>
          <a:bodyPr>
            <a:normAutofit/>
          </a:bodyPr>
          <a:lstStyle/>
          <a:p>
            <a:pPr>
              <a:buNone/>
            </a:pPr>
            <a:r>
              <a:rPr lang="el-GR" dirty="0" smtClean="0"/>
              <a:t>Λύνουμε τη δεύτερη εξίσωση ως προς       και αντικαθιστούμε στη δεύτερη οπότε έχουμε:</a:t>
            </a:r>
          </a:p>
          <a:p>
            <a:pPr>
              <a:buNone/>
            </a:pPr>
            <a:endParaRPr lang="el-GR" dirty="0" smtClean="0"/>
          </a:p>
          <a:p>
            <a:pPr>
              <a:buNone/>
            </a:pPr>
            <a:endParaRPr lang="el-GR" dirty="0" smtClean="0"/>
          </a:p>
          <a:p>
            <a:pPr>
              <a:buNone/>
            </a:pPr>
            <a:r>
              <a:rPr lang="el-GR" dirty="0" smtClean="0"/>
              <a:t>Η οποία δίνει πάντοτε </a:t>
            </a:r>
            <a:r>
              <a:rPr lang="en-US" dirty="0" smtClean="0"/>
              <a:t>            </a:t>
            </a:r>
            <a:r>
              <a:rPr lang="el-GR" dirty="0" smtClean="0"/>
              <a:t>, αλλά πρέπει να ελεγχθούν οι ανισότητες</a:t>
            </a:r>
          </a:p>
          <a:p>
            <a:pPr>
              <a:buNone/>
            </a:pPr>
            <a:r>
              <a:rPr lang="el-GR" dirty="0" smtClean="0"/>
              <a:t>για όλους τους κόμβους τους δικτύου.</a:t>
            </a:r>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26</a:t>
            </a:fld>
            <a:endParaRPr lang="el-GR" dirty="0"/>
          </a:p>
        </p:txBody>
      </p:sp>
      <p:graphicFrame>
        <p:nvGraphicFramePr>
          <p:cNvPr id="76802" name="Object 2"/>
          <p:cNvGraphicFramePr>
            <a:graphicFrameLocks noChangeAspect="1"/>
          </p:cNvGraphicFramePr>
          <p:nvPr/>
        </p:nvGraphicFramePr>
        <p:xfrm>
          <a:off x="6876256" y="1525290"/>
          <a:ext cx="576064" cy="535558"/>
        </p:xfrm>
        <a:graphic>
          <a:graphicData uri="http://schemas.openxmlformats.org/presentationml/2006/ole">
            <p:oleObj spid="_x0000_s76802" name="Equation" r:id="rId3" imgW="203040" imgH="190440" progId="Equation.DSMT4">
              <p:embed/>
            </p:oleObj>
          </a:graphicData>
        </a:graphic>
      </p:graphicFrame>
      <p:graphicFrame>
        <p:nvGraphicFramePr>
          <p:cNvPr id="76803" name="Object 3"/>
          <p:cNvGraphicFramePr>
            <a:graphicFrameLocks noChangeAspect="1"/>
          </p:cNvGraphicFramePr>
          <p:nvPr/>
        </p:nvGraphicFramePr>
        <p:xfrm>
          <a:off x="818654" y="2407915"/>
          <a:ext cx="3105274" cy="1381125"/>
        </p:xfrm>
        <a:graphic>
          <a:graphicData uri="http://schemas.openxmlformats.org/presentationml/2006/ole">
            <p:oleObj spid="_x0000_s76803" name="Equation" r:id="rId4" imgW="1168200" imgH="545760" progId="Equation.DSMT4">
              <p:embed/>
            </p:oleObj>
          </a:graphicData>
        </a:graphic>
      </p:graphicFrame>
      <p:graphicFrame>
        <p:nvGraphicFramePr>
          <p:cNvPr id="76804" name="Object 4"/>
          <p:cNvGraphicFramePr>
            <a:graphicFrameLocks noChangeAspect="1"/>
          </p:cNvGraphicFramePr>
          <p:nvPr/>
        </p:nvGraphicFramePr>
        <p:xfrm>
          <a:off x="4283968" y="3902124"/>
          <a:ext cx="1187450" cy="534988"/>
        </p:xfrm>
        <a:graphic>
          <a:graphicData uri="http://schemas.openxmlformats.org/presentationml/2006/ole">
            <p:oleObj spid="_x0000_s76804" name="Equation" r:id="rId5" imgW="419040" imgH="190440" progId="Equation.DSMT4">
              <p:embed/>
            </p:oleObj>
          </a:graphicData>
        </a:graphic>
      </p:graphicFrame>
      <p:graphicFrame>
        <p:nvGraphicFramePr>
          <p:cNvPr id="76805" name="Object 5"/>
          <p:cNvGraphicFramePr>
            <a:graphicFrameLocks noChangeAspect="1"/>
          </p:cNvGraphicFramePr>
          <p:nvPr/>
        </p:nvGraphicFramePr>
        <p:xfrm>
          <a:off x="5148064" y="4225330"/>
          <a:ext cx="2576512" cy="931862"/>
        </p:xfrm>
        <a:graphic>
          <a:graphicData uri="http://schemas.openxmlformats.org/presentationml/2006/ole">
            <p:oleObj spid="_x0000_s76805" name="Equation" r:id="rId6" imgW="1041120" imgH="368280" progId="Equation.DSMT4">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Ελαχιστοποίηση του κόστους (5/5)</a:t>
            </a:r>
            <a:endParaRPr lang="el-GR" dirty="0"/>
          </a:p>
        </p:txBody>
      </p:sp>
      <p:sp>
        <p:nvSpPr>
          <p:cNvPr id="3" name="Content Placeholder 2"/>
          <p:cNvSpPr>
            <a:spLocks noGrp="1"/>
          </p:cNvSpPr>
          <p:nvPr>
            <p:ph idx="1"/>
          </p:nvPr>
        </p:nvSpPr>
        <p:spPr/>
        <p:txBody>
          <a:bodyPr/>
          <a:lstStyle/>
          <a:p>
            <a:pPr>
              <a:buNone/>
            </a:pPr>
            <a:r>
              <a:rPr lang="el-GR" dirty="0" smtClean="0"/>
              <a:t>Εάν οι ανισότητες δεν ισχύουν για έναν ή περισσότερους κόμβους τότε η λύση δεν είναι ορθή και πρέπει να διαχωριστεί το δίκτυο σε δύο ή περισσότερα ανεξάρτητα τμήματα. </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Αρδευτικό δίκτυο με αντλιοστάσιο (1/4)</a:t>
            </a:r>
            <a:endParaRPr lang="el-GR" dirty="0"/>
          </a:p>
        </p:txBody>
      </p:sp>
      <p:sp>
        <p:nvSpPr>
          <p:cNvPr id="3" name="Content Placeholder 2"/>
          <p:cNvSpPr>
            <a:spLocks noGrp="1"/>
          </p:cNvSpPr>
          <p:nvPr>
            <p:ph idx="1"/>
          </p:nvPr>
        </p:nvSpPr>
        <p:spPr/>
        <p:txBody>
          <a:bodyPr>
            <a:normAutofit fontScale="92500" lnSpcReduction="10000"/>
          </a:bodyPr>
          <a:lstStyle/>
          <a:p>
            <a:pPr>
              <a:buNone/>
            </a:pPr>
            <a:r>
              <a:rPr lang="el-GR" dirty="0" smtClean="0"/>
              <a:t>Στην περίπτωση αυτή πρέπει να υπάρχει διαθέσιμο φορτίο </a:t>
            </a:r>
            <a:r>
              <a:rPr lang="en-US" dirty="0" smtClean="0"/>
              <a:t>h=p/</a:t>
            </a:r>
            <a:r>
              <a:rPr lang="el-GR" dirty="0" smtClean="0"/>
              <a:t>γ</a:t>
            </a:r>
            <a:r>
              <a:rPr lang="en-US" dirty="0" smtClean="0"/>
              <a:t>, </a:t>
            </a:r>
            <a:r>
              <a:rPr lang="el-GR" dirty="0" smtClean="0"/>
              <a:t>για τις ανάγκες των εκτοξευτήρων άρδευσης.</a:t>
            </a:r>
          </a:p>
          <a:p>
            <a:pPr>
              <a:buNone/>
            </a:pPr>
            <a:r>
              <a:rPr lang="el-GR" dirty="0" smtClean="0"/>
              <a:t>Για να βρούμε την οικονομική διάμετρο του αγωγού καταθλίψεως θα πρέπει να λάβουμε υπόψη μας το ολικό κόστος του συστήματος σωλήνα-αντλιοστασίου. Συνήθως εξετάζουμε το ετήσιο κόστος που αποτελείται από:</a:t>
            </a:r>
          </a:p>
          <a:p>
            <a:r>
              <a:rPr lang="el-GR" dirty="0" smtClean="0"/>
              <a:t>Το κόστος αποθέσεως του υλικού αγωγού.</a:t>
            </a:r>
          </a:p>
          <a:p>
            <a:r>
              <a:rPr lang="el-GR" dirty="0" smtClean="0"/>
              <a:t>Το κόστος εκμεταλλεύσεως του αντλιοστασίου.</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Αρδευτικό δίκτυο με αντλιοστάσιο (2/4)</a:t>
            </a:r>
            <a:endParaRPr lang="el-GR" dirty="0"/>
          </a:p>
        </p:txBody>
      </p:sp>
      <p:sp>
        <p:nvSpPr>
          <p:cNvPr id="3" name="Content Placeholder 2"/>
          <p:cNvSpPr>
            <a:spLocks noGrp="1"/>
          </p:cNvSpPr>
          <p:nvPr>
            <p:ph idx="1"/>
          </p:nvPr>
        </p:nvSpPr>
        <p:spPr/>
        <p:txBody>
          <a:bodyPr>
            <a:normAutofit fontScale="92500" lnSpcReduction="20000"/>
          </a:bodyPr>
          <a:lstStyle/>
          <a:p>
            <a:pPr>
              <a:buNone/>
            </a:pPr>
            <a:r>
              <a:rPr lang="el-GR" dirty="0" smtClean="0"/>
              <a:t>Η απόσβεση των υλικών του αγωγού θεωρείται ότι γίνεται μέσα σε διάστημα 30 ετών για χαλυβδοσωλήνες και 50 ετών για αμιαντοσωλήνες ή σωλήνες από </a:t>
            </a:r>
            <a:r>
              <a:rPr lang="en-US" dirty="0" smtClean="0"/>
              <a:t>P.V.C.</a:t>
            </a:r>
            <a:r>
              <a:rPr lang="el-GR" dirty="0" smtClean="0"/>
              <a:t> και με επιτόκιο 6-10%. Ο συντελεστής της ετήσιας δαπάνης αποσβέσεως ε δίνεται από:</a:t>
            </a:r>
          </a:p>
          <a:p>
            <a:pPr>
              <a:buNone/>
            </a:pPr>
            <a:endParaRPr lang="el-GR" dirty="0" smtClean="0"/>
          </a:p>
          <a:p>
            <a:pPr>
              <a:buNone/>
            </a:pPr>
            <a:r>
              <a:rPr lang="el-GR" dirty="0" smtClean="0"/>
              <a:t>όπου </a:t>
            </a:r>
            <a:r>
              <a:rPr lang="en-US" dirty="0" smtClean="0"/>
              <a:t>B=</a:t>
            </a:r>
            <a:r>
              <a:rPr lang="el-GR" dirty="0" smtClean="0"/>
              <a:t>το κεφάλαιο.</a:t>
            </a:r>
          </a:p>
          <a:p>
            <a:pPr>
              <a:buNone/>
            </a:pPr>
            <a:r>
              <a:rPr lang="el-GR" dirty="0" smtClean="0"/>
              <a:t>           Τ=το επιτόκιο.</a:t>
            </a:r>
          </a:p>
          <a:p>
            <a:pPr>
              <a:buNone/>
            </a:pPr>
            <a:r>
              <a:rPr lang="el-GR" dirty="0" smtClean="0"/>
              <a:t>           Ν=ο χρόνος αποσβέσεως του υλικού.</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29</a:t>
            </a:fld>
            <a:endParaRPr lang="el-GR" dirty="0"/>
          </a:p>
        </p:txBody>
      </p:sp>
      <p:graphicFrame>
        <p:nvGraphicFramePr>
          <p:cNvPr id="77826" name="Object 2"/>
          <p:cNvGraphicFramePr>
            <a:graphicFrameLocks noChangeAspect="1"/>
          </p:cNvGraphicFramePr>
          <p:nvPr/>
        </p:nvGraphicFramePr>
        <p:xfrm>
          <a:off x="899592" y="3619103"/>
          <a:ext cx="2260600" cy="818009"/>
        </p:xfrm>
        <a:graphic>
          <a:graphicData uri="http://schemas.openxmlformats.org/presentationml/2006/ole">
            <p:oleObj spid="_x0000_s77826" name="Equation" r:id="rId3" imgW="850680" imgH="38088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Τίτλος"/>
          <p:cNvSpPr>
            <a:spLocks noGrp="1"/>
          </p:cNvSpPr>
          <p:nvPr>
            <p:ph type="title"/>
          </p:nvPr>
        </p:nvSpPr>
        <p:spPr/>
        <p:txBody>
          <a:bodyPr/>
          <a:lstStyle/>
          <a:p>
            <a:r>
              <a:rPr lang="el-GR" smtClean="0"/>
              <a:t>Χρηματοδότηση</a:t>
            </a:r>
            <a:endParaRPr lang="el-GR" dirty="0" smtClean="0"/>
          </a:p>
        </p:txBody>
      </p:sp>
      <p:sp>
        <p:nvSpPr>
          <p:cNvPr id="3" name="Περιεχόμενα"/>
          <p:cNvSpPr>
            <a:spLocks noGrp="1"/>
          </p:cNvSpPr>
          <p:nvPr>
            <p:ph idx="1"/>
          </p:nvPr>
        </p:nvSpPr>
        <p:spPr>
          <a:xfrm>
            <a:off x="457200" y="1440000"/>
            <a:ext cx="8229600" cy="3478075"/>
          </a:xfrm>
        </p:spPr>
        <p:txBody>
          <a:bodyPr>
            <a:normAutofit fontScale="77500" lnSpcReduction="20000"/>
          </a:bodyPr>
          <a:lstStyle/>
          <a:p>
            <a:r>
              <a:rPr lang="el-GR" dirty="0" smtClean="0"/>
              <a:t>Το παρόν εκπαιδευτικό υλικό έχει αναπτυχθεί στα πλαίσια του εκπαιδευτικού έργου του διδάσκοντα.</a:t>
            </a:r>
            <a:endParaRPr lang="en-US" dirty="0" smtClean="0"/>
          </a:p>
          <a:p>
            <a:r>
              <a:rPr lang="el-GR" dirty="0" smtClean="0"/>
              <a:t>Το έργο «Ανοικτά Ακαδημαϊκά Μαθήματα στο Αριστοτέλειο Πανεπιστήμιο Θεσσαλονίκης» έχει χρηματοδοτήσει μόνο την αναδιαμόρφωση του εκπαιδευτικού υλικού. </a:t>
            </a:r>
          </a:p>
          <a:p>
            <a:r>
              <a:rPr lang="el-GR"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p>
          <a:p>
            <a:endParaRPr lang="el-GR" dirty="0" smtClean="0"/>
          </a:p>
        </p:txBody>
      </p:sp>
      <p:pic>
        <p:nvPicPr>
          <p:cNvPr id="18437" name="ΕΣΠΑ Logo" descr="Λογότυπο επιχειρησιακού προγράμματος εκπαίδευσης και δια βίου μάθησης&#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2925" y="4918075"/>
            <a:ext cx="551815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Αριθμός διαφάνειας"/>
          <p:cNvSpPr>
            <a:spLocks noGrp="1"/>
          </p:cNvSpPr>
          <p:nvPr>
            <p:ph type="sldNum" sz="quarter" idx="10"/>
          </p:nvPr>
        </p:nvSpPr>
        <p:spPr/>
        <p:txBody>
          <a:bodyPr/>
          <a:lstStyle/>
          <a:p>
            <a:fld id="{EDA92601-FC85-4CC9-AF63-41ABF6AEBAD1}" type="slidenum">
              <a:rPr lang="el-GR" smtClean="0"/>
              <a:pPr/>
              <a:t>3</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Αρδευτικό δίκτυο με αντλιοστάσιο (3/4)</a:t>
            </a:r>
            <a:endParaRPr lang="el-GR" dirty="0"/>
          </a:p>
        </p:txBody>
      </p:sp>
      <p:sp>
        <p:nvSpPr>
          <p:cNvPr id="3" name="Content Placeholder 2"/>
          <p:cNvSpPr>
            <a:spLocks noGrp="1"/>
          </p:cNvSpPr>
          <p:nvPr>
            <p:ph idx="1"/>
          </p:nvPr>
        </p:nvSpPr>
        <p:spPr/>
        <p:txBody>
          <a:bodyPr>
            <a:normAutofit fontScale="92500" lnSpcReduction="20000"/>
          </a:bodyPr>
          <a:lstStyle/>
          <a:p>
            <a:pPr>
              <a:buNone/>
            </a:pPr>
            <a:r>
              <a:rPr lang="el-GR" dirty="0" smtClean="0"/>
              <a:t>Το κόστος εκμεταλλεύσεως του αντλιοστασίου προκύπτει από την εγκατεστημένη ισχύ του:</a:t>
            </a:r>
          </a:p>
          <a:p>
            <a:pPr>
              <a:buNone/>
            </a:pPr>
            <a:endParaRPr lang="el-GR" dirty="0" smtClean="0"/>
          </a:p>
          <a:p>
            <a:pPr>
              <a:buNone/>
            </a:pPr>
            <a:r>
              <a:rPr lang="el-GR" dirty="0" smtClean="0"/>
              <a:t>όπου γ</a:t>
            </a:r>
            <a:r>
              <a:rPr lang="en-US" dirty="0" smtClean="0"/>
              <a:t>= </a:t>
            </a:r>
            <a:r>
              <a:rPr lang="el-GR" dirty="0" smtClean="0"/>
              <a:t>ειδικό βάρος του νερού.</a:t>
            </a:r>
          </a:p>
          <a:p>
            <a:pPr>
              <a:buNone/>
            </a:pPr>
            <a:r>
              <a:rPr lang="en-US" dirty="0" smtClean="0"/>
              <a:t>          Q=</a:t>
            </a:r>
            <a:r>
              <a:rPr lang="el-GR" dirty="0" smtClean="0"/>
              <a:t>η παροχή.</a:t>
            </a:r>
          </a:p>
          <a:p>
            <a:pPr>
              <a:buNone/>
            </a:pPr>
            <a:r>
              <a:rPr lang="el-GR" dirty="0" smtClean="0"/>
              <a:t>                  =το μανομετρικό ύψος που ισούται με το άθροισμα του γεωμετρικού ύψους και των γραμμικών απωλειών.</a:t>
            </a:r>
          </a:p>
          <a:p>
            <a:pPr>
              <a:buNone/>
            </a:pPr>
            <a:r>
              <a:rPr lang="en-US" dirty="0" smtClean="0"/>
              <a:t>           n=</a:t>
            </a:r>
            <a:r>
              <a:rPr lang="el-GR" dirty="0" smtClean="0"/>
              <a:t>ο συντελεστής απόδοσης του συνόλου αντλίες –κινητήρας.</a:t>
            </a:r>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30</a:t>
            </a:fld>
            <a:endParaRPr lang="el-GR" dirty="0"/>
          </a:p>
        </p:txBody>
      </p:sp>
      <p:graphicFrame>
        <p:nvGraphicFramePr>
          <p:cNvPr id="78850" name="Object 2"/>
          <p:cNvGraphicFramePr>
            <a:graphicFrameLocks noChangeAspect="1"/>
          </p:cNvGraphicFramePr>
          <p:nvPr/>
        </p:nvGraphicFramePr>
        <p:xfrm>
          <a:off x="804863" y="2132856"/>
          <a:ext cx="2395537" cy="763588"/>
        </p:xfrm>
        <a:graphic>
          <a:graphicData uri="http://schemas.openxmlformats.org/presentationml/2006/ole">
            <p:oleObj spid="_x0000_s78850" name="Equation" r:id="rId3" imgW="901440" imgH="355320" progId="Equation.DSMT4">
              <p:embed/>
            </p:oleObj>
          </a:graphicData>
        </a:graphic>
      </p:graphicFrame>
      <p:graphicFrame>
        <p:nvGraphicFramePr>
          <p:cNvPr id="78851" name="Object 3"/>
          <p:cNvGraphicFramePr>
            <a:graphicFrameLocks noChangeAspect="1"/>
          </p:cNvGraphicFramePr>
          <p:nvPr/>
        </p:nvGraphicFramePr>
        <p:xfrm>
          <a:off x="1259632" y="3645024"/>
          <a:ext cx="864096" cy="659234"/>
        </p:xfrm>
        <a:graphic>
          <a:graphicData uri="http://schemas.openxmlformats.org/presentationml/2006/ole">
            <p:oleObj spid="_x0000_s78851" name="Equation" r:id="rId4" imgW="279360" imgH="190440" progId="Equation.DSMT4">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Αρδευτικό δίκτυο με αντλιοστάσιο (4/4)</a:t>
            </a:r>
            <a:endParaRPr lang="el-GR" dirty="0"/>
          </a:p>
        </p:txBody>
      </p:sp>
      <p:sp>
        <p:nvSpPr>
          <p:cNvPr id="3" name="Content Placeholder 2"/>
          <p:cNvSpPr>
            <a:spLocks noGrp="1"/>
          </p:cNvSpPr>
          <p:nvPr>
            <p:ph idx="1"/>
          </p:nvPr>
        </p:nvSpPr>
        <p:spPr/>
        <p:txBody>
          <a:bodyPr/>
          <a:lstStyle/>
          <a:p>
            <a:pPr>
              <a:buNone/>
            </a:pPr>
            <a:r>
              <a:rPr lang="el-GR" dirty="0" smtClean="0"/>
              <a:t>Το ετήσιο κόστος του συστήματος σωλήνα-αντλιοστασίου είναι:</a:t>
            </a:r>
          </a:p>
          <a:p>
            <a:pPr>
              <a:buNone/>
            </a:pPr>
            <a:endParaRPr lang="el-GR" dirty="0" smtClean="0"/>
          </a:p>
          <a:p>
            <a:pPr>
              <a:buNone/>
            </a:pPr>
            <a:r>
              <a:rPr lang="el-GR" dirty="0" smtClean="0"/>
              <a:t>της οποίας για να βρούμε το ελάχιστο, παραγωγίζουμε ως προς Δ</a:t>
            </a:r>
            <a:r>
              <a:rPr lang="en-US" dirty="0" smtClean="0"/>
              <a:t>h</a:t>
            </a:r>
            <a:r>
              <a:rPr lang="el-GR" dirty="0" smtClean="0"/>
              <a:t> και εξισώνουμε με το </a:t>
            </a:r>
            <a:r>
              <a:rPr lang="en-US" dirty="0" smtClean="0"/>
              <a:t>0</a:t>
            </a:r>
            <a:r>
              <a:rPr lang="el-GR" dirty="0" smtClean="0"/>
              <a:t>, δηλαδή προκύπτει:</a:t>
            </a:r>
          </a:p>
          <a:p>
            <a:pPr>
              <a:buNone/>
            </a:pPr>
            <a:r>
              <a:rPr lang="el-GR" dirty="0" smtClean="0"/>
              <a:t>                       όπου </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31</a:t>
            </a:fld>
            <a:endParaRPr lang="el-GR" dirty="0"/>
          </a:p>
        </p:txBody>
      </p:sp>
      <p:graphicFrame>
        <p:nvGraphicFramePr>
          <p:cNvPr id="79874" name="Object 2"/>
          <p:cNvGraphicFramePr>
            <a:graphicFrameLocks noChangeAspect="1"/>
          </p:cNvGraphicFramePr>
          <p:nvPr/>
        </p:nvGraphicFramePr>
        <p:xfrm>
          <a:off x="827584" y="2420888"/>
          <a:ext cx="5803900" cy="846138"/>
        </p:xfrm>
        <a:graphic>
          <a:graphicData uri="http://schemas.openxmlformats.org/presentationml/2006/ole">
            <p:oleObj spid="_x0000_s79874" name="Equation" r:id="rId3" imgW="2184120" imgH="393480" progId="Equation.DSMT4">
              <p:embed/>
            </p:oleObj>
          </a:graphicData>
        </a:graphic>
      </p:graphicFrame>
      <p:graphicFrame>
        <p:nvGraphicFramePr>
          <p:cNvPr id="79875" name="Object 3"/>
          <p:cNvGraphicFramePr>
            <a:graphicFrameLocks noChangeAspect="1"/>
          </p:cNvGraphicFramePr>
          <p:nvPr/>
        </p:nvGraphicFramePr>
        <p:xfrm>
          <a:off x="827584" y="4653136"/>
          <a:ext cx="1517650" cy="936104"/>
        </p:xfrm>
        <a:graphic>
          <a:graphicData uri="http://schemas.openxmlformats.org/presentationml/2006/ole">
            <p:oleObj spid="_x0000_s79875" name="Equation" r:id="rId4" imgW="571320" imgH="342720" progId="Equation.DSMT4">
              <p:embed/>
            </p:oleObj>
          </a:graphicData>
        </a:graphic>
      </p:graphicFrame>
      <p:graphicFrame>
        <p:nvGraphicFramePr>
          <p:cNvPr id="79877" name="Object 5"/>
          <p:cNvGraphicFramePr>
            <a:graphicFrameLocks noChangeAspect="1"/>
          </p:cNvGraphicFramePr>
          <p:nvPr/>
        </p:nvGraphicFramePr>
        <p:xfrm>
          <a:off x="3851920" y="4653136"/>
          <a:ext cx="3672408" cy="1008112"/>
        </p:xfrm>
        <a:graphic>
          <a:graphicData uri="http://schemas.openxmlformats.org/presentationml/2006/ole">
            <p:oleObj spid="_x0000_s79877" name="Equation" r:id="rId5" imgW="1333440" imgH="380880" progId="Equation.DSMT4">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Σημείωμα Χρήσης Έργων Τρίτων</a:t>
            </a:r>
            <a:endParaRPr lang="el-GR" dirty="0"/>
          </a:p>
        </p:txBody>
      </p:sp>
      <p:sp>
        <p:nvSpPr>
          <p:cNvPr id="3" name="Content Placeholder 2"/>
          <p:cNvSpPr>
            <a:spLocks noGrp="1"/>
          </p:cNvSpPr>
          <p:nvPr>
            <p:ph idx="1"/>
          </p:nvPr>
        </p:nvSpPr>
        <p:spPr/>
        <p:txBody>
          <a:bodyPr>
            <a:normAutofit/>
          </a:bodyPr>
          <a:lstStyle/>
          <a:p>
            <a:r>
              <a:rPr lang="el-GR" dirty="0" smtClean="0"/>
              <a:t>Το Έργο αυτό κάνει χρήση των ακόλουθων έργων:</a:t>
            </a:r>
          </a:p>
          <a:p>
            <a:r>
              <a:rPr lang="el-GR" dirty="0" smtClean="0"/>
              <a:t>Εικόνες/Σχήματα/Διαγράμματα</a:t>
            </a:r>
            <a:r>
              <a:rPr lang="en-US" dirty="0" smtClean="0"/>
              <a:t>/</a:t>
            </a:r>
            <a:r>
              <a:rPr lang="el-GR" dirty="0" smtClean="0"/>
              <a:t>Φωτογραφίες</a:t>
            </a:r>
          </a:p>
          <a:p>
            <a:r>
              <a:rPr lang="el-GR" dirty="0" smtClean="0"/>
              <a:t>Εικόνα 1: &lt;Από το βιβλίο παράδοσης του μαθήματος Εγγειοβελτιωτικά Έργα και Επιπτώσεις στο Περιβάλλον του καθηγητή Τζιμόπουλου Χρήστου&gt;</a:t>
            </a:r>
          </a:p>
        </p:txBody>
      </p:sp>
    </p:spTree>
    <p:extLst>
      <p:ext uri="{BB962C8B-B14F-4D97-AF65-F5344CB8AC3E}">
        <p14:creationId xmlns:p14="http://schemas.microsoft.com/office/powerpoint/2010/main" xmlns="" val="2994941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Αριστοτέλειο Πανεπιστήμιο Θεσσαλονίκης</a:t>
            </a:r>
            <a:r>
              <a:rPr lang="en-US" sz="2000" dirty="0" smtClean="0"/>
              <a:t>, </a:t>
            </a:r>
            <a:r>
              <a:rPr lang="el-GR" sz="2000" dirty="0" smtClean="0"/>
              <a:t>Χρήστος Ευαγγελίδης</a:t>
            </a:r>
            <a:r>
              <a:rPr lang="el-GR" sz="2000" dirty="0" smtClean="0">
                <a:solidFill>
                  <a:srgbClr val="FF0000"/>
                </a:solidFill>
              </a:rPr>
              <a:t>. </a:t>
            </a:r>
            <a:r>
              <a:rPr lang="el-GR" sz="2000" dirty="0" smtClean="0"/>
              <a:t>«Eγγειοβελτιωτικά έργα και επιπτώσεις στο περιβάλλον. </a:t>
            </a:r>
            <a:r>
              <a:rPr lang="el-GR" sz="2000" smtClean="0"/>
              <a:t>Υπολογισμός οικονομικής διαμέτρου σωληνωτών αγωγών». </a:t>
            </a:r>
            <a:r>
              <a:rPr lang="el-GR" sz="2000" dirty="0"/>
              <a:t>Έκδοση: </a:t>
            </a:r>
            <a:r>
              <a:rPr lang="el-GR" sz="2000" dirty="0" smtClean="0"/>
              <a:t>1.0</a:t>
            </a:r>
            <a:r>
              <a:rPr lang="el-GR" sz="2000" dirty="0"/>
              <a:t>. </a:t>
            </a:r>
            <a:r>
              <a:rPr lang="el-GR" sz="2000" dirty="0" smtClean="0"/>
              <a:t>Θεσσαλονίκη 2014. </a:t>
            </a:r>
            <a:r>
              <a:rPr lang="el-GR" sz="2000" dirty="0"/>
              <a:t>Διαθέσιμο από τη δικτυακή </a:t>
            </a:r>
            <a:r>
              <a:rPr lang="el-GR" sz="2000" dirty="0" smtClean="0"/>
              <a:t>διεύθυνση:</a:t>
            </a:r>
            <a:r>
              <a:rPr lang="en-US" sz="2000" dirty="0" smtClean="0"/>
              <a:t> http</a:t>
            </a:r>
            <a:r>
              <a:rPr lang="en-US" sz="2000" dirty="0"/>
              <a:t>://opencourses.auth.gr/eclass_courses</a:t>
            </a:r>
            <a:r>
              <a:rPr lang="el-GR" sz="2000" dirty="0" smtClean="0"/>
              <a:t>.</a:t>
            </a:r>
            <a:endParaRPr lang="el-GR" sz="2000" dirty="0"/>
          </a:p>
          <a:p>
            <a:pPr marL="0" indent="0">
              <a:buNone/>
            </a:pPr>
            <a:endParaRPr lang="el-GR" sz="2000" dirty="0"/>
          </a:p>
        </p:txBody>
      </p:sp>
    </p:spTree>
    <p:extLst>
      <p:ext uri="{BB962C8B-B14F-4D97-AF65-F5344CB8AC3E}">
        <p14:creationId xmlns:p14="http://schemas.microsoft.com/office/powerpoint/2010/main" xmlns="" val="4184339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rrors.creativecommons.org/presskit/buttons/88x31/png/by-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7671" y="3284984"/>
            <a:ext cx="1689703" cy="5911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p:txBody>
          <a:bodyPr>
            <a:normAutofit lnSpcReduction="10000"/>
          </a:bodyPr>
          <a:lstStyle/>
          <a:p>
            <a:pPr marL="0" indent="0">
              <a:buNone/>
            </a:pPr>
            <a:r>
              <a:rPr lang="el-GR" sz="2000" dirty="0" smtClean="0"/>
              <a:t>Το </a:t>
            </a:r>
            <a:r>
              <a:rPr lang="el-GR" sz="2000" dirty="0"/>
              <a:t>παρόν υλικό διατίθεται με τους όρους της άδειας χρήσης Creative </a:t>
            </a:r>
            <a:r>
              <a:rPr lang="el-GR" sz="2000" dirty="0" err="1"/>
              <a:t>Commons</a:t>
            </a:r>
            <a:r>
              <a:rPr lang="el-GR" sz="2000" dirty="0"/>
              <a:t> </a:t>
            </a:r>
            <a:r>
              <a:rPr lang="el-GR" sz="2000" dirty="0" smtClean="0"/>
              <a:t>Αναφορά - Παρόμοια Διανομή [1</a:t>
            </a:r>
            <a:r>
              <a:rPr lang="el-GR" sz="2000" dirty="0"/>
              <a:t>] ή μεταγενέστερη, Διεθνής Έκδοση. </a:t>
            </a:r>
            <a:r>
              <a:rPr lang="el-GR" sz="2000" dirty="0" smtClean="0"/>
              <a:t>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smtClean="0"/>
          </a:p>
          <a:p>
            <a:pPr marL="0" indent="0">
              <a:spcBef>
                <a:spcPts val="1800"/>
              </a:spcBef>
              <a:buNone/>
            </a:pPr>
            <a:endParaRPr lang="el-GR" sz="1700" dirty="0" smtClean="0">
              <a:latin typeface="Calibri" panose="020F0502020204030204" pitchFamily="34" charset="0"/>
            </a:endParaRPr>
          </a:p>
          <a:p>
            <a:pPr marL="0" indent="0">
              <a:spcBef>
                <a:spcPts val="1800"/>
              </a:spcBef>
              <a:buNone/>
            </a:pPr>
            <a:r>
              <a:rPr lang="el-GR" sz="2000" dirty="0" smtClean="0">
                <a:latin typeface="Calibri" panose="020F0502020204030204" pitchFamily="34" charset="0"/>
              </a:rPr>
              <a:t>Ο </a:t>
            </a:r>
            <a:r>
              <a:rPr lang="el-GR" sz="2000" dirty="0">
                <a:latin typeface="Calibri" panose="020F0502020204030204" pitchFamily="34" charset="0"/>
              </a:rPr>
              <a:t>δικαιούχος μπορεί να παρέχει στον </a:t>
            </a:r>
            <a:r>
              <a:rPr lang="el-GR" sz="2000" dirty="0" err="1">
                <a:latin typeface="Calibri" panose="020F0502020204030204" pitchFamily="34" charset="0"/>
              </a:rPr>
              <a:t>αδειοδόχο</a:t>
            </a:r>
            <a:r>
              <a:rPr lang="el-GR" sz="2000" dirty="0">
                <a:latin typeface="Calibri" panose="020F0502020204030204" pitchFamily="34" charset="0"/>
              </a:rPr>
              <a:t> ξεχωριστή άδεια να χρησιμοποιεί το έργο για εμπορική χρήση, εφόσον αυτό του </a:t>
            </a:r>
            <a:r>
              <a:rPr lang="el-GR" sz="2000" dirty="0" smtClean="0">
                <a:latin typeface="Calibri" panose="020F0502020204030204" pitchFamily="34" charset="0"/>
              </a:rPr>
              <a:t>ζητηθεί.</a:t>
            </a:r>
            <a:r>
              <a:rPr lang="el-GR" sz="2000" dirty="0" smtClean="0"/>
              <a:t>     </a:t>
            </a:r>
            <a:r>
              <a:rPr lang="el-GR" sz="2800" dirty="0" smtClean="0"/>
              <a:t>          </a:t>
            </a:r>
          </a:p>
          <a:p>
            <a:pPr marL="0" indent="0">
              <a:buNone/>
            </a:pPr>
            <a:endParaRPr lang="el-GR" sz="1400" dirty="0" smtClean="0">
              <a:latin typeface="Calibri" panose="020F0502020204030204" pitchFamily="34" charset="0"/>
            </a:endParaRPr>
          </a:p>
          <a:p>
            <a:pPr marL="0" indent="0">
              <a:buNone/>
            </a:pPr>
            <a:endParaRPr lang="el-GR" sz="1400" dirty="0">
              <a:latin typeface="Calibri" panose="020F0502020204030204" pitchFamily="34" charset="0"/>
            </a:endParaRPr>
          </a:p>
          <a:p>
            <a:pPr marL="0" indent="0">
              <a:buNone/>
            </a:pPr>
            <a:r>
              <a:rPr lang="el-GR" sz="1400" dirty="0" smtClean="0">
                <a:latin typeface="Calibri" panose="020F0502020204030204" pitchFamily="34" charset="0"/>
              </a:rPr>
              <a:t>[</a:t>
            </a:r>
            <a:r>
              <a:rPr lang="el-GR" sz="1400" dirty="0">
                <a:latin typeface="Calibri" panose="020F0502020204030204" pitchFamily="34" charset="0"/>
              </a:rPr>
              <a:t>1] </a:t>
            </a:r>
            <a:r>
              <a:rPr lang="el-GR" sz="1400" dirty="0">
                <a:latin typeface="Calibri" panose="020F0502020204030204" pitchFamily="34" charset="0"/>
                <a:hlinkClick r:id="rId4"/>
              </a:rPr>
              <a:t>http://</a:t>
            </a:r>
            <a:r>
              <a:rPr lang="el-GR" sz="1400" dirty="0" smtClean="0">
                <a:latin typeface="Calibri" panose="020F0502020204030204" pitchFamily="34" charset="0"/>
                <a:hlinkClick r:id="rId4"/>
              </a:rPr>
              <a:t>creativecommons.org/licenses/by-</a:t>
            </a:r>
            <a:r>
              <a:rPr lang="en-US" sz="1400" dirty="0" err="1" smtClean="0">
                <a:latin typeface="Calibri" panose="020F0502020204030204" pitchFamily="34" charset="0"/>
                <a:hlinkClick r:id="rId4"/>
              </a:rPr>
              <a:t>sa</a:t>
            </a:r>
            <a:r>
              <a:rPr lang="el-GR" sz="1400" dirty="0" smtClean="0">
                <a:latin typeface="Calibri" panose="020F0502020204030204" pitchFamily="34" charset="0"/>
                <a:hlinkClick r:id="rId4"/>
              </a:rPr>
              <a:t>/4.0</a:t>
            </a:r>
            <a:r>
              <a:rPr lang="el-GR" sz="1400" dirty="0">
                <a:latin typeface="Calibri" panose="020F0502020204030204" pitchFamily="34" charset="0"/>
                <a:hlinkClick r:id="rId4"/>
              </a:rPr>
              <a:t>/</a:t>
            </a:r>
            <a:r>
              <a:rPr lang="el-GR" sz="1400" dirty="0">
                <a:latin typeface="Calibri" panose="020F0502020204030204" pitchFamily="34" charset="0"/>
                <a:hlinkClick r:id="rId5"/>
              </a:rPr>
              <a:t> </a:t>
            </a:r>
            <a:endParaRPr lang="el-GR"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Tree>
    <p:extLst>
      <p:ext uri="{BB962C8B-B14F-4D97-AF65-F5344CB8AC3E}">
        <p14:creationId xmlns:p14="http://schemas.microsoft.com/office/powerpoint/2010/main" xmlns="" val="936403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a:t>Τέλος ενότητας</a:t>
            </a:r>
            <a:endParaRPr lang="el-GR" dirty="0" smtClean="0"/>
          </a:p>
        </p:txBody>
      </p:sp>
      <p:sp>
        <p:nvSpPr>
          <p:cNvPr id="3" name="Υπότιτλος"/>
          <p:cNvSpPr>
            <a:spLocks noGrp="1"/>
          </p:cNvSpPr>
          <p:nvPr>
            <p:ph type="subTitle" idx="1"/>
          </p:nvPr>
        </p:nvSpPr>
        <p:spPr>
          <a:xfrm>
            <a:off x="684213" y="3500438"/>
            <a:ext cx="7775575" cy="1800225"/>
          </a:xfrm>
        </p:spPr>
        <p:txBody>
          <a:bodyPr rtlCol="0">
            <a:normAutofit/>
          </a:bodyPr>
          <a:lstStyle/>
          <a:p>
            <a:pPr algn="r"/>
            <a:r>
              <a:rPr lang="el-GR" dirty="0"/>
              <a:t>Επεξεργασία: </a:t>
            </a:r>
            <a:r>
              <a:rPr lang="el-GR" dirty="0" smtClean="0"/>
              <a:t>Δαλάκης Νικόλαος</a:t>
            </a:r>
            <a:r>
              <a:rPr lang="el-GR" dirty="0"/>
              <a:t/>
            </a:r>
            <a:br>
              <a:rPr lang="el-GR" dirty="0"/>
            </a:br>
            <a:r>
              <a:rPr lang="el-GR" dirty="0"/>
              <a:t>Θεσσαλονίκη, </a:t>
            </a:r>
            <a:r>
              <a:rPr lang="el-GR" dirty="0" smtClean="0"/>
              <a:t>2/12/2014</a:t>
            </a:r>
            <a:endParaRPr lang="el-GR" dirty="0"/>
          </a:p>
        </p:txBody>
      </p:sp>
    </p:spTree>
    <p:extLst>
      <p:ext uri="{BB962C8B-B14F-4D97-AF65-F5344CB8AC3E}">
        <p14:creationId xmlns="" xmlns:p14="http://schemas.microsoft.com/office/powerpoint/2010/main" val="2262734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 xmlns:p14="http://schemas.microsoft.com/office/powerpoint/2010/main" val="1573758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smtClean="0"/>
              <a:t>υπερσυνδέσμους</a:t>
            </a:r>
            <a:r>
              <a:rPr lang="en-US" sz="2400" dirty="0" smtClean="0"/>
              <a:t>.</a:t>
            </a:r>
            <a:endParaRPr lang="el-GR" sz="2400" dirty="0"/>
          </a:p>
        </p:txBody>
      </p:sp>
    </p:spTree>
    <p:extLst>
      <p:ext uri="{BB962C8B-B14F-4D97-AF65-F5344CB8AC3E}">
        <p14:creationId xmlns="" xmlns:p14="http://schemas.microsoft.com/office/powerpoint/2010/main" val="331497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smtClean="0"/>
              <a:t>Υπολογισμός οικονομικής διαμέτρου σωληνωτών αγωγών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Τίτλος"/>
          <p:cNvSpPr>
            <a:spLocks noGrp="1"/>
          </p:cNvSpPr>
          <p:nvPr>
            <p:ph type="title"/>
          </p:nvPr>
        </p:nvSpPr>
        <p:spPr/>
        <p:txBody>
          <a:bodyPr/>
          <a:lstStyle/>
          <a:p>
            <a:r>
              <a:rPr lang="el-GR" smtClean="0"/>
              <a:t>Περιεχόμενα ενότητας</a:t>
            </a:r>
          </a:p>
        </p:txBody>
      </p:sp>
      <p:sp>
        <p:nvSpPr>
          <p:cNvPr id="20482" name="Περιεχόμενα"/>
          <p:cNvSpPr>
            <a:spLocks noGrp="1"/>
          </p:cNvSpPr>
          <p:nvPr>
            <p:ph idx="1"/>
          </p:nvPr>
        </p:nvSpPr>
        <p:spPr/>
        <p:txBody>
          <a:bodyPr>
            <a:normAutofit/>
          </a:bodyPr>
          <a:lstStyle/>
          <a:p>
            <a:r>
              <a:rPr lang="el-GR" dirty="0" smtClean="0"/>
              <a:t>Ορισμοί.</a:t>
            </a:r>
          </a:p>
          <a:p>
            <a:r>
              <a:rPr lang="el-GR" dirty="0" smtClean="0"/>
              <a:t>Γενικά χαρακτηριστικά συνεχούς μεθόδου για δίκτυο βαρύτητας.</a:t>
            </a:r>
          </a:p>
          <a:p>
            <a:r>
              <a:rPr lang="el-GR" dirty="0" smtClean="0"/>
              <a:t>Γραμμικές απώλειες.</a:t>
            </a:r>
          </a:p>
          <a:p>
            <a:r>
              <a:rPr lang="el-GR" dirty="0" smtClean="0"/>
              <a:t>Κόστος αγωγών ανά τρέχον μέτρο.</a:t>
            </a:r>
          </a:p>
          <a:p>
            <a:r>
              <a:rPr lang="el-GR" dirty="0" smtClean="0"/>
              <a:t>Ελαχιστοποίηση του κόστους.</a:t>
            </a:r>
          </a:p>
          <a:p>
            <a:r>
              <a:rPr lang="el-GR" dirty="0" smtClean="0"/>
              <a:t>Αρδευτικό δίκτυο με αντλιοστάσιο.</a:t>
            </a:r>
          </a:p>
        </p:txBody>
      </p:sp>
      <p:sp>
        <p:nvSpPr>
          <p:cNvPr id="20483" name="Αριθμός διαφάνειας"/>
          <p:cNvSpPr>
            <a:spLocks noGrp="1"/>
          </p:cNvSpPr>
          <p:nvPr>
            <p:ph type="sldNum" sz="quarter" idx="10"/>
          </p:nvPr>
        </p:nvSpPr>
        <p:spPr/>
        <p:txBody>
          <a:bodyPr/>
          <a:lstStyle/>
          <a:p>
            <a:fld id="{7CBB31E3-D19E-4B72-AC94-6097CC7FAD07}" type="slidenum">
              <a:rPr lang="el-GR" smtClean="0"/>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Σκοποί  ενότητας</a:t>
            </a:r>
          </a:p>
        </p:txBody>
      </p:sp>
      <p:sp>
        <p:nvSpPr>
          <p:cNvPr id="21506" name="Περιεχόμενα"/>
          <p:cNvSpPr>
            <a:spLocks noGrp="1"/>
          </p:cNvSpPr>
          <p:nvPr>
            <p:ph idx="1"/>
          </p:nvPr>
        </p:nvSpPr>
        <p:spPr/>
        <p:txBody>
          <a:bodyPr>
            <a:normAutofit/>
          </a:bodyPr>
          <a:lstStyle/>
          <a:p>
            <a:pPr>
              <a:buNone/>
            </a:pPr>
            <a:r>
              <a:rPr lang="el-GR" dirty="0" smtClean="0"/>
              <a:t>Η ενότητα εισάγει τον ενδιαφερόμενο σε θέματα που αφορούν:</a:t>
            </a:r>
          </a:p>
          <a:p>
            <a:r>
              <a:rPr lang="el-GR" dirty="0" smtClean="0"/>
              <a:t>τον ορισμό ενός παραστατικού ακτινωτού δικτύου.</a:t>
            </a:r>
          </a:p>
          <a:p>
            <a:r>
              <a:rPr lang="el-GR" dirty="0" smtClean="0"/>
              <a:t>τις γραμμικές απώλειες και την ελαχιστοποίηση του κόστους δαπάνης των έργων.</a:t>
            </a:r>
          </a:p>
          <a:p>
            <a:r>
              <a:rPr lang="el-GR" dirty="0" smtClean="0"/>
              <a:t>συγκεκριμένα την περίπτωση αντλιοστασίου.</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p:cNvSpPr>
            <a:spLocks noGrp="1"/>
          </p:cNvSpPr>
          <p:nvPr>
            <p:ph type="title"/>
          </p:nvPr>
        </p:nvSpPr>
        <p:spPr/>
        <p:txBody>
          <a:bodyPr/>
          <a:lstStyle/>
          <a:p>
            <a:r>
              <a:rPr lang="el-GR" dirty="0" smtClean="0"/>
              <a:t>Υπολογισμός οικονομικής διαμέτρου σωληνωτών αγωγών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Ορισμοί (1/6)</a:t>
            </a:r>
          </a:p>
        </p:txBody>
      </p:sp>
      <p:sp>
        <p:nvSpPr>
          <p:cNvPr id="21506" name="Περιεχόμενα"/>
          <p:cNvSpPr>
            <a:spLocks noGrp="1"/>
          </p:cNvSpPr>
          <p:nvPr>
            <p:ph idx="1"/>
          </p:nvPr>
        </p:nvSpPr>
        <p:spPr/>
        <p:txBody>
          <a:bodyPr/>
          <a:lstStyle/>
          <a:p>
            <a:pPr>
              <a:buNone/>
            </a:pPr>
            <a:r>
              <a:rPr lang="el-GR" dirty="0" smtClean="0"/>
              <a:t>Παραστατικό ακτινωτό δίκτυο.</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8</a:t>
            </a:fld>
            <a:endParaRPr lang="el-GR"/>
          </a:p>
        </p:txBody>
      </p:sp>
      <p:pic>
        <p:nvPicPr>
          <p:cNvPr id="63490" name="Picture 2"/>
          <p:cNvPicPr>
            <a:picLocks noChangeAspect="1" noChangeArrowheads="1"/>
          </p:cNvPicPr>
          <p:nvPr/>
        </p:nvPicPr>
        <p:blipFill>
          <a:blip r:embed="rId3" cstate="print"/>
          <a:srcRect/>
          <a:stretch>
            <a:fillRect/>
          </a:stretch>
        </p:blipFill>
        <p:spPr bwMode="auto">
          <a:xfrm>
            <a:off x="323528" y="1916832"/>
            <a:ext cx="4135164" cy="3994770"/>
          </a:xfrm>
          <a:prstGeom prst="rect">
            <a:avLst/>
          </a:prstGeom>
          <a:noFill/>
          <a:ln w="9525">
            <a:noFill/>
            <a:miter lim="800000"/>
            <a:headEnd/>
            <a:tailEnd/>
          </a:ln>
        </p:spPr>
      </p:pic>
      <p:sp>
        <p:nvSpPr>
          <p:cNvPr id="6" name="TextBox 5"/>
          <p:cNvSpPr txBox="1"/>
          <p:nvPr/>
        </p:nvSpPr>
        <p:spPr>
          <a:xfrm>
            <a:off x="1043608" y="5949280"/>
            <a:ext cx="2952328" cy="216024"/>
          </a:xfrm>
          <a:prstGeom prst="rect">
            <a:avLst/>
          </a:prstGeom>
        </p:spPr>
        <p:txBody>
          <a:bodyPr vert="horz" wrap="square" lIns="91440" tIns="45720" rIns="91440" bIns="45720" rtlCol="0" anchor="ctr">
            <a:noAutofit/>
          </a:bodyPr>
          <a:lstStyle/>
          <a:p>
            <a:pPr algn="ctr"/>
            <a:r>
              <a:rPr lang="el-GR" dirty="0" smtClean="0">
                <a:latin typeface="+mn-lt"/>
              </a:rPr>
              <a:t>Εικόνα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Ορισμοί (2/6)</a:t>
            </a:r>
          </a:p>
        </p:txBody>
      </p:sp>
      <p:sp>
        <p:nvSpPr>
          <p:cNvPr id="21506" name="Περιεχόμενα"/>
          <p:cNvSpPr>
            <a:spLocks noGrp="1"/>
          </p:cNvSpPr>
          <p:nvPr>
            <p:ph idx="1"/>
          </p:nvPr>
        </p:nvSpPr>
        <p:spPr/>
        <p:txBody>
          <a:bodyPr>
            <a:normAutofit fontScale="92500" lnSpcReduction="10000"/>
          </a:bodyPr>
          <a:lstStyle/>
          <a:p>
            <a:pPr>
              <a:buNone/>
            </a:pPr>
            <a:r>
              <a:rPr lang="el-GR" dirty="0" smtClean="0"/>
              <a:t>Σύμφωνα με το παραπάνω σχήμα έχουμε τους εξής ορισμούς:</a:t>
            </a:r>
          </a:p>
          <a:p>
            <a:r>
              <a:rPr lang="el-GR" dirty="0" smtClean="0"/>
              <a:t>Οι απολήξεις του δικτύου, δηλαδή τα σημεία 4, 9, 15, 19 και 22 καλούνται πέρατα του δικτύου.</a:t>
            </a:r>
          </a:p>
          <a:p>
            <a:r>
              <a:rPr lang="el-GR" dirty="0" smtClean="0"/>
              <a:t>Κόμβοι του δικτύου καλούνται όλα τα σημεία που έχουν υδροληψίες εκτός από τα πέρατα (απλοί κόμβοι – 2, 3, 5, 7, 8, 10, 12, 13, 14, 17, 18, 20, 21). Επίσης κόμβοι αποκαλούνται τα σημεία διακλαδώσεως ενός αγωγού με άλλους (κόμβοι διακλαδώσεως – 1, 6, 11 και 16). </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9</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dc4db7a3f99c9b06da36fd043a064aa2b5b1383"/>
</p:tagLst>
</file>

<file path=ppt/theme/theme1.xml><?xml version="1.0" encoding="utf-8"?>
<a:theme xmlns:a="http://schemas.openxmlformats.org/drawingml/2006/main" name="Opencourses AUTh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016F9A7-B9E4-4F2B-94E4-16729BDFF25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Opencourses AUTh Template (3)</Template>
  <TotalTime>761</TotalTime>
  <Words>1755</Words>
  <Application>Microsoft Office PowerPoint</Application>
  <PresentationFormat>On-screen Show (4:3)</PresentationFormat>
  <Paragraphs>241</Paragraphs>
  <Slides>37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Opencourses AUTh Template (3)</vt:lpstr>
      <vt:lpstr>Equation</vt:lpstr>
      <vt:lpstr>Eγγειοβελτιωτικά έργα και επιπτώσεις στο περιβάλλον</vt:lpstr>
      <vt:lpstr>Άδειες Χρήσης</vt:lpstr>
      <vt:lpstr>Χρηματοδότηση</vt:lpstr>
      <vt:lpstr>Υπολογισμός οικονομικής διαμέτρου σωληνωτών αγωγών</vt:lpstr>
      <vt:lpstr>Περιεχόμενα ενότητας</vt:lpstr>
      <vt:lpstr>Σκοποί  ενότητας</vt:lpstr>
      <vt:lpstr>Υπολογισμός οικονομικής διαμέτρου σωληνωτών αγωγών</vt:lpstr>
      <vt:lpstr>Ορισμοί (1/6)</vt:lpstr>
      <vt:lpstr>Ορισμοί (2/6)</vt:lpstr>
      <vt:lpstr>Ορισμοί (3/6)</vt:lpstr>
      <vt:lpstr>Ορισμοί (4/6)</vt:lpstr>
      <vt:lpstr>Ορισμοί (5/6)</vt:lpstr>
      <vt:lpstr>Ορισμοί (6/6)</vt:lpstr>
      <vt:lpstr>Γενικά χαρακτηριστικά συνεχούς μεθόδου για δίκτυο βαρύτητας (1/5)</vt:lpstr>
      <vt:lpstr>Γενικά χαρακτηριστικά συνεχούς μεθόδου για δίκτυο βαρύτητας (2/5)</vt:lpstr>
      <vt:lpstr>Γενικά χαρακτηριστικά συνεχούς μεθόδου για δίκτυο βαρύτητας (3/5)</vt:lpstr>
      <vt:lpstr>Γενικά χαρακτηριστικά συνεχούς μεθόδου για δίκτυο βαρύτητας (4/5)</vt:lpstr>
      <vt:lpstr>Γενικά χαρακτηριστικά συνεχούς μεθόδου για δίκτυο βαρύτητας (5/5)</vt:lpstr>
      <vt:lpstr>Γραμμικές απώλειες (1/3)</vt:lpstr>
      <vt:lpstr>Γραμμικές απώλειες (2/3)</vt:lpstr>
      <vt:lpstr>Γραμμικές απώλειες (3/3)</vt:lpstr>
      <vt:lpstr>Κόστος αγωγών ανά τρέχον μέτρο (1/1)</vt:lpstr>
      <vt:lpstr>Ελαχιστοποίηση του κόστους (1/5)</vt:lpstr>
      <vt:lpstr>Ελαχιστοποίηση του κόστους (2/5)</vt:lpstr>
      <vt:lpstr>Ελαχιστοποίηση του κόστους (3/5)</vt:lpstr>
      <vt:lpstr>Ελαχιστοποίηση του κόστους (4/5)</vt:lpstr>
      <vt:lpstr>Ελαχιστοποίηση του κόστους (5/5)</vt:lpstr>
      <vt:lpstr>Αρδευτικό δίκτυο με αντλιοστάσιο (1/4)</vt:lpstr>
      <vt:lpstr>Αρδευτικό δίκτυο με αντλιοστάσιο (2/4)</vt:lpstr>
      <vt:lpstr>Αρδευτικό δίκτυο με αντλιοστάσιο (3/4)</vt:lpstr>
      <vt:lpstr>Αρδευτικό δίκτυο με αντλιοστάσιο (4/4)</vt:lpstr>
      <vt:lpstr>Σημείωμα Χρήσης Έργων Τρίτων</vt:lpstr>
      <vt:lpstr>Σημείωμα Αναφοράς</vt:lpstr>
      <vt:lpstr>Σημείωμα Αδειοδότησης</vt:lpstr>
      <vt:lpstr>Τέλος ενότητας</vt:lpstr>
      <vt:lpstr>Σημειώματα</vt:lpstr>
      <vt:lpstr>Διατήρηση Σημειωμάτων</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Σοφία Μαυρίδου</dc:creator>
  <cp:lastModifiedBy>Gogitos</cp:lastModifiedBy>
  <cp:revision>91</cp:revision>
  <dcterms:created xsi:type="dcterms:W3CDTF">2014-10-17T10:01:57Z</dcterms:created>
  <dcterms:modified xsi:type="dcterms:W3CDTF">2014-12-08T14:54:00Z</dcterms:modified>
</cp:coreProperties>
</file>