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309" r:id="rId10"/>
    <p:sldId id="310" r:id="rId11"/>
    <p:sldId id="311" r:id="rId12"/>
    <p:sldId id="327" r:id="rId13"/>
    <p:sldId id="312" r:id="rId14"/>
    <p:sldId id="313" r:id="rId15"/>
    <p:sldId id="314" r:id="rId16"/>
    <p:sldId id="315" r:id="rId17"/>
    <p:sldId id="316" r:id="rId18"/>
    <p:sldId id="317" r:id="rId19"/>
    <p:sldId id="328" r:id="rId20"/>
    <p:sldId id="329" r:id="rId21"/>
    <p:sldId id="330" r:id="rId22"/>
    <p:sldId id="308" r:id="rId23"/>
    <p:sldId id="331" r:id="rId24"/>
    <p:sldId id="332" r:id="rId25"/>
    <p:sldId id="333" r:id="rId26"/>
    <p:sldId id="334" r:id="rId27"/>
  </p:sldIdLst>
  <p:sldSz cx="9144000" cy="6858000" type="screen4x3"/>
  <p:notesSz cx="6858000" cy="9144000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7E7"/>
    <a:srgbClr val="A7A9AE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11" d="100"/>
          <a:sy n="111" d="100"/>
        </p:scale>
        <p:origin x="-177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BEAB46-73DC-4B00-820F-D446FD17A274}" type="datetimeFigureOut">
              <a:rPr lang="el-GR"/>
              <a:pPr>
                <a:defRPr/>
              </a:pPr>
              <a:t>8/12/2014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A9C2AF-1465-4851-BCA7-7B7698E56E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626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9E329-7BF0-481E-9F6D-34D4CCCFE31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9E329-7BF0-481E-9F6D-34D4CCCFE31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67C08-8B54-4E62-8AD2-CE068B9958E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9368E-52B4-49B3-9437-EAF5208397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543A5-785C-4CB4-AAC7-A1F8F3C31CC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FE14A-0446-413A-8FE9-5FCC170C00F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42C6A-3C73-484F-9D54-CB834E6A287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43F8B-26E6-4BF0-8D59-AF6B423767B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7963"/>
            <a:ext cx="7794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ΑΠΘ"/>
          <p:cNvSpPr txBox="1">
            <a:spLocks noChangeArrowheads="1"/>
          </p:cNvSpPr>
          <p:nvPr/>
        </p:nvSpPr>
        <p:spPr bwMode="auto">
          <a:xfrm>
            <a:off x="976313" y="188913"/>
            <a:ext cx="215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7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7702550" y="138113"/>
            <a:ext cx="1406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pencourses"/>
          <p:cNvSpPr txBox="1">
            <a:spLocks noChangeArrowheads="1"/>
          </p:cNvSpPr>
          <p:nvPr userDrawn="1"/>
        </p:nvSpPr>
        <p:spPr bwMode="auto">
          <a:xfrm>
            <a:off x="5546725" y="188913"/>
            <a:ext cx="215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l-GR" b="0" dirty="0" smtClean="0">
                <a:latin typeface="Century Gothic" pitchFamily="34" charset="0"/>
              </a:rPr>
              <a:t>ΑΝΟΙΚΤΑ</a:t>
            </a:r>
          </a:p>
          <a:p>
            <a:pPr algn="r"/>
            <a:r>
              <a:rPr lang="el-GR" b="0" dirty="0" smtClean="0">
                <a:latin typeface="Century Gothic" pitchFamily="34" charset="0"/>
              </a:rPr>
              <a:t>ΑΚΑΔΗΜΑΪΚΑ</a:t>
            </a:r>
          </a:p>
          <a:p>
            <a:pPr algn="r"/>
            <a:r>
              <a:rPr lang="el-GR" b="0" dirty="0" smtClean="0">
                <a:latin typeface="Century Gothic" pitchFamily="34" charset="0"/>
              </a:rPr>
              <a:t>ΜΑΘΗΜΑΤΑ</a:t>
            </a:r>
            <a:endParaRPr lang="el-GR" b="0" dirty="0">
              <a:latin typeface="Century Gothic" pitchFamily="34" charset="0"/>
            </a:endParaRPr>
          </a:p>
        </p:txBody>
      </p:sp>
      <p:cxnSp>
        <p:nvCxnSpPr>
          <p:cNvPr id="5" name="Grey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622925"/>
            <a:ext cx="491490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5922963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035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επικεφαλίδ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Επικεφαλίδα"/>
          <p:cNvSpPr>
            <a:spLocks noGrp="1"/>
          </p:cNvSpPr>
          <p:nvPr>
            <p:ph type="body" sz="half" idx="2"/>
          </p:nvPr>
        </p:nvSpPr>
        <p:spPr>
          <a:xfrm>
            <a:off x="1792288" y="1440000"/>
            <a:ext cx="5486400" cy="12241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Εικόνα"/>
          <p:cNvSpPr>
            <a:spLocks noGrp="1"/>
          </p:cNvSpPr>
          <p:nvPr>
            <p:ph type="pic" idx="1"/>
          </p:nvPr>
        </p:nvSpPr>
        <p:spPr>
          <a:xfrm>
            <a:off x="1792288" y="2708920"/>
            <a:ext cx="5486400" cy="35283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4977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Εικόνα"/>
          <p:cNvSpPr>
            <a:spLocks noGrp="1"/>
          </p:cNvSpPr>
          <p:nvPr>
            <p:ph type="pic" idx="1"/>
          </p:nvPr>
        </p:nvSpPr>
        <p:spPr>
          <a:xfrm>
            <a:off x="1792288" y="1440000"/>
            <a:ext cx="5486400" cy="352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dirty="0"/>
          </a:p>
        </p:txBody>
      </p:sp>
      <p:sp>
        <p:nvSpPr>
          <p:cNvPr id="4" name="Λεζάντα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22413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164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Τίτλος"/>
          <p:cNvSpPr txBox="1">
            <a:spLocks/>
          </p:cNvSpPr>
          <p:nvPr/>
        </p:nvSpPr>
        <p:spPr>
          <a:xfrm>
            <a:off x="457200" y="25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</a:rPr>
              <a:t>Στυλ κύριου τίτλου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Κατακόρυφο κέιμενο"/>
          <p:cNvSpPr>
            <a:spLocks noGrp="1"/>
          </p:cNvSpPr>
          <p:nvPr>
            <p:ph type="body" orient="vert" idx="1"/>
          </p:nvPr>
        </p:nvSpPr>
        <p:spPr>
          <a:xfrm>
            <a:off x="467544" y="1440000"/>
            <a:ext cx="8229600" cy="476132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79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938000" y="503238"/>
            <a:ext cx="11448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 flipV="1">
            <a:off x="7877175" y="0"/>
            <a:ext cx="0" cy="685800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Κατακόρυφο κείμενο"/>
          <p:cNvSpPr>
            <a:spLocks noGrp="1"/>
          </p:cNvSpPr>
          <p:nvPr>
            <p:ph type="body" orient="vert" idx="1"/>
          </p:nvPr>
        </p:nvSpPr>
        <p:spPr>
          <a:xfrm>
            <a:off x="611560" y="503238"/>
            <a:ext cx="7200800" cy="5851525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cxnSp>
        <p:nvCxnSpPr>
          <p:cNvPr id="4" name="Red line"/>
          <p:cNvCxnSpPr/>
          <p:nvPr/>
        </p:nvCxnSpPr>
        <p:spPr>
          <a:xfrm flipV="1">
            <a:off x="496888" y="0"/>
            <a:ext cx="0" cy="685800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 rot="5400000">
            <a:off x="294696" y="97107"/>
            <a:ext cx="468471" cy="46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 bwMode="auto">
          <a:xfrm rot="5400000">
            <a:off x="-223838" y="203200"/>
            <a:ext cx="720725" cy="314326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9" name="Course Title"/>
          <p:cNvSpPr txBox="1">
            <a:spLocks noChangeArrowheads="1"/>
          </p:cNvSpPr>
          <p:nvPr/>
        </p:nvSpPr>
        <p:spPr bwMode="auto">
          <a:xfrm rot="5400000">
            <a:off x="-2189510" y="3154363"/>
            <a:ext cx="489654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3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117475" y="6304235"/>
            <a:ext cx="288925" cy="365125"/>
          </a:xfrm>
        </p:spPr>
        <p:txBody>
          <a:bodyPr vert="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7ECE0B-F6FF-4801-A1A2-8FEEC9DD420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8538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3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3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4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4276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1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2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8430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FCEF-A71A-41D6-AA8E-601E676C542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240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75" y="206375"/>
            <a:ext cx="7826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h"/>
          <p:cNvSpPr txBox="1">
            <a:spLocks noChangeArrowheads="1"/>
          </p:cNvSpPr>
          <p:nvPr/>
        </p:nvSpPr>
        <p:spPr bwMode="auto">
          <a:xfrm>
            <a:off x="976313" y="188913"/>
            <a:ext cx="2155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b="0" dirty="0">
                <a:latin typeface="Century Gothic" pitchFamily="34" charset="0"/>
              </a:rPr>
              <a:t>ΘΕΣΣΑΛΟΝΙΚΗΣ</a:t>
            </a:r>
          </a:p>
        </p:txBody>
      </p:sp>
      <p:cxnSp>
        <p:nvCxnSpPr>
          <p:cNvPr id="4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"/>
          <p:cNvSpPr>
            <a:spLocks noGrp="1"/>
          </p:cNvSpPr>
          <p:nvPr>
            <p:ph type="title"/>
          </p:nvPr>
        </p:nvSpPr>
        <p:spPr>
          <a:xfrm>
            <a:off x="722313" y="384906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99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cxnSp>
        <p:nvCxnSpPr>
          <p:cNvPr id="4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+mn-lt"/>
              </a:rPr>
              <a:t>Εγγειοβελτιωτικά Έργα και Επιπτώσεις στο Περιβάλλον</a:t>
            </a: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</a:rPr>
              <a:t>Τμήμα</a:t>
            </a:r>
            <a:r>
              <a:rPr lang="el-GR" sz="1000" baseline="0" dirty="0" smtClean="0">
                <a:latin typeface="Calibri" pitchFamily="34" charset="0"/>
              </a:rPr>
              <a:t> Αγρονόμων και Τοπογράφων Μηχανικών</a:t>
            </a:r>
            <a:endParaRPr lang="el-GR" sz="1000" dirty="0">
              <a:latin typeface="Calibri" pitchFamily="34" charset="0"/>
            </a:endParaRPr>
          </a:p>
        </p:txBody>
      </p:sp>
      <p:sp>
        <p:nvSpPr>
          <p:cNvPr id="13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151219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4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4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+mn-lt"/>
              </a:rPr>
              <a:t>Εγγειοβελτιωτικά Έργα και Επιπτώσεις στο Περιβάλλον</a:t>
            </a:r>
            <a:endParaRPr lang="el-GR" sz="1000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</a:rPr>
              <a:t>Τμήμα</a:t>
            </a:r>
            <a:r>
              <a:rPr lang="el-GR" sz="1000" baseline="0" dirty="0" smtClean="0">
                <a:latin typeface="Calibri" pitchFamily="34" charset="0"/>
              </a:rPr>
              <a:t> Αγρονόμων και Τοπογράφων Μηχανικών</a:t>
            </a:r>
            <a:endParaRPr lang="el-GR" sz="1000" dirty="0">
              <a:latin typeface="Calibri" pitchFamily="34" charset="0"/>
            </a:endParaRPr>
          </a:p>
        </p:txBody>
      </p:sp>
      <p:sp>
        <p:nvSpPr>
          <p:cNvPr id="15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1659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Περιεχόμενα 1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761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Περιεχόμενα 2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761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5" name="Course Til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6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5103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7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Επικεφαλίδα 1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Περιχόμενα 1"/>
          <p:cNvSpPr>
            <a:spLocks noGrp="1"/>
          </p:cNvSpPr>
          <p:nvPr>
            <p:ph sz="half" idx="2"/>
          </p:nvPr>
        </p:nvSpPr>
        <p:spPr>
          <a:xfrm>
            <a:off x="457200" y="2104656"/>
            <a:ext cx="4040188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Επικεφαλίδα 2"/>
          <p:cNvSpPr>
            <a:spLocks noGrp="1"/>
          </p:cNvSpPr>
          <p:nvPr>
            <p:ph type="body" sz="quarter" idx="3"/>
          </p:nvPr>
        </p:nvSpPr>
        <p:spPr>
          <a:xfrm>
            <a:off x="4645025" y="1440000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Περιεχόμενα 2"/>
          <p:cNvSpPr>
            <a:spLocks noGrp="1"/>
          </p:cNvSpPr>
          <p:nvPr>
            <p:ph sz="quarter" idx="4"/>
          </p:nvPr>
        </p:nvSpPr>
        <p:spPr>
          <a:xfrm>
            <a:off x="4645025" y="2104656"/>
            <a:ext cx="4041775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8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7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8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6126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7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Περιχόμενα 1"/>
          <p:cNvSpPr>
            <a:spLocks noGrp="1"/>
          </p:cNvSpPr>
          <p:nvPr>
            <p:ph sz="half" idx="2"/>
          </p:nvPr>
        </p:nvSpPr>
        <p:spPr>
          <a:xfrm>
            <a:off x="457200" y="1440000"/>
            <a:ext cx="4040188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Λεζάντα 1"/>
          <p:cNvSpPr>
            <a:spLocks noGrp="1"/>
          </p:cNvSpPr>
          <p:nvPr>
            <p:ph type="body" idx="1"/>
          </p:nvPr>
        </p:nvSpPr>
        <p:spPr>
          <a:xfrm>
            <a:off x="457200" y="5569350"/>
            <a:ext cx="4040188" cy="639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Περιεχόμενα 2"/>
          <p:cNvSpPr>
            <a:spLocks noGrp="1"/>
          </p:cNvSpPr>
          <p:nvPr>
            <p:ph sz="quarter" idx="4"/>
          </p:nvPr>
        </p:nvSpPr>
        <p:spPr>
          <a:xfrm>
            <a:off x="4645025" y="1440000"/>
            <a:ext cx="4041775" cy="41044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Λεζάντα 2"/>
          <p:cNvSpPr>
            <a:spLocks noGrp="1"/>
          </p:cNvSpPr>
          <p:nvPr>
            <p:ph type="body" sz="quarter" idx="3"/>
          </p:nvPr>
        </p:nvSpPr>
        <p:spPr>
          <a:xfrm>
            <a:off x="4645025" y="5569350"/>
            <a:ext cx="4041775" cy="639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7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8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8561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Λεζάντα"/>
          <p:cNvSpPr>
            <a:spLocks noGrp="1"/>
          </p:cNvSpPr>
          <p:nvPr>
            <p:ph type="body" sz="quarter" idx="15"/>
          </p:nvPr>
        </p:nvSpPr>
        <p:spPr>
          <a:xfrm>
            <a:off x="467544" y="1440000"/>
            <a:ext cx="3024956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Περιεχόμενο"/>
          <p:cNvSpPr>
            <a:spLocks noGrp="1"/>
          </p:cNvSpPr>
          <p:nvPr>
            <p:ph sz="quarter" idx="14"/>
          </p:nvPr>
        </p:nvSpPr>
        <p:spPr>
          <a:xfrm>
            <a:off x="3635896" y="1440000"/>
            <a:ext cx="5111750" cy="47513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6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7" name="Aριθμ;ow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629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 δεξι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Τίτλος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cxnSp>
        <p:nvCxnSpPr>
          <p:cNvPr id="5" name="Red Line"/>
          <p:cNvCxnSpPr/>
          <p:nvPr/>
        </p:nvCxnSpPr>
        <p:spPr>
          <a:xfrm>
            <a:off x="0" y="1266825"/>
            <a:ext cx="9144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Περιεχόμενο"/>
          <p:cNvSpPr>
            <a:spLocks noGrp="1"/>
          </p:cNvSpPr>
          <p:nvPr>
            <p:ph sz="quarter" idx="14"/>
          </p:nvPr>
        </p:nvSpPr>
        <p:spPr>
          <a:xfrm>
            <a:off x="467544" y="1440000"/>
            <a:ext cx="5111750" cy="47513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22" name="Λεζάντα"/>
          <p:cNvSpPr>
            <a:spLocks noGrp="1"/>
          </p:cNvSpPr>
          <p:nvPr>
            <p:ph type="body" sz="quarter" idx="15"/>
          </p:nvPr>
        </p:nvSpPr>
        <p:spPr>
          <a:xfrm>
            <a:off x="5661844" y="1440000"/>
            <a:ext cx="3024956" cy="4751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6" name="Red Line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07950" y="6073775"/>
            <a:ext cx="468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h"/>
          <p:cNvSpPr txBox="1"/>
          <p:nvPr/>
        </p:nvSpPr>
        <p:spPr>
          <a:xfrm>
            <a:off x="11113" y="6543675"/>
            <a:ext cx="720725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16" name="Course Title"/>
          <p:cNvSpPr txBox="1">
            <a:spLocks noChangeArrowheads="1"/>
          </p:cNvSpPr>
          <p:nvPr userDrawn="1"/>
        </p:nvSpPr>
        <p:spPr bwMode="auto">
          <a:xfrm>
            <a:off x="1115618" y="6308725"/>
            <a:ext cx="691276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>
                <a:latin typeface="Calibri" pitchFamily="34" charset="0"/>
              </a:rPr>
              <a:t>Τίτλος Μαθήματος</a:t>
            </a:r>
          </a:p>
          <a:p>
            <a:pPr algn="ctr" eaLnBrk="1" hangingPunct="1">
              <a:defRPr/>
            </a:pPr>
            <a:r>
              <a:rPr lang="el-GR" sz="1000" dirty="0">
                <a:latin typeface="Calibri" pitchFamily="34" charset="0"/>
              </a:rPr>
              <a:t>Τμήμα</a:t>
            </a:r>
          </a:p>
        </p:txBody>
      </p:sp>
      <p:sp>
        <p:nvSpPr>
          <p:cNvPr id="17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8388424" y="6456363"/>
            <a:ext cx="5760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48A5D1-0C77-4547-B0F8-46C0139FFFC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4248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547813"/>
            <a:ext cx="82296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E5177C-82C8-4B50-AB95-C93FB0433CF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53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3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Τίτλος"/>
          <p:cNvSpPr>
            <a:spLocks noGrp="1"/>
          </p:cNvSpPr>
          <p:nvPr>
            <p:ph type="ctrTitle"/>
          </p:nvPr>
        </p:nvSpPr>
        <p:spPr bwMode="auto">
          <a:xfrm>
            <a:off x="6858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Εγγειοβελτιωτικά Έργα και Επιπτώσεις στο Περιβάλλον</a:t>
            </a:r>
            <a:endParaRPr lang="el-GR" dirty="0" smtClean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684213" y="3500438"/>
            <a:ext cx="7775575" cy="18002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Ενότητα </a:t>
            </a:r>
            <a:r>
              <a:rPr lang="el-GR" b="1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Βασικές Υδραυλικές και Μαθηματικές Έννοιες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Ευαγγελίδης Χρήστος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Τμήμα Αγρονόμων &amp; Τοπογράφων Μηχανικών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Εξίσωση </a:t>
            </a:r>
            <a:r>
              <a:rPr lang="en-GB" dirty="0" err="1" smtClean="0"/>
              <a:t>ενέργειας</a:t>
            </a:r>
            <a:r>
              <a:rPr lang="en-GB" dirty="0" smtClean="0"/>
              <a:t> - Bernoulli</a:t>
            </a:r>
            <a:r>
              <a:rPr lang="el-GR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</a:rPr>
              <a:t>Προϋποθέσεις</a:t>
            </a:r>
            <a:r>
              <a:rPr lang="en-GB" dirty="0" smtClean="0">
                <a:solidFill>
                  <a:srgbClr val="000000"/>
                </a:solidFill>
              </a:rPr>
              <a:t>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ασυμπίεστο ρευστό</a:t>
            </a:r>
            <a:r>
              <a:rPr lang="en-GB" dirty="0" smtClean="0">
                <a:solidFill>
                  <a:srgbClr val="000000"/>
                </a:solidFill>
              </a:rPr>
              <a:t>, ρ </a:t>
            </a:r>
            <a:r>
              <a:rPr lang="el-GR" dirty="0" smtClean="0">
                <a:solidFill>
                  <a:srgbClr val="000000"/>
                </a:solidFill>
              </a:rPr>
              <a:t>σταθερό.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 μόνιμη ροή, u σταθερή στο </a:t>
            </a:r>
            <a:r>
              <a:rPr lang="en-GB" dirty="0" err="1" smtClean="0">
                <a:solidFill>
                  <a:srgbClr val="000000"/>
                </a:solidFill>
              </a:rPr>
              <a:t>ίδιο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σημείο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 ρευστό μη συνεκτικό, δηλαδή ροή μη-ιξώδης,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δηλαδή ιξώδη </a:t>
            </a:r>
            <a:r>
              <a:rPr lang="en-GB" dirty="0" err="1" smtClean="0">
                <a:solidFill>
                  <a:srgbClr val="000000"/>
                </a:solidFill>
              </a:rPr>
              <a:t>φαινόμενα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αμελητέα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</a:rPr>
              <a:t>Η σχέση αυτή αναφέρεται κατά μήκος γραμμής ροής.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aphicFrame>
        <p:nvGraphicFramePr>
          <p:cNvPr id="252930" name="Object 2"/>
          <p:cNvGraphicFramePr>
            <a:graphicFrameLocks noChangeAspect="1"/>
          </p:cNvGraphicFramePr>
          <p:nvPr/>
        </p:nvGraphicFramePr>
        <p:xfrm>
          <a:off x="900113" y="1341438"/>
          <a:ext cx="2376487" cy="1027112"/>
        </p:xfrm>
        <a:graphic>
          <a:graphicData uri="http://schemas.openxmlformats.org/presentationml/2006/ole">
            <p:oleObj spid="_x0000_s252930" r:id="rId3" imgW="1028520" imgH="444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Εξίσωση </a:t>
            </a:r>
            <a:r>
              <a:rPr lang="en-GB" dirty="0" err="1" smtClean="0"/>
              <a:t>ενέργειας</a:t>
            </a:r>
            <a:r>
              <a:rPr lang="en-GB" dirty="0" smtClean="0"/>
              <a:t> - Bernoulli</a:t>
            </a:r>
            <a:r>
              <a:rPr lang="el-GR" dirty="0" smtClean="0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6132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000000"/>
                </a:solidFill>
              </a:rPr>
              <a:t>Εφαρμογές.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Bernoulli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για τέλειο ρευστό: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Bernoulli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για πραγματικό ρευστό:</a:t>
            </a:r>
          </a:p>
          <a:p>
            <a:pPr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Bernoulli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πρακτική</a:t>
            </a:r>
          </a:p>
          <a:p>
            <a:pPr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εφαρμογή: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/>
        </p:nvGraphicFramePr>
        <p:xfrm>
          <a:off x="5076056" y="1916832"/>
          <a:ext cx="1728192" cy="823466"/>
        </p:xfrm>
        <a:graphic>
          <a:graphicData uri="http://schemas.openxmlformats.org/presentationml/2006/ole">
            <p:oleObj spid="_x0000_s259074" r:id="rId3" imgW="990360" imgH="444240" progId="Equation.3">
              <p:embed/>
            </p:oleObj>
          </a:graphicData>
        </a:graphic>
      </p:graphicFrame>
      <p:graphicFrame>
        <p:nvGraphicFramePr>
          <p:cNvPr id="259075" name="Object 3"/>
          <p:cNvGraphicFramePr>
            <a:graphicFrameLocks noChangeAspect="1"/>
          </p:cNvGraphicFramePr>
          <p:nvPr/>
        </p:nvGraphicFramePr>
        <p:xfrm>
          <a:off x="5940152" y="2708920"/>
          <a:ext cx="2952750" cy="720080"/>
        </p:xfrm>
        <a:graphic>
          <a:graphicData uri="http://schemas.openxmlformats.org/presentationml/2006/ole">
            <p:oleObj spid="_x0000_s259075" r:id="rId4" imgW="2311200" imgH="457200" progId="Equation.3">
              <p:embed/>
            </p:oleObj>
          </a:graphicData>
        </a:graphic>
      </p:graphicFrame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2411760" y="3933056"/>
          <a:ext cx="4248472" cy="864096"/>
        </p:xfrm>
        <a:graphic>
          <a:graphicData uri="http://schemas.openxmlformats.org/presentationml/2006/ole">
            <p:oleObj spid="_x0000_s259076" r:id="rId5" imgW="261612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Στρωτή – Τυρβώδης Ροή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8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b="1" dirty="0" smtClean="0">
                <a:solidFill>
                  <a:srgbClr val="000000"/>
                </a:solidFill>
              </a:rPr>
              <a:t>Αριθμός </a:t>
            </a:r>
            <a:r>
              <a:rPr lang="en-US" b="1" dirty="0" smtClean="0">
                <a:solidFill>
                  <a:srgbClr val="000000"/>
                </a:solidFill>
              </a:rPr>
              <a:t>Reynolds</a:t>
            </a:r>
            <a:endParaRPr lang="el-GR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Λόγος δυνάμεων αδράνειας </a:t>
            </a:r>
            <a:r>
              <a:rPr lang="en-GB" dirty="0" err="1" smtClean="0">
                <a:solidFill>
                  <a:srgbClr val="000000"/>
                </a:solidFill>
              </a:rPr>
              <a:t>προς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τριβής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Αδράνεια ανάλογη μάζας και κινηματικής κατάστασης. Τριβή, ανάλογη ιξώδους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83568" y="4653136"/>
          <a:ext cx="3379788" cy="1096962"/>
        </p:xfrm>
        <a:graphic>
          <a:graphicData uri="http://schemas.openxmlformats.org/presentationml/2006/ole">
            <p:oleObj spid="_x0000_s253954" name="Equation" r:id="rId3" imgW="1879560" imgH="609480" progId="Equation.3">
              <p:embed/>
            </p:oleObj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27784" y="3861048"/>
            <a:ext cx="1695400" cy="406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000000"/>
                </a:solidFill>
                <a:latin typeface="+mn-lt"/>
              </a:rPr>
              <a:t>αδράνεια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99792" y="5949280"/>
            <a:ext cx="122798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7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>
                <a:solidFill>
                  <a:srgbClr val="000000"/>
                </a:solidFill>
                <a:latin typeface="+mn-lt"/>
              </a:rPr>
              <a:t>τριβή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979712" y="4221088"/>
            <a:ext cx="1440160" cy="50405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1979712" y="5445224"/>
            <a:ext cx="1296144" cy="50405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Στρωτή – Τυρβώδης Ροή (2/3)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Τυρβώδης ροή σε σωλήνες </a:t>
            </a:r>
            <a:r>
              <a:rPr lang="en-GB" dirty="0" err="1" smtClean="0"/>
              <a:t>με</a:t>
            </a:r>
            <a:r>
              <a:rPr lang="en-GB" dirty="0" smtClean="0"/>
              <a:t> </a:t>
            </a:r>
            <a:r>
              <a:rPr lang="en-GB" dirty="0" err="1" smtClean="0"/>
              <a:t>τραχύτητα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Η τραχύτητα υπάρχει και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μετριέται σε mm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(απόλυτη)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ή σχετική ως προς τη διάμετρο.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Είναι μέτρο παρέκλισης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πραγματικού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τοιχώματος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από το ιδεατό.</a:t>
            </a:r>
            <a:endParaRPr lang="el-GR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rgbClr val="000000"/>
                </a:solidFill>
              </a:rPr>
              <a:t>Στρωτή ροή = </a:t>
            </a:r>
            <a:r>
              <a:rPr lang="en-GB" b="1" dirty="0" err="1" smtClean="0">
                <a:solidFill>
                  <a:srgbClr val="000000"/>
                </a:solidFill>
              </a:rPr>
              <a:t>αμελητέα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επίδραση</a:t>
            </a:r>
            <a:r>
              <a:rPr lang="el-GR" b="1" dirty="0" smtClean="0">
                <a:solidFill>
                  <a:srgbClr val="000000"/>
                </a:solidFill>
              </a:rPr>
              <a:t>.</a:t>
            </a:r>
            <a:endParaRPr lang="en-GB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Κύριος λόγος για την πτώση πίεσης:</a:t>
            </a:r>
          </a:p>
          <a:p>
            <a:pPr algn="just">
              <a:lnSpc>
                <a:spcPct val="100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Δυνάμεις πίεσης όταν το ρευστό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περιρέει τις προεξοχές και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σχηματίζονται νεκροί χώροι στις εσοχές.</a:t>
            </a:r>
          </a:p>
          <a:p>
            <a:pPr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Στρωτή – Τυρβώδης Ροή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0"/>
            <a:ext cx="8291264" cy="4761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rgbClr val="000000"/>
                </a:solidFill>
              </a:rPr>
              <a:t>Απώλειες ενέργειας κατά τη μόνιμη ροή ρευστού σε αγωγούς κυλινδρικής διατομής.</a:t>
            </a:r>
          </a:p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Ο συντελεστής </a:t>
            </a:r>
            <a:r>
              <a:rPr lang="el-GR" dirty="0" smtClean="0">
                <a:solidFill>
                  <a:srgbClr val="000000"/>
                </a:solidFill>
              </a:rPr>
              <a:t>τριβής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GB" dirty="0" smtClean="0">
                <a:solidFill>
                  <a:srgbClr val="000000"/>
                </a:solidFill>
              </a:rPr>
              <a:t> για ροή σε κυλινδρικό αγωγό δίνεται από την εξίσωση Darcy-</a:t>
            </a:r>
            <a:r>
              <a:rPr lang="en-GB" dirty="0" err="1" smtClean="0">
                <a:solidFill>
                  <a:srgbClr val="000000"/>
                </a:solidFill>
              </a:rPr>
              <a:t>Weisbach</a:t>
            </a:r>
            <a:r>
              <a:rPr lang="el-GR" dirty="0" smtClean="0">
                <a:solidFill>
                  <a:srgbClr val="000000"/>
                </a:solidFill>
              </a:rPr>
              <a:t>:</a:t>
            </a:r>
          </a:p>
          <a:p>
            <a:pPr>
              <a:buNone/>
            </a:pPr>
            <a:endParaRPr lang="el-GR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Όπου,</a:t>
            </a: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L = μήκος </a:t>
            </a:r>
            <a:r>
              <a:rPr lang="en-GB" dirty="0" err="1" smtClean="0">
                <a:solidFill>
                  <a:srgbClr val="000000"/>
                </a:solidFill>
              </a:rPr>
              <a:t>κυλινδρικού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αγωγού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D = Διάμετρος </a:t>
            </a:r>
            <a:r>
              <a:rPr lang="en-GB" dirty="0" err="1" smtClean="0">
                <a:solidFill>
                  <a:srgbClr val="000000"/>
                </a:solidFill>
              </a:rPr>
              <a:t>κυλινδρικού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αγωγού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f = </a:t>
            </a:r>
            <a:r>
              <a:rPr lang="en-GB" dirty="0" err="1" smtClean="0">
                <a:solidFill>
                  <a:srgbClr val="000000"/>
                </a:solidFill>
              </a:rPr>
              <a:t>συντελεστής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τριβής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3563888" y="3284984"/>
          <a:ext cx="1752600" cy="884237"/>
        </p:xfrm>
        <a:graphic>
          <a:graphicData uri="http://schemas.openxmlformats.org/presentationml/2006/ole">
            <p:oleObj spid="_x0000_s254982" name="Equation" r:id="rId3" imgW="9270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Προσεγγιστικές σχέσεις υπολογισμού του </a:t>
            </a:r>
            <a:r>
              <a:rPr lang="en-US" dirty="0" smtClean="0"/>
              <a:t>f</a:t>
            </a:r>
            <a:r>
              <a:rPr lang="el-GR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/>
              <a:t>Swamee and Jain (1976)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endParaRPr lang="el-GR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l-GR" dirty="0" smtClean="0"/>
              <a:t>Γ. Τερζίδη - Χ. Μπαμπατζιμόπουλου (1992).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899592" y="2132856"/>
          <a:ext cx="3744912" cy="923925"/>
        </p:xfrm>
        <a:graphic>
          <a:graphicData uri="http://schemas.openxmlformats.org/presentationml/2006/ole">
            <p:oleObj spid="_x0000_s256002" r:id="rId3" imgW="1981200" imgH="482600" progId="Equation.DSMT4">
              <p:embed/>
            </p:oleObj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827584" y="4725144"/>
          <a:ext cx="6480175" cy="887413"/>
        </p:xfrm>
        <a:graphic>
          <a:graphicData uri="http://schemas.openxmlformats.org/presentationml/2006/ole">
            <p:oleObj spid="_x0000_s256003" r:id="rId4" imgW="3543300" imgH="482600" progId="Equation.DSMT4">
              <p:embed/>
            </p:oleObj>
          </a:graphicData>
        </a:graphic>
      </p:graphicFrame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827584" y="3788519"/>
          <a:ext cx="7775575" cy="781050"/>
        </p:xfrm>
        <a:graphic>
          <a:graphicData uri="http://schemas.openxmlformats.org/presentationml/2006/ole">
            <p:oleObj spid="_x0000_s256004" name="Equation" r:id="rId5" imgW="533376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Προσεγγιστικές σχέσεις υπολογισμού του </a:t>
            </a:r>
            <a:r>
              <a:rPr lang="en-US" dirty="0" smtClean="0"/>
              <a:t>f</a:t>
            </a:r>
            <a:r>
              <a:rPr lang="el-GR" dirty="0" smtClean="0"/>
              <a:t>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Times New Roman" pitchFamily="18" charset="0"/>
              <a:buChar char="•"/>
            </a:pPr>
            <a:r>
              <a:rPr lang="el-GR" dirty="0" smtClean="0"/>
              <a:t>Τζιμόπουλος</a:t>
            </a:r>
            <a:r>
              <a:rPr lang="en-US" dirty="0" smtClean="0"/>
              <a:t> (</a:t>
            </a:r>
            <a:r>
              <a:rPr lang="el-GR" dirty="0" smtClean="0"/>
              <a:t>2005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>
              <a:spcBef>
                <a:spcPct val="20000"/>
              </a:spcBef>
              <a:buNone/>
            </a:pPr>
            <a:endParaRPr lang="el-GR" dirty="0" smtClean="0"/>
          </a:p>
          <a:p>
            <a:pPr>
              <a:spcBef>
                <a:spcPct val="20000"/>
              </a:spcBef>
              <a:buNone/>
            </a:pPr>
            <a:endParaRPr lang="el-GR" dirty="0" smtClean="0"/>
          </a:p>
          <a:p>
            <a:pPr>
              <a:spcBef>
                <a:spcPct val="20000"/>
              </a:spcBef>
              <a:buFont typeface="Times New Roman" pitchFamily="18" charset="0"/>
              <a:buChar char="•"/>
            </a:pPr>
            <a:r>
              <a:rPr lang="el-GR" dirty="0" smtClean="0"/>
              <a:t>Παπαευαγγέλου</a:t>
            </a:r>
            <a:r>
              <a:rPr lang="en-US" dirty="0" smtClean="0"/>
              <a:t> (</a:t>
            </a:r>
            <a:r>
              <a:rPr lang="el-GR" dirty="0" smtClean="0"/>
              <a:t>2010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899592" y="2060848"/>
          <a:ext cx="3455987" cy="828675"/>
        </p:xfrm>
        <a:graphic>
          <a:graphicData uri="http://schemas.openxmlformats.org/presentationml/2006/ole">
            <p:oleObj spid="_x0000_s257026" name="Equation" r:id="rId3" imgW="1904760" imgH="457200" progId="Equation.3">
              <p:embed/>
            </p:oleObj>
          </a:graphicData>
        </a:graphic>
      </p:graphicFrame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899592" y="3789040"/>
          <a:ext cx="4248150" cy="1333500"/>
        </p:xfrm>
        <a:graphic>
          <a:graphicData uri="http://schemas.openxmlformats.org/presentationml/2006/ole">
            <p:oleObj spid="_x0000_s257027" name="Equation" r:id="rId4" imgW="234936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Τοπικές Απώλειες (1/1)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00000"/>
                </a:solidFill>
              </a:rPr>
              <a:t>Οι τοπικές απώλειες δίνονται από</a:t>
            </a:r>
            <a:endParaRPr lang="el-GR" dirty="0" smtClean="0">
              <a:solidFill>
                <a:srgbClr val="000000"/>
              </a:solidFill>
            </a:endParaRPr>
          </a:p>
          <a:p>
            <a:pPr marL="327025" indent="-327025" algn="just">
              <a:spcBef>
                <a:spcPts val="700"/>
              </a:spcBef>
              <a:buNone/>
              <a:tabLst>
                <a:tab pos="3270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GB" dirty="0" smtClean="0"/>
              <a:t>Όπου U η μέση ταχύτητα </a:t>
            </a:r>
            <a:r>
              <a:rPr lang="en-GB" dirty="0" err="1" smtClean="0"/>
              <a:t>στο</a:t>
            </a:r>
            <a:r>
              <a:rPr lang="en-GB" dirty="0" smtClean="0"/>
              <a:t> </a:t>
            </a:r>
            <a:r>
              <a:rPr lang="en-GB" dirty="0" err="1" smtClean="0"/>
              <a:t>σημείο</a:t>
            </a:r>
            <a:r>
              <a:rPr lang="el-GR" dirty="0" smtClean="0"/>
              <a:t>.</a:t>
            </a:r>
            <a:endParaRPr lang="en-GB" dirty="0" smtClean="0"/>
          </a:p>
          <a:p>
            <a:pPr marL="327025" indent="-327025" algn="just">
              <a:spcBef>
                <a:spcPts val="700"/>
              </a:spcBef>
              <a:buNone/>
              <a:tabLst>
                <a:tab pos="3270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GB" dirty="0" smtClean="0"/>
              <a:t>	Κ συντελεστής με διαφορετική τιμή σε </a:t>
            </a:r>
            <a:r>
              <a:rPr lang="en-GB" dirty="0" err="1" smtClean="0"/>
              <a:t>κάθε</a:t>
            </a:r>
            <a:r>
              <a:rPr lang="en-GB" dirty="0" smtClean="0"/>
              <a:t> </a:t>
            </a:r>
            <a:r>
              <a:rPr lang="en-GB" dirty="0" err="1" smtClean="0"/>
              <a:t>περίπτωση</a:t>
            </a:r>
            <a:r>
              <a:rPr lang="el-GR" dirty="0" smtClean="0"/>
              <a:t>.</a:t>
            </a:r>
            <a:endParaRPr lang="en-GB" dirty="0" smtClean="0"/>
          </a:p>
          <a:p>
            <a:pPr marL="327025" indent="-327025" algn="just">
              <a:spcBef>
                <a:spcPts val="700"/>
              </a:spcBef>
              <a:tabLst>
                <a:tab pos="327025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</a:tabLst>
            </a:pPr>
            <a:r>
              <a:rPr lang="en-GB" dirty="0" smtClean="0"/>
              <a:t>Υπενθυμίζεται ο τύπος των Darcy-</a:t>
            </a:r>
            <a:r>
              <a:rPr lang="en-GB" dirty="0" err="1" smtClean="0"/>
              <a:t>Weisbach</a:t>
            </a:r>
            <a:r>
              <a:rPr lang="en-GB" dirty="0" smtClean="0"/>
              <a:t> για τις γραμμικές απώλειες, για την ομοιότητα: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6300192" y="1196752"/>
          <a:ext cx="1984375" cy="1138238"/>
        </p:xfrm>
        <a:graphic>
          <a:graphicData uri="http://schemas.openxmlformats.org/presentationml/2006/ole">
            <p:oleObj spid="_x0000_s258050" name="Equation" r:id="rId3" imgW="774360" imgH="444240" progId="Equation.3">
              <p:embed/>
            </p:oleObj>
          </a:graphicData>
        </a:graphic>
      </p:graphicFrame>
      <p:graphicFrame>
        <p:nvGraphicFramePr>
          <p:cNvPr id="258051" name="Object 3"/>
          <p:cNvGraphicFramePr>
            <a:graphicFrameLocks noChangeAspect="1"/>
          </p:cNvGraphicFramePr>
          <p:nvPr/>
        </p:nvGraphicFramePr>
        <p:xfrm>
          <a:off x="3419872" y="4797152"/>
          <a:ext cx="2024063" cy="919163"/>
        </p:xfrm>
        <a:graphic>
          <a:graphicData uri="http://schemas.openxmlformats.org/presentationml/2006/ole">
            <p:oleObj spid="_x0000_s258051" name="Equation" r:id="rId4" imgW="9777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Έργο αυτό κάνει χρήση των ακόλουθων έργων:</a:t>
            </a:r>
          </a:p>
          <a:p>
            <a:r>
              <a:rPr lang="el-GR" dirty="0" smtClean="0"/>
              <a:t>Εικόνες/Σχήματα/Διαγράμματα</a:t>
            </a:r>
            <a:r>
              <a:rPr lang="en-US" dirty="0" smtClean="0"/>
              <a:t>/</a:t>
            </a:r>
            <a:r>
              <a:rPr lang="el-GR" dirty="0" smtClean="0"/>
              <a:t>Φωτογραφίες</a:t>
            </a:r>
          </a:p>
          <a:p>
            <a:r>
              <a:rPr lang="el-GR" dirty="0" smtClean="0"/>
              <a:t>Εικόνα 1: &lt;Από το βιβλίο παράδοσης του μαθήματος Ατομικά Δίκτυα Αρδεύσεων του καθηγητή Τζιμόπουλου Χρήστου&gt;</a:t>
            </a:r>
          </a:p>
        </p:txBody>
      </p:sp>
    </p:spTree>
    <p:extLst>
      <p:ext uri="{BB962C8B-B14F-4D97-AF65-F5344CB8AC3E}">
        <p14:creationId xmlns:p14="http://schemas.microsoft.com/office/powerpoint/2010/main" xmlns="" val="29949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Αριστοτέλειο Πανεπιστήμιο Θεσσαλονίκης</a:t>
            </a:r>
            <a:r>
              <a:rPr lang="en-US" sz="2000" dirty="0" smtClean="0"/>
              <a:t>, </a:t>
            </a:r>
            <a:r>
              <a:rPr lang="el-GR" sz="2000" dirty="0" smtClean="0"/>
              <a:t>Χρήστος Ευαγγελίδης</a:t>
            </a:r>
            <a:r>
              <a:rPr lang="el-GR" sz="2000" dirty="0" smtClean="0">
                <a:solidFill>
                  <a:srgbClr val="FF0000"/>
                </a:solidFill>
              </a:rPr>
              <a:t>. </a:t>
            </a:r>
            <a:r>
              <a:rPr lang="el-GR" sz="2000" dirty="0" smtClean="0"/>
              <a:t>«Εγγειοβελτιωτικά Έργα και Επιπτώσεις στο Περιβάλλον. </a:t>
            </a:r>
            <a:r>
              <a:rPr lang="el-GR" sz="2000" dirty="0" smtClean="0"/>
              <a:t>Βασικές Υδραυλικές και Μαθηματικές Έννοιες».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Θεσσαλονίκη 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r>
              <a:rPr lang="en-US" sz="2000" dirty="0" smtClean="0"/>
              <a:t> http</a:t>
            </a:r>
            <a:r>
              <a:rPr lang="en-US" sz="2000" dirty="0"/>
              <a:t>://opencourses.auth.gr/eclass_courses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843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Περιεχόμενο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Το παρόν εκπαιδευτικό υλικό υπόκειται σε</a:t>
            </a:r>
            <a:r>
              <a:rPr lang="en-US" smtClean="0"/>
              <a:t> </a:t>
            </a:r>
            <a:r>
              <a:rPr lang="el-GR" smtClean="0"/>
              <a:t>άδειες χρήσης </a:t>
            </a:r>
            <a:r>
              <a:rPr lang="en-US" smtClean="0"/>
              <a:t>Creative Commons. </a:t>
            </a:r>
          </a:p>
          <a:p>
            <a:r>
              <a:rPr lang="el-GR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dirty="0" smtClean="0"/>
          </a:p>
        </p:txBody>
      </p:sp>
      <p:pic>
        <p:nvPicPr>
          <p:cNvPr id="17410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1" y="3284984"/>
            <a:ext cx="1689703" cy="59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</a:t>
            </a:r>
            <a:r>
              <a:rPr lang="el-GR" sz="2000" dirty="0" smtClean="0"/>
              <a:t>Αναφορά - Παρόμοια Διανομή [1</a:t>
            </a:r>
            <a:r>
              <a:rPr lang="el-GR" sz="2000" dirty="0"/>
              <a:t>] ή μεταγενέστερη, Διεθνής Έκδοση.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</a:t>
            </a:r>
            <a:r>
              <a:rPr lang="el-GR" sz="2000" dirty="0" smtClean="0"/>
              <a:t>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spcBef>
                <a:spcPts val="1800"/>
              </a:spcBef>
              <a:buNone/>
            </a:pPr>
            <a:endParaRPr lang="el-GR" sz="17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Ο </a:t>
            </a:r>
            <a:r>
              <a:rPr lang="el-GR" sz="2000" dirty="0">
                <a:latin typeface="Calibri" panose="020F0502020204030204" pitchFamily="34" charset="0"/>
              </a:rPr>
              <a:t>δικαιούχος μπορεί να παρέχει στον </a:t>
            </a:r>
            <a:r>
              <a:rPr lang="el-GR" sz="2000" dirty="0" err="1">
                <a:latin typeface="Calibri" panose="020F0502020204030204" pitchFamily="34" charset="0"/>
              </a:rPr>
              <a:t>αδειοδόχο</a:t>
            </a:r>
            <a:r>
              <a:rPr lang="el-GR" sz="2000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</a:t>
            </a:r>
            <a:r>
              <a:rPr lang="el-GR" sz="2000" dirty="0" smtClean="0">
                <a:latin typeface="Calibri" panose="020F0502020204030204" pitchFamily="34" charset="0"/>
              </a:rPr>
              <a:t>ζητηθεί.</a:t>
            </a:r>
            <a:r>
              <a:rPr lang="el-GR" sz="2000" dirty="0" smtClean="0"/>
              <a:t>     </a:t>
            </a:r>
            <a:r>
              <a:rPr lang="el-GR" sz="2800" dirty="0" smtClean="0"/>
              <a:t>          </a:t>
            </a:r>
          </a:p>
          <a:p>
            <a:pPr marL="0" indent="0">
              <a:buNone/>
            </a:pPr>
            <a:endParaRPr lang="el-GR" sz="1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1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400" dirty="0" smtClean="0">
                <a:latin typeface="Calibri" panose="020F0502020204030204" pitchFamily="34" charset="0"/>
              </a:rPr>
              <a:t>[</a:t>
            </a:r>
            <a:r>
              <a:rPr lang="el-GR" sz="1400" dirty="0">
                <a:latin typeface="Calibri" panose="020F0502020204030204" pitchFamily="34" charset="0"/>
              </a:rPr>
              <a:t>1] </a:t>
            </a:r>
            <a:r>
              <a:rPr lang="el-GR" sz="1400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l-GR" sz="1400" dirty="0" smtClean="0">
                <a:latin typeface="Calibri" panose="020F0502020204030204" pitchFamily="34" charset="0"/>
                <a:hlinkClick r:id="rId4"/>
              </a:rPr>
              <a:t>creativecommons.org/licenses/by-</a:t>
            </a:r>
            <a:r>
              <a:rPr lang="en-US" sz="1400" dirty="0" err="1" smtClean="0">
                <a:latin typeface="Calibri" panose="020F0502020204030204" pitchFamily="34" charset="0"/>
                <a:hlinkClick r:id="rId4"/>
              </a:rPr>
              <a:t>sa</a:t>
            </a:r>
            <a:r>
              <a:rPr lang="el-GR" sz="1400" dirty="0" smtClean="0">
                <a:latin typeface="Calibri" panose="020F0502020204030204" pitchFamily="34" charset="0"/>
                <a:hlinkClick r:id="rId4"/>
              </a:rPr>
              <a:t>/4.0</a:t>
            </a:r>
            <a:r>
              <a:rPr lang="el-GR" sz="1400" dirty="0">
                <a:latin typeface="Calibri" panose="020F0502020204030204" pitchFamily="34" charset="0"/>
                <a:hlinkClick r:id="rId4"/>
              </a:rPr>
              <a:t>/</a:t>
            </a:r>
            <a:r>
              <a:rPr lang="el-GR" sz="1400" dirty="0">
                <a:latin typeface="Calibri" panose="020F0502020204030204" pitchFamily="34" charset="0"/>
                <a:hlinkClick r:id="rId5"/>
              </a:rPr>
              <a:t> </a:t>
            </a:r>
            <a:endParaRPr lang="el-GR" sz="1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364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Τίτλος"/>
          <p:cNvSpPr>
            <a:spLocks noGrp="1"/>
          </p:cNvSpPr>
          <p:nvPr>
            <p:ph type="ctrTitle"/>
          </p:nvPr>
        </p:nvSpPr>
        <p:spPr bwMode="auto">
          <a:xfrm>
            <a:off x="685800" y="1844675"/>
            <a:ext cx="7772400" cy="1512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/>
              <a:t>Τέλος ενότητας</a:t>
            </a:r>
            <a:endParaRPr lang="el-GR" dirty="0" smtClean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684213" y="3500438"/>
            <a:ext cx="7775575" cy="1800225"/>
          </a:xfrm>
        </p:spPr>
        <p:txBody>
          <a:bodyPr rtlCol="0">
            <a:normAutofit/>
          </a:bodyPr>
          <a:lstStyle/>
          <a:p>
            <a:pPr algn="r"/>
            <a:r>
              <a:rPr lang="el-GR" dirty="0"/>
              <a:t>Επεξεργασία: </a:t>
            </a:r>
            <a:r>
              <a:rPr lang="el-GR" dirty="0" smtClean="0"/>
              <a:t>Δαλάκης Νικόλαος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Θεσσαλονίκη, </a:t>
            </a:r>
            <a:r>
              <a:rPr lang="el-GR" dirty="0" smtClean="0"/>
              <a:t>25/11/2014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627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737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314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737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3314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 dirty="0" smtClean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3478075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/>
          </a:p>
          <a:p>
            <a:r>
              <a:rPr lang="el-GR" dirty="0" smtClean="0"/>
              <a:t>Το έργο «Ανοικτά Ακαδημαϊκά Μαθήματα στο Αριστοτέλειο Πανεπιστήμιο Θεσσαλονίκης» έχει χρηματοδοτήσει μόνο την αναδιαμόρφωση του εκπαιδευτικού υλικού. </a:t>
            </a:r>
          </a:p>
          <a:p>
            <a:r>
              <a:rPr lang="el-GR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/>
          </a:p>
          <a:p>
            <a:endParaRPr lang="el-GR" dirty="0" smtClean="0"/>
          </a:p>
        </p:txBody>
      </p:sp>
      <p:pic>
        <p:nvPicPr>
          <p:cNvPr id="18437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918075"/>
            <a:ext cx="5518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2601-FC85-4CC9-AF63-41ABF6AEBAD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"/>
          <p:cNvSpPr>
            <a:spLocks noGrp="1"/>
          </p:cNvSpPr>
          <p:nvPr>
            <p:ph type="ctrTitle"/>
          </p:nvPr>
        </p:nvSpPr>
        <p:spPr bwMode="auto">
          <a:xfrm>
            <a:off x="6858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Βασικές Υδραυλικές και Μαθηματικές Έννοιες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</a:p>
        </p:txBody>
      </p:sp>
      <p:sp>
        <p:nvSpPr>
          <p:cNvPr id="20482" name="Περιεχόμενα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Γραμμική παρεμβολή.</a:t>
            </a:r>
          </a:p>
          <a:p>
            <a:r>
              <a:rPr lang="el-GR" dirty="0" smtClean="0"/>
              <a:t>Εξίσωση ενέργειας – </a:t>
            </a:r>
            <a:r>
              <a:rPr lang="en-US" dirty="0" smtClean="0"/>
              <a:t>Bernoulli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Στρωτή – Τυρβώδης ροή.</a:t>
            </a:r>
            <a:endParaRPr lang="en-US" dirty="0" smtClean="0"/>
          </a:p>
          <a:p>
            <a:r>
              <a:rPr lang="el-GR" dirty="0" smtClean="0"/>
              <a:t>Προσεγγιστικές σχέσεις υπολογισμού του </a:t>
            </a:r>
            <a:r>
              <a:rPr lang="en-US" dirty="0" smtClean="0"/>
              <a:t>f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Τοπικές απώλειες.</a:t>
            </a:r>
          </a:p>
          <a:p>
            <a:r>
              <a:rPr lang="el-GR" dirty="0" smtClean="0"/>
              <a:t>Σωλήνες άρδευσης.</a:t>
            </a:r>
          </a:p>
          <a:p>
            <a:r>
              <a:rPr lang="el-GR" dirty="0" smtClean="0"/>
              <a:t>Υπολογισμός ατομικού δικτύου άρδευσης.</a:t>
            </a:r>
          </a:p>
        </p:txBody>
      </p:sp>
      <p:sp>
        <p:nvSpPr>
          <p:cNvPr id="20483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31E3-D19E-4B72-AC94-6097CC7FAD0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</a:p>
        </p:txBody>
      </p:sp>
      <p:sp>
        <p:nvSpPr>
          <p:cNvPr id="21506" name="Περιεχόμενα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Η ενότητα εισάγει τον ενδιαφερόμενο σε θέματα που αφορούν:</a:t>
            </a:r>
          </a:p>
          <a:p>
            <a:r>
              <a:rPr lang="el-GR" dirty="0" smtClean="0"/>
              <a:t>Βασικές υδραυλικές και μαθηματικές έννοιες.</a:t>
            </a:r>
          </a:p>
          <a:p>
            <a:r>
              <a:rPr lang="el-GR" dirty="0" smtClean="0"/>
              <a:t>Τρόπος υπολογισμού ατομικού δικτύου άρδευσης.</a:t>
            </a:r>
            <a:endParaRPr lang="en-US" dirty="0" smtClean="0"/>
          </a:p>
        </p:txBody>
      </p:sp>
      <p:sp>
        <p:nvSpPr>
          <p:cNvPr id="21507" name="Αριθμός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B07EC-777D-4F27-A049-9FE7841AE31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Υδραυλικές και Μαθηματικές Έννοιες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Γραμμική Παρεμβολή (1/2)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176713" cy="2149475"/>
          </a:xfrm>
          <a:prstGeom prst="rect">
            <a:avLst/>
          </a:prstGeom>
          <a:noFill/>
        </p:spPr>
      </p:pic>
      <p:graphicFrame>
        <p:nvGraphicFramePr>
          <p:cNvPr id="215041" name="Object 1"/>
          <p:cNvGraphicFramePr>
            <a:graphicFrameLocks noChangeAspect="1"/>
          </p:cNvGraphicFramePr>
          <p:nvPr/>
        </p:nvGraphicFramePr>
        <p:xfrm>
          <a:off x="539552" y="4221088"/>
          <a:ext cx="6985000" cy="1323975"/>
        </p:xfrm>
        <a:graphic>
          <a:graphicData uri="http://schemas.openxmlformats.org/presentationml/2006/ole">
            <p:oleObj spid="_x0000_s215041" name="Equation" r:id="rId4" imgW="3479760" imgH="6602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3717032"/>
            <a:ext cx="3600400" cy="144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Εικόνα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Γραμμική Παρεμβολή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Γενικώς η λογική της στηρίζεται στην απλή μέθοδο των τριών ως εξής:</a:t>
            </a:r>
          </a:p>
          <a:p>
            <a:pPr>
              <a:spcBef>
                <a:spcPct val="50000"/>
              </a:spcBef>
            </a:pPr>
            <a:r>
              <a:rPr lang="el-GR" dirty="0" smtClean="0"/>
              <a:t>Η αύξηση του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είναι κατά:</a:t>
            </a:r>
          </a:p>
          <a:p>
            <a:pPr>
              <a:spcBef>
                <a:spcPct val="50000"/>
              </a:spcBef>
            </a:pPr>
            <a:r>
              <a:rPr lang="el-GR" dirty="0" smtClean="0"/>
              <a:t>Για αλλαγή του </a:t>
            </a:r>
            <a:r>
              <a:rPr lang="en-US" dirty="0" smtClean="0"/>
              <a:t>x </a:t>
            </a:r>
            <a:r>
              <a:rPr lang="el-GR" dirty="0" smtClean="0"/>
              <a:t>ίση με: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l-GR" dirty="0" smtClean="0"/>
              <a:t>-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είχαμε αύξηση κατά </a:t>
            </a:r>
            <a:r>
              <a:rPr lang="en-US" dirty="0" smtClean="0"/>
              <a:t>F(x</a:t>
            </a:r>
            <a:r>
              <a:rPr lang="en-US" baseline="-25000" dirty="0" smtClean="0"/>
              <a:t>2</a:t>
            </a:r>
            <a:r>
              <a:rPr lang="en-US" dirty="0" smtClean="0"/>
              <a:t>)-F(x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l-GR" dirty="0" smtClean="0"/>
              <a:t>Για αλλαγή του </a:t>
            </a:r>
            <a:r>
              <a:rPr lang="en-US" dirty="0" smtClean="0"/>
              <a:t>x </a:t>
            </a:r>
            <a:r>
              <a:rPr lang="el-GR" dirty="0" smtClean="0"/>
              <a:t>ίση με: </a:t>
            </a:r>
            <a:r>
              <a:rPr lang="en-US" dirty="0" smtClean="0"/>
              <a:t>x-x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l-GR" dirty="0" smtClean="0"/>
              <a:t> έχουμε αύξηση κατά: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48A5D1-0C77-4547-B0F8-46C0139FFFC2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aphicFrame>
        <p:nvGraphicFramePr>
          <p:cNvPr id="251906" name="Object 2"/>
          <p:cNvGraphicFramePr>
            <a:graphicFrameLocks noChangeAspect="1"/>
          </p:cNvGraphicFramePr>
          <p:nvPr/>
        </p:nvGraphicFramePr>
        <p:xfrm>
          <a:off x="2411760" y="5085184"/>
          <a:ext cx="3024336" cy="1008112"/>
        </p:xfrm>
        <a:graphic>
          <a:graphicData uri="http://schemas.openxmlformats.org/presentationml/2006/ole">
            <p:oleObj spid="_x0000_s251906" name="Equation" r:id="rId3" imgW="13716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c4db7a3f99c9b06da36fd043a064aa2b5b1383"/>
</p:tagLst>
</file>

<file path=ppt/theme/theme1.xml><?xml version="1.0" encoding="utf-8"?>
<a:theme xmlns:a="http://schemas.openxmlformats.org/drawingml/2006/main" name="Opencourses AUTh Template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4016F9A7-B9E4-4F2B-94E4-16729BDFF25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Opencourses AUTh Template (3)</Template>
  <TotalTime>777</TotalTime>
  <Words>823</Words>
  <Application>Microsoft Office PowerPoint</Application>
  <PresentationFormat>On-screen Show (4:3)</PresentationFormat>
  <Paragraphs>149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Opencourses AUTh Template (3)</vt:lpstr>
      <vt:lpstr>Equation</vt:lpstr>
      <vt:lpstr>MathType 6.0 Equation</vt:lpstr>
      <vt:lpstr>Microsoft Equation 3.0</vt:lpstr>
      <vt:lpstr>Εγγειοβελτιωτικά Έργα και Επιπτώσεις στο Περιβάλλον</vt:lpstr>
      <vt:lpstr>Άδειες Χρήσης</vt:lpstr>
      <vt:lpstr>Χρηματοδότηση</vt:lpstr>
      <vt:lpstr>Βασικές Υδραυλικές και Μαθηματικές Έννοιες</vt:lpstr>
      <vt:lpstr>Περιεχόμενα ενότητας</vt:lpstr>
      <vt:lpstr>Σκοποί  ενότητας</vt:lpstr>
      <vt:lpstr>Βασικές Υδραυλικές και Μαθηματικές Έννοιες</vt:lpstr>
      <vt:lpstr>Γραμμική Παρεμβολή (1/2)</vt:lpstr>
      <vt:lpstr>Γραμμική Παρεμβολή (2/2)</vt:lpstr>
      <vt:lpstr>Εξίσωση ενέργειας - Bernoulli (1/2)</vt:lpstr>
      <vt:lpstr>Εξίσωση ενέργειας - Bernoulli (2/2)</vt:lpstr>
      <vt:lpstr>Στρωτή – Τυρβώδης Ροή (1/3)</vt:lpstr>
      <vt:lpstr>Στρωτή – Τυρβώδης Ροή (2/3)</vt:lpstr>
      <vt:lpstr>Στρωτή – Τυρβώδης Ροή (3/3)</vt:lpstr>
      <vt:lpstr>Προσεγγιστικές σχέσεις υπολογισμού του f (1/2)</vt:lpstr>
      <vt:lpstr>Προσεγγιστικές σχέσεις υπολογισμού του f (2/2)</vt:lpstr>
      <vt:lpstr>Τοπικές Απώλειες (1/1)</vt:lpstr>
      <vt:lpstr>Σημείωμα Χρήσης Έργων Τρίτων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  <vt:lpstr>Σημειώματα</vt:lpstr>
      <vt:lpstr>Διατήρηση Σημειωμάτων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Σοφία Μαυρίδου</dc:creator>
  <cp:lastModifiedBy>Gogitos</cp:lastModifiedBy>
  <cp:revision>91</cp:revision>
  <dcterms:created xsi:type="dcterms:W3CDTF">2014-10-17T10:01:57Z</dcterms:created>
  <dcterms:modified xsi:type="dcterms:W3CDTF">2014-12-08T14:51:20Z</dcterms:modified>
</cp:coreProperties>
</file>