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298" r:id="rId42"/>
    <p:sldId id="343" r:id="rId43"/>
    <p:sldId id="344" r:id="rId44"/>
  </p:sldIdLst>
  <p:sldSz cx="9144000" cy="6858000" type="screen4x3"/>
  <p:notesSz cx="6858000" cy="9144000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7E7"/>
    <a:srgbClr val="A7A9AE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11" d="100"/>
          <a:sy n="111" d="100"/>
        </p:scale>
        <p:origin x="-177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0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BEAB46-73DC-4B00-820F-D446FD17A274}" type="datetimeFigureOut">
              <a:rPr lang="el-GR"/>
              <a:pPr>
                <a:defRPr/>
              </a:pPr>
              <a:t>8/12/2014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A9C2AF-1465-4851-BCA7-7B7698E56E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26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9E329-7BF0-481E-9F6D-34D4CCCFE3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9E329-7BF0-481E-9F6D-34D4CCCFE3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7C08-8B54-4E62-8AD2-CE068B9958E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9368E-52B4-49B3-9437-EAF5208397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543A5-785C-4CB4-AAC7-A1F8F3C31CC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FE14A-0446-413A-8FE9-5FCC170C00F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42C6A-3C73-484F-9D54-CB834E6A287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3F8B-26E6-4BF0-8D59-AF6B423767B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963"/>
            <a:ext cx="7794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ΑΠΘ"/>
          <p:cNvSpPr txBox="1">
            <a:spLocks noChangeArrowheads="1"/>
          </p:cNvSpPr>
          <p:nvPr/>
        </p:nvSpPr>
        <p:spPr bwMode="auto">
          <a:xfrm>
            <a:off x="976313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7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7702550" y="138113"/>
            <a:ext cx="1406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pencourses"/>
          <p:cNvSpPr txBox="1">
            <a:spLocks noChangeArrowheads="1"/>
          </p:cNvSpPr>
          <p:nvPr userDrawn="1"/>
        </p:nvSpPr>
        <p:spPr bwMode="auto">
          <a:xfrm>
            <a:off x="5546725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l-GR" b="0" dirty="0" smtClean="0">
                <a:latin typeface="Century Gothic" pitchFamily="34" charset="0"/>
              </a:rPr>
              <a:t>ΑΝΟΙΚΤΑ</a:t>
            </a:r>
          </a:p>
          <a:p>
            <a:pPr algn="r"/>
            <a:r>
              <a:rPr lang="el-GR" b="0" dirty="0" smtClean="0">
                <a:latin typeface="Century Gothic" pitchFamily="34" charset="0"/>
              </a:rPr>
              <a:t>ΑΚΑΔΗΜΑΪΚΑ</a:t>
            </a:r>
          </a:p>
          <a:p>
            <a:pPr algn="r"/>
            <a:r>
              <a:rPr lang="el-GR" b="0" dirty="0" smtClean="0">
                <a:latin typeface="Century Gothic" pitchFamily="34" charset="0"/>
              </a:rPr>
              <a:t>ΜΑΘΗΜΑΤΑ</a:t>
            </a:r>
            <a:endParaRPr lang="el-GR" b="0" dirty="0">
              <a:latin typeface="Century Gothic" pitchFamily="34" charset="0"/>
            </a:endParaRPr>
          </a:p>
        </p:txBody>
      </p:sp>
      <p:cxnSp>
        <p:nvCxnSpPr>
          <p:cNvPr id="5" name="Grey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622925"/>
            <a:ext cx="491490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5922963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035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επικεφαλί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Επικεφαλίδα"/>
          <p:cNvSpPr>
            <a:spLocks noGrp="1"/>
          </p:cNvSpPr>
          <p:nvPr>
            <p:ph type="body" sz="half" idx="2"/>
          </p:nvPr>
        </p:nvSpPr>
        <p:spPr>
          <a:xfrm>
            <a:off x="1792288" y="1440000"/>
            <a:ext cx="54864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Εικόνα"/>
          <p:cNvSpPr>
            <a:spLocks noGrp="1"/>
          </p:cNvSpPr>
          <p:nvPr>
            <p:ph type="pic" idx="1"/>
          </p:nvPr>
        </p:nvSpPr>
        <p:spPr>
          <a:xfrm>
            <a:off x="1792288" y="2708920"/>
            <a:ext cx="548640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977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Εικόνα"/>
          <p:cNvSpPr>
            <a:spLocks noGrp="1"/>
          </p:cNvSpPr>
          <p:nvPr>
            <p:ph type="pic" idx="1"/>
          </p:nvPr>
        </p:nvSpPr>
        <p:spPr>
          <a:xfrm>
            <a:off x="1792288" y="1440000"/>
            <a:ext cx="5486400" cy="352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Λεζάντα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164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Τίτλος"/>
          <p:cNvSpPr txBox="1">
            <a:spLocks/>
          </p:cNvSpPr>
          <p:nvPr/>
        </p:nvSpPr>
        <p:spPr>
          <a:xfrm>
            <a:off x="457200" y="25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Στυλ κύριου τίτλου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Κατακόρυφο κέιμενο"/>
          <p:cNvSpPr>
            <a:spLocks noGrp="1"/>
          </p:cNvSpPr>
          <p:nvPr>
            <p:ph type="body" orient="vert" idx="1"/>
          </p:nvPr>
        </p:nvSpPr>
        <p:spPr>
          <a:xfrm>
            <a:off x="467544" y="1440000"/>
            <a:ext cx="8229600" cy="476132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79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938000" y="503238"/>
            <a:ext cx="11448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 flipV="1">
            <a:off x="7877175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Κατακόρυφο κείμενο"/>
          <p:cNvSpPr>
            <a:spLocks noGrp="1"/>
          </p:cNvSpPr>
          <p:nvPr>
            <p:ph type="body" orient="vert" idx="1"/>
          </p:nvPr>
        </p:nvSpPr>
        <p:spPr>
          <a:xfrm>
            <a:off x="611560" y="503238"/>
            <a:ext cx="7200800" cy="5851525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 flipV="1">
            <a:off x="496888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 rot="5400000">
            <a:off x="294696" y="97107"/>
            <a:ext cx="468471" cy="4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 bwMode="auto">
          <a:xfrm rot="5400000">
            <a:off x="-223838" y="203200"/>
            <a:ext cx="720725" cy="314326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Course Title"/>
          <p:cNvSpPr txBox="1">
            <a:spLocks noChangeArrowheads="1"/>
          </p:cNvSpPr>
          <p:nvPr/>
        </p:nvSpPr>
        <p:spPr bwMode="auto">
          <a:xfrm rot="5400000">
            <a:off x="-2189510" y="3154363"/>
            <a:ext cx="48965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3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117475" y="6304235"/>
            <a:ext cx="288925" cy="365125"/>
          </a:xfrm>
        </p:spPr>
        <p:txBody>
          <a:bodyPr vert="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7ECE0B-F6FF-4801-A1A2-8FEEC9DD42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8538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3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3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4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276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2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8430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FCEF-A71A-41D6-AA8E-601E676C542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240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63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h"/>
          <p:cNvSpPr txBox="1">
            <a:spLocks noChangeArrowheads="1"/>
          </p:cNvSpPr>
          <p:nvPr/>
        </p:nvSpPr>
        <p:spPr bwMode="auto">
          <a:xfrm>
            <a:off x="976313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ΘΕΣΣΑΛΟΝΙΚΗΣ</a:t>
            </a:r>
          </a:p>
        </p:txBody>
      </p:sp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"/>
          <p:cNvSpPr>
            <a:spLocks noGrp="1"/>
          </p:cNvSpPr>
          <p:nvPr>
            <p:ph type="title"/>
          </p:nvPr>
        </p:nvSpPr>
        <p:spPr>
          <a:xfrm>
            <a:off x="722313" y="384906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9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</a:rPr>
              <a:t>Εγγειοβελτιωτικά Έργα και Επιπτώσεις</a:t>
            </a:r>
            <a:r>
              <a:rPr lang="el-GR" sz="1000" baseline="0" dirty="0" smtClean="0">
                <a:latin typeface="Calibri" pitchFamily="34" charset="0"/>
              </a:rPr>
              <a:t> στο Περιβάλλον</a:t>
            </a:r>
            <a:endParaRPr lang="el-GR" sz="1000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</a:t>
            </a:r>
            <a:r>
              <a:rPr lang="el-GR" sz="1000" baseline="0" dirty="0" smtClean="0">
                <a:latin typeface="Calibri" pitchFamily="34" charset="0"/>
              </a:rPr>
              <a:t> Αγρονόμων και Τοπογράφων Μηχανικών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13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151219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4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</a:rPr>
              <a:t>Εγγειβελτιωτικά Έργα και Επιπτώσεις στο Περιβάλλον</a:t>
            </a:r>
            <a:endParaRPr lang="el-GR" sz="1000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 Αγρονόμων και Τοπογράφων</a:t>
            </a:r>
            <a:r>
              <a:rPr lang="el-GR" sz="1000" baseline="0" dirty="0" smtClean="0">
                <a:latin typeface="Calibri" pitchFamily="34" charset="0"/>
              </a:rPr>
              <a:t> Μηχανικών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15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1659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όμενα 1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761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Περιεχόμενα 2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761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l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5103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7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Επικεφαλίδα 1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Περιχόμενα 1"/>
          <p:cNvSpPr>
            <a:spLocks noGrp="1"/>
          </p:cNvSpPr>
          <p:nvPr>
            <p:ph sz="half" idx="2"/>
          </p:nvPr>
        </p:nvSpPr>
        <p:spPr>
          <a:xfrm>
            <a:off x="457200" y="2104656"/>
            <a:ext cx="4040188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Επικεφαλίδα 2"/>
          <p:cNvSpPr>
            <a:spLocks noGrp="1"/>
          </p:cNvSpPr>
          <p:nvPr>
            <p:ph type="body" sz="quarter" idx="3"/>
          </p:nvPr>
        </p:nvSpPr>
        <p:spPr>
          <a:xfrm>
            <a:off x="4645025" y="1440000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Περιεχόμενα 2"/>
          <p:cNvSpPr>
            <a:spLocks noGrp="1"/>
          </p:cNvSpPr>
          <p:nvPr>
            <p:ph sz="quarter" idx="4"/>
          </p:nvPr>
        </p:nvSpPr>
        <p:spPr>
          <a:xfrm>
            <a:off x="4645025" y="2104656"/>
            <a:ext cx="4041775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7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8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612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7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Περιχόμενα 1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Λεζάντα 1"/>
          <p:cNvSpPr>
            <a:spLocks noGrp="1"/>
          </p:cNvSpPr>
          <p:nvPr>
            <p:ph type="body" idx="1"/>
          </p:nvPr>
        </p:nvSpPr>
        <p:spPr>
          <a:xfrm>
            <a:off x="457200" y="5569350"/>
            <a:ext cx="4040188" cy="639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Περιεχόμενα 2"/>
          <p:cNvSpPr>
            <a:spLocks noGrp="1"/>
          </p:cNvSpPr>
          <p:nvPr>
            <p:ph sz="quarter" idx="4"/>
          </p:nvPr>
        </p:nvSpPr>
        <p:spPr>
          <a:xfrm>
            <a:off x="4645025" y="1440000"/>
            <a:ext cx="4041775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Λεζάντα 2"/>
          <p:cNvSpPr>
            <a:spLocks noGrp="1"/>
          </p:cNvSpPr>
          <p:nvPr>
            <p:ph type="body" sz="quarter" idx="3"/>
          </p:nvPr>
        </p:nvSpPr>
        <p:spPr>
          <a:xfrm>
            <a:off x="4645025" y="5569350"/>
            <a:ext cx="4041775" cy="639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7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8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8561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Λεζάντα"/>
          <p:cNvSpPr>
            <a:spLocks noGrp="1"/>
          </p:cNvSpPr>
          <p:nvPr>
            <p:ph type="body" sz="quarter" idx="15"/>
          </p:nvPr>
        </p:nvSpPr>
        <p:spPr>
          <a:xfrm>
            <a:off x="467544" y="1440000"/>
            <a:ext cx="3024956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Περιεχόμενο"/>
          <p:cNvSpPr>
            <a:spLocks noGrp="1"/>
          </p:cNvSpPr>
          <p:nvPr>
            <p:ph sz="quarter" idx="14"/>
          </p:nvPr>
        </p:nvSpPr>
        <p:spPr>
          <a:xfrm>
            <a:off x="3635896" y="1440000"/>
            <a:ext cx="5111750" cy="47513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6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7" name="Aριθμ;ow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629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Περιεχόμενο"/>
          <p:cNvSpPr>
            <a:spLocks noGrp="1"/>
          </p:cNvSpPr>
          <p:nvPr>
            <p:ph sz="quarter" idx="14"/>
          </p:nvPr>
        </p:nvSpPr>
        <p:spPr>
          <a:xfrm>
            <a:off x="467544" y="1440000"/>
            <a:ext cx="5111750" cy="47513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2" name="Λεζάντα"/>
          <p:cNvSpPr>
            <a:spLocks noGrp="1"/>
          </p:cNvSpPr>
          <p:nvPr>
            <p:ph type="body" sz="quarter" idx="15"/>
          </p:nvPr>
        </p:nvSpPr>
        <p:spPr>
          <a:xfrm>
            <a:off x="5661844" y="1440000"/>
            <a:ext cx="3024956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6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7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424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547813"/>
            <a:ext cx="82296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5177C-82C8-4B50-AB95-C93FB0433CF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3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3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Eγγειοβελτιωτικά έργα και επιπτώσεις στο περιβάλλον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7775575" cy="18002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Ενότητα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: Υπολογισμός παροχών σε δίκτυα με ελεύθερη ζήτηση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Ευαγγελίδης Χρήστος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Τμήμα Αγρονόμων &amp; Τοπογράφων Μηχανικών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Διανομή νερού με ελεύθερη ζήτηση (3/4)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Τελικά η άρδευση με «ωρολόγιο πρόγραμμα» είναι αποδεκτή μόνο σε περιοχές με ομοιογενή εδάφη, όπου και εφαρμόζεται η μονοκαλλιέργεια.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Διανομή νερού με ελεύθερη ζήτηση (4/4)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Έτσι εφαρμόζεται η διανομή νερού με «ελεύθερη ζήτηση», με βάση την οποία ο αγρότης μπορεί να διαθέσει νερό με μια περιορισμένη παροχή σε κάθε ώρα της ημέρας και της νύχτας. Σε κάθε αγροτεμάχιο υπάρχει μία υδροληψία με ορισμένο αριθμό στομίων που μπορεί ο αγρότης να ανοίξει και να κλείσει κατά βούληση. Το νερό πωλείται με τον όγκο στους καλλιεργητές και ελέγχεται με ατομικούς μετρητές.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(1/6)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Ο Γάλλος μηχανικός </a:t>
            </a:r>
            <a:r>
              <a:rPr lang="en-US" dirty="0" smtClean="0"/>
              <a:t>R. Clement </a:t>
            </a:r>
            <a:r>
              <a:rPr lang="el-GR" dirty="0" smtClean="0"/>
              <a:t>ανέπτυξε μία μέθοδο για την κατανομή των παροχών μέσα σε ένα δίκτυο αγωγών υπό πίεση, που λειτουργεί με ελεύθεση ζήτηση.</a:t>
            </a:r>
          </a:p>
          <a:p>
            <a:pPr>
              <a:buNone/>
            </a:pPr>
            <a:r>
              <a:rPr lang="el-GR" dirty="0" smtClean="0"/>
              <a:t>Το πρόβλημα που επιλύεται είναι το εξής:</a:t>
            </a:r>
          </a:p>
          <a:p>
            <a:pPr>
              <a:buNone/>
            </a:pPr>
            <a:r>
              <a:rPr lang="el-GR" dirty="0" smtClean="0"/>
              <a:t>Δίνεται ένα αρδευτικό δίκτυο με συνολική έκταση </a:t>
            </a:r>
            <a:r>
              <a:rPr lang="en-US" dirty="0" smtClean="0"/>
              <a:t>S </a:t>
            </a:r>
            <a:r>
              <a:rPr lang="el-GR" dirty="0" smtClean="0"/>
              <a:t>στρέμματα, στο οποίο έχουν τοποθετηθεί </a:t>
            </a:r>
            <a:r>
              <a:rPr lang="en-US" dirty="0" smtClean="0"/>
              <a:t>R </a:t>
            </a:r>
            <a:r>
              <a:rPr lang="el-GR" dirty="0" smtClean="0"/>
              <a:t>υδροστόμια, παροχή κάθε υδροστομίου </a:t>
            </a:r>
            <a:r>
              <a:rPr lang="en-US" dirty="0" smtClean="0"/>
              <a:t>d.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(2/6)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παροχή αυτή ρυθμίζεται και διατηρείται σταθερή μέσω ενός ρυθμιστή παροχής και είναι μεγαλύτερη από τη συνεχή θεωρητική παροχή αρδεύσεως του υδροστομίου     . Ο καλλιεργητής για να αρδεύσει, επομένως το αγροτεμάχιό του μπορεί να χρησιμοποιήσει την υδροληψία για χρονικό διάστημα μικρότερο του 24ωρου.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164288" y="2996952"/>
          <a:ext cx="504056" cy="504255"/>
        </p:xfrm>
        <a:graphic>
          <a:graphicData uri="http://schemas.openxmlformats.org/presentationml/2006/ole">
            <p:oleObj spid="_x0000_s1026" name="Equation" r:id="rId3" imgW="1522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(3/6)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μέγιστη παροχή που απαιτείται στην κεφαλή του αρδευτικού δικτύου και κατά την περίοδο αιχμής, με βάση τα παραπάνω, δεν είναι </a:t>
            </a:r>
            <a:r>
              <a:rPr lang="en-US" dirty="0" smtClean="0"/>
              <a:t>R*d</a:t>
            </a:r>
            <a:r>
              <a:rPr lang="el-GR" dirty="0" smtClean="0"/>
              <a:t> (παροχή που αντιστοιχεί στο άνοιγμα όλων των υδροστομίων) αλλά μικρότερη. Το πρόβλημα είναι να υπολογίσουμε με τη μέθοδο </a:t>
            </a:r>
            <a:r>
              <a:rPr lang="en-US" dirty="0" smtClean="0"/>
              <a:t>Clement</a:t>
            </a:r>
            <a:r>
              <a:rPr lang="el-GR" dirty="0" smtClean="0"/>
              <a:t> την παροχή αιχμής (που είναι μικρότερη από </a:t>
            </a:r>
            <a:r>
              <a:rPr lang="en-US" dirty="0" smtClean="0"/>
              <a:t>R*d</a:t>
            </a:r>
            <a:r>
              <a:rPr lang="el-GR" dirty="0" smtClean="0"/>
              <a:t>) στην κεφαλή και στους επί μέρους κλάδους του δικτύου αλλά και τις διαμέτρους των αγωγών του δικτύου.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(4/6)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Δεδομένα του προβλήματος:</a:t>
            </a:r>
          </a:p>
          <a:p>
            <a:r>
              <a:rPr lang="en-US" dirty="0" smtClean="0"/>
              <a:t>S</a:t>
            </a:r>
            <a:r>
              <a:rPr lang="el-GR" dirty="0" smtClean="0"/>
              <a:t> =ολική επιφάνεια άρδευσης σε </a:t>
            </a:r>
            <a:r>
              <a:rPr lang="el-GR" dirty="0" smtClean="0"/>
              <a:t>στρέμματα.</a:t>
            </a:r>
            <a:endParaRPr lang="el-GR" dirty="0" smtClean="0"/>
          </a:p>
          <a:p>
            <a:r>
              <a:rPr lang="en-US" dirty="0" smtClean="0"/>
              <a:t>R =</a:t>
            </a:r>
            <a:r>
              <a:rPr lang="el-GR" dirty="0" smtClean="0"/>
              <a:t>αριθμός εγκατεστημένων </a:t>
            </a:r>
            <a:r>
              <a:rPr lang="el-GR" dirty="0" smtClean="0"/>
              <a:t>υδροστομίων.</a:t>
            </a:r>
            <a:endParaRPr lang="el-GR" dirty="0" smtClean="0"/>
          </a:p>
          <a:p>
            <a:r>
              <a:rPr lang="en-US" dirty="0" smtClean="0"/>
              <a:t>d =</a:t>
            </a:r>
            <a:r>
              <a:rPr lang="el-GR" dirty="0" smtClean="0"/>
              <a:t>παροχή υδροστομίου </a:t>
            </a:r>
            <a:r>
              <a:rPr lang="en-US" dirty="0" smtClean="0"/>
              <a:t>l/s</a:t>
            </a:r>
            <a:r>
              <a:rPr lang="el-GR" dirty="0" smtClean="0"/>
              <a:t>, σταθερή κατά </a:t>
            </a:r>
            <a:r>
              <a:rPr lang="en-US" dirty="0" smtClean="0"/>
              <a:t>Clement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   =</a:t>
            </a:r>
            <a:r>
              <a:rPr lang="el-GR" dirty="0" smtClean="0"/>
              <a:t>μηνιαίες αρδευτικές ανάγκες μήνα </a:t>
            </a:r>
            <a:r>
              <a:rPr lang="el-GR" dirty="0" smtClean="0"/>
              <a:t>αιχμής.</a:t>
            </a:r>
            <a:endParaRPr lang="el-GR" dirty="0" smtClean="0"/>
          </a:p>
          <a:p>
            <a:r>
              <a:rPr lang="el-GR" dirty="0" smtClean="0"/>
              <a:t>Τ =η διάρκεια του μήνα αιχμής σε ώρες, ή η διάρκεια της ημέρας (συνήθως Τ=24 ώρες</a:t>
            </a:r>
            <a:r>
              <a:rPr lang="el-GR" dirty="0" smtClean="0"/>
              <a:t>).</a:t>
            </a:r>
            <a:endParaRPr lang="el-GR" dirty="0" smtClean="0"/>
          </a:p>
          <a:p>
            <a:r>
              <a:rPr lang="el-GR" dirty="0" smtClean="0"/>
              <a:t>Τ’ = χρόνος πραγματικής χρήσεως </a:t>
            </a:r>
            <a:r>
              <a:rPr lang="el-GR" dirty="0" smtClean="0"/>
              <a:t>δικτύου.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55576" y="4005064"/>
          <a:ext cx="432048" cy="575246"/>
        </p:xfrm>
        <a:graphic>
          <a:graphicData uri="http://schemas.openxmlformats.org/presentationml/2006/ole">
            <p:oleObj spid="_x0000_s2050" name="Equation" r:id="rId3" imgW="1396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(5/6)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Απόδοση χρονικής χρησιμοποιήσεως δικτύου: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Συνεχής θεωρητική ειδική παροχή αρδεύσεως: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Μέση ειδική παροχή αρδεύσεως: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635896" y="2132856"/>
          <a:ext cx="1224136" cy="1080120"/>
        </p:xfrm>
        <a:graphic>
          <a:graphicData uri="http://schemas.openxmlformats.org/presentationml/2006/ole">
            <p:oleObj spid="_x0000_s3074" name="Equation" r:id="rId3" imgW="368280" imgH="342720" progId="Equation.DSMT4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35896" y="4005064"/>
          <a:ext cx="1392237" cy="1079500"/>
        </p:xfrm>
        <a:graphic>
          <a:graphicData uri="http://schemas.openxmlformats.org/presentationml/2006/ole">
            <p:oleObj spid="_x0000_s3075" name="Equation" r:id="rId4" imgW="419040" imgH="342720" progId="Equation.DSMT4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6228184" y="4941168"/>
          <a:ext cx="2405062" cy="1079500"/>
        </p:xfrm>
        <a:graphic>
          <a:graphicData uri="http://schemas.openxmlformats.org/presentationml/2006/ole">
            <p:oleObj spid="_x0000_s3076" name="Equation" r:id="rId5" imgW="723600" imgH="342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 (6/6)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θεωρητική συνεχής παροχή του δικτύου </a:t>
            </a:r>
            <a:r>
              <a:rPr lang="en-US" dirty="0" smtClean="0"/>
              <a:t>Q</a:t>
            </a:r>
            <a:r>
              <a:rPr lang="el-GR" dirty="0" smtClean="0"/>
              <a:t> αντιστοιχεί στις ανάγκες σε αρδευτικό νερό ολόκληρης της εξυπηρετούμενης επιφάνειας </a:t>
            </a:r>
            <a:r>
              <a:rPr lang="en-US" dirty="0" smtClean="0"/>
              <a:t>S</a:t>
            </a:r>
            <a:r>
              <a:rPr lang="el-GR" dirty="0" smtClean="0"/>
              <a:t> και ορίζεται ως:</a:t>
            </a:r>
          </a:p>
          <a:p>
            <a:pPr>
              <a:buNone/>
            </a:pPr>
            <a:r>
              <a:rPr lang="el-GR" dirty="0" smtClean="0"/>
              <a:t>Μέση παροχή δικτύου κατά την περίοδο Τ’: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Η μέγιστη παροχή είναι </a:t>
            </a:r>
            <a:r>
              <a:rPr lang="en-US" dirty="0" smtClean="0"/>
              <a:t>R*d </a:t>
            </a:r>
            <a:r>
              <a:rPr lang="el-GR" dirty="0" smtClean="0"/>
              <a:t>και η ζητούμενη παροχή </a:t>
            </a:r>
            <a:r>
              <a:rPr lang="en-US" dirty="0" smtClean="0"/>
              <a:t>Q </a:t>
            </a:r>
            <a:r>
              <a:rPr lang="el-GR" dirty="0" smtClean="0"/>
              <a:t>είναι απαραίτητα: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883025" y="2924175"/>
          <a:ext cx="1857375" cy="598488"/>
        </p:xfrm>
        <a:graphic>
          <a:graphicData uri="http://schemas.openxmlformats.org/presentationml/2006/ole">
            <p:oleObj spid="_x0000_s4098" name="Equation" r:id="rId3" imgW="558720" imgH="190440" progId="Equation.DSMT4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3419872" y="4077072"/>
          <a:ext cx="2743200" cy="1077913"/>
        </p:xfrm>
        <a:graphic>
          <a:graphicData uri="http://schemas.openxmlformats.org/presentationml/2006/ole">
            <p:oleObj spid="_x0000_s4099" name="Equation" r:id="rId4" imgW="825480" imgH="342720" progId="Equation.DSMT4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5724128" y="5517232"/>
          <a:ext cx="2574925" cy="598488"/>
        </p:xfrm>
        <a:graphic>
          <a:graphicData uri="http://schemas.openxmlformats.org/presentationml/2006/ole">
            <p:oleObj spid="_x0000_s4100" name="Equation" r:id="rId5" imgW="77436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 πιθανοτήτων στη λειτουργία υδροστομίων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Όγκος νερού που θα χορηγήσει το δίκτυο σε περίοδο Τ ή Τ’:</a:t>
            </a:r>
          </a:p>
          <a:p>
            <a:pPr>
              <a:buNone/>
            </a:pPr>
            <a:r>
              <a:rPr lang="el-GR" dirty="0" smtClean="0"/>
              <a:t>Μέσος όγκος νερού κάθε υδροστομίου για την ίδια περίοδο: </a:t>
            </a:r>
          </a:p>
          <a:p>
            <a:pPr>
              <a:buNone/>
            </a:pPr>
            <a:r>
              <a:rPr lang="el-GR" dirty="0" smtClean="0"/>
              <a:t>Αν </a:t>
            </a:r>
            <a:r>
              <a:rPr lang="en-US" dirty="0" smtClean="0"/>
              <a:t>t’ </a:t>
            </a:r>
            <a:r>
              <a:rPr lang="el-GR" dirty="0" smtClean="0"/>
              <a:t>ο χρόνος μέσης λειτουργίας ενός υδροστομίου, η παροχή του υδροστομίου </a:t>
            </a:r>
            <a:r>
              <a:rPr lang="en-US" dirty="0" smtClean="0"/>
              <a:t>d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Και </a:t>
            </a:r>
            <a:r>
              <a:rPr lang="en-US" dirty="0" smtClean="0"/>
              <a:t>t’ </a:t>
            </a:r>
            <a:r>
              <a:rPr lang="el-GR" dirty="0" smtClean="0"/>
              <a:t>είναι: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3491880" y="1988840"/>
          <a:ext cx="4600575" cy="598487"/>
        </p:xfrm>
        <a:graphic>
          <a:graphicData uri="http://schemas.openxmlformats.org/presentationml/2006/ole">
            <p:oleObj spid="_x0000_s5122" name="Equation" r:id="rId3" imgW="1384200" imgH="190440" progId="Equation.DSMT4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3275856" y="2996952"/>
          <a:ext cx="1984375" cy="792088"/>
        </p:xfrm>
        <a:graphic>
          <a:graphicData uri="http://schemas.openxmlformats.org/presentationml/2006/ole">
            <p:oleObj spid="_x0000_s5123" name="Equation" r:id="rId4" imgW="596880" imgH="34272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99592" y="4653136"/>
          <a:ext cx="2304256" cy="936104"/>
        </p:xfrm>
        <a:graphic>
          <a:graphicData uri="http://schemas.openxmlformats.org/presentationml/2006/ole">
            <p:oleObj spid="_x0000_s5124" name="Equation" r:id="rId5" imgW="825480" imgH="35532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131840" y="5301208"/>
          <a:ext cx="3438525" cy="1008112"/>
        </p:xfrm>
        <a:graphic>
          <a:graphicData uri="http://schemas.openxmlformats.org/presentationml/2006/ole">
            <p:oleObj spid="_x0000_s5125" name="Equation" r:id="rId6" imgW="1231560" imgH="355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 πιθανοτήτων στη λειτουργία υδροστομίων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</a:t>
            </a:r>
            <a:r>
              <a:rPr lang="en-US" dirty="0" smtClean="0"/>
              <a:t>Clement </a:t>
            </a:r>
            <a:r>
              <a:rPr lang="el-GR" dirty="0" smtClean="0"/>
              <a:t>εισάγει την έννοια της πιθανότητας μέσης λειτουργίας για κάθε υδροστόμιο:</a:t>
            </a:r>
          </a:p>
          <a:p>
            <a:pPr>
              <a:buNone/>
            </a:pPr>
            <a:r>
              <a:rPr lang="en-US" dirty="0" smtClean="0"/>
              <a:t>p=</a:t>
            </a:r>
            <a:r>
              <a:rPr lang="el-GR" dirty="0" smtClean="0"/>
              <a:t>πραγματικός χρόνος ανοίγματος μίας υδροληψίας σε μία μέρα/πραγματική διάρκεια μίας ημέρας </a:t>
            </a:r>
            <a:r>
              <a:rPr lang="el-GR" dirty="0" smtClean="0"/>
              <a:t>αρδεύσεως.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πιθανότητα μη λειτουργίας του υδροστομίου:</a:t>
            </a:r>
          </a:p>
          <a:p>
            <a:pPr>
              <a:buNone/>
            </a:pPr>
            <a:r>
              <a:rPr lang="en-US" b="1" dirty="0" smtClean="0"/>
              <a:t>q=1-p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Περιεχόμενο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Το παρόν εκπαιδευτικό υλικό υπόκειται σε</a:t>
            </a:r>
            <a:r>
              <a:rPr lang="en-US" smtClean="0"/>
              <a:t> </a:t>
            </a:r>
            <a:r>
              <a:rPr lang="el-GR" smtClean="0"/>
              <a:t>άδειες χρήσης </a:t>
            </a:r>
            <a:r>
              <a:rPr lang="en-US" smtClean="0"/>
              <a:t>Creative Commons. </a:t>
            </a:r>
          </a:p>
          <a:p>
            <a:r>
              <a:rPr lang="el-GR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dirty="0" smtClean="0"/>
          </a:p>
        </p:txBody>
      </p:sp>
      <p:pic>
        <p:nvPicPr>
          <p:cNvPr id="17410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 πιθανοτήτων στη λειτουργία υδροστομίων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Αν θέσουμε:                          , η πιθανότητα είναι: </a:t>
            </a:r>
          </a:p>
          <a:p>
            <a:pPr>
              <a:buNone/>
            </a:pPr>
            <a:r>
              <a:rPr lang="el-GR" dirty="0" smtClean="0"/>
              <a:t>             </a:t>
            </a:r>
          </a:p>
          <a:p>
            <a:pPr>
              <a:buNone/>
            </a:pPr>
            <a:r>
              <a:rPr lang="el-GR" dirty="0" smtClean="0"/>
              <a:t>όπου Α συμβολίζει έναν αριθμό υδροστομίων, άρα είναι ο λόγος δύο αριθμών υδροστομίων.</a:t>
            </a:r>
          </a:p>
          <a:p>
            <a:pPr>
              <a:buNone/>
            </a:pPr>
            <a:r>
              <a:rPr lang="el-GR" dirty="0" smtClean="0"/>
              <a:t>Επίσης αν θέσουμε:</a:t>
            </a:r>
          </a:p>
          <a:p>
            <a:pPr>
              <a:buNone/>
            </a:pPr>
            <a:r>
              <a:rPr lang="el-GR" dirty="0" smtClean="0"/>
              <a:t>Τότε έχουμε το </a:t>
            </a:r>
            <a:r>
              <a:rPr lang="en-US" dirty="0" smtClean="0"/>
              <a:t>p </a:t>
            </a:r>
            <a:r>
              <a:rPr lang="el-GR" dirty="0" smtClean="0"/>
              <a:t>ως λόγο δύο παροχών: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2065" y="1268413"/>
          <a:ext cx="2339975" cy="1008062"/>
        </p:xfrm>
        <a:graphic>
          <a:graphicData uri="http://schemas.openxmlformats.org/presentationml/2006/ole">
            <p:oleObj spid="_x0000_s6146" name="Equation" r:id="rId3" imgW="838080" imgH="355320" progId="Equation.DSMT4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11560" y="1844824"/>
          <a:ext cx="1028700" cy="971550"/>
        </p:xfrm>
        <a:graphic>
          <a:graphicData uri="http://schemas.openxmlformats.org/presentationml/2006/ole">
            <p:oleObj spid="_x0000_s6147" name="Equation" r:id="rId4" imgW="368280" imgH="34272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995142" y="3645024"/>
          <a:ext cx="2305050" cy="971550"/>
        </p:xfrm>
        <a:graphic>
          <a:graphicData uri="http://schemas.openxmlformats.org/presentationml/2006/ole">
            <p:oleObj spid="_x0000_s6148" name="Equation" r:id="rId5" imgW="825480" imgH="342720" progId="Equation.DSMT4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508945" y="5014813"/>
          <a:ext cx="1207071" cy="1150491"/>
        </p:xfrm>
        <a:graphic>
          <a:graphicData uri="http://schemas.openxmlformats.org/presentationml/2006/ole">
            <p:oleObj spid="_x0000_s6149" name="Equation" r:id="rId6" imgW="406080" imgH="355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λειτουργίας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πιθανότητα να έχουμε σε </a:t>
            </a:r>
            <a:r>
              <a:rPr lang="en-US" dirty="0" smtClean="0"/>
              <a:t>R </a:t>
            </a:r>
            <a:r>
              <a:rPr lang="el-GR" dirty="0" smtClean="0"/>
              <a:t>εγκατεστημένα υδροστόμια του αρδευτικού δικτύου κατά μέγιστο Ν ανοιχτά είναι: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Οι πιθανότητες       παρέχουν το νόμο της τυχαίας μεταβλητής </a:t>
            </a:r>
            <a:r>
              <a:rPr lang="en-US" dirty="0" smtClean="0"/>
              <a:t>x </a:t>
            </a:r>
            <a:r>
              <a:rPr lang="el-GR" dirty="0" smtClean="0"/>
              <a:t>ενώ ο παραπάνω τύπος δίνει τη συνάρτηση κατανομής </a:t>
            </a:r>
            <a:r>
              <a:rPr lang="en-US" dirty="0" smtClean="0"/>
              <a:t>F(x) </a:t>
            </a:r>
            <a:r>
              <a:rPr lang="el-GR" dirty="0" smtClean="0"/>
              <a:t>της </a:t>
            </a:r>
            <a:r>
              <a:rPr lang="en-US" dirty="0" smtClean="0"/>
              <a:t>x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27584" y="2708920"/>
          <a:ext cx="6169025" cy="1044575"/>
        </p:xfrm>
        <a:graphic>
          <a:graphicData uri="http://schemas.openxmlformats.org/presentationml/2006/ole">
            <p:oleObj spid="_x0000_s7170" name="Equation" r:id="rId3" imgW="2209680" imgH="36828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131840" y="3573016"/>
          <a:ext cx="425450" cy="792088"/>
        </p:xfrm>
        <a:graphic>
          <a:graphicData uri="http://schemas.openxmlformats.org/presentationml/2006/ole">
            <p:oleObj spid="_x0000_s7171" name="Equation" r:id="rId4" imgW="152280" imgH="190440" progId="Equation.DSMT4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827584" y="5085184"/>
          <a:ext cx="3722687" cy="1044575"/>
        </p:xfrm>
        <a:graphic>
          <a:graphicData uri="http://schemas.openxmlformats.org/presentationml/2006/ole">
            <p:oleObj spid="_x0000_s7172" name="Equation" r:id="rId5" imgW="1333440" imgH="3682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λειτουργίας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συνάρτηση αυτή </a:t>
            </a:r>
            <a:r>
              <a:rPr lang="en-US" dirty="0" smtClean="0"/>
              <a:t>F(x) </a:t>
            </a:r>
            <a:r>
              <a:rPr lang="el-GR" dirty="0" smtClean="0"/>
              <a:t>καλείται από τον </a:t>
            </a:r>
            <a:r>
              <a:rPr lang="en-US" dirty="0" smtClean="0"/>
              <a:t>Clement </a:t>
            </a:r>
            <a:r>
              <a:rPr lang="el-GR" dirty="0" smtClean="0"/>
              <a:t>ποιότητα λειτουργίας του δικτύου, γιατί χαρακτηρίζει την περισσότερο ή λιγότερο καλή λειτουργία του δικτύου από την άποψη αν ικανοποιούνται ή όχι οι αρδευτικές ανάγκες από τα υδροστόμια. Όσο το Ν και επομένως το </a:t>
            </a:r>
            <a:r>
              <a:rPr lang="en-US" dirty="0" smtClean="0"/>
              <a:t>F(x) </a:t>
            </a:r>
            <a:r>
              <a:rPr lang="el-GR" dirty="0" smtClean="0"/>
              <a:t>είναι μεγάλο, τόσο το δίκτυο είναι ικανό να ανταποκριθεί σε μεγάλες απαιτήσεις.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Ποιότητα λειτουργίας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παράσταση 1-</a:t>
            </a:r>
            <a:r>
              <a:rPr lang="en-US" dirty="0" smtClean="0"/>
              <a:t>F(x) </a:t>
            </a:r>
            <a:r>
              <a:rPr lang="el-GR" dirty="0" smtClean="0"/>
              <a:t>παριστάνει την πιθανότητα απώλειας ή εμφράξεως του δικτύου, δηλαδή αν τα Ν υδροστόμια είναι ανοιχτά καμία άλλη ζήτηση δε μπορεί να ικανοποιηθεί.</a:t>
            </a:r>
          </a:p>
          <a:p>
            <a:pPr>
              <a:buNone/>
            </a:pPr>
            <a:r>
              <a:rPr lang="el-GR" dirty="0" smtClean="0"/>
              <a:t>Παράδειγμα: Αν η ποιότητα λειτουργίας είναι 99% σημαίνει ότι στις 100 μεταβάσεις ενός καλλιεργητή στο δίκτυο, μία μόνο φορά δε θα βρει ικανοποιητική παροχή.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διωνυμικής κατανομής 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Όταν ο αριθμός των εγκατεστημένων υδροστομίων είναι μεγάλος, αποδεικνύεται ότι η διωνυμική κατανομή τείνει προς την κανονική κατανομή.</a:t>
            </a:r>
          </a:p>
          <a:p>
            <a:pPr>
              <a:buNone/>
            </a:pPr>
            <a:r>
              <a:rPr lang="el-GR" dirty="0" smtClean="0"/>
              <a:t>Χαρακτηστικά στοιχεία διωνυμικής κατανομής:</a:t>
            </a:r>
          </a:p>
          <a:p>
            <a:pPr>
              <a:buNone/>
            </a:pPr>
            <a:r>
              <a:rPr lang="el-GR" dirty="0" smtClean="0"/>
              <a:t>Μέση τιμή:</a:t>
            </a:r>
          </a:p>
          <a:p>
            <a:pPr>
              <a:buNone/>
            </a:pPr>
            <a:r>
              <a:rPr lang="el-GR" dirty="0" smtClean="0"/>
              <a:t>Διακύμανση: </a:t>
            </a:r>
          </a:p>
          <a:p>
            <a:pPr>
              <a:buNone/>
            </a:pPr>
            <a:r>
              <a:rPr lang="el-GR" dirty="0" smtClean="0"/>
              <a:t>Τυπική απόκλιση: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915816" y="4168329"/>
          <a:ext cx="2160240" cy="628823"/>
        </p:xfrm>
        <a:graphic>
          <a:graphicData uri="http://schemas.openxmlformats.org/presentationml/2006/ole">
            <p:oleObj spid="_x0000_s8194" name="Equation" r:id="rId3" imgW="711000" imgH="21564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915816" y="4816574"/>
          <a:ext cx="2584450" cy="628650"/>
        </p:xfrm>
        <a:graphic>
          <a:graphicData uri="http://schemas.openxmlformats.org/presentationml/2006/ole">
            <p:oleObj spid="_x0000_s8195" name="Equation" r:id="rId4" imgW="850680" imgH="215640" progId="Equation.DSMT4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676674" y="5445125"/>
          <a:ext cx="3703638" cy="628650"/>
        </p:xfrm>
        <a:graphic>
          <a:graphicData uri="http://schemas.openxmlformats.org/presentationml/2006/ole">
            <p:oleObj spid="_x0000_s8196" name="Equation" r:id="rId5" imgW="121896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(1/9)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πρώτος τύπος </a:t>
            </a:r>
            <a:r>
              <a:rPr lang="en-US" dirty="0" smtClean="0"/>
              <a:t>Clement </a:t>
            </a:r>
            <a:r>
              <a:rPr lang="el-GR" dirty="0" smtClean="0"/>
              <a:t>είναι: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και δίνει τον αριθμό των υδροστομίων Ν, που πρέπει να είναι ταυτόχρονα ανοιχτά για να έχουμε μία ποιότητα λειτουργίας </a:t>
            </a:r>
            <a:r>
              <a:rPr lang="en-US" dirty="0" smtClean="0"/>
              <a:t>F(x)</a:t>
            </a:r>
            <a:r>
              <a:rPr lang="el-GR" dirty="0" smtClean="0"/>
              <a:t>, που αντιστοιχεί στον αριθμό </a:t>
            </a:r>
            <a:r>
              <a:rPr lang="en-US" dirty="0" smtClean="0"/>
              <a:t>U.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Επειδή:                                 και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7544" y="1988840"/>
          <a:ext cx="5168901" cy="628650"/>
        </p:xfrm>
        <a:graphic>
          <a:graphicData uri="http://schemas.openxmlformats.org/presentationml/2006/ole">
            <p:oleObj spid="_x0000_s9218" name="Equation" r:id="rId3" imgW="1701720" imgH="215640" progId="Equation.DSMT4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907704" y="4552602"/>
          <a:ext cx="2816225" cy="1036638"/>
        </p:xfrm>
        <a:graphic>
          <a:graphicData uri="http://schemas.openxmlformats.org/presentationml/2006/ole">
            <p:oleObj spid="_x0000_s9219" name="Equation" r:id="rId4" imgW="927000" imgH="355320" progId="Equation.DSMT4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508104" y="4854104"/>
          <a:ext cx="1466850" cy="519112"/>
        </p:xfrm>
        <a:graphic>
          <a:graphicData uri="http://schemas.openxmlformats.org/presentationml/2006/ole">
            <p:oleObj spid="_x0000_s9220" name="Equation" r:id="rId5" imgW="48240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(2/9)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τύπος γράφεται του </a:t>
            </a:r>
            <a:r>
              <a:rPr lang="en-US" dirty="0" smtClean="0"/>
              <a:t>Clement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Η παροχή </a:t>
            </a:r>
            <a:r>
              <a:rPr lang="en-US" dirty="0" smtClean="0"/>
              <a:t>Q</a:t>
            </a:r>
            <a:r>
              <a:rPr lang="el-GR" dirty="0" smtClean="0"/>
              <a:t> για την οποία θα πρέπει να υπολογιστεί το δίκτυο είναι: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7544" y="1887289"/>
          <a:ext cx="6134101" cy="1109663"/>
        </p:xfrm>
        <a:graphic>
          <a:graphicData uri="http://schemas.openxmlformats.org/presentationml/2006/ole">
            <p:oleObj spid="_x0000_s10242" name="Equation" r:id="rId3" imgW="2019240" imgH="380880" progId="Equation.DSMT4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67544" y="4384526"/>
          <a:ext cx="7369176" cy="628650"/>
        </p:xfrm>
        <a:graphic>
          <a:graphicData uri="http://schemas.openxmlformats.org/presentationml/2006/ole">
            <p:oleObj spid="_x0000_s10243" name="Equation" r:id="rId4" imgW="242568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(3/9)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Από τους παραπάνω τύπους διαπιστώνουμε ότι ο αριθμός των υδροστομίων Ν που προκύπτει από τον τύπο του </a:t>
            </a:r>
            <a:r>
              <a:rPr lang="en-US" dirty="0" smtClean="0"/>
              <a:t>Clement</a:t>
            </a:r>
            <a:r>
              <a:rPr lang="el-GR" dirty="0" smtClean="0"/>
              <a:t>, είναι άθροισμα δύο όρων:</a:t>
            </a:r>
          </a:p>
          <a:p>
            <a:r>
              <a:rPr lang="el-GR" dirty="0" smtClean="0"/>
              <a:t>Ο όρος                                              παριστάνει το μέσο αριθμό υδροστομίων που απαιτούνται για να διοχετευτεί η μέση παροχή </a:t>
            </a:r>
            <a:r>
              <a:rPr lang="en-US" dirty="0" smtClean="0"/>
              <a:t>Q’.</a:t>
            </a:r>
          </a:p>
          <a:p>
            <a:r>
              <a:rPr lang="el-GR" dirty="0" smtClean="0"/>
              <a:t>Ο όρος </a:t>
            </a:r>
            <a:r>
              <a:rPr lang="en-US" dirty="0" smtClean="0"/>
              <a:t>                                           </a:t>
            </a:r>
            <a:r>
              <a:rPr lang="el-GR" dirty="0" smtClean="0"/>
              <a:t>    εκφράζει την αύξηση ως προς το μέσο αριθμό των υδροστομίων, επειδή η κατανομή γίνεται με ελεύθερη ζήτηση.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051720" y="2780928"/>
          <a:ext cx="3819525" cy="554038"/>
        </p:xfrm>
        <a:graphic>
          <a:graphicData uri="http://schemas.openxmlformats.org/presentationml/2006/ole">
            <p:oleObj spid="_x0000_s11266" name="Equation" r:id="rId3" imgW="1257120" imgH="190440" progId="Equation.DSMT4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051720" y="4077072"/>
          <a:ext cx="3973512" cy="628650"/>
        </p:xfrm>
        <a:graphic>
          <a:graphicData uri="http://schemas.openxmlformats.org/presentationml/2006/ole">
            <p:oleObj spid="_x0000_s11267" name="Equation" r:id="rId4" imgW="130788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(4/9)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Τιμές παραμέτρων</a:t>
            </a:r>
          </a:p>
          <a:p>
            <a:pPr>
              <a:buNone/>
            </a:pPr>
            <a:r>
              <a:rPr lang="el-GR" dirty="0" smtClean="0"/>
              <a:t>Δύο είναι οι βασικές παράμετροι από τις οποίες εξαρτάται ο τύπος του </a:t>
            </a:r>
            <a:r>
              <a:rPr lang="en-US" dirty="0" smtClean="0"/>
              <a:t>Clement</a:t>
            </a:r>
            <a:r>
              <a:rPr lang="el-GR" dirty="0" smtClean="0"/>
              <a:t>:</a:t>
            </a:r>
          </a:p>
          <a:p>
            <a:r>
              <a:rPr lang="el-GR" dirty="0" smtClean="0"/>
              <a:t>Η απόδοση χρησιμοποιήσεως του δικτύου 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 συντελεστής </a:t>
            </a:r>
            <a:r>
              <a:rPr lang="en-US" dirty="0" smtClean="0"/>
              <a:t>U(F(x)) </a:t>
            </a:r>
            <a:r>
              <a:rPr lang="el-GR" dirty="0" smtClean="0"/>
              <a:t>που είναι συνάρτηση της ποιότητας λειτουργίας και θα τον ονομάζουμε στο εξής συντελεστή ποιότητας λειτουργίας.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(5/9)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Παρατηρήσεις στις τιμές παραμέτρων</a:t>
            </a:r>
          </a:p>
          <a:p>
            <a:pPr>
              <a:buNone/>
            </a:pPr>
            <a:r>
              <a:rPr lang="el-GR" dirty="0" smtClean="0"/>
              <a:t>Ένα υδροστόμιο αρδεύσεως χαρακτηρίζεται από δύο παραμέτρους:</a:t>
            </a:r>
          </a:p>
          <a:p>
            <a:r>
              <a:rPr lang="el-GR" dirty="0" smtClean="0"/>
              <a:t>Τη μέση παροχή </a:t>
            </a:r>
            <a:r>
              <a:rPr lang="en-US" dirty="0" smtClean="0"/>
              <a:t>d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Το χρόνο </a:t>
            </a:r>
            <a:r>
              <a:rPr lang="el-GR" dirty="0" smtClean="0"/>
              <a:t>λειτουργίας.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Οι δύο αυτές παράμετροι ολοκληρώνονται στην πιθανότητα λειτουργίας του υδροστομίου, που χαρακτηρίζει την προσωπική ελευθερία του καλλιεργητή.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 dirty="0" smtClean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478075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endParaRPr lang="el-GR" dirty="0" smtClean="0"/>
          </a:p>
        </p:txBody>
      </p:sp>
      <p:pic>
        <p:nvPicPr>
          <p:cNvPr id="18437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918075"/>
            <a:ext cx="5518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2601-FC85-4CC9-AF63-41ABF6AEBAD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(6/9)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Η ελευθερία είναι τόσο πιο μεγάλη όσο πιο μικρή είναι η πιθανότητα </a:t>
            </a:r>
            <a:r>
              <a:rPr lang="en-US" dirty="0" smtClean="0"/>
              <a:t>p.</a:t>
            </a:r>
            <a:r>
              <a:rPr lang="el-GR" dirty="0" smtClean="0"/>
              <a:t> Έτσι ορίζεται σαν ατομική ελευθερία ο λόγος: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Άρα η ελευθερία είναι ελάχιστη όταν </a:t>
            </a:r>
            <a:r>
              <a:rPr lang="en-US" dirty="0" smtClean="0"/>
              <a:t>p=1 </a:t>
            </a:r>
            <a:r>
              <a:rPr lang="el-GR" dirty="0" smtClean="0"/>
              <a:t>ή</a:t>
            </a:r>
          </a:p>
          <a:p>
            <a:pPr>
              <a:buNone/>
            </a:pPr>
            <a:r>
              <a:rPr lang="el-GR" dirty="0" smtClean="0"/>
              <a:t>Δηλαδή έχουμε συνεχή άρδευση με παροχή ίση με τη θεωρητική. Ο </a:t>
            </a:r>
            <a:r>
              <a:rPr lang="en-US" dirty="0" smtClean="0"/>
              <a:t>Clement </a:t>
            </a:r>
            <a:r>
              <a:rPr lang="el-GR" dirty="0" smtClean="0"/>
              <a:t>συνιστά: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55576" y="2708920"/>
          <a:ext cx="3627438" cy="1109662"/>
        </p:xfrm>
        <a:graphic>
          <a:graphicData uri="http://schemas.openxmlformats.org/presentationml/2006/ole">
            <p:oleObj spid="_x0000_s12290" name="Equation" r:id="rId3" imgW="1193760" imgH="380880" progId="Equation.DSMT4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269236" y="3861048"/>
          <a:ext cx="1119188" cy="720080"/>
        </p:xfrm>
        <a:graphic>
          <a:graphicData uri="http://schemas.openxmlformats.org/presentationml/2006/ole">
            <p:oleObj spid="_x0000_s12291" name="Equation" r:id="rId4" imgW="368280" imgH="190440" progId="Equation.DSMT4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99592" y="5373216"/>
          <a:ext cx="1944216" cy="576064"/>
        </p:xfrm>
        <a:graphic>
          <a:graphicData uri="http://schemas.openxmlformats.org/presentationml/2006/ole">
            <p:oleObj spid="_x0000_s12292" name="Equation" r:id="rId5" imgW="67284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(7/9)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b="1" dirty="0" smtClean="0"/>
              <a:t>Εφαρμογή της μεθόδου</a:t>
            </a:r>
          </a:p>
          <a:p>
            <a:r>
              <a:rPr lang="el-GR" dirty="0" smtClean="0"/>
              <a:t>Προσδιορίζουμε την απόδοση χρησιμοποιήσεως του δικτύου </a:t>
            </a:r>
            <a:r>
              <a:rPr lang="en-US" dirty="0" smtClean="0"/>
              <a:t>r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Υπολογίζουμε την παροχή των υδροστομίων </a:t>
            </a:r>
            <a:r>
              <a:rPr lang="en-US" dirty="0" smtClean="0"/>
              <a:t>d</a:t>
            </a:r>
            <a:r>
              <a:rPr lang="el-GR" dirty="0" smtClean="0"/>
              <a:t>. Αν είναι διαφορετική στα διάφορα υδροστόμια, τότε χωρίζουμε το δίκτυο σε υποομάδες.</a:t>
            </a:r>
          </a:p>
          <a:p>
            <a:r>
              <a:rPr lang="el-GR" dirty="0" smtClean="0"/>
              <a:t>Ελέγχουμε τη θεωρητική ελευθερία </a:t>
            </a:r>
            <a:r>
              <a:rPr lang="en-US" dirty="0" smtClean="0"/>
              <a:t>f</a:t>
            </a:r>
            <a:r>
              <a:rPr lang="el-GR" dirty="0" smtClean="0"/>
              <a:t> με βάση τα κριτήρια που αναφέρθηκαν και ενδεχομένως τροποιποιούμε τη </a:t>
            </a:r>
            <a:r>
              <a:rPr lang="en-US" dirty="0" smtClean="0"/>
              <a:t>d.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(8/9)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Υπολογίζουμε την πιθανότητα λειτουργίας των υδροστομίων με βάση την εξίσωση:</a:t>
            </a:r>
          </a:p>
          <a:p>
            <a:endParaRPr lang="el-GR" dirty="0" smtClean="0"/>
          </a:p>
          <a:p>
            <a:r>
              <a:rPr lang="el-GR" dirty="0" smtClean="0"/>
              <a:t>Εκλέγουμε μία ποιότητα λειτουργίας </a:t>
            </a:r>
            <a:r>
              <a:rPr lang="en-US" dirty="0" smtClean="0"/>
              <a:t>F(x) </a:t>
            </a:r>
            <a:r>
              <a:rPr lang="el-GR" dirty="0" smtClean="0"/>
              <a:t>και τον αντίστοιχο συντελεστή </a:t>
            </a:r>
            <a:r>
              <a:rPr lang="en-US" dirty="0" smtClean="0"/>
              <a:t>U(F(x)). </a:t>
            </a:r>
            <a:r>
              <a:rPr lang="el-GR" dirty="0" smtClean="0"/>
              <a:t>Στη συνέχεια υπολογίζουμε από τον τύπο του </a:t>
            </a:r>
            <a:r>
              <a:rPr lang="en-US" dirty="0" smtClean="0"/>
              <a:t>Clement</a:t>
            </a:r>
            <a:r>
              <a:rPr lang="el-GR" dirty="0" smtClean="0"/>
              <a:t> τον αριθμό των υδροστομίων 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27584" y="2320354"/>
          <a:ext cx="2084387" cy="1036638"/>
        </p:xfrm>
        <a:graphic>
          <a:graphicData uri="http://schemas.openxmlformats.org/presentationml/2006/ole">
            <p:oleObj spid="_x0000_s13314" name="Equation" r:id="rId3" imgW="685800" imgH="355320" progId="Equation.DSMT4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899592" y="5157192"/>
          <a:ext cx="5168900" cy="628650"/>
        </p:xfrm>
        <a:graphic>
          <a:graphicData uri="http://schemas.openxmlformats.org/presentationml/2006/ole">
            <p:oleObj spid="_x0000_s13315" name="Equation" r:id="rId4" imgW="1701720" imgH="215640" progId="Equation.DSMT4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99592" y="5697538"/>
          <a:ext cx="1658937" cy="555625"/>
        </p:xfrm>
        <a:graphic>
          <a:graphicData uri="http://schemas.openxmlformats.org/presentationml/2006/ole">
            <p:oleObj spid="_x0000_s13316" name="Equation" r:id="rId5" imgW="54576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(9/9)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να υπολογίσουμε τις διαμέτρους των αγωγών των υποδικτύων με υδροστόμια</a:t>
            </a:r>
          </a:p>
          <a:p>
            <a:pPr>
              <a:buNone/>
            </a:pPr>
            <a:r>
              <a:rPr lang="el-GR" dirty="0" smtClean="0"/>
              <a:t>                        και παροχή υδροστομίων </a:t>
            </a:r>
            <a:r>
              <a:rPr lang="en-US" dirty="0" smtClean="0"/>
              <a:t>d</a:t>
            </a:r>
            <a:r>
              <a:rPr lang="el-GR" dirty="0" smtClean="0"/>
              <a:t>, χρησιμοποιούμε πάλι το προηγούμενο τύπο του Ν και βρίσκουμε τα                       υδροστόμια και τις αντίστοιχες παροχές</a:t>
            </a:r>
          </a:p>
          <a:p>
            <a:pPr>
              <a:buNone/>
            </a:pPr>
            <a:r>
              <a:rPr lang="el-GR" dirty="0" smtClean="0"/>
              <a:t>                                                                     , με τις οποίες υπολογίζουμε τις διαμέτρους: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07492" y="2564904"/>
          <a:ext cx="1892300" cy="593725"/>
        </p:xfrm>
        <a:graphic>
          <a:graphicData uri="http://schemas.openxmlformats.org/presentationml/2006/ole">
            <p:oleObj spid="_x0000_s14338" name="Equation" r:id="rId3" imgW="622080" imgH="20304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828381" y="3573016"/>
          <a:ext cx="2047875" cy="593725"/>
        </p:xfrm>
        <a:graphic>
          <a:graphicData uri="http://schemas.openxmlformats.org/presentationml/2006/ole">
            <p:oleObj spid="_x0000_s14339" name="Equation" r:id="rId4" imgW="672840" imgH="203040" progId="Equation.DSMT4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70730" y="4725988"/>
          <a:ext cx="6105526" cy="555625"/>
        </p:xfrm>
        <a:graphic>
          <a:graphicData uri="http://schemas.openxmlformats.org/presentationml/2006/ole">
            <p:oleObj spid="_x0000_s14340" name="Equation" r:id="rId5" imgW="2006280" imgH="19044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55576" y="5654229"/>
          <a:ext cx="6480720" cy="727099"/>
        </p:xfrm>
        <a:graphic>
          <a:graphicData uri="http://schemas.openxmlformats.org/presentationml/2006/ole">
            <p:oleObj spid="_x0000_s14341" name="Equation" r:id="rId6" imgW="2641320" imgH="342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Το μαθηματικό μοντέλο του πρώτου τύπου του </a:t>
            </a:r>
            <a:r>
              <a:rPr lang="en-US" dirty="0" smtClean="0"/>
              <a:t>Clement</a:t>
            </a:r>
            <a:r>
              <a:rPr lang="el-GR" dirty="0" smtClean="0"/>
              <a:t> είναι ικανοποιητικό, αν οι ατομικές ζητήσεις είναι ανεξάρτητες και ο αριθμός των υδροστομίων μεγάλος. Επειδή όμως:</a:t>
            </a:r>
          </a:p>
          <a:p>
            <a:r>
              <a:rPr lang="el-GR" dirty="0" smtClean="0"/>
              <a:t>Τα υδροστόμια δεν έχουν την ίδια </a:t>
            </a:r>
            <a:r>
              <a:rPr lang="el-GR" dirty="0" smtClean="0"/>
              <a:t>παροχή.</a:t>
            </a:r>
            <a:endParaRPr lang="el-GR" dirty="0" smtClean="0"/>
          </a:p>
          <a:p>
            <a:r>
              <a:rPr lang="el-GR" dirty="0" smtClean="0"/>
              <a:t>Η συχνότητα λειτουργίας τους </a:t>
            </a:r>
            <a:r>
              <a:rPr lang="el-GR" dirty="0" smtClean="0"/>
              <a:t>διαφέρει.</a:t>
            </a:r>
            <a:endParaRPr lang="el-GR" dirty="0" smtClean="0"/>
          </a:p>
          <a:p>
            <a:r>
              <a:rPr lang="el-GR" dirty="0" smtClean="0"/>
              <a:t>Οι ζητήσεις δεν είναι εντελώς </a:t>
            </a:r>
            <a:r>
              <a:rPr lang="el-GR" dirty="0" smtClean="0"/>
              <a:t>ανεξάρτητες.</a:t>
            </a:r>
            <a:endParaRPr lang="el-GR" dirty="0" smtClean="0"/>
          </a:p>
          <a:p>
            <a:r>
              <a:rPr lang="el-GR" dirty="0" smtClean="0"/>
              <a:t>Ο αριθμός υδροστομίων είναι μικρός κλπ.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Για τους παραπάνω λόγους ο </a:t>
            </a:r>
            <a:r>
              <a:rPr lang="en-US" dirty="0" smtClean="0"/>
              <a:t>Clement </a:t>
            </a:r>
            <a:r>
              <a:rPr lang="el-GR" dirty="0" smtClean="0"/>
              <a:t>παρουσίασε και ένα δεύτερο τύπο που διέπεται από τη θεωρία των στοχαστικών διαδικασιών.</a:t>
            </a:r>
          </a:p>
          <a:p>
            <a:pPr>
              <a:buNone/>
            </a:pPr>
            <a:r>
              <a:rPr lang="el-GR" dirty="0" smtClean="0"/>
              <a:t>Αντίστοιχα με την παράσταση 1-</a:t>
            </a:r>
            <a:r>
              <a:rPr lang="en-US" dirty="0" smtClean="0"/>
              <a:t>F(x)</a:t>
            </a:r>
            <a:r>
              <a:rPr lang="el-GR" dirty="0" smtClean="0"/>
              <a:t>, ο </a:t>
            </a:r>
            <a:r>
              <a:rPr lang="en-US" dirty="0" smtClean="0"/>
              <a:t>Clement </a:t>
            </a:r>
            <a:r>
              <a:rPr lang="el-GR" dirty="0" smtClean="0"/>
              <a:t>ορίζει στο δεύτερο τύπο την </a:t>
            </a:r>
            <a:r>
              <a:rPr lang="en-US" dirty="0" smtClean="0"/>
              <a:t>F(a) </a:t>
            </a:r>
            <a:r>
              <a:rPr lang="el-GR" dirty="0" smtClean="0"/>
              <a:t>που την ονομάζει συσσώρευση ζήτησης.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23728" y="5086375"/>
          <a:ext cx="4132262" cy="1150937"/>
        </p:xfrm>
        <a:graphic>
          <a:graphicData uri="http://schemas.openxmlformats.org/presentationml/2006/ole">
            <p:oleObj spid="_x0000_s15362" name="Equation" r:id="rId3" imgW="135864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συσσώρευση ζήτησης εκφράζει σε ποσοστό (%) τον αριθμό των υδροστομίων, που σε μία ορισμένη στιγμή δε θα εξυπηρετήσουν τον καλλιεργητή. </a:t>
            </a:r>
          </a:p>
          <a:p>
            <a:pPr>
              <a:buNone/>
            </a:pPr>
            <a:r>
              <a:rPr lang="el-GR" dirty="0" smtClean="0"/>
              <a:t>Έτσι με βάση τον πρώτο τύπο, ο δεύτερος γίνεται: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139825" y="4581128"/>
          <a:ext cx="6100763" cy="1114425"/>
        </p:xfrm>
        <a:graphic>
          <a:graphicData uri="http://schemas.openxmlformats.org/presentationml/2006/ole">
            <p:oleObj spid="_x0000_s16386" name="Equation" r:id="rId3" imgW="200628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</a:t>
            </a:r>
            <a:r>
              <a:rPr lang="en-US" dirty="0" smtClean="0"/>
              <a:t>Clement </a:t>
            </a:r>
            <a:r>
              <a:rPr lang="el-GR" dirty="0" smtClean="0"/>
              <a:t>προτείνει, με βάση αριθμητικά αποτελέσματα, να υπολογίζονται τα μικρά δίκτυα με τον πρώτο τύπο και με ποιότητα λειτουργίας </a:t>
            </a:r>
            <a:r>
              <a:rPr lang="en-US" dirty="0" smtClean="0"/>
              <a:t>F(x)</a:t>
            </a:r>
            <a:r>
              <a:rPr lang="el-GR" dirty="0" smtClean="0"/>
              <a:t>=99% και τα μεγάλα δίκτυα με το δεύτερο τύπο και συσσώρευση ζήτησης </a:t>
            </a:r>
            <a:r>
              <a:rPr lang="en-US" dirty="0" smtClean="0"/>
              <a:t>F(a)=1%.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Αριστοτέλειο Πανεπιστήμιο Θεσσαλονίκης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Ευαγγελίδης</a:t>
            </a:r>
            <a:r>
              <a:rPr lang="el-GR" sz="2000" dirty="0" smtClean="0">
                <a:solidFill>
                  <a:srgbClr val="FF0000"/>
                </a:solidFill>
              </a:rPr>
              <a:t>. </a:t>
            </a:r>
            <a:r>
              <a:rPr lang="el-GR" sz="2000" dirty="0" smtClean="0"/>
              <a:t>«Eγγειοβελτιωτικά έργα και επιπτώσεις στο περιβάλλον. Υπολογισμός παροχών σε δίκτυα με ελεύθερη ζήτηση».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Θεσσαλονίκη 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 smtClean="0"/>
              <a:t> http</a:t>
            </a:r>
            <a:r>
              <a:rPr lang="en-US" sz="2000" dirty="0"/>
              <a:t>://opencourses.auth.gr/eclass_courses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84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1" y="3284984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</a:t>
            </a:r>
            <a:r>
              <a:rPr lang="el-GR" sz="2000" dirty="0" smtClean="0"/>
              <a:t>Αναφορά - Παρόμοια Διανομή [1</a:t>
            </a:r>
            <a:r>
              <a:rPr lang="el-GR" sz="2000" dirty="0"/>
              <a:t>] ή μεταγενέστερη, Διεθνής Έκδοση.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</a:t>
            </a:r>
            <a:r>
              <a:rPr lang="el-GR" sz="2000" dirty="0" smtClean="0"/>
              <a:t>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spcBef>
                <a:spcPts val="1800"/>
              </a:spcBef>
              <a:buNone/>
            </a:pPr>
            <a:endParaRPr lang="el-GR" sz="17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Ο </a:t>
            </a:r>
            <a:r>
              <a:rPr lang="el-GR" sz="2000" dirty="0">
                <a:latin typeface="Calibri" panose="020F0502020204030204" pitchFamily="34" charset="0"/>
              </a:rPr>
              <a:t>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</a:t>
            </a:r>
            <a:r>
              <a:rPr lang="el-GR" sz="2000" dirty="0" smtClean="0">
                <a:latin typeface="Calibri" panose="020F0502020204030204" pitchFamily="34" charset="0"/>
              </a:rPr>
              <a:t>ζητηθεί.</a:t>
            </a:r>
            <a:r>
              <a:rPr lang="el-GR" sz="2000" dirty="0" smtClean="0"/>
              <a:t>     </a:t>
            </a:r>
            <a:r>
              <a:rPr lang="el-GR" sz="2800" dirty="0" smtClean="0"/>
              <a:t>          </a:t>
            </a:r>
          </a:p>
          <a:p>
            <a:pPr marL="0" indent="0">
              <a:buNone/>
            </a:pPr>
            <a:endParaRPr lang="el-GR" sz="1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 smtClean="0">
                <a:latin typeface="Calibri" panose="020F0502020204030204" pitchFamily="34" charset="0"/>
              </a:rPr>
              <a:t>[</a:t>
            </a:r>
            <a:r>
              <a:rPr lang="el-GR" sz="1400" dirty="0">
                <a:latin typeface="Calibri" panose="020F0502020204030204" pitchFamily="34" charset="0"/>
              </a:rPr>
              <a:t>1] </a:t>
            </a:r>
            <a:r>
              <a:rPr lang="el-GR" sz="1400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l-GR" sz="1400" dirty="0" smtClean="0">
                <a:latin typeface="Calibri" panose="020F0502020204030204" pitchFamily="34" charset="0"/>
                <a:hlinkClick r:id="rId4"/>
              </a:rPr>
              <a:t>creativecommons.org/licenses/by-</a:t>
            </a:r>
            <a:r>
              <a:rPr lang="en-US" sz="1400" dirty="0" err="1" smtClean="0">
                <a:latin typeface="Calibri" panose="020F0502020204030204" pitchFamily="34" charset="0"/>
                <a:hlinkClick r:id="rId4"/>
              </a:rPr>
              <a:t>sa</a:t>
            </a:r>
            <a:r>
              <a:rPr lang="el-GR" sz="1400" dirty="0" smtClean="0">
                <a:latin typeface="Calibri" panose="020F0502020204030204" pitchFamily="34" charset="0"/>
                <a:hlinkClick r:id="rId4"/>
              </a:rPr>
              <a:t>/4.0</a:t>
            </a:r>
            <a:r>
              <a:rPr lang="el-GR" sz="1400" dirty="0">
                <a:latin typeface="Calibri" panose="020F0502020204030204" pitchFamily="34" charset="0"/>
                <a:hlinkClick r:id="rId4"/>
              </a:rPr>
              <a:t>/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364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Υπολογισμός παροχών σε δίκτυα με ελεύθερη ζήτηση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Τέλος ενότητας</a:t>
            </a:r>
            <a:endParaRPr lang="el-GR" dirty="0" smtClean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7775575" cy="1800225"/>
          </a:xfrm>
        </p:spPr>
        <p:txBody>
          <a:bodyPr rtlCol="0">
            <a:normAutofit/>
          </a:bodyPr>
          <a:lstStyle/>
          <a:p>
            <a:pPr algn="r"/>
            <a:r>
              <a:rPr lang="el-GR" dirty="0"/>
              <a:t>Επεξεργασία: </a:t>
            </a:r>
            <a:r>
              <a:rPr lang="el-GR" dirty="0" smtClean="0"/>
              <a:t>Δαλάκης Νικόλαος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Θεσσαλονίκη, </a:t>
            </a:r>
            <a:r>
              <a:rPr lang="el-GR" dirty="0" smtClean="0"/>
              <a:t>2/12/2014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627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73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314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20482" name="Περιεχόμενα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Διανομή νερού με ελεύθερη </a:t>
            </a:r>
            <a:r>
              <a:rPr lang="el-GR" dirty="0" smtClean="0"/>
              <a:t>ζήτηση.</a:t>
            </a:r>
            <a:endParaRPr lang="el-GR" dirty="0" smtClean="0"/>
          </a:p>
          <a:p>
            <a:r>
              <a:rPr lang="el-GR" dirty="0" smtClean="0"/>
              <a:t>Μέθοδος </a:t>
            </a:r>
            <a:r>
              <a:rPr lang="en-US" dirty="0" smtClean="0"/>
              <a:t>Clement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Θεωρία πιθανοτήτων στη λειτουργία </a:t>
            </a:r>
            <a:r>
              <a:rPr lang="el-GR" dirty="0" smtClean="0"/>
              <a:t>υδροστομίων.</a:t>
            </a:r>
            <a:endParaRPr lang="el-GR" dirty="0" smtClean="0"/>
          </a:p>
          <a:p>
            <a:r>
              <a:rPr lang="el-GR" dirty="0" smtClean="0"/>
              <a:t>Ποιότητα </a:t>
            </a:r>
            <a:r>
              <a:rPr lang="el-GR" dirty="0" smtClean="0"/>
              <a:t>λειτουργίας.</a:t>
            </a:r>
            <a:endParaRPr lang="el-GR" dirty="0" smtClean="0"/>
          </a:p>
          <a:p>
            <a:r>
              <a:rPr lang="el-GR" dirty="0" smtClean="0"/>
              <a:t>Στοιχεία διωνυμικής </a:t>
            </a:r>
            <a:r>
              <a:rPr lang="el-GR" dirty="0" smtClean="0"/>
              <a:t>κατανομή.</a:t>
            </a:r>
            <a:endParaRPr lang="el-GR" dirty="0" smtClean="0"/>
          </a:p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τύπος </a:t>
            </a:r>
            <a:r>
              <a:rPr lang="en-US" dirty="0" smtClean="0"/>
              <a:t>Clement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Συμπεράσματα.</a:t>
            </a:r>
            <a:endParaRPr lang="el-GR" dirty="0" smtClean="0"/>
          </a:p>
        </p:txBody>
      </p:sp>
      <p:sp>
        <p:nvSpPr>
          <p:cNvPr id="20483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31E3-D19E-4B72-AC94-6097CC7FAD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</a:p>
        </p:txBody>
      </p:sp>
      <p:sp>
        <p:nvSpPr>
          <p:cNvPr id="21506" name="Περιεχόμενα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ενότητα εισάγει τον ενδιαφερόμενο σε θέματα που αφορούν:</a:t>
            </a:r>
          </a:p>
          <a:p>
            <a:r>
              <a:rPr lang="el-GR" dirty="0" smtClean="0"/>
              <a:t>τη διανομή του νερού με ελεύθερη </a:t>
            </a:r>
            <a:r>
              <a:rPr lang="el-GR" dirty="0" smtClean="0"/>
              <a:t>ζήτηση. </a:t>
            </a:r>
            <a:endParaRPr lang="el-GR" dirty="0" smtClean="0"/>
          </a:p>
          <a:p>
            <a:r>
              <a:rPr lang="el-GR" dirty="0" smtClean="0"/>
              <a:t>μεθόδους κατανομής των παροχών σε ένα δίκτυο αγωγών υπό </a:t>
            </a:r>
            <a:r>
              <a:rPr lang="el-GR" dirty="0" smtClean="0"/>
              <a:t>πίεση.</a:t>
            </a:r>
            <a:endParaRPr lang="el-GR" dirty="0" smtClean="0"/>
          </a:p>
          <a:p>
            <a:r>
              <a:rPr lang="el-GR" dirty="0" smtClean="0"/>
              <a:t>μαθηματικούς τύπους αντιμετώπισης του προβλήματος.</a:t>
            </a:r>
          </a:p>
        </p:txBody>
      </p:sp>
      <p:sp>
        <p:nvSpPr>
          <p:cNvPr id="21507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07EC-777D-4F27-A049-9FE7841AE31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παροχών σε δίκτυα με ελεύθερη ζήτηση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Διανομή νερού με ελεύθερη ζήτηση 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συλλογική οργάνωση των αρδεύσεων στηριζόταν μέχρι τώρα στο «ωρολόγιο πρόγραμμα», που έχει όμως δυσχέρειες και μειονεκτήματα στα δίκτυα καταϊονισμού. Με βάση το προηγούμενο σύστημα ο Γενικός Οργανισμός Εγγείων Βελτιώσεων συντάσσει ένα ημερολόγιο που καθορίζει την αρχή κάθε αρδευτικής περιόδου κατά την οποία κάθε παραγωγός θα έχει στη διάθεσή του συγκεκριμένη ποσότητα νερού.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Διανομή νερού με ελεύθερη ζήτηση (2/4)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Έτσι η άρδευση γίνεται με ορισμένες δόσεις και σε ορισμένα χρονικά διαστήματα, κάτι που όμως έρχεται σε αντίθεση με:</a:t>
            </a:r>
          </a:p>
          <a:p>
            <a:r>
              <a:rPr lang="el-GR" dirty="0" smtClean="0"/>
              <a:t>Τη χρονική μεταβολή της υδατοκατανάλωσης.</a:t>
            </a:r>
          </a:p>
          <a:p>
            <a:r>
              <a:rPr lang="el-GR" dirty="0" smtClean="0"/>
              <a:t>Τη μεταβολή των αρδευτικών δόσεων τοπικά και χρονικά.</a:t>
            </a:r>
          </a:p>
          <a:p>
            <a:pPr>
              <a:buNone/>
            </a:pPr>
            <a:r>
              <a:rPr lang="el-GR" dirty="0" smtClean="0"/>
              <a:t>Έτσι σε άλλες περιοχές υπάρχει έλλειμα, σε άλλες περιοχές παρατηρείται σπατάλη νερού, ενώ ο αγρότης πρέπει να προσαρμόσει τις καλλιέργειες στην περιοδικότητα των αρδεύσεων.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c4db7a3f99c9b06da36fd043a064aa2b5b1383"/>
</p:tagLst>
</file>

<file path=ppt/theme/theme1.xml><?xml version="1.0" encoding="utf-8"?>
<a:theme xmlns:a="http://schemas.openxmlformats.org/drawingml/2006/main" name="Opencourses AUTh 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016F9A7-B9E4-4F2B-94E4-16729BDFF25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Opencourses AUTh Template (3)</Template>
  <TotalTime>601</TotalTime>
  <Words>1964</Words>
  <Application>Microsoft Office PowerPoint</Application>
  <PresentationFormat>On-screen Show (4:3)</PresentationFormat>
  <Paragraphs>232</Paragraphs>
  <Slides>42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Opencourses AUTh Template (3)</vt:lpstr>
      <vt:lpstr>Equation</vt:lpstr>
      <vt:lpstr>Eγγειοβελτιωτικά έργα και επιπτώσεις στο περιβάλλον</vt:lpstr>
      <vt:lpstr>Άδειες Χρήσης</vt:lpstr>
      <vt:lpstr>Χρηματοδότηση</vt:lpstr>
      <vt:lpstr>Υπολογισμός παροχών σε δίκτυα με ελεύθερη ζήτηση</vt:lpstr>
      <vt:lpstr>Περιεχόμενα ενότητας</vt:lpstr>
      <vt:lpstr>Σκοποί  ενότητας</vt:lpstr>
      <vt:lpstr>Υπολογισμός παροχών σε δίκτυα με ελεύθερη ζήτηση</vt:lpstr>
      <vt:lpstr>Διανομή νερού με ελεύθερη ζήτηση (1/4)</vt:lpstr>
      <vt:lpstr>Διανομή νερού με ελεύθερη ζήτηση (2/4)</vt:lpstr>
      <vt:lpstr>Διανομή νερού με ελεύθερη ζήτηση (3/4)</vt:lpstr>
      <vt:lpstr>Διανομή νερού με ελεύθερη ζήτηση (4/4)</vt:lpstr>
      <vt:lpstr>Μέθοδος Clement (1/6)</vt:lpstr>
      <vt:lpstr>Μέθοδος Clement (2/6)</vt:lpstr>
      <vt:lpstr>Μέθοδος Clement (3/6)</vt:lpstr>
      <vt:lpstr>Μέθοδος Clement (4/6)</vt:lpstr>
      <vt:lpstr>Μέθοδος Clement (5/6)</vt:lpstr>
      <vt:lpstr>Μέθοδος Clement (6/6)</vt:lpstr>
      <vt:lpstr>Θεωρία πιθανοτήτων στη λειτουργία υδροστομίων (1/3)</vt:lpstr>
      <vt:lpstr>Θεωρία πιθανοτήτων στη λειτουργία υδροστομίων (2/3)</vt:lpstr>
      <vt:lpstr>Θεωρία πιθανοτήτων στη λειτουργία υδροστομίων (3/3)</vt:lpstr>
      <vt:lpstr>Ποιότητα λειτουργίας (1/3)</vt:lpstr>
      <vt:lpstr>Ποιότητα λειτουργίας (2/3)</vt:lpstr>
      <vt:lpstr>Ποιότητα λειτουργίας (3/3)</vt:lpstr>
      <vt:lpstr>Στοιχεία διωνυμικής κατανομής (1/1)</vt:lpstr>
      <vt:lpstr>1ος Τύπος Clement (1/9)</vt:lpstr>
      <vt:lpstr>1ος Τύπος Clement (2/9)</vt:lpstr>
      <vt:lpstr>1ος Τύπος Clement (3/9)</vt:lpstr>
      <vt:lpstr>1ος Τύπος Clement (4/9)</vt:lpstr>
      <vt:lpstr>1ος Τύπος Clement (5/9)</vt:lpstr>
      <vt:lpstr>1ος Τύπος Clement (6/9)</vt:lpstr>
      <vt:lpstr>1ος Τύπος Clement (7/9)</vt:lpstr>
      <vt:lpstr>1ος Τύπος Clement (8/9)</vt:lpstr>
      <vt:lpstr>1ος Τύπος Clement (9/9)</vt:lpstr>
      <vt:lpstr>2ος Τύπος Clement (1/3)</vt:lpstr>
      <vt:lpstr>2ος Τύπος Clement (2/3)</vt:lpstr>
      <vt:lpstr>2ος Τύπος Clement (3/3)</vt:lpstr>
      <vt:lpstr>Συμπεράσματα (1/1)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Σοφία Μαυρίδου</dc:creator>
  <cp:lastModifiedBy>Gogitos</cp:lastModifiedBy>
  <cp:revision>67</cp:revision>
  <dcterms:created xsi:type="dcterms:W3CDTF">2014-10-17T10:01:57Z</dcterms:created>
  <dcterms:modified xsi:type="dcterms:W3CDTF">2014-12-08T14:48:27Z</dcterms:modified>
</cp:coreProperties>
</file>