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256" r:id="rId3"/>
    <p:sldId id="257" r:id="rId4"/>
    <p:sldId id="258" r:id="rId5"/>
    <p:sldId id="259" r:id="rId6"/>
    <p:sldId id="260" r:id="rId7"/>
    <p:sldId id="261" r:id="rId8"/>
    <p:sldId id="262" r:id="rId9"/>
    <p:sldId id="263"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298" r:id="rId25"/>
    <p:sldId id="313" r:id="rId26"/>
    <p:sldId id="314" r:id="rId27"/>
  </p:sldIdLst>
  <p:sldSz cx="9144000" cy="6858000" type="screen4x3"/>
  <p:notesSz cx="6858000" cy="9144000"/>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7E7E7"/>
    <a:srgbClr val="A7A9AE"/>
    <a:srgbClr val="99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11" d="100"/>
          <a:sy n="111" d="100"/>
        </p:scale>
        <p:origin x="-1770" y="-1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8BEAB46-73DC-4B00-820F-D446FD17A274}" type="datetimeFigureOut">
              <a:rPr lang="el-GR"/>
              <a:pPr>
                <a:defRPr/>
              </a:pPr>
              <a:t>8/12/2014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DA9C2AF-1465-4851-BCA7-7B7698E56E13}" type="slidenum">
              <a:rPr lang="el-GR"/>
              <a:pPr>
                <a:defRPr/>
              </a:pPr>
              <a:t>‹#›</a:t>
            </a:fld>
            <a:endParaRPr lang="el-GR"/>
          </a:p>
        </p:txBody>
      </p:sp>
    </p:spTree>
    <p:extLst>
      <p:ext uri="{BB962C8B-B14F-4D97-AF65-F5344CB8AC3E}">
        <p14:creationId xmlns="" xmlns:p14="http://schemas.microsoft.com/office/powerpoint/2010/main" val="2962660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19E329-7BF0-481E-9F6D-34D4CCCFE318}" type="slidenum">
              <a:rPr lang="el-GR"/>
              <a:pPr fontAlgn="base">
                <a:spcBef>
                  <a:spcPct val="0"/>
                </a:spcBef>
                <a:spcAft>
                  <a:spcPct val="0"/>
                </a:spcAft>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19E329-7BF0-481E-9F6D-34D4CCCFE318}" type="slidenum">
              <a:rPr lang="el-GR"/>
              <a:pPr fontAlgn="base">
                <a:spcBef>
                  <a:spcPct val="0"/>
                </a:spcBef>
                <a:spcAft>
                  <a:spcPct val="0"/>
                </a:spcAft>
                <a:defRPr/>
              </a:pPr>
              <a:t>23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47108"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67C08-8B54-4E62-8AD2-CE068B9958E5}" type="slidenum">
              <a:rPr lang="el-GR"/>
              <a:pPr fontAlgn="base">
                <a:spcBef>
                  <a:spcPct val="0"/>
                </a:spcBef>
                <a:spcAft>
                  <a:spcPct val="0"/>
                </a:spcAft>
                <a:defRPr/>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48132"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99368E-52B4-49B3-9437-EAF520839762}" type="slidenum">
              <a:rPr lang="el-GR"/>
              <a:pPr fontAlgn="base">
                <a:spcBef>
                  <a:spcPct val="0"/>
                </a:spcBef>
                <a:spcAft>
                  <a:spcPct val="0"/>
                </a:spcAft>
                <a:defRPr/>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49156"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7543A5-785C-4CB4-AAC7-A1F8F3C31CCF}" type="slidenum">
              <a:rPr lang="el-GR"/>
              <a:pPr fontAlgn="base">
                <a:spcBef>
                  <a:spcPct val="0"/>
                </a:spcBef>
                <a:spcAft>
                  <a:spcPct val="0"/>
                </a:spcAft>
                <a:defRPr/>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0180"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CFE14A-0446-413A-8FE9-5FCC170C00F8}" type="slidenum">
              <a:rPr lang="el-GR"/>
              <a:pPr fontAlgn="base">
                <a:spcBef>
                  <a:spcPct val="0"/>
                </a:spcBef>
                <a:spcAft>
                  <a:spcPct val="0"/>
                </a:spcAft>
                <a:defRPr/>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2228"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143F8B-26E6-4BF0-8D59-AF6B423767B3}" type="slidenum">
              <a:rPr lang="el-GR"/>
              <a:pPr fontAlgn="base">
                <a:spcBef>
                  <a:spcPct val="0"/>
                </a:spcBef>
                <a:spcAft>
                  <a:spcPct val="0"/>
                </a:spcAft>
                <a:defRP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3252"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9EE357-AA47-4BB4-9402-AAC25182F6C2}" type="slidenum">
              <a:rPr lang="el-GR"/>
              <a:pPr fontAlgn="base">
                <a:spcBef>
                  <a:spcPct val="0"/>
                </a:spcBef>
                <a:spcAft>
                  <a:spcPct val="0"/>
                </a:spcAft>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4" name="AUTh Logo" descr="Αγιος Δημήτριος"/>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950" y="207963"/>
            <a:ext cx="779463"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ΑΠΘ"/>
          <p:cNvSpPr txBox="1">
            <a:spLocks noChangeArrowheads="1"/>
          </p:cNvSpPr>
          <p:nvPr/>
        </p:nvSpPr>
        <p:spPr bwMode="auto">
          <a:xfrm>
            <a:off x="976313" y="188913"/>
            <a:ext cx="21558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l-GR" b="0" dirty="0">
                <a:latin typeface="Century Gothic" pitchFamily="34" charset="0"/>
              </a:rPr>
              <a:t>ΑΡΙΣΤΟΤΕΛΕΙΟ</a:t>
            </a:r>
          </a:p>
          <a:p>
            <a:pPr eaLnBrk="1" hangingPunct="1">
              <a:defRPr/>
            </a:pPr>
            <a:r>
              <a:rPr lang="el-GR" b="0" dirty="0">
                <a:latin typeface="Century Gothic" pitchFamily="34" charset="0"/>
              </a:rPr>
              <a:t>ΠΑΝΕΠΙΣΤΗΜΙΟ</a:t>
            </a:r>
          </a:p>
          <a:p>
            <a:pPr eaLnBrk="1" hangingPunct="1">
              <a:defRPr/>
            </a:pPr>
            <a:r>
              <a:rPr lang="el-GR" b="0" dirty="0">
                <a:latin typeface="Century Gothic" pitchFamily="34" charset="0"/>
              </a:rPr>
              <a:t>ΘΕΣΣΑΛΟΝΙΚΗΣ</a:t>
            </a:r>
          </a:p>
        </p:txBody>
      </p:sp>
      <p:pic>
        <p:nvPicPr>
          <p:cNvPr id="7" name="Opencourses 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6202" t="3781" r="16829" b="22774"/>
          <a:stretch>
            <a:fillRect/>
          </a:stretch>
        </p:blipFill>
        <p:spPr bwMode="auto">
          <a:xfrm>
            <a:off x="7702550" y="138113"/>
            <a:ext cx="1406525" cy="102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pencourses"/>
          <p:cNvSpPr txBox="1">
            <a:spLocks noChangeArrowheads="1"/>
          </p:cNvSpPr>
          <p:nvPr userDrawn="1"/>
        </p:nvSpPr>
        <p:spPr bwMode="auto">
          <a:xfrm>
            <a:off x="5546725" y="188913"/>
            <a:ext cx="21558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l-GR" b="0" dirty="0" smtClean="0">
                <a:latin typeface="Century Gothic" pitchFamily="34" charset="0"/>
              </a:rPr>
              <a:t>ΑΝΟΙΚΤΑ</a:t>
            </a:r>
          </a:p>
          <a:p>
            <a:pPr algn="r"/>
            <a:r>
              <a:rPr lang="el-GR" b="0" dirty="0" smtClean="0">
                <a:latin typeface="Century Gothic" pitchFamily="34" charset="0"/>
              </a:rPr>
              <a:t>ΑΚΑΔΗΜΑΪΚΑ</a:t>
            </a:r>
          </a:p>
          <a:p>
            <a:pPr algn="r"/>
            <a:r>
              <a:rPr lang="el-GR" b="0" dirty="0" smtClean="0">
                <a:latin typeface="Century Gothic" pitchFamily="34" charset="0"/>
              </a:rPr>
              <a:t>ΜΑΘΗΜΑΤΑ</a:t>
            </a:r>
            <a:endParaRPr lang="el-GR" b="0" dirty="0">
              <a:latin typeface="Century Gothic" pitchFamily="34" charset="0"/>
            </a:endParaRPr>
          </a:p>
        </p:txBody>
      </p:sp>
      <p:cxnSp>
        <p:nvCxnSpPr>
          <p:cNvPr id="5" name="Grey Line"/>
          <p:cNvCxnSpPr/>
          <p:nvPr/>
        </p:nvCxnSpPr>
        <p:spPr>
          <a:xfrm>
            <a:off x="0" y="1266825"/>
            <a:ext cx="9144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sp>
        <p:nvSpPr>
          <p:cNvPr id="2" name="Τίτλος"/>
          <p:cNvSpPr>
            <a:spLocks noGrp="1"/>
          </p:cNvSpPr>
          <p:nvPr>
            <p:ph type="ctrTitle"/>
          </p:nvPr>
        </p:nvSpPr>
        <p:spPr>
          <a:xfrm>
            <a:off x="685800" y="1844825"/>
            <a:ext cx="777240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p:cNvSpPr>
            <a:spLocks noGrp="1"/>
          </p:cNvSpPr>
          <p:nvPr>
            <p:ph type="subTitle" idx="1"/>
          </p:nvPr>
        </p:nvSpPr>
        <p:spPr>
          <a:xfrm>
            <a:off x="683568" y="3501008"/>
            <a:ext cx="7776864"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10" name="Picture 9"/>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2114550" y="5622925"/>
            <a:ext cx="4914900" cy="1239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7" descr="http://www.lib.umich.edu/files/services/copyright/cc-by-sa.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317500" y="5922963"/>
            <a:ext cx="1584325"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703544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Εικόνα με επικεφαλίδα">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Επικεφαλίδα"/>
          <p:cNvSpPr>
            <a:spLocks noGrp="1"/>
          </p:cNvSpPr>
          <p:nvPr>
            <p:ph type="body" sz="half" idx="2"/>
          </p:nvPr>
        </p:nvSpPr>
        <p:spPr>
          <a:xfrm>
            <a:off x="1792288" y="1440000"/>
            <a:ext cx="54864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Εικόνα"/>
          <p:cNvSpPr>
            <a:spLocks noGrp="1"/>
          </p:cNvSpPr>
          <p:nvPr>
            <p:ph type="pic" idx="1"/>
          </p:nvPr>
        </p:nvSpPr>
        <p:spPr>
          <a:xfrm>
            <a:off x="1792288" y="2708920"/>
            <a:ext cx="5486400" cy="35283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23497795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Εικόνα"/>
          <p:cNvSpPr>
            <a:spLocks noGrp="1"/>
          </p:cNvSpPr>
          <p:nvPr>
            <p:ph type="pic" idx="1"/>
          </p:nvPr>
        </p:nvSpPr>
        <p:spPr>
          <a:xfrm>
            <a:off x="1792288" y="1440000"/>
            <a:ext cx="5486400" cy="3528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Λεζάντα"/>
          <p:cNvSpPr>
            <a:spLocks noGrp="1"/>
          </p:cNvSpPr>
          <p:nvPr>
            <p:ph type="body" sz="half" idx="2"/>
          </p:nvPr>
        </p:nvSpPr>
        <p:spPr>
          <a:xfrm>
            <a:off x="1792288" y="5013176"/>
            <a:ext cx="5486400" cy="1224136"/>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916424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Τίτλος και Κατακόρυφο κείμενο">
    <p:spTree>
      <p:nvGrpSpPr>
        <p:cNvPr id="1" name=""/>
        <p:cNvGrpSpPr/>
        <p:nvPr/>
      </p:nvGrpSpPr>
      <p:grpSpPr>
        <a:xfrm>
          <a:off x="0" y="0"/>
          <a:ext cx="0" cy="0"/>
          <a:chOff x="0" y="0"/>
          <a:chExt cx="0" cy="0"/>
        </a:xfrm>
      </p:grpSpPr>
      <p:cxnSp>
        <p:nvCxnSpPr>
          <p:cNvPr id="4"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Τίτλος"/>
          <p:cNvSpPr txBox="1">
            <a:spLocks/>
          </p:cNvSpPr>
          <p:nvPr/>
        </p:nvSpPr>
        <p:spPr>
          <a:xfrm>
            <a:off x="457200" y="25400"/>
            <a:ext cx="8229600" cy="1143000"/>
          </a:xfrm>
          <a:prstGeom prst="rect">
            <a:avLst/>
          </a:prstGeom>
        </p:spPr>
        <p:txBody>
          <a:bodyPr anchor="ctr">
            <a:normAutofit/>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pPr fontAlgn="auto">
              <a:spcAft>
                <a:spcPts val="0"/>
              </a:spcAft>
              <a:defRPr/>
            </a:pPr>
            <a:r>
              <a:rPr lang="el-GR" dirty="0" smtClean="0">
                <a:solidFill>
                  <a:schemeClr val="tx1"/>
                </a:solidFill>
              </a:rPr>
              <a:t>Στυλ κύριου τίτλου</a:t>
            </a:r>
            <a:endParaRPr lang="el-GR" dirty="0">
              <a:solidFill>
                <a:schemeClr val="tx1"/>
              </a:solidFill>
            </a:endParaRPr>
          </a:p>
        </p:txBody>
      </p:sp>
      <p:sp>
        <p:nvSpPr>
          <p:cNvPr id="3" name="Κατακόρυφο κέιμενο"/>
          <p:cNvSpPr>
            <a:spLocks noGrp="1"/>
          </p:cNvSpPr>
          <p:nvPr>
            <p:ph type="body" orient="vert" idx="1"/>
          </p:nvPr>
        </p:nvSpPr>
        <p:spPr>
          <a:xfrm>
            <a:off x="467544" y="1440000"/>
            <a:ext cx="8229600" cy="476132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879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p:cNvSpPr>
            <a:spLocks noGrp="1"/>
          </p:cNvSpPr>
          <p:nvPr>
            <p:ph type="title" orient="vert"/>
          </p:nvPr>
        </p:nvSpPr>
        <p:spPr>
          <a:xfrm>
            <a:off x="7938000" y="503238"/>
            <a:ext cx="1144800" cy="5851525"/>
          </a:xfrm>
          <a:prstGeom prst="rect">
            <a:avLst/>
          </a:prstGeom>
        </p:spPr>
        <p:txBody>
          <a:bodyPr vert="eaVert">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flipV="1">
            <a:off x="7877175" y="0"/>
            <a:ext cx="0" cy="685800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Κατακόρυφο κείμενο"/>
          <p:cNvSpPr>
            <a:spLocks noGrp="1"/>
          </p:cNvSpPr>
          <p:nvPr>
            <p:ph type="body" orient="vert" idx="1"/>
          </p:nvPr>
        </p:nvSpPr>
        <p:spPr>
          <a:xfrm>
            <a:off x="611560" y="503238"/>
            <a:ext cx="7200800" cy="5851525"/>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cxnSp>
        <p:nvCxnSpPr>
          <p:cNvPr id="4" name="Red line"/>
          <p:cNvCxnSpPr/>
          <p:nvPr/>
        </p:nvCxnSpPr>
        <p:spPr>
          <a:xfrm flipV="1">
            <a:off x="496888" y="0"/>
            <a:ext cx="0" cy="685800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rot="5400000">
            <a:off x="294696" y="97107"/>
            <a:ext cx="468471" cy="469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bwMode="auto">
          <a:xfrm rot="5400000">
            <a:off x="-223838" y="203200"/>
            <a:ext cx="720725" cy="314326"/>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9" name="Course Title"/>
          <p:cNvSpPr txBox="1">
            <a:spLocks noChangeArrowheads="1"/>
          </p:cNvSpPr>
          <p:nvPr/>
        </p:nvSpPr>
        <p:spPr bwMode="auto">
          <a:xfrm rot="5400000">
            <a:off x="-2189510" y="3154363"/>
            <a:ext cx="4896544"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3" name="Αριθμός διαφάνειας"/>
          <p:cNvSpPr>
            <a:spLocks noGrp="1"/>
          </p:cNvSpPr>
          <p:nvPr>
            <p:ph type="sldNum" sz="quarter" idx="10"/>
          </p:nvPr>
        </p:nvSpPr>
        <p:spPr>
          <a:xfrm>
            <a:off x="117475" y="6304235"/>
            <a:ext cx="288925" cy="365125"/>
          </a:xfrm>
        </p:spPr>
        <p:txBody>
          <a:bodyPr vert="vert"/>
          <a:lstStyle>
            <a:lvl1pPr algn="l">
              <a:defRPr>
                <a:solidFill>
                  <a:schemeClr val="tx1"/>
                </a:solidFill>
              </a:defRPr>
            </a:lvl1pPr>
          </a:lstStyle>
          <a:p>
            <a:pPr>
              <a:defRPr/>
            </a:pPr>
            <a:fld id="{287ECE0B-F6FF-4801-A1A2-8FEEC9DD4207}" type="slidenum">
              <a:rPr lang="el-GR"/>
              <a:pPr>
                <a:defRPr/>
              </a:pPr>
              <a:t>‹#›</a:t>
            </a:fld>
            <a:endParaRPr lang="el-GR" dirty="0"/>
          </a:p>
        </p:txBody>
      </p:sp>
    </p:spTree>
    <p:extLst>
      <p:ext uri="{BB962C8B-B14F-4D97-AF65-F5344CB8AC3E}">
        <p14:creationId xmlns="" xmlns:p14="http://schemas.microsoft.com/office/powerpoint/2010/main" val="4285382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15"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3"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5"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3"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4"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8427603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cxnSp>
        <p:nvCxnSpPr>
          <p:cNvPr id="2"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4"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1"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2"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88430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Κενή">
    <p:spTree>
      <p:nvGrpSpPr>
        <p:cNvPr id="1" name=""/>
        <p:cNvGrpSpPr/>
        <p:nvPr/>
      </p:nvGrpSpPr>
      <p:grpSpPr>
        <a:xfrm>
          <a:off x="0" y="0"/>
          <a:ext cx="0" cy="0"/>
          <a:chOff x="0" y="0"/>
          <a:chExt cx="0" cy="0"/>
        </a:xfrm>
      </p:grpSpPr>
      <p:sp>
        <p:nvSpPr>
          <p:cNvPr id="2" name="Αριθμός διαφάνειας"/>
          <p:cNvSpPr>
            <a:spLocks noGrp="1"/>
          </p:cNvSpPr>
          <p:nvPr>
            <p:ph type="sldNum" sz="quarter" idx="10"/>
          </p:nvPr>
        </p:nvSpPr>
        <p:spPr/>
        <p:txBody>
          <a:bodyPr/>
          <a:lstStyle>
            <a:lvl1pPr>
              <a:defRPr/>
            </a:lvl1pPr>
          </a:lstStyle>
          <a:p>
            <a:pPr>
              <a:defRPr/>
            </a:pPr>
            <a:fld id="{031EFCEF-A71A-41D6-AA8E-601E676C5426}" type="slidenum">
              <a:rPr lang="el-GR"/>
              <a:pPr>
                <a:defRPr/>
              </a:pPr>
              <a:t>‹#›</a:t>
            </a:fld>
            <a:endParaRPr lang="el-GR" dirty="0"/>
          </a:p>
        </p:txBody>
      </p:sp>
    </p:spTree>
    <p:extLst>
      <p:ext uri="{BB962C8B-B14F-4D97-AF65-F5344CB8AC3E}">
        <p14:creationId xmlns="" xmlns:p14="http://schemas.microsoft.com/office/powerpoint/2010/main" val="382400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5" name="AUTh Logo" descr="Αγιος Δημήτριος"/>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17475" y="206375"/>
            <a:ext cx="782638" cy="78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AUTh"/>
          <p:cNvSpPr txBox="1">
            <a:spLocks noChangeArrowheads="1"/>
          </p:cNvSpPr>
          <p:nvPr/>
        </p:nvSpPr>
        <p:spPr bwMode="auto">
          <a:xfrm>
            <a:off x="976313" y="188913"/>
            <a:ext cx="21558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l-GR" b="0" dirty="0">
                <a:latin typeface="Century Gothic" pitchFamily="34" charset="0"/>
              </a:rPr>
              <a:t>ΑΡΙΣΤΟΤΕΛΕΙΟ</a:t>
            </a:r>
          </a:p>
          <a:p>
            <a:pPr eaLnBrk="1" hangingPunct="1">
              <a:defRPr/>
            </a:pPr>
            <a:r>
              <a:rPr lang="el-GR" b="0" dirty="0">
                <a:latin typeface="Century Gothic" pitchFamily="34" charset="0"/>
              </a:rPr>
              <a:t>ΠΑΝΕΠΙΣΤΗΜΙΟ</a:t>
            </a:r>
          </a:p>
          <a:p>
            <a:pPr eaLnBrk="1" hangingPunct="1">
              <a:defRPr/>
            </a:pPr>
            <a:r>
              <a:rPr lang="el-GR" b="0" dirty="0">
                <a:latin typeface="Century Gothic" pitchFamily="34" charset="0"/>
              </a:rPr>
              <a:t>ΘΕΣΣΑΛΟΝΙΚΗΣ</a:t>
            </a:r>
          </a:p>
        </p:txBody>
      </p:sp>
      <p:cxnSp>
        <p:nvCxnSpPr>
          <p:cNvPr id="4"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2" name="Τίτλος"/>
          <p:cNvSpPr>
            <a:spLocks noGrp="1"/>
          </p:cNvSpPr>
          <p:nvPr>
            <p:ph type="title"/>
          </p:nvPr>
        </p:nvSpPr>
        <p:spPr>
          <a:xfrm>
            <a:off x="722313" y="3849067"/>
            <a:ext cx="7772400" cy="1362075"/>
          </a:xfrm>
          <a:prstGeom prst="rect">
            <a:avLst/>
          </a:prstGeom>
        </p:spPr>
        <p:txBody>
          <a:bodyPr anchor="t"/>
          <a:lstStyle>
            <a:lvl1pPr algn="l">
              <a:defRPr sz="4000" b="1" cap="none" baseline="0">
                <a:solidFill>
                  <a:schemeClr val="tx1"/>
                </a:solidFill>
              </a:defRPr>
            </a:lvl1pPr>
          </a:lstStyle>
          <a:p>
            <a:r>
              <a:rPr lang="en-US" smtClean="0"/>
              <a:t>Click to edit Master title style</a:t>
            </a:r>
            <a:endParaRPr lang="el-GR" dirty="0"/>
          </a:p>
        </p:txBody>
      </p:sp>
      <p:sp>
        <p:nvSpPr>
          <p:cNvPr id="3" name="Υπότιτλος"/>
          <p:cNvSpPr>
            <a:spLocks noGrp="1"/>
          </p:cNvSpPr>
          <p:nvPr>
            <p:ph type="body" idx="1"/>
          </p:nvPr>
        </p:nvSpPr>
        <p:spPr>
          <a:xfrm>
            <a:off x="722313" y="234888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4999345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1"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Περιεχόμενα"/>
          <p:cNvSpPr>
            <a:spLocks noGrp="1"/>
          </p:cNvSpPr>
          <p:nvPr>
            <p:ph idx="1"/>
          </p:nvPr>
        </p:nvSpPr>
        <p:spPr>
          <a:xfrm>
            <a:off x="457200" y="1440000"/>
            <a:ext cx="82296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cxnSp>
        <p:nvCxnSpPr>
          <p:cNvPr id="4"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8" name="Course Title"/>
          <p:cNvSpPr txBox="1">
            <a:spLocks noChangeArrowheads="1"/>
          </p:cNvSpPr>
          <p:nvPr/>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latin typeface="Calibri" pitchFamily="34" charset="0"/>
              </a:rPr>
              <a:t>Εγγειοβελτιωτικά Έργα και Επιπτώσεις</a:t>
            </a:r>
            <a:r>
              <a:rPr lang="el-GR" sz="1000" baseline="0" dirty="0" smtClean="0">
                <a:latin typeface="Calibri" pitchFamily="34" charset="0"/>
              </a:rPr>
              <a:t> στο Περιβάλλον</a:t>
            </a:r>
            <a:endParaRPr lang="el-GR" sz="1000" dirty="0">
              <a:latin typeface="Calibri" pitchFamily="34" charset="0"/>
            </a:endParaRPr>
          </a:p>
          <a:p>
            <a:pPr algn="ctr" eaLnBrk="1" hangingPunct="1">
              <a:defRPr/>
            </a:pPr>
            <a:r>
              <a:rPr lang="el-GR" sz="1000" dirty="0" smtClean="0">
                <a:latin typeface="Calibri" pitchFamily="34" charset="0"/>
              </a:rPr>
              <a:t>Τμήμα</a:t>
            </a:r>
            <a:r>
              <a:rPr lang="el-GR" sz="1000" baseline="0" dirty="0" smtClean="0">
                <a:latin typeface="Calibri" pitchFamily="34" charset="0"/>
              </a:rPr>
              <a:t> Αγρονόμων και Τοπογράφων Μηχανικών</a:t>
            </a:r>
            <a:endParaRPr lang="el-GR" sz="1000" dirty="0">
              <a:latin typeface="Calibri" pitchFamily="34" charset="0"/>
            </a:endParaRPr>
          </a:p>
        </p:txBody>
      </p:sp>
      <p:sp>
        <p:nvSpPr>
          <p:cNvPr id="13"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3615121924"/>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Αρίθμιση)">
    <p:spTree>
      <p:nvGrpSpPr>
        <p:cNvPr id="1" name=""/>
        <p:cNvGrpSpPr/>
        <p:nvPr/>
      </p:nvGrpSpPr>
      <p:grpSpPr>
        <a:xfrm>
          <a:off x="0" y="0"/>
          <a:ext cx="0" cy="0"/>
          <a:chOff x="0" y="0"/>
          <a:chExt cx="0" cy="0"/>
        </a:xfrm>
      </p:grpSpPr>
      <p:sp>
        <p:nvSpPr>
          <p:cNvPr id="31"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4"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Περιεχομένα"/>
          <p:cNvSpPr>
            <a:spLocks noGrp="1"/>
          </p:cNvSpPr>
          <p:nvPr>
            <p:ph idx="1"/>
          </p:nvPr>
        </p:nvSpPr>
        <p:spPr>
          <a:xfrm>
            <a:off x="457200" y="1440000"/>
            <a:ext cx="82296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cxnSp>
        <p:nvCxnSpPr>
          <p:cNvPr id="5"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4"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latin typeface="Calibri" pitchFamily="34" charset="0"/>
              </a:rPr>
              <a:t>Εγγειβελτιωτικά Έργα και Επιπτώσεις στο Περιβάλλον</a:t>
            </a:r>
            <a:endParaRPr lang="el-GR" sz="1000" dirty="0">
              <a:latin typeface="Calibri" pitchFamily="34" charset="0"/>
            </a:endParaRPr>
          </a:p>
          <a:p>
            <a:pPr algn="ctr" eaLnBrk="1" hangingPunct="1">
              <a:defRPr/>
            </a:pPr>
            <a:r>
              <a:rPr lang="el-GR" sz="1000" dirty="0" smtClean="0">
                <a:latin typeface="Calibri" pitchFamily="34" charset="0"/>
              </a:rPr>
              <a:t>Τμήμα Αγρονόμων και Τοπογράφων</a:t>
            </a:r>
            <a:r>
              <a:rPr lang="el-GR" sz="1000" baseline="0" dirty="0" smtClean="0">
                <a:latin typeface="Calibri" pitchFamily="34" charset="0"/>
              </a:rPr>
              <a:t> Μηχανικών</a:t>
            </a:r>
            <a:endParaRPr lang="el-GR" sz="1000" dirty="0">
              <a:latin typeface="Calibri" pitchFamily="34" charset="0"/>
            </a:endParaRPr>
          </a:p>
        </p:txBody>
      </p:sp>
      <p:sp>
        <p:nvSpPr>
          <p:cNvPr id="15"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2716594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8"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Περιεχόμενα 1"/>
          <p:cNvSpPr>
            <a:spLocks noGrp="1"/>
          </p:cNvSpPr>
          <p:nvPr>
            <p:ph sz="half" idx="1"/>
          </p:nvPr>
        </p:nvSpPr>
        <p:spPr>
          <a:xfrm>
            <a:off x="457200" y="1440000"/>
            <a:ext cx="4038600" cy="476132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Περιεχόμενα 2"/>
          <p:cNvSpPr>
            <a:spLocks noGrp="1"/>
          </p:cNvSpPr>
          <p:nvPr>
            <p:ph sz="half" idx="2"/>
          </p:nvPr>
        </p:nvSpPr>
        <p:spPr>
          <a:xfrm>
            <a:off x="4648200" y="1440000"/>
            <a:ext cx="4038600" cy="476132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l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9510320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0"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7"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Επικεφαλίδα 1"/>
          <p:cNvSpPr>
            <a:spLocks noGrp="1"/>
          </p:cNvSpPr>
          <p:nvPr>
            <p:ph type="body" idx="1"/>
          </p:nvPr>
        </p:nvSpPr>
        <p:spPr>
          <a:xfrm>
            <a:off x="457200" y="1440000"/>
            <a:ext cx="4040188" cy="63976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Περιχόμενα 1"/>
          <p:cNvSpPr>
            <a:spLocks noGrp="1"/>
          </p:cNvSpPr>
          <p:nvPr>
            <p:ph sz="half" idx="2"/>
          </p:nvPr>
        </p:nvSpPr>
        <p:spPr>
          <a:xfrm>
            <a:off x="457200" y="2104656"/>
            <a:ext cx="4040188"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Επικεφαλίδα 2"/>
          <p:cNvSpPr>
            <a:spLocks noGrp="1"/>
          </p:cNvSpPr>
          <p:nvPr>
            <p:ph type="body" sz="quarter" idx="3"/>
          </p:nvPr>
        </p:nvSpPr>
        <p:spPr>
          <a:xfrm>
            <a:off x="4645025" y="1440000"/>
            <a:ext cx="4041775" cy="63976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Περιεχόμενα 2"/>
          <p:cNvSpPr>
            <a:spLocks noGrp="1"/>
          </p:cNvSpPr>
          <p:nvPr>
            <p:ph sz="quarter" idx="4"/>
          </p:nvPr>
        </p:nvSpPr>
        <p:spPr>
          <a:xfrm>
            <a:off x="4645025" y="2104656"/>
            <a:ext cx="4041775"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cxnSp>
        <p:nvCxnSpPr>
          <p:cNvPr id="8"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9"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7"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8"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2612698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Σύγκριση με λεζάντες">
    <p:spTree>
      <p:nvGrpSpPr>
        <p:cNvPr id="1" name=""/>
        <p:cNvGrpSpPr/>
        <p:nvPr/>
      </p:nvGrpSpPr>
      <p:grpSpPr>
        <a:xfrm>
          <a:off x="0" y="0"/>
          <a:ext cx="0" cy="0"/>
          <a:chOff x="0" y="0"/>
          <a:chExt cx="0" cy="0"/>
        </a:xfrm>
      </p:grpSpPr>
      <p:sp>
        <p:nvSpPr>
          <p:cNvPr id="20"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7"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Περιχόμενα 1"/>
          <p:cNvSpPr>
            <a:spLocks noGrp="1"/>
          </p:cNvSpPr>
          <p:nvPr>
            <p:ph sz="half" idx="2"/>
          </p:nvPr>
        </p:nvSpPr>
        <p:spPr>
          <a:xfrm>
            <a:off x="457200" y="1440000"/>
            <a:ext cx="4040188"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3" name="Λεζάντα 1"/>
          <p:cNvSpPr>
            <a:spLocks noGrp="1"/>
          </p:cNvSpPr>
          <p:nvPr>
            <p:ph type="body" idx="1"/>
          </p:nvPr>
        </p:nvSpPr>
        <p:spPr>
          <a:xfrm>
            <a:off x="457200" y="5569350"/>
            <a:ext cx="4040188" cy="639762"/>
          </a:xfrm>
        </p:spPr>
        <p:txBody>
          <a:bodyPr anchor="t">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Περιεχόμενα 2"/>
          <p:cNvSpPr>
            <a:spLocks noGrp="1"/>
          </p:cNvSpPr>
          <p:nvPr>
            <p:ph sz="quarter" idx="4"/>
          </p:nvPr>
        </p:nvSpPr>
        <p:spPr>
          <a:xfrm>
            <a:off x="4645025" y="1440000"/>
            <a:ext cx="4041775"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Λεζάντα 2"/>
          <p:cNvSpPr>
            <a:spLocks noGrp="1"/>
          </p:cNvSpPr>
          <p:nvPr>
            <p:ph type="body" sz="quarter" idx="3"/>
          </p:nvPr>
        </p:nvSpPr>
        <p:spPr>
          <a:xfrm>
            <a:off x="4645025" y="5569350"/>
            <a:ext cx="4041775" cy="639762"/>
          </a:xfrm>
        </p:spPr>
        <p:txBody>
          <a:bodyPr anchor="t">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8"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9"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7"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8"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685619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αριστερά">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Λεζάντα"/>
          <p:cNvSpPr>
            <a:spLocks noGrp="1"/>
          </p:cNvSpPr>
          <p:nvPr>
            <p:ph type="body" sz="quarter" idx="15"/>
          </p:nvPr>
        </p:nvSpPr>
        <p:spPr>
          <a:xfrm>
            <a:off x="467544" y="1440000"/>
            <a:ext cx="3024956"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Περιεχόμενο"/>
          <p:cNvSpPr>
            <a:spLocks noGrp="1"/>
          </p:cNvSpPr>
          <p:nvPr>
            <p:ph sz="quarter" idx="14"/>
          </p:nvPr>
        </p:nvSpPr>
        <p:spPr>
          <a:xfrm>
            <a:off x="3635896" y="1440000"/>
            <a:ext cx="5111750" cy="475138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6"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7" name="Aριθμ;ow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46290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δεξιά">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8" name="Περιεχόμενο"/>
          <p:cNvSpPr>
            <a:spLocks noGrp="1"/>
          </p:cNvSpPr>
          <p:nvPr>
            <p:ph sz="quarter" idx="14"/>
          </p:nvPr>
        </p:nvSpPr>
        <p:spPr>
          <a:xfrm>
            <a:off x="467544" y="1440000"/>
            <a:ext cx="5111750" cy="475138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22" name="Λεζάντα"/>
          <p:cNvSpPr>
            <a:spLocks noGrp="1"/>
          </p:cNvSpPr>
          <p:nvPr>
            <p:ph type="body" sz="quarter" idx="15"/>
          </p:nvPr>
        </p:nvSpPr>
        <p:spPr>
          <a:xfrm>
            <a:off x="5661844" y="1440000"/>
            <a:ext cx="3024956"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6"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7"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3424813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κειμένου 2"/>
          <p:cNvSpPr>
            <a:spLocks noGrp="1"/>
          </p:cNvSpPr>
          <p:nvPr>
            <p:ph type="body" idx="1"/>
          </p:nvPr>
        </p:nvSpPr>
        <p:spPr bwMode="auto">
          <a:xfrm>
            <a:off x="457200" y="1547813"/>
            <a:ext cx="8229600" cy="476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DDE5177C-82C8-4B50-AB95-C93FB0433CF6}"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53"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38" r:id="rId16"/>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rgbClr val="F2F2F2"/>
          </a:solidFill>
          <a:latin typeface="+mj-lt"/>
          <a:ea typeface="+mj-ea"/>
          <a:cs typeface="+mj-cs"/>
        </a:defRPr>
      </a:lvl1pPr>
      <a:lvl2pPr algn="ctr" rtl="0" eaLnBrk="1" fontAlgn="base" hangingPunct="1">
        <a:spcBef>
          <a:spcPct val="0"/>
        </a:spcBef>
        <a:spcAft>
          <a:spcPct val="0"/>
        </a:spcAft>
        <a:defRPr sz="4400" b="1">
          <a:solidFill>
            <a:srgbClr val="F2F2F2"/>
          </a:solidFill>
          <a:latin typeface="Calibri" pitchFamily="34" charset="0"/>
        </a:defRPr>
      </a:lvl2pPr>
      <a:lvl3pPr algn="ctr" rtl="0" eaLnBrk="1" fontAlgn="base" hangingPunct="1">
        <a:spcBef>
          <a:spcPct val="0"/>
        </a:spcBef>
        <a:spcAft>
          <a:spcPct val="0"/>
        </a:spcAft>
        <a:defRPr sz="4400" b="1">
          <a:solidFill>
            <a:srgbClr val="F2F2F2"/>
          </a:solidFill>
          <a:latin typeface="Calibri" pitchFamily="34" charset="0"/>
        </a:defRPr>
      </a:lvl3pPr>
      <a:lvl4pPr algn="ctr" rtl="0" eaLnBrk="1" fontAlgn="base" hangingPunct="1">
        <a:spcBef>
          <a:spcPct val="0"/>
        </a:spcBef>
        <a:spcAft>
          <a:spcPct val="0"/>
        </a:spcAft>
        <a:defRPr sz="4400" b="1">
          <a:solidFill>
            <a:srgbClr val="F2F2F2"/>
          </a:solidFill>
          <a:latin typeface="Calibri" pitchFamily="34" charset="0"/>
        </a:defRPr>
      </a:lvl4pPr>
      <a:lvl5pPr algn="ctr" rtl="0" eaLnBrk="1" fontAlgn="base" hangingPunct="1">
        <a:spcBef>
          <a:spcPct val="0"/>
        </a:spcBef>
        <a:spcAft>
          <a:spcPct val="0"/>
        </a:spcAft>
        <a:defRPr sz="4400" b="1">
          <a:solidFill>
            <a:srgbClr val="F2F2F2"/>
          </a:solidFill>
          <a:latin typeface="Calibri" pitchFamily="34" charset="0"/>
        </a:defRPr>
      </a:lvl5pPr>
      <a:lvl6pPr marL="457200" algn="ctr" rtl="0" eaLnBrk="1" fontAlgn="base" hangingPunct="1">
        <a:spcBef>
          <a:spcPct val="0"/>
        </a:spcBef>
        <a:spcAft>
          <a:spcPct val="0"/>
        </a:spcAft>
        <a:defRPr sz="4400" b="1">
          <a:solidFill>
            <a:srgbClr val="F2F2F2"/>
          </a:solidFill>
          <a:latin typeface="Calibri" pitchFamily="34" charset="0"/>
        </a:defRPr>
      </a:lvl6pPr>
      <a:lvl7pPr marL="914400" algn="ctr" rtl="0" eaLnBrk="1" fontAlgn="base" hangingPunct="1">
        <a:spcBef>
          <a:spcPct val="0"/>
        </a:spcBef>
        <a:spcAft>
          <a:spcPct val="0"/>
        </a:spcAft>
        <a:defRPr sz="4400" b="1">
          <a:solidFill>
            <a:srgbClr val="F2F2F2"/>
          </a:solidFill>
          <a:latin typeface="Calibri" pitchFamily="34" charset="0"/>
        </a:defRPr>
      </a:lvl7pPr>
      <a:lvl8pPr marL="1371600" algn="ctr" rtl="0" eaLnBrk="1" fontAlgn="base" hangingPunct="1">
        <a:spcBef>
          <a:spcPct val="0"/>
        </a:spcBef>
        <a:spcAft>
          <a:spcPct val="0"/>
        </a:spcAft>
        <a:defRPr sz="4400" b="1">
          <a:solidFill>
            <a:srgbClr val="F2F2F2"/>
          </a:solidFill>
          <a:latin typeface="Calibri" pitchFamily="34" charset="0"/>
        </a:defRPr>
      </a:lvl8pPr>
      <a:lvl9pPr marL="1828800" algn="ctr" rtl="0" eaLnBrk="1" fontAlgn="base" hangingPunct="1">
        <a:spcBef>
          <a:spcPct val="0"/>
        </a:spcBef>
        <a:spcAft>
          <a:spcPct val="0"/>
        </a:spcAft>
        <a:defRPr sz="4400" b="1">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creativecommons.org/licenses/by/4.0/" TargetMode="External"/><Relationship Id="rId4" Type="http://schemas.openxmlformats.org/officeDocument/2006/relationships/hyperlink" Target="http://creativecommons.org/licenses/by-sa/4.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Τίτλος"/>
          <p:cNvSpPr>
            <a:spLocks noGrp="1"/>
          </p:cNvSpPr>
          <p:nvPr>
            <p:ph type="ctrTitle"/>
          </p:nvPr>
        </p:nvSpPr>
        <p:spPr bwMode="auto">
          <a:xfrm>
            <a:off x="685800" y="1844675"/>
            <a:ext cx="7772400" cy="15128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dirty="0" smtClean="0"/>
              <a:t>Eγγειοβελτιωτικά έργα και επιπτώσεις στο περιβάλλον</a:t>
            </a:r>
          </a:p>
        </p:txBody>
      </p:sp>
      <p:sp>
        <p:nvSpPr>
          <p:cNvPr id="3" name="Υπότιτλος"/>
          <p:cNvSpPr>
            <a:spLocks noGrp="1"/>
          </p:cNvSpPr>
          <p:nvPr>
            <p:ph type="subTitle" idx="1"/>
          </p:nvPr>
        </p:nvSpPr>
        <p:spPr>
          <a:xfrm>
            <a:off x="684213" y="3500438"/>
            <a:ext cx="7775575" cy="1800225"/>
          </a:xfrm>
        </p:spPr>
        <p:txBody>
          <a:bodyPr rtlCol="0">
            <a:normAutofit fontScale="85000" lnSpcReduction="20000"/>
          </a:bodyPr>
          <a:lstStyle/>
          <a:p>
            <a:pPr fontAlgn="auto">
              <a:spcAft>
                <a:spcPts val="0"/>
              </a:spcAft>
              <a:buFont typeface="Arial" pitchFamily="34" charset="0"/>
              <a:buNone/>
              <a:defRPr/>
            </a:pPr>
            <a:r>
              <a:rPr lang="el-GR" dirty="0" smtClean="0"/>
              <a:t>Ενότητα </a:t>
            </a:r>
            <a:r>
              <a:rPr lang="el-GR" b="1" dirty="0" smtClean="0"/>
              <a:t>1</a:t>
            </a:r>
            <a:r>
              <a:rPr lang="en-US" dirty="0" smtClean="0"/>
              <a:t> </a:t>
            </a:r>
            <a:r>
              <a:rPr lang="el-GR" dirty="0" smtClean="0"/>
              <a:t>: Εκπόνηση μελέτης</a:t>
            </a:r>
            <a:endParaRPr lang="en-US"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dirty="0" smtClean="0"/>
              <a:t>Ευαγγελίδης Χρήστος</a:t>
            </a:r>
          </a:p>
          <a:p>
            <a:pPr fontAlgn="auto">
              <a:spcAft>
                <a:spcPts val="0"/>
              </a:spcAft>
              <a:defRPr/>
            </a:pPr>
            <a:r>
              <a:rPr lang="el-GR" dirty="0" smtClean="0"/>
              <a:t>Τμήμα Αγρονόμων &amp; Τοπογράφων Μηχανικών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Προκαταρκτική μελέτη (2/2)</a:t>
            </a:r>
            <a:endParaRPr lang="el-GR" dirty="0"/>
          </a:p>
        </p:txBody>
      </p:sp>
      <p:sp>
        <p:nvSpPr>
          <p:cNvPr id="3" name="Content Placeholder 2"/>
          <p:cNvSpPr>
            <a:spLocks noGrp="1"/>
          </p:cNvSpPr>
          <p:nvPr>
            <p:ph idx="1"/>
          </p:nvPr>
        </p:nvSpPr>
        <p:spPr/>
        <p:txBody>
          <a:bodyPr/>
          <a:lstStyle/>
          <a:p>
            <a:r>
              <a:rPr lang="el-GR" dirty="0" smtClean="0"/>
              <a:t>Δημοσιονομική διερεύνηση.</a:t>
            </a:r>
          </a:p>
          <a:p>
            <a:r>
              <a:rPr lang="el-GR" dirty="0" smtClean="0"/>
              <a:t>Προώθηση της μελέτης στα επόμενα στάδια.</a:t>
            </a:r>
          </a:p>
          <a:p>
            <a:r>
              <a:rPr lang="el-GR" dirty="0" smtClean="0"/>
              <a:t>Εργασίες συγκεντρώσεως συμπληρωματικών στοιχείων.</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Προμελέτη (1/3)</a:t>
            </a:r>
          </a:p>
        </p:txBody>
      </p:sp>
      <p:sp>
        <p:nvSpPr>
          <p:cNvPr id="3" name="Content Placeholder 2"/>
          <p:cNvSpPr>
            <a:spLocks noGrp="1"/>
          </p:cNvSpPr>
          <p:nvPr>
            <p:ph idx="1"/>
          </p:nvPr>
        </p:nvSpPr>
        <p:spPr/>
        <p:txBody>
          <a:bodyPr/>
          <a:lstStyle/>
          <a:p>
            <a:pPr>
              <a:buNone/>
            </a:pPr>
            <a:r>
              <a:rPr lang="el-GR" dirty="0" smtClean="0"/>
              <a:t>Σκοπός της είναι η εκλογή της καταλληλότερης τεχνικοοικονομικής λύσεως με τα στοιχεία της προκαταρκτικής μελέτης και σε συνδυασμό με τις ακόλουθες ειδικές μελέτες:</a:t>
            </a:r>
          </a:p>
          <a:p>
            <a:r>
              <a:rPr lang="el-GR" dirty="0" smtClean="0"/>
              <a:t>Γεωλογική μελέτη (εφόσον απαιτείται).</a:t>
            </a:r>
          </a:p>
          <a:p>
            <a:r>
              <a:rPr lang="el-GR" dirty="0" smtClean="0"/>
              <a:t>Υδρογεωλογική μελέτη.</a:t>
            </a:r>
          </a:p>
          <a:p>
            <a:r>
              <a:rPr lang="el-GR" dirty="0" smtClean="0"/>
              <a:t>Υδρολογική μελέτη.</a:t>
            </a:r>
          </a:p>
          <a:p>
            <a:r>
              <a:rPr lang="el-GR" dirty="0" smtClean="0"/>
              <a:t>Εδαφολογική μελέτη.</a:t>
            </a:r>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Προμελέτη (2/3)</a:t>
            </a:r>
            <a:endParaRPr lang="el-GR" dirty="0"/>
          </a:p>
        </p:txBody>
      </p:sp>
      <p:sp>
        <p:nvSpPr>
          <p:cNvPr id="3" name="Content Placeholder 2"/>
          <p:cNvSpPr>
            <a:spLocks noGrp="1"/>
          </p:cNvSpPr>
          <p:nvPr>
            <p:ph idx="1"/>
          </p:nvPr>
        </p:nvSpPr>
        <p:spPr/>
        <p:txBody>
          <a:bodyPr/>
          <a:lstStyle/>
          <a:p>
            <a:r>
              <a:rPr lang="el-GR" dirty="0" smtClean="0"/>
              <a:t>Γεωργοτεχνική - γεωργοοικονομική μελέτη.</a:t>
            </a:r>
          </a:p>
          <a:p>
            <a:r>
              <a:rPr lang="el-GR" dirty="0" smtClean="0"/>
              <a:t>Τεχνική προμελέτη.</a:t>
            </a:r>
          </a:p>
          <a:p>
            <a:r>
              <a:rPr lang="el-GR" dirty="0" smtClean="0"/>
              <a:t>Δημοσιονομική διερεύνηση.</a:t>
            </a:r>
          </a:p>
          <a:p>
            <a:r>
              <a:rPr lang="el-GR" dirty="0" smtClean="0"/>
              <a:t>Συνοπτική έκθεση.</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Προμελέτη (3/3)</a:t>
            </a:r>
            <a:endParaRPr lang="el-GR" dirty="0"/>
          </a:p>
        </p:txBody>
      </p:sp>
      <p:sp>
        <p:nvSpPr>
          <p:cNvPr id="3" name="Content Placeholder 2"/>
          <p:cNvSpPr>
            <a:spLocks noGrp="1"/>
          </p:cNvSpPr>
          <p:nvPr>
            <p:ph idx="1"/>
          </p:nvPr>
        </p:nvSpPr>
        <p:spPr/>
        <p:txBody>
          <a:bodyPr/>
          <a:lstStyle/>
          <a:p>
            <a:pPr>
              <a:buNone/>
            </a:pPr>
            <a:r>
              <a:rPr lang="el-GR" dirty="0" smtClean="0"/>
              <a:t>Με βάση τα πορίσματα των παραπάνω Ειδικών Μελετών συντάσσεται το τεχνικό μέρος της Προμελέτης που περιλαμβάνει:</a:t>
            </a:r>
          </a:p>
          <a:p>
            <a:r>
              <a:rPr lang="el-GR" dirty="0" smtClean="0"/>
              <a:t>Έκθεση.</a:t>
            </a:r>
            <a:endParaRPr lang="el-GR" dirty="0" smtClean="0"/>
          </a:p>
          <a:p>
            <a:r>
              <a:rPr lang="el-GR" dirty="0" smtClean="0"/>
              <a:t>Σχέδιο.</a:t>
            </a:r>
            <a:endParaRPr lang="el-GR" dirty="0" smtClean="0"/>
          </a:p>
          <a:p>
            <a:r>
              <a:rPr lang="el-GR" dirty="0" smtClean="0"/>
              <a:t>Τεύχη.</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Οριστική μελέτη (1/6)</a:t>
            </a:r>
          </a:p>
        </p:txBody>
      </p:sp>
      <p:sp>
        <p:nvSpPr>
          <p:cNvPr id="3" name="Content Placeholder 2"/>
          <p:cNvSpPr>
            <a:spLocks noGrp="1"/>
          </p:cNvSpPr>
          <p:nvPr>
            <p:ph idx="1"/>
          </p:nvPr>
        </p:nvSpPr>
        <p:spPr/>
        <p:txBody>
          <a:bodyPr/>
          <a:lstStyle/>
          <a:p>
            <a:pPr>
              <a:buNone/>
            </a:pPr>
            <a:r>
              <a:rPr lang="el-GR" dirty="0" smtClean="0"/>
              <a:t>Σκοπός της είναι ο καθορισμός και η μελέτη των επί μέρους έργων από τη λύση που καθόρισε η προμελέτη. Η διάρθρωση έχεις ως εξής:</a:t>
            </a:r>
          </a:p>
          <a:p>
            <a:r>
              <a:rPr lang="el-GR" dirty="0" smtClean="0"/>
              <a:t>Έκθεση.</a:t>
            </a:r>
          </a:p>
          <a:p>
            <a:r>
              <a:rPr lang="el-GR" dirty="0" smtClean="0"/>
              <a:t>Χάρτες.</a:t>
            </a:r>
          </a:p>
          <a:p>
            <a:r>
              <a:rPr lang="el-GR" dirty="0" smtClean="0"/>
              <a:t>Οριζοντιογραφίες γενικής διατάξεως.</a:t>
            </a:r>
          </a:p>
          <a:p>
            <a:r>
              <a:rPr lang="el-GR" dirty="0" smtClean="0"/>
              <a:t>Μηκοτομές και διατομές διαμήκων έργων.</a:t>
            </a:r>
          </a:p>
          <a:p>
            <a:r>
              <a:rPr lang="el-GR" dirty="0" smtClean="0"/>
              <a:t>Σχέδια τεχνικών έργων.</a:t>
            </a:r>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Οριστική μελέτη (2/6)</a:t>
            </a:r>
            <a:endParaRPr lang="el-GR" dirty="0"/>
          </a:p>
        </p:txBody>
      </p:sp>
      <p:sp>
        <p:nvSpPr>
          <p:cNvPr id="3" name="Content Placeholder 2"/>
          <p:cNvSpPr>
            <a:spLocks noGrp="1"/>
          </p:cNvSpPr>
          <p:nvPr>
            <p:ph idx="1"/>
          </p:nvPr>
        </p:nvSpPr>
        <p:spPr>
          <a:xfrm>
            <a:off x="467544" y="1412776"/>
            <a:ext cx="8229600" cy="4761320"/>
          </a:xfrm>
        </p:spPr>
        <p:txBody>
          <a:bodyPr/>
          <a:lstStyle/>
          <a:p>
            <a:r>
              <a:rPr lang="el-GR" dirty="0" smtClean="0"/>
              <a:t>Σχέδια μεταλλικών κατασκευών.</a:t>
            </a:r>
          </a:p>
          <a:p>
            <a:r>
              <a:rPr lang="el-GR" dirty="0" smtClean="0"/>
              <a:t>Σχέδια Ηλεκτρομηχανολογικών εγκαταστάσεων.</a:t>
            </a:r>
          </a:p>
          <a:p>
            <a:r>
              <a:rPr lang="el-GR" dirty="0" smtClean="0"/>
              <a:t>Φάκελος γεωλογίας και ερευνών εδαφομηχανικής.</a:t>
            </a:r>
          </a:p>
          <a:p>
            <a:r>
              <a:rPr lang="el-GR" dirty="0" smtClean="0"/>
              <a:t>Τεύχος υδραυλικών υπολογισμών.</a:t>
            </a:r>
          </a:p>
          <a:p>
            <a:r>
              <a:rPr lang="el-GR" dirty="0" smtClean="0"/>
              <a:t>Τεύχος σε μοντέλα (αν χρειάζεται).</a:t>
            </a:r>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Οριστική μελέτη (3/6)</a:t>
            </a:r>
            <a:endParaRPr lang="el-GR" dirty="0"/>
          </a:p>
        </p:txBody>
      </p:sp>
      <p:sp>
        <p:nvSpPr>
          <p:cNvPr id="3" name="Content Placeholder 2"/>
          <p:cNvSpPr>
            <a:spLocks noGrp="1"/>
          </p:cNvSpPr>
          <p:nvPr>
            <p:ph idx="1"/>
          </p:nvPr>
        </p:nvSpPr>
        <p:spPr/>
        <p:txBody>
          <a:bodyPr>
            <a:normAutofit/>
          </a:bodyPr>
          <a:lstStyle/>
          <a:p>
            <a:r>
              <a:rPr lang="el-GR" dirty="0" smtClean="0"/>
              <a:t>Τεύχος στατικών υπολογισμών και εδαφομηχανικής.</a:t>
            </a:r>
          </a:p>
          <a:p>
            <a:r>
              <a:rPr lang="el-GR" dirty="0" smtClean="0"/>
              <a:t>Τεύχος ηλεκτρομηχανολογικών υπολογισμών και τεχνικών προδιαγραφών για τις ηλεκτρομηχανολογικές εγκαστάσεις.</a:t>
            </a:r>
          </a:p>
          <a:p>
            <a:r>
              <a:rPr lang="el-GR" dirty="0" smtClean="0"/>
              <a:t>Τεύχος προμετρήσεων.</a:t>
            </a:r>
          </a:p>
          <a:p>
            <a:r>
              <a:rPr lang="el-GR" dirty="0" smtClean="0"/>
              <a:t>Τεύχος αναλύσεως τιμών.</a:t>
            </a:r>
          </a:p>
          <a:p>
            <a:r>
              <a:rPr lang="el-GR" dirty="0" smtClean="0"/>
              <a:t>Τεύχος τιμολογίου.</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Οριστική μελέτη (4/6)</a:t>
            </a:r>
            <a:endParaRPr lang="el-GR" dirty="0"/>
          </a:p>
        </p:txBody>
      </p:sp>
      <p:sp>
        <p:nvSpPr>
          <p:cNvPr id="3" name="Content Placeholder 2"/>
          <p:cNvSpPr>
            <a:spLocks noGrp="1"/>
          </p:cNvSpPr>
          <p:nvPr>
            <p:ph idx="1"/>
          </p:nvPr>
        </p:nvSpPr>
        <p:spPr/>
        <p:txBody>
          <a:bodyPr/>
          <a:lstStyle/>
          <a:p>
            <a:r>
              <a:rPr lang="el-GR" dirty="0" smtClean="0"/>
              <a:t>Τεύχος τεχνικών προδιαγραφών έργων Πολιτικού Μηχανικού.</a:t>
            </a:r>
          </a:p>
          <a:p>
            <a:r>
              <a:rPr lang="el-GR" dirty="0" smtClean="0"/>
              <a:t>Τεύχος προϋπολογισμών δαπάνης.</a:t>
            </a:r>
          </a:p>
          <a:p>
            <a:r>
              <a:rPr lang="el-GR" dirty="0" smtClean="0"/>
              <a:t>Τεύχος εργασιών συγκεντρώσεως συμπληρωματικών στοιχείων για την εκπόνηση μελέτης εφαρμογής.</a:t>
            </a:r>
          </a:p>
          <a:p>
            <a:r>
              <a:rPr lang="el-GR" dirty="0" smtClean="0"/>
              <a:t>Αναμόρφωση δημοσιονομικής διερεύνησης.</a:t>
            </a:r>
          </a:p>
          <a:p>
            <a:r>
              <a:rPr lang="el-GR" dirty="0" smtClean="0"/>
              <a:t>Συνοπτική έκθεση.</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Οριστική μελέτη (5/6)</a:t>
            </a:r>
            <a:endParaRPr lang="el-GR" dirty="0"/>
          </a:p>
        </p:txBody>
      </p:sp>
      <p:sp>
        <p:nvSpPr>
          <p:cNvPr id="3" name="Content Placeholder 2"/>
          <p:cNvSpPr>
            <a:spLocks noGrp="1"/>
          </p:cNvSpPr>
          <p:nvPr>
            <p:ph idx="1"/>
          </p:nvPr>
        </p:nvSpPr>
        <p:spPr/>
        <p:txBody>
          <a:bodyPr/>
          <a:lstStyle/>
          <a:p>
            <a:pPr>
              <a:buNone/>
            </a:pPr>
            <a:r>
              <a:rPr lang="el-GR" dirty="0" smtClean="0"/>
              <a:t>Στην έκθεση της οριστικής μελέτης πρέπει να περιλαμβάνονται τα ακόλουθα στοιχεία:</a:t>
            </a:r>
          </a:p>
          <a:p>
            <a:r>
              <a:rPr lang="el-GR" dirty="0" smtClean="0"/>
              <a:t>Εισαγωγή, ιστορία, προϋπάρχουσες μελέτες κλπ.</a:t>
            </a:r>
          </a:p>
          <a:p>
            <a:r>
              <a:rPr lang="el-GR" dirty="0" smtClean="0"/>
              <a:t>Σύντομη περιγραφή της περιοχής με τα προβλήματά της.</a:t>
            </a:r>
          </a:p>
          <a:p>
            <a:r>
              <a:rPr lang="el-GR" dirty="0" smtClean="0"/>
              <a:t>Παράθεση στοιχείων από προϋπάρχουσες μελέτες που λήφθηκαν υπόψη.</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Οριστική μελέτη (6/6)</a:t>
            </a:r>
            <a:endParaRPr lang="el-GR" dirty="0"/>
          </a:p>
        </p:txBody>
      </p:sp>
      <p:sp>
        <p:nvSpPr>
          <p:cNvPr id="3" name="Content Placeholder 2"/>
          <p:cNvSpPr>
            <a:spLocks noGrp="1"/>
          </p:cNvSpPr>
          <p:nvPr>
            <p:ph idx="1"/>
          </p:nvPr>
        </p:nvSpPr>
        <p:spPr/>
        <p:txBody>
          <a:bodyPr/>
          <a:lstStyle/>
          <a:p>
            <a:r>
              <a:rPr lang="el-GR" dirty="0" smtClean="0"/>
              <a:t>Περιγραφή των προτεινόμενων έργων.</a:t>
            </a:r>
          </a:p>
          <a:p>
            <a:r>
              <a:rPr lang="el-GR" dirty="0" smtClean="0"/>
              <a:t>Βασικά δεδομένα του δικτύου και των αντλιοστασίων.</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Τίτλος"/>
          <p:cNvSpPr>
            <a:spLocks noGrp="1"/>
          </p:cNvSpPr>
          <p:nvPr>
            <p:ph type="title"/>
          </p:nvPr>
        </p:nvSpPr>
        <p:spPr/>
        <p:txBody>
          <a:bodyPr/>
          <a:lstStyle/>
          <a:p>
            <a:r>
              <a:rPr lang="el-GR" smtClean="0"/>
              <a:t>Άδειες Χρήσης</a:t>
            </a:r>
          </a:p>
        </p:txBody>
      </p:sp>
      <p:sp>
        <p:nvSpPr>
          <p:cNvPr id="17411" name="Περιεχόμενο"/>
          <p:cNvSpPr>
            <a:spLocks noGrp="1"/>
          </p:cNvSpPr>
          <p:nvPr>
            <p:ph idx="1"/>
          </p:nvPr>
        </p:nvSpPr>
        <p:spPr/>
        <p:txBody>
          <a:bodyPr/>
          <a:lstStyle/>
          <a:p>
            <a:r>
              <a:rPr lang="el-GR" smtClean="0"/>
              <a:t>Το παρόν εκπαιδευτικό υλικό υπόκειται σε</a:t>
            </a:r>
            <a:r>
              <a:rPr lang="en-US" smtClean="0"/>
              <a:t> </a:t>
            </a:r>
            <a:r>
              <a:rPr lang="el-GR" smtClean="0"/>
              <a:t>άδειες χρήσης </a:t>
            </a:r>
            <a:r>
              <a:rPr lang="en-US" smtClean="0"/>
              <a:t>Creative Commons. </a:t>
            </a:r>
          </a:p>
          <a:p>
            <a:r>
              <a:rPr lang="el-GR" smtClean="0"/>
              <a:t>Για εκπαιδευτικό υλικό, όπως εικόνες, που υπόκειται σε άλλου τύπου άδειας χρήσης, η άδεια χρήσης αναφέρεται ρητώς. </a:t>
            </a:r>
            <a:endParaRPr lang="el-GR" dirty="0" smtClean="0"/>
          </a:p>
        </p:txBody>
      </p:sp>
      <p:pic>
        <p:nvPicPr>
          <p:cNvPr id="17410" name="Άδεια χρήσης" descr="Αδεια χρήσης Αναφορά, παρόμοι διανομή"/>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400" y="4941888"/>
            <a:ext cx="1584325"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Αριθμός διαφάνειας"/>
          <p:cNvSpPr>
            <a:spLocks noGrp="1"/>
          </p:cNvSpPr>
          <p:nvPr>
            <p:ph type="sldNum" sz="quarter" idx="10"/>
          </p:nvPr>
        </p:nvSpPr>
        <p:spPr/>
        <p:txBody>
          <a:bodyPr/>
          <a:lstStyle/>
          <a:p>
            <a:pPr>
              <a:defRPr/>
            </a:pPr>
            <a:fld id="{7048A5D1-0C77-4547-B0F8-46C0139FFFC2}" type="slidenum">
              <a:rPr lang="el-GR" smtClean="0"/>
              <a:pPr>
                <a:defRPr/>
              </a:pPr>
              <a:t>2</a:t>
            </a:fld>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Οριστική μελέτη εφαρμογής (1/1)</a:t>
            </a:r>
            <a:endParaRPr lang="el-GR" dirty="0"/>
          </a:p>
        </p:txBody>
      </p:sp>
      <p:sp>
        <p:nvSpPr>
          <p:cNvPr id="3" name="Content Placeholder 2"/>
          <p:cNvSpPr>
            <a:spLocks noGrp="1"/>
          </p:cNvSpPr>
          <p:nvPr>
            <p:ph idx="1"/>
          </p:nvPr>
        </p:nvSpPr>
        <p:spPr/>
        <p:txBody>
          <a:bodyPr/>
          <a:lstStyle/>
          <a:p>
            <a:pPr>
              <a:buNone/>
            </a:pPr>
            <a:r>
              <a:rPr lang="el-GR" dirty="0" smtClean="0"/>
              <a:t>Με αυτήν επιδιώκεται η κατασκευή του έργου σε τακτό χρονικό διάστημα. Το αντικείμενό της είναι το ίδιο με το αντίστοιχο της οριστικής μελέτης και τα κατασκευαστικά σχέδια είναι επίσης ίδια, εκτός αν στο μεταξύ διάστημα υπάρξουν ορισμένες τροποποιήσεις.</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Αριστοτέλειο Πανεπιστήμιο Θεσσαλονίκης</a:t>
            </a:r>
            <a:r>
              <a:rPr lang="en-US" sz="2000" dirty="0" smtClean="0"/>
              <a:t>, </a:t>
            </a:r>
            <a:r>
              <a:rPr lang="el-GR" sz="2000" dirty="0" smtClean="0"/>
              <a:t>Χρήστος Ευαγγελίδης</a:t>
            </a:r>
            <a:r>
              <a:rPr lang="el-GR" sz="2000" dirty="0" smtClean="0">
                <a:solidFill>
                  <a:srgbClr val="FF0000"/>
                </a:solidFill>
              </a:rPr>
              <a:t>. </a:t>
            </a:r>
            <a:r>
              <a:rPr lang="el-GR" sz="2000" dirty="0" smtClean="0"/>
              <a:t>«Eγγειοβελτιωτικά έργα και επιπτώσεις στο περιβάλλον. Εκπόνηση μελέτης». </a:t>
            </a:r>
            <a:r>
              <a:rPr lang="el-GR" sz="2000" dirty="0"/>
              <a:t>Έκδοση: </a:t>
            </a:r>
            <a:r>
              <a:rPr lang="el-GR" sz="2000" dirty="0" smtClean="0"/>
              <a:t>1.0</a:t>
            </a:r>
            <a:r>
              <a:rPr lang="el-GR" sz="2000" dirty="0"/>
              <a:t>. </a:t>
            </a:r>
            <a:r>
              <a:rPr lang="el-GR" sz="2000" dirty="0" smtClean="0"/>
              <a:t>Θεσσαλονίκη 2014. </a:t>
            </a:r>
            <a:r>
              <a:rPr lang="el-GR" sz="2000" dirty="0"/>
              <a:t>Διαθέσιμο από τη δικτυακή </a:t>
            </a:r>
            <a:r>
              <a:rPr lang="el-GR" sz="2000" dirty="0" smtClean="0"/>
              <a:t>διεύθυνση:</a:t>
            </a:r>
            <a:r>
              <a:rPr lang="en-US" sz="2000" dirty="0" smtClean="0"/>
              <a:t> http</a:t>
            </a:r>
            <a:r>
              <a:rPr lang="en-US" sz="2000" dirty="0"/>
              <a:t>://opencourses.auth.gr/eclass_courses</a:t>
            </a:r>
            <a:r>
              <a:rPr lang="el-GR" sz="2000" dirty="0" smtClean="0"/>
              <a:t>.</a:t>
            </a:r>
            <a:endParaRPr lang="el-GR" sz="2000" dirty="0"/>
          </a:p>
          <a:p>
            <a:pPr marL="0" indent="0">
              <a:buNone/>
            </a:pPr>
            <a:endParaRPr lang="el-GR" sz="2000" dirty="0"/>
          </a:p>
        </p:txBody>
      </p:sp>
    </p:spTree>
    <p:extLst>
      <p:ext uri="{BB962C8B-B14F-4D97-AF65-F5344CB8AC3E}">
        <p14:creationId xmlns="" xmlns:p14="http://schemas.microsoft.com/office/powerpoint/2010/main" val="4184339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rrors.creativecommons.org/presskit/buttons/88x31/png/by-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47671" y="3284984"/>
            <a:ext cx="1689703" cy="59118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pPr marL="0" indent="0">
              <a:buNone/>
            </a:pPr>
            <a:r>
              <a:rPr lang="el-GR" sz="2000" dirty="0" smtClean="0"/>
              <a:t>Το </a:t>
            </a:r>
            <a:r>
              <a:rPr lang="el-GR" sz="2000" dirty="0"/>
              <a:t>παρόν υλικό διατίθεται με τους όρους της άδειας χρήσης Creative </a:t>
            </a:r>
            <a:r>
              <a:rPr lang="el-GR" sz="2000" dirty="0" err="1"/>
              <a:t>Commons</a:t>
            </a:r>
            <a:r>
              <a:rPr lang="el-GR" sz="2000" dirty="0"/>
              <a:t> </a:t>
            </a:r>
            <a:r>
              <a:rPr lang="el-GR" sz="2000" dirty="0" smtClean="0"/>
              <a:t>Αναφορά - Παρόμοια Διανομή [1</a:t>
            </a:r>
            <a:r>
              <a:rPr lang="el-GR" sz="2000" dirty="0"/>
              <a:t>] ή μεταγενέστερη, Διεθνής Έκδοση. </a:t>
            </a:r>
            <a:r>
              <a:rPr lang="el-GR" sz="2000" dirty="0" smtClean="0"/>
              <a:t>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smtClean="0"/>
          </a:p>
          <a:p>
            <a:pPr marL="0" indent="0">
              <a:spcBef>
                <a:spcPts val="1800"/>
              </a:spcBef>
              <a:buNone/>
            </a:pPr>
            <a:endParaRPr lang="el-GR" sz="1700" dirty="0" smtClean="0">
              <a:latin typeface="Calibri" panose="020F0502020204030204" pitchFamily="34" charset="0"/>
            </a:endParaRPr>
          </a:p>
          <a:p>
            <a:pPr marL="0" indent="0">
              <a:spcBef>
                <a:spcPts val="1800"/>
              </a:spcBef>
              <a:buNone/>
            </a:pPr>
            <a:r>
              <a:rPr lang="el-GR" sz="2000" dirty="0" smtClean="0">
                <a:latin typeface="Calibri" panose="020F0502020204030204" pitchFamily="34" charset="0"/>
              </a:rPr>
              <a:t>Ο </a:t>
            </a:r>
            <a:r>
              <a:rPr lang="el-GR" sz="2000" dirty="0">
                <a:latin typeface="Calibri" panose="020F0502020204030204" pitchFamily="34" charset="0"/>
              </a:rPr>
              <a:t>δικαιούχος μπορεί να παρέχει στον </a:t>
            </a:r>
            <a:r>
              <a:rPr lang="el-GR" sz="2000" dirty="0" err="1">
                <a:latin typeface="Calibri" panose="020F0502020204030204" pitchFamily="34" charset="0"/>
              </a:rPr>
              <a:t>αδειοδόχο</a:t>
            </a:r>
            <a:r>
              <a:rPr lang="el-GR" sz="2000" dirty="0">
                <a:latin typeface="Calibri" panose="020F0502020204030204" pitchFamily="34" charset="0"/>
              </a:rPr>
              <a:t> ξεχωριστή άδεια να χρησιμοποιεί το έργο για εμπορική χρήση, εφόσον αυτό του </a:t>
            </a:r>
            <a:r>
              <a:rPr lang="el-GR" sz="2000" dirty="0" smtClean="0">
                <a:latin typeface="Calibri" panose="020F0502020204030204" pitchFamily="34" charset="0"/>
              </a:rPr>
              <a:t>ζητηθεί.</a:t>
            </a:r>
            <a:r>
              <a:rPr lang="el-GR" sz="2000" dirty="0" smtClean="0"/>
              <a:t>     </a:t>
            </a:r>
            <a:r>
              <a:rPr lang="el-GR" sz="2800" dirty="0" smtClean="0"/>
              <a:t>          </a:t>
            </a:r>
          </a:p>
          <a:p>
            <a:pPr marL="0" indent="0">
              <a:buNone/>
            </a:pPr>
            <a:endParaRPr lang="el-GR" sz="1400" dirty="0" smtClean="0">
              <a:latin typeface="Calibri" panose="020F0502020204030204" pitchFamily="34" charset="0"/>
            </a:endParaRPr>
          </a:p>
          <a:p>
            <a:pPr marL="0" indent="0">
              <a:buNone/>
            </a:pPr>
            <a:endParaRPr lang="el-GR" sz="1400" dirty="0">
              <a:latin typeface="Calibri" panose="020F0502020204030204" pitchFamily="34" charset="0"/>
            </a:endParaRPr>
          </a:p>
          <a:p>
            <a:pPr marL="0" indent="0">
              <a:buNone/>
            </a:pPr>
            <a:r>
              <a:rPr lang="el-GR" sz="1400" dirty="0" smtClean="0">
                <a:latin typeface="Calibri" panose="020F0502020204030204" pitchFamily="34" charset="0"/>
              </a:rPr>
              <a:t>[</a:t>
            </a:r>
            <a:r>
              <a:rPr lang="el-GR" sz="1400" dirty="0">
                <a:latin typeface="Calibri" panose="020F0502020204030204" pitchFamily="34" charset="0"/>
              </a:rPr>
              <a:t>1] </a:t>
            </a:r>
            <a:r>
              <a:rPr lang="el-GR" sz="1400" dirty="0">
                <a:latin typeface="Calibri" panose="020F0502020204030204" pitchFamily="34" charset="0"/>
                <a:hlinkClick r:id="rId4"/>
              </a:rPr>
              <a:t>http://</a:t>
            </a:r>
            <a:r>
              <a:rPr lang="el-GR" sz="1400" dirty="0" smtClean="0">
                <a:latin typeface="Calibri" panose="020F0502020204030204" pitchFamily="34" charset="0"/>
                <a:hlinkClick r:id="rId4"/>
              </a:rPr>
              <a:t>creativecommons.org/licenses/by-</a:t>
            </a:r>
            <a:r>
              <a:rPr lang="en-US" sz="1400" dirty="0" err="1" smtClean="0">
                <a:latin typeface="Calibri" panose="020F0502020204030204" pitchFamily="34" charset="0"/>
                <a:hlinkClick r:id="rId4"/>
              </a:rPr>
              <a:t>sa</a:t>
            </a:r>
            <a:r>
              <a:rPr lang="el-GR" sz="1400" dirty="0" smtClean="0">
                <a:latin typeface="Calibri" panose="020F0502020204030204" pitchFamily="34" charset="0"/>
                <a:hlinkClick r:id="rId4"/>
              </a:rPr>
              <a:t>/4.0</a:t>
            </a:r>
            <a:r>
              <a:rPr lang="el-GR" sz="1400" dirty="0">
                <a:latin typeface="Calibri" panose="020F0502020204030204" pitchFamily="34" charset="0"/>
                <a:hlinkClick r:id="rId4"/>
              </a:rPr>
              <a:t>/</a:t>
            </a:r>
            <a:r>
              <a:rPr lang="el-GR" sz="1400" dirty="0">
                <a:latin typeface="Calibri" panose="020F0502020204030204" pitchFamily="34" charset="0"/>
                <a:hlinkClick r:id="rId5"/>
              </a:rPr>
              <a:t> </a:t>
            </a:r>
            <a:endParaRPr lang="el-GR" sz="14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Tree>
    <p:extLst>
      <p:ext uri="{BB962C8B-B14F-4D97-AF65-F5344CB8AC3E}">
        <p14:creationId xmlns="" xmlns:p14="http://schemas.microsoft.com/office/powerpoint/2010/main" val="936403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Τίτλος"/>
          <p:cNvSpPr>
            <a:spLocks noGrp="1"/>
          </p:cNvSpPr>
          <p:nvPr>
            <p:ph type="ctrTitle"/>
          </p:nvPr>
        </p:nvSpPr>
        <p:spPr bwMode="auto">
          <a:xfrm>
            <a:off x="685800" y="1844675"/>
            <a:ext cx="7772400" cy="15128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dirty="0"/>
              <a:t>Τέλος ενότητας</a:t>
            </a:r>
            <a:endParaRPr lang="el-GR" dirty="0" smtClean="0"/>
          </a:p>
        </p:txBody>
      </p:sp>
      <p:sp>
        <p:nvSpPr>
          <p:cNvPr id="3" name="Υπότιτλος"/>
          <p:cNvSpPr>
            <a:spLocks noGrp="1"/>
          </p:cNvSpPr>
          <p:nvPr>
            <p:ph type="subTitle" idx="1"/>
          </p:nvPr>
        </p:nvSpPr>
        <p:spPr>
          <a:xfrm>
            <a:off x="684213" y="3500438"/>
            <a:ext cx="7775575" cy="1800225"/>
          </a:xfrm>
        </p:spPr>
        <p:txBody>
          <a:bodyPr rtlCol="0">
            <a:normAutofit/>
          </a:bodyPr>
          <a:lstStyle/>
          <a:p>
            <a:pPr algn="r"/>
            <a:r>
              <a:rPr lang="el-GR" dirty="0"/>
              <a:t>Επεξεργασία: </a:t>
            </a:r>
            <a:r>
              <a:rPr lang="el-GR" dirty="0" smtClean="0"/>
              <a:t>Δαλάκης Νικόλαος</a:t>
            </a:r>
            <a:r>
              <a:rPr lang="el-GR" dirty="0"/>
              <a:t/>
            </a:r>
            <a:br>
              <a:rPr lang="el-GR" dirty="0"/>
            </a:br>
            <a:r>
              <a:rPr lang="el-GR" dirty="0"/>
              <a:t>Θεσσαλονίκη, </a:t>
            </a:r>
            <a:r>
              <a:rPr lang="el-GR" dirty="0" smtClean="0"/>
              <a:t>2/12/2014</a:t>
            </a:r>
            <a:endParaRPr lang="el-GR" dirty="0"/>
          </a:p>
        </p:txBody>
      </p:sp>
    </p:spTree>
    <p:extLst>
      <p:ext uri="{BB962C8B-B14F-4D97-AF65-F5344CB8AC3E}">
        <p14:creationId xmlns="" xmlns:p14="http://schemas.microsoft.com/office/powerpoint/2010/main" val="2262734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 xmlns:p14="http://schemas.microsoft.com/office/powerpoint/2010/main" val="1573758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smtClean="0"/>
              <a:t>υπερσυνδέσμους</a:t>
            </a:r>
            <a:r>
              <a:rPr lang="en-US" sz="2400" dirty="0" smtClean="0"/>
              <a:t>.</a:t>
            </a:r>
            <a:endParaRPr lang="el-GR" sz="2400" dirty="0"/>
          </a:p>
        </p:txBody>
      </p:sp>
    </p:spTree>
    <p:extLst>
      <p:ext uri="{BB962C8B-B14F-4D97-AF65-F5344CB8AC3E}">
        <p14:creationId xmlns="" xmlns:p14="http://schemas.microsoft.com/office/powerpoint/2010/main" val="3314974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Τίτλος"/>
          <p:cNvSpPr>
            <a:spLocks noGrp="1"/>
          </p:cNvSpPr>
          <p:nvPr>
            <p:ph type="title"/>
          </p:nvPr>
        </p:nvSpPr>
        <p:spPr/>
        <p:txBody>
          <a:bodyPr/>
          <a:lstStyle/>
          <a:p>
            <a:r>
              <a:rPr lang="el-GR" smtClean="0"/>
              <a:t>Χρηματοδότηση</a:t>
            </a:r>
            <a:endParaRPr lang="el-GR" dirty="0" smtClean="0"/>
          </a:p>
        </p:txBody>
      </p:sp>
      <p:sp>
        <p:nvSpPr>
          <p:cNvPr id="3" name="Περιεχόμενα"/>
          <p:cNvSpPr>
            <a:spLocks noGrp="1"/>
          </p:cNvSpPr>
          <p:nvPr>
            <p:ph idx="1"/>
          </p:nvPr>
        </p:nvSpPr>
        <p:spPr>
          <a:xfrm>
            <a:off x="457200" y="1440000"/>
            <a:ext cx="8229600" cy="3478075"/>
          </a:xfrm>
        </p:spPr>
        <p:txBody>
          <a:bodyPr>
            <a:normAutofit fontScale="77500" lnSpcReduction="20000"/>
          </a:bodyPr>
          <a:lstStyle/>
          <a:p>
            <a:r>
              <a:rPr lang="el-GR" dirty="0" smtClean="0"/>
              <a:t>Το παρόν εκπαιδευτικό υλικό έχει αναπτυχθεί στα πλαίσια του εκπαιδευτικού έργου του διδάσκοντα.</a:t>
            </a:r>
            <a:endParaRPr lang="en-US" dirty="0" smtClean="0"/>
          </a:p>
          <a:p>
            <a:r>
              <a:rPr lang="el-GR" dirty="0" smtClean="0"/>
              <a:t>Το έργο «Ανοικτά Ακαδημαϊκά Μαθήματα στο Αριστοτέλειο Πανεπιστήμιο Θεσσαλονίκης» έχει χρηματοδοτήσει μόνο την αναδιαμόρφωση του εκπαιδευτικού υλικού. </a:t>
            </a:r>
          </a:p>
          <a:p>
            <a:r>
              <a:rPr lang="el-GR"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n-US" dirty="0" smtClean="0"/>
          </a:p>
          <a:p>
            <a:endParaRPr lang="el-GR" dirty="0" smtClean="0"/>
          </a:p>
        </p:txBody>
      </p:sp>
      <p:pic>
        <p:nvPicPr>
          <p:cNvPr id="18437" name="ΕΣΠΑ Logo" descr="Λογότυπο επιχειρησιακού προγράμματος εκπαίδευσης και δια βίου μάθησης&#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2925" y="4918075"/>
            <a:ext cx="5518150"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Αριθμός διαφάνειας"/>
          <p:cNvSpPr>
            <a:spLocks noGrp="1"/>
          </p:cNvSpPr>
          <p:nvPr>
            <p:ph type="sldNum" sz="quarter" idx="10"/>
          </p:nvPr>
        </p:nvSpPr>
        <p:spPr/>
        <p:txBody>
          <a:bodyPr/>
          <a:lstStyle/>
          <a:p>
            <a:fld id="{EDA92601-FC85-4CC9-AF63-41ABF6AEBAD1}" type="slidenum">
              <a:rPr lang="el-GR" smtClean="0"/>
              <a:pPr/>
              <a:t>3</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p:cNvSpPr>
            <a:spLocks noGrp="1"/>
          </p:cNvSpPr>
          <p:nvPr>
            <p:ph type="ctrTitle"/>
          </p:nvPr>
        </p:nvSpPr>
        <p:spPr bwMode="auto">
          <a:xfrm>
            <a:off x="685800" y="1844675"/>
            <a:ext cx="7772400" cy="15128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dirty="0" smtClean="0"/>
              <a:t>Εκπόνηση μελέτης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Τίτλος"/>
          <p:cNvSpPr>
            <a:spLocks noGrp="1"/>
          </p:cNvSpPr>
          <p:nvPr>
            <p:ph type="title"/>
          </p:nvPr>
        </p:nvSpPr>
        <p:spPr/>
        <p:txBody>
          <a:bodyPr/>
          <a:lstStyle/>
          <a:p>
            <a:r>
              <a:rPr lang="el-GR" smtClean="0"/>
              <a:t>Περιεχόμενα ενότητας</a:t>
            </a:r>
          </a:p>
        </p:txBody>
      </p:sp>
      <p:sp>
        <p:nvSpPr>
          <p:cNvPr id="20482" name="Περιεχόμενα"/>
          <p:cNvSpPr>
            <a:spLocks noGrp="1"/>
          </p:cNvSpPr>
          <p:nvPr>
            <p:ph idx="1"/>
          </p:nvPr>
        </p:nvSpPr>
        <p:spPr/>
        <p:txBody>
          <a:bodyPr>
            <a:normAutofit/>
          </a:bodyPr>
          <a:lstStyle/>
          <a:p>
            <a:r>
              <a:rPr lang="el-GR" dirty="0" smtClean="0"/>
              <a:t>Στάδια εκπόνησης </a:t>
            </a:r>
            <a:r>
              <a:rPr lang="el-GR" dirty="0" smtClean="0"/>
              <a:t>μελέτης.</a:t>
            </a:r>
            <a:endParaRPr lang="el-GR" dirty="0" smtClean="0"/>
          </a:p>
          <a:p>
            <a:r>
              <a:rPr lang="el-GR" dirty="0" smtClean="0"/>
              <a:t>Προκαταρκτική </a:t>
            </a:r>
            <a:r>
              <a:rPr lang="el-GR" dirty="0" smtClean="0"/>
              <a:t>μελέτη.</a:t>
            </a:r>
            <a:endParaRPr lang="el-GR" dirty="0" smtClean="0"/>
          </a:p>
          <a:p>
            <a:r>
              <a:rPr lang="el-GR" dirty="0" smtClean="0"/>
              <a:t>Προμελέτη.</a:t>
            </a:r>
            <a:endParaRPr lang="el-GR" dirty="0" smtClean="0"/>
          </a:p>
          <a:p>
            <a:r>
              <a:rPr lang="el-GR" dirty="0" smtClean="0"/>
              <a:t>Οριστική </a:t>
            </a:r>
            <a:r>
              <a:rPr lang="el-GR" dirty="0" smtClean="0"/>
              <a:t>μελέτη.</a:t>
            </a:r>
            <a:endParaRPr lang="el-GR" dirty="0" smtClean="0"/>
          </a:p>
          <a:p>
            <a:r>
              <a:rPr lang="el-GR" dirty="0" smtClean="0"/>
              <a:t>Μελέτη </a:t>
            </a:r>
            <a:r>
              <a:rPr lang="el-GR" dirty="0" smtClean="0"/>
              <a:t>εφαρμογής.</a:t>
            </a:r>
            <a:endParaRPr lang="el-GR" dirty="0" smtClean="0"/>
          </a:p>
        </p:txBody>
      </p:sp>
      <p:sp>
        <p:nvSpPr>
          <p:cNvPr id="20483" name="Αριθμός διαφάνειας"/>
          <p:cNvSpPr>
            <a:spLocks noGrp="1"/>
          </p:cNvSpPr>
          <p:nvPr>
            <p:ph type="sldNum" sz="quarter" idx="10"/>
          </p:nvPr>
        </p:nvSpPr>
        <p:spPr/>
        <p:txBody>
          <a:bodyPr/>
          <a:lstStyle/>
          <a:p>
            <a:fld id="{7CBB31E3-D19E-4B72-AC94-6097CC7FAD07}" type="slidenum">
              <a:rPr lang="el-GR" smtClean="0"/>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smtClean="0"/>
              <a:t>Σκοποί  ενότητας</a:t>
            </a:r>
          </a:p>
        </p:txBody>
      </p:sp>
      <p:sp>
        <p:nvSpPr>
          <p:cNvPr id="21506" name="Περιεχόμενα"/>
          <p:cNvSpPr>
            <a:spLocks noGrp="1"/>
          </p:cNvSpPr>
          <p:nvPr>
            <p:ph idx="1"/>
          </p:nvPr>
        </p:nvSpPr>
        <p:spPr/>
        <p:txBody>
          <a:bodyPr/>
          <a:lstStyle/>
          <a:p>
            <a:pPr>
              <a:buNone/>
            </a:pPr>
            <a:r>
              <a:rPr lang="el-GR" dirty="0" smtClean="0"/>
              <a:t>Η ενότητα εισάγει τον ενδιαφερόμενο σε θέματα που αφορούν την εκπόνηση μίας μελέτης και τα στάδια από τα οποία αποτελείται η συγκεκριμένη διαδικασία.</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p:cNvSpPr>
            <a:spLocks noGrp="1"/>
          </p:cNvSpPr>
          <p:nvPr>
            <p:ph type="title"/>
          </p:nvPr>
        </p:nvSpPr>
        <p:spPr/>
        <p:txBody>
          <a:bodyPr/>
          <a:lstStyle/>
          <a:p>
            <a:r>
              <a:rPr lang="el-GR" dirty="0" smtClean="0"/>
              <a:t>Εκπόνηση μελέτης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Τίτλος"/>
          <p:cNvSpPr>
            <a:spLocks noGrp="1"/>
          </p:cNvSpPr>
          <p:nvPr>
            <p:ph type="title"/>
          </p:nvPr>
        </p:nvSpPr>
        <p:spPr/>
        <p:txBody>
          <a:bodyPr/>
          <a:lstStyle/>
          <a:p>
            <a:r>
              <a:rPr lang="el-GR" dirty="0" smtClean="0"/>
              <a:t>Στάδια εκπόνησης μελέτης (1/1)</a:t>
            </a:r>
          </a:p>
        </p:txBody>
      </p:sp>
      <p:sp>
        <p:nvSpPr>
          <p:cNvPr id="5" name="Περιεχόμενα"/>
          <p:cNvSpPr>
            <a:spLocks noGrp="1"/>
          </p:cNvSpPr>
          <p:nvPr>
            <p:ph idx="1"/>
          </p:nvPr>
        </p:nvSpPr>
        <p:spPr/>
        <p:txBody>
          <a:bodyPr>
            <a:normAutofit/>
          </a:bodyPr>
          <a:lstStyle/>
          <a:p>
            <a:pPr>
              <a:buNone/>
            </a:pPr>
            <a:r>
              <a:rPr lang="el-GR" dirty="0" smtClean="0"/>
              <a:t>Μία μελέτη ενός συλλογικού αρδευτικού δικτύου με καταϊονισμό αποτελείται από τα εξής τέσσερα στάδια:</a:t>
            </a:r>
          </a:p>
          <a:p>
            <a:r>
              <a:rPr lang="el-GR" dirty="0" smtClean="0"/>
              <a:t>Προκαταρκτική μελέτη.</a:t>
            </a:r>
          </a:p>
          <a:p>
            <a:r>
              <a:rPr lang="el-GR" dirty="0" smtClean="0"/>
              <a:t>Προμελέτη.</a:t>
            </a:r>
          </a:p>
          <a:p>
            <a:r>
              <a:rPr lang="el-GR" dirty="0" smtClean="0"/>
              <a:t>Οριστική μελέτη.</a:t>
            </a:r>
          </a:p>
          <a:p>
            <a:r>
              <a:rPr lang="el-GR" dirty="0" smtClean="0"/>
              <a:t>Οριστική μελέτη εφαρμογής.</a:t>
            </a:r>
          </a:p>
        </p:txBody>
      </p:sp>
      <p:sp>
        <p:nvSpPr>
          <p:cNvPr id="23555" name="Αριθμός διαφάνειας"/>
          <p:cNvSpPr>
            <a:spLocks noGrp="1"/>
          </p:cNvSpPr>
          <p:nvPr>
            <p:ph type="sldNum" sz="quarter" idx="10"/>
          </p:nvPr>
        </p:nvSpPr>
        <p:spPr/>
        <p:txBody>
          <a:bodyPr/>
          <a:lstStyle/>
          <a:p>
            <a:fld id="{81C8996C-01C9-4983-8CB7-B605C24064BE}" type="slidenum">
              <a:rPr lang="el-GR" smtClean="0"/>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Προκαταρκτική μελέτη (1/2)</a:t>
            </a:r>
          </a:p>
        </p:txBody>
      </p:sp>
      <p:sp>
        <p:nvSpPr>
          <p:cNvPr id="3" name="Content Placeholder 2"/>
          <p:cNvSpPr>
            <a:spLocks noGrp="1"/>
          </p:cNvSpPr>
          <p:nvPr>
            <p:ph idx="1"/>
          </p:nvPr>
        </p:nvSpPr>
        <p:spPr/>
        <p:txBody>
          <a:bodyPr/>
          <a:lstStyle/>
          <a:p>
            <a:pPr>
              <a:buNone/>
            </a:pPr>
            <a:r>
              <a:rPr lang="el-GR" dirty="0" smtClean="0"/>
              <a:t>Περιλαμβάνει τεύχος-κείμενο και συνοπτική έκθεση. Το τέυχος-κείμενο περιέχει:</a:t>
            </a:r>
          </a:p>
          <a:p>
            <a:r>
              <a:rPr lang="el-GR" dirty="0" smtClean="0"/>
              <a:t>Γενική περιγραφή της περιοχής.</a:t>
            </a:r>
          </a:p>
          <a:p>
            <a:r>
              <a:rPr lang="el-GR" dirty="0" smtClean="0"/>
              <a:t>Σχέδιο αναπτύξεως.</a:t>
            </a:r>
          </a:p>
          <a:p>
            <a:r>
              <a:rPr lang="el-GR" dirty="0" smtClean="0"/>
              <a:t>Προτεινόμενα έργα για κατασκευή.</a:t>
            </a:r>
          </a:p>
          <a:p>
            <a:r>
              <a:rPr lang="el-GR" dirty="0" smtClean="0"/>
              <a:t>Προμετρήσεις.</a:t>
            </a:r>
          </a:p>
          <a:p>
            <a:r>
              <a:rPr lang="el-GR" dirty="0" smtClean="0"/>
              <a:t>Προϋπολογισμό.</a:t>
            </a:r>
          </a:p>
          <a:p>
            <a:pPr>
              <a:buNone/>
            </a:pPr>
            <a:endParaRPr lang="el-GR" dirty="0" smtClean="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dc4db7a3f99c9b06da36fd043a064aa2b5b1383"/>
</p:tagLst>
</file>

<file path=ppt/theme/theme1.xml><?xml version="1.0" encoding="utf-8"?>
<a:theme xmlns:a="http://schemas.openxmlformats.org/drawingml/2006/main" name="Opencourses AUTh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016F9A7-B9E4-4F2B-94E4-16729BDFF25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Opencourses AUTh Template (3)</Template>
  <TotalTime>259</TotalTime>
  <Words>782</Words>
  <Application>Microsoft Office PowerPoint</Application>
  <PresentationFormat>On-screen Show (4:3)</PresentationFormat>
  <Paragraphs>145</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Opencourses AUTh Template (3)</vt:lpstr>
      <vt:lpstr>Eγγειοβελτιωτικά έργα και επιπτώσεις στο περιβάλλον</vt:lpstr>
      <vt:lpstr>Άδειες Χρήσης</vt:lpstr>
      <vt:lpstr>Χρηματοδότηση</vt:lpstr>
      <vt:lpstr>Εκπόνηση μελέτης</vt:lpstr>
      <vt:lpstr>Περιεχόμενα ενότητας</vt:lpstr>
      <vt:lpstr>Σκοποί  ενότητας</vt:lpstr>
      <vt:lpstr>Εκπόνηση μελέτης</vt:lpstr>
      <vt:lpstr>Στάδια εκπόνησης μελέτης (1/1)</vt:lpstr>
      <vt:lpstr>Προκαταρκτική μελέτη (1/2)</vt:lpstr>
      <vt:lpstr>Προκαταρκτική μελέτη (2/2)</vt:lpstr>
      <vt:lpstr>Προμελέτη (1/3)</vt:lpstr>
      <vt:lpstr>Προμελέτη (2/3)</vt:lpstr>
      <vt:lpstr>Προμελέτη (3/3)</vt:lpstr>
      <vt:lpstr>Οριστική μελέτη (1/6)</vt:lpstr>
      <vt:lpstr>Οριστική μελέτη (2/6)</vt:lpstr>
      <vt:lpstr>Οριστική μελέτη (3/6)</vt:lpstr>
      <vt:lpstr>Οριστική μελέτη (4/6)</vt:lpstr>
      <vt:lpstr>Οριστική μελέτη (5/6)</vt:lpstr>
      <vt:lpstr>Οριστική μελέτη (6/6)</vt:lpstr>
      <vt:lpstr>Οριστική μελέτη εφαρμογής (1/1)</vt:lpstr>
      <vt:lpstr>Σημείωμα Αναφοράς</vt:lpstr>
      <vt:lpstr>Σημείωμα Αδειοδότησης</vt:lpstr>
      <vt:lpstr>Τέλος ενότητας</vt:lpstr>
      <vt:lpstr>Σημειώματα</vt:lpstr>
      <vt:lpstr>Διατήρηση Σημειωμάτων</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Σοφία Μαυρίδου</dc:creator>
  <cp:lastModifiedBy>Gogitos</cp:lastModifiedBy>
  <cp:revision>37</cp:revision>
  <dcterms:created xsi:type="dcterms:W3CDTF">2014-10-17T10:01:57Z</dcterms:created>
  <dcterms:modified xsi:type="dcterms:W3CDTF">2014-12-08T14:45:52Z</dcterms:modified>
</cp:coreProperties>
</file>